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firstSlideNum="0" showSpecialPlsOnTitleSld="0" strictFirstAndLastChars="0" saveSubsetFonts="1">
  <p:sldMasterIdLst>
    <p:sldMasterId id="2147483648" r:id="rId1"/>
  </p:sldMasterIdLst>
  <p:notesMasterIdLst>
    <p:notesMasterId r:id="rId68"/>
  </p:notesMasterIdLst>
  <p:handoutMasterIdLst>
    <p:handoutMasterId r:id="rId69"/>
  </p:handoutMasterIdLst>
  <p:sldIdLst>
    <p:sldId id="490" r:id="rId2"/>
    <p:sldId id="521" r:id="rId3"/>
    <p:sldId id="386" r:id="rId4"/>
    <p:sldId id="372" r:id="rId5"/>
    <p:sldId id="446" r:id="rId6"/>
    <p:sldId id="445" r:id="rId7"/>
    <p:sldId id="447" r:id="rId8"/>
    <p:sldId id="450" r:id="rId9"/>
    <p:sldId id="451" r:id="rId10"/>
    <p:sldId id="442" r:id="rId11"/>
    <p:sldId id="453" r:id="rId12"/>
    <p:sldId id="455" r:id="rId13"/>
    <p:sldId id="457" r:id="rId14"/>
    <p:sldId id="458" r:id="rId15"/>
    <p:sldId id="483" r:id="rId16"/>
    <p:sldId id="484" r:id="rId17"/>
    <p:sldId id="485" r:id="rId18"/>
    <p:sldId id="460" r:id="rId19"/>
    <p:sldId id="454" r:id="rId20"/>
    <p:sldId id="461" r:id="rId21"/>
    <p:sldId id="462" r:id="rId22"/>
    <p:sldId id="463" r:id="rId23"/>
    <p:sldId id="443" r:id="rId24"/>
    <p:sldId id="464" r:id="rId25"/>
    <p:sldId id="368" r:id="rId26"/>
    <p:sldId id="370" r:id="rId27"/>
    <p:sldId id="371" r:id="rId28"/>
    <p:sldId id="373" r:id="rId29"/>
    <p:sldId id="369" r:id="rId30"/>
    <p:sldId id="374" r:id="rId31"/>
    <p:sldId id="375" r:id="rId32"/>
    <p:sldId id="486" r:id="rId33"/>
    <p:sldId id="376" r:id="rId34"/>
    <p:sldId id="377" r:id="rId35"/>
    <p:sldId id="379" r:id="rId36"/>
    <p:sldId id="341" r:id="rId37"/>
    <p:sldId id="378" r:id="rId38"/>
    <p:sldId id="380" r:id="rId39"/>
    <p:sldId id="381" r:id="rId40"/>
    <p:sldId id="382" r:id="rId41"/>
    <p:sldId id="383" r:id="rId42"/>
    <p:sldId id="384" r:id="rId43"/>
    <p:sldId id="487" r:id="rId44"/>
    <p:sldId id="385" r:id="rId45"/>
    <p:sldId id="365" r:id="rId46"/>
    <p:sldId id="488" r:id="rId47"/>
    <p:sldId id="489" r:id="rId48"/>
    <p:sldId id="465" r:id="rId49"/>
    <p:sldId id="466" r:id="rId50"/>
    <p:sldId id="467" r:id="rId51"/>
    <p:sldId id="468" r:id="rId52"/>
    <p:sldId id="469" r:id="rId53"/>
    <p:sldId id="470" r:id="rId54"/>
    <p:sldId id="471" r:id="rId55"/>
    <p:sldId id="472" r:id="rId56"/>
    <p:sldId id="473" r:id="rId57"/>
    <p:sldId id="474" r:id="rId58"/>
    <p:sldId id="475" r:id="rId59"/>
    <p:sldId id="476" r:id="rId60"/>
    <p:sldId id="477" r:id="rId61"/>
    <p:sldId id="444" r:id="rId62"/>
    <p:sldId id="478" r:id="rId63"/>
    <p:sldId id="479" r:id="rId64"/>
    <p:sldId id="480" r:id="rId65"/>
    <p:sldId id="481" r:id="rId66"/>
    <p:sldId id="482" r:id="rId67"/>
  </p:sldIdLst>
  <p:sldSz cx="13004800" cy="9753600"/>
  <p:notesSz cx="7010400" cy="92964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marL="457200" indent="-2286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marL="914400" indent="-4572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marL="1371600" indent="-6858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marL="1828800" indent="-9144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6pPr>
    <a:lvl7pPr marL="27432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7pPr>
    <a:lvl8pPr marL="32004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8pPr>
    <a:lvl9pPr marL="36576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E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31" autoAdjust="0"/>
    <p:restoredTop sz="94635" autoAdjust="0"/>
  </p:normalViewPr>
  <p:slideViewPr>
    <p:cSldViewPr>
      <p:cViewPr varScale="1">
        <p:scale>
          <a:sx n="90" d="100"/>
          <a:sy n="90" d="100"/>
        </p:scale>
        <p:origin x="584" y="20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548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pPr>
              <a:defRPr/>
            </a:pPr>
            <a:fld id="{231B3D12-EB5E-4DBD-B1D2-B9BE0915A721}" type="datetimeFigureOut">
              <a:rPr lang="en-US"/>
              <a:pPr>
                <a:defRPr/>
              </a:pPr>
              <a:t>3/7/23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548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pPr>
              <a:defRPr/>
            </a:pPr>
            <a:fld id="{9689D15F-4C94-4BB4-A061-5F06739A4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35462" y="4416426"/>
            <a:ext cx="5139478" cy="418306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noProof="0">
                <a:sym typeface="Helvetica Neue" charset="0"/>
              </a:rPr>
              <a:t>Second level</a:t>
            </a:r>
          </a:p>
          <a:p>
            <a:pPr lvl="2"/>
            <a:r>
              <a:rPr lang="en-US" noProof="0">
                <a:sym typeface="Helvetica Neue" charset="0"/>
              </a:rPr>
              <a:t>Third level</a:t>
            </a:r>
          </a:p>
          <a:p>
            <a:pPr lvl="3"/>
            <a:r>
              <a:rPr lang="en-US" noProof="0">
                <a:sym typeface="Helvetica Neue" charset="0"/>
              </a:rPr>
              <a:t>Fourth level</a:t>
            </a:r>
          </a:p>
          <a:p>
            <a:pPr lvl="4"/>
            <a:r>
              <a:rPr lang="en-US" noProof="0">
                <a:sym typeface="Helvetica Neu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indent="2286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indent="4572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indent="6858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indent="9144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0A1846-15C1-4F35-AD6E-2FC96FAC81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1BF73-A674-4D7B-B1DA-2178CF8CE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1498600"/>
          </a:xfrm>
        </p:spPr>
        <p:txBody>
          <a:bodyPr/>
          <a:lstStyle>
            <a:lvl1pPr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6896100"/>
          </a:xfrm>
        </p:spPr>
        <p:txBody>
          <a:bodyPr anchor="t"/>
          <a:lstStyle>
            <a:lvl1pPr marL="457200" indent="-457200">
              <a:spcBef>
                <a:spcPts val="800"/>
              </a:spcBef>
              <a:buClr>
                <a:schemeClr val="tx1"/>
              </a:buClr>
              <a:buSzPct val="100000"/>
              <a:buFont typeface="Wingdings" pitchFamily="2" charset="2"/>
              <a:buChar char="l"/>
              <a:defRPr/>
            </a:lvl1pPr>
            <a:lvl2pPr marL="800100" indent="-342900">
              <a:spcBef>
                <a:spcPts val="700"/>
              </a:spcBef>
              <a:buClr>
                <a:schemeClr val="tx1"/>
              </a:buClr>
              <a:buSzPct val="125000"/>
              <a:buFont typeface="Courier New" pitchFamily="49" charset="0"/>
              <a:buChar char="o"/>
              <a:defRPr sz="2800"/>
            </a:lvl2pPr>
            <a:lvl3pPr marL="1092200" indent="-292100" defTabSz="622300">
              <a:spcBef>
                <a:spcPts val="6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  <a:defRPr sz="2400"/>
            </a:lvl3pPr>
            <a:lvl4pPr marL="1435100" indent="-342900">
              <a:spcBef>
                <a:spcPts val="480"/>
              </a:spcBef>
              <a:buClr>
                <a:schemeClr val="tx1"/>
              </a:buClr>
              <a:buSzPct val="90000"/>
              <a:buFont typeface="Wingdings" pitchFamily="2" charset="2"/>
              <a:buChar char="q"/>
              <a:defRPr sz="2000"/>
            </a:lvl4pPr>
            <a:lvl5pPr marL="1663700" indent="-228600">
              <a:spcBef>
                <a:spcPts val="48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4083050"/>
            <a:ext cx="11053762" cy="1936750"/>
          </a:xfrm>
        </p:spPr>
        <p:txBody>
          <a:bodyPr anchor="t"/>
          <a:lstStyle>
            <a:lvl1pPr algn="ctr">
              <a:defRPr sz="44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594360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25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952500" y="254000"/>
            <a:ext cx="11099800" cy="21590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Medium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952500" y="2590800"/>
            <a:ext cx="11099800" cy="62865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text styles</a:t>
            </a:r>
          </a:p>
          <a:p>
            <a:pPr lvl="1"/>
            <a:r>
              <a:rPr lang="en-US">
                <a:sym typeface="Helvetica Neue" charset="0"/>
              </a:rPr>
              <a:t>Second level</a:t>
            </a:r>
          </a:p>
          <a:p>
            <a:pPr lvl="2"/>
            <a:r>
              <a:rPr lang="en-US">
                <a:sym typeface="Helvetica Neue" charset="0"/>
              </a:rPr>
              <a:t>Third level</a:t>
            </a:r>
          </a:p>
          <a:p>
            <a:pPr lvl="3"/>
            <a:r>
              <a:rPr lang="en-US">
                <a:sym typeface="Helvetica Neue" charset="0"/>
              </a:rPr>
              <a:t>Fourth level</a:t>
            </a:r>
          </a:p>
          <a:p>
            <a:pPr lvl="4"/>
            <a:r>
              <a:rPr lang="en-US">
                <a:sym typeface="Helvetica Neue" charset="0"/>
              </a:rPr>
              <a:t>Fifth level</a:t>
            </a:r>
          </a:p>
        </p:txBody>
      </p:sp>
      <p:sp>
        <p:nvSpPr>
          <p:cNvPr id="2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6327775" y="929640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>
            <a:lvl1pPr>
              <a:defRPr sz="1600" b="0"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</a:lstStyle>
          <a:p>
            <a:pPr>
              <a:defRPr/>
            </a:pPr>
            <a:fld id="{25C490D4-7A1B-45D2-B551-E1B1E148D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4" r:id="rId2"/>
    <p:sldLayoutId id="2147483685" r:id="rId3"/>
    <p:sldLayoutId id="2147483676" r:id="rId4"/>
    <p:sldLayoutId id="2147483677" r:id="rId5"/>
    <p:sldLayoutId id="2147483678" r:id="rId6"/>
    <p:sldLayoutId id="2147483679" r:id="rId7"/>
  </p:sldLayoutIdLst>
  <p:hf hdr="0" ftr="0" dt="0"/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j-lt"/>
          <a:ea typeface="+mj-ea"/>
          <a:cs typeface="+mj-cs"/>
          <a:sym typeface="Helvetica Neue Medium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9pPr>
    </p:titleStyle>
    <p:bodyStyle>
      <a:lvl1pPr marL="444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1pPr>
      <a:lvl2pPr marL="889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2pPr>
      <a:lvl3pPr marL="1333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3pPr>
      <a:lvl4pPr marL="1778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4pPr>
      <a:lvl5pPr marL="2222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5pPr>
      <a:lvl6pPr marL="26797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6pPr>
      <a:lvl7pPr marL="31369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7pPr>
      <a:lvl8pPr marL="35941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8pPr>
      <a:lvl9pPr marL="40513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15-122: Principles of </a:t>
            </a:r>
            <a:b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Imperative Computation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27039"/>
            <a:ext cx="13004800" cy="357933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Lecture 15: Generic Hash Dictionaries</a:t>
            </a:r>
          </a:p>
          <a:p>
            <a:endParaRPr lang="en-US" b="1" dirty="0">
              <a:solidFill>
                <a:srgbClr val="77E0F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3413" b="1" dirty="0">
                <a:solidFill>
                  <a:srgbClr val="ED727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March 08, 2023</a:t>
            </a:r>
            <a:r>
              <a:rPr lang="en-US" sz="3413" b="1" dirty="0">
                <a:solidFill>
                  <a:srgbClr val="ED7273"/>
                </a:solidFill>
                <a:latin typeface="Helvetica" pitchFamily="2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46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void* to the Rescue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Upgrading the Library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2286000"/>
            <a:ext cx="11099800" cy="68961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only</a:t>
            </a:r>
            <a:r>
              <a:rPr lang="en-US" dirty="0"/>
              <a:t> changes we need to make to the library are defining </a:t>
            </a:r>
            <a:r>
              <a:rPr lang="en-US" dirty="0">
                <a:solidFill>
                  <a:srgbClr val="00B050"/>
                </a:solidFill>
              </a:rPr>
              <a:t>key</a:t>
            </a:r>
            <a:r>
              <a:rPr lang="en-US" dirty="0"/>
              <a:t> and </a:t>
            </a:r>
            <a:r>
              <a:rPr lang="en-US" dirty="0">
                <a:solidFill>
                  <a:srgbClr val="00B050"/>
                </a:solidFill>
              </a:rPr>
              <a:t>entry</a:t>
            </a:r>
            <a:r>
              <a:rPr lang="en-US" dirty="0"/>
              <a:t> as </a:t>
            </a:r>
            <a:r>
              <a:rPr lang="en-US" dirty="0">
                <a:solidFill>
                  <a:srgbClr val="00B050"/>
                </a:solidFill>
              </a:rPr>
              <a:t>void*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 lvl="1"/>
            <a:r>
              <a:rPr lang="en-US" dirty="0"/>
              <a:t>This only affect the client interface</a:t>
            </a:r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1854200" y="3629469"/>
            <a:ext cx="3962400" cy="2937986"/>
          </a:xfrm>
          <a:prstGeom prst="verticalScroll">
            <a:avLst>
              <a:gd name="adj" fmla="val 929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624138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entry;</a:t>
            </a:r>
          </a:p>
          <a:p>
            <a:pPr algn="l">
              <a:tabLst>
                <a:tab pos="2624138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key;</a:t>
            </a:r>
          </a:p>
          <a:p>
            <a:pPr algn="l">
              <a:tabLst>
                <a:tab pos="2624138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2624138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2624138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800" b="0" dirty="0">
                <a:latin typeface="Helvetica Neue"/>
              </a:rPr>
              <a:t> ;</a:t>
            </a:r>
            <a:endParaRPr lang="en-US" sz="18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2624138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2624138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800" b="0" dirty="0">
                <a:latin typeface="Helvetica Neue"/>
              </a:rPr>
              <a:t>);</a:t>
            </a:r>
          </a:p>
          <a:p>
            <a:pPr algn="l">
              <a:tabLst>
                <a:tab pos="2624138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2624138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800" b="0" dirty="0">
                <a:latin typeface="Helvetica Neue"/>
              </a:rPr>
              <a:t>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87599" y="3581400"/>
            <a:ext cx="2169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Helvetica Neue"/>
              </a:rPr>
              <a:t>Client Interface</a:t>
            </a:r>
          </a:p>
        </p:txBody>
      </p:sp>
      <p:sp>
        <p:nvSpPr>
          <p:cNvPr id="8" name="Vertical Scroll 7"/>
          <p:cNvSpPr/>
          <p:nvPr/>
        </p:nvSpPr>
        <p:spPr bwMode="auto">
          <a:xfrm flipH="1">
            <a:off x="7493000" y="3629469"/>
            <a:ext cx="3962400" cy="2937986"/>
          </a:xfrm>
          <a:prstGeom prst="verticalScroll">
            <a:avLst>
              <a:gd name="adj" fmla="val 929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624138" algn="l"/>
              </a:tabLst>
            </a:pPr>
            <a:r>
              <a:rPr lang="en-US" sz="18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void* entry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624138" algn="l"/>
              </a:tabLst>
            </a:pPr>
            <a:r>
              <a:rPr lang="en-US" sz="18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void* key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624138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2624138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2624138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800" b="0" dirty="0">
                <a:latin typeface="Helvetica Neue"/>
              </a:rPr>
              <a:t> ;</a:t>
            </a:r>
            <a:endParaRPr lang="en-US" sz="18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2624138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2624138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800" b="0" dirty="0">
                <a:latin typeface="Helvetica Neue"/>
              </a:rPr>
              <a:t>);</a:t>
            </a:r>
          </a:p>
          <a:p>
            <a:pPr algn="l">
              <a:tabLst>
                <a:tab pos="2624138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2624138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800" b="0" dirty="0">
                <a:latin typeface="Helvetica Neue"/>
              </a:rPr>
              <a:t>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26399" y="3581400"/>
            <a:ext cx="2169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Helvetica Neue"/>
              </a:rPr>
              <a:t>Client Interface</a:t>
            </a:r>
          </a:p>
        </p:txBody>
      </p:sp>
      <p:sp>
        <p:nvSpPr>
          <p:cNvPr id="10" name="Right Arrow 9"/>
          <p:cNvSpPr/>
          <p:nvPr/>
        </p:nvSpPr>
        <p:spPr bwMode="auto">
          <a:xfrm>
            <a:off x="6273800" y="4495800"/>
            <a:ext cx="838200" cy="1066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416800" y="3886200"/>
            <a:ext cx="2667000" cy="762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Rectangular Callout 11"/>
          <p:cNvSpPr/>
          <p:nvPr/>
        </p:nvSpPr>
        <p:spPr bwMode="auto">
          <a:xfrm>
            <a:off x="8407400" y="7545288"/>
            <a:ext cx="4096634" cy="1015663"/>
          </a:xfrm>
          <a:prstGeom prst="wedgeRectCallout">
            <a:avLst>
              <a:gd name="adj1" fmla="val -36822"/>
              <a:gd name="adj2" fmla="val -13124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We should not add NULL-checks </a:t>
            </a:r>
            <a:br>
              <a:rPr lang="en-US" sz="2000" b="0" dirty="0"/>
            </a:br>
            <a:r>
              <a:rPr lang="en-US" sz="2000" b="0" dirty="0"/>
              <a:t>on keys since the client could have</a:t>
            </a:r>
          </a:p>
          <a:p>
            <a:pPr algn="l">
              <a:defRPr/>
            </a:pPr>
            <a:r>
              <a:rPr lang="en-US" sz="2000" b="0" dirty="0"/>
              <a:t>chosen NULL to be a valid key</a:t>
            </a: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2006600" y="8472427"/>
            <a:ext cx="1055802" cy="400110"/>
          </a:xfrm>
          <a:prstGeom prst="wedgeRectCallout">
            <a:avLst>
              <a:gd name="adj1" fmla="val 40371"/>
              <a:gd name="adj2" fmla="val -9967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That’s it!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131300" cy="1498600"/>
          </a:xfrm>
        </p:spPr>
        <p:txBody>
          <a:bodyPr/>
          <a:lstStyle/>
          <a:p>
            <a:r>
              <a:rPr lang="en-US" dirty="0"/>
              <a:t>Upgrading the Client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2286000"/>
            <a:ext cx="11493500" cy="6591300"/>
          </a:xfrm>
        </p:spPr>
        <p:txBody>
          <a:bodyPr/>
          <a:lstStyle/>
          <a:p>
            <a:r>
              <a:rPr lang="en-US" dirty="0"/>
              <a:t>The client does not need to define </a:t>
            </a:r>
            <a:r>
              <a:rPr lang="en-US" dirty="0">
                <a:solidFill>
                  <a:srgbClr val="00B050"/>
                </a:solidFill>
              </a:rPr>
              <a:t>key</a:t>
            </a:r>
            <a:r>
              <a:rPr lang="en-US" dirty="0"/>
              <a:t> and </a:t>
            </a:r>
            <a:r>
              <a:rPr lang="en-US" dirty="0">
                <a:solidFill>
                  <a:srgbClr val="00B050"/>
                </a:solidFill>
              </a:rPr>
              <a:t>entry</a:t>
            </a:r>
          </a:p>
          <a:p>
            <a:pPr lvl="1"/>
            <a:r>
              <a:rPr lang="en-US" dirty="0"/>
              <a:t>The library defines both to </a:t>
            </a:r>
            <a:r>
              <a:rPr lang="en-US" dirty="0">
                <a:solidFill>
                  <a:srgbClr val="00B050"/>
                </a:solidFill>
              </a:rPr>
              <a:t>void*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For the client</a:t>
            </a:r>
          </a:p>
          <a:p>
            <a:pPr lvl="1"/>
            <a:r>
              <a:rPr lang="en-US" dirty="0"/>
              <a:t>An entry is still a </a:t>
            </a:r>
            <a:r>
              <a:rPr lang="en-US" dirty="0">
                <a:solidFill>
                  <a:srgbClr val="00B050"/>
                </a:solidFill>
              </a:rPr>
              <a:t>struct </a:t>
            </a:r>
            <a:r>
              <a:rPr lang="en-US" dirty="0" err="1">
                <a:solidFill>
                  <a:srgbClr val="00B050"/>
                </a:solidFill>
              </a:rPr>
              <a:t>inventory_item</a:t>
            </a:r>
            <a:r>
              <a:rPr lang="en-US" dirty="0">
                <a:solidFill>
                  <a:srgbClr val="00B050"/>
                </a:solidFill>
              </a:rPr>
              <a:t>*</a:t>
            </a:r>
            <a:endParaRPr lang="en-US" dirty="0"/>
          </a:p>
          <a:p>
            <a:pPr lvl="1"/>
            <a:r>
              <a:rPr lang="en-US" dirty="0"/>
              <a:t>A key is a </a:t>
            </a:r>
            <a:r>
              <a:rPr lang="en-US" dirty="0">
                <a:solidFill>
                  <a:srgbClr val="00B050"/>
                </a:solidFill>
              </a:rPr>
              <a:t>string</a:t>
            </a:r>
            <a:r>
              <a:rPr lang="en-US" dirty="0"/>
              <a:t> (now a </a:t>
            </a:r>
            <a:r>
              <a:rPr lang="en-US" dirty="0">
                <a:solidFill>
                  <a:srgbClr val="00B050"/>
                </a:solidFill>
              </a:rPr>
              <a:t>string*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E.g.,</a:t>
            </a:r>
            <a:r>
              <a:rPr lang="en-US" dirty="0">
                <a:solidFill>
                  <a:srgbClr val="92D050"/>
                </a:solidFill>
              </a:rPr>
              <a:t> "lime"</a:t>
            </a:r>
            <a:r>
              <a:rPr lang="en-US" dirty="0"/>
              <a:t> must now live in a cell in allocated memory to be used as a key</a:t>
            </a:r>
          </a:p>
          <a:p>
            <a:pPr lvl="2"/>
            <a:r>
              <a:rPr lang="en-US" dirty="0"/>
              <a:t>NULL does not correspond to any valid key</a:t>
            </a:r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9931400" y="63937"/>
            <a:ext cx="3048000" cy="2298263"/>
          </a:xfrm>
          <a:prstGeom prst="verticalScroll">
            <a:avLst>
              <a:gd name="adj" fmla="val 929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624138" algn="l"/>
              </a:tabLst>
            </a:pPr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void* entry</a:t>
            </a:r>
            <a:r>
              <a:rPr lang="en-US" sz="14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624138" algn="l"/>
              </a:tabLst>
            </a:pPr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void* key</a:t>
            </a:r>
            <a:r>
              <a:rPr lang="en-US" sz="14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400" b="0" dirty="0">
                <a:latin typeface="Helvetica Neue"/>
              </a:rPr>
              <a:t> ;</a:t>
            </a:r>
            <a:endParaRPr lang="en-US" sz="14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400" b="0" dirty="0">
                <a:latin typeface="Helvetica Neue"/>
              </a:rPr>
              <a:t>);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400" b="0" dirty="0">
                <a:latin typeface="Helvetica Neue"/>
              </a:rPr>
              <a:t>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64800" y="15868"/>
            <a:ext cx="1476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Client Interface</a:t>
            </a:r>
          </a:p>
        </p:txBody>
      </p:sp>
      <p:sp>
        <p:nvSpPr>
          <p:cNvPr id="6" name="Wave 5"/>
          <p:cNvSpPr/>
          <p:nvPr/>
        </p:nvSpPr>
        <p:spPr bwMode="auto">
          <a:xfrm>
            <a:off x="1537208" y="3676848"/>
            <a:ext cx="4507992" cy="1961952"/>
          </a:xfrm>
          <a:prstGeom prst="wave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lvl="0" algn="l"/>
            <a:r>
              <a:rPr lang="en-US" sz="160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/******* Fulfilling the library  interface *******/</a:t>
            </a:r>
          </a:p>
          <a:p>
            <a:pPr lvl="0"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entry</a:t>
            </a:r>
            <a:r>
              <a:rPr lang="en-US" sz="1600" b="0" dirty="0">
                <a:latin typeface="Helvetica Neue"/>
              </a:rPr>
              <a:t>;</a:t>
            </a:r>
          </a:p>
          <a:p>
            <a:pPr lvl="0"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 key</a:t>
            </a:r>
            <a:r>
              <a:rPr lang="en-US" sz="1600" b="0" dirty="0">
                <a:latin typeface="Helvetica Neue"/>
              </a:rPr>
              <a:t>;</a:t>
            </a:r>
          </a:p>
        </p:txBody>
      </p:sp>
      <p:sp>
        <p:nvSpPr>
          <p:cNvPr id="8" name="Wave 7"/>
          <p:cNvSpPr/>
          <p:nvPr/>
        </p:nvSpPr>
        <p:spPr bwMode="auto">
          <a:xfrm>
            <a:off x="7557008" y="3676848"/>
            <a:ext cx="4507992" cy="1961952"/>
          </a:xfrm>
          <a:prstGeom prst="wave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lvl="0" algn="l"/>
            <a:r>
              <a:rPr lang="en-US" sz="160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/******* Fulfilling the library  interface *******/</a:t>
            </a:r>
          </a:p>
          <a:p>
            <a:pPr lvl="0"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* entry;</a:t>
            </a:r>
          </a:p>
          <a:p>
            <a:pPr lvl="0"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string key;</a:t>
            </a:r>
          </a:p>
        </p:txBody>
      </p:sp>
      <p:sp>
        <p:nvSpPr>
          <p:cNvPr id="9" name="Right Arrow 8"/>
          <p:cNvSpPr/>
          <p:nvPr/>
        </p:nvSpPr>
        <p:spPr bwMode="auto">
          <a:xfrm>
            <a:off x="6426200" y="4134048"/>
            <a:ext cx="838200" cy="1066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Rectangular Callout 9"/>
          <p:cNvSpPr/>
          <p:nvPr/>
        </p:nvSpPr>
        <p:spPr bwMode="auto">
          <a:xfrm>
            <a:off x="8026400" y="7267545"/>
            <a:ext cx="2548198" cy="400110"/>
          </a:xfrm>
          <a:prstGeom prst="wedgeRectCallout">
            <a:avLst>
              <a:gd name="adj1" fmla="val -95925"/>
              <a:gd name="adj2" fmla="val 4004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It’s got to be a pointer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131300" cy="1498600"/>
          </a:xfrm>
        </p:spPr>
        <p:txBody>
          <a:bodyPr/>
          <a:lstStyle/>
          <a:p>
            <a:r>
              <a:rPr lang="en-US" dirty="0"/>
              <a:t>Upgrading the Client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2286000"/>
            <a:ext cx="11099800" cy="6743700"/>
          </a:xfrm>
        </p:spPr>
        <p:txBody>
          <a:bodyPr/>
          <a:lstStyle/>
          <a:p>
            <a:r>
              <a:rPr lang="en-US" dirty="0"/>
              <a:t>For the client</a:t>
            </a:r>
          </a:p>
          <a:p>
            <a:pPr lvl="1"/>
            <a:r>
              <a:rPr lang="en-US" dirty="0"/>
              <a:t>An entry is still a </a:t>
            </a:r>
            <a:r>
              <a:rPr lang="en-US" dirty="0">
                <a:solidFill>
                  <a:srgbClr val="00B050"/>
                </a:solidFill>
              </a:rPr>
              <a:t>struct </a:t>
            </a:r>
            <a:r>
              <a:rPr lang="en-US" dirty="0" err="1">
                <a:solidFill>
                  <a:srgbClr val="00B050"/>
                </a:solidFill>
              </a:rPr>
              <a:t>inventory_item</a:t>
            </a:r>
            <a:r>
              <a:rPr lang="en-US" dirty="0">
                <a:solidFill>
                  <a:srgbClr val="00B050"/>
                </a:solidFill>
              </a:rPr>
              <a:t>*</a:t>
            </a:r>
            <a:endParaRPr lang="en-US" dirty="0"/>
          </a:p>
          <a:p>
            <a:pPr lvl="1"/>
            <a:r>
              <a:rPr lang="en-US" dirty="0"/>
              <a:t>A key is now a </a:t>
            </a:r>
            <a:r>
              <a:rPr lang="en-US" dirty="0">
                <a:solidFill>
                  <a:srgbClr val="00B050"/>
                </a:solidFill>
              </a:rPr>
              <a:t>string*</a:t>
            </a:r>
          </a:p>
          <a:p>
            <a:pPr marL="457200" lvl="1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r>
              <a:rPr lang="en-US" dirty="0"/>
              <a:t>So,</a:t>
            </a:r>
          </a:p>
          <a:p>
            <a:pPr lvl="1"/>
            <a:r>
              <a:rPr lang="en-US" dirty="0"/>
              <a:t>Every value of type </a:t>
            </a:r>
            <a:r>
              <a:rPr lang="en-US" dirty="0">
                <a:solidFill>
                  <a:srgbClr val="00B050"/>
                </a:solidFill>
              </a:rPr>
              <a:t>entry</a:t>
            </a:r>
            <a:r>
              <a:rPr lang="en-US" dirty="0"/>
              <a:t> must have tag </a:t>
            </a:r>
            <a:r>
              <a:rPr lang="en-US" dirty="0">
                <a:solidFill>
                  <a:srgbClr val="00B050"/>
                </a:solidFill>
              </a:rPr>
              <a:t>struct </a:t>
            </a:r>
            <a:r>
              <a:rPr lang="en-US" dirty="0" err="1">
                <a:solidFill>
                  <a:srgbClr val="00B050"/>
                </a:solidFill>
              </a:rPr>
              <a:t>inventory_item</a:t>
            </a:r>
            <a:r>
              <a:rPr lang="en-US" dirty="0">
                <a:solidFill>
                  <a:srgbClr val="00B050"/>
                </a:solidFill>
              </a:rPr>
              <a:t>*</a:t>
            </a:r>
            <a:endParaRPr lang="en-US" dirty="0"/>
          </a:p>
          <a:p>
            <a:pPr lvl="1"/>
            <a:r>
              <a:rPr lang="en-US" dirty="0"/>
              <a:t>Every value of type </a:t>
            </a:r>
            <a:r>
              <a:rPr lang="en-US" dirty="0">
                <a:solidFill>
                  <a:srgbClr val="00B050"/>
                </a:solidFill>
              </a:rPr>
              <a:t>key</a:t>
            </a:r>
            <a:r>
              <a:rPr lang="en-US" dirty="0"/>
              <a:t> must have tag </a:t>
            </a:r>
            <a:r>
              <a:rPr lang="en-US" dirty="0">
                <a:solidFill>
                  <a:srgbClr val="00B050"/>
                </a:solidFill>
              </a:rPr>
              <a:t>string*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9931400" y="63937"/>
            <a:ext cx="3048000" cy="2298263"/>
          </a:xfrm>
          <a:prstGeom prst="verticalScroll">
            <a:avLst>
              <a:gd name="adj" fmla="val 929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624138" algn="l"/>
              </a:tabLst>
            </a:pPr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void* entry</a:t>
            </a:r>
            <a:r>
              <a:rPr lang="en-US" sz="14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624138" algn="l"/>
              </a:tabLst>
            </a:pPr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void* key</a:t>
            </a:r>
            <a:r>
              <a:rPr lang="en-US" sz="14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400" b="0" dirty="0">
                <a:latin typeface="Helvetica Neue"/>
              </a:rPr>
              <a:t> ;</a:t>
            </a:r>
            <a:endParaRPr lang="en-US" sz="14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400" b="0" dirty="0">
                <a:latin typeface="Helvetica Neue"/>
              </a:rPr>
              <a:t>);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400" b="0" dirty="0">
                <a:latin typeface="Helvetica Neue"/>
              </a:rPr>
              <a:t>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64800" y="15868"/>
            <a:ext cx="1476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Client Interface</a:t>
            </a:r>
          </a:p>
        </p:txBody>
      </p:sp>
      <p:sp>
        <p:nvSpPr>
          <p:cNvPr id="9" name="Right Arrow 8"/>
          <p:cNvSpPr/>
          <p:nvPr/>
        </p:nvSpPr>
        <p:spPr bwMode="auto">
          <a:xfrm>
            <a:off x="6426200" y="6683514"/>
            <a:ext cx="838200" cy="1066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Flowchart: Document 10"/>
          <p:cNvSpPr/>
          <p:nvPr/>
        </p:nvSpPr>
        <p:spPr bwMode="auto">
          <a:xfrm flipV="1">
            <a:off x="1537208" y="6550362"/>
            <a:ext cx="4507992" cy="1199952"/>
          </a:xfrm>
          <a:prstGeom prst="flowChartDocumen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533703" y="6621800"/>
            <a:ext cx="2586606" cy="1128514"/>
          </a:xfrm>
          <a:prstGeom prst="rect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b" anchorCtr="0" compatLnSpc="1">
            <a:prstTxWarp prst="textNoShape">
              <a:avLst/>
            </a:prstTxWarp>
            <a:spAutoFit/>
          </a:bodyPr>
          <a:lstStyle/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key_hash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latin typeface="Helvetica Neue"/>
              </a:rPr>
              <a:t>lcg_hash_string</a:t>
            </a:r>
            <a:r>
              <a:rPr lang="en-US" sz="1600" b="0" dirty="0">
                <a:latin typeface="Helvetica Neue"/>
              </a:rPr>
              <a:t>(k);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13" name="Flowchart: Document 12"/>
          <p:cNvSpPr/>
          <p:nvPr/>
        </p:nvSpPr>
        <p:spPr bwMode="auto">
          <a:xfrm flipV="1">
            <a:off x="7572705" y="6226314"/>
            <a:ext cx="4507992" cy="1524000"/>
          </a:xfrm>
          <a:prstGeom prst="flowChartDocumen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569200" y="6129357"/>
            <a:ext cx="4233210" cy="1620957"/>
          </a:xfrm>
          <a:prstGeom prst="rect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b" anchorCtr="0" compatLnSpc="1">
            <a:prstTxWarp prst="textNoShape">
              <a:avLst/>
            </a:prstTxWarp>
            <a:spAutoFit/>
          </a:bodyPr>
          <a:lstStyle/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key_hash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 </a:t>
            </a:r>
            <a:br>
              <a:rPr lang="en-US" sz="1600" b="0" dirty="0">
                <a:latin typeface="Helvetica Neue"/>
              </a:rPr>
            </a:br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//@requires k != NULL &amp;&amp; \hastag(string*, k);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  …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17" name="Rectangular Callout 16"/>
          <p:cNvSpPr/>
          <p:nvPr/>
        </p:nvSpPr>
        <p:spPr bwMode="auto">
          <a:xfrm>
            <a:off x="6731000" y="8131314"/>
            <a:ext cx="1829988" cy="707886"/>
          </a:xfrm>
          <a:prstGeom prst="wedgeRectCallout">
            <a:avLst>
              <a:gd name="adj1" fmla="val 62435"/>
              <a:gd name="adj2" fmla="val -21206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NULL is not a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valid fruit name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8" name="Rectangular Callout 17"/>
          <p:cNvSpPr/>
          <p:nvPr/>
        </p:nvSpPr>
        <p:spPr bwMode="auto">
          <a:xfrm>
            <a:off x="9855200" y="8436114"/>
            <a:ext cx="1786708" cy="707886"/>
          </a:xfrm>
          <a:prstGeom prst="wedgeRectCallout">
            <a:avLst>
              <a:gd name="adj1" fmla="val 15063"/>
              <a:gd name="adj2" fmla="val -25568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Every 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is in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reality a 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string*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/>
      <p:bldP spid="13" grpId="0" animBg="1"/>
      <p:bldP spid="14" grpId="0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131300" cy="1498600"/>
          </a:xfrm>
        </p:spPr>
        <p:txBody>
          <a:bodyPr/>
          <a:lstStyle/>
          <a:p>
            <a:r>
              <a:rPr lang="en-US" dirty="0"/>
              <a:t>Upgrading the Client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2286000"/>
            <a:ext cx="11099800" cy="6743700"/>
          </a:xfrm>
        </p:spPr>
        <p:txBody>
          <a:bodyPr/>
          <a:lstStyle/>
          <a:p>
            <a:r>
              <a:rPr lang="en-US" dirty="0"/>
              <a:t>For the client</a:t>
            </a:r>
          </a:p>
          <a:p>
            <a:pPr lvl="1"/>
            <a:r>
              <a:rPr lang="en-US" dirty="0"/>
              <a:t>An entry is still a </a:t>
            </a:r>
            <a:r>
              <a:rPr lang="en-US" dirty="0">
                <a:solidFill>
                  <a:srgbClr val="00B050"/>
                </a:solidFill>
              </a:rPr>
              <a:t>struct </a:t>
            </a:r>
            <a:r>
              <a:rPr lang="en-US" dirty="0" err="1">
                <a:solidFill>
                  <a:srgbClr val="00B050"/>
                </a:solidFill>
              </a:rPr>
              <a:t>inventory_item</a:t>
            </a:r>
            <a:r>
              <a:rPr lang="en-US" dirty="0">
                <a:solidFill>
                  <a:srgbClr val="00B050"/>
                </a:solidFill>
              </a:rPr>
              <a:t>*</a:t>
            </a:r>
            <a:endParaRPr lang="en-US" dirty="0"/>
          </a:p>
          <a:p>
            <a:pPr lvl="1"/>
            <a:r>
              <a:rPr lang="en-US" dirty="0"/>
              <a:t>A key is now a </a:t>
            </a:r>
            <a:r>
              <a:rPr lang="en-US" dirty="0">
                <a:solidFill>
                  <a:srgbClr val="00B050"/>
                </a:solidFill>
              </a:rPr>
              <a:t>string*</a:t>
            </a:r>
          </a:p>
          <a:p>
            <a:pPr marL="457200" lvl="1" indent="0">
              <a:buNone/>
            </a:pPr>
            <a:endParaRPr lang="en-US" i="1" dirty="0"/>
          </a:p>
          <a:p>
            <a:r>
              <a:rPr lang="en-US" dirty="0"/>
              <a:t>Also, before using a value of type </a:t>
            </a:r>
            <a:r>
              <a:rPr lang="en-US" dirty="0">
                <a:solidFill>
                  <a:srgbClr val="00B050"/>
                </a:solidFill>
              </a:rPr>
              <a:t>key</a:t>
            </a:r>
            <a:r>
              <a:rPr lang="en-US" dirty="0"/>
              <a:t>, we need to</a:t>
            </a:r>
          </a:p>
          <a:p>
            <a:pPr lvl="1"/>
            <a:r>
              <a:rPr lang="en-US" dirty="0"/>
              <a:t>Cast it to </a:t>
            </a:r>
            <a:r>
              <a:rPr lang="en-US" dirty="0">
                <a:solidFill>
                  <a:srgbClr val="00B050"/>
                </a:solidFill>
              </a:rPr>
              <a:t>string*</a:t>
            </a:r>
          </a:p>
          <a:p>
            <a:pPr lvl="1"/>
            <a:r>
              <a:rPr lang="en-US" dirty="0"/>
              <a:t>Dereference the result to a </a:t>
            </a:r>
            <a:r>
              <a:rPr lang="en-US" dirty="0">
                <a:solidFill>
                  <a:srgbClr val="00B050"/>
                </a:solidFill>
              </a:rPr>
              <a:t>string</a:t>
            </a:r>
          </a:p>
          <a:p>
            <a:pPr lvl="1"/>
            <a:endParaRPr lang="en-US" dirty="0"/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9931400" y="63937"/>
            <a:ext cx="3048000" cy="2298263"/>
          </a:xfrm>
          <a:prstGeom prst="verticalScroll">
            <a:avLst>
              <a:gd name="adj" fmla="val 929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624138" algn="l"/>
              </a:tabLst>
            </a:pPr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void* entry</a:t>
            </a:r>
            <a:r>
              <a:rPr lang="en-US" sz="14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624138" algn="l"/>
              </a:tabLst>
            </a:pPr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void* key</a:t>
            </a:r>
            <a:r>
              <a:rPr lang="en-US" sz="14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400" b="0" dirty="0">
                <a:latin typeface="Helvetica Neue"/>
              </a:rPr>
              <a:t> ;</a:t>
            </a:r>
            <a:endParaRPr lang="en-US" sz="14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400" b="0" dirty="0">
                <a:latin typeface="Helvetica Neue"/>
              </a:rPr>
              <a:t>);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400" b="0" dirty="0">
                <a:latin typeface="Helvetica Neue"/>
              </a:rPr>
              <a:t>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64800" y="15868"/>
            <a:ext cx="1476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Client Interface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4C4F241-6CD9-F601-CDE0-163B62CA2957}"/>
              </a:ext>
            </a:extLst>
          </p:cNvPr>
          <p:cNvSpPr/>
          <p:nvPr/>
        </p:nvSpPr>
        <p:spPr bwMode="auto">
          <a:xfrm>
            <a:off x="6426200" y="6683514"/>
            <a:ext cx="838200" cy="1066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Flowchart: Document 10">
            <a:extLst>
              <a:ext uri="{FF2B5EF4-FFF2-40B4-BE49-F238E27FC236}">
                <a16:creationId xmlns:a16="http://schemas.microsoft.com/office/drawing/2014/main" id="{B758A27C-7819-9AF3-C3F5-D045C81A5367}"/>
              </a:ext>
            </a:extLst>
          </p:cNvPr>
          <p:cNvSpPr/>
          <p:nvPr/>
        </p:nvSpPr>
        <p:spPr bwMode="auto">
          <a:xfrm flipV="1">
            <a:off x="1537208" y="6550362"/>
            <a:ext cx="4507992" cy="1199952"/>
          </a:xfrm>
          <a:prstGeom prst="flowChartDocumen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599B20B-C00A-BBAD-237E-F51C5D658293}"/>
              </a:ext>
            </a:extLst>
          </p:cNvPr>
          <p:cNvSpPr/>
          <p:nvPr/>
        </p:nvSpPr>
        <p:spPr bwMode="auto">
          <a:xfrm>
            <a:off x="1533703" y="6621800"/>
            <a:ext cx="2586606" cy="1128514"/>
          </a:xfrm>
          <a:prstGeom prst="rect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b" anchorCtr="0" compatLnSpc="1">
            <a:prstTxWarp prst="textNoShape">
              <a:avLst/>
            </a:prstTxWarp>
            <a:spAutoFit/>
          </a:bodyPr>
          <a:lstStyle/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key_hash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latin typeface="Helvetica Neue"/>
              </a:rPr>
              <a:t>lcg_hash_string</a:t>
            </a:r>
            <a:r>
              <a:rPr lang="en-US" sz="1600" b="0" dirty="0">
                <a:latin typeface="Helvetica Neue"/>
              </a:rPr>
              <a:t>(k);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10" name="Flowchart: Document 12">
            <a:extLst>
              <a:ext uri="{FF2B5EF4-FFF2-40B4-BE49-F238E27FC236}">
                <a16:creationId xmlns:a16="http://schemas.microsoft.com/office/drawing/2014/main" id="{26298296-DA95-C6C1-0C34-2D6142DAD414}"/>
              </a:ext>
            </a:extLst>
          </p:cNvPr>
          <p:cNvSpPr/>
          <p:nvPr/>
        </p:nvSpPr>
        <p:spPr bwMode="auto">
          <a:xfrm flipV="1">
            <a:off x="7572705" y="6226314"/>
            <a:ext cx="4507992" cy="1524000"/>
          </a:xfrm>
          <a:prstGeom prst="flowChartDocumen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202C9AA-4423-2E5C-A555-990CC1783030}"/>
              </a:ext>
            </a:extLst>
          </p:cNvPr>
          <p:cNvSpPr/>
          <p:nvPr/>
        </p:nvSpPr>
        <p:spPr bwMode="auto">
          <a:xfrm>
            <a:off x="7569200" y="6129357"/>
            <a:ext cx="4233210" cy="1620957"/>
          </a:xfrm>
          <a:prstGeom prst="rect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b" anchorCtr="0" compatLnSpc="1">
            <a:prstTxWarp prst="textNoShape">
              <a:avLst/>
            </a:prstTxWarp>
            <a:spAutoFit/>
          </a:bodyPr>
          <a:lstStyle/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key_hash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 </a:t>
            </a:r>
            <a:br>
              <a:rPr lang="en-US" sz="1600" b="0" dirty="0">
                <a:latin typeface="Helvetica Neue"/>
              </a:rPr>
            </a:br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//@requires k != NULL &amp;&amp; \hastag(string*, k);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  …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131300" cy="1498600"/>
          </a:xfrm>
        </p:spPr>
        <p:txBody>
          <a:bodyPr/>
          <a:lstStyle/>
          <a:p>
            <a:r>
              <a:rPr lang="en-US" dirty="0"/>
              <a:t>Upgrading the Client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2286000"/>
            <a:ext cx="11099800" cy="6743700"/>
          </a:xfrm>
        </p:spPr>
        <p:txBody>
          <a:bodyPr/>
          <a:lstStyle/>
          <a:p>
            <a:r>
              <a:rPr lang="en-US" dirty="0"/>
              <a:t>For the client</a:t>
            </a:r>
          </a:p>
          <a:p>
            <a:pPr lvl="1"/>
            <a:r>
              <a:rPr lang="en-US" dirty="0"/>
              <a:t>An entry is still a </a:t>
            </a:r>
            <a:r>
              <a:rPr lang="en-US" dirty="0">
                <a:solidFill>
                  <a:srgbClr val="00B050"/>
                </a:solidFill>
              </a:rPr>
              <a:t>struct </a:t>
            </a:r>
            <a:r>
              <a:rPr lang="en-US" dirty="0" err="1">
                <a:solidFill>
                  <a:srgbClr val="00B050"/>
                </a:solidFill>
              </a:rPr>
              <a:t>inventory_item</a:t>
            </a:r>
            <a:r>
              <a:rPr lang="en-US" dirty="0">
                <a:solidFill>
                  <a:srgbClr val="00B050"/>
                </a:solidFill>
              </a:rPr>
              <a:t>*</a:t>
            </a:r>
            <a:endParaRPr lang="en-US" dirty="0"/>
          </a:p>
          <a:p>
            <a:pPr lvl="1"/>
            <a:r>
              <a:rPr lang="en-US" dirty="0"/>
              <a:t>A key is now a </a:t>
            </a:r>
            <a:r>
              <a:rPr lang="en-US" dirty="0">
                <a:solidFill>
                  <a:srgbClr val="00B050"/>
                </a:solidFill>
              </a:rPr>
              <a:t>string*</a:t>
            </a:r>
          </a:p>
          <a:p>
            <a:pPr marL="457200" lvl="1" indent="0">
              <a:buNone/>
            </a:pPr>
            <a:endParaRPr lang="en-US" i="1" dirty="0"/>
          </a:p>
          <a:p>
            <a:r>
              <a:rPr lang="en-US" dirty="0"/>
              <a:t>Also, before using a value of type </a:t>
            </a:r>
            <a:r>
              <a:rPr lang="en-US" dirty="0">
                <a:solidFill>
                  <a:srgbClr val="00B050"/>
                </a:solidFill>
              </a:rPr>
              <a:t>key</a:t>
            </a:r>
            <a:r>
              <a:rPr lang="en-US" dirty="0"/>
              <a:t>, we need to</a:t>
            </a:r>
          </a:p>
          <a:p>
            <a:pPr lvl="1"/>
            <a:r>
              <a:rPr lang="en-US" dirty="0"/>
              <a:t>Cast it to </a:t>
            </a:r>
            <a:r>
              <a:rPr lang="en-US" dirty="0">
                <a:solidFill>
                  <a:srgbClr val="00B050"/>
                </a:solidFill>
              </a:rPr>
              <a:t>string*</a:t>
            </a:r>
          </a:p>
          <a:p>
            <a:pPr lvl="1"/>
            <a:r>
              <a:rPr lang="en-US" dirty="0"/>
              <a:t>Dereference the result to a </a:t>
            </a:r>
            <a:r>
              <a:rPr lang="en-US" dirty="0">
                <a:solidFill>
                  <a:srgbClr val="00B050"/>
                </a:solidFill>
              </a:rPr>
              <a:t>string</a:t>
            </a:r>
          </a:p>
          <a:p>
            <a:pPr lvl="1"/>
            <a:endParaRPr lang="en-US" dirty="0"/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9931400" y="63937"/>
            <a:ext cx="3048000" cy="2298263"/>
          </a:xfrm>
          <a:prstGeom prst="verticalScroll">
            <a:avLst>
              <a:gd name="adj" fmla="val 929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624138" algn="l"/>
              </a:tabLst>
            </a:pPr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void* entry</a:t>
            </a:r>
            <a:r>
              <a:rPr lang="en-US" sz="14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624138" algn="l"/>
              </a:tabLst>
            </a:pPr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void* key</a:t>
            </a:r>
            <a:r>
              <a:rPr lang="en-US" sz="14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400" b="0" dirty="0">
                <a:latin typeface="Helvetica Neue"/>
              </a:rPr>
              <a:t> ;</a:t>
            </a:r>
            <a:endParaRPr lang="en-US" sz="14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400" b="0" dirty="0">
                <a:latin typeface="Helvetica Neue"/>
              </a:rPr>
              <a:t>);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400" b="0" dirty="0">
                <a:latin typeface="Helvetica Neue"/>
              </a:rPr>
              <a:t>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64800" y="15868"/>
            <a:ext cx="1476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Client Interface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8" name="Right Arrow 17">
            <a:extLst>
              <a:ext uri="{FF2B5EF4-FFF2-40B4-BE49-F238E27FC236}">
                <a16:creationId xmlns:a16="http://schemas.microsoft.com/office/drawing/2014/main" id="{1163C136-2CBB-56FB-6F4C-688D71FB2D26}"/>
              </a:ext>
            </a:extLst>
          </p:cNvPr>
          <p:cNvSpPr/>
          <p:nvPr/>
        </p:nvSpPr>
        <p:spPr bwMode="auto">
          <a:xfrm>
            <a:off x="6426200" y="6683514"/>
            <a:ext cx="838200" cy="1066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1" name="Flowchart: Document 10">
            <a:extLst>
              <a:ext uri="{FF2B5EF4-FFF2-40B4-BE49-F238E27FC236}">
                <a16:creationId xmlns:a16="http://schemas.microsoft.com/office/drawing/2014/main" id="{F4BAB241-D327-4ECB-009A-FC0B9111A698}"/>
              </a:ext>
            </a:extLst>
          </p:cNvPr>
          <p:cNvSpPr/>
          <p:nvPr/>
        </p:nvSpPr>
        <p:spPr bwMode="auto">
          <a:xfrm flipV="1">
            <a:off x="1537208" y="6550362"/>
            <a:ext cx="4507992" cy="1199952"/>
          </a:xfrm>
          <a:prstGeom prst="flowChartDocumen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2A47933-8504-4E12-539B-725DC8921057}"/>
              </a:ext>
            </a:extLst>
          </p:cNvPr>
          <p:cNvSpPr/>
          <p:nvPr/>
        </p:nvSpPr>
        <p:spPr bwMode="auto">
          <a:xfrm>
            <a:off x="1533703" y="6621800"/>
            <a:ext cx="2586606" cy="1128514"/>
          </a:xfrm>
          <a:prstGeom prst="rect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b" anchorCtr="0" compatLnSpc="1">
            <a:prstTxWarp prst="textNoShape">
              <a:avLst/>
            </a:prstTxWarp>
            <a:spAutoFit/>
          </a:bodyPr>
          <a:lstStyle/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key_hash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latin typeface="Helvetica Neue"/>
              </a:rPr>
              <a:t>lcg_hash_string</a:t>
            </a:r>
            <a:r>
              <a:rPr lang="en-US" sz="1600" b="0" dirty="0">
                <a:latin typeface="Helvetica Neue"/>
              </a:rPr>
              <a:t>(k);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23" name="Flowchart: Document 12">
            <a:extLst>
              <a:ext uri="{FF2B5EF4-FFF2-40B4-BE49-F238E27FC236}">
                <a16:creationId xmlns:a16="http://schemas.microsoft.com/office/drawing/2014/main" id="{36DA99E6-E92B-5B73-D4D4-635BD18A457F}"/>
              </a:ext>
            </a:extLst>
          </p:cNvPr>
          <p:cNvSpPr/>
          <p:nvPr/>
        </p:nvSpPr>
        <p:spPr bwMode="auto">
          <a:xfrm flipV="1">
            <a:off x="7572705" y="6226314"/>
            <a:ext cx="4507992" cy="1524000"/>
          </a:xfrm>
          <a:prstGeom prst="flowChartDocumen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0318A5C-55E7-76CD-6B59-2ACE74A594E8}"/>
              </a:ext>
            </a:extLst>
          </p:cNvPr>
          <p:cNvSpPr/>
          <p:nvPr/>
        </p:nvSpPr>
        <p:spPr bwMode="auto">
          <a:xfrm>
            <a:off x="7574292" y="6129357"/>
            <a:ext cx="4233210" cy="1620957"/>
          </a:xfrm>
          <a:prstGeom prst="rect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b" anchorCtr="0" compatLnSpc="1">
            <a:prstTxWarp prst="textNoShape">
              <a:avLst/>
            </a:prstTxWarp>
            <a:spAutoFit/>
          </a:bodyPr>
          <a:lstStyle/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key_hash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 </a:t>
            </a:r>
            <a:br>
              <a:rPr lang="en-US" sz="1600" b="0" dirty="0">
                <a:latin typeface="Helvetica Neue"/>
              </a:rPr>
            </a:br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//@requires k != NULL &amp;&amp; \hastag(string*, k);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latin typeface="Helvetica Neue"/>
              </a:rPr>
              <a:t>lcg_hash_string</a:t>
            </a:r>
            <a:r>
              <a:rPr lang="en-US" sz="1600" b="0" dirty="0">
                <a:latin typeface="Helvetica Neue"/>
              </a:rPr>
              <a:t>(*(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</a:t>
            </a:r>
            <a:r>
              <a:rPr lang="en-US" sz="1600" b="0" dirty="0">
                <a:latin typeface="Helvetica Neue"/>
              </a:rPr>
              <a:t>)k);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0AEF3CF-A9C9-A79E-2603-99B73E9C0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0440" y="7086600"/>
            <a:ext cx="27432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27" name="Rectangular Callout 26">
            <a:extLst>
              <a:ext uri="{FF2B5EF4-FFF2-40B4-BE49-F238E27FC236}">
                <a16:creationId xmlns:a16="http://schemas.microsoft.com/office/drawing/2014/main" id="{B1EA26B8-51DA-DBE0-0822-CFD032DF2CAD}"/>
              </a:ext>
            </a:extLst>
          </p:cNvPr>
          <p:cNvSpPr/>
          <p:nvPr/>
        </p:nvSpPr>
        <p:spPr bwMode="auto">
          <a:xfrm>
            <a:off x="6731000" y="8356937"/>
            <a:ext cx="2572178" cy="707886"/>
          </a:xfrm>
          <a:prstGeom prst="wedgeRectCallout">
            <a:avLst>
              <a:gd name="adj1" fmla="val 37042"/>
              <a:gd name="adj2" fmla="val -18111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 err="1">
                <a:solidFill>
                  <a:srgbClr val="7030A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lcg_hash_string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takes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as input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8" name="Rectangular Callout 27">
            <a:extLst>
              <a:ext uri="{FF2B5EF4-FFF2-40B4-BE49-F238E27FC236}">
                <a16:creationId xmlns:a16="http://schemas.microsoft.com/office/drawing/2014/main" id="{93DC5361-B7C6-413A-1908-6910BBC08288}"/>
              </a:ext>
            </a:extLst>
          </p:cNvPr>
          <p:cNvSpPr/>
          <p:nvPr/>
        </p:nvSpPr>
        <p:spPr bwMode="auto">
          <a:xfrm>
            <a:off x="9765540" y="8356937"/>
            <a:ext cx="2668743" cy="1015663"/>
          </a:xfrm>
          <a:prstGeom prst="wedgeRectCallout">
            <a:avLst>
              <a:gd name="adj1" fmla="val -31251"/>
              <a:gd name="adj2" fmla="val -14201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void*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cast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to a 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string*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and a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dereference to a 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69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131300" cy="1498600"/>
          </a:xfrm>
        </p:spPr>
        <p:txBody>
          <a:bodyPr/>
          <a:lstStyle/>
          <a:p>
            <a:r>
              <a:rPr lang="en-US" dirty="0"/>
              <a:t>Upgrading the Client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2286000"/>
            <a:ext cx="11493500" cy="6743700"/>
          </a:xfrm>
        </p:spPr>
        <p:txBody>
          <a:bodyPr/>
          <a:lstStyle/>
          <a:p>
            <a:r>
              <a:rPr lang="en-US" dirty="0"/>
              <a:t>For the client</a:t>
            </a:r>
          </a:p>
          <a:p>
            <a:pPr lvl="1"/>
            <a:r>
              <a:rPr lang="en-US" dirty="0"/>
              <a:t>An entry is still a </a:t>
            </a:r>
            <a:r>
              <a:rPr lang="en-US" dirty="0">
                <a:solidFill>
                  <a:srgbClr val="00B050"/>
                </a:solidFill>
              </a:rPr>
              <a:t>struct </a:t>
            </a:r>
            <a:r>
              <a:rPr lang="en-US" dirty="0" err="1">
                <a:solidFill>
                  <a:srgbClr val="00B050"/>
                </a:solidFill>
              </a:rPr>
              <a:t>inventory_item</a:t>
            </a:r>
            <a:r>
              <a:rPr lang="en-US" dirty="0">
                <a:solidFill>
                  <a:srgbClr val="00B050"/>
                </a:solidFill>
              </a:rPr>
              <a:t>*</a:t>
            </a:r>
            <a:endParaRPr lang="en-US" dirty="0"/>
          </a:p>
          <a:p>
            <a:pPr lvl="1"/>
            <a:r>
              <a:rPr lang="en-US" dirty="0"/>
              <a:t>A key is now a </a:t>
            </a:r>
            <a:r>
              <a:rPr lang="en-US" dirty="0">
                <a:solidFill>
                  <a:srgbClr val="00B050"/>
                </a:solidFill>
              </a:rPr>
              <a:t>string*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E.g., </a:t>
            </a:r>
            <a:r>
              <a:rPr lang="en-US" dirty="0">
                <a:solidFill>
                  <a:srgbClr val="92D050"/>
                </a:solidFill>
              </a:rPr>
              <a:t>"lime"</a:t>
            </a:r>
            <a:r>
              <a:rPr lang="en-US" dirty="0"/>
              <a:t> must now live in a cell in allocated memory to be used as a key</a:t>
            </a:r>
          </a:p>
          <a:p>
            <a:pPr lvl="2"/>
            <a:r>
              <a:rPr lang="en-US" dirty="0"/>
              <a:t>NULL does not correspond to any valid key</a:t>
            </a:r>
          </a:p>
          <a:p>
            <a:pPr marL="457200" lvl="1" indent="0">
              <a:buNone/>
            </a:pPr>
            <a:endParaRPr lang="en-US" i="1" dirty="0"/>
          </a:p>
          <a:p>
            <a:r>
              <a:rPr lang="en-US" dirty="0"/>
              <a:t>When extracting a key from an entry, we must put it in a cell in allocated memory</a:t>
            </a:r>
          </a:p>
          <a:p>
            <a:pPr lvl="1"/>
            <a:endParaRPr lang="en-US" dirty="0"/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9931400" y="63937"/>
            <a:ext cx="3048000" cy="2298263"/>
          </a:xfrm>
          <a:prstGeom prst="verticalScroll">
            <a:avLst>
              <a:gd name="adj" fmla="val 929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624138" algn="l"/>
              </a:tabLst>
            </a:pPr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void* entry</a:t>
            </a:r>
            <a:r>
              <a:rPr lang="en-US" sz="14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624138" algn="l"/>
              </a:tabLst>
            </a:pPr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void* key</a:t>
            </a:r>
            <a:r>
              <a:rPr lang="en-US" sz="14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400" b="0" dirty="0">
                <a:latin typeface="Helvetica Neue"/>
              </a:rPr>
              <a:t> ;</a:t>
            </a:r>
            <a:endParaRPr lang="en-US" sz="14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400" b="0" dirty="0">
                <a:latin typeface="Helvetica Neue"/>
              </a:rPr>
              <a:t>);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400" b="0" dirty="0">
                <a:latin typeface="Helvetica Neue"/>
              </a:rPr>
              <a:t>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64800" y="15868"/>
            <a:ext cx="1476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Client Interface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Wave 5">
            <a:extLst>
              <a:ext uri="{FF2B5EF4-FFF2-40B4-BE49-F238E27FC236}">
                <a16:creationId xmlns:a16="http://schemas.microsoft.com/office/drawing/2014/main" id="{C1711A12-9D2B-919C-157F-8500D2B67317}"/>
              </a:ext>
            </a:extLst>
          </p:cNvPr>
          <p:cNvSpPr/>
          <p:nvPr/>
        </p:nvSpPr>
        <p:spPr bwMode="auto">
          <a:xfrm>
            <a:off x="939800" y="6496248"/>
            <a:ext cx="4507992" cy="1961952"/>
          </a:xfrm>
          <a:prstGeom prst="wave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entry_key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e != NULL;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 </a:t>
            </a:r>
            <a:r>
              <a:rPr lang="en-US" sz="1600" b="0" dirty="0">
                <a:latin typeface="Helvetica Neue"/>
              </a:rPr>
              <a:t>e-&gt;fruit;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FCA63619-5E6E-0D12-F911-467CBC6EEADB}"/>
              </a:ext>
            </a:extLst>
          </p:cNvPr>
          <p:cNvSpPr/>
          <p:nvPr/>
        </p:nvSpPr>
        <p:spPr bwMode="auto">
          <a:xfrm>
            <a:off x="5861050" y="6943824"/>
            <a:ext cx="838200" cy="1066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Wave 7">
            <a:extLst>
              <a:ext uri="{FF2B5EF4-FFF2-40B4-BE49-F238E27FC236}">
                <a16:creationId xmlns:a16="http://schemas.microsoft.com/office/drawing/2014/main" id="{50426E22-444F-C98F-C29D-D6A69662A6DC}"/>
              </a:ext>
            </a:extLst>
          </p:cNvPr>
          <p:cNvSpPr/>
          <p:nvPr/>
        </p:nvSpPr>
        <p:spPr bwMode="auto">
          <a:xfrm>
            <a:off x="6975475" y="6105624"/>
            <a:ext cx="5562600" cy="2743200"/>
          </a:xfrm>
          <a:prstGeom prst="wave">
            <a:avLst>
              <a:gd name="adj1" fmla="val 5938"/>
              <a:gd name="adj2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entry_key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e != NULL &amp;&amp; \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hastag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*, e);</a:t>
            </a:r>
          </a:p>
          <a:p>
            <a:pPr algn="l"/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//@ensures \result != NULL &amp;&amp; \hastag(string*, \result)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chemeClr val="bg1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chemeClr val="bg1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chemeClr val="bg1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chemeClr val="bg1"/>
                </a:solidFill>
                <a:latin typeface="Helvetica Neue"/>
              </a:rPr>
              <a:t>* E = (</a:t>
            </a:r>
            <a:r>
              <a:rPr lang="en-US" sz="1600" b="0" dirty="0" err="1">
                <a:solidFill>
                  <a:schemeClr val="bg1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chemeClr val="bg1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chemeClr val="bg1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chemeClr val="bg1"/>
                </a:solidFill>
                <a:latin typeface="Helvetica Neue"/>
              </a:rPr>
              <a:t>*)e;</a:t>
            </a:r>
          </a:p>
          <a:p>
            <a:pPr algn="l"/>
            <a:r>
              <a:rPr lang="en-US" sz="1600" b="0" dirty="0">
                <a:solidFill>
                  <a:schemeClr val="bg1"/>
                </a:solidFill>
                <a:latin typeface="Helvetica Neue"/>
              </a:rPr>
              <a:t>  string* K = </a:t>
            </a:r>
            <a:r>
              <a:rPr lang="en-US" sz="1600" b="0" dirty="0" err="1">
                <a:solidFill>
                  <a:schemeClr val="bg1"/>
                </a:solidFill>
                <a:latin typeface="Helvetica Neue"/>
              </a:rPr>
              <a:t>alloc</a:t>
            </a:r>
            <a:r>
              <a:rPr lang="en-US" sz="1600" b="0" dirty="0">
                <a:solidFill>
                  <a:schemeClr val="bg1"/>
                </a:solidFill>
                <a:latin typeface="Helvetica Neue"/>
              </a:rPr>
              <a:t>(string);</a:t>
            </a:r>
          </a:p>
          <a:p>
            <a:pPr algn="l"/>
            <a:r>
              <a:rPr lang="en-US" sz="1600" b="0" dirty="0">
                <a:solidFill>
                  <a:schemeClr val="bg1"/>
                </a:solidFill>
                <a:latin typeface="Helvetica Neue"/>
              </a:rPr>
              <a:t>  *K = E-&gt;fruit;</a:t>
            </a:r>
          </a:p>
          <a:p>
            <a:pPr algn="l"/>
            <a:r>
              <a:rPr lang="en-US" sz="1600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 </a:t>
            </a:r>
            <a:r>
              <a:rPr lang="en-US" sz="1600" b="0" dirty="0">
                <a:solidFill>
                  <a:schemeClr val="bg1"/>
                </a:solidFill>
                <a:latin typeface="Helvetica Neue"/>
              </a:rPr>
              <a:t>(key)K;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2064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131300" cy="1498600"/>
          </a:xfrm>
        </p:spPr>
        <p:txBody>
          <a:bodyPr/>
          <a:lstStyle/>
          <a:p>
            <a:r>
              <a:rPr lang="en-US" dirty="0"/>
              <a:t>Upgrading the Client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2286000"/>
            <a:ext cx="11493500" cy="6743700"/>
          </a:xfrm>
        </p:spPr>
        <p:txBody>
          <a:bodyPr/>
          <a:lstStyle/>
          <a:p>
            <a:r>
              <a:rPr lang="en-US" dirty="0"/>
              <a:t>For the client</a:t>
            </a:r>
          </a:p>
          <a:p>
            <a:pPr lvl="1"/>
            <a:r>
              <a:rPr lang="en-US" dirty="0"/>
              <a:t>An entry is still a </a:t>
            </a:r>
            <a:r>
              <a:rPr lang="en-US" dirty="0">
                <a:solidFill>
                  <a:srgbClr val="00B050"/>
                </a:solidFill>
              </a:rPr>
              <a:t>struct </a:t>
            </a:r>
            <a:r>
              <a:rPr lang="en-US" dirty="0" err="1">
                <a:solidFill>
                  <a:srgbClr val="00B050"/>
                </a:solidFill>
              </a:rPr>
              <a:t>inventory_item</a:t>
            </a:r>
            <a:r>
              <a:rPr lang="en-US" dirty="0">
                <a:solidFill>
                  <a:srgbClr val="00B050"/>
                </a:solidFill>
              </a:rPr>
              <a:t>*</a:t>
            </a:r>
            <a:endParaRPr lang="en-US" dirty="0"/>
          </a:p>
          <a:p>
            <a:pPr lvl="1"/>
            <a:r>
              <a:rPr lang="en-US" dirty="0"/>
              <a:t>A key is now a </a:t>
            </a:r>
            <a:r>
              <a:rPr lang="en-US" dirty="0">
                <a:solidFill>
                  <a:srgbClr val="00B050"/>
                </a:solidFill>
              </a:rPr>
              <a:t>string*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E.g., </a:t>
            </a:r>
            <a:r>
              <a:rPr lang="en-US" dirty="0">
                <a:solidFill>
                  <a:srgbClr val="92D050"/>
                </a:solidFill>
              </a:rPr>
              <a:t>"lime"</a:t>
            </a:r>
            <a:r>
              <a:rPr lang="en-US" dirty="0"/>
              <a:t> must now live in a cell in allocated memory to be used as a key</a:t>
            </a:r>
          </a:p>
          <a:p>
            <a:pPr lvl="2"/>
            <a:r>
              <a:rPr lang="en-US" dirty="0"/>
              <a:t>NULL does not correspond to any valid key</a:t>
            </a:r>
          </a:p>
          <a:p>
            <a:pPr marL="457200" lvl="1" indent="0">
              <a:buNone/>
            </a:pPr>
            <a:endParaRPr lang="en-US" i="1" dirty="0"/>
          </a:p>
          <a:p>
            <a:r>
              <a:rPr lang="en-US" dirty="0"/>
              <a:t>When extracting a key from an entry, we must put it in a cell in allocated memory</a:t>
            </a:r>
          </a:p>
          <a:p>
            <a:pPr lvl="1"/>
            <a:endParaRPr lang="en-US" dirty="0"/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9931400" y="63937"/>
            <a:ext cx="3048000" cy="2298263"/>
          </a:xfrm>
          <a:prstGeom prst="verticalScroll">
            <a:avLst>
              <a:gd name="adj" fmla="val 929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624138" algn="l"/>
              </a:tabLst>
            </a:pPr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void* entry</a:t>
            </a:r>
            <a:r>
              <a:rPr lang="en-US" sz="14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624138" algn="l"/>
              </a:tabLst>
            </a:pPr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void* key</a:t>
            </a:r>
            <a:r>
              <a:rPr lang="en-US" sz="14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400" b="0" dirty="0">
                <a:latin typeface="Helvetica Neue"/>
              </a:rPr>
              <a:t> ;</a:t>
            </a:r>
            <a:endParaRPr lang="en-US" sz="14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400" b="0" dirty="0">
                <a:latin typeface="Helvetica Neue"/>
              </a:rPr>
              <a:t>);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400" b="0" dirty="0">
                <a:latin typeface="Helvetica Neue"/>
              </a:rPr>
              <a:t>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64800" y="15868"/>
            <a:ext cx="1476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Client Interface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Wave 5">
            <a:extLst>
              <a:ext uri="{FF2B5EF4-FFF2-40B4-BE49-F238E27FC236}">
                <a16:creationId xmlns:a16="http://schemas.microsoft.com/office/drawing/2014/main" id="{C1711A12-9D2B-919C-157F-8500D2B67317}"/>
              </a:ext>
            </a:extLst>
          </p:cNvPr>
          <p:cNvSpPr/>
          <p:nvPr/>
        </p:nvSpPr>
        <p:spPr bwMode="auto">
          <a:xfrm>
            <a:off x="939800" y="6496248"/>
            <a:ext cx="4507992" cy="1961952"/>
          </a:xfrm>
          <a:prstGeom prst="wave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entry_key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e != NULL;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 </a:t>
            </a:r>
            <a:r>
              <a:rPr lang="en-US" sz="1600" b="0" dirty="0">
                <a:latin typeface="Helvetica Neue"/>
              </a:rPr>
              <a:t>e-&gt;fruit;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FCA63619-5E6E-0D12-F911-467CBC6EEADB}"/>
              </a:ext>
            </a:extLst>
          </p:cNvPr>
          <p:cNvSpPr/>
          <p:nvPr/>
        </p:nvSpPr>
        <p:spPr bwMode="auto">
          <a:xfrm>
            <a:off x="5861050" y="6943824"/>
            <a:ext cx="838200" cy="1066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Wave 7">
            <a:extLst>
              <a:ext uri="{FF2B5EF4-FFF2-40B4-BE49-F238E27FC236}">
                <a16:creationId xmlns:a16="http://schemas.microsoft.com/office/drawing/2014/main" id="{50426E22-444F-C98F-C29D-D6A69662A6DC}"/>
              </a:ext>
            </a:extLst>
          </p:cNvPr>
          <p:cNvSpPr/>
          <p:nvPr/>
        </p:nvSpPr>
        <p:spPr bwMode="auto">
          <a:xfrm>
            <a:off x="6975475" y="6105624"/>
            <a:ext cx="5562600" cy="2743200"/>
          </a:xfrm>
          <a:prstGeom prst="wave">
            <a:avLst>
              <a:gd name="adj1" fmla="val 5938"/>
              <a:gd name="adj2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entry_key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e != NULL &amp;&amp; \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hastag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*, e);</a:t>
            </a:r>
          </a:p>
          <a:p>
            <a:pPr algn="l"/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//@ensures \result != NULL &amp;&amp; \hastag(string*, \result)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latin typeface="Helvetica Neue"/>
              </a:rPr>
              <a:t> E = 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latin typeface="Helvetica Neue"/>
              </a:rPr>
              <a:t>)e;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 </a:t>
            </a:r>
            <a:r>
              <a:rPr lang="en-US" sz="1600" b="0" dirty="0">
                <a:latin typeface="Helvetica Neue"/>
              </a:rPr>
              <a:t>K = </a:t>
            </a:r>
            <a:r>
              <a:rPr lang="en-US" sz="1600" b="0" dirty="0" err="1">
                <a:latin typeface="Helvetica Neue"/>
              </a:rPr>
              <a:t>alloc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);</a:t>
            </a:r>
          </a:p>
          <a:p>
            <a:pPr algn="l"/>
            <a:r>
              <a:rPr lang="en-US" sz="1600" b="0" dirty="0">
                <a:latin typeface="Helvetica Neue"/>
              </a:rPr>
              <a:t>  *K = E-&gt;fruit;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 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)K;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759419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131300" cy="1498600"/>
          </a:xfrm>
        </p:spPr>
        <p:txBody>
          <a:bodyPr/>
          <a:lstStyle/>
          <a:p>
            <a:r>
              <a:rPr lang="en-US" dirty="0"/>
              <a:t>Upgrading the Client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2286000"/>
            <a:ext cx="11099800" cy="6896100"/>
          </a:xfrm>
        </p:spPr>
        <p:txBody>
          <a:bodyPr/>
          <a:lstStyle/>
          <a:p>
            <a:r>
              <a:rPr lang="en-US" dirty="0"/>
              <a:t>When extracting a key from an entry, we must</a:t>
            </a:r>
            <a:br>
              <a:rPr lang="en-US" dirty="0"/>
            </a:br>
            <a:r>
              <a:rPr lang="en-US" dirty="0"/>
              <a:t>put it in a cell in allocated memory</a:t>
            </a:r>
          </a:p>
          <a:p>
            <a:pPr lvl="1"/>
            <a:r>
              <a:rPr lang="en-US" dirty="0"/>
              <a:t>Add a helper function that turns a </a:t>
            </a:r>
            <a:r>
              <a:rPr lang="en-US" dirty="0">
                <a:solidFill>
                  <a:srgbClr val="00B050"/>
                </a:solidFill>
              </a:rPr>
              <a:t>string</a:t>
            </a:r>
            <a:r>
              <a:rPr lang="en-US" dirty="0"/>
              <a:t> to a </a:t>
            </a:r>
            <a:r>
              <a:rPr lang="en-US" dirty="0">
                <a:solidFill>
                  <a:srgbClr val="00B050"/>
                </a:solidFill>
              </a:rPr>
              <a:t>string* </a:t>
            </a:r>
            <a:r>
              <a:rPr lang="en-US" dirty="0"/>
              <a:t>for even better readability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9931400" y="63937"/>
            <a:ext cx="3048000" cy="2298263"/>
          </a:xfrm>
          <a:prstGeom prst="verticalScroll">
            <a:avLst>
              <a:gd name="adj" fmla="val 929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624138" algn="l"/>
              </a:tabLst>
            </a:pPr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void* entry</a:t>
            </a:r>
            <a:r>
              <a:rPr lang="en-US" sz="14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624138" algn="l"/>
              </a:tabLst>
            </a:pPr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void* key</a:t>
            </a:r>
            <a:r>
              <a:rPr lang="en-US" sz="14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400" b="0" dirty="0">
                <a:latin typeface="Helvetica Neue"/>
              </a:rPr>
              <a:t> ;</a:t>
            </a:r>
            <a:endParaRPr lang="en-US" sz="14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400" b="0" dirty="0">
                <a:latin typeface="Helvetica Neue"/>
              </a:rPr>
              <a:t>);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400" b="0" dirty="0">
                <a:latin typeface="Helvetica Neue"/>
              </a:rPr>
              <a:t>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64800" y="15868"/>
            <a:ext cx="1476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Client Interface</a:t>
            </a:r>
          </a:p>
        </p:txBody>
      </p:sp>
      <p:sp>
        <p:nvSpPr>
          <p:cNvPr id="8" name="Wave 7"/>
          <p:cNvSpPr/>
          <p:nvPr/>
        </p:nvSpPr>
        <p:spPr bwMode="auto">
          <a:xfrm>
            <a:off x="6959600" y="4191000"/>
            <a:ext cx="5562600" cy="4419600"/>
          </a:xfrm>
          <a:prstGeom prst="wave">
            <a:avLst>
              <a:gd name="adj1" fmla="val 4206"/>
              <a:gd name="adj2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to_string_ptr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s)</a:t>
            </a:r>
          </a:p>
          <a:p>
            <a:pPr algn="l"/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//@ensures \result != NULL;</a:t>
            </a:r>
            <a:br>
              <a:rPr lang="en-US" sz="1600" b="0" dirty="0">
                <a:solidFill>
                  <a:schemeClr val="tx1"/>
                </a:solidFill>
                <a:latin typeface="Helvetica Neue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s_ptr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alloc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*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s_ptr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s;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s_ptr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16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entry_key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e != NULL &amp;&amp; \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hastag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*, e);</a:t>
            </a:r>
          </a:p>
          <a:p>
            <a:pPr algn="l"/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//@ensures \result != NULL &amp;&amp; \hastag(string*, \result)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latin typeface="Helvetica Neue"/>
              </a:rPr>
              <a:t> E = 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latin typeface="Helvetica Neue"/>
              </a:rPr>
              <a:t>)e;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 </a:t>
            </a:r>
            <a:r>
              <a:rPr lang="en-US" sz="1600" b="0" dirty="0">
                <a:latin typeface="Helvetica Neue"/>
              </a:rPr>
              <a:t>K = </a:t>
            </a:r>
            <a:r>
              <a:rPr lang="en-US" sz="1600" b="0" dirty="0" err="1">
                <a:latin typeface="Helvetica Neue"/>
              </a:rPr>
              <a:t>to_string_ptr</a:t>
            </a:r>
            <a:r>
              <a:rPr lang="en-US" sz="1600" b="0" dirty="0">
                <a:latin typeface="Helvetica Neue"/>
              </a:rPr>
              <a:t>(E-&gt;fruit);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 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)K;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6883400" y="7467600"/>
            <a:ext cx="3429000" cy="609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6502400" y="4152900"/>
            <a:ext cx="3657600" cy="2209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Rectangular Callout 11"/>
          <p:cNvSpPr/>
          <p:nvPr/>
        </p:nvSpPr>
        <p:spPr bwMode="auto">
          <a:xfrm>
            <a:off x="527050" y="8185130"/>
            <a:ext cx="5550557" cy="954107"/>
          </a:xfrm>
          <a:prstGeom prst="wedgeRectCallout">
            <a:avLst>
              <a:gd name="adj1" fmla="val 60016"/>
              <a:gd name="adj2" fmla="val -9436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could write it in one line as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 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) </a:t>
            </a:r>
            <a:r>
              <a:rPr lang="en-US" sz="1600" b="0" dirty="0" err="1">
                <a:latin typeface="Helvetica Neue"/>
              </a:rPr>
              <a:t>to_string_ptr</a:t>
            </a:r>
            <a:r>
              <a:rPr lang="en-US" sz="1600" b="0" dirty="0">
                <a:latin typeface="Helvetica Neue"/>
              </a:rPr>
              <a:t>(((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latin typeface="Helvetica Neue"/>
              </a:rPr>
              <a:t>)e)-&gt;fruit); 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but that’s unreadable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F4686FB1-5580-06B6-1B6A-88D0E20C5526}"/>
              </a:ext>
            </a:extLst>
          </p:cNvPr>
          <p:cNvSpPr/>
          <p:nvPr/>
        </p:nvSpPr>
        <p:spPr bwMode="auto">
          <a:xfrm>
            <a:off x="6210300" y="5986462"/>
            <a:ext cx="609600" cy="1066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Wave 14">
            <a:extLst>
              <a:ext uri="{FF2B5EF4-FFF2-40B4-BE49-F238E27FC236}">
                <a16:creationId xmlns:a16="http://schemas.microsoft.com/office/drawing/2014/main" id="{107B95B9-D743-F44C-8FEE-7D149AF24F85}"/>
              </a:ext>
            </a:extLst>
          </p:cNvPr>
          <p:cNvSpPr/>
          <p:nvPr/>
        </p:nvSpPr>
        <p:spPr bwMode="auto">
          <a:xfrm>
            <a:off x="527050" y="5148262"/>
            <a:ext cx="5562600" cy="2743200"/>
          </a:xfrm>
          <a:prstGeom prst="wave">
            <a:avLst>
              <a:gd name="adj1" fmla="val 5938"/>
              <a:gd name="adj2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entry_key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e != NULL &amp;&amp; \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hastag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*, e);</a:t>
            </a:r>
          </a:p>
          <a:p>
            <a:pPr algn="l"/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//@ensures \result != NULL &amp;&amp; \hastag(string*, \result)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latin typeface="Helvetica Neue"/>
              </a:rPr>
              <a:t> E = 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latin typeface="Helvetica Neue"/>
              </a:rPr>
              <a:t>)e;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 </a:t>
            </a:r>
            <a:r>
              <a:rPr lang="en-US" sz="1600" b="0" dirty="0">
                <a:latin typeface="Helvetica Neue"/>
              </a:rPr>
              <a:t>K = </a:t>
            </a:r>
            <a:r>
              <a:rPr lang="en-US" sz="1600" b="0" dirty="0" err="1">
                <a:latin typeface="Helvetica Neue"/>
              </a:rPr>
              <a:t>alloc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);</a:t>
            </a:r>
          </a:p>
          <a:p>
            <a:pPr algn="l"/>
            <a:r>
              <a:rPr lang="en-US" sz="1600" b="0" dirty="0">
                <a:latin typeface="Helvetica Neue"/>
              </a:rPr>
              <a:t>  *K = E-&gt;fruit;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 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)K;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16" name="Left Brace 15">
            <a:extLst>
              <a:ext uri="{FF2B5EF4-FFF2-40B4-BE49-F238E27FC236}">
                <a16:creationId xmlns:a16="http://schemas.microsoft.com/office/drawing/2014/main" id="{8AAE2A96-1356-C375-F8E0-985B955515C2}"/>
              </a:ext>
            </a:extLst>
          </p:cNvPr>
          <p:cNvSpPr/>
          <p:nvPr/>
        </p:nvSpPr>
        <p:spPr bwMode="auto">
          <a:xfrm>
            <a:off x="6654800" y="7467600"/>
            <a:ext cx="419100" cy="609600"/>
          </a:xfrm>
          <a:prstGeom prst="lef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1" grpId="0" animBg="1"/>
      <p:bldP spid="12" grpId="0" animBg="1"/>
      <p:bldP spid="10" grpId="0" animBg="1"/>
      <p:bldP spid="15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131300" cy="1498600"/>
          </a:xfrm>
        </p:spPr>
        <p:txBody>
          <a:bodyPr/>
          <a:lstStyle/>
          <a:p>
            <a:r>
              <a:rPr lang="en-US" dirty="0"/>
              <a:t>Upgrading the Client Definitions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949738" y="2334776"/>
            <a:ext cx="5648662" cy="7037824"/>
          </a:xfrm>
          <a:prstGeom prst="rect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What the client wants to store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fruit;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key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quantity;</a:t>
            </a:r>
          </a:p>
          <a:p>
            <a:pPr algn="l"/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/******* Fulfilling the library  interface *******/</a:t>
            </a:r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entry_key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e != NULL &amp;&amp; \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hastag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*, e);</a:t>
            </a:r>
          </a:p>
          <a:p>
            <a:pPr algn="l"/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//@ensures \result != NULL &amp;&amp; \hastag(string*, \result)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latin typeface="Helvetica Neue"/>
              </a:rPr>
              <a:t> E = 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latin typeface="Helvetica Neue"/>
              </a:rPr>
              <a:t>)e;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 </a:t>
            </a:r>
            <a:r>
              <a:rPr lang="en-US" sz="1600" b="0" dirty="0">
                <a:latin typeface="Helvetica Neue"/>
              </a:rPr>
              <a:t>K = </a:t>
            </a:r>
            <a:r>
              <a:rPr lang="en-US" sz="1600" b="0" dirty="0" err="1">
                <a:latin typeface="Helvetica Neue"/>
              </a:rPr>
              <a:t>to_string_ptr</a:t>
            </a:r>
            <a:r>
              <a:rPr lang="en-US" sz="1600" b="0" dirty="0">
                <a:latin typeface="Helvetica Neue"/>
              </a:rPr>
              <a:t>(E-&gt;fruit);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 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)K;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key_equiv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600" b="0" dirty="0">
                <a:latin typeface="Helvetica Neue"/>
              </a:rPr>
              <a:t>)</a:t>
            </a:r>
            <a:endParaRPr lang="sv-SE" sz="1600" b="0" dirty="0">
              <a:latin typeface="Helvetica Neue"/>
            </a:endParaRPr>
          </a:p>
          <a:p>
            <a:pPr algn="l"/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//@requires k1 != NULL &amp;&amp; \hastag(string*, k1);</a:t>
            </a:r>
          </a:p>
          <a:p>
            <a:pPr algn="l"/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//@requires k2 != NULL &amp;&amp; \hastag(string*, k2);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 </a:t>
            </a:r>
            <a:r>
              <a:rPr lang="en-US" sz="1600" b="0" dirty="0" err="1">
                <a:latin typeface="Helvetica Neue"/>
              </a:rPr>
              <a:t>string_equal</a:t>
            </a:r>
            <a:r>
              <a:rPr lang="en-US" sz="1600" b="0" dirty="0">
                <a:latin typeface="Helvetica Neue"/>
              </a:rPr>
              <a:t>(*(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</a:t>
            </a:r>
            <a:r>
              <a:rPr lang="en-US" sz="1600" b="0" dirty="0">
                <a:latin typeface="Helvetica Neue"/>
              </a:rPr>
              <a:t>)k1, *(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</a:t>
            </a:r>
            <a:r>
              <a:rPr lang="en-US" sz="1600" b="0" dirty="0">
                <a:latin typeface="Helvetica Neue"/>
              </a:rPr>
              <a:t>)k2);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key_hash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</a:t>
            </a:r>
            <a:br>
              <a:rPr lang="en-US" sz="1600" b="0" dirty="0">
                <a:latin typeface="Helvetica Neue"/>
              </a:rPr>
            </a:br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//@requires k != NULL &amp;&amp; \hastag(string*, k);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latin typeface="Helvetica Neue"/>
              </a:rPr>
              <a:t>lcg_hash_string</a:t>
            </a:r>
            <a:r>
              <a:rPr lang="en-US" sz="1600" b="0" dirty="0">
                <a:latin typeface="Helvetica Neue"/>
              </a:rPr>
              <a:t>(*(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</a:t>
            </a:r>
            <a:r>
              <a:rPr lang="en-US" sz="1600" b="0" dirty="0">
                <a:latin typeface="Helvetica Neue"/>
              </a:rPr>
              <a:t>)k);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11" name="Flowchart: Document 10"/>
          <p:cNvSpPr/>
          <p:nvPr/>
        </p:nvSpPr>
        <p:spPr bwMode="auto">
          <a:xfrm flipV="1">
            <a:off x="6953242" y="1981200"/>
            <a:ext cx="5635295" cy="7391400"/>
          </a:xfrm>
          <a:prstGeom prst="flowChartDocumen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39800" y="3319661"/>
            <a:ext cx="4505401" cy="6052939"/>
          </a:xfrm>
          <a:prstGeom prst="rect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What the client wants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fruit;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key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quantity;</a:t>
            </a:r>
          </a:p>
          <a:p>
            <a:pPr algn="l"/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/******* Fulfilling the library  interface *******/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entry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 key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entry_key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e != NULL;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 </a:t>
            </a:r>
            <a:r>
              <a:rPr lang="en-US" sz="1600" b="0" dirty="0">
                <a:latin typeface="Helvetica Neue"/>
              </a:rPr>
              <a:t>e-&gt;fruit;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key_equiv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600" b="0" dirty="0">
                <a:latin typeface="Helvetica Neue"/>
              </a:rPr>
              <a:t>) {</a:t>
            </a:r>
          </a:p>
          <a:p>
            <a:pPr algn="l"/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 </a:t>
            </a:r>
            <a:r>
              <a:rPr lang="en-US" sz="1600" b="0" dirty="0" err="1">
                <a:latin typeface="Helvetica Neue"/>
              </a:rPr>
              <a:t>string_equal</a:t>
            </a:r>
            <a:r>
              <a:rPr lang="en-US" sz="1600" b="0" dirty="0">
                <a:latin typeface="Helvetica Neue"/>
              </a:rPr>
              <a:t>(k1, k2);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key_hash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latin typeface="Helvetica Neue"/>
              </a:rPr>
              <a:t>lcg_hash_string</a:t>
            </a:r>
            <a:r>
              <a:rPr lang="en-US" sz="1600" b="0" dirty="0">
                <a:latin typeface="Helvetica Neue"/>
              </a:rPr>
              <a:t>(k);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16" name="Flowchart: Document 15"/>
          <p:cNvSpPr/>
          <p:nvPr/>
        </p:nvSpPr>
        <p:spPr bwMode="auto">
          <a:xfrm flipV="1">
            <a:off x="943305" y="3372048"/>
            <a:ext cx="4507992" cy="6000552"/>
          </a:xfrm>
          <a:prstGeom prst="flowChartDocumen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Vertical Scroll 11"/>
          <p:cNvSpPr/>
          <p:nvPr/>
        </p:nvSpPr>
        <p:spPr bwMode="auto">
          <a:xfrm flipH="1">
            <a:off x="9931400" y="63937"/>
            <a:ext cx="3048000" cy="2298263"/>
          </a:xfrm>
          <a:prstGeom prst="verticalScroll">
            <a:avLst>
              <a:gd name="adj" fmla="val 929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624138" algn="l"/>
              </a:tabLst>
            </a:pPr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void* entry</a:t>
            </a:r>
            <a:r>
              <a:rPr lang="en-US" sz="14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624138" algn="l"/>
              </a:tabLst>
            </a:pPr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void* key</a:t>
            </a:r>
            <a:r>
              <a:rPr lang="en-US" sz="14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400" b="0" dirty="0">
                <a:latin typeface="Helvetica Neue"/>
              </a:rPr>
              <a:t> ;</a:t>
            </a:r>
            <a:endParaRPr lang="en-US" sz="14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400" b="0" dirty="0">
                <a:latin typeface="Helvetica Neue"/>
              </a:rPr>
              <a:t>);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400" b="0" dirty="0">
                <a:latin typeface="Helvetica Neue"/>
              </a:rPr>
              <a:t>);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464800" y="15868"/>
            <a:ext cx="1476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Client Interface</a:t>
            </a:r>
          </a:p>
        </p:txBody>
      </p:sp>
      <p:sp>
        <p:nvSpPr>
          <p:cNvPr id="18" name="Right Arrow 17"/>
          <p:cNvSpPr/>
          <p:nvPr/>
        </p:nvSpPr>
        <p:spPr bwMode="auto">
          <a:xfrm>
            <a:off x="5828792" y="6096000"/>
            <a:ext cx="838200" cy="1066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" name="Rectangular Callout 18"/>
          <p:cNvSpPr/>
          <p:nvPr/>
        </p:nvSpPr>
        <p:spPr bwMode="auto">
          <a:xfrm>
            <a:off x="4096075" y="3733800"/>
            <a:ext cx="2330125" cy="400110"/>
          </a:xfrm>
          <a:prstGeom prst="wedgeRectCallout">
            <a:avLst>
              <a:gd name="adj1" fmla="val 114538"/>
              <a:gd name="adj2" fmla="val 60881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Similar to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8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341100" cy="73723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Last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Implementing a dictionary using a hash table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Complex libraries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Today’s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Make hash dictionaries generic using void* and function pointers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Announcement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Programming assignment 6 is due tomorrow</a:t>
            </a:r>
          </a:p>
          <a:p>
            <a:pPr marL="457200" lvl="1" indent="0">
              <a:buNone/>
            </a:pPr>
            <a:endParaRPr lang="en-US" i="1" dirty="0"/>
          </a:p>
          <a:p>
            <a:pPr lvl="1"/>
            <a:endParaRPr lang="en-US" i="1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Upgrading the Client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Cast entries and keys before calling the library operations</a:t>
            </a:r>
          </a:p>
          <a:p>
            <a:endParaRPr lang="en-US" dirty="0"/>
          </a:p>
          <a:p>
            <a:r>
              <a:rPr lang="en-US" dirty="0"/>
              <a:t>Turn values of type </a:t>
            </a:r>
            <a:r>
              <a:rPr lang="en-US" dirty="0">
                <a:solidFill>
                  <a:srgbClr val="00B050"/>
                </a:solidFill>
              </a:rPr>
              <a:t>string</a:t>
            </a:r>
            <a:r>
              <a:rPr lang="en-US" dirty="0"/>
              <a:t> to </a:t>
            </a:r>
            <a:r>
              <a:rPr lang="en-US" dirty="0">
                <a:solidFill>
                  <a:srgbClr val="00B050"/>
                </a:solidFill>
              </a:rPr>
              <a:t>string*</a:t>
            </a:r>
            <a:r>
              <a:rPr lang="en-US" dirty="0"/>
              <a:t> prior to using them as keys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74156" y="4343400"/>
            <a:ext cx="6023444" cy="4083169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main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()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make_inventory_item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"apple"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20);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B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make_inventory_item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"banana"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10);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C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make_inventory_item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"pumpkin"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50);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make_inventory_item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"banana"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20);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hdict_new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(10);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A);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B);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C);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assert(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hdict_lookup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"apple"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!= NULL);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assert(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hdict_lookup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"lime"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== NULL);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D);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6879756" y="4343400"/>
            <a:ext cx="6023444" cy="4083169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main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()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make_inventory_item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"apple"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20);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B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make_inventory_item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"banana"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10);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C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make_inventory_item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"pumpkin"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50);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make_inventory_item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"banana"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20);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hdict_new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(10);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)A);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)B);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)C);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assert(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hdict_lookup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to_string_ptr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"apple"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)) != NULL);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assert(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hdict_lookup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to_string_ptr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"lime"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)) == NULL);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)D);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6273800" y="5988169"/>
            <a:ext cx="533400" cy="1066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19FA036-42D9-959A-5120-6F081AFC2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1200" y="6172200"/>
            <a:ext cx="914400" cy="228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ACC16BC-BFC0-CEC2-30F0-42F85C125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7075" y="6424612"/>
            <a:ext cx="914400" cy="228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5E7CA35-69C6-6C70-3D3A-481740F576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9781" y="6677024"/>
            <a:ext cx="914400" cy="228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23C1013-06DC-82F3-0EA6-6FADB087EA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0250" y="7404158"/>
            <a:ext cx="914400" cy="228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4F54231-ADBD-B2BA-823A-90BC238C6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8124" y="6881812"/>
            <a:ext cx="2555875" cy="239741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64915A-FD63-193E-CCCB-553939CB0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8124" y="7151746"/>
            <a:ext cx="2555875" cy="239741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Hash Dictionaries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try it on our examples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We can now put the library </a:t>
            </a:r>
            <a:r>
              <a:rPr lang="en-US" b="1" dirty="0"/>
              <a:t>before</a:t>
            </a:r>
            <a:r>
              <a:rPr lang="en-US" dirty="0"/>
              <a:t> all client files</a:t>
            </a:r>
          </a:p>
          <a:p>
            <a:pPr lvl="1"/>
            <a:r>
              <a:rPr lang="en-US" dirty="0"/>
              <a:t>This means we could merge produce.c1 and produce-main.c1 into a single file</a:t>
            </a:r>
          </a:p>
          <a:p>
            <a:pPr lvl="2"/>
            <a:r>
              <a:rPr lang="en-US" dirty="0"/>
              <a:t>Same thing for word.c1 and words-main.c1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1930400" y="3124200"/>
            <a:ext cx="9392138" cy="2400657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cc0 -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dx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hdict.c1 produce.c1 produce-main.c1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All produce tests passed!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cc0 -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dx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hdict.c1 lib/*.c0 words.c1 words-main.c1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All word count tests passed!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0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930400" y="2819400"/>
            <a:ext cx="9392138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9169400" y="3025914"/>
            <a:ext cx="3362523" cy="707886"/>
          </a:xfrm>
          <a:prstGeom prst="wedgeRectCallout">
            <a:avLst>
              <a:gd name="adj1" fmla="val -87154"/>
              <a:gd name="adj2" fmla="val 13215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upgrade the word count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application in the same way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149600" y="3152481"/>
            <a:ext cx="14478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3149600" y="4267200"/>
            <a:ext cx="14478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Hash Dictionaries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try combining multiple instances in one application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This still doesn’t work!</a:t>
            </a:r>
          </a:p>
          <a:p>
            <a:pPr lvl="1"/>
            <a:r>
              <a:rPr lang="en-US" dirty="0"/>
              <a:t>Both produce.c1 and words.c1 define </a:t>
            </a:r>
            <a:r>
              <a:rPr lang="en-US" dirty="0" err="1">
                <a:solidFill>
                  <a:srgbClr val="7030A0"/>
                </a:solidFill>
              </a:rPr>
              <a:t>entry_key</a:t>
            </a:r>
            <a:endParaRPr lang="en-US" dirty="0">
              <a:solidFill>
                <a:srgbClr val="7030A0"/>
              </a:solidFill>
            </a:endParaRPr>
          </a:p>
          <a:p>
            <a:pPr lvl="3"/>
            <a:r>
              <a:rPr lang="en-US" dirty="0"/>
              <a:t>And </a:t>
            </a:r>
            <a:r>
              <a:rPr lang="en-US" dirty="0" err="1">
                <a:solidFill>
                  <a:srgbClr val="7030A0"/>
                </a:solidFill>
              </a:rPr>
              <a:t>key_equiv</a:t>
            </a:r>
            <a:r>
              <a:rPr lang="en-US" dirty="0"/>
              <a:t> and </a:t>
            </a:r>
            <a:r>
              <a:rPr lang="en-US" dirty="0" err="1">
                <a:solidFill>
                  <a:srgbClr val="7030A0"/>
                </a:solidFill>
              </a:rPr>
              <a:t>key_hash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dirty="0"/>
              <a:t>This is not allowed in C0/C1</a:t>
            </a:r>
          </a:p>
          <a:p>
            <a:pPr lvl="1"/>
            <a:r>
              <a:rPr lang="en-US" dirty="0"/>
              <a:t>Even if it were, the library wouldn’t know which version to use with what data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1930400" y="3032879"/>
            <a:ext cx="9544538" cy="3139321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cc0 -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dx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hdict.c1 produce.c1 lib/*.c0 words.c1 combined-main.c1 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words.c1:38.1-45.2:error:function '</a:t>
            </a:r>
            <a:r>
              <a:rPr lang="en-US" b="0" dirty="0" err="1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' defined more than once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previous definition at produce.c1:31.1-38.2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 </a:t>
            </a:r>
            <a:r>
              <a:rPr lang="en-US" b="0" dirty="0" err="1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(entry x) ...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~~~~~~~~~~~~~~~~~~~~~~~~~~~~ 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Compilation failed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b="0" dirty="0">
              <a:solidFill>
                <a:srgbClr val="FF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930400" y="2792611"/>
            <a:ext cx="9544538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709078" y="4140874"/>
            <a:ext cx="631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Function Pointers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Avoid Duplicate Definitions?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952500" y="1981200"/>
            <a:ext cx="5702300" cy="6896100"/>
          </a:xfrm>
        </p:spPr>
        <p:txBody>
          <a:bodyPr/>
          <a:lstStyle/>
          <a:p>
            <a:r>
              <a:rPr lang="en-US" dirty="0"/>
              <a:t>We avoid duplicate client definition function names </a:t>
            </a:r>
            <a:br>
              <a:rPr lang="en-US" dirty="0"/>
            </a:br>
            <a:r>
              <a:rPr lang="en-US" dirty="0"/>
              <a:t>by </a:t>
            </a:r>
            <a:r>
              <a:rPr lang="en-US" i="1" dirty="0">
                <a:solidFill>
                  <a:srgbClr val="7030A0"/>
                </a:solidFill>
              </a:rPr>
              <a:t>renaming</a:t>
            </a:r>
            <a:r>
              <a:rPr lang="en-US" dirty="0"/>
              <a:t> them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E.g., Rename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key_hash</a:t>
            </a:r>
            <a:r>
              <a:rPr lang="en-US" dirty="0"/>
              <a:t> as </a:t>
            </a:r>
            <a:r>
              <a:rPr lang="en-US" dirty="0" err="1">
                <a:solidFill>
                  <a:srgbClr val="7030A0"/>
                </a:solidFill>
              </a:rPr>
              <a:t>key_hash_produce</a:t>
            </a:r>
            <a:endParaRPr lang="en-US" dirty="0">
              <a:solidFill>
                <a:srgbClr val="7030A0"/>
              </a:solidFill>
            </a:endParaRPr>
          </a:p>
          <a:p>
            <a:pPr lvl="2"/>
            <a:r>
              <a:rPr lang="en-US" dirty="0"/>
              <a:t>Similarly for the word count application</a:t>
            </a:r>
          </a:p>
          <a:p>
            <a:endParaRPr lang="en-US" dirty="0"/>
          </a:p>
          <a:p>
            <a:r>
              <a:rPr lang="en-US" dirty="0"/>
              <a:t>But how to tell the library which function to use?</a:t>
            </a:r>
          </a:p>
          <a:p>
            <a:pPr lvl="1"/>
            <a:r>
              <a:rPr lang="en-US" dirty="0"/>
              <a:t>By using </a:t>
            </a:r>
            <a:r>
              <a:rPr lang="en-US" b="1" dirty="0">
                <a:solidFill>
                  <a:srgbClr val="77E0FF"/>
                </a:solidFill>
              </a:rPr>
              <a:t>function pointers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What are function pointers?</a:t>
            </a:r>
          </a:p>
          <a:p>
            <a:pPr lvl="2"/>
            <a:r>
              <a:rPr lang="en-US" dirty="0"/>
              <a:t>To answer this, let us revisit our memory model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949738" y="2334776"/>
            <a:ext cx="5648662" cy="7037824"/>
          </a:xfrm>
          <a:prstGeom prst="rect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What the client wants to store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fruit;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key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quantity;</a:t>
            </a:r>
          </a:p>
          <a:p>
            <a:pPr algn="l"/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/******* Fulfilling the library  interface *******/</a:t>
            </a:r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entry_key_produce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e != NULL &amp;&amp; \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hastag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*, e);</a:t>
            </a:r>
          </a:p>
          <a:p>
            <a:pPr algn="l"/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//@ensures \result != NULL &amp;&amp; \hastag(string*, \result)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latin typeface="Helvetica Neue"/>
              </a:rPr>
              <a:t> E = 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latin typeface="Helvetica Neue"/>
              </a:rPr>
              <a:t>)e;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 </a:t>
            </a:r>
            <a:r>
              <a:rPr lang="en-US" sz="1600" b="0" dirty="0">
                <a:latin typeface="Helvetica Neue"/>
              </a:rPr>
              <a:t>K = </a:t>
            </a:r>
            <a:r>
              <a:rPr lang="en-US" sz="1600" b="0" dirty="0" err="1">
                <a:latin typeface="Helvetica Neue"/>
              </a:rPr>
              <a:t>to_string_ptr</a:t>
            </a:r>
            <a:r>
              <a:rPr lang="en-US" sz="1600" b="0" dirty="0">
                <a:latin typeface="Helvetica Neue"/>
              </a:rPr>
              <a:t>(E-&gt;fruit);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 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)K;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key_equiv_produce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600" b="0" dirty="0">
                <a:latin typeface="Helvetica Neue"/>
              </a:rPr>
              <a:t>)</a:t>
            </a:r>
            <a:endParaRPr lang="sv-SE" sz="1600" b="0" dirty="0">
              <a:latin typeface="Helvetica Neue"/>
            </a:endParaRPr>
          </a:p>
          <a:p>
            <a:pPr algn="l"/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//@requires k1 != NULL &amp;&amp; \hastag(string*, k1);</a:t>
            </a:r>
          </a:p>
          <a:p>
            <a:pPr algn="l"/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//@requires k2 != NULL &amp;&amp; \hastag(string*, k2);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 </a:t>
            </a:r>
            <a:r>
              <a:rPr lang="en-US" sz="1600" b="0" dirty="0" err="1">
                <a:latin typeface="Helvetica Neue"/>
              </a:rPr>
              <a:t>string_equal</a:t>
            </a:r>
            <a:r>
              <a:rPr lang="en-US" sz="1600" b="0" dirty="0">
                <a:latin typeface="Helvetica Neue"/>
              </a:rPr>
              <a:t>(*(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</a:t>
            </a:r>
            <a:r>
              <a:rPr lang="en-US" sz="1600" b="0" dirty="0">
                <a:latin typeface="Helvetica Neue"/>
              </a:rPr>
              <a:t>)k1, *(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</a:t>
            </a:r>
            <a:r>
              <a:rPr lang="en-US" sz="1600" b="0" dirty="0">
                <a:latin typeface="Helvetica Neue"/>
              </a:rPr>
              <a:t>)k2);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key_hash_produce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</a:t>
            </a:r>
            <a:br>
              <a:rPr lang="en-US" sz="1600" b="0" dirty="0">
                <a:latin typeface="Helvetica Neue"/>
              </a:rPr>
            </a:br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//@requires k != NULL &amp;&amp; \hastag(string*, k);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latin typeface="Helvetica Neue"/>
              </a:rPr>
              <a:t>lcg_hash_string</a:t>
            </a:r>
            <a:r>
              <a:rPr lang="en-US" sz="1600" b="0" dirty="0">
                <a:latin typeface="Helvetica Neue"/>
              </a:rPr>
              <a:t>(*(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</a:t>
            </a:r>
            <a:r>
              <a:rPr lang="en-US" sz="1600" b="0" dirty="0">
                <a:latin typeface="Helvetica Neue"/>
              </a:rPr>
              <a:t>)k);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11" name="Flowchart: Document 10"/>
          <p:cNvSpPr/>
          <p:nvPr/>
        </p:nvSpPr>
        <p:spPr bwMode="auto">
          <a:xfrm flipV="1">
            <a:off x="6953242" y="1981200"/>
            <a:ext cx="5635295" cy="7391400"/>
          </a:xfrm>
          <a:prstGeom prst="flowChartDocumen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7264400" y="4101088"/>
            <a:ext cx="20574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7264400" y="6248400"/>
            <a:ext cx="22098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7188200" y="7965375"/>
            <a:ext cx="19812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24" name="Rectangular Callout 23"/>
          <p:cNvSpPr/>
          <p:nvPr/>
        </p:nvSpPr>
        <p:spPr bwMode="auto">
          <a:xfrm>
            <a:off x="9931400" y="1676400"/>
            <a:ext cx="2886368" cy="707886"/>
          </a:xfrm>
          <a:prstGeom prst="wedgeRectCallout">
            <a:avLst>
              <a:gd name="adj1" fmla="val -52535"/>
              <a:gd name="adj2" fmla="val 19340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all we need to do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 the client definition file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20" grpId="0" animBg="1"/>
      <p:bldP spid="21" grpId="0" animBg="1"/>
      <p:bldP spid="22" grpId="0" animBg="1"/>
      <p:bldP spid="2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150100" cy="1498600"/>
          </a:xfrm>
        </p:spPr>
        <p:txBody>
          <a:bodyPr/>
          <a:lstStyle/>
          <a:p>
            <a:r>
              <a:rPr lang="en-US" dirty="0"/>
              <a:t>Computer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8064500" cy="6896100"/>
          </a:xfrm>
        </p:spPr>
        <p:txBody>
          <a:bodyPr/>
          <a:lstStyle/>
          <a:p>
            <a:r>
              <a:rPr lang="en-US" dirty="0"/>
              <a:t>A computer has </a:t>
            </a:r>
            <a:r>
              <a:rPr lang="en-US" b="1" dirty="0"/>
              <a:t>one</a:t>
            </a:r>
            <a:r>
              <a:rPr lang="en-US" dirty="0"/>
              <a:t> memory</a:t>
            </a:r>
          </a:p>
          <a:p>
            <a:pPr lvl="1"/>
            <a:r>
              <a:rPr lang="en-US" dirty="0"/>
              <a:t>A large array of bytes indexed by </a:t>
            </a:r>
            <a:r>
              <a:rPr lang="en-US" b="1" dirty="0"/>
              <a:t>addresses</a:t>
            </a:r>
          </a:p>
          <a:p>
            <a:pPr lvl="1"/>
            <a:endParaRPr lang="en-US" dirty="0"/>
          </a:p>
          <a:p>
            <a:r>
              <a:rPr lang="en-US" dirty="0"/>
              <a:t>C0 addresses are 64 bit long</a:t>
            </a:r>
          </a:p>
          <a:p>
            <a:pPr lvl="2"/>
            <a:r>
              <a:rPr lang="en-US" dirty="0"/>
              <a:t>2</a:t>
            </a:r>
            <a:r>
              <a:rPr lang="en-US" baseline="30000" dirty="0"/>
              <a:t>64</a:t>
            </a:r>
            <a:r>
              <a:rPr lang="en-US" dirty="0"/>
              <a:t> bytes</a:t>
            </a:r>
          </a:p>
          <a:p>
            <a:pPr lvl="1"/>
            <a:r>
              <a:rPr lang="en-US" dirty="0"/>
              <a:t>The smallest byte has address 0x0000000000000000</a:t>
            </a:r>
          </a:p>
          <a:p>
            <a:pPr lvl="1"/>
            <a:r>
              <a:rPr lang="en-US" dirty="0"/>
              <a:t>The largest byte has address 0xFFFFFFFFFFFFFFFF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413413" y="9271084"/>
            <a:ext cx="15327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b="0" dirty="0">
                <a:solidFill>
                  <a:srgbClr val="0070C0"/>
                </a:solidFill>
              </a:rPr>
              <a:t>0x0000000000000000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96016" y="287178"/>
            <a:ext cx="16353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b="0" dirty="0">
                <a:solidFill>
                  <a:srgbClr val="0070C0"/>
                </a:solidFill>
              </a:rPr>
              <a:t>0xFFFFFFFFFFFFFFFF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9931400" y="312494"/>
            <a:ext cx="2819400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Computer</a:t>
            </a:r>
            <a:br>
              <a:rPr kumimoji="0" lang="en-US" sz="32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32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memory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8331200" y="9144000"/>
            <a:ext cx="1752601" cy="441872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8102600" y="167728"/>
            <a:ext cx="1981201" cy="441872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1" name="Rectangular Callout 10"/>
          <p:cNvSpPr/>
          <p:nvPr/>
        </p:nvSpPr>
        <p:spPr bwMode="auto">
          <a:xfrm>
            <a:off x="5588000" y="6781800"/>
            <a:ext cx="1464503" cy="400110"/>
          </a:xfrm>
          <a:prstGeom prst="wedgeRectCallout">
            <a:avLst>
              <a:gd name="adj1" fmla="val -52692"/>
              <a:gd name="adj2" fmla="val -10795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This is 2</a:t>
            </a:r>
            <a:r>
              <a:rPr lang="en-US" sz="2000" b="0" baseline="30000" dirty="0"/>
              <a:t>64</a:t>
            </a:r>
            <a:r>
              <a:rPr lang="en-US" sz="2000" b="0" dirty="0"/>
              <a:t>-1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loud 130"/>
          <p:cNvSpPr/>
          <p:nvPr/>
        </p:nvSpPr>
        <p:spPr bwMode="auto">
          <a:xfrm>
            <a:off x="101600" y="3581400"/>
            <a:ext cx="7010400" cy="60198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559800" y="312494"/>
            <a:ext cx="2819400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7150100" cy="1498600"/>
          </a:xfrm>
        </p:spPr>
        <p:txBody>
          <a:bodyPr/>
          <a:lstStyle/>
          <a:p>
            <a:r>
              <a:rPr lang="en-US" dirty="0"/>
              <a:t>A More Realistic Memory Model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7073900" cy="6896100"/>
          </a:xfrm>
        </p:spPr>
        <p:txBody>
          <a:bodyPr/>
          <a:lstStyle/>
          <a:p>
            <a:r>
              <a:rPr lang="en-US" dirty="0"/>
              <a:t>Local and allocated memories are two </a:t>
            </a:r>
            <a:r>
              <a:rPr lang="en-US" b="1" dirty="0"/>
              <a:t>segments</a:t>
            </a:r>
            <a:r>
              <a:rPr lang="en-US" dirty="0"/>
              <a:t> in this memory</a:t>
            </a:r>
          </a:p>
        </p:txBody>
      </p:sp>
      <p:sp>
        <p:nvSpPr>
          <p:cNvPr id="10" name="Flowchart: Document 9"/>
          <p:cNvSpPr/>
          <p:nvPr/>
        </p:nvSpPr>
        <p:spPr bwMode="auto">
          <a:xfrm>
            <a:off x="8559800" y="998294"/>
            <a:ext cx="2819400" cy="2590800"/>
          </a:xfrm>
          <a:prstGeom prst="flowChartDocumen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Flowchart: Document 10"/>
          <p:cNvSpPr/>
          <p:nvPr/>
        </p:nvSpPr>
        <p:spPr bwMode="auto">
          <a:xfrm rot="10800000">
            <a:off x="8559800" y="4427291"/>
            <a:ext cx="2819400" cy="2438401"/>
          </a:xfrm>
          <a:prstGeom prst="flowChartDocumen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Rectangle 7"/>
          <p:cNvSpPr>
            <a:spLocks/>
          </p:cNvSpPr>
          <p:nvPr/>
        </p:nvSpPr>
        <p:spPr bwMode="auto">
          <a:xfrm>
            <a:off x="8636000" y="998294"/>
            <a:ext cx="238848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A</a:t>
            </a: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8980904" y="10460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0xBB8</a:t>
            </a:r>
          </a:p>
        </p:txBody>
      </p:sp>
      <p:cxnSp>
        <p:nvCxnSpPr>
          <p:cNvPr id="25" name="Straight Connector 27"/>
          <p:cNvCxnSpPr>
            <a:cxnSpLocks noChangeShapeType="1"/>
          </p:cNvCxnSpPr>
          <p:nvPr/>
        </p:nvCxnSpPr>
        <p:spPr bwMode="auto">
          <a:xfrm flipV="1">
            <a:off x="8559800" y="1676400"/>
            <a:ext cx="2819400" cy="6106"/>
          </a:xfrm>
          <a:prstGeom prst="line">
            <a:avLst/>
          </a:prstGeom>
          <a:noFill/>
          <a:ln w="25400" algn="ctr">
            <a:solidFill>
              <a:srgbClr val="7030A0"/>
            </a:solidFill>
            <a:prstDash val="dash"/>
            <a:miter lim="400000"/>
            <a:headEnd/>
            <a:tailEnd/>
          </a:ln>
        </p:spPr>
      </p:cxnSp>
      <p:sp>
        <p:nvSpPr>
          <p:cNvPr id="28" name="TextBox 15"/>
          <p:cNvSpPr txBox="1">
            <a:spLocks noChangeArrowheads="1"/>
          </p:cNvSpPr>
          <p:nvPr/>
        </p:nvSpPr>
        <p:spPr bwMode="auto">
          <a:xfrm>
            <a:off x="10806607" y="995317"/>
            <a:ext cx="5725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solidFill>
                  <a:srgbClr val="7030A0"/>
                </a:solidFill>
              </a:rPr>
              <a:t>main</a:t>
            </a:r>
          </a:p>
        </p:txBody>
      </p:sp>
      <p:cxnSp>
        <p:nvCxnSpPr>
          <p:cNvPr id="31" name="Straight Connector 27"/>
          <p:cNvCxnSpPr>
            <a:cxnSpLocks noChangeShapeType="1"/>
          </p:cNvCxnSpPr>
          <p:nvPr/>
        </p:nvCxnSpPr>
        <p:spPr bwMode="auto">
          <a:xfrm flipV="1">
            <a:off x="8559800" y="2667000"/>
            <a:ext cx="2819400" cy="7694"/>
          </a:xfrm>
          <a:prstGeom prst="line">
            <a:avLst/>
          </a:prstGeom>
          <a:noFill/>
          <a:ln w="25400" algn="ctr">
            <a:solidFill>
              <a:srgbClr val="7030A0"/>
            </a:solidFill>
            <a:prstDash val="dash"/>
            <a:miter lim="400000"/>
            <a:headEnd/>
            <a:tailEnd/>
          </a:ln>
        </p:spPr>
      </p:cxnSp>
      <p:sp>
        <p:nvSpPr>
          <p:cNvPr id="32" name="TextBox 15"/>
          <p:cNvSpPr txBox="1">
            <a:spLocks noChangeArrowheads="1"/>
          </p:cNvSpPr>
          <p:nvPr/>
        </p:nvSpPr>
        <p:spPr bwMode="auto">
          <a:xfrm>
            <a:off x="10189451" y="1681117"/>
            <a:ext cx="11897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 err="1">
                <a:solidFill>
                  <a:srgbClr val="7030A0"/>
                </a:solidFill>
              </a:rPr>
              <a:t>hdict_lookup</a:t>
            </a:r>
            <a:endParaRPr lang="en-US" sz="1400" b="0" dirty="0">
              <a:solidFill>
                <a:srgbClr val="7030A0"/>
              </a:solidFill>
            </a:endParaRPr>
          </a:p>
        </p:txBody>
      </p:sp>
      <p:sp>
        <p:nvSpPr>
          <p:cNvPr id="33" name="Rectangle 7"/>
          <p:cNvSpPr>
            <a:spLocks/>
          </p:cNvSpPr>
          <p:nvPr/>
        </p:nvSpPr>
        <p:spPr bwMode="auto">
          <a:xfrm>
            <a:off x="8636000" y="1304503"/>
            <a:ext cx="250068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H</a:t>
            </a:r>
          </a:p>
        </p:txBody>
      </p:sp>
      <p:sp>
        <p:nvSpPr>
          <p:cNvPr id="34" name="Rectangle 12"/>
          <p:cNvSpPr>
            <a:spLocks noChangeArrowheads="1"/>
          </p:cNvSpPr>
          <p:nvPr/>
        </p:nvSpPr>
        <p:spPr bwMode="auto">
          <a:xfrm>
            <a:off x="8980904" y="1352227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0xD04</a:t>
            </a:r>
          </a:p>
        </p:txBody>
      </p:sp>
      <p:sp>
        <p:nvSpPr>
          <p:cNvPr id="35" name="Rectangle 7"/>
          <p:cNvSpPr>
            <a:spLocks/>
          </p:cNvSpPr>
          <p:nvPr/>
        </p:nvSpPr>
        <p:spPr bwMode="auto">
          <a:xfrm>
            <a:off x="8636000" y="1684094"/>
            <a:ext cx="250069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H</a:t>
            </a:r>
          </a:p>
        </p:txBody>
      </p:sp>
      <p:sp>
        <p:nvSpPr>
          <p:cNvPr id="36" name="Rectangle 12"/>
          <p:cNvSpPr>
            <a:spLocks noChangeArrowheads="1"/>
          </p:cNvSpPr>
          <p:nvPr/>
        </p:nvSpPr>
        <p:spPr bwMode="auto">
          <a:xfrm>
            <a:off x="8980904" y="17318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0xD04</a:t>
            </a:r>
          </a:p>
        </p:txBody>
      </p:sp>
      <p:sp>
        <p:nvSpPr>
          <p:cNvPr id="37" name="Rectangle 7"/>
          <p:cNvSpPr>
            <a:spLocks/>
          </p:cNvSpPr>
          <p:nvPr/>
        </p:nvSpPr>
        <p:spPr bwMode="auto">
          <a:xfrm>
            <a:off x="8636000" y="1990303"/>
            <a:ext cx="205184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k</a:t>
            </a:r>
          </a:p>
        </p:txBody>
      </p:sp>
      <p:sp>
        <p:nvSpPr>
          <p:cNvPr id="38" name="Rectangle 12"/>
          <p:cNvSpPr>
            <a:spLocks noChangeArrowheads="1"/>
          </p:cNvSpPr>
          <p:nvPr/>
        </p:nvSpPr>
        <p:spPr bwMode="auto">
          <a:xfrm>
            <a:off x="8980904" y="2038027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“lime”</a:t>
            </a:r>
          </a:p>
        </p:txBody>
      </p:sp>
      <p:sp>
        <p:nvSpPr>
          <p:cNvPr id="39" name="Rectangle 7"/>
          <p:cNvSpPr>
            <a:spLocks/>
          </p:cNvSpPr>
          <p:nvPr/>
        </p:nvSpPr>
        <p:spPr bwMode="auto">
          <a:xfrm>
            <a:off x="8636000" y="2293694"/>
            <a:ext cx="147476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 err="1"/>
              <a:t>i</a:t>
            </a:r>
            <a:endParaRPr lang="en-US" sz="1600" b="0" dirty="0"/>
          </a:p>
        </p:txBody>
      </p:sp>
      <p:sp>
        <p:nvSpPr>
          <p:cNvPr id="40" name="Rectangle 12"/>
          <p:cNvSpPr>
            <a:spLocks noChangeArrowheads="1"/>
          </p:cNvSpPr>
          <p:nvPr/>
        </p:nvSpPr>
        <p:spPr bwMode="auto">
          <a:xfrm>
            <a:off x="8980904" y="23414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1</a:t>
            </a:r>
          </a:p>
        </p:txBody>
      </p:sp>
      <p:sp>
        <p:nvSpPr>
          <p:cNvPr id="41" name="TextBox 15"/>
          <p:cNvSpPr txBox="1">
            <a:spLocks noChangeArrowheads="1"/>
          </p:cNvSpPr>
          <p:nvPr/>
        </p:nvSpPr>
        <p:spPr bwMode="auto">
          <a:xfrm>
            <a:off x="10428299" y="2671717"/>
            <a:ext cx="9509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 err="1">
                <a:solidFill>
                  <a:srgbClr val="7030A0"/>
                </a:solidFill>
              </a:rPr>
              <a:t>key_hash</a:t>
            </a:r>
            <a:endParaRPr lang="en-US" sz="1400" b="0" dirty="0">
              <a:solidFill>
                <a:srgbClr val="7030A0"/>
              </a:solidFill>
            </a:endParaRPr>
          </a:p>
        </p:txBody>
      </p:sp>
      <p:sp>
        <p:nvSpPr>
          <p:cNvPr id="43" name="Rectangle 7"/>
          <p:cNvSpPr>
            <a:spLocks/>
          </p:cNvSpPr>
          <p:nvPr/>
        </p:nvSpPr>
        <p:spPr bwMode="auto">
          <a:xfrm>
            <a:off x="8636000" y="2674694"/>
            <a:ext cx="205184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k</a:t>
            </a:r>
          </a:p>
        </p:txBody>
      </p:sp>
      <p:sp>
        <p:nvSpPr>
          <p:cNvPr id="44" name="Rectangle 12"/>
          <p:cNvSpPr>
            <a:spLocks noChangeArrowheads="1"/>
          </p:cNvSpPr>
          <p:nvPr/>
        </p:nvSpPr>
        <p:spPr bwMode="auto">
          <a:xfrm>
            <a:off x="8980904" y="27224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“lime”</a:t>
            </a:r>
          </a:p>
        </p:txBody>
      </p:sp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8636000" y="5570294"/>
          <a:ext cx="4572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9263244" y="5779634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8" name="Straight Arrow Connector 47"/>
          <p:cNvCxnSpPr>
            <a:endCxn id="49" idx="2"/>
          </p:cNvCxnSpPr>
          <p:nvPr/>
        </p:nvCxnSpPr>
        <p:spPr bwMode="auto">
          <a:xfrm>
            <a:off x="8976330" y="5912826"/>
            <a:ext cx="286914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49" name="Oval 48"/>
          <p:cNvSpPr/>
          <p:nvPr/>
        </p:nvSpPr>
        <p:spPr bwMode="auto">
          <a:xfrm>
            <a:off x="9263244" y="583742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9321800" y="590720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9245600" y="6231996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2" name="Straight Arrow Connector 51"/>
          <p:cNvCxnSpPr>
            <a:endCxn id="53" idx="2"/>
          </p:cNvCxnSpPr>
          <p:nvPr/>
        </p:nvCxnSpPr>
        <p:spPr bwMode="auto">
          <a:xfrm>
            <a:off x="8976330" y="6362752"/>
            <a:ext cx="269270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53" name="Oval 52"/>
          <p:cNvSpPr/>
          <p:nvPr/>
        </p:nvSpPr>
        <p:spPr bwMode="auto">
          <a:xfrm>
            <a:off x="9245600" y="6287346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9946640" y="4960694"/>
          <a:ext cx="822960" cy="426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“apple”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5" name="Table 54"/>
          <p:cNvGraphicFramePr>
            <a:graphicFrameLocks noGrp="1"/>
          </p:cNvGraphicFramePr>
          <p:nvPr/>
        </p:nvGraphicFramePr>
        <p:xfrm>
          <a:off x="10160000" y="5380998"/>
          <a:ext cx="1005840" cy="426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“pumpkin”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/>
        </p:nvGraphicFramePr>
        <p:xfrm>
          <a:off x="9916160" y="6530414"/>
          <a:ext cx="10058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“banana”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" name="Oval 56"/>
          <p:cNvSpPr/>
          <p:nvPr/>
        </p:nvSpPr>
        <p:spPr bwMode="auto">
          <a:xfrm>
            <a:off x="9946640" y="5069782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8" name="Shape 72"/>
          <p:cNvCxnSpPr>
            <a:stCxn id="50" idx="0"/>
            <a:endCxn id="57" idx="4"/>
          </p:cNvCxnSpPr>
          <p:nvPr/>
        </p:nvCxnSpPr>
        <p:spPr bwMode="auto">
          <a:xfrm rot="5400000" flipH="1" flipV="1">
            <a:off x="9367909" y="5252273"/>
            <a:ext cx="685022" cy="62484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59" name="Oval 58"/>
          <p:cNvSpPr/>
          <p:nvPr/>
        </p:nvSpPr>
        <p:spPr bwMode="auto">
          <a:xfrm>
            <a:off x="9321800" y="621355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9929812" y="6547262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1" name="Shape 81"/>
          <p:cNvCxnSpPr>
            <a:stCxn id="59" idx="4"/>
            <a:endCxn id="60" idx="2"/>
          </p:cNvCxnSpPr>
          <p:nvPr/>
        </p:nvCxnSpPr>
        <p:spPr bwMode="auto">
          <a:xfrm rot="16200000" flipH="1">
            <a:off x="9535152" y="6228802"/>
            <a:ext cx="257508" cy="531812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graphicFrame>
        <p:nvGraphicFramePr>
          <p:cNvPr id="62" name="Table 61"/>
          <p:cNvGraphicFramePr>
            <a:graphicFrameLocks noGrp="1"/>
          </p:cNvGraphicFramePr>
          <p:nvPr/>
        </p:nvGraphicFramePr>
        <p:xfrm>
          <a:off x="9970670" y="5779634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4" name="Oval 63"/>
          <p:cNvSpPr/>
          <p:nvPr/>
        </p:nvSpPr>
        <p:spPr bwMode="auto">
          <a:xfrm>
            <a:off x="10038920" y="592324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10175240" y="549409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6" name="Shape 86"/>
          <p:cNvCxnSpPr>
            <a:stCxn id="64" idx="0"/>
            <a:endCxn id="65" idx="4"/>
          </p:cNvCxnSpPr>
          <p:nvPr/>
        </p:nvCxnSpPr>
        <p:spPr bwMode="auto">
          <a:xfrm rot="5400000" flipH="1" flipV="1">
            <a:off x="10044905" y="5716709"/>
            <a:ext cx="276750" cy="13632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8636000" y="5113094"/>
          <a:ext cx="82296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8" name="Shape 86"/>
          <p:cNvCxnSpPr/>
          <p:nvPr/>
        </p:nvCxnSpPr>
        <p:spPr bwMode="auto">
          <a:xfrm rot="16200000" flipH="1">
            <a:off x="8712200" y="5341694"/>
            <a:ext cx="304802" cy="15240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cxnSp>
        <p:nvCxnSpPr>
          <p:cNvPr id="81" name="Straight Arrow Connector 80"/>
          <p:cNvCxnSpPr/>
          <p:nvPr/>
        </p:nvCxnSpPr>
        <p:spPr bwMode="auto">
          <a:xfrm>
            <a:off x="9685970" y="5908754"/>
            <a:ext cx="286914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8026538" y="5036894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dirty="0">
                <a:solidFill>
                  <a:srgbClr val="0070C0"/>
                </a:solidFill>
              </a:rPr>
              <a:t>0xD04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9855200" y="4732094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dirty="0">
                <a:solidFill>
                  <a:srgbClr val="0070C0"/>
                </a:solidFill>
              </a:rPr>
              <a:t>0xBB8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8202864" y="9271084"/>
            <a:ext cx="4026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b="0" dirty="0">
                <a:solidFill>
                  <a:srgbClr val="0070C0"/>
                </a:solidFill>
              </a:rPr>
              <a:t>0x0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792479" y="287178"/>
            <a:ext cx="7889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b="0" dirty="0">
                <a:solidFill>
                  <a:srgbClr val="0070C0"/>
                </a:solidFill>
              </a:rPr>
              <a:t>0xFF…FF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1455400" y="5472008"/>
            <a:ext cx="12410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/>
              <a:t>Allocated</a:t>
            </a:r>
            <a:br>
              <a:rPr lang="en-US" sz="2000" b="0" i="1" dirty="0"/>
            </a:br>
            <a:r>
              <a:rPr lang="en-US" sz="2000" b="0" i="1" dirty="0"/>
              <a:t>memory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1455400" y="1738208"/>
            <a:ext cx="11095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/>
              <a:t>Local</a:t>
            </a:r>
            <a:br>
              <a:rPr lang="en-US" sz="2000" b="0" i="1" dirty="0"/>
            </a:br>
            <a:r>
              <a:rPr lang="en-US" sz="2000" b="0" i="1" dirty="0"/>
              <a:t>memory</a:t>
            </a:r>
          </a:p>
        </p:txBody>
      </p:sp>
      <p:graphicFrame>
        <p:nvGraphicFramePr>
          <p:cNvPr id="77" name="Table 76"/>
          <p:cNvGraphicFramePr>
            <a:graphicFrameLocks noGrp="1"/>
          </p:cNvGraphicFramePr>
          <p:nvPr/>
        </p:nvGraphicFramePr>
        <p:xfrm>
          <a:off x="3530600" y="6376736"/>
          <a:ext cx="670560" cy="182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8" name="Table 77"/>
          <p:cNvGraphicFramePr>
            <a:graphicFrameLocks noGrp="1"/>
          </p:cNvGraphicFramePr>
          <p:nvPr/>
        </p:nvGraphicFramePr>
        <p:xfrm>
          <a:off x="4522788" y="6745704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9" name="Straight Arrow Connector 78"/>
          <p:cNvCxnSpPr/>
          <p:nvPr/>
        </p:nvCxnSpPr>
        <p:spPr bwMode="auto">
          <a:xfrm>
            <a:off x="4022518" y="6927790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80" name="Oval 79"/>
          <p:cNvSpPr/>
          <p:nvPr/>
        </p:nvSpPr>
        <p:spPr bwMode="auto">
          <a:xfrm>
            <a:off x="4522788" y="685238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4673600" y="692216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7" name="Table 86"/>
          <p:cNvGraphicFramePr>
            <a:graphicFrameLocks noGrp="1"/>
          </p:cNvGraphicFramePr>
          <p:nvPr/>
        </p:nvGraphicFramePr>
        <p:xfrm>
          <a:off x="4513964" y="7471608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88" name="Straight Arrow Connector 87"/>
          <p:cNvCxnSpPr/>
          <p:nvPr/>
        </p:nvCxnSpPr>
        <p:spPr bwMode="auto">
          <a:xfrm>
            <a:off x="4022518" y="7653694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89" name="Oval 88"/>
          <p:cNvSpPr/>
          <p:nvPr/>
        </p:nvSpPr>
        <p:spPr bwMode="auto">
          <a:xfrm>
            <a:off x="4513964" y="757828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90" name="Table 89"/>
          <p:cNvGraphicFramePr>
            <a:graphicFrameLocks noGrp="1"/>
          </p:cNvGraphicFramePr>
          <p:nvPr/>
        </p:nvGraphicFramePr>
        <p:xfrm>
          <a:off x="4673600" y="5072512"/>
          <a:ext cx="1188720" cy="579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“apple”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1" name="Table 90"/>
          <p:cNvGraphicFramePr>
            <a:graphicFrameLocks noGrp="1"/>
          </p:cNvGraphicFramePr>
          <p:nvPr/>
        </p:nvGraphicFramePr>
        <p:xfrm>
          <a:off x="5130800" y="5806440"/>
          <a:ext cx="1463040" cy="579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5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“pumpkin”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2" name="Table 91"/>
          <p:cNvGraphicFramePr>
            <a:graphicFrameLocks noGrp="1"/>
          </p:cNvGraphicFramePr>
          <p:nvPr/>
        </p:nvGraphicFramePr>
        <p:xfrm>
          <a:off x="4597400" y="8045112"/>
          <a:ext cx="1371600" cy="579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“banana”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3" name="Oval 92"/>
          <p:cNvSpPr/>
          <p:nvPr/>
        </p:nvSpPr>
        <p:spPr bwMode="auto">
          <a:xfrm>
            <a:off x="4673600" y="527704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94" name="Shape 72"/>
          <p:cNvCxnSpPr>
            <a:stCxn id="82" idx="0"/>
            <a:endCxn id="93" idx="4"/>
          </p:cNvCxnSpPr>
          <p:nvPr/>
        </p:nvCxnSpPr>
        <p:spPr bwMode="auto">
          <a:xfrm rot="5400000" flipH="1" flipV="1">
            <a:off x="4003440" y="6175808"/>
            <a:ext cx="1492720" cy="158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95" name="Oval 94"/>
          <p:cNvSpPr/>
          <p:nvPr/>
        </p:nvSpPr>
        <p:spPr bwMode="auto">
          <a:xfrm>
            <a:off x="4672012" y="7504496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6" name="Oval 95"/>
          <p:cNvSpPr/>
          <p:nvPr/>
        </p:nvSpPr>
        <p:spPr bwMode="auto">
          <a:xfrm>
            <a:off x="4675220" y="806196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97" name="Shape 81"/>
          <p:cNvCxnSpPr>
            <a:stCxn id="95" idx="4"/>
            <a:endCxn id="96" idx="0"/>
          </p:cNvCxnSpPr>
          <p:nvPr/>
        </p:nvCxnSpPr>
        <p:spPr bwMode="auto">
          <a:xfrm rot="16200000" flipH="1">
            <a:off x="4547284" y="7857824"/>
            <a:ext cx="405064" cy="320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98" name="Table 97"/>
          <p:cNvGraphicFramePr>
            <a:graphicFrameLocks noGrp="1"/>
          </p:cNvGraphicFramePr>
          <p:nvPr/>
        </p:nvGraphicFramePr>
        <p:xfrm>
          <a:off x="5679440" y="6745704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9" name="Straight Arrow Connector 98"/>
          <p:cNvCxnSpPr/>
          <p:nvPr/>
        </p:nvCxnSpPr>
        <p:spPr bwMode="auto">
          <a:xfrm>
            <a:off x="5179170" y="6939822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100" name="Oval 99"/>
          <p:cNvSpPr/>
          <p:nvPr/>
        </p:nvSpPr>
        <p:spPr bwMode="auto">
          <a:xfrm>
            <a:off x="5816600" y="693820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1" name="Oval 100"/>
          <p:cNvSpPr/>
          <p:nvPr/>
        </p:nvSpPr>
        <p:spPr bwMode="auto">
          <a:xfrm>
            <a:off x="5816600" y="601178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02" name="Shape 86"/>
          <p:cNvCxnSpPr>
            <a:stCxn id="100" idx="0"/>
            <a:endCxn id="101" idx="4"/>
          </p:cNvCxnSpPr>
          <p:nvPr/>
        </p:nvCxnSpPr>
        <p:spPr bwMode="auto">
          <a:xfrm rot="5400000" flipH="1" flipV="1">
            <a:off x="5505788" y="6551196"/>
            <a:ext cx="774024" cy="158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103" name="Rectangle 21"/>
          <p:cNvSpPr>
            <a:spLocks/>
          </p:cNvSpPr>
          <p:nvPr/>
        </p:nvSpPr>
        <p:spPr bwMode="auto">
          <a:xfrm>
            <a:off x="3302000" y="4421009"/>
            <a:ext cx="2090316" cy="379591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800" dirty="0"/>
              <a:t>Allocated Memory</a:t>
            </a:r>
          </a:p>
        </p:txBody>
      </p:sp>
      <p:sp>
        <p:nvSpPr>
          <p:cNvPr id="104" name="Rectangle 2"/>
          <p:cNvSpPr>
            <a:spLocks/>
          </p:cNvSpPr>
          <p:nvPr/>
        </p:nvSpPr>
        <p:spPr bwMode="auto">
          <a:xfrm>
            <a:off x="1190501" y="4421009"/>
            <a:ext cx="1654299" cy="379591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800" dirty="0"/>
              <a:t>Local Memory</a:t>
            </a:r>
          </a:p>
        </p:txBody>
      </p:sp>
      <p:cxnSp>
        <p:nvCxnSpPr>
          <p:cNvPr id="105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1016000" y="6629400"/>
            <a:ext cx="4267200" cy="1588"/>
          </a:xfrm>
          <a:prstGeom prst="line">
            <a:avLst/>
          </a:prstGeom>
          <a:noFill/>
          <a:ln w="38100" algn="ctr">
            <a:solidFill>
              <a:srgbClr val="000000"/>
            </a:solidFill>
            <a:miter lim="400000"/>
            <a:headEnd/>
            <a:tailEnd/>
          </a:ln>
        </p:spPr>
      </p:cxnSp>
      <p:sp>
        <p:nvSpPr>
          <p:cNvPr id="106" name="TextBox 15"/>
          <p:cNvSpPr txBox="1">
            <a:spLocks noChangeArrowheads="1"/>
          </p:cNvSpPr>
          <p:nvPr/>
        </p:nvSpPr>
        <p:spPr bwMode="auto">
          <a:xfrm>
            <a:off x="907708" y="4812268"/>
            <a:ext cx="6848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dirty="0">
                <a:solidFill>
                  <a:srgbClr val="7030A0"/>
                </a:solidFill>
              </a:rPr>
              <a:t>main</a:t>
            </a:r>
          </a:p>
        </p:txBody>
      </p:sp>
      <p:sp>
        <p:nvSpPr>
          <p:cNvPr id="107" name="TextBox 22"/>
          <p:cNvSpPr txBox="1">
            <a:spLocks noChangeArrowheads="1"/>
          </p:cNvSpPr>
          <p:nvPr/>
        </p:nvSpPr>
        <p:spPr bwMode="auto">
          <a:xfrm>
            <a:off x="907708" y="6019800"/>
            <a:ext cx="1479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800" b="0" dirty="0" err="1">
                <a:solidFill>
                  <a:srgbClr val="7030A0"/>
                </a:solidFill>
              </a:rPr>
              <a:t>hdict_lookup</a:t>
            </a:r>
            <a:endParaRPr lang="en-US" sz="1800" b="0" dirty="0">
              <a:solidFill>
                <a:srgbClr val="7030A0"/>
              </a:solidFill>
            </a:endParaRPr>
          </a:p>
        </p:txBody>
      </p:sp>
      <p:cxnSp>
        <p:nvCxnSpPr>
          <p:cNvPr id="108" name="Straight Connector 27"/>
          <p:cNvCxnSpPr>
            <a:cxnSpLocks noChangeShapeType="1"/>
          </p:cNvCxnSpPr>
          <p:nvPr/>
        </p:nvCxnSpPr>
        <p:spPr bwMode="auto">
          <a:xfrm>
            <a:off x="1016000" y="6019800"/>
            <a:ext cx="2147888" cy="1588"/>
          </a:xfrm>
          <a:prstGeom prst="line">
            <a:avLst/>
          </a:prstGeom>
          <a:noFill/>
          <a:ln w="25400" algn="ctr">
            <a:solidFill>
              <a:srgbClr val="7030A0"/>
            </a:solidFill>
            <a:miter lim="400000"/>
            <a:headEnd/>
            <a:tailEnd/>
          </a:ln>
        </p:spPr>
      </p:cxnSp>
      <p:cxnSp>
        <p:nvCxnSpPr>
          <p:cNvPr id="109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863600" y="6629400"/>
            <a:ext cx="4267200" cy="1588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110" name="Rectangle 7"/>
          <p:cNvSpPr>
            <a:spLocks/>
          </p:cNvSpPr>
          <p:nvPr/>
        </p:nvSpPr>
        <p:spPr bwMode="auto">
          <a:xfrm>
            <a:off x="1819908" y="5065296"/>
            <a:ext cx="256480" cy="379591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800" b="0" dirty="0"/>
              <a:t>A</a:t>
            </a:r>
          </a:p>
        </p:txBody>
      </p:sp>
      <p:sp>
        <p:nvSpPr>
          <p:cNvPr id="111" name="Rectangle 12"/>
          <p:cNvSpPr>
            <a:spLocks noChangeArrowheads="1"/>
          </p:cNvSpPr>
          <p:nvPr/>
        </p:nvSpPr>
        <p:spPr bwMode="auto">
          <a:xfrm>
            <a:off x="2149225" y="5073320"/>
            <a:ext cx="365760" cy="36576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600" b="0"/>
          </a:p>
        </p:txBody>
      </p:sp>
      <p:cxnSp>
        <p:nvCxnSpPr>
          <p:cNvPr id="112" name="Straight Arrow Connector 29"/>
          <p:cNvCxnSpPr>
            <a:cxnSpLocks noChangeShapeType="1"/>
          </p:cNvCxnSpPr>
          <p:nvPr/>
        </p:nvCxnSpPr>
        <p:spPr bwMode="auto">
          <a:xfrm>
            <a:off x="2325688" y="5257800"/>
            <a:ext cx="2347912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13" name="Rectangle 7"/>
          <p:cNvSpPr>
            <a:spLocks/>
          </p:cNvSpPr>
          <p:nvPr/>
        </p:nvSpPr>
        <p:spPr bwMode="auto">
          <a:xfrm>
            <a:off x="1813496" y="5564009"/>
            <a:ext cx="269304" cy="379591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800" b="0" dirty="0"/>
              <a:t>H</a:t>
            </a:r>
          </a:p>
        </p:txBody>
      </p:sp>
      <p:sp>
        <p:nvSpPr>
          <p:cNvPr id="114" name="Rectangle 12"/>
          <p:cNvSpPr>
            <a:spLocks noChangeArrowheads="1"/>
          </p:cNvSpPr>
          <p:nvPr/>
        </p:nvSpPr>
        <p:spPr bwMode="auto">
          <a:xfrm>
            <a:off x="2149225" y="5558592"/>
            <a:ext cx="365760" cy="36576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600" b="0"/>
          </a:p>
        </p:txBody>
      </p:sp>
      <p:cxnSp>
        <p:nvCxnSpPr>
          <p:cNvPr id="115" name="Straight Arrow Connector 29"/>
          <p:cNvCxnSpPr>
            <a:cxnSpLocks noChangeShapeType="1"/>
          </p:cNvCxnSpPr>
          <p:nvPr/>
        </p:nvCxnSpPr>
        <p:spPr bwMode="auto">
          <a:xfrm>
            <a:off x="2323432" y="5739064"/>
            <a:ext cx="1143000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16" name="Rectangle 7"/>
          <p:cNvSpPr>
            <a:spLocks/>
          </p:cNvSpPr>
          <p:nvPr/>
        </p:nvSpPr>
        <p:spPr bwMode="auto">
          <a:xfrm>
            <a:off x="1813496" y="6454345"/>
            <a:ext cx="269304" cy="379591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800" b="0" dirty="0"/>
              <a:t>H</a:t>
            </a:r>
          </a:p>
        </p:txBody>
      </p:sp>
      <p:sp>
        <p:nvSpPr>
          <p:cNvPr id="117" name="Rectangle 12"/>
          <p:cNvSpPr>
            <a:spLocks noChangeArrowheads="1"/>
          </p:cNvSpPr>
          <p:nvPr/>
        </p:nvSpPr>
        <p:spPr bwMode="auto">
          <a:xfrm>
            <a:off x="2149225" y="6452936"/>
            <a:ext cx="365760" cy="36576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600" b="0"/>
          </a:p>
        </p:txBody>
      </p:sp>
      <p:sp>
        <p:nvSpPr>
          <p:cNvPr id="118" name="Rectangle 7"/>
          <p:cNvSpPr>
            <a:spLocks/>
          </p:cNvSpPr>
          <p:nvPr/>
        </p:nvSpPr>
        <p:spPr bwMode="auto">
          <a:xfrm>
            <a:off x="1839144" y="6911545"/>
            <a:ext cx="218008" cy="379591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800" b="0" dirty="0"/>
              <a:t>k</a:t>
            </a:r>
          </a:p>
        </p:txBody>
      </p:sp>
      <p:sp>
        <p:nvSpPr>
          <p:cNvPr id="119" name="Rectangle 12"/>
          <p:cNvSpPr>
            <a:spLocks noChangeArrowheads="1"/>
          </p:cNvSpPr>
          <p:nvPr/>
        </p:nvSpPr>
        <p:spPr bwMode="auto">
          <a:xfrm>
            <a:off x="2149225" y="6906128"/>
            <a:ext cx="609599" cy="36576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200" b="0" dirty="0"/>
              <a:t>“lime”</a:t>
            </a:r>
          </a:p>
        </p:txBody>
      </p:sp>
      <p:cxnSp>
        <p:nvCxnSpPr>
          <p:cNvPr id="120" name="Straight Arrow Connector 29"/>
          <p:cNvCxnSpPr>
            <a:cxnSpLocks noChangeShapeType="1"/>
          </p:cNvCxnSpPr>
          <p:nvPr/>
        </p:nvCxnSpPr>
        <p:spPr bwMode="auto">
          <a:xfrm flipV="1">
            <a:off x="2323432" y="5867400"/>
            <a:ext cx="1130968" cy="786064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21" name="TextBox 22"/>
          <p:cNvSpPr txBox="1">
            <a:spLocks noChangeArrowheads="1"/>
          </p:cNvSpPr>
          <p:nvPr/>
        </p:nvSpPr>
        <p:spPr bwMode="auto">
          <a:xfrm>
            <a:off x="907708" y="7857940"/>
            <a:ext cx="11721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800" b="0" dirty="0" err="1">
                <a:solidFill>
                  <a:srgbClr val="7030A0"/>
                </a:solidFill>
              </a:rPr>
              <a:t>key_hash</a:t>
            </a:r>
            <a:endParaRPr lang="en-US" sz="1800" b="0" dirty="0">
              <a:solidFill>
                <a:srgbClr val="7030A0"/>
              </a:solidFill>
            </a:endParaRPr>
          </a:p>
        </p:txBody>
      </p:sp>
      <p:cxnSp>
        <p:nvCxnSpPr>
          <p:cNvPr id="122" name="Straight Connector 27"/>
          <p:cNvCxnSpPr>
            <a:cxnSpLocks noChangeShapeType="1"/>
          </p:cNvCxnSpPr>
          <p:nvPr/>
        </p:nvCxnSpPr>
        <p:spPr bwMode="auto">
          <a:xfrm>
            <a:off x="1016000" y="7848600"/>
            <a:ext cx="2147888" cy="10928"/>
          </a:xfrm>
          <a:prstGeom prst="line">
            <a:avLst/>
          </a:prstGeom>
          <a:noFill/>
          <a:ln w="25400" algn="ctr">
            <a:solidFill>
              <a:srgbClr val="7030A0"/>
            </a:solidFill>
            <a:miter lim="400000"/>
            <a:headEnd/>
            <a:tailEnd/>
          </a:ln>
        </p:spPr>
      </p:cxnSp>
      <p:sp>
        <p:nvSpPr>
          <p:cNvPr id="123" name="Rectangle 7"/>
          <p:cNvSpPr>
            <a:spLocks/>
          </p:cNvSpPr>
          <p:nvPr/>
        </p:nvSpPr>
        <p:spPr bwMode="auto">
          <a:xfrm>
            <a:off x="1839144" y="8295177"/>
            <a:ext cx="218008" cy="379591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800" b="0" dirty="0"/>
              <a:t>k</a:t>
            </a:r>
          </a:p>
        </p:txBody>
      </p:sp>
      <p:sp>
        <p:nvSpPr>
          <p:cNvPr id="124" name="Rectangle 12"/>
          <p:cNvSpPr>
            <a:spLocks noChangeArrowheads="1"/>
          </p:cNvSpPr>
          <p:nvPr/>
        </p:nvSpPr>
        <p:spPr bwMode="auto">
          <a:xfrm>
            <a:off x="2149225" y="8283827"/>
            <a:ext cx="609599" cy="36576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200" b="0" dirty="0"/>
              <a:t>“lime”</a:t>
            </a:r>
          </a:p>
        </p:txBody>
      </p:sp>
      <p:graphicFrame>
        <p:nvGraphicFramePr>
          <p:cNvPr id="125" name="Table 124"/>
          <p:cNvGraphicFramePr>
            <a:graphicFrameLocks noGrp="1"/>
          </p:cNvGraphicFramePr>
          <p:nvPr/>
        </p:nvGraphicFramePr>
        <p:xfrm>
          <a:off x="3454400" y="5727032"/>
          <a:ext cx="111760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6" name="Shape 86"/>
          <p:cNvCxnSpPr>
            <a:endCxn id="127" idx="0"/>
          </p:cNvCxnSpPr>
          <p:nvPr/>
        </p:nvCxnSpPr>
        <p:spPr bwMode="auto">
          <a:xfrm rot="16200000" flipH="1">
            <a:off x="3598780" y="6003756"/>
            <a:ext cx="473240" cy="304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127" name="Oval 126"/>
          <p:cNvSpPr/>
          <p:nvPr/>
        </p:nvSpPr>
        <p:spPr bwMode="auto">
          <a:xfrm>
            <a:off x="3911600" y="6392776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8" name="Rectangle 7"/>
          <p:cNvSpPr>
            <a:spLocks/>
          </p:cNvSpPr>
          <p:nvPr/>
        </p:nvSpPr>
        <p:spPr bwMode="auto">
          <a:xfrm>
            <a:off x="1871204" y="7356713"/>
            <a:ext cx="153888" cy="379591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800" b="0" dirty="0" err="1"/>
              <a:t>i</a:t>
            </a:r>
            <a:endParaRPr lang="en-US" sz="1800" b="0" dirty="0"/>
          </a:p>
        </p:txBody>
      </p:sp>
      <p:sp>
        <p:nvSpPr>
          <p:cNvPr id="129" name="Rectangle 12"/>
          <p:cNvSpPr>
            <a:spLocks noChangeArrowheads="1"/>
          </p:cNvSpPr>
          <p:nvPr/>
        </p:nvSpPr>
        <p:spPr bwMode="auto">
          <a:xfrm>
            <a:off x="2149225" y="7375360"/>
            <a:ext cx="365760" cy="36576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200" b="0" dirty="0"/>
              <a:t>1</a:t>
            </a:r>
          </a:p>
        </p:txBody>
      </p:sp>
      <p:sp>
        <p:nvSpPr>
          <p:cNvPr id="151" name="Right Arrow 150"/>
          <p:cNvSpPr/>
          <p:nvPr/>
        </p:nvSpPr>
        <p:spPr bwMode="auto">
          <a:xfrm rot="20315078">
            <a:off x="7089103" y="4169835"/>
            <a:ext cx="1066800" cy="1161917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0" name="Slide Number Placeholder 12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0" grpId="0" animBg="1"/>
      <p:bldP spid="11" grpId="0" animBg="1"/>
      <p:bldP spid="15" grpId="0"/>
      <p:bldP spid="16" grpId="0" animBg="1"/>
      <p:bldP spid="28" grpId="0"/>
      <p:bldP spid="32" grpId="0"/>
      <p:bldP spid="33" grpId="0"/>
      <p:bldP spid="34" grpId="0" animBg="1"/>
      <p:bldP spid="35" grpId="0"/>
      <p:bldP spid="36" grpId="0" animBg="1"/>
      <p:bldP spid="37" grpId="0"/>
      <p:bldP spid="38" grpId="0" animBg="1"/>
      <p:bldP spid="39" grpId="0"/>
      <p:bldP spid="40" grpId="0" animBg="1"/>
      <p:bldP spid="41" grpId="0"/>
      <p:bldP spid="43" grpId="0"/>
      <p:bldP spid="44" grpId="0" animBg="1"/>
      <p:bldP spid="49" grpId="0"/>
      <p:bldP spid="50" grpId="0"/>
      <p:bldP spid="53" grpId="0"/>
      <p:bldP spid="57" grpId="0"/>
      <p:bldP spid="59" grpId="0"/>
      <p:bldP spid="60" grpId="0"/>
      <p:bldP spid="64" grpId="0"/>
      <p:bldP spid="65" grpId="0"/>
      <p:bldP spid="83" grpId="0"/>
      <p:bldP spid="84" grpId="0"/>
      <p:bldP spid="85" grpId="0"/>
      <p:bldP spid="86" grpId="0"/>
      <p:bldP spid="75" grpId="0"/>
      <p:bldP spid="76" grpId="0"/>
      <p:bldP spid="15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8559800" y="312494"/>
            <a:ext cx="2819400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7150100" cy="1498600"/>
          </a:xfrm>
        </p:spPr>
        <p:txBody>
          <a:bodyPr/>
          <a:lstStyle/>
          <a:p>
            <a:r>
              <a:rPr lang="en-US" dirty="0"/>
              <a:t>A More Realistic Memory Model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7073900" cy="6896100"/>
          </a:xfrm>
        </p:spPr>
        <p:txBody>
          <a:bodyPr/>
          <a:lstStyle/>
          <a:p>
            <a:r>
              <a:rPr lang="en-US" dirty="0"/>
              <a:t>The segment where the </a:t>
            </a:r>
            <a:r>
              <a:rPr lang="en-US" i="1" dirty="0"/>
              <a:t>allocated memory</a:t>
            </a:r>
            <a:r>
              <a:rPr lang="en-US" dirty="0"/>
              <a:t> lives is called </a:t>
            </a:r>
            <a:r>
              <a:rPr lang="en-US" b="1" dirty="0"/>
              <a:t>the heap</a:t>
            </a:r>
          </a:p>
          <a:p>
            <a:pPr lvl="1"/>
            <a:r>
              <a:rPr lang="en-US" dirty="0"/>
              <a:t>It contains a pile of data structures</a:t>
            </a:r>
          </a:p>
        </p:txBody>
      </p:sp>
      <p:sp>
        <p:nvSpPr>
          <p:cNvPr id="11" name="Flowchart: Document 10"/>
          <p:cNvSpPr/>
          <p:nvPr/>
        </p:nvSpPr>
        <p:spPr bwMode="auto">
          <a:xfrm rot="10800000">
            <a:off x="8559800" y="4427291"/>
            <a:ext cx="2819400" cy="2438401"/>
          </a:xfrm>
          <a:prstGeom prst="flowChartDocumen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8636000" y="5570294"/>
          <a:ext cx="4572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9263244" y="5779634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8" name="Straight Arrow Connector 47"/>
          <p:cNvCxnSpPr>
            <a:endCxn id="49" idx="2"/>
          </p:cNvCxnSpPr>
          <p:nvPr/>
        </p:nvCxnSpPr>
        <p:spPr bwMode="auto">
          <a:xfrm>
            <a:off x="8976330" y="5912826"/>
            <a:ext cx="286914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49" name="Oval 48"/>
          <p:cNvSpPr/>
          <p:nvPr/>
        </p:nvSpPr>
        <p:spPr bwMode="auto">
          <a:xfrm>
            <a:off x="9263244" y="583742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9321800" y="590720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9245600" y="6231996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2" name="Straight Arrow Connector 51"/>
          <p:cNvCxnSpPr>
            <a:endCxn id="53" idx="2"/>
          </p:cNvCxnSpPr>
          <p:nvPr/>
        </p:nvCxnSpPr>
        <p:spPr bwMode="auto">
          <a:xfrm>
            <a:off x="8976330" y="6362752"/>
            <a:ext cx="269270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53" name="Oval 52"/>
          <p:cNvSpPr/>
          <p:nvPr/>
        </p:nvSpPr>
        <p:spPr bwMode="auto">
          <a:xfrm>
            <a:off x="9245600" y="6287346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9946640" y="4960694"/>
          <a:ext cx="822960" cy="426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“apple”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5" name="Table 54"/>
          <p:cNvGraphicFramePr>
            <a:graphicFrameLocks noGrp="1"/>
          </p:cNvGraphicFramePr>
          <p:nvPr/>
        </p:nvGraphicFramePr>
        <p:xfrm>
          <a:off x="10160000" y="5380998"/>
          <a:ext cx="1005840" cy="426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“pumpkin”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/>
        </p:nvGraphicFramePr>
        <p:xfrm>
          <a:off x="9916160" y="6530414"/>
          <a:ext cx="10058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“banana”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" name="Oval 56"/>
          <p:cNvSpPr/>
          <p:nvPr/>
        </p:nvSpPr>
        <p:spPr bwMode="auto">
          <a:xfrm>
            <a:off x="9946640" y="5069782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8" name="Shape 72"/>
          <p:cNvCxnSpPr>
            <a:stCxn id="50" idx="0"/>
            <a:endCxn id="57" idx="4"/>
          </p:cNvCxnSpPr>
          <p:nvPr/>
        </p:nvCxnSpPr>
        <p:spPr bwMode="auto">
          <a:xfrm rot="5400000" flipH="1" flipV="1">
            <a:off x="9367909" y="5252273"/>
            <a:ext cx="685022" cy="62484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59" name="Oval 58"/>
          <p:cNvSpPr/>
          <p:nvPr/>
        </p:nvSpPr>
        <p:spPr bwMode="auto">
          <a:xfrm>
            <a:off x="9321800" y="621355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9929812" y="6547262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1" name="Shape 81"/>
          <p:cNvCxnSpPr>
            <a:stCxn id="59" idx="4"/>
            <a:endCxn id="60" idx="2"/>
          </p:cNvCxnSpPr>
          <p:nvPr/>
        </p:nvCxnSpPr>
        <p:spPr bwMode="auto">
          <a:xfrm rot="16200000" flipH="1">
            <a:off x="9535152" y="6228802"/>
            <a:ext cx="257508" cy="531812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graphicFrame>
        <p:nvGraphicFramePr>
          <p:cNvPr id="62" name="Table 61"/>
          <p:cNvGraphicFramePr>
            <a:graphicFrameLocks noGrp="1"/>
          </p:cNvGraphicFramePr>
          <p:nvPr/>
        </p:nvGraphicFramePr>
        <p:xfrm>
          <a:off x="9970670" y="5779634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4" name="Oval 63"/>
          <p:cNvSpPr/>
          <p:nvPr/>
        </p:nvSpPr>
        <p:spPr bwMode="auto">
          <a:xfrm>
            <a:off x="10038920" y="592324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10175240" y="549409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6" name="Shape 86"/>
          <p:cNvCxnSpPr>
            <a:stCxn id="64" idx="0"/>
            <a:endCxn id="65" idx="4"/>
          </p:cNvCxnSpPr>
          <p:nvPr/>
        </p:nvCxnSpPr>
        <p:spPr bwMode="auto">
          <a:xfrm rot="5400000" flipH="1" flipV="1">
            <a:off x="10044905" y="5716709"/>
            <a:ext cx="276750" cy="13632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8636000" y="5113094"/>
          <a:ext cx="82296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8" name="Shape 86"/>
          <p:cNvCxnSpPr/>
          <p:nvPr/>
        </p:nvCxnSpPr>
        <p:spPr bwMode="auto">
          <a:xfrm rot="16200000" flipH="1">
            <a:off x="8712200" y="5341694"/>
            <a:ext cx="304802" cy="15240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cxnSp>
        <p:nvCxnSpPr>
          <p:cNvPr id="81" name="Straight Arrow Connector 80"/>
          <p:cNvCxnSpPr/>
          <p:nvPr/>
        </p:nvCxnSpPr>
        <p:spPr bwMode="auto">
          <a:xfrm>
            <a:off x="9685970" y="5908754"/>
            <a:ext cx="286914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8026538" y="5036894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dirty="0">
                <a:solidFill>
                  <a:srgbClr val="0070C0"/>
                </a:solidFill>
              </a:rPr>
              <a:t>0xD04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9855200" y="4732094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dirty="0">
                <a:solidFill>
                  <a:srgbClr val="0070C0"/>
                </a:solidFill>
              </a:rPr>
              <a:t>0xBB8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8202864" y="9271084"/>
            <a:ext cx="4026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b="0" dirty="0">
                <a:solidFill>
                  <a:srgbClr val="0070C0"/>
                </a:solidFill>
              </a:rPr>
              <a:t>0x0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792479" y="287178"/>
            <a:ext cx="7889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b="0" dirty="0">
                <a:solidFill>
                  <a:srgbClr val="0070C0"/>
                </a:solidFill>
              </a:rPr>
              <a:t>0xFF…FF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1455400" y="5472008"/>
            <a:ext cx="12410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/>
              <a:t>Allocated</a:t>
            </a:r>
            <a:br>
              <a:rPr lang="en-US" sz="2000" b="0" i="1" dirty="0"/>
            </a:br>
            <a:r>
              <a:rPr lang="en-US" sz="2000" b="0" i="1" dirty="0"/>
              <a:t>memory</a:t>
            </a:r>
          </a:p>
        </p:txBody>
      </p:sp>
      <p:sp>
        <p:nvSpPr>
          <p:cNvPr id="130" name="Cloud 129"/>
          <p:cNvSpPr/>
          <p:nvPr/>
        </p:nvSpPr>
        <p:spPr bwMode="auto">
          <a:xfrm>
            <a:off x="1397000" y="3886200"/>
            <a:ext cx="4876800" cy="57150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32" name="Table 131"/>
          <p:cNvGraphicFramePr>
            <a:graphicFrameLocks noGrp="1"/>
          </p:cNvGraphicFramePr>
          <p:nvPr/>
        </p:nvGraphicFramePr>
        <p:xfrm>
          <a:off x="2921000" y="6605336"/>
          <a:ext cx="670560" cy="182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3" name="Table 132"/>
          <p:cNvGraphicFramePr>
            <a:graphicFrameLocks noGrp="1"/>
          </p:cNvGraphicFramePr>
          <p:nvPr/>
        </p:nvGraphicFramePr>
        <p:xfrm>
          <a:off x="3913188" y="6974304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34" name="Straight Arrow Connector 133"/>
          <p:cNvCxnSpPr/>
          <p:nvPr/>
        </p:nvCxnSpPr>
        <p:spPr bwMode="auto">
          <a:xfrm>
            <a:off x="3412918" y="7156390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135" name="Oval 134"/>
          <p:cNvSpPr/>
          <p:nvPr/>
        </p:nvSpPr>
        <p:spPr bwMode="auto">
          <a:xfrm>
            <a:off x="3913188" y="708098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6" name="Oval 135"/>
          <p:cNvSpPr/>
          <p:nvPr/>
        </p:nvSpPr>
        <p:spPr bwMode="auto">
          <a:xfrm>
            <a:off x="4064000" y="715076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37" name="Table 136"/>
          <p:cNvGraphicFramePr>
            <a:graphicFrameLocks noGrp="1"/>
          </p:cNvGraphicFramePr>
          <p:nvPr/>
        </p:nvGraphicFramePr>
        <p:xfrm>
          <a:off x="3904364" y="7700208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38" name="Straight Arrow Connector 137"/>
          <p:cNvCxnSpPr/>
          <p:nvPr/>
        </p:nvCxnSpPr>
        <p:spPr bwMode="auto">
          <a:xfrm>
            <a:off x="3412918" y="7882294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139" name="Oval 138"/>
          <p:cNvSpPr/>
          <p:nvPr/>
        </p:nvSpPr>
        <p:spPr bwMode="auto">
          <a:xfrm>
            <a:off x="3904364" y="780688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40" name="Table 139"/>
          <p:cNvGraphicFramePr>
            <a:graphicFrameLocks noGrp="1"/>
          </p:cNvGraphicFramePr>
          <p:nvPr/>
        </p:nvGraphicFramePr>
        <p:xfrm>
          <a:off x="4064000" y="5301112"/>
          <a:ext cx="1188720" cy="579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“apple”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1" name="Table 140"/>
          <p:cNvGraphicFramePr>
            <a:graphicFrameLocks noGrp="1"/>
          </p:cNvGraphicFramePr>
          <p:nvPr/>
        </p:nvGraphicFramePr>
        <p:xfrm>
          <a:off x="4521200" y="6035040"/>
          <a:ext cx="1463040" cy="579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5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“pumpkin”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2" name="Table 141"/>
          <p:cNvGraphicFramePr>
            <a:graphicFrameLocks noGrp="1"/>
          </p:cNvGraphicFramePr>
          <p:nvPr/>
        </p:nvGraphicFramePr>
        <p:xfrm>
          <a:off x="3987800" y="8273712"/>
          <a:ext cx="1371600" cy="579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“banana”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3" name="Oval 142"/>
          <p:cNvSpPr/>
          <p:nvPr/>
        </p:nvSpPr>
        <p:spPr bwMode="auto">
          <a:xfrm>
            <a:off x="4064000" y="550564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44" name="Shape 72"/>
          <p:cNvCxnSpPr>
            <a:stCxn id="136" idx="0"/>
            <a:endCxn id="143" idx="4"/>
          </p:cNvCxnSpPr>
          <p:nvPr/>
        </p:nvCxnSpPr>
        <p:spPr bwMode="auto">
          <a:xfrm rot="5400000" flipH="1" flipV="1">
            <a:off x="3393840" y="6404408"/>
            <a:ext cx="1492720" cy="158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145" name="Oval 144"/>
          <p:cNvSpPr/>
          <p:nvPr/>
        </p:nvSpPr>
        <p:spPr bwMode="auto">
          <a:xfrm>
            <a:off x="4062412" y="7733096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6" name="Oval 145"/>
          <p:cNvSpPr/>
          <p:nvPr/>
        </p:nvSpPr>
        <p:spPr bwMode="auto">
          <a:xfrm>
            <a:off x="4065620" y="829056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47" name="Shape 81"/>
          <p:cNvCxnSpPr>
            <a:stCxn id="145" idx="4"/>
            <a:endCxn id="146" idx="0"/>
          </p:cNvCxnSpPr>
          <p:nvPr/>
        </p:nvCxnSpPr>
        <p:spPr bwMode="auto">
          <a:xfrm rot="16200000" flipH="1">
            <a:off x="3937684" y="8086424"/>
            <a:ext cx="405064" cy="320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148" name="Table 147"/>
          <p:cNvGraphicFramePr>
            <a:graphicFrameLocks noGrp="1"/>
          </p:cNvGraphicFramePr>
          <p:nvPr/>
        </p:nvGraphicFramePr>
        <p:xfrm>
          <a:off x="5069840" y="6974304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49" name="Straight Arrow Connector 148"/>
          <p:cNvCxnSpPr/>
          <p:nvPr/>
        </p:nvCxnSpPr>
        <p:spPr bwMode="auto">
          <a:xfrm>
            <a:off x="4569570" y="7168422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150" name="Oval 149"/>
          <p:cNvSpPr/>
          <p:nvPr/>
        </p:nvSpPr>
        <p:spPr bwMode="auto">
          <a:xfrm>
            <a:off x="5207000" y="716680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2" name="Oval 151"/>
          <p:cNvSpPr/>
          <p:nvPr/>
        </p:nvSpPr>
        <p:spPr bwMode="auto">
          <a:xfrm>
            <a:off x="5207000" y="624038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53" name="Shape 86"/>
          <p:cNvCxnSpPr>
            <a:stCxn id="150" idx="0"/>
            <a:endCxn id="152" idx="4"/>
          </p:cNvCxnSpPr>
          <p:nvPr/>
        </p:nvCxnSpPr>
        <p:spPr bwMode="auto">
          <a:xfrm rot="5400000" flipH="1" flipV="1">
            <a:off x="4896188" y="6779796"/>
            <a:ext cx="774024" cy="158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154" name="Rectangle 21"/>
          <p:cNvSpPr>
            <a:spLocks/>
          </p:cNvSpPr>
          <p:nvPr/>
        </p:nvSpPr>
        <p:spPr bwMode="auto">
          <a:xfrm>
            <a:off x="2692400" y="4649609"/>
            <a:ext cx="2090316" cy="379591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800" dirty="0"/>
              <a:t>Allocated Memory</a:t>
            </a:r>
          </a:p>
        </p:txBody>
      </p:sp>
      <p:sp>
        <p:nvSpPr>
          <p:cNvPr id="155" name="Rectangle 2"/>
          <p:cNvSpPr>
            <a:spLocks/>
          </p:cNvSpPr>
          <p:nvPr/>
        </p:nvSpPr>
        <p:spPr bwMode="auto">
          <a:xfrm rot="16200000">
            <a:off x="1216847" y="6679254"/>
            <a:ext cx="1654299" cy="379591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800" i="1" dirty="0"/>
              <a:t>Local Memory</a:t>
            </a:r>
          </a:p>
        </p:txBody>
      </p:sp>
      <p:cxnSp>
        <p:nvCxnSpPr>
          <p:cNvPr id="156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406400" y="6858000"/>
            <a:ext cx="4267200" cy="1588"/>
          </a:xfrm>
          <a:prstGeom prst="line">
            <a:avLst/>
          </a:prstGeom>
          <a:noFill/>
          <a:ln w="38100" algn="ctr">
            <a:solidFill>
              <a:srgbClr val="000000"/>
            </a:solidFill>
            <a:miter lim="400000"/>
            <a:headEnd/>
            <a:tailEnd/>
          </a:ln>
        </p:spPr>
      </p:cxnSp>
      <p:cxnSp>
        <p:nvCxnSpPr>
          <p:cNvPr id="160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254000" y="6858000"/>
            <a:ext cx="4267200" cy="1588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graphicFrame>
        <p:nvGraphicFramePr>
          <p:cNvPr id="176" name="Table 175"/>
          <p:cNvGraphicFramePr>
            <a:graphicFrameLocks noGrp="1"/>
          </p:cNvGraphicFramePr>
          <p:nvPr/>
        </p:nvGraphicFramePr>
        <p:xfrm>
          <a:off x="2844800" y="5955632"/>
          <a:ext cx="111760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77" name="Shape 86"/>
          <p:cNvCxnSpPr>
            <a:endCxn id="178" idx="0"/>
          </p:cNvCxnSpPr>
          <p:nvPr/>
        </p:nvCxnSpPr>
        <p:spPr bwMode="auto">
          <a:xfrm rot="16200000" flipH="1">
            <a:off x="2989180" y="6232356"/>
            <a:ext cx="473240" cy="304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178" name="Oval 177"/>
          <p:cNvSpPr/>
          <p:nvPr/>
        </p:nvSpPr>
        <p:spPr bwMode="auto">
          <a:xfrm>
            <a:off x="3302000" y="6621376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7355482" y="5486400"/>
            <a:ext cx="10406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HEAP</a:t>
            </a:r>
          </a:p>
        </p:txBody>
      </p:sp>
      <p:sp>
        <p:nvSpPr>
          <p:cNvPr id="182" name="Flowchart: Document 181"/>
          <p:cNvSpPr/>
          <p:nvPr/>
        </p:nvSpPr>
        <p:spPr bwMode="auto">
          <a:xfrm>
            <a:off x="8559800" y="998294"/>
            <a:ext cx="2819400" cy="2590800"/>
          </a:xfrm>
          <a:prstGeom prst="flowChartDocumen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9" name="Slide Number Placeholder 6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loud 130"/>
          <p:cNvSpPr/>
          <p:nvPr/>
        </p:nvSpPr>
        <p:spPr bwMode="auto">
          <a:xfrm>
            <a:off x="101600" y="3962400"/>
            <a:ext cx="4800600" cy="56388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559800" y="312494"/>
            <a:ext cx="2819400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7150100" cy="1498600"/>
          </a:xfrm>
        </p:spPr>
        <p:txBody>
          <a:bodyPr/>
          <a:lstStyle/>
          <a:p>
            <a:r>
              <a:rPr lang="en-US" dirty="0"/>
              <a:t>A More Realistic Memory Model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7073900" cy="6896100"/>
          </a:xfrm>
        </p:spPr>
        <p:txBody>
          <a:bodyPr/>
          <a:lstStyle/>
          <a:p>
            <a:r>
              <a:rPr lang="en-US" dirty="0"/>
              <a:t>The segment where the </a:t>
            </a:r>
            <a:r>
              <a:rPr lang="en-US" i="1" dirty="0"/>
              <a:t>local memory</a:t>
            </a:r>
            <a:r>
              <a:rPr lang="en-US" dirty="0"/>
              <a:t> lives is called </a:t>
            </a:r>
            <a:r>
              <a:rPr lang="en-US" b="1" dirty="0"/>
              <a:t>the stack</a:t>
            </a:r>
          </a:p>
          <a:p>
            <a:pPr lvl="1"/>
            <a:r>
              <a:rPr lang="en-US" dirty="0"/>
              <a:t>Function calls make it grow and shrink like a stack</a:t>
            </a:r>
          </a:p>
          <a:p>
            <a:endParaRPr lang="en-US" b="1" dirty="0"/>
          </a:p>
        </p:txBody>
      </p:sp>
      <p:sp>
        <p:nvSpPr>
          <p:cNvPr id="10" name="Flowchart: Document 9"/>
          <p:cNvSpPr/>
          <p:nvPr/>
        </p:nvSpPr>
        <p:spPr bwMode="auto">
          <a:xfrm>
            <a:off x="8559800" y="998294"/>
            <a:ext cx="2819400" cy="2590800"/>
          </a:xfrm>
          <a:prstGeom prst="flowChartDocumen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Rectangle 7"/>
          <p:cNvSpPr>
            <a:spLocks/>
          </p:cNvSpPr>
          <p:nvPr/>
        </p:nvSpPr>
        <p:spPr bwMode="auto">
          <a:xfrm>
            <a:off x="8636000" y="998294"/>
            <a:ext cx="238848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A</a:t>
            </a: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8980904" y="10460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0xBB8</a:t>
            </a:r>
          </a:p>
        </p:txBody>
      </p:sp>
      <p:cxnSp>
        <p:nvCxnSpPr>
          <p:cNvPr id="25" name="Straight Connector 27"/>
          <p:cNvCxnSpPr>
            <a:cxnSpLocks noChangeShapeType="1"/>
          </p:cNvCxnSpPr>
          <p:nvPr/>
        </p:nvCxnSpPr>
        <p:spPr bwMode="auto">
          <a:xfrm flipV="1">
            <a:off x="8559800" y="1676400"/>
            <a:ext cx="2819400" cy="6106"/>
          </a:xfrm>
          <a:prstGeom prst="line">
            <a:avLst/>
          </a:prstGeom>
          <a:noFill/>
          <a:ln w="25400" algn="ctr">
            <a:solidFill>
              <a:srgbClr val="7030A0"/>
            </a:solidFill>
            <a:prstDash val="dash"/>
            <a:miter lim="400000"/>
            <a:headEnd/>
            <a:tailEnd/>
          </a:ln>
        </p:spPr>
      </p:cxnSp>
      <p:sp>
        <p:nvSpPr>
          <p:cNvPr id="28" name="TextBox 15"/>
          <p:cNvSpPr txBox="1">
            <a:spLocks noChangeArrowheads="1"/>
          </p:cNvSpPr>
          <p:nvPr/>
        </p:nvSpPr>
        <p:spPr bwMode="auto">
          <a:xfrm>
            <a:off x="10806607" y="995317"/>
            <a:ext cx="5725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solidFill>
                  <a:srgbClr val="7030A0"/>
                </a:solidFill>
              </a:rPr>
              <a:t>main</a:t>
            </a:r>
          </a:p>
        </p:txBody>
      </p:sp>
      <p:cxnSp>
        <p:nvCxnSpPr>
          <p:cNvPr id="31" name="Straight Connector 27"/>
          <p:cNvCxnSpPr>
            <a:cxnSpLocks noChangeShapeType="1"/>
          </p:cNvCxnSpPr>
          <p:nvPr/>
        </p:nvCxnSpPr>
        <p:spPr bwMode="auto">
          <a:xfrm flipV="1">
            <a:off x="8559800" y="2667000"/>
            <a:ext cx="2819400" cy="7694"/>
          </a:xfrm>
          <a:prstGeom prst="line">
            <a:avLst/>
          </a:prstGeom>
          <a:noFill/>
          <a:ln w="25400" algn="ctr">
            <a:solidFill>
              <a:srgbClr val="7030A0"/>
            </a:solidFill>
            <a:prstDash val="dash"/>
            <a:miter lim="400000"/>
            <a:headEnd/>
            <a:tailEnd/>
          </a:ln>
        </p:spPr>
      </p:cxnSp>
      <p:sp>
        <p:nvSpPr>
          <p:cNvPr id="32" name="TextBox 15"/>
          <p:cNvSpPr txBox="1">
            <a:spLocks noChangeArrowheads="1"/>
          </p:cNvSpPr>
          <p:nvPr/>
        </p:nvSpPr>
        <p:spPr bwMode="auto">
          <a:xfrm>
            <a:off x="10189451" y="1681117"/>
            <a:ext cx="11897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 err="1">
                <a:solidFill>
                  <a:srgbClr val="7030A0"/>
                </a:solidFill>
              </a:rPr>
              <a:t>hdict_lookup</a:t>
            </a:r>
            <a:endParaRPr lang="en-US" sz="1400" b="0" dirty="0">
              <a:solidFill>
                <a:srgbClr val="7030A0"/>
              </a:solidFill>
            </a:endParaRPr>
          </a:p>
        </p:txBody>
      </p:sp>
      <p:sp>
        <p:nvSpPr>
          <p:cNvPr id="33" name="Rectangle 7"/>
          <p:cNvSpPr>
            <a:spLocks/>
          </p:cNvSpPr>
          <p:nvPr/>
        </p:nvSpPr>
        <p:spPr bwMode="auto">
          <a:xfrm>
            <a:off x="8636000" y="1304503"/>
            <a:ext cx="250068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H</a:t>
            </a:r>
          </a:p>
        </p:txBody>
      </p:sp>
      <p:sp>
        <p:nvSpPr>
          <p:cNvPr id="34" name="Rectangle 12"/>
          <p:cNvSpPr>
            <a:spLocks noChangeArrowheads="1"/>
          </p:cNvSpPr>
          <p:nvPr/>
        </p:nvSpPr>
        <p:spPr bwMode="auto">
          <a:xfrm>
            <a:off x="8980904" y="1352227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0xD04</a:t>
            </a:r>
          </a:p>
        </p:txBody>
      </p:sp>
      <p:sp>
        <p:nvSpPr>
          <p:cNvPr id="35" name="Rectangle 7"/>
          <p:cNvSpPr>
            <a:spLocks/>
          </p:cNvSpPr>
          <p:nvPr/>
        </p:nvSpPr>
        <p:spPr bwMode="auto">
          <a:xfrm>
            <a:off x="8636000" y="1684094"/>
            <a:ext cx="250069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H</a:t>
            </a:r>
          </a:p>
        </p:txBody>
      </p:sp>
      <p:sp>
        <p:nvSpPr>
          <p:cNvPr id="36" name="Rectangle 12"/>
          <p:cNvSpPr>
            <a:spLocks noChangeArrowheads="1"/>
          </p:cNvSpPr>
          <p:nvPr/>
        </p:nvSpPr>
        <p:spPr bwMode="auto">
          <a:xfrm>
            <a:off x="8980904" y="17318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0xD04</a:t>
            </a:r>
          </a:p>
        </p:txBody>
      </p:sp>
      <p:sp>
        <p:nvSpPr>
          <p:cNvPr id="37" name="Rectangle 7"/>
          <p:cNvSpPr>
            <a:spLocks/>
          </p:cNvSpPr>
          <p:nvPr/>
        </p:nvSpPr>
        <p:spPr bwMode="auto">
          <a:xfrm>
            <a:off x="8636000" y="1990303"/>
            <a:ext cx="205184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k</a:t>
            </a:r>
          </a:p>
        </p:txBody>
      </p:sp>
      <p:sp>
        <p:nvSpPr>
          <p:cNvPr id="38" name="Rectangle 12"/>
          <p:cNvSpPr>
            <a:spLocks noChangeArrowheads="1"/>
          </p:cNvSpPr>
          <p:nvPr/>
        </p:nvSpPr>
        <p:spPr bwMode="auto">
          <a:xfrm>
            <a:off x="8980904" y="2038027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“lime”</a:t>
            </a:r>
          </a:p>
        </p:txBody>
      </p:sp>
      <p:sp>
        <p:nvSpPr>
          <p:cNvPr id="39" name="Rectangle 7"/>
          <p:cNvSpPr>
            <a:spLocks/>
          </p:cNvSpPr>
          <p:nvPr/>
        </p:nvSpPr>
        <p:spPr bwMode="auto">
          <a:xfrm>
            <a:off x="8636000" y="2293694"/>
            <a:ext cx="147476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 err="1"/>
              <a:t>i</a:t>
            </a:r>
            <a:endParaRPr lang="en-US" sz="1600" b="0" dirty="0"/>
          </a:p>
        </p:txBody>
      </p:sp>
      <p:sp>
        <p:nvSpPr>
          <p:cNvPr id="40" name="Rectangle 12"/>
          <p:cNvSpPr>
            <a:spLocks noChangeArrowheads="1"/>
          </p:cNvSpPr>
          <p:nvPr/>
        </p:nvSpPr>
        <p:spPr bwMode="auto">
          <a:xfrm>
            <a:off x="8980904" y="23414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1</a:t>
            </a:r>
          </a:p>
        </p:txBody>
      </p:sp>
      <p:sp>
        <p:nvSpPr>
          <p:cNvPr id="41" name="TextBox 15"/>
          <p:cNvSpPr txBox="1">
            <a:spLocks noChangeArrowheads="1"/>
          </p:cNvSpPr>
          <p:nvPr/>
        </p:nvSpPr>
        <p:spPr bwMode="auto">
          <a:xfrm>
            <a:off x="10428299" y="2671717"/>
            <a:ext cx="9509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 err="1">
                <a:solidFill>
                  <a:srgbClr val="7030A0"/>
                </a:solidFill>
              </a:rPr>
              <a:t>key_hash</a:t>
            </a:r>
            <a:endParaRPr lang="en-US" sz="1400" b="0" dirty="0">
              <a:solidFill>
                <a:srgbClr val="7030A0"/>
              </a:solidFill>
            </a:endParaRPr>
          </a:p>
        </p:txBody>
      </p:sp>
      <p:sp>
        <p:nvSpPr>
          <p:cNvPr id="43" name="Rectangle 7"/>
          <p:cNvSpPr>
            <a:spLocks/>
          </p:cNvSpPr>
          <p:nvPr/>
        </p:nvSpPr>
        <p:spPr bwMode="auto">
          <a:xfrm>
            <a:off x="8636000" y="2674694"/>
            <a:ext cx="205184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k</a:t>
            </a:r>
          </a:p>
        </p:txBody>
      </p:sp>
      <p:sp>
        <p:nvSpPr>
          <p:cNvPr id="44" name="Rectangle 12"/>
          <p:cNvSpPr>
            <a:spLocks noChangeArrowheads="1"/>
          </p:cNvSpPr>
          <p:nvPr/>
        </p:nvSpPr>
        <p:spPr bwMode="auto">
          <a:xfrm>
            <a:off x="8980904" y="27224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“lime”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8202864" y="9271084"/>
            <a:ext cx="4026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b="0" dirty="0">
                <a:solidFill>
                  <a:srgbClr val="0070C0"/>
                </a:solidFill>
              </a:rPr>
              <a:t>0x0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792479" y="287178"/>
            <a:ext cx="7889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b="0" dirty="0">
                <a:solidFill>
                  <a:srgbClr val="0070C0"/>
                </a:solidFill>
              </a:rPr>
              <a:t>0xFF…FF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1455400" y="1738208"/>
            <a:ext cx="11095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/>
              <a:t>Local</a:t>
            </a:r>
            <a:br>
              <a:rPr lang="en-US" sz="2000" b="0" i="1" dirty="0"/>
            </a:br>
            <a:r>
              <a:rPr lang="en-US" sz="2000" b="0" i="1" dirty="0"/>
              <a:t>memory</a:t>
            </a:r>
          </a:p>
        </p:txBody>
      </p:sp>
      <p:sp>
        <p:nvSpPr>
          <p:cNvPr id="103" name="Rectangle 21"/>
          <p:cNvSpPr>
            <a:spLocks/>
          </p:cNvSpPr>
          <p:nvPr/>
        </p:nvSpPr>
        <p:spPr bwMode="auto">
          <a:xfrm rot="5400000">
            <a:off x="3362446" y="6341763"/>
            <a:ext cx="2090316" cy="379591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800" i="1" dirty="0"/>
              <a:t>Allocated Memory</a:t>
            </a:r>
          </a:p>
        </p:txBody>
      </p:sp>
      <p:sp>
        <p:nvSpPr>
          <p:cNvPr id="104" name="Rectangle 2"/>
          <p:cNvSpPr>
            <a:spLocks/>
          </p:cNvSpPr>
          <p:nvPr/>
        </p:nvSpPr>
        <p:spPr bwMode="auto">
          <a:xfrm>
            <a:off x="1190501" y="4649609"/>
            <a:ext cx="1654299" cy="379591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800" dirty="0"/>
              <a:t>Local Memory</a:t>
            </a:r>
          </a:p>
        </p:txBody>
      </p:sp>
      <p:cxnSp>
        <p:nvCxnSpPr>
          <p:cNvPr id="105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1016000" y="6858000"/>
            <a:ext cx="4267200" cy="1588"/>
          </a:xfrm>
          <a:prstGeom prst="line">
            <a:avLst/>
          </a:prstGeom>
          <a:noFill/>
          <a:ln w="38100" algn="ctr">
            <a:solidFill>
              <a:srgbClr val="000000"/>
            </a:solidFill>
            <a:miter lim="400000"/>
            <a:headEnd/>
            <a:tailEnd/>
          </a:ln>
        </p:spPr>
      </p:cxnSp>
      <p:sp>
        <p:nvSpPr>
          <p:cNvPr id="106" name="TextBox 15"/>
          <p:cNvSpPr txBox="1">
            <a:spLocks noChangeArrowheads="1"/>
          </p:cNvSpPr>
          <p:nvPr/>
        </p:nvSpPr>
        <p:spPr bwMode="auto">
          <a:xfrm>
            <a:off x="907708" y="5040868"/>
            <a:ext cx="6848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dirty="0">
                <a:solidFill>
                  <a:srgbClr val="7030A0"/>
                </a:solidFill>
              </a:rPr>
              <a:t>main</a:t>
            </a:r>
          </a:p>
        </p:txBody>
      </p:sp>
      <p:sp>
        <p:nvSpPr>
          <p:cNvPr id="107" name="TextBox 22"/>
          <p:cNvSpPr txBox="1">
            <a:spLocks noChangeArrowheads="1"/>
          </p:cNvSpPr>
          <p:nvPr/>
        </p:nvSpPr>
        <p:spPr bwMode="auto">
          <a:xfrm>
            <a:off x="907708" y="6248400"/>
            <a:ext cx="1479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800" b="0" dirty="0" err="1">
                <a:solidFill>
                  <a:srgbClr val="7030A0"/>
                </a:solidFill>
              </a:rPr>
              <a:t>hdict_lookup</a:t>
            </a:r>
            <a:endParaRPr lang="en-US" sz="1800" b="0" dirty="0">
              <a:solidFill>
                <a:srgbClr val="7030A0"/>
              </a:solidFill>
            </a:endParaRPr>
          </a:p>
        </p:txBody>
      </p:sp>
      <p:cxnSp>
        <p:nvCxnSpPr>
          <p:cNvPr id="108" name="Straight Connector 27"/>
          <p:cNvCxnSpPr>
            <a:cxnSpLocks noChangeShapeType="1"/>
          </p:cNvCxnSpPr>
          <p:nvPr/>
        </p:nvCxnSpPr>
        <p:spPr bwMode="auto">
          <a:xfrm>
            <a:off x="1016000" y="6248400"/>
            <a:ext cx="2147888" cy="1588"/>
          </a:xfrm>
          <a:prstGeom prst="line">
            <a:avLst/>
          </a:prstGeom>
          <a:noFill/>
          <a:ln w="25400" algn="ctr">
            <a:solidFill>
              <a:srgbClr val="7030A0"/>
            </a:solidFill>
            <a:miter lim="400000"/>
            <a:headEnd/>
            <a:tailEnd/>
          </a:ln>
        </p:spPr>
      </p:cxnSp>
      <p:cxnSp>
        <p:nvCxnSpPr>
          <p:cNvPr id="109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863600" y="6858000"/>
            <a:ext cx="4267200" cy="1588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110" name="Rectangle 7"/>
          <p:cNvSpPr>
            <a:spLocks/>
          </p:cNvSpPr>
          <p:nvPr/>
        </p:nvSpPr>
        <p:spPr bwMode="auto">
          <a:xfrm>
            <a:off x="1819908" y="5293896"/>
            <a:ext cx="256480" cy="379591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800" b="0" dirty="0"/>
              <a:t>A</a:t>
            </a:r>
          </a:p>
        </p:txBody>
      </p:sp>
      <p:sp>
        <p:nvSpPr>
          <p:cNvPr id="111" name="Rectangle 12"/>
          <p:cNvSpPr>
            <a:spLocks noChangeArrowheads="1"/>
          </p:cNvSpPr>
          <p:nvPr/>
        </p:nvSpPr>
        <p:spPr bwMode="auto">
          <a:xfrm>
            <a:off x="2149225" y="5301920"/>
            <a:ext cx="365760" cy="36576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600" b="0"/>
          </a:p>
        </p:txBody>
      </p:sp>
      <p:cxnSp>
        <p:nvCxnSpPr>
          <p:cNvPr id="112" name="Straight Arrow Connector 29"/>
          <p:cNvCxnSpPr>
            <a:cxnSpLocks noChangeShapeType="1"/>
          </p:cNvCxnSpPr>
          <p:nvPr/>
        </p:nvCxnSpPr>
        <p:spPr bwMode="auto">
          <a:xfrm>
            <a:off x="2325688" y="5486400"/>
            <a:ext cx="1128712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13" name="Rectangle 7"/>
          <p:cNvSpPr>
            <a:spLocks/>
          </p:cNvSpPr>
          <p:nvPr/>
        </p:nvSpPr>
        <p:spPr bwMode="auto">
          <a:xfrm>
            <a:off x="1813496" y="5792609"/>
            <a:ext cx="269304" cy="379591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800" b="0" dirty="0"/>
              <a:t>H</a:t>
            </a:r>
          </a:p>
        </p:txBody>
      </p:sp>
      <p:sp>
        <p:nvSpPr>
          <p:cNvPr id="114" name="Rectangle 12"/>
          <p:cNvSpPr>
            <a:spLocks noChangeArrowheads="1"/>
          </p:cNvSpPr>
          <p:nvPr/>
        </p:nvSpPr>
        <p:spPr bwMode="auto">
          <a:xfrm>
            <a:off x="2149225" y="5787192"/>
            <a:ext cx="365760" cy="36576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600" b="0"/>
          </a:p>
        </p:txBody>
      </p:sp>
      <p:cxnSp>
        <p:nvCxnSpPr>
          <p:cNvPr id="115" name="Straight Arrow Connector 29"/>
          <p:cNvCxnSpPr>
            <a:cxnSpLocks noChangeShapeType="1"/>
          </p:cNvCxnSpPr>
          <p:nvPr/>
        </p:nvCxnSpPr>
        <p:spPr bwMode="auto">
          <a:xfrm>
            <a:off x="2323432" y="5967664"/>
            <a:ext cx="1143000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16" name="Rectangle 7"/>
          <p:cNvSpPr>
            <a:spLocks/>
          </p:cNvSpPr>
          <p:nvPr/>
        </p:nvSpPr>
        <p:spPr bwMode="auto">
          <a:xfrm>
            <a:off x="1813496" y="6682945"/>
            <a:ext cx="269304" cy="379591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800" b="0" dirty="0"/>
              <a:t>H</a:t>
            </a:r>
          </a:p>
        </p:txBody>
      </p:sp>
      <p:sp>
        <p:nvSpPr>
          <p:cNvPr id="117" name="Rectangle 12"/>
          <p:cNvSpPr>
            <a:spLocks noChangeArrowheads="1"/>
          </p:cNvSpPr>
          <p:nvPr/>
        </p:nvSpPr>
        <p:spPr bwMode="auto">
          <a:xfrm>
            <a:off x="2149225" y="6681536"/>
            <a:ext cx="365760" cy="36576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600" b="0"/>
          </a:p>
        </p:txBody>
      </p:sp>
      <p:sp>
        <p:nvSpPr>
          <p:cNvPr id="118" name="Rectangle 7"/>
          <p:cNvSpPr>
            <a:spLocks/>
          </p:cNvSpPr>
          <p:nvPr/>
        </p:nvSpPr>
        <p:spPr bwMode="auto">
          <a:xfrm>
            <a:off x="1839144" y="7140145"/>
            <a:ext cx="218008" cy="379591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800" b="0" dirty="0"/>
              <a:t>k</a:t>
            </a:r>
          </a:p>
        </p:txBody>
      </p:sp>
      <p:sp>
        <p:nvSpPr>
          <p:cNvPr id="119" name="Rectangle 12"/>
          <p:cNvSpPr>
            <a:spLocks noChangeArrowheads="1"/>
          </p:cNvSpPr>
          <p:nvPr/>
        </p:nvSpPr>
        <p:spPr bwMode="auto">
          <a:xfrm>
            <a:off x="2149225" y="7134728"/>
            <a:ext cx="609599" cy="36576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200" b="0" dirty="0"/>
              <a:t>“lime”</a:t>
            </a:r>
          </a:p>
        </p:txBody>
      </p:sp>
      <p:cxnSp>
        <p:nvCxnSpPr>
          <p:cNvPr id="120" name="Straight Arrow Connector 29"/>
          <p:cNvCxnSpPr>
            <a:cxnSpLocks noChangeShapeType="1"/>
          </p:cNvCxnSpPr>
          <p:nvPr/>
        </p:nvCxnSpPr>
        <p:spPr bwMode="auto">
          <a:xfrm flipV="1">
            <a:off x="2323432" y="6096000"/>
            <a:ext cx="1130968" cy="786064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21" name="TextBox 22"/>
          <p:cNvSpPr txBox="1">
            <a:spLocks noChangeArrowheads="1"/>
          </p:cNvSpPr>
          <p:nvPr/>
        </p:nvSpPr>
        <p:spPr bwMode="auto">
          <a:xfrm>
            <a:off x="907708" y="8086540"/>
            <a:ext cx="11721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800" b="0" dirty="0" err="1">
                <a:solidFill>
                  <a:srgbClr val="7030A0"/>
                </a:solidFill>
              </a:rPr>
              <a:t>key_hash</a:t>
            </a:r>
            <a:endParaRPr lang="en-US" sz="1800" b="0" dirty="0">
              <a:solidFill>
                <a:srgbClr val="7030A0"/>
              </a:solidFill>
            </a:endParaRPr>
          </a:p>
        </p:txBody>
      </p:sp>
      <p:cxnSp>
        <p:nvCxnSpPr>
          <p:cNvPr id="122" name="Straight Connector 27"/>
          <p:cNvCxnSpPr>
            <a:cxnSpLocks noChangeShapeType="1"/>
          </p:cNvCxnSpPr>
          <p:nvPr/>
        </p:nvCxnSpPr>
        <p:spPr bwMode="auto">
          <a:xfrm>
            <a:off x="1016000" y="8077200"/>
            <a:ext cx="2147888" cy="10928"/>
          </a:xfrm>
          <a:prstGeom prst="line">
            <a:avLst/>
          </a:prstGeom>
          <a:noFill/>
          <a:ln w="25400" algn="ctr">
            <a:solidFill>
              <a:srgbClr val="7030A0"/>
            </a:solidFill>
            <a:miter lim="400000"/>
            <a:headEnd/>
            <a:tailEnd/>
          </a:ln>
        </p:spPr>
      </p:cxnSp>
      <p:sp>
        <p:nvSpPr>
          <p:cNvPr id="123" name="Rectangle 7"/>
          <p:cNvSpPr>
            <a:spLocks/>
          </p:cNvSpPr>
          <p:nvPr/>
        </p:nvSpPr>
        <p:spPr bwMode="auto">
          <a:xfrm>
            <a:off x="1839144" y="8523777"/>
            <a:ext cx="218008" cy="379591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800" b="0" dirty="0"/>
              <a:t>k</a:t>
            </a:r>
          </a:p>
        </p:txBody>
      </p:sp>
      <p:sp>
        <p:nvSpPr>
          <p:cNvPr id="124" name="Rectangle 12"/>
          <p:cNvSpPr>
            <a:spLocks noChangeArrowheads="1"/>
          </p:cNvSpPr>
          <p:nvPr/>
        </p:nvSpPr>
        <p:spPr bwMode="auto">
          <a:xfrm>
            <a:off x="2149225" y="8512427"/>
            <a:ext cx="609599" cy="36576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200" b="0" dirty="0"/>
              <a:t>“lime”</a:t>
            </a:r>
          </a:p>
        </p:txBody>
      </p:sp>
      <p:sp>
        <p:nvSpPr>
          <p:cNvPr id="128" name="Rectangle 7"/>
          <p:cNvSpPr>
            <a:spLocks/>
          </p:cNvSpPr>
          <p:nvPr/>
        </p:nvSpPr>
        <p:spPr bwMode="auto">
          <a:xfrm>
            <a:off x="1871204" y="7585313"/>
            <a:ext cx="153888" cy="379591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800" b="0" dirty="0" err="1"/>
              <a:t>i</a:t>
            </a:r>
            <a:endParaRPr lang="en-US" sz="1800" b="0" dirty="0"/>
          </a:p>
        </p:txBody>
      </p:sp>
      <p:sp>
        <p:nvSpPr>
          <p:cNvPr id="129" name="Rectangle 12"/>
          <p:cNvSpPr>
            <a:spLocks noChangeArrowheads="1"/>
          </p:cNvSpPr>
          <p:nvPr/>
        </p:nvSpPr>
        <p:spPr bwMode="auto">
          <a:xfrm>
            <a:off x="2149225" y="7603960"/>
            <a:ext cx="365760" cy="36576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200" b="0" dirty="0"/>
              <a:t>1</a:t>
            </a:r>
          </a:p>
        </p:txBody>
      </p:sp>
      <p:sp>
        <p:nvSpPr>
          <p:cNvPr id="132" name="Flowchart: Document 131"/>
          <p:cNvSpPr/>
          <p:nvPr/>
        </p:nvSpPr>
        <p:spPr bwMode="auto">
          <a:xfrm rot="10800000">
            <a:off x="8559800" y="4427291"/>
            <a:ext cx="2819400" cy="2438401"/>
          </a:xfrm>
          <a:prstGeom prst="flowChartDocumen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33" name="Table 132"/>
          <p:cNvGraphicFramePr>
            <a:graphicFrameLocks noGrp="1"/>
          </p:cNvGraphicFramePr>
          <p:nvPr/>
        </p:nvGraphicFramePr>
        <p:xfrm>
          <a:off x="8636000" y="5570294"/>
          <a:ext cx="4572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4" name="Table 133"/>
          <p:cNvGraphicFramePr>
            <a:graphicFrameLocks noGrp="1"/>
          </p:cNvGraphicFramePr>
          <p:nvPr/>
        </p:nvGraphicFramePr>
        <p:xfrm>
          <a:off x="9263244" y="5779634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35" name="Straight Arrow Connector 134"/>
          <p:cNvCxnSpPr>
            <a:endCxn id="136" idx="2"/>
          </p:cNvCxnSpPr>
          <p:nvPr/>
        </p:nvCxnSpPr>
        <p:spPr bwMode="auto">
          <a:xfrm>
            <a:off x="8976330" y="5912826"/>
            <a:ext cx="286914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136" name="Oval 135"/>
          <p:cNvSpPr/>
          <p:nvPr/>
        </p:nvSpPr>
        <p:spPr bwMode="auto">
          <a:xfrm>
            <a:off x="9263244" y="583742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7" name="Oval 136"/>
          <p:cNvSpPr/>
          <p:nvPr/>
        </p:nvSpPr>
        <p:spPr bwMode="auto">
          <a:xfrm>
            <a:off x="9321800" y="590720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38" name="Table 137"/>
          <p:cNvGraphicFramePr>
            <a:graphicFrameLocks noGrp="1"/>
          </p:cNvGraphicFramePr>
          <p:nvPr/>
        </p:nvGraphicFramePr>
        <p:xfrm>
          <a:off x="9245600" y="6231996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39" name="Straight Arrow Connector 138"/>
          <p:cNvCxnSpPr>
            <a:endCxn id="140" idx="2"/>
          </p:cNvCxnSpPr>
          <p:nvPr/>
        </p:nvCxnSpPr>
        <p:spPr bwMode="auto">
          <a:xfrm>
            <a:off x="8976330" y="6362752"/>
            <a:ext cx="269270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140" name="Oval 139"/>
          <p:cNvSpPr/>
          <p:nvPr/>
        </p:nvSpPr>
        <p:spPr bwMode="auto">
          <a:xfrm>
            <a:off x="9245600" y="6287346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41" name="Table 140"/>
          <p:cNvGraphicFramePr>
            <a:graphicFrameLocks noGrp="1"/>
          </p:cNvGraphicFramePr>
          <p:nvPr/>
        </p:nvGraphicFramePr>
        <p:xfrm>
          <a:off x="9946640" y="4960694"/>
          <a:ext cx="822960" cy="426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“apple”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2" name="Table 141"/>
          <p:cNvGraphicFramePr>
            <a:graphicFrameLocks noGrp="1"/>
          </p:cNvGraphicFramePr>
          <p:nvPr/>
        </p:nvGraphicFramePr>
        <p:xfrm>
          <a:off x="10160000" y="5380998"/>
          <a:ext cx="1005840" cy="426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“pumpkin”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3" name="Table 142"/>
          <p:cNvGraphicFramePr>
            <a:graphicFrameLocks noGrp="1"/>
          </p:cNvGraphicFramePr>
          <p:nvPr/>
        </p:nvGraphicFramePr>
        <p:xfrm>
          <a:off x="9916160" y="6530414"/>
          <a:ext cx="10058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“banana”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4" name="Oval 143"/>
          <p:cNvSpPr/>
          <p:nvPr/>
        </p:nvSpPr>
        <p:spPr bwMode="auto">
          <a:xfrm>
            <a:off x="9946640" y="5069782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45" name="Shape 72"/>
          <p:cNvCxnSpPr>
            <a:stCxn id="137" idx="0"/>
            <a:endCxn id="144" idx="4"/>
          </p:cNvCxnSpPr>
          <p:nvPr/>
        </p:nvCxnSpPr>
        <p:spPr bwMode="auto">
          <a:xfrm rot="5400000" flipH="1" flipV="1">
            <a:off x="9367909" y="5252273"/>
            <a:ext cx="685022" cy="62484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146" name="Oval 145"/>
          <p:cNvSpPr/>
          <p:nvPr/>
        </p:nvSpPr>
        <p:spPr bwMode="auto">
          <a:xfrm>
            <a:off x="9321800" y="621355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7" name="Oval 146"/>
          <p:cNvSpPr/>
          <p:nvPr/>
        </p:nvSpPr>
        <p:spPr bwMode="auto">
          <a:xfrm>
            <a:off x="9929812" y="6547262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48" name="Shape 81"/>
          <p:cNvCxnSpPr>
            <a:stCxn id="146" idx="4"/>
            <a:endCxn id="147" idx="2"/>
          </p:cNvCxnSpPr>
          <p:nvPr/>
        </p:nvCxnSpPr>
        <p:spPr bwMode="auto">
          <a:xfrm rot="16200000" flipH="1">
            <a:off x="9535152" y="6228802"/>
            <a:ext cx="257508" cy="531812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graphicFrame>
        <p:nvGraphicFramePr>
          <p:cNvPr id="149" name="Table 148"/>
          <p:cNvGraphicFramePr>
            <a:graphicFrameLocks noGrp="1"/>
          </p:cNvGraphicFramePr>
          <p:nvPr/>
        </p:nvGraphicFramePr>
        <p:xfrm>
          <a:off x="9970670" y="5779634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0" name="Oval 149"/>
          <p:cNvSpPr/>
          <p:nvPr/>
        </p:nvSpPr>
        <p:spPr bwMode="auto">
          <a:xfrm>
            <a:off x="10038920" y="592324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2" name="Oval 151"/>
          <p:cNvSpPr/>
          <p:nvPr/>
        </p:nvSpPr>
        <p:spPr bwMode="auto">
          <a:xfrm>
            <a:off x="10175240" y="549409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53" name="Shape 86"/>
          <p:cNvCxnSpPr>
            <a:stCxn id="150" idx="0"/>
            <a:endCxn id="152" idx="4"/>
          </p:cNvCxnSpPr>
          <p:nvPr/>
        </p:nvCxnSpPr>
        <p:spPr bwMode="auto">
          <a:xfrm rot="5400000" flipH="1" flipV="1">
            <a:off x="10044905" y="5716709"/>
            <a:ext cx="276750" cy="13632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graphicFrame>
        <p:nvGraphicFramePr>
          <p:cNvPr id="154" name="Table 153"/>
          <p:cNvGraphicFramePr>
            <a:graphicFrameLocks noGrp="1"/>
          </p:cNvGraphicFramePr>
          <p:nvPr/>
        </p:nvGraphicFramePr>
        <p:xfrm>
          <a:off x="8636000" y="5113094"/>
          <a:ext cx="82296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55" name="Shape 86"/>
          <p:cNvCxnSpPr/>
          <p:nvPr/>
        </p:nvCxnSpPr>
        <p:spPr bwMode="auto">
          <a:xfrm rot="16200000" flipH="1">
            <a:off x="8712200" y="5341694"/>
            <a:ext cx="304802" cy="15240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cxnSp>
        <p:nvCxnSpPr>
          <p:cNvPr id="156" name="Straight Arrow Connector 155"/>
          <p:cNvCxnSpPr/>
          <p:nvPr/>
        </p:nvCxnSpPr>
        <p:spPr bwMode="auto">
          <a:xfrm>
            <a:off x="9685970" y="5908754"/>
            <a:ext cx="286914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157" name="TextBox 156"/>
          <p:cNvSpPr txBox="1"/>
          <p:nvPr/>
        </p:nvSpPr>
        <p:spPr>
          <a:xfrm>
            <a:off x="8026538" y="5036894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dirty="0">
                <a:solidFill>
                  <a:srgbClr val="0070C0"/>
                </a:solidFill>
              </a:rPr>
              <a:t>0xD04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9855200" y="4732094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dirty="0">
                <a:solidFill>
                  <a:srgbClr val="0070C0"/>
                </a:solidFill>
              </a:rPr>
              <a:t>0xBB8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11455400" y="5472008"/>
            <a:ext cx="12410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/>
              <a:t>Allocated</a:t>
            </a:r>
            <a:br>
              <a:rPr lang="en-US" sz="2000" b="0" i="1" dirty="0"/>
            </a:br>
            <a:r>
              <a:rPr lang="en-US" sz="2000" b="0" i="1" dirty="0"/>
              <a:t>memory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7355482" y="5486400"/>
            <a:ext cx="10406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</a:t>
            </a:r>
            <a:br>
              <a:rPr lang="en-US" dirty="0"/>
            </a:br>
            <a:r>
              <a:rPr lang="en-US" dirty="0"/>
              <a:t>HEAP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3412001" y="5867400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dirty="0">
                <a:solidFill>
                  <a:srgbClr val="0070C0"/>
                </a:solidFill>
              </a:rPr>
              <a:t>0xD08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3381525" y="5358064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dirty="0">
                <a:solidFill>
                  <a:srgbClr val="0070C0"/>
                </a:solidFill>
              </a:rPr>
              <a:t>0xBB8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7264400" y="1684094"/>
            <a:ext cx="12228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STACK</a:t>
            </a:r>
          </a:p>
        </p:txBody>
      </p:sp>
      <p:sp>
        <p:nvSpPr>
          <p:cNvPr id="82" name="Slide Number Placeholder 8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8559800" y="312494"/>
            <a:ext cx="2819400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9" name="Down Arrow 88"/>
          <p:cNvSpPr/>
          <p:nvPr/>
        </p:nvSpPr>
        <p:spPr bwMode="auto">
          <a:xfrm>
            <a:off x="9398000" y="3284294"/>
            <a:ext cx="1143000" cy="609600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0" name="Down Arrow 89"/>
          <p:cNvSpPr/>
          <p:nvPr/>
        </p:nvSpPr>
        <p:spPr bwMode="auto">
          <a:xfrm flipV="1">
            <a:off x="9398000" y="4086728"/>
            <a:ext cx="1143000" cy="609600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7150100" cy="1498600"/>
          </a:xfrm>
        </p:spPr>
        <p:txBody>
          <a:bodyPr/>
          <a:lstStyle/>
          <a:p>
            <a:r>
              <a:rPr lang="en-US" dirty="0"/>
              <a:t>A More Realistic Memory Model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6260746" cy="6896100"/>
          </a:xfrm>
        </p:spPr>
        <p:txBody>
          <a:bodyPr/>
          <a:lstStyle/>
          <a:p>
            <a:r>
              <a:rPr lang="en-US" dirty="0"/>
              <a:t>The stack grows downward</a:t>
            </a:r>
          </a:p>
          <a:p>
            <a:pPr lvl="1"/>
            <a:r>
              <a:rPr lang="en-US" dirty="0"/>
              <a:t>Toward smaller addresses</a:t>
            </a:r>
          </a:p>
          <a:p>
            <a:pPr lvl="1"/>
            <a:endParaRPr lang="en-US" dirty="0"/>
          </a:p>
          <a:p>
            <a:r>
              <a:rPr lang="en-US" dirty="0"/>
              <a:t>The heap grows upward</a:t>
            </a:r>
          </a:p>
          <a:p>
            <a:pPr lvl="1"/>
            <a:r>
              <a:rPr lang="en-US" dirty="0"/>
              <a:t>Toward larger addresses</a:t>
            </a:r>
          </a:p>
          <a:p>
            <a:pPr lvl="2"/>
            <a:r>
              <a:rPr lang="en-US" dirty="0"/>
              <a:t>Unless garbage collection has given back existing heap space</a:t>
            </a:r>
          </a:p>
          <a:p>
            <a:pPr lvl="4"/>
            <a:endParaRPr lang="en-US" dirty="0"/>
          </a:p>
          <a:p>
            <a:r>
              <a:rPr lang="en-US" dirty="0"/>
              <a:t>If they grow so much that they run into each other, we have a </a:t>
            </a:r>
            <a:r>
              <a:rPr lang="en-US" b="1" dirty="0"/>
              <a:t>stack overflow</a:t>
            </a:r>
          </a:p>
          <a:p>
            <a:pPr lvl="2"/>
            <a:r>
              <a:rPr lang="en-US" dirty="0"/>
              <a:t>Very rare with modern hardware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Flowchart: Document 9"/>
          <p:cNvSpPr/>
          <p:nvPr/>
        </p:nvSpPr>
        <p:spPr bwMode="auto">
          <a:xfrm>
            <a:off x="8559800" y="998294"/>
            <a:ext cx="2819400" cy="2590800"/>
          </a:xfrm>
          <a:prstGeom prst="flowChartDocumen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Flowchart: Document 10"/>
          <p:cNvSpPr/>
          <p:nvPr/>
        </p:nvSpPr>
        <p:spPr bwMode="auto">
          <a:xfrm rot="10800000">
            <a:off x="8559800" y="4427291"/>
            <a:ext cx="2819400" cy="2438401"/>
          </a:xfrm>
          <a:prstGeom prst="flowChartDocumen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026538" y="5036894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b="0" dirty="0">
                <a:solidFill>
                  <a:srgbClr val="0070C0"/>
                </a:solidFill>
              </a:rPr>
              <a:t>0xD04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202864" y="9271084"/>
            <a:ext cx="4026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b="0" dirty="0">
                <a:solidFill>
                  <a:srgbClr val="0070C0"/>
                </a:solidFill>
              </a:rPr>
              <a:t>0x0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792479" y="287178"/>
            <a:ext cx="7889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b="0" dirty="0">
                <a:solidFill>
                  <a:srgbClr val="0070C0"/>
                </a:solidFill>
              </a:rPr>
              <a:t>0xFF…FF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1455400" y="5472008"/>
            <a:ext cx="12410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/>
              <a:t>Allocated</a:t>
            </a:r>
            <a:br>
              <a:rPr lang="en-US" sz="2000" b="0" i="1" dirty="0"/>
            </a:br>
            <a:r>
              <a:rPr lang="en-US" sz="2000" b="0" i="1" dirty="0"/>
              <a:t>memory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1455400" y="1738208"/>
            <a:ext cx="11095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/>
              <a:t>Local</a:t>
            </a:r>
            <a:br>
              <a:rPr lang="en-US" sz="2000" b="0" i="1" dirty="0"/>
            </a:br>
            <a:r>
              <a:rPr lang="en-US" sz="2000" b="0" i="1" dirty="0"/>
              <a:t>memory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264400" y="1684094"/>
            <a:ext cx="12228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</a:t>
            </a:r>
            <a:br>
              <a:rPr lang="en-US" dirty="0"/>
            </a:br>
            <a:r>
              <a:rPr lang="en-US" dirty="0"/>
              <a:t>STACK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355482" y="5486400"/>
            <a:ext cx="10406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</a:t>
            </a:r>
            <a:br>
              <a:rPr lang="en-US" dirty="0"/>
            </a:br>
            <a:r>
              <a:rPr lang="en-US" dirty="0"/>
              <a:t>HEAP</a:t>
            </a:r>
          </a:p>
        </p:txBody>
      </p:sp>
      <p:sp>
        <p:nvSpPr>
          <p:cNvPr id="127" name="Rectangle 7"/>
          <p:cNvSpPr>
            <a:spLocks/>
          </p:cNvSpPr>
          <p:nvPr/>
        </p:nvSpPr>
        <p:spPr bwMode="auto">
          <a:xfrm>
            <a:off x="8636000" y="998294"/>
            <a:ext cx="238848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A</a:t>
            </a:r>
          </a:p>
        </p:txBody>
      </p:sp>
      <p:sp>
        <p:nvSpPr>
          <p:cNvPr id="128" name="Rectangle 12"/>
          <p:cNvSpPr>
            <a:spLocks noChangeArrowheads="1"/>
          </p:cNvSpPr>
          <p:nvPr/>
        </p:nvSpPr>
        <p:spPr bwMode="auto">
          <a:xfrm>
            <a:off x="8980904" y="10460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0xBB8</a:t>
            </a:r>
          </a:p>
        </p:txBody>
      </p:sp>
      <p:cxnSp>
        <p:nvCxnSpPr>
          <p:cNvPr id="129" name="Straight Connector 27"/>
          <p:cNvCxnSpPr>
            <a:cxnSpLocks noChangeShapeType="1"/>
          </p:cNvCxnSpPr>
          <p:nvPr/>
        </p:nvCxnSpPr>
        <p:spPr bwMode="auto">
          <a:xfrm flipV="1">
            <a:off x="8559800" y="1676400"/>
            <a:ext cx="2819400" cy="6106"/>
          </a:xfrm>
          <a:prstGeom prst="line">
            <a:avLst/>
          </a:prstGeom>
          <a:noFill/>
          <a:ln w="25400" algn="ctr">
            <a:solidFill>
              <a:srgbClr val="7030A0"/>
            </a:solidFill>
            <a:prstDash val="dash"/>
            <a:miter lim="400000"/>
            <a:headEnd/>
            <a:tailEnd/>
          </a:ln>
        </p:spPr>
      </p:cxnSp>
      <p:sp>
        <p:nvSpPr>
          <p:cNvPr id="130" name="TextBox 15"/>
          <p:cNvSpPr txBox="1">
            <a:spLocks noChangeArrowheads="1"/>
          </p:cNvSpPr>
          <p:nvPr/>
        </p:nvSpPr>
        <p:spPr bwMode="auto">
          <a:xfrm>
            <a:off x="10806607" y="995317"/>
            <a:ext cx="5725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solidFill>
                  <a:srgbClr val="7030A0"/>
                </a:solidFill>
              </a:rPr>
              <a:t>main</a:t>
            </a:r>
          </a:p>
        </p:txBody>
      </p:sp>
      <p:cxnSp>
        <p:nvCxnSpPr>
          <p:cNvPr id="131" name="Straight Connector 27"/>
          <p:cNvCxnSpPr>
            <a:cxnSpLocks noChangeShapeType="1"/>
          </p:cNvCxnSpPr>
          <p:nvPr/>
        </p:nvCxnSpPr>
        <p:spPr bwMode="auto">
          <a:xfrm flipV="1">
            <a:off x="8559800" y="2667000"/>
            <a:ext cx="2819400" cy="7694"/>
          </a:xfrm>
          <a:prstGeom prst="line">
            <a:avLst/>
          </a:prstGeom>
          <a:noFill/>
          <a:ln w="25400" algn="ctr">
            <a:solidFill>
              <a:srgbClr val="7030A0"/>
            </a:solidFill>
            <a:prstDash val="dash"/>
            <a:miter lim="400000"/>
            <a:headEnd/>
            <a:tailEnd/>
          </a:ln>
        </p:spPr>
      </p:cxnSp>
      <p:sp>
        <p:nvSpPr>
          <p:cNvPr id="132" name="TextBox 15"/>
          <p:cNvSpPr txBox="1">
            <a:spLocks noChangeArrowheads="1"/>
          </p:cNvSpPr>
          <p:nvPr/>
        </p:nvSpPr>
        <p:spPr bwMode="auto">
          <a:xfrm>
            <a:off x="10189451" y="1681117"/>
            <a:ext cx="11897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 err="1">
                <a:solidFill>
                  <a:srgbClr val="7030A0"/>
                </a:solidFill>
              </a:rPr>
              <a:t>hdict_lookup</a:t>
            </a:r>
            <a:endParaRPr lang="en-US" sz="1400" b="0" dirty="0">
              <a:solidFill>
                <a:srgbClr val="7030A0"/>
              </a:solidFill>
            </a:endParaRPr>
          </a:p>
        </p:txBody>
      </p:sp>
      <p:sp>
        <p:nvSpPr>
          <p:cNvPr id="133" name="Rectangle 7"/>
          <p:cNvSpPr>
            <a:spLocks/>
          </p:cNvSpPr>
          <p:nvPr/>
        </p:nvSpPr>
        <p:spPr bwMode="auto">
          <a:xfrm>
            <a:off x="8636000" y="1304503"/>
            <a:ext cx="250068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H</a:t>
            </a:r>
          </a:p>
        </p:txBody>
      </p:sp>
      <p:sp>
        <p:nvSpPr>
          <p:cNvPr id="134" name="Rectangle 12"/>
          <p:cNvSpPr>
            <a:spLocks noChangeArrowheads="1"/>
          </p:cNvSpPr>
          <p:nvPr/>
        </p:nvSpPr>
        <p:spPr bwMode="auto">
          <a:xfrm>
            <a:off x="8980904" y="1352227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0xD04</a:t>
            </a:r>
          </a:p>
        </p:txBody>
      </p:sp>
      <p:sp>
        <p:nvSpPr>
          <p:cNvPr id="135" name="Rectangle 7"/>
          <p:cNvSpPr>
            <a:spLocks/>
          </p:cNvSpPr>
          <p:nvPr/>
        </p:nvSpPr>
        <p:spPr bwMode="auto">
          <a:xfrm>
            <a:off x="8636000" y="1684094"/>
            <a:ext cx="250069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H</a:t>
            </a:r>
          </a:p>
        </p:txBody>
      </p:sp>
      <p:sp>
        <p:nvSpPr>
          <p:cNvPr id="136" name="Rectangle 12"/>
          <p:cNvSpPr>
            <a:spLocks noChangeArrowheads="1"/>
          </p:cNvSpPr>
          <p:nvPr/>
        </p:nvSpPr>
        <p:spPr bwMode="auto">
          <a:xfrm>
            <a:off x="8980904" y="17318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0xD04</a:t>
            </a:r>
          </a:p>
        </p:txBody>
      </p:sp>
      <p:sp>
        <p:nvSpPr>
          <p:cNvPr id="137" name="Rectangle 7"/>
          <p:cNvSpPr>
            <a:spLocks/>
          </p:cNvSpPr>
          <p:nvPr/>
        </p:nvSpPr>
        <p:spPr bwMode="auto">
          <a:xfrm>
            <a:off x="8636000" y="1990303"/>
            <a:ext cx="205184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k</a:t>
            </a:r>
          </a:p>
        </p:txBody>
      </p:sp>
      <p:sp>
        <p:nvSpPr>
          <p:cNvPr id="138" name="Rectangle 12"/>
          <p:cNvSpPr>
            <a:spLocks noChangeArrowheads="1"/>
          </p:cNvSpPr>
          <p:nvPr/>
        </p:nvSpPr>
        <p:spPr bwMode="auto">
          <a:xfrm>
            <a:off x="8980904" y="2038027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“lime”</a:t>
            </a:r>
          </a:p>
        </p:txBody>
      </p:sp>
      <p:sp>
        <p:nvSpPr>
          <p:cNvPr id="139" name="Rectangle 7"/>
          <p:cNvSpPr>
            <a:spLocks/>
          </p:cNvSpPr>
          <p:nvPr/>
        </p:nvSpPr>
        <p:spPr bwMode="auto">
          <a:xfrm>
            <a:off x="8636000" y="2293694"/>
            <a:ext cx="147476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 err="1"/>
              <a:t>i</a:t>
            </a:r>
            <a:endParaRPr lang="en-US" sz="1600" b="0" dirty="0"/>
          </a:p>
        </p:txBody>
      </p:sp>
      <p:sp>
        <p:nvSpPr>
          <p:cNvPr id="140" name="Rectangle 12"/>
          <p:cNvSpPr>
            <a:spLocks noChangeArrowheads="1"/>
          </p:cNvSpPr>
          <p:nvPr/>
        </p:nvSpPr>
        <p:spPr bwMode="auto">
          <a:xfrm>
            <a:off x="8980904" y="23414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1</a:t>
            </a:r>
          </a:p>
        </p:txBody>
      </p:sp>
      <p:sp>
        <p:nvSpPr>
          <p:cNvPr id="141" name="TextBox 15"/>
          <p:cNvSpPr txBox="1">
            <a:spLocks noChangeArrowheads="1"/>
          </p:cNvSpPr>
          <p:nvPr/>
        </p:nvSpPr>
        <p:spPr bwMode="auto">
          <a:xfrm>
            <a:off x="10428299" y="2671717"/>
            <a:ext cx="9509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 err="1">
                <a:solidFill>
                  <a:srgbClr val="7030A0"/>
                </a:solidFill>
              </a:rPr>
              <a:t>key_hash</a:t>
            </a:r>
            <a:endParaRPr lang="en-US" sz="1400" b="0" dirty="0">
              <a:solidFill>
                <a:srgbClr val="7030A0"/>
              </a:solidFill>
            </a:endParaRPr>
          </a:p>
        </p:txBody>
      </p:sp>
      <p:sp>
        <p:nvSpPr>
          <p:cNvPr id="142" name="Rectangle 7"/>
          <p:cNvSpPr>
            <a:spLocks/>
          </p:cNvSpPr>
          <p:nvPr/>
        </p:nvSpPr>
        <p:spPr bwMode="auto">
          <a:xfrm>
            <a:off x="8636000" y="2674694"/>
            <a:ext cx="205184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k</a:t>
            </a:r>
          </a:p>
        </p:txBody>
      </p:sp>
      <p:sp>
        <p:nvSpPr>
          <p:cNvPr id="143" name="Rectangle 12"/>
          <p:cNvSpPr>
            <a:spLocks noChangeArrowheads="1"/>
          </p:cNvSpPr>
          <p:nvPr/>
        </p:nvSpPr>
        <p:spPr bwMode="auto">
          <a:xfrm>
            <a:off x="8980904" y="27224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“lime”</a:t>
            </a:r>
          </a:p>
        </p:txBody>
      </p:sp>
      <p:graphicFrame>
        <p:nvGraphicFramePr>
          <p:cNvPr id="144" name="Table 143"/>
          <p:cNvGraphicFramePr>
            <a:graphicFrameLocks noGrp="1"/>
          </p:cNvGraphicFramePr>
          <p:nvPr/>
        </p:nvGraphicFramePr>
        <p:xfrm>
          <a:off x="8636000" y="5570294"/>
          <a:ext cx="4572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5" name="Table 144"/>
          <p:cNvGraphicFramePr>
            <a:graphicFrameLocks noGrp="1"/>
          </p:cNvGraphicFramePr>
          <p:nvPr/>
        </p:nvGraphicFramePr>
        <p:xfrm>
          <a:off x="9263244" y="5779634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46" name="Straight Arrow Connector 145"/>
          <p:cNvCxnSpPr>
            <a:endCxn id="147" idx="2"/>
          </p:cNvCxnSpPr>
          <p:nvPr/>
        </p:nvCxnSpPr>
        <p:spPr bwMode="auto">
          <a:xfrm>
            <a:off x="8976330" y="5912826"/>
            <a:ext cx="286914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147" name="Oval 146"/>
          <p:cNvSpPr/>
          <p:nvPr/>
        </p:nvSpPr>
        <p:spPr bwMode="auto">
          <a:xfrm>
            <a:off x="9263244" y="583742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8" name="Oval 147"/>
          <p:cNvSpPr/>
          <p:nvPr/>
        </p:nvSpPr>
        <p:spPr bwMode="auto">
          <a:xfrm>
            <a:off x="9321800" y="590720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49" name="Table 148"/>
          <p:cNvGraphicFramePr>
            <a:graphicFrameLocks noGrp="1"/>
          </p:cNvGraphicFramePr>
          <p:nvPr/>
        </p:nvGraphicFramePr>
        <p:xfrm>
          <a:off x="9245600" y="6231996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50" name="Straight Arrow Connector 149"/>
          <p:cNvCxnSpPr>
            <a:endCxn id="151" idx="2"/>
          </p:cNvCxnSpPr>
          <p:nvPr/>
        </p:nvCxnSpPr>
        <p:spPr bwMode="auto">
          <a:xfrm>
            <a:off x="8976330" y="6362752"/>
            <a:ext cx="269270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151" name="Oval 150"/>
          <p:cNvSpPr/>
          <p:nvPr/>
        </p:nvSpPr>
        <p:spPr bwMode="auto">
          <a:xfrm>
            <a:off x="9245600" y="6287346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52" name="Table 151"/>
          <p:cNvGraphicFramePr>
            <a:graphicFrameLocks noGrp="1"/>
          </p:cNvGraphicFramePr>
          <p:nvPr/>
        </p:nvGraphicFramePr>
        <p:xfrm>
          <a:off x="9946640" y="4960694"/>
          <a:ext cx="822960" cy="426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“apple”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3" name="Table 152"/>
          <p:cNvGraphicFramePr>
            <a:graphicFrameLocks noGrp="1"/>
          </p:cNvGraphicFramePr>
          <p:nvPr/>
        </p:nvGraphicFramePr>
        <p:xfrm>
          <a:off x="10160000" y="5380998"/>
          <a:ext cx="1005840" cy="426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“pumpkin”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4" name="Table 153"/>
          <p:cNvGraphicFramePr>
            <a:graphicFrameLocks noGrp="1"/>
          </p:cNvGraphicFramePr>
          <p:nvPr/>
        </p:nvGraphicFramePr>
        <p:xfrm>
          <a:off x="9916160" y="6530414"/>
          <a:ext cx="10058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“banana”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5" name="Oval 154"/>
          <p:cNvSpPr/>
          <p:nvPr/>
        </p:nvSpPr>
        <p:spPr bwMode="auto">
          <a:xfrm>
            <a:off x="9946640" y="5069782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56" name="Shape 72"/>
          <p:cNvCxnSpPr>
            <a:stCxn id="148" idx="0"/>
            <a:endCxn id="155" idx="4"/>
          </p:cNvCxnSpPr>
          <p:nvPr/>
        </p:nvCxnSpPr>
        <p:spPr bwMode="auto">
          <a:xfrm rot="5400000" flipH="1" flipV="1">
            <a:off x="9367909" y="5252273"/>
            <a:ext cx="685022" cy="62484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157" name="Oval 156"/>
          <p:cNvSpPr/>
          <p:nvPr/>
        </p:nvSpPr>
        <p:spPr bwMode="auto">
          <a:xfrm>
            <a:off x="9321800" y="621355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8" name="Oval 157"/>
          <p:cNvSpPr/>
          <p:nvPr/>
        </p:nvSpPr>
        <p:spPr bwMode="auto">
          <a:xfrm>
            <a:off x="9929812" y="6547262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59" name="Shape 81"/>
          <p:cNvCxnSpPr>
            <a:stCxn id="157" idx="4"/>
            <a:endCxn id="158" idx="2"/>
          </p:cNvCxnSpPr>
          <p:nvPr/>
        </p:nvCxnSpPr>
        <p:spPr bwMode="auto">
          <a:xfrm rot="16200000" flipH="1">
            <a:off x="9535152" y="6228802"/>
            <a:ext cx="257508" cy="531812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graphicFrame>
        <p:nvGraphicFramePr>
          <p:cNvPr id="160" name="Table 159"/>
          <p:cNvGraphicFramePr>
            <a:graphicFrameLocks noGrp="1"/>
          </p:cNvGraphicFramePr>
          <p:nvPr/>
        </p:nvGraphicFramePr>
        <p:xfrm>
          <a:off x="9970670" y="5779634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1" name="Oval 160"/>
          <p:cNvSpPr/>
          <p:nvPr/>
        </p:nvSpPr>
        <p:spPr bwMode="auto">
          <a:xfrm>
            <a:off x="10038920" y="592324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2" name="Oval 161"/>
          <p:cNvSpPr/>
          <p:nvPr/>
        </p:nvSpPr>
        <p:spPr bwMode="auto">
          <a:xfrm>
            <a:off x="10175240" y="549409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63" name="Shape 86"/>
          <p:cNvCxnSpPr>
            <a:stCxn id="161" idx="0"/>
            <a:endCxn id="162" idx="4"/>
          </p:cNvCxnSpPr>
          <p:nvPr/>
        </p:nvCxnSpPr>
        <p:spPr bwMode="auto">
          <a:xfrm rot="5400000" flipH="1" flipV="1">
            <a:off x="10044905" y="5716709"/>
            <a:ext cx="276750" cy="13632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graphicFrame>
        <p:nvGraphicFramePr>
          <p:cNvPr id="164" name="Table 163"/>
          <p:cNvGraphicFramePr>
            <a:graphicFrameLocks noGrp="1"/>
          </p:cNvGraphicFramePr>
          <p:nvPr/>
        </p:nvGraphicFramePr>
        <p:xfrm>
          <a:off x="8636000" y="5113094"/>
          <a:ext cx="82296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65" name="Shape 86"/>
          <p:cNvCxnSpPr/>
          <p:nvPr/>
        </p:nvCxnSpPr>
        <p:spPr bwMode="auto">
          <a:xfrm rot="16200000" flipH="1">
            <a:off x="8712200" y="5341694"/>
            <a:ext cx="304802" cy="15240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cxnSp>
        <p:nvCxnSpPr>
          <p:cNvPr id="166" name="Straight Arrow Connector 165"/>
          <p:cNvCxnSpPr/>
          <p:nvPr/>
        </p:nvCxnSpPr>
        <p:spPr bwMode="auto">
          <a:xfrm>
            <a:off x="9685970" y="5908754"/>
            <a:ext cx="286914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167" name="TextBox 166"/>
          <p:cNvSpPr txBox="1"/>
          <p:nvPr/>
        </p:nvSpPr>
        <p:spPr>
          <a:xfrm>
            <a:off x="9855200" y="4732094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dirty="0">
                <a:solidFill>
                  <a:srgbClr val="0070C0"/>
                </a:solidFill>
              </a:rPr>
              <a:t>0xBB8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57" name="Slide Number Placeholder 5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Hash Dictionaries So Far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8559800" y="312494"/>
            <a:ext cx="2819400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9" name="Down Arrow 88"/>
          <p:cNvSpPr/>
          <p:nvPr/>
        </p:nvSpPr>
        <p:spPr bwMode="auto">
          <a:xfrm>
            <a:off x="9398000" y="3284294"/>
            <a:ext cx="1143000" cy="609600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0" name="Down Arrow 89"/>
          <p:cNvSpPr/>
          <p:nvPr/>
        </p:nvSpPr>
        <p:spPr bwMode="auto">
          <a:xfrm flipV="1">
            <a:off x="9398000" y="4086728"/>
            <a:ext cx="1143000" cy="609600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7150100" cy="1498600"/>
          </a:xfrm>
        </p:spPr>
        <p:txBody>
          <a:bodyPr/>
          <a:lstStyle/>
          <a:p>
            <a:r>
              <a:rPr lang="en-US" dirty="0"/>
              <a:t>A More Realistic Memory Model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6438870" cy="6896100"/>
          </a:xfrm>
        </p:spPr>
        <p:txBody>
          <a:bodyPr/>
          <a:lstStyle/>
          <a:p>
            <a:r>
              <a:rPr lang="en-US" dirty="0"/>
              <a:t>The top and bottom segments belong to the </a:t>
            </a:r>
            <a:r>
              <a:rPr lang="en-US" b="1" dirty="0"/>
              <a:t>operating system</a:t>
            </a:r>
          </a:p>
          <a:p>
            <a:pPr lvl="4"/>
            <a:endParaRPr lang="en-US" dirty="0"/>
          </a:p>
          <a:p>
            <a:r>
              <a:rPr lang="en-US" dirty="0"/>
              <a:t>A C0 program cannot use them</a:t>
            </a:r>
          </a:p>
          <a:p>
            <a:pPr lvl="2"/>
            <a:r>
              <a:rPr lang="en-US" dirty="0"/>
              <a:t>It cannot read or write there</a:t>
            </a:r>
          </a:p>
          <a:p>
            <a:pPr lvl="1"/>
            <a:r>
              <a:rPr lang="en-US" dirty="0"/>
              <a:t>This is </a:t>
            </a:r>
            <a:r>
              <a:rPr lang="en-US" b="1" dirty="0"/>
              <a:t>restricted memory</a:t>
            </a:r>
          </a:p>
          <a:p>
            <a:pPr lvl="1"/>
            <a:r>
              <a:rPr lang="en-US" dirty="0"/>
              <a:t>Accessing it causes a </a:t>
            </a:r>
            <a:r>
              <a:rPr lang="en-US" b="1" dirty="0"/>
              <a:t>segmentation fault</a:t>
            </a:r>
          </a:p>
          <a:p>
            <a:pPr lvl="4"/>
            <a:endParaRPr lang="en-US" dirty="0"/>
          </a:p>
          <a:p>
            <a:r>
              <a:rPr lang="en-US" b="1" dirty="0"/>
              <a:t>NULL</a:t>
            </a:r>
            <a:r>
              <a:rPr lang="en-US" dirty="0"/>
              <a:t> is address 0x0000000000000000</a:t>
            </a:r>
          </a:p>
          <a:p>
            <a:pPr lvl="1"/>
            <a:r>
              <a:rPr lang="en-US" dirty="0"/>
              <a:t>A valid address that doesn’t belong to programs</a:t>
            </a:r>
          </a:p>
          <a:p>
            <a:pPr lvl="2"/>
            <a:r>
              <a:rPr lang="en-US" dirty="0"/>
              <a:t>This is why dereferencing NULL causes a segmentation fault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8559800" y="8770694"/>
            <a:ext cx="2819400" cy="6858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OS</a:t>
            </a:r>
          </a:p>
        </p:txBody>
      </p:sp>
      <p:sp>
        <p:nvSpPr>
          <p:cNvPr id="10" name="Flowchart: Document 9"/>
          <p:cNvSpPr/>
          <p:nvPr/>
        </p:nvSpPr>
        <p:spPr bwMode="auto">
          <a:xfrm>
            <a:off x="8559800" y="998294"/>
            <a:ext cx="2819400" cy="2590800"/>
          </a:xfrm>
          <a:prstGeom prst="flowChartDocumen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Flowchart: Document 10"/>
          <p:cNvSpPr/>
          <p:nvPr/>
        </p:nvSpPr>
        <p:spPr bwMode="auto">
          <a:xfrm rot="10800000">
            <a:off x="8559800" y="4427291"/>
            <a:ext cx="2819400" cy="2438401"/>
          </a:xfrm>
          <a:prstGeom prst="flowChartDocumen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026538" y="5036894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b="0" dirty="0">
                <a:solidFill>
                  <a:srgbClr val="0070C0"/>
                </a:solidFill>
              </a:rPr>
              <a:t>0xD04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202864" y="9271084"/>
            <a:ext cx="4026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b="0" dirty="0">
                <a:solidFill>
                  <a:srgbClr val="FF0000"/>
                </a:solidFill>
              </a:rPr>
              <a:t>0x0</a:t>
            </a:r>
            <a:endParaRPr lang="en-US" sz="1050" dirty="0">
              <a:solidFill>
                <a:srgbClr val="FF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792479" y="287178"/>
            <a:ext cx="7889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b="0" dirty="0">
                <a:solidFill>
                  <a:srgbClr val="0070C0"/>
                </a:solidFill>
              </a:rPr>
              <a:t>0xFF…FF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1464986" y="445784"/>
            <a:ext cx="1438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Restricted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1455400" y="8923094"/>
            <a:ext cx="1438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Restricted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1455400" y="5472008"/>
            <a:ext cx="12410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/>
              <a:t>Allocated</a:t>
            </a:r>
            <a:br>
              <a:rPr lang="en-US" sz="2000" b="0" i="1" dirty="0"/>
            </a:br>
            <a:r>
              <a:rPr lang="en-US" sz="2000" b="0" i="1" dirty="0"/>
              <a:t>memory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1455400" y="1738208"/>
            <a:ext cx="11095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/>
              <a:t>Local</a:t>
            </a:r>
            <a:br>
              <a:rPr lang="en-US" sz="2000" b="0" i="1" dirty="0"/>
            </a:br>
            <a:r>
              <a:rPr lang="en-US" sz="2000" b="0" i="1" dirty="0"/>
              <a:t>memory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264400" y="1684094"/>
            <a:ext cx="12228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</a:t>
            </a:r>
            <a:br>
              <a:rPr lang="en-US" dirty="0"/>
            </a:br>
            <a:r>
              <a:rPr lang="en-US" dirty="0"/>
              <a:t>STACK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355482" y="5486400"/>
            <a:ext cx="10406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</a:t>
            </a:r>
            <a:br>
              <a:rPr lang="en-US" dirty="0"/>
            </a:br>
            <a:r>
              <a:rPr lang="en-US" dirty="0"/>
              <a:t>HEAP</a:t>
            </a:r>
          </a:p>
        </p:txBody>
      </p:sp>
      <p:sp>
        <p:nvSpPr>
          <p:cNvPr id="127" name="Rectangle 7"/>
          <p:cNvSpPr>
            <a:spLocks/>
          </p:cNvSpPr>
          <p:nvPr/>
        </p:nvSpPr>
        <p:spPr bwMode="auto">
          <a:xfrm>
            <a:off x="8636000" y="998294"/>
            <a:ext cx="238848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A</a:t>
            </a:r>
          </a:p>
        </p:txBody>
      </p:sp>
      <p:sp>
        <p:nvSpPr>
          <p:cNvPr id="128" name="Rectangle 12"/>
          <p:cNvSpPr>
            <a:spLocks noChangeArrowheads="1"/>
          </p:cNvSpPr>
          <p:nvPr/>
        </p:nvSpPr>
        <p:spPr bwMode="auto">
          <a:xfrm>
            <a:off x="8980904" y="10460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0xBB8</a:t>
            </a:r>
          </a:p>
        </p:txBody>
      </p:sp>
      <p:cxnSp>
        <p:nvCxnSpPr>
          <p:cNvPr id="129" name="Straight Connector 27"/>
          <p:cNvCxnSpPr>
            <a:cxnSpLocks noChangeShapeType="1"/>
          </p:cNvCxnSpPr>
          <p:nvPr/>
        </p:nvCxnSpPr>
        <p:spPr bwMode="auto">
          <a:xfrm flipV="1">
            <a:off x="8559800" y="1676400"/>
            <a:ext cx="2819400" cy="6106"/>
          </a:xfrm>
          <a:prstGeom prst="line">
            <a:avLst/>
          </a:prstGeom>
          <a:noFill/>
          <a:ln w="25400" algn="ctr">
            <a:solidFill>
              <a:srgbClr val="7030A0"/>
            </a:solidFill>
            <a:prstDash val="dash"/>
            <a:miter lim="400000"/>
            <a:headEnd/>
            <a:tailEnd/>
          </a:ln>
        </p:spPr>
      </p:cxnSp>
      <p:sp>
        <p:nvSpPr>
          <p:cNvPr id="130" name="TextBox 15"/>
          <p:cNvSpPr txBox="1">
            <a:spLocks noChangeArrowheads="1"/>
          </p:cNvSpPr>
          <p:nvPr/>
        </p:nvSpPr>
        <p:spPr bwMode="auto">
          <a:xfrm>
            <a:off x="10806607" y="995317"/>
            <a:ext cx="5725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solidFill>
                  <a:srgbClr val="7030A0"/>
                </a:solidFill>
              </a:rPr>
              <a:t>main</a:t>
            </a:r>
          </a:p>
        </p:txBody>
      </p:sp>
      <p:cxnSp>
        <p:nvCxnSpPr>
          <p:cNvPr id="131" name="Straight Connector 27"/>
          <p:cNvCxnSpPr>
            <a:cxnSpLocks noChangeShapeType="1"/>
          </p:cNvCxnSpPr>
          <p:nvPr/>
        </p:nvCxnSpPr>
        <p:spPr bwMode="auto">
          <a:xfrm flipV="1">
            <a:off x="8559800" y="2667000"/>
            <a:ext cx="2819400" cy="7694"/>
          </a:xfrm>
          <a:prstGeom prst="line">
            <a:avLst/>
          </a:prstGeom>
          <a:noFill/>
          <a:ln w="25400" algn="ctr">
            <a:solidFill>
              <a:srgbClr val="7030A0"/>
            </a:solidFill>
            <a:prstDash val="dash"/>
            <a:miter lim="400000"/>
            <a:headEnd/>
            <a:tailEnd/>
          </a:ln>
        </p:spPr>
      </p:cxnSp>
      <p:sp>
        <p:nvSpPr>
          <p:cNvPr id="132" name="TextBox 15"/>
          <p:cNvSpPr txBox="1">
            <a:spLocks noChangeArrowheads="1"/>
          </p:cNvSpPr>
          <p:nvPr/>
        </p:nvSpPr>
        <p:spPr bwMode="auto">
          <a:xfrm>
            <a:off x="10189451" y="1681117"/>
            <a:ext cx="11897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 err="1">
                <a:solidFill>
                  <a:srgbClr val="7030A0"/>
                </a:solidFill>
              </a:rPr>
              <a:t>hdict_lookup</a:t>
            </a:r>
            <a:endParaRPr lang="en-US" sz="1400" b="0" dirty="0">
              <a:solidFill>
                <a:srgbClr val="7030A0"/>
              </a:solidFill>
            </a:endParaRPr>
          </a:p>
        </p:txBody>
      </p:sp>
      <p:sp>
        <p:nvSpPr>
          <p:cNvPr id="133" name="Rectangle 7"/>
          <p:cNvSpPr>
            <a:spLocks/>
          </p:cNvSpPr>
          <p:nvPr/>
        </p:nvSpPr>
        <p:spPr bwMode="auto">
          <a:xfrm>
            <a:off x="8636000" y="1304503"/>
            <a:ext cx="250068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H</a:t>
            </a:r>
          </a:p>
        </p:txBody>
      </p:sp>
      <p:sp>
        <p:nvSpPr>
          <p:cNvPr id="134" name="Rectangle 12"/>
          <p:cNvSpPr>
            <a:spLocks noChangeArrowheads="1"/>
          </p:cNvSpPr>
          <p:nvPr/>
        </p:nvSpPr>
        <p:spPr bwMode="auto">
          <a:xfrm>
            <a:off x="8980904" y="1352227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0xD04</a:t>
            </a:r>
          </a:p>
        </p:txBody>
      </p:sp>
      <p:sp>
        <p:nvSpPr>
          <p:cNvPr id="135" name="Rectangle 7"/>
          <p:cNvSpPr>
            <a:spLocks/>
          </p:cNvSpPr>
          <p:nvPr/>
        </p:nvSpPr>
        <p:spPr bwMode="auto">
          <a:xfrm>
            <a:off x="8636000" y="1684094"/>
            <a:ext cx="250069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H</a:t>
            </a:r>
          </a:p>
        </p:txBody>
      </p:sp>
      <p:sp>
        <p:nvSpPr>
          <p:cNvPr id="136" name="Rectangle 12"/>
          <p:cNvSpPr>
            <a:spLocks noChangeArrowheads="1"/>
          </p:cNvSpPr>
          <p:nvPr/>
        </p:nvSpPr>
        <p:spPr bwMode="auto">
          <a:xfrm>
            <a:off x="8980904" y="17318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0xD04</a:t>
            </a:r>
          </a:p>
        </p:txBody>
      </p:sp>
      <p:sp>
        <p:nvSpPr>
          <p:cNvPr id="137" name="Rectangle 7"/>
          <p:cNvSpPr>
            <a:spLocks/>
          </p:cNvSpPr>
          <p:nvPr/>
        </p:nvSpPr>
        <p:spPr bwMode="auto">
          <a:xfrm>
            <a:off x="8636000" y="1990303"/>
            <a:ext cx="205184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k</a:t>
            </a:r>
          </a:p>
        </p:txBody>
      </p:sp>
      <p:sp>
        <p:nvSpPr>
          <p:cNvPr id="138" name="Rectangle 12"/>
          <p:cNvSpPr>
            <a:spLocks noChangeArrowheads="1"/>
          </p:cNvSpPr>
          <p:nvPr/>
        </p:nvSpPr>
        <p:spPr bwMode="auto">
          <a:xfrm>
            <a:off x="8980904" y="2038027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“lime”</a:t>
            </a:r>
          </a:p>
        </p:txBody>
      </p:sp>
      <p:sp>
        <p:nvSpPr>
          <p:cNvPr id="139" name="Rectangle 7"/>
          <p:cNvSpPr>
            <a:spLocks/>
          </p:cNvSpPr>
          <p:nvPr/>
        </p:nvSpPr>
        <p:spPr bwMode="auto">
          <a:xfrm>
            <a:off x="8636000" y="2293694"/>
            <a:ext cx="147476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 err="1"/>
              <a:t>i</a:t>
            </a:r>
            <a:endParaRPr lang="en-US" sz="1600" b="0" dirty="0"/>
          </a:p>
        </p:txBody>
      </p:sp>
      <p:sp>
        <p:nvSpPr>
          <p:cNvPr id="140" name="Rectangle 12"/>
          <p:cNvSpPr>
            <a:spLocks noChangeArrowheads="1"/>
          </p:cNvSpPr>
          <p:nvPr/>
        </p:nvSpPr>
        <p:spPr bwMode="auto">
          <a:xfrm>
            <a:off x="8980904" y="23414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1</a:t>
            </a:r>
          </a:p>
        </p:txBody>
      </p:sp>
      <p:sp>
        <p:nvSpPr>
          <p:cNvPr id="141" name="TextBox 15"/>
          <p:cNvSpPr txBox="1">
            <a:spLocks noChangeArrowheads="1"/>
          </p:cNvSpPr>
          <p:nvPr/>
        </p:nvSpPr>
        <p:spPr bwMode="auto">
          <a:xfrm>
            <a:off x="10428299" y="2671717"/>
            <a:ext cx="9509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 err="1">
                <a:solidFill>
                  <a:srgbClr val="7030A0"/>
                </a:solidFill>
              </a:rPr>
              <a:t>key_hash</a:t>
            </a:r>
            <a:endParaRPr lang="en-US" sz="1400" b="0" dirty="0">
              <a:solidFill>
                <a:srgbClr val="7030A0"/>
              </a:solidFill>
            </a:endParaRPr>
          </a:p>
        </p:txBody>
      </p:sp>
      <p:sp>
        <p:nvSpPr>
          <p:cNvPr id="142" name="Rectangle 7"/>
          <p:cNvSpPr>
            <a:spLocks/>
          </p:cNvSpPr>
          <p:nvPr/>
        </p:nvSpPr>
        <p:spPr bwMode="auto">
          <a:xfrm>
            <a:off x="8636000" y="2674694"/>
            <a:ext cx="205184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k</a:t>
            </a:r>
          </a:p>
        </p:txBody>
      </p:sp>
      <p:sp>
        <p:nvSpPr>
          <p:cNvPr id="143" name="Rectangle 12"/>
          <p:cNvSpPr>
            <a:spLocks noChangeArrowheads="1"/>
          </p:cNvSpPr>
          <p:nvPr/>
        </p:nvSpPr>
        <p:spPr bwMode="auto">
          <a:xfrm>
            <a:off x="8980904" y="27224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“lime”</a:t>
            </a:r>
          </a:p>
        </p:txBody>
      </p:sp>
      <p:graphicFrame>
        <p:nvGraphicFramePr>
          <p:cNvPr id="144" name="Table 143"/>
          <p:cNvGraphicFramePr>
            <a:graphicFrameLocks noGrp="1"/>
          </p:cNvGraphicFramePr>
          <p:nvPr/>
        </p:nvGraphicFramePr>
        <p:xfrm>
          <a:off x="8636000" y="5570294"/>
          <a:ext cx="4572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5" name="Table 144"/>
          <p:cNvGraphicFramePr>
            <a:graphicFrameLocks noGrp="1"/>
          </p:cNvGraphicFramePr>
          <p:nvPr/>
        </p:nvGraphicFramePr>
        <p:xfrm>
          <a:off x="9263244" y="5779634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46" name="Straight Arrow Connector 145"/>
          <p:cNvCxnSpPr>
            <a:endCxn id="147" idx="2"/>
          </p:cNvCxnSpPr>
          <p:nvPr/>
        </p:nvCxnSpPr>
        <p:spPr bwMode="auto">
          <a:xfrm>
            <a:off x="8976330" y="5912826"/>
            <a:ext cx="286914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147" name="Oval 146"/>
          <p:cNvSpPr/>
          <p:nvPr/>
        </p:nvSpPr>
        <p:spPr bwMode="auto">
          <a:xfrm>
            <a:off x="9263244" y="583742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8" name="Oval 147"/>
          <p:cNvSpPr/>
          <p:nvPr/>
        </p:nvSpPr>
        <p:spPr bwMode="auto">
          <a:xfrm>
            <a:off x="9321800" y="590720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49" name="Table 148"/>
          <p:cNvGraphicFramePr>
            <a:graphicFrameLocks noGrp="1"/>
          </p:cNvGraphicFramePr>
          <p:nvPr/>
        </p:nvGraphicFramePr>
        <p:xfrm>
          <a:off x="9245600" y="6231996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50" name="Straight Arrow Connector 149"/>
          <p:cNvCxnSpPr>
            <a:endCxn id="151" idx="2"/>
          </p:cNvCxnSpPr>
          <p:nvPr/>
        </p:nvCxnSpPr>
        <p:spPr bwMode="auto">
          <a:xfrm>
            <a:off x="8976330" y="6362752"/>
            <a:ext cx="269270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151" name="Oval 150"/>
          <p:cNvSpPr/>
          <p:nvPr/>
        </p:nvSpPr>
        <p:spPr bwMode="auto">
          <a:xfrm>
            <a:off x="9245600" y="6287346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52" name="Table 151"/>
          <p:cNvGraphicFramePr>
            <a:graphicFrameLocks noGrp="1"/>
          </p:cNvGraphicFramePr>
          <p:nvPr/>
        </p:nvGraphicFramePr>
        <p:xfrm>
          <a:off x="9946640" y="4960694"/>
          <a:ext cx="822960" cy="426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“apple”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3" name="Table 152"/>
          <p:cNvGraphicFramePr>
            <a:graphicFrameLocks noGrp="1"/>
          </p:cNvGraphicFramePr>
          <p:nvPr/>
        </p:nvGraphicFramePr>
        <p:xfrm>
          <a:off x="10160000" y="5380998"/>
          <a:ext cx="1005840" cy="426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“pumpkin”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4" name="Table 153"/>
          <p:cNvGraphicFramePr>
            <a:graphicFrameLocks noGrp="1"/>
          </p:cNvGraphicFramePr>
          <p:nvPr/>
        </p:nvGraphicFramePr>
        <p:xfrm>
          <a:off x="9916160" y="6530414"/>
          <a:ext cx="10058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“banana”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5" name="Oval 154"/>
          <p:cNvSpPr/>
          <p:nvPr/>
        </p:nvSpPr>
        <p:spPr bwMode="auto">
          <a:xfrm>
            <a:off x="9946640" y="5069782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56" name="Shape 72"/>
          <p:cNvCxnSpPr>
            <a:stCxn id="148" idx="0"/>
            <a:endCxn id="155" idx="4"/>
          </p:cNvCxnSpPr>
          <p:nvPr/>
        </p:nvCxnSpPr>
        <p:spPr bwMode="auto">
          <a:xfrm rot="5400000" flipH="1" flipV="1">
            <a:off x="9367909" y="5252273"/>
            <a:ext cx="685022" cy="62484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157" name="Oval 156"/>
          <p:cNvSpPr/>
          <p:nvPr/>
        </p:nvSpPr>
        <p:spPr bwMode="auto">
          <a:xfrm>
            <a:off x="9321800" y="621355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8" name="Oval 157"/>
          <p:cNvSpPr/>
          <p:nvPr/>
        </p:nvSpPr>
        <p:spPr bwMode="auto">
          <a:xfrm>
            <a:off x="9929812" y="6547262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59" name="Shape 81"/>
          <p:cNvCxnSpPr>
            <a:stCxn id="157" idx="4"/>
            <a:endCxn id="158" idx="2"/>
          </p:cNvCxnSpPr>
          <p:nvPr/>
        </p:nvCxnSpPr>
        <p:spPr bwMode="auto">
          <a:xfrm rot="16200000" flipH="1">
            <a:off x="9535152" y="6228802"/>
            <a:ext cx="257508" cy="531812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graphicFrame>
        <p:nvGraphicFramePr>
          <p:cNvPr id="160" name="Table 159"/>
          <p:cNvGraphicFramePr>
            <a:graphicFrameLocks noGrp="1"/>
          </p:cNvGraphicFramePr>
          <p:nvPr/>
        </p:nvGraphicFramePr>
        <p:xfrm>
          <a:off x="9970670" y="5779634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1" name="Oval 160"/>
          <p:cNvSpPr/>
          <p:nvPr/>
        </p:nvSpPr>
        <p:spPr bwMode="auto">
          <a:xfrm>
            <a:off x="10038920" y="592324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2" name="Oval 161"/>
          <p:cNvSpPr/>
          <p:nvPr/>
        </p:nvSpPr>
        <p:spPr bwMode="auto">
          <a:xfrm>
            <a:off x="10175240" y="549409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63" name="Shape 86"/>
          <p:cNvCxnSpPr>
            <a:stCxn id="161" idx="0"/>
            <a:endCxn id="162" idx="4"/>
          </p:cNvCxnSpPr>
          <p:nvPr/>
        </p:nvCxnSpPr>
        <p:spPr bwMode="auto">
          <a:xfrm rot="5400000" flipH="1" flipV="1">
            <a:off x="10044905" y="5716709"/>
            <a:ext cx="276750" cy="13632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graphicFrame>
        <p:nvGraphicFramePr>
          <p:cNvPr id="164" name="Table 163"/>
          <p:cNvGraphicFramePr>
            <a:graphicFrameLocks noGrp="1"/>
          </p:cNvGraphicFramePr>
          <p:nvPr/>
        </p:nvGraphicFramePr>
        <p:xfrm>
          <a:off x="8636000" y="5113094"/>
          <a:ext cx="82296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65" name="Shape 86"/>
          <p:cNvCxnSpPr/>
          <p:nvPr/>
        </p:nvCxnSpPr>
        <p:spPr bwMode="auto">
          <a:xfrm rot="16200000" flipH="1">
            <a:off x="8712200" y="5341694"/>
            <a:ext cx="304802" cy="15240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cxnSp>
        <p:nvCxnSpPr>
          <p:cNvPr id="166" name="Straight Arrow Connector 165"/>
          <p:cNvCxnSpPr/>
          <p:nvPr/>
        </p:nvCxnSpPr>
        <p:spPr bwMode="auto">
          <a:xfrm>
            <a:off x="9685970" y="5908754"/>
            <a:ext cx="286914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167" name="TextBox 166"/>
          <p:cNvSpPr txBox="1"/>
          <p:nvPr/>
        </p:nvSpPr>
        <p:spPr>
          <a:xfrm>
            <a:off x="9855200" y="4732094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dirty="0">
                <a:solidFill>
                  <a:srgbClr val="0070C0"/>
                </a:solidFill>
              </a:rPr>
              <a:t>0xBB8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8559800" y="312494"/>
            <a:ext cx="2819400" cy="6858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OS</a:t>
            </a:r>
          </a:p>
        </p:txBody>
      </p:sp>
      <p:sp>
        <p:nvSpPr>
          <p:cNvPr id="65" name="Rectangular Callout 64"/>
          <p:cNvSpPr/>
          <p:nvPr/>
        </p:nvSpPr>
        <p:spPr bwMode="auto">
          <a:xfrm>
            <a:off x="6530122" y="8972490"/>
            <a:ext cx="810478" cy="400110"/>
          </a:xfrm>
          <a:prstGeom prst="wedgeRectCallout">
            <a:avLst>
              <a:gd name="adj1" fmla="val 148666"/>
              <a:gd name="adj2" fmla="val 3954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NULL </a:t>
            </a:r>
          </a:p>
        </p:txBody>
      </p:sp>
      <p:sp>
        <p:nvSpPr>
          <p:cNvPr id="67" name="Rectangular Callout 66"/>
          <p:cNvSpPr/>
          <p:nvPr/>
        </p:nvSpPr>
        <p:spPr bwMode="auto">
          <a:xfrm>
            <a:off x="11531600" y="7369314"/>
            <a:ext cx="1401987" cy="707886"/>
          </a:xfrm>
          <a:prstGeom prst="wedgeRectCallout">
            <a:avLst>
              <a:gd name="adj1" fmla="val -134304"/>
              <a:gd name="adj2" fmla="val 4166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/>
              <a:t>What about</a:t>
            </a:r>
            <a:br>
              <a:rPr lang="en-US" sz="2000" b="0" i="1" dirty="0"/>
            </a:br>
            <a:r>
              <a:rPr lang="en-US" sz="2000" b="0" i="1" dirty="0"/>
              <a:t>this area?</a:t>
            </a:r>
          </a:p>
        </p:txBody>
      </p:sp>
      <p:sp>
        <p:nvSpPr>
          <p:cNvPr id="64" name="Slide Number Placeholder 6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8559800" y="312494"/>
            <a:ext cx="2819400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9" name="Down Arrow 88"/>
          <p:cNvSpPr/>
          <p:nvPr/>
        </p:nvSpPr>
        <p:spPr bwMode="auto">
          <a:xfrm>
            <a:off x="9398000" y="3284294"/>
            <a:ext cx="1143000" cy="609600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0" name="Down Arrow 89"/>
          <p:cNvSpPr/>
          <p:nvPr/>
        </p:nvSpPr>
        <p:spPr bwMode="auto">
          <a:xfrm flipV="1">
            <a:off x="9398000" y="4086728"/>
            <a:ext cx="1143000" cy="609600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7150100" cy="1498600"/>
          </a:xfrm>
        </p:spPr>
        <p:txBody>
          <a:bodyPr/>
          <a:lstStyle/>
          <a:p>
            <a:r>
              <a:rPr lang="en-US" dirty="0"/>
              <a:t>A More Realistic Memory Model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6388100" cy="68961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TEXT</a:t>
            </a:r>
            <a:r>
              <a:rPr lang="en-US" dirty="0"/>
              <a:t> segment contains the compiled code of the program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>
                <a:solidFill>
                  <a:schemeClr val="tx1"/>
                </a:solidFill>
              </a:rPr>
              <a:t>Every function has an address in memory</a:t>
            </a:r>
          </a:p>
          <a:p>
            <a:pPr lvl="2"/>
            <a:r>
              <a:rPr lang="en-US" dirty="0"/>
              <a:t>The beginning of its binary</a:t>
            </a:r>
          </a:p>
          <a:p>
            <a:pPr lvl="1"/>
            <a:endParaRPr lang="en-US" dirty="0"/>
          </a:p>
          <a:p>
            <a:r>
              <a:rPr lang="en-US" dirty="0"/>
              <a:t>This segment is read-only</a:t>
            </a:r>
          </a:p>
          <a:p>
            <a:pPr lvl="1"/>
            <a:r>
              <a:rPr lang="en-US" dirty="0"/>
              <a:t>Writing to it causes a</a:t>
            </a:r>
            <a:br>
              <a:rPr lang="en-US" dirty="0"/>
            </a:br>
            <a:r>
              <a:rPr lang="en-US" dirty="0"/>
              <a:t>segmentation fault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8559800" y="312494"/>
            <a:ext cx="2819400" cy="6858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OS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8559800" y="8770694"/>
            <a:ext cx="2819400" cy="6858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8559800" y="7475294"/>
            <a:ext cx="2819400" cy="12954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/>
              <a:t>main …</a:t>
            </a:r>
          </a:p>
          <a:p>
            <a:pPr algn="l"/>
            <a:r>
              <a:rPr lang="en-US" sz="1600" b="0" dirty="0" err="1"/>
              <a:t>hdict_lookup</a:t>
            </a:r>
            <a:r>
              <a:rPr lang="en-US" sz="1600" b="0" dirty="0"/>
              <a:t> …</a:t>
            </a:r>
          </a:p>
          <a:p>
            <a:pPr algn="l"/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key_hash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…</a:t>
            </a:r>
          </a:p>
          <a:p>
            <a:pPr algn="l"/>
            <a:r>
              <a:rPr lang="en-US" sz="1600" b="0" dirty="0" err="1"/>
              <a:t>key_equiv</a:t>
            </a:r>
            <a:r>
              <a:rPr lang="en-US" sz="1600" b="0" dirty="0"/>
              <a:t> …</a:t>
            </a:r>
          </a:p>
          <a:p>
            <a:pPr algn="l"/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…</a:t>
            </a:r>
          </a:p>
        </p:txBody>
      </p:sp>
      <p:sp>
        <p:nvSpPr>
          <p:cNvPr id="10" name="Flowchart: Document 9"/>
          <p:cNvSpPr/>
          <p:nvPr/>
        </p:nvSpPr>
        <p:spPr bwMode="auto">
          <a:xfrm>
            <a:off x="8559800" y="998294"/>
            <a:ext cx="2819400" cy="2590800"/>
          </a:xfrm>
          <a:prstGeom prst="flowChartDocumen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Flowchart: Document 10"/>
          <p:cNvSpPr/>
          <p:nvPr/>
        </p:nvSpPr>
        <p:spPr bwMode="auto">
          <a:xfrm rot="10800000">
            <a:off x="8559800" y="4427291"/>
            <a:ext cx="2819400" cy="2438401"/>
          </a:xfrm>
          <a:prstGeom prst="flowChartDocumen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026538" y="5036894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b="0" dirty="0">
                <a:solidFill>
                  <a:srgbClr val="0070C0"/>
                </a:solidFill>
              </a:rPr>
              <a:t>0xD04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202864" y="9271084"/>
            <a:ext cx="4026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b="0" dirty="0">
                <a:solidFill>
                  <a:srgbClr val="0070C0"/>
                </a:solidFill>
              </a:rPr>
              <a:t>0x0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792479" y="287178"/>
            <a:ext cx="7889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b="0" dirty="0">
                <a:solidFill>
                  <a:srgbClr val="0070C0"/>
                </a:solidFill>
              </a:rPr>
              <a:t>0xFF…FF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1464986" y="445784"/>
            <a:ext cx="1438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Restricted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1455400" y="8923094"/>
            <a:ext cx="1438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Restricted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1455400" y="7913384"/>
            <a:ext cx="1425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Read-only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1455400" y="5472008"/>
            <a:ext cx="12410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/>
              <a:t>Allocated</a:t>
            </a:r>
            <a:br>
              <a:rPr lang="en-US" sz="2000" b="0" i="1" dirty="0"/>
            </a:br>
            <a:r>
              <a:rPr lang="en-US" sz="2000" b="0" i="1" dirty="0"/>
              <a:t>memory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1455400" y="1738208"/>
            <a:ext cx="11095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/>
              <a:t>Local</a:t>
            </a:r>
            <a:br>
              <a:rPr lang="en-US" sz="2000" b="0" i="1" dirty="0"/>
            </a:br>
            <a:r>
              <a:rPr lang="en-US" sz="2000" b="0" i="1" dirty="0"/>
              <a:t>memory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264400" y="1684094"/>
            <a:ext cx="12228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</a:t>
            </a:r>
            <a:br>
              <a:rPr lang="en-US" dirty="0"/>
            </a:br>
            <a:r>
              <a:rPr lang="en-US" dirty="0"/>
              <a:t>STACK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355482" y="5486400"/>
            <a:ext cx="10406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</a:t>
            </a:r>
            <a:br>
              <a:rPr lang="en-US" dirty="0"/>
            </a:br>
            <a:r>
              <a:rPr lang="en-US" dirty="0"/>
              <a:t>HEAP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390749" y="7775629"/>
            <a:ext cx="970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TEXT</a:t>
            </a:r>
          </a:p>
        </p:txBody>
      </p:sp>
      <p:sp>
        <p:nvSpPr>
          <p:cNvPr id="127" name="Rectangle 7"/>
          <p:cNvSpPr>
            <a:spLocks/>
          </p:cNvSpPr>
          <p:nvPr/>
        </p:nvSpPr>
        <p:spPr bwMode="auto">
          <a:xfrm>
            <a:off x="8636000" y="998294"/>
            <a:ext cx="238848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A</a:t>
            </a:r>
          </a:p>
        </p:txBody>
      </p:sp>
      <p:sp>
        <p:nvSpPr>
          <p:cNvPr id="128" name="Rectangle 12"/>
          <p:cNvSpPr>
            <a:spLocks noChangeArrowheads="1"/>
          </p:cNvSpPr>
          <p:nvPr/>
        </p:nvSpPr>
        <p:spPr bwMode="auto">
          <a:xfrm>
            <a:off x="8980904" y="10460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0xBB8</a:t>
            </a:r>
          </a:p>
        </p:txBody>
      </p:sp>
      <p:cxnSp>
        <p:nvCxnSpPr>
          <p:cNvPr id="129" name="Straight Connector 27"/>
          <p:cNvCxnSpPr>
            <a:cxnSpLocks noChangeShapeType="1"/>
          </p:cNvCxnSpPr>
          <p:nvPr/>
        </p:nvCxnSpPr>
        <p:spPr bwMode="auto">
          <a:xfrm flipV="1">
            <a:off x="8559800" y="1676400"/>
            <a:ext cx="2819400" cy="6106"/>
          </a:xfrm>
          <a:prstGeom prst="line">
            <a:avLst/>
          </a:prstGeom>
          <a:noFill/>
          <a:ln w="25400" algn="ctr">
            <a:solidFill>
              <a:srgbClr val="7030A0"/>
            </a:solidFill>
            <a:prstDash val="dash"/>
            <a:miter lim="400000"/>
            <a:headEnd/>
            <a:tailEnd/>
          </a:ln>
        </p:spPr>
      </p:cxnSp>
      <p:sp>
        <p:nvSpPr>
          <p:cNvPr id="130" name="TextBox 15"/>
          <p:cNvSpPr txBox="1">
            <a:spLocks noChangeArrowheads="1"/>
          </p:cNvSpPr>
          <p:nvPr/>
        </p:nvSpPr>
        <p:spPr bwMode="auto">
          <a:xfrm>
            <a:off x="10806607" y="995317"/>
            <a:ext cx="5725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solidFill>
                  <a:srgbClr val="7030A0"/>
                </a:solidFill>
              </a:rPr>
              <a:t>main</a:t>
            </a:r>
          </a:p>
        </p:txBody>
      </p:sp>
      <p:cxnSp>
        <p:nvCxnSpPr>
          <p:cNvPr id="131" name="Straight Connector 27"/>
          <p:cNvCxnSpPr>
            <a:cxnSpLocks noChangeShapeType="1"/>
          </p:cNvCxnSpPr>
          <p:nvPr/>
        </p:nvCxnSpPr>
        <p:spPr bwMode="auto">
          <a:xfrm flipV="1">
            <a:off x="8559800" y="2667000"/>
            <a:ext cx="2819400" cy="7694"/>
          </a:xfrm>
          <a:prstGeom prst="line">
            <a:avLst/>
          </a:prstGeom>
          <a:noFill/>
          <a:ln w="25400" algn="ctr">
            <a:solidFill>
              <a:srgbClr val="7030A0"/>
            </a:solidFill>
            <a:prstDash val="dash"/>
            <a:miter lim="400000"/>
            <a:headEnd/>
            <a:tailEnd/>
          </a:ln>
        </p:spPr>
      </p:cxnSp>
      <p:sp>
        <p:nvSpPr>
          <p:cNvPr id="132" name="TextBox 15"/>
          <p:cNvSpPr txBox="1">
            <a:spLocks noChangeArrowheads="1"/>
          </p:cNvSpPr>
          <p:nvPr/>
        </p:nvSpPr>
        <p:spPr bwMode="auto">
          <a:xfrm>
            <a:off x="10189451" y="1681117"/>
            <a:ext cx="11897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 err="1">
                <a:solidFill>
                  <a:srgbClr val="7030A0"/>
                </a:solidFill>
              </a:rPr>
              <a:t>hdict_lookup</a:t>
            </a:r>
            <a:endParaRPr lang="en-US" sz="1400" b="0" dirty="0">
              <a:solidFill>
                <a:srgbClr val="7030A0"/>
              </a:solidFill>
            </a:endParaRPr>
          </a:p>
        </p:txBody>
      </p:sp>
      <p:sp>
        <p:nvSpPr>
          <p:cNvPr id="133" name="Rectangle 7"/>
          <p:cNvSpPr>
            <a:spLocks/>
          </p:cNvSpPr>
          <p:nvPr/>
        </p:nvSpPr>
        <p:spPr bwMode="auto">
          <a:xfrm>
            <a:off x="8636000" y="1304503"/>
            <a:ext cx="250068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H</a:t>
            </a:r>
          </a:p>
        </p:txBody>
      </p:sp>
      <p:sp>
        <p:nvSpPr>
          <p:cNvPr id="134" name="Rectangle 12"/>
          <p:cNvSpPr>
            <a:spLocks noChangeArrowheads="1"/>
          </p:cNvSpPr>
          <p:nvPr/>
        </p:nvSpPr>
        <p:spPr bwMode="auto">
          <a:xfrm>
            <a:off x="8980904" y="1352227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0xD04</a:t>
            </a:r>
          </a:p>
        </p:txBody>
      </p:sp>
      <p:sp>
        <p:nvSpPr>
          <p:cNvPr id="135" name="Rectangle 7"/>
          <p:cNvSpPr>
            <a:spLocks/>
          </p:cNvSpPr>
          <p:nvPr/>
        </p:nvSpPr>
        <p:spPr bwMode="auto">
          <a:xfrm>
            <a:off x="8636000" y="1684094"/>
            <a:ext cx="250069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H</a:t>
            </a:r>
          </a:p>
        </p:txBody>
      </p:sp>
      <p:sp>
        <p:nvSpPr>
          <p:cNvPr id="136" name="Rectangle 12"/>
          <p:cNvSpPr>
            <a:spLocks noChangeArrowheads="1"/>
          </p:cNvSpPr>
          <p:nvPr/>
        </p:nvSpPr>
        <p:spPr bwMode="auto">
          <a:xfrm>
            <a:off x="8980904" y="17318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0xD04</a:t>
            </a:r>
          </a:p>
        </p:txBody>
      </p:sp>
      <p:sp>
        <p:nvSpPr>
          <p:cNvPr id="137" name="Rectangle 7"/>
          <p:cNvSpPr>
            <a:spLocks/>
          </p:cNvSpPr>
          <p:nvPr/>
        </p:nvSpPr>
        <p:spPr bwMode="auto">
          <a:xfrm>
            <a:off x="8636000" y="1990303"/>
            <a:ext cx="205184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k</a:t>
            </a:r>
          </a:p>
        </p:txBody>
      </p:sp>
      <p:sp>
        <p:nvSpPr>
          <p:cNvPr id="138" name="Rectangle 12"/>
          <p:cNvSpPr>
            <a:spLocks noChangeArrowheads="1"/>
          </p:cNvSpPr>
          <p:nvPr/>
        </p:nvSpPr>
        <p:spPr bwMode="auto">
          <a:xfrm>
            <a:off x="8980904" y="2038027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“lime”</a:t>
            </a:r>
          </a:p>
        </p:txBody>
      </p:sp>
      <p:sp>
        <p:nvSpPr>
          <p:cNvPr id="139" name="Rectangle 7"/>
          <p:cNvSpPr>
            <a:spLocks/>
          </p:cNvSpPr>
          <p:nvPr/>
        </p:nvSpPr>
        <p:spPr bwMode="auto">
          <a:xfrm>
            <a:off x="8636000" y="2293694"/>
            <a:ext cx="147476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 err="1"/>
              <a:t>i</a:t>
            </a:r>
            <a:endParaRPr lang="en-US" sz="1600" b="0" dirty="0"/>
          </a:p>
        </p:txBody>
      </p:sp>
      <p:sp>
        <p:nvSpPr>
          <p:cNvPr id="140" name="Rectangle 12"/>
          <p:cNvSpPr>
            <a:spLocks noChangeArrowheads="1"/>
          </p:cNvSpPr>
          <p:nvPr/>
        </p:nvSpPr>
        <p:spPr bwMode="auto">
          <a:xfrm>
            <a:off x="8980904" y="23414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1</a:t>
            </a:r>
          </a:p>
        </p:txBody>
      </p:sp>
      <p:sp>
        <p:nvSpPr>
          <p:cNvPr id="141" name="TextBox 15"/>
          <p:cNvSpPr txBox="1">
            <a:spLocks noChangeArrowheads="1"/>
          </p:cNvSpPr>
          <p:nvPr/>
        </p:nvSpPr>
        <p:spPr bwMode="auto">
          <a:xfrm>
            <a:off x="10428299" y="2671717"/>
            <a:ext cx="9509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 err="1">
                <a:solidFill>
                  <a:srgbClr val="7030A0"/>
                </a:solidFill>
              </a:rPr>
              <a:t>key_hash</a:t>
            </a:r>
            <a:endParaRPr lang="en-US" sz="1400" b="0" dirty="0">
              <a:solidFill>
                <a:srgbClr val="7030A0"/>
              </a:solidFill>
            </a:endParaRPr>
          </a:p>
        </p:txBody>
      </p:sp>
      <p:sp>
        <p:nvSpPr>
          <p:cNvPr id="142" name="Rectangle 7"/>
          <p:cNvSpPr>
            <a:spLocks/>
          </p:cNvSpPr>
          <p:nvPr/>
        </p:nvSpPr>
        <p:spPr bwMode="auto">
          <a:xfrm>
            <a:off x="8636000" y="2674694"/>
            <a:ext cx="205184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k</a:t>
            </a:r>
          </a:p>
        </p:txBody>
      </p:sp>
      <p:sp>
        <p:nvSpPr>
          <p:cNvPr id="143" name="Rectangle 12"/>
          <p:cNvSpPr>
            <a:spLocks noChangeArrowheads="1"/>
          </p:cNvSpPr>
          <p:nvPr/>
        </p:nvSpPr>
        <p:spPr bwMode="auto">
          <a:xfrm>
            <a:off x="8980904" y="27224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“lime”</a:t>
            </a:r>
          </a:p>
        </p:txBody>
      </p:sp>
      <p:graphicFrame>
        <p:nvGraphicFramePr>
          <p:cNvPr id="144" name="Table 143"/>
          <p:cNvGraphicFramePr>
            <a:graphicFrameLocks noGrp="1"/>
          </p:cNvGraphicFramePr>
          <p:nvPr/>
        </p:nvGraphicFramePr>
        <p:xfrm>
          <a:off x="8636000" y="5570294"/>
          <a:ext cx="4572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5" name="Table 144"/>
          <p:cNvGraphicFramePr>
            <a:graphicFrameLocks noGrp="1"/>
          </p:cNvGraphicFramePr>
          <p:nvPr/>
        </p:nvGraphicFramePr>
        <p:xfrm>
          <a:off x="9263244" y="5779634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46" name="Straight Arrow Connector 145"/>
          <p:cNvCxnSpPr>
            <a:endCxn id="147" idx="2"/>
          </p:cNvCxnSpPr>
          <p:nvPr/>
        </p:nvCxnSpPr>
        <p:spPr bwMode="auto">
          <a:xfrm>
            <a:off x="8976330" y="5912826"/>
            <a:ext cx="286914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147" name="Oval 146"/>
          <p:cNvSpPr/>
          <p:nvPr/>
        </p:nvSpPr>
        <p:spPr bwMode="auto">
          <a:xfrm>
            <a:off x="9263244" y="583742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8" name="Oval 147"/>
          <p:cNvSpPr/>
          <p:nvPr/>
        </p:nvSpPr>
        <p:spPr bwMode="auto">
          <a:xfrm>
            <a:off x="9321800" y="590720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49" name="Table 148"/>
          <p:cNvGraphicFramePr>
            <a:graphicFrameLocks noGrp="1"/>
          </p:cNvGraphicFramePr>
          <p:nvPr/>
        </p:nvGraphicFramePr>
        <p:xfrm>
          <a:off x="9245600" y="6231996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50" name="Straight Arrow Connector 149"/>
          <p:cNvCxnSpPr>
            <a:endCxn id="151" idx="2"/>
          </p:cNvCxnSpPr>
          <p:nvPr/>
        </p:nvCxnSpPr>
        <p:spPr bwMode="auto">
          <a:xfrm>
            <a:off x="8976330" y="6362752"/>
            <a:ext cx="269270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151" name="Oval 150"/>
          <p:cNvSpPr/>
          <p:nvPr/>
        </p:nvSpPr>
        <p:spPr bwMode="auto">
          <a:xfrm>
            <a:off x="9245600" y="6287346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52" name="Table 151"/>
          <p:cNvGraphicFramePr>
            <a:graphicFrameLocks noGrp="1"/>
          </p:cNvGraphicFramePr>
          <p:nvPr/>
        </p:nvGraphicFramePr>
        <p:xfrm>
          <a:off x="9946640" y="4960694"/>
          <a:ext cx="822960" cy="426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“apple”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3" name="Table 152"/>
          <p:cNvGraphicFramePr>
            <a:graphicFrameLocks noGrp="1"/>
          </p:cNvGraphicFramePr>
          <p:nvPr/>
        </p:nvGraphicFramePr>
        <p:xfrm>
          <a:off x="10160000" y="5380998"/>
          <a:ext cx="1005840" cy="426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“pumpkin”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4" name="Table 153"/>
          <p:cNvGraphicFramePr>
            <a:graphicFrameLocks noGrp="1"/>
          </p:cNvGraphicFramePr>
          <p:nvPr/>
        </p:nvGraphicFramePr>
        <p:xfrm>
          <a:off x="9916160" y="6530414"/>
          <a:ext cx="10058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“banana”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5" name="Oval 154"/>
          <p:cNvSpPr/>
          <p:nvPr/>
        </p:nvSpPr>
        <p:spPr bwMode="auto">
          <a:xfrm>
            <a:off x="9946640" y="5069782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56" name="Shape 72"/>
          <p:cNvCxnSpPr>
            <a:stCxn id="148" idx="0"/>
            <a:endCxn id="155" idx="4"/>
          </p:cNvCxnSpPr>
          <p:nvPr/>
        </p:nvCxnSpPr>
        <p:spPr bwMode="auto">
          <a:xfrm rot="5400000" flipH="1" flipV="1">
            <a:off x="9367909" y="5252273"/>
            <a:ext cx="685022" cy="62484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157" name="Oval 156"/>
          <p:cNvSpPr/>
          <p:nvPr/>
        </p:nvSpPr>
        <p:spPr bwMode="auto">
          <a:xfrm>
            <a:off x="9321800" y="621355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8" name="Oval 157"/>
          <p:cNvSpPr/>
          <p:nvPr/>
        </p:nvSpPr>
        <p:spPr bwMode="auto">
          <a:xfrm>
            <a:off x="9929812" y="6547262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59" name="Shape 81"/>
          <p:cNvCxnSpPr>
            <a:stCxn id="157" idx="4"/>
            <a:endCxn id="158" idx="2"/>
          </p:cNvCxnSpPr>
          <p:nvPr/>
        </p:nvCxnSpPr>
        <p:spPr bwMode="auto">
          <a:xfrm rot="16200000" flipH="1">
            <a:off x="9535152" y="6228802"/>
            <a:ext cx="257508" cy="531812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graphicFrame>
        <p:nvGraphicFramePr>
          <p:cNvPr id="160" name="Table 159"/>
          <p:cNvGraphicFramePr>
            <a:graphicFrameLocks noGrp="1"/>
          </p:cNvGraphicFramePr>
          <p:nvPr/>
        </p:nvGraphicFramePr>
        <p:xfrm>
          <a:off x="9970670" y="5779634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1" name="Oval 160"/>
          <p:cNvSpPr/>
          <p:nvPr/>
        </p:nvSpPr>
        <p:spPr bwMode="auto">
          <a:xfrm>
            <a:off x="10038920" y="592324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2" name="Oval 161"/>
          <p:cNvSpPr/>
          <p:nvPr/>
        </p:nvSpPr>
        <p:spPr bwMode="auto">
          <a:xfrm>
            <a:off x="10175240" y="549409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63" name="Shape 86"/>
          <p:cNvCxnSpPr>
            <a:stCxn id="161" idx="0"/>
            <a:endCxn id="162" idx="4"/>
          </p:cNvCxnSpPr>
          <p:nvPr/>
        </p:nvCxnSpPr>
        <p:spPr bwMode="auto">
          <a:xfrm rot="5400000" flipH="1" flipV="1">
            <a:off x="10044905" y="5716709"/>
            <a:ext cx="276750" cy="13632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graphicFrame>
        <p:nvGraphicFramePr>
          <p:cNvPr id="164" name="Table 163"/>
          <p:cNvGraphicFramePr>
            <a:graphicFrameLocks noGrp="1"/>
          </p:cNvGraphicFramePr>
          <p:nvPr/>
        </p:nvGraphicFramePr>
        <p:xfrm>
          <a:off x="8636000" y="5113094"/>
          <a:ext cx="82296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65" name="Shape 86"/>
          <p:cNvCxnSpPr/>
          <p:nvPr/>
        </p:nvCxnSpPr>
        <p:spPr bwMode="auto">
          <a:xfrm rot="16200000" flipH="1">
            <a:off x="8712200" y="5341694"/>
            <a:ext cx="304802" cy="15240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cxnSp>
        <p:nvCxnSpPr>
          <p:cNvPr id="166" name="Straight Arrow Connector 165"/>
          <p:cNvCxnSpPr/>
          <p:nvPr/>
        </p:nvCxnSpPr>
        <p:spPr bwMode="auto">
          <a:xfrm>
            <a:off x="9685970" y="5908754"/>
            <a:ext cx="286914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167" name="TextBox 166"/>
          <p:cNvSpPr txBox="1"/>
          <p:nvPr/>
        </p:nvSpPr>
        <p:spPr>
          <a:xfrm>
            <a:off x="9855200" y="4732094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dirty="0">
                <a:solidFill>
                  <a:srgbClr val="0070C0"/>
                </a:solidFill>
              </a:rPr>
              <a:t>0xBB8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65" name="Rectangular Callout 64"/>
          <p:cNvSpPr/>
          <p:nvPr/>
        </p:nvSpPr>
        <p:spPr bwMode="auto">
          <a:xfrm>
            <a:off x="4597400" y="3864114"/>
            <a:ext cx="2015936" cy="707886"/>
          </a:xfrm>
          <a:prstGeom prst="wedgeRectCallout">
            <a:avLst>
              <a:gd name="adj1" fmla="val -59029"/>
              <a:gd name="adj2" fmla="val -11852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Well, it’s got to</a:t>
            </a:r>
            <a:br>
              <a:rPr lang="en-US" sz="2000" b="0" dirty="0"/>
            </a:br>
            <a:r>
              <a:rPr lang="en-US" sz="2000" b="0" dirty="0"/>
              <a:t>live somewhere! </a:t>
            </a:r>
          </a:p>
        </p:txBody>
      </p:sp>
      <p:sp>
        <p:nvSpPr>
          <p:cNvPr id="66" name="Rectangular Callout 65"/>
          <p:cNvSpPr/>
          <p:nvPr/>
        </p:nvSpPr>
        <p:spPr bwMode="auto">
          <a:xfrm>
            <a:off x="11531600" y="6531114"/>
            <a:ext cx="1401987" cy="707886"/>
          </a:xfrm>
          <a:prstGeom prst="wedgeRectCallout">
            <a:avLst>
              <a:gd name="adj1" fmla="val -134304"/>
              <a:gd name="adj2" fmla="val 4166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/>
              <a:t>What about</a:t>
            </a:r>
            <a:br>
              <a:rPr lang="en-US" sz="2000" b="0" i="1" dirty="0"/>
            </a:br>
            <a:r>
              <a:rPr lang="en-US" sz="2000" b="0" i="1" dirty="0"/>
              <a:t>this area?</a:t>
            </a:r>
          </a:p>
        </p:txBody>
      </p:sp>
      <p:sp>
        <p:nvSpPr>
          <p:cNvPr id="67" name="Slide Number Placeholder 6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8559800" y="312494"/>
            <a:ext cx="2819400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9" name="Down Arrow 88"/>
          <p:cNvSpPr/>
          <p:nvPr/>
        </p:nvSpPr>
        <p:spPr bwMode="auto">
          <a:xfrm>
            <a:off x="9398000" y="3284294"/>
            <a:ext cx="1143000" cy="609600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0" name="Down Arrow 89"/>
          <p:cNvSpPr/>
          <p:nvPr/>
        </p:nvSpPr>
        <p:spPr bwMode="auto">
          <a:xfrm flipV="1">
            <a:off x="9398000" y="4086728"/>
            <a:ext cx="1143000" cy="609600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7150100" cy="1498600"/>
          </a:xfrm>
        </p:spPr>
        <p:txBody>
          <a:bodyPr/>
          <a:lstStyle/>
          <a:p>
            <a:r>
              <a:rPr lang="en-US" dirty="0"/>
              <a:t>A More Realistic Memory Model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6159500" cy="68961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DATA</a:t>
            </a:r>
            <a:r>
              <a:rPr lang="en-US" dirty="0"/>
              <a:t> segment contains all the string literals present in the program</a:t>
            </a:r>
          </a:p>
          <a:p>
            <a:pPr lvl="1"/>
            <a:r>
              <a:rPr lang="en-US" dirty="0"/>
              <a:t>Not the strings constructed by functions like </a:t>
            </a:r>
            <a:r>
              <a:rPr lang="en-US" dirty="0" err="1">
                <a:solidFill>
                  <a:srgbClr val="7030A0"/>
                </a:solidFill>
              </a:rPr>
              <a:t>string_join</a:t>
            </a:r>
            <a:endParaRPr lang="en-US" dirty="0">
              <a:solidFill>
                <a:srgbClr val="7030A0"/>
              </a:solidFill>
            </a:endParaRPr>
          </a:p>
          <a:p>
            <a:pPr lvl="2"/>
            <a:r>
              <a:rPr lang="en-US" dirty="0"/>
              <a:t>Those are hidden in the heap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Every string has an address in memory</a:t>
            </a:r>
          </a:p>
          <a:p>
            <a:pPr lvl="2"/>
            <a:r>
              <a:rPr lang="en-US" dirty="0"/>
              <a:t>The address of its first character</a:t>
            </a:r>
          </a:p>
          <a:p>
            <a:pPr lvl="2"/>
            <a:r>
              <a:rPr lang="en-US" dirty="0"/>
              <a:t>Variables and fields of type </a:t>
            </a:r>
            <a:r>
              <a:rPr lang="en-US" dirty="0">
                <a:solidFill>
                  <a:srgbClr val="00B050"/>
                </a:solidFill>
              </a:rPr>
              <a:t>string</a:t>
            </a:r>
            <a:r>
              <a:rPr lang="en-US" dirty="0"/>
              <a:t> contain this address</a:t>
            </a:r>
          </a:p>
          <a:p>
            <a:pPr lvl="4"/>
            <a:endParaRPr lang="en-US" dirty="0"/>
          </a:p>
          <a:p>
            <a:r>
              <a:rPr lang="en-US" dirty="0"/>
              <a:t>This segment is read-only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8559800" y="312494"/>
            <a:ext cx="2819400" cy="6858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OS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8559800" y="8770694"/>
            <a:ext cx="2819400" cy="6858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8559800" y="7475294"/>
            <a:ext cx="2819400" cy="12954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/>
              <a:t>main …</a:t>
            </a:r>
          </a:p>
          <a:p>
            <a:pPr algn="l"/>
            <a:r>
              <a:rPr lang="en-US" sz="1600" b="0" dirty="0" err="1"/>
              <a:t>hdict_lookup</a:t>
            </a:r>
            <a:r>
              <a:rPr lang="en-US" sz="1600" b="0" dirty="0"/>
              <a:t> …</a:t>
            </a:r>
          </a:p>
          <a:p>
            <a:pPr algn="l"/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key_hash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…</a:t>
            </a:r>
          </a:p>
          <a:p>
            <a:pPr algn="l"/>
            <a:r>
              <a:rPr lang="en-US" sz="1600" b="0" dirty="0" err="1"/>
              <a:t>key_equiv</a:t>
            </a:r>
            <a:r>
              <a:rPr lang="en-US" sz="1600" b="0" dirty="0"/>
              <a:t> …</a:t>
            </a:r>
          </a:p>
          <a:p>
            <a:pPr algn="l"/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…</a:t>
            </a:r>
          </a:p>
        </p:txBody>
      </p:sp>
      <p:sp>
        <p:nvSpPr>
          <p:cNvPr id="10" name="Flowchart: Document 9"/>
          <p:cNvSpPr/>
          <p:nvPr/>
        </p:nvSpPr>
        <p:spPr bwMode="auto">
          <a:xfrm>
            <a:off x="8559800" y="998294"/>
            <a:ext cx="2819400" cy="2590800"/>
          </a:xfrm>
          <a:prstGeom prst="flowChartDocumen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Flowchart: Document 10"/>
          <p:cNvSpPr/>
          <p:nvPr/>
        </p:nvSpPr>
        <p:spPr bwMode="auto">
          <a:xfrm rot="10800000">
            <a:off x="8559800" y="4427291"/>
            <a:ext cx="2819400" cy="2438401"/>
          </a:xfrm>
          <a:prstGeom prst="flowChartDocumen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Rectangle 7"/>
          <p:cNvSpPr>
            <a:spLocks/>
          </p:cNvSpPr>
          <p:nvPr/>
        </p:nvSpPr>
        <p:spPr bwMode="auto">
          <a:xfrm>
            <a:off x="8636000" y="998294"/>
            <a:ext cx="238848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A</a:t>
            </a: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8980904" y="10460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0xBB8</a:t>
            </a:r>
          </a:p>
        </p:txBody>
      </p:sp>
      <p:sp>
        <p:nvSpPr>
          <p:cNvPr id="33" name="Rectangle 7"/>
          <p:cNvSpPr>
            <a:spLocks/>
          </p:cNvSpPr>
          <p:nvPr/>
        </p:nvSpPr>
        <p:spPr bwMode="auto">
          <a:xfrm>
            <a:off x="8636000" y="1304503"/>
            <a:ext cx="250068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H</a:t>
            </a:r>
          </a:p>
        </p:txBody>
      </p:sp>
      <p:sp>
        <p:nvSpPr>
          <p:cNvPr id="34" name="Rectangle 12"/>
          <p:cNvSpPr>
            <a:spLocks noChangeArrowheads="1"/>
          </p:cNvSpPr>
          <p:nvPr/>
        </p:nvSpPr>
        <p:spPr bwMode="auto">
          <a:xfrm>
            <a:off x="8980904" y="1352227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0xD04</a:t>
            </a:r>
          </a:p>
        </p:txBody>
      </p:sp>
      <p:sp>
        <p:nvSpPr>
          <p:cNvPr id="35" name="Rectangle 7"/>
          <p:cNvSpPr>
            <a:spLocks/>
          </p:cNvSpPr>
          <p:nvPr/>
        </p:nvSpPr>
        <p:spPr bwMode="auto">
          <a:xfrm>
            <a:off x="8636000" y="1684094"/>
            <a:ext cx="250069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H</a:t>
            </a:r>
          </a:p>
        </p:txBody>
      </p:sp>
      <p:sp>
        <p:nvSpPr>
          <p:cNvPr id="36" name="Rectangle 12"/>
          <p:cNvSpPr>
            <a:spLocks noChangeArrowheads="1"/>
          </p:cNvSpPr>
          <p:nvPr/>
        </p:nvSpPr>
        <p:spPr bwMode="auto">
          <a:xfrm>
            <a:off x="8980904" y="17318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0xD04</a:t>
            </a:r>
          </a:p>
        </p:txBody>
      </p:sp>
      <p:sp>
        <p:nvSpPr>
          <p:cNvPr id="37" name="Rectangle 7"/>
          <p:cNvSpPr>
            <a:spLocks/>
          </p:cNvSpPr>
          <p:nvPr/>
        </p:nvSpPr>
        <p:spPr bwMode="auto">
          <a:xfrm>
            <a:off x="8636000" y="1990303"/>
            <a:ext cx="205184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k</a:t>
            </a:r>
          </a:p>
        </p:txBody>
      </p:sp>
      <p:sp>
        <p:nvSpPr>
          <p:cNvPr id="38" name="Rectangle 12"/>
          <p:cNvSpPr>
            <a:spLocks noChangeArrowheads="1"/>
          </p:cNvSpPr>
          <p:nvPr/>
        </p:nvSpPr>
        <p:spPr bwMode="auto">
          <a:xfrm>
            <a:off x="8980904" y="2038027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0x0AC</a:t>
            </a:r>
          </a:p>
        </p:txBody>
      </p:sp>
      <p:sp>
        <p:nvSpPr>
          <p:cNvPr id="39" name="Rectangle 7"/>
          <p:cNvSpPr>
            <a:spLocks/>
          </p:cNvSpPr>
          <p:nvPr/>
        </p:nvSpPr>
        <p:spPr bwMode="auto">
          <a:xfrm>
            <a:off x="8636000" y="2293694"/>
            <a:ext cx="147476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 err="1"/>
              <a:t>i</a:t>
            </a:r>
            <a:endParaRPr lang="en-US" sz="1600" b="0" dirty="0"/>
          </a:p>
        </p:txBody>
      </p:sp>
      <p:sp>
        <p:nvSpPr>
          <p:cNvPr id="40" name="Rectangle 12"/>
          <p:cNvSpPr>
            <a:spLocks noChangeArrowheads="1"/>
          </p:cNvSpPr>
          <p:nvPr/>
        </p:nvSpPr>
        <p:spPr bwMode="auto">
          <a:xfrm>
            <a:off x="8980904" y="23414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1</a:t>
            </a:r>
          </a:p>
        </p:txBody>
      </p:sp>
      <p:sp>
        <p:nvSpPr>
          <p:cNvPr id="43" name="Rectangle 7"/>
          <p:cNvSpPr>
            <a:spLocks/>
          </p:cNvSpPr>
          <p:nvPr/>
        </p:nvSpPr>
        <p:spPr bwMode="auto">
          <a:xfrm>
            <a:off x="8636000" y="2674694"/>
            <a:ext cx="205184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k</a:t>
            </a:r>
          </a:p>
        </p:txBody>
      </p:sp>
      <p:sp>
        <p:nvSpPr>
          <p:cNvPr id="44" name="Rectangle 12"/>
          <p:cNvSpPr>
            <a:spLocks noChangeArrowheads="1"/>
          </p:cNvSpPr>
          <p:nvPr/>
        </p:nvSpPr>
        <p:spPr bwMode="auto">
          <a:xfrm>
            <a:off x="8980904" y="27224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0x0AC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026538" y="7170494"/>
            <a:ext cx="6094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b="0" dirty="0">
                <a:solidFill>
                  <a:srgbClr val="0070C0"/>
                </a:solidFill>
              </a:rPr>
              <a:t>0x0AC</a:t>
            </a:r>
            <a:endParaRPr lang="en-US" sz="1050" dirty="0">
              <a:solidFill>
                <a:srgbClr val="0070C0"/>
              </a:solidFill>
            </a:endParaRPr>
          </a:p>
        </p:txBody>
      </p:sp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8636000" y="5570294"/>
          <a:ext cx="4572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9263244" y="5779634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8" name="Straight Arrow Connector 47"/>
          <p:cNvCxnSpPr>
            <a:endCxn id="49" idx="2"/>
          </p:cNvCxnSpPr>
          <p:nvPr/>
        </p:nvCxnSpPr>
        <p:spPr bwMode="auto">
          <a:xfrm>
            <a:off x="8976330" y="5912826"/>
            <a:ext cx="286914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49" name="Oval 48"/>
          <p:cNvSpPr/>
          <p:nvPr/>
        </p:nvSpPr>
        <p:spPr bwMode="auto">
          <a:xfrm>
            <a:off x="9263244" y="583742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9321800" y="590720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9245600" y="6231996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2" name="Straight Arrow Connector 51"/>
          <p:cNvCxnSpPr>
            <a:endCxn id="53" idx="2"/>
          </p:cNvCxnSpPr>
          <p:nvPr/>
        </p:nvCxnSpPr>
        <p:spPr bwMode="auto">
          <a:xfrm>
            <a:off x="8976330" y="6362752"/>
            <a:ext cx="269270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53" name="Oval 52"/>
          <p:cNvSpPr/>
          <p:nvPr/>
        </p:nvSpPr>
        <p:spPr bwMode="auto">
          <a:xfrm>
            <a:off x="9245600" y="6287346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9946640" y="4960694"/>
          <a:ext cx="82296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0x080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5" name="Table 54"/>
          <p:cNvGraphicFramePr>
            <a:graphicFrameLocks noGrp="1"/>
          </p:cNvGraphicFramePr>
          <p:nvPr/>
        </p:nvGraphicFramePr>
        <p:xfrm>
          <a:off x="10160000" y="5380998"/>
          <a:ext cx="10058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0x090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/>
        </p:nvGraphicFramePr>
        <p:xfrm>
          <a:off x="9916160" y="6530414"/>
          <a:ext cx="10058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0x088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" name="Oval 56"/>
          <p:cNvSpPr/>
          <p:nvPr/>
        </p:nvSpPr>
        <p:spPr bwMode="auto">
          <a:xfrm>
            <a:off x="9946640" y="5069782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8" name="Shape 72"/>
          <p:cNvCxnSpPr>
            <a:stCxn id="50" idx="0"/>
            <a:endCxn id="57" idx="4"/>
          </p:cNvCxnSpPr>
          <p:nvPr/>
        </p:nvCxnSpPr>
        <p:spPr bwMode="auto">
          <a:xfrm rot="5400000" flipH="1" flipV="1">
            <a:off x="9367909" y="5252273"/>
            <a:ext cx="685022" cy="62484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59" name="Oval 58"/>
          <p:cNvSpPr/>
          <p:nvPr/>
        </p:nvSpPr>
        <p:spPr bwMode="auto">
          <a:xfrm>
            <a:off x="9321800" y="621355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9929812" y="6547262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1" name="Shape 81"/>
          <p:cNvCxnSpPr>
            <a:stCxn id="59" idx="4"/>
            <a:endCxn id="60" idx="2"/>
          </p:cNvCxnSpPr>
          <p:nvPr/>
        </p:nvCxnSpPr>
        <p:spPr bwMode="auto">
          <a:xfrm rot="16200000" flipH="1">
            <a:off x="9535152" y="6228802"/>
            <a:ext cx="257508" cy="531812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graphicFrame>
        <p:nvGraphicFramePr>
          <p:cNvPr id="62" name="Table 61"/>
          <p:cNvGraphicFramePr>
            <a:graphicFrameLocks noGrp="1"/>
          </p:cNvGraphicFramePr>
          <p:nvPr/>
        </p:nvGraphicFramePr>
        <p:xfrm>
          <a:off x="9970670" y="5779634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4" name="Oval 63"/>
          <p:cNvSpPr/>
          <p:nvPr/>
        </p:nvSpPr>
        <p:spPr bwMode="auto">
          <a:xfrm>
            <a:off x="10038920" y="592324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10175240" y="549409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6" name="Shape 86"/>
          <p:cNvCxnSpPr>
            <a:stCxn id="64" idx="0"/>
            <a:endCxn id="65" idx="4"/>
          </p:cNvCxnSpPr>
          <p:nvPr/>
        </p:nvCxnSpPr>
        <p:spPr bwMode="auto">
          <a:xfrm rot="5400000" flipH="1" flipV="1">
            <a:off x="10044905" y="5716709"/>
            <a:ext cx="276750" cy="13632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8636000" y="5113094"/>
          <a:ext cx="82296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8" name="Shape 86"/>
          <p:cNvCxnSpPr/>
          <p:nvPr/>
        </p:nvCxnSpPr>
        <p:spPr bwMode="auto">
          <a:xfrm rot="16200000" flipH="1">
            <a:off x="8712200" y="5341694"/>
            <a:ext cx="304802" cy="15240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cxnSp>
        <p:nvCxnSpPr>
          <p:cNvPr id="81" name="Straight Arrow Connector 80"/>
          <p:cNvCxnSpPr/>
          <p:nvPr/>
        </p:nvCxnSpPr>
        <p:spPr bwMode="auto">
          <a:xfrm>
            <a:off x="9685970" y="5908754"/>
            <a:ext cx="286914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8026538" y="5036894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b="0" dirty="0">
                <a:solidFill>
                  <a:srgbClr val="0070C0"/>
                </a:solidFill>
              </a:rPr>
              <a:t>0xD04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9855200" y="4732094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dirty="0">
                <a:solidFill>
                  <a:srgbClr val="0070C0"/>
                </a:solidFill>
              </a:rPr>
              <a:t>0xBB8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202864" y="9271084"/>
            <a:ext cx="4026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b="0" dirty="0">
                <a:solidFill>
                  <a:srgbClr val="0070C0"/>
                </a:solidFill>
              </a:rPr>
              <a:t>0x0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792479" y="287178"/>
            <a:ext cx="7889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b="0" dirty="0">
                <a:solidFill>
                  <a:srgbClr val="0070C0"/>
                </a:solidFill>
              </a:rPr>
              <a:t>0xFF…FF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1464986" y="445784"/>
            <a:ext cx="1438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Restricted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1455400" y="8923094"/>
            <a:ext cx="1438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Restricted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1455400" y="7913384"/>
            <a:ext cx="1425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Read-only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1455400" y="6954086"/>
            <a:ext cx="1425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Read-only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1455400" y="5472008"/>
            <a:ext cx="12410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/>
              <a:t>Allocated</a:t>
            </a:r>
            <a:br>
              <a:rPr lang="en-US" sz="2000" b="0" i="1" dirty="0"/>
            </a:br>
            <a:r>
              <a:rPr lang="en-US" sz="2000" b="0" i="1" dirty="0"/>
              <a:t>memory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1455400" y="1738208"/>
            <a:ext cx="11095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/>
              <a:t>Local</a:t>
            </a:r>
            <a:br>
              <a:rPr lang="en-US" sz="2000" b="0" i="1" dirty="0"/>
            </a:br>
            <a:r>
              <a:rPr lang="en-US" sz="2000" b="0" i="1" dirty="0"/>
              <a:t>memory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264400" y="1684094"/>
            <a:ext cx="12228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</a:t>
            </a:r>
            <a:br>
              <a:rPr lang="en-US" dirty="0"/>
            </a:br>
            <a:r>
              <a:rPr lang="en-US" dirty="0"/>
              <a:t>STACK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355482" y="5486400"/>
            <a:ext cx="10406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</a:t>
            </a:r>
            <a:br>
              <a:rPr lang="en-US" dirty="0"/>
            </a:br>
            <a:r>
              <a:rPr lang="en-US" dirty="0"/>
              <a:t>HEAP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390749" y="7775629"/>
            <a:ext cx="970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TEXT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378502" y="6789494"/>
            <a:ext cx="994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DATA</a:t>
            </a:r>
          </a:p>
        </p:txBody>
      </p:sp>
      <p:cxnSp>
        <p:nvCxnSpPr>
          <p:cNvPr id="82" name="Straight Connector 27"/>
          <p:cNvCxnSpPr>
            <a:cxnSpLocks noChangeShapeType="1"/>
          </p:cNvCxnSpPr>
          <p:nvPr/>
        </p:nvCxnSpPr>
        <p:spPr bwMode="auto">
          <a:xfrm flipV="1">
            <a:off x="8559800" y="1676400"/>
            <a:ext cx="2819400" cy="6106"/>
          </a:xfrm>
          <a:prstGeom prst="line">
            <a:avLst/>
          </a:prstGeom>
          <a:noFill/>
          <a:ln w="25400" algn="ctr">
            <a:solidFill>
              <a:srgbClr val="7030A0"/>
            </a:solidFill>
            <a:prstDash val="dash"/>
            <a:miter lim="400000"/>
            <a:headEnd/>
            <a:tailEnd/>
          </a:ln>
        </p:spPr>
      </p:cxnSp>
      <p:sp>
        <p:nvSpPr>
          <p:cNvPr id="85" name="TextBox 15"/>
          <p:cNvSpPr txBox="1">
            <a:spLocks noChangeArrowheads="1"/>
          </p:cNvSpPr>
          <p:nvPr/>
        </p:nvSpPr>
        <p:spPr bwMode="auto">
          <a:xfrm>
            <a:off x="10806607" y="995317"/>
            <a:ext cx="5725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solidFill>
                  <a:srgbClr val="7030A0"/>
                </a:solidFill>
              </a:rPr>
              <a:t>main</a:t>
            </a:r>
          </a:p>
        </p:txBody>
      </p:sp>
      <p:cxnSp>
        <p:nvCxnSpPr>
          <p:cNvPr id="86" name="Straight Connector 27"/>
          <p:cNvCxnSpPr>
            <a:cxnSpLocks noChangeShapeType="1"/>
          </p:cNvCxnSpPr>
          <p:nvPr/>
        </p:nvCxnSpPr>
        <p:spPr bwMode="auto">
          <a:xfrm flipV="1">
            <a:off x="8559800" y="2667000"/>
            <a:ext cx="2819400" cy="7694"/>
          </a:xfrm>
          <a:prstGeom prst="line">
            <a:avLst/>
          </a:prstGeom>
          <a:noFill/>
          <a:ln w="25400" algn="ctr">
            <a:solidFill>
              <a:srgbClr val="7030A0"/>
            </a:solidFill>
            <a:prstDash val="dash"/>
            <a:miter lim="400000"/>
            <a:headEnd/>
            <a:tailEnd/>
          </a:ln>
        </p:spPr>
      </p:cxnSp>
      <p:sp>
        <p:nvSpPr>
          <p:cNvPr id="87" name="TextBox 15"/>
          <p:cNvSpPr txBox="1">
            <a:spLocks noChangeArrowheads="1"/>
          </p:cNvSpPr>
          <p:nvPr/>
        </p:nvSpPr>
        <p:spPr bwMode="auto">
          <a:xfrm>
            <a:off x="10189451" y="1681117"/>
            <a:ext cx="11897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 err="1">
                <a:solidFill>
                  <a:srgbClr val="7030A0"/>
                </a:solidFill>
              </a:rPr>
              <a:t>hdict_lookup</a:t>
            </a:r>
            <a:endParaRPr lang="en-US" sz="1400" b="0" dirty="0">
              <a:solidFill>
                <a:srgbClr val="7030A0"/>
              </a:solidFill>
            </a:endParaRPr>
          </a:p>
        </p:txBody>
      </p:sp>
      <p:sp>
        <p:nvSpPr>
          <p:cNvPr id="88" name="TextBox 15"/>
          <p:cNvSpPr txBox="1">
            <a:spLocks noChangeArrowheads="1"/>
          </p:cNvSpPr>
          <p:nvPr/>
        </p:nvSpPr>
        <p:spPr bwMode="auto">
          <a:xfrm>
            <a:off x="10428299" y="2671717"/>
            <a:ext cx="9509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 err="1">
                <a:solidFill>
                  <a:srgbClr val="7030A0"/>
                </a:solidFill>
              </a:rPr>
              <a:t>key_hash</a:t>
            </a:r>
            <a:endParaRPr lang="en-US" sz="1400" b="0" dirty="0">
              <a:solidFill>
                <a:srgbClr val="7030A0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559800" y="6865694"/>
            <a:ext cx="2819400" cy="6096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“apple” …</a:t>
            </a:r>
            <a:b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lang="en-US" sz="1600" b="0" dirty="0"/>
              <a:t> “lime” …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0" name="Oval 79"/>
          <p:cNvSpPr>
            <a:spLocks noChangeArrowheads="1"/>
          </p:cNvSpPr>
          <p:nvPr/>
        </p:nvSpPr>
        <p:spPr bwMode="auto">
          <a:xfrm>
            <a:off x="8864599" y="2667000"/>
            <a:ext cx="762001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1" name="Oval 90"/>
          <p:cNvSpPr>
            <a:spLocks noChangeArrowheads="1"/>
          </p:cNvSpPr>
          <p:nvPr/>
        </p:nvSpPr>
        <p:spPr bwMode="auto">
          <a:xfrm>
            <a:off x="9779000" y="4953000"/>
            <a:ext cx="762001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3" name="Rectangular Callout 92"/>
          <p:cNvSpPr/>
          <p:nvPr/>
        </p:nvSpPr>
        <p:spPr bwMode="auto">
          <a:xfrm>
            <a:off x="1360146" y="8534400"/>
            <a:ext cx="2399054" cy="707886"/>
          </a:xfrm>
          <a:prstGeom prst="wedgeRectCallout">
            <a:avLst>
              <a:gd name="adj1" fmla="val 82522"/>
              <a:gd name="adj2" fmla="val -12300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Writing to it causes</a:t>
            </a:r>
            <a:br>
              <a:rPr lang="en-US" sz="2000" b="0" dirty="0"/>
            </a:br>
            <a:r>
              <a:rPr lang="en-US" sz="2000" b="0" dirty="0"/>
              <a:t>a segmentation fault</a:t>
            </a:r>
          </a:p>
        </p:txBody>
      </p:sp>
      <p:sp>
        <p:nvSpPr>
          <p:cNvPr id="94" name="Slide Number Placeholder 9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8559800" y="312494"/>
            <a:ext cx="2819400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9" name="Down Arrow 88"/>
          <p:cNvSpPr/>
          <p:nvPr/>
        </p:nvSpPr>
        <p:spPr bwMode="auto">
          <a:xfrm>
            <a:off x="9398000" y="3284294"/>
            <a:ext cx="1143000" cy="609600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0" name="Down Arrow 89"/>
          <p:cNvSpPr/>
          <p:nvPr/>
        </p:nvSpPr>
        <p:spPr bwMode="auto">
          <a:xfrm flipV="1">
            <a:off x="9398000" y="4086728"/>
            <a:ext cx="1143000" cy="609600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7150100" cy="1498600"/>
          </a:xfrm>
        </p:spPr>
        <p:txBody>
          <a:bodyPr/>
          <a:lstStyle/>
          <a:p>
            <a:r>
              <a:rPr lang="en-US" dirty="0"/>
              <a:t>A More Realistic Memory Model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6311900" cy="5715000"/>
          </a:xfrm>
        </p:spPr>
        <p:txBody>
          <a:bodyPr/>
          <a:lstStyle/>
          <a:p>
            <a:r>
              <a:rPr lang="en-US" dirty="0"/>
              <a:t>This is not the end of the story!</a:t>
            </a:r>
          </a:p>
          <a:p>
            <a:pPr lvl="4"/>
            <a:endParaRPr lang="en-US" dirty="0"/>
          </a:p>
          <a:p>
            <a:r>
              <a:rPr lang="en-US" dirty="0"/>
              <a:t>Actual memory is much more complicated</a:t>
            </a:r>
          </a:p>
          <a:p>
            <a:pPr lvl="1"/>
            <a:r>
              <a:rPr lang="en-US" dirty="0"/>
              <a:t>This model will be significantly refined in future classes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8559800" y="312494"/>
            <a:ext cx="2819400" cy="6858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OS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8559800" y="8770694"/>
            <a:ext cx="2819400" cy="6858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8559800" y="7475294"/>
            <a:ext cx="2819400" cy="12954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/>
              <a:t>main …</a:t>
            </a:r>
          </a:p>
          <a:p>
            <a:pPr algn="l"/>
            <a:r>
              <a:rPr lang="en-US" sz="1600" b="0" dirty="0" err="1"/>
              <a:t>hdict_lookup</a:t>
            </a:r>
            <a:r>
              <a:rPr lang="en-US" sz="1600" b="0" dirty="0"/>
              <a:t> …</a:t>
            </a:r>
          </a:p>
          <a:p>
            <a:pPr algn="l"/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key_hash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…</a:t>
            </a:r>
          </a:p>
          <a:p>
            <a:pPr algn="l"/>
            <a:r>
              <a:rPr lang="en-US" sz="1600" b="0" dirty="0" err="1"/>
              <a:t>key_equiv</a:t>
            </a:r>
            <a:r>
              <a:rPr lang="en-US" sz="1600" b="0" dirty="0"/>
              <a:t> …</a:t>
            </a:r>
          </a:p>
          <a:p>
            <a:pPr algn="l"/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…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8559800" y="6865694"/>
            <a:ext cx="2819400" cy="609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“apple” …</a:t>
            </a:r>
            <a:b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lang="en-US" sz="1600" b="0" dirty="0"/>
              <a:t> “lime” …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Flowchart: Document 9"/>
          <p:cNvSpPr/>
          <p:nvPr/>
        </p:nvSpPr>
        <p:spPr bwMode="auto">
          <a:xfrm>
            <a:off x="8559800" y="998294"/>
            <a:ext cx="2819400" cy="2590800"/>
          </a:xfrm>
          <a:prstGeom prst="flowChartDocumen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Flowchart: Document 10"/>
          <p:cNvSpPr/>
          <p:nvPr/>
        </p:nvSpPr>
        <p:spPr bwMode="auto">
          <a:xfrm rot="10800000">
            <a:off x="8559800" y="4427291"/>
            <a:ext cx="2819400" cy="2438401"/>
          </a:xfrm>
          <a:prstGeom prst="flowChartDocumen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Rectangle 7"/>
          <p:cNvSpPr>
            <a:spLocks/>
          </p:cNvSpPr>
          <p:nvPr/>
        </p:nvSpPr>
        <p:spPr bwMode="auto">
          <a:xfrm>
            <a:off x="8636000" y="998294"/>
            <a:ext cx="238848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A</a:t>
            </a: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8980904" y="10460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0xBB8</a:t>
            </a:r>
          </a:p>
        </p:txBody>
      </p:sp>
      <p:sp>
        <p:nvSpPr>
          <p:cNvPr id="33" name="Rectangle 7"/>
          <p:cNvSpPr>
            <a:spLocks/>
          </p:cNvSpPr>
          <p:nvPr/>
        </p:nvSpPr>
        <p:spPr bwMode="auto">
          <a:xfrm>
            <a:off x="8636000" y="1304503"/>
            <a:ext cx="250068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H</a:t>
            </a:r>
          </a:p>
        </p:txBody>
      </p:sp>
      <p:sp>
        <p:nvSpPr>
          <p:cNvPr id="34" name="Rectangle 12"/>
          <p:cNvSpPr>
            <a:spLocks noChangeArrowheads="1"/>
          </p:cNvSpPr>
          <p:nvPr/>
        </p:nvSpPr>
        <p:spPr bwMode="auto">
          <a:xfrm>
            <a:off x="8980904" y="1352227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0xD04</a:t>
            </a:r>
          </a:p>
        </p:txBody>
      </p:sp>
      <p:sp>
        <p:nvSpPr>
          <p:cNvPr id="35" name="Rectangle 7"/>
          <p:cNvSpPr>
            <a:spLocks/>
          </p:cNvSpPr>
          <p:nvPr/>
        </p:nvSpPr>
        <p:spPr bwMode="auto">
          <a:xfrm>
            <a:off x="8636000" y="1684094"/>
            <a:ext cx="250069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H</a:t>
            </a:r>
          </a:p>
        </p:txBody>
      </p:sp>
      <p:sp>
        <p:nvSpPr>
          <p:cNvPr id="36" name="Rectangle 12"/>
          <p:cNvSpPr>
            <a:spLocks noChangeArrowheads="1"/>
          </p:cNvSpPr>
          <p:nvPr/>
        </p:nvSpPr>
        <p:spPr bwMode="auto">
          <a:xfrm>
            <a:off x="8980904" y="17318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0xD04</a:t>
            </a:r>
          </a:p>
        </p:txBody>
      </p:sp>
      <p:sp>
        <p:nvSpPr>
          <p:cNvPr id="37" name="Rectangle 7"/>
          <p:cNvSpPr>
            <a:spLocks/>
          </p:cNvSpPr>
          <p:nvPr/>
        </p:nvSpPr>
        <p:spPr bwMode="auto">
          <a:xfrm>
            <a:off x="8636000" y="1990303"/>
            <a:ext cx="205184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k</a:t>
            </a:r>
          </a:p>
        </p:txBody>
      </p:sp>
      <p:sp>
        <p:nvSpPr>
          <p:cNvPr id="38" name="Rectangle 12"/>
          <p:cNvSpPr>
            <a:spLocks noChangeArrowheads="1"/>
          </p:cNvSpPr>
          <p:nvPr/>
        </p:nvSpPr>
        <p:spPr bwMode="auto">
          <a:xfrm>
            <a:off x="8980904" y="2038027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0x0AC</a:t>
            </a:r>
          </a:p>
        </p:txBody>
      </p:sp>
      <p:sp>
        <p:nvSpPr>
          <p:cNvPr id="39" name="Rectangle 7"/>
          <p:cNvSpPr>
            <a:spLocks/>
          </p:cNvSpPr>
          <p:nvPr/>
        </p:nvSpPr>
        <p:spPr bwMode="auto">
          <a:xfrm>
            <a:off x="8636000" y="2293694"/>
            <a:ext cx="147476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 err="1"/>
              <a:t>i</a:t>
            </a:r>
            <a:endParaRPr lang="en-US" sz="1600" b="0" dirty="0"/>
          </a:p>
        </p:txBody>
      </p:sp>
      <p:sp>
        <p:nvSpPr>
          <p:cNvPr id="40" name="Rectangle 12"/>
          <p:cNvSpPr>
            <a:spLocks noChangeArrowheads="1"/>
          </p:cNvSpPr>
          <p:nvPr/>
        </p:nvSpPr>
        <p:spPr bwMode="auto">
          <a:xfrm>
            <a:off x="8980904" y="23414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1</a:t>
            </a:r>
          </a:p>
        </p:txBody>
      </p:sp>
      <p:sp>
        <p:nvSpPr>
          <p:cNvPr id="43" name="Rectangle 7"/>
          <p:cNvSpPr>
            <a:spLocks/>
          </p:cNvSpPr>
          <p:nvPr/>
        </p:nvSpPr>
        <p:spPr bwMode="auto">
          <a:xfrm>
            <a:off x="8636000" y="2674694"/>
            <a:ext cx="205184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k</a:t>
            </a:r>
          </a:p>
        </p:txBody>
      </p:sp>
      <p:sp>
        <p:nvSpPr>
          <p:cNvPr id="44" name="Rectangle 12"/>
          <p:cNvSpPr>
            <a:spLocks noChangeArrowheads="1"/>
          </p:cNvSpPr>
          <p:nvPr/>
        </p:nvSpPr>
        <p:spPr bwMode="auto">
          <a:xfrm>
            <a:off x="8980904" y="27224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0x0AC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026538" y="7170494"/>
            <a:ext cx="6094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b="0" dirty="0">
                <a:solidFill>
                  <a:srgbClr val="0070C0"/>
                </a:solidFill>
              </a:rPr>
              <a:t>0x0AC</a:t>
            </a:r>
            <a:endParaRPr lang="en-US" sz="1050" dirty="0">
              <a:solidFill>
                <a:srgbClr val="0070C0"/>
              </a:solidFill>
            </a:endParaRPr>
          </a:p>
        </p:txBody>
      </p:sp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8636000" y="5570294"/>
          <a:ext cx="4572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9263244" y="5779634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8" name="Straight Arrow Connector 47"/>
          <p:cNvCxnSpPr>
            <a:endCxn id="49" idx="2"/>
          </p:cNvCxnSpPr>
          <p:nvPr/>
        </p:nvCxnSpPr>
        <p:spPr bwMode="auto">
          <a:xfrm>
            <a:off x="8976330" y="5912826"/>
            <a:ext cx="286914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49" name="Oval 48"/>
          <p:cNvSpPr/>
          <p:nvPr/>
        </p:nvSpPr>
        <p:spPr bwMode="auto">
          <a:xfrm>
            <a:off x="9263244" y="583742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9321800" y="590720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9245600" y="6231996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2" name="Straight Arrow Connector 51"/>
          <p:cNvCxnSpPr>
            <a:endCxn id="53" idx="2"/>
          </p:cNvCxnSpPr>
          <p:nvPr/>
        </p:nvCxnSpPr>
        <p:spPr bwMode="auto">
          <a:xfrm>
            <a:off x="8976330" y="6362752"/>
            <a:ext cx="269270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53" name="Oval 52"/>
          <p:cNvSpPr/>
          <p:nvPr/>
        </p:nvSpPr>
        <p:spPr bwMode="auto">
          <a:xfrm>
            <a:off x="9245600" y="6287346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9946640" y="4960694"/>
          <a:ext cx="82296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0x080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5" name="Table 54"/>
          <p:cNvGraphicFramePr>
            <a:graphicFrameLocks noGrp="1"/>
          </p:cNvGraphicFramePr>
          <p:nvPr/>
        </p:nvGraphicFramePr>
        <p:xfrm>
          <a:off x="10160000" y="5380998"/>
          <a:ext cx="10058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0x090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/>
        </p:nvGraphicFramePr>
        <p:xfrm>
          <a:off x="9916160" y="6530414"/>
          <a:ext cx="10058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0x088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" name="Oval 56"/>
          <p:cNvSpPr/>
          <p:nvPr/>
        </p:nvSpPr>
        <p:spPr bwMode="auto">
          <a:xfrm>
            <a:off x="9946640" y="5069782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8" name="Shape 72"/>
          <p:cNvCxnSpPr>
            <a:stCxn id="50" idx="0"/>
            <a:endCxn id="57" idx="4"/>
          </p:cNvCxnSpPr>
          <p:nvPr/>
        </p:nvCxnSpPr>
        <p:spPr bwMode="auto">
          <a:xfrm rot="5400000" flipH="1" flipV="1">
            <a:off x="9367909" y="5252273"/>
            <a:ext cx="685022" cy="62484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59" name="Oval 58"/>
          <p:cNvSpPr/>
          <p:nvPr/>
        </p:nvSpPr>
        <p:spPr bwMode="auto">
          <a:xfrm>
            <a:off x="9321800" y="621355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9929812" y="6547262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1" name="Shape 81"/>
          <p:cNvCxnSpPr>
            <a:stCxn id="59" idx="4"/>
            <a:endCxn id="60" idx="2"/>
          </p:cNvCxnSpPr>
          <p:nvPr/>
        </p:nvCxnSpPr>
        <p:spPr bwMode="auto">
          <a:xfrm rot="16200000" flipH="1">
            <a:off x="9535152" y="6228802"/>
            <a:ext cx="257508" cy="531812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graphicFrame>
        <p:nvGraphicFramePr>
          <p:cNvPr id="62" name="Table 61"/>
          <p:cNvGraphicFramePr>
            <a:graphicFrameLocks noGrp="1"/>
          </p:cNvGraphicFramePr>
          <p:nvPr/>
        </p:nvGraphicFramePr>
        <p:xfrm>
          <a:off x="9970670" y="5779634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4" name="Oval 63"/>
          <p:cNvSpPr/>
          <p:nvPr/>
        </p:nvSpPr>
        <p:spPr bwMode="auto">
          <a:xfrm>
            <a:off x="10038920" y="592324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10175240" y="549409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6" name="Shape 86"/>
          <p:cNvCxnSpPr>
            <a:stCxn id="64" idx="0"/>
            <a:endCxn id="65" idx="4"/>
          </p:cNvCxnSpPr>
          <p:nvPr/>
        </p:nvCxnSpPr>
        <p:spPr bwMode="auto">
          <a:xfrm rot="5400000" flipH="1" flipV="1">
            <a:off x="10044905" y="5716709"/>
            <a:ext cx="276750" cy="13632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8636000" y="5113094"/>
          <a:ext cx="82296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8" name="Shape 86"/>
          <p:cNvCxnSpPr/>
          <p:nvPr/>
        </p:nvCxnSpPr>
        <p:spPr bwMode="auto">
          <a:xfrm rot="16200000" flipH="1">
            <a:off x="8712200" y="5341694"/>
            <a:ext cx="304802" cy="15240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cxnSp>
        <p:nvCxnSpPr>
          <p:cNvPr id="81" name="Straight Arrow Connector 80"/>
          <p:cNvCxnSpPr/>
          <p:nvPr/>
        </p:nvCxnSpPr>
        <p:spPr bwMode="auto">
          <a:xfrm>
            <a:off x="9685970" y="5908754"/>
            <a:ext cx="286914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8026538" y="5036894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b="0" dirty="0">
                <a:solidFill>
                  <a:srgbClr val="0070C0"/>
                </a:solidFill>
              </a:rPr>
              <a:t>0xD04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9855200" y="4732094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dirty="0">
                <a:solidFill>
                  <a:srgbClr val="0070C0"/>
                </a:solidFill>
              </a:rPr>
              <a:t>0xBB8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202864" y="9271084"/>
            <a:ext cx="4026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b="0" dirty="0">
                <a:solidFill>
                  <a:srgbClr val="0070C0"/>
                </a:solidFill>
              </a:rPr>
              <a:t>0x0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792479" y="287178"/>
            <a:ext cx="7889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b="0" dirty="0">
                <a:solidFill>
                  <a:srgbClr val="0070C0"/>
                </a:solidFill>
              </a:rPr>
              <a:t>0xFF…FF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1464986" y="445784"/>
            <a:ext cx="1438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Restricted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1455400" y="8923094"/>
            <a:ext cx="1438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Restricted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1455400" y="7913384"/>
            <a:ext cx="1425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Read-only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1455400" y="6954086"/>
            <a:ext cx="1425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Read-only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1455400" y="5472008"/>
            <a:ext cx="12410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/>
              <a:t>Allocated</a:t>
            </a:r>
            <a:br>
              <a:rPr lang="en-US" sz="2000" b="0" i="1" dirty="0"/>
            </a:br>
            <a:r>
              <a:rPr lang="en-US" sz="2000" b="0" i="1" dirty="0"/>
              <a:t>memory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1455400" y="1738208"/>
            <a:ext cx="11095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/>
              <a:t>Local</a:t>
            </a:r>
            <a:br>
              <a:rPr lang="en-US" sz="2000" b="0" i="1" dirty="0"/>
            </a:br>
            <a:r>
              <a:rPr lang="en-US" sz="2000" b="0" i="1" dirty="0"/>
              <a:t>memory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264400" y="1684094"/>
            <a:ext cx="12228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</a:t>
            </a:r>
            <a:br>
              <a:rPr lang="en-US" dirty="0"/>
            </a:br>
            <a:r>
              <a:rPr lang="en-US" dirty="0"/>
              <a:t>STACK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355482" y="5486400"/>
            <a:ext cx="10406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</a:t>
            </a:r>
            <a:br>
              <a:rPr lang="en-US" dirty="0"/>
            </a:br>
            <a:r>
              <a:rPr lang="en-US" dirty="0"/>
              <a:t>HEAP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390749" y="7775629"/>
            <a:ext cx="970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TEXT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378502" y="6789494"/>
            <a:ext cx="994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</a:t>
            </a:r>
          </a:p>
        </p:txBody>
      </p:sp>
      <p:cxnSp>
        <p:nvCxnSpPr>
          <p:cNvPr id="82" name="Straight Connector 27"/>
          <p:cNvCxnSpPr>
            <a:cxnSpLocks noChangeShapeType="1"/>
          </p:cNvCxnSpPr>
          <p:nvPr/>
        </p:nvCxnSpPr>
        <p:spPr bwMode="auto">
          <a:xfrm flipV="1">
            <a:off x="8559800" y="1676400"/>
            <a:ext cx="2819400" cy="6106"/>
          </a:xfrm>
          <a:prstGeom prst="line">
            <a:avLst/>
          </a:prstGeom>
          <a:noFill/>
          <a:ln w="25400" algn="ctr">
            <a:solidFill>
              <a:srgbClr val="7030A0"/>
            </a:solidFill>
            <a:prstDash val="dash"/>
            <a:miter lim="400000"/>
            <a:headEnd/>
            <a:tailEnd/>
          </a:ln>
        </p:spPr>
      </p:cxnSp>
      <p:sp>
        <p:nvSpPr>
          <p:cNvPr id="85" name="TextBox 15"/>
          <p:cNvSpPr txBox="1">
            <a:spLocks noChangeArrowheads="1"/>
          </p:cNvSpPr>
          <p:nvPr/>
        </p:nvSpPr>
        <p:spPr bwMode="auto">
          <a:xfrm>
            <a:off x="10806607" y="995317"/>
            <a:ext cx="5725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solidFill>
                  <a:srgbClr val="7030A0"/>
                </a:solidFill>
              </a:rPr>
              <a:t>main</a:t>
            </a:r>
          </a:p>
        </p:txBody>
      </p:sp>
      <p:cxnSp>
        <p:nvCxnSpPr>
          <p:cNvPr id="86" name="Straight Connector 27"/>
          <p:cNvCxnSpPr>
            <a:cxnSpLocks noChangeShapeType="1"/>
          </p:cNvCxnSpPr>
          <p:nvPr/>
        </p:nvCxnSpPr>
        <p:spPr bwMode="auto">
          <a:xfrm flipV="1">
            <a:off x="8559800" y="2667000"/>
            <a:ext cx="2819400" cy="7694"/>
          </a:xfrm>
          <a:prstGeom prst="line">
            <a:avLst/>
          </a:prstGeom>
          <a:noFill/>
          <a:ln w="25400" algn="ctr">
            <a:solidFill>
              <a:srgbClr val="7030A0"/>
            </a:solidFill>
            <a:prstDash val="dash"/>
            <a:miter lim="400000"/>
            <a:headEnd/>
            <a:tailEnd/>
          </a:ln>
        </p:spPr>
      </p:cxnSp>
      <p:sp>
        <p:nvSpPr>
          <p:cNvPr id="87" name="TextBox 15"/>
          <p:cNvSpPr txBox="1">
            <a:spLocks noChangeArrowheads="1"/>
          </p:cNvSpPr>
          <p:nvPr/>
        </p:nvSpPr>
        <p:spPr bwMode="auto">
          <a:xfrm>
            <a:off x="10189451" y="1681117"/>
            <a:ext cx="11897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 err="1">
                <a:solidFill>
                  <a:srgbClr val="7030A0"/>
                </a:solidFill>
              </a:rPr>
              <a:t>hdict_lookup</a:t>
            </a:r>
            <a:endParaRPr lang="en-US" sz="1400" b="0" dirty="0">
              <a:solidFill>
                <a:srgbClr val="7030A0"/>
              </a:solidFill>
            </a:endParaRPr>
          </a:p>
        </p:txBody>
      </p:sp>
      <p:sp>
        <p:nvSpPr>
          <p:cNvPr id="88" name="TextBox 15"/>
          <p:cNvSpPr txBox="1">
            <a:spLocks noChangeArrowheads="1"/>
          </p:cNvSpPr>
          <p:nvPr/>
        </p:nvSpPr>
        <p:spPr bwMode="auto">
          <a:xfrm>
            <a:off x="10428299" y="2671717"/>
            <a:ext cx="9509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 err="1">
                <a:solidFill>
                  <a:srgbClr val="7030A0"/>
                </a:solidFill>
              </a:rPr>
              <a:t>key_hash</a:t>
            </a:r>
            <a:endParaRPr lang="en-US" sz="1400" b="0" dirty="0">
              <a:solidFill>
                <a:srgbClr val="7030A0"/>
              </a:solidFill>
            </a:endParaRPr>
          </a:p>
        </p:txBody>
      </p:sp>
      <p:sp>
        <p:nvSpPr>
          <p:cNvPr id="80" name="Oval 79"/>
          <p:cNvSpPr>
            <a:spLocks noChangeArrowheads="1"/>
          </p:cNvSpPr>
          <p:nvPr/>
        </p:nvSpPr>
        <p:spPr bwMode="auto">
          <a:xfrm>
            <a:off x="2616200" y="274394"/>
            <a:ext cx="1752600" cy="762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1" name="Rectangular Callout 90"/>
          <p:cNvSpPr/>
          <p:nvPr/>
        </p:nvSpPr>
        <p:spPr bwMode="auto">
          <a:xfrm>
            <a:off x="2168122" y="5886436"/>
            <a:ext cx="3671839" cy="1015663"/>
          </a:xfrm>
          <a:prstGeom prst="wedgeRectCallout">
            <a:avLst>
              <a:gd name="adj1" fmla="val -18900"/>
              <a:gd name="adj2" fmla="val -13036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dirty="0"/>
              <a:t>Hint:</a:t>
            </a:r>
            <a:r>
              <a:rPr lang="en-US" sz="2000" b="0" dirty="0"/>
              <a:t> No computer in existence</a:t>
            </a:r>
            <a:br>
              <a:rPr lang="en-US" sz="2000" b="0" dirty="0"/>
            </a:br>
            <a:r>
              <a:rPr lang="en-US" sz="2000" b="0" dirty="0"/>
              <a:t>comes even close to having</a:t>
            </a:r>
            <a:br>
              <a:rPr lang="en-US" sz="2000" b="0" dirty="0"/>
            </a:br>
            <a:r>
              <a:rPr lang="en-US" sz="2000" b="0" dirty="0"/>
              <a:t>2</a:t>
            </a:r>
            <a:r>
              <a:rPr lang="en-US" sz="2000" b="0" baseline="30000" dirty="0"/>
              <a:t>64</a:t>
            </a:r>
            <a:r>
              <a:rPr lang="en-US" sz="2000" b="0" dirty="0"/>
              <a:t> bytes of memory!</a:t>
            </a:r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9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Addresses a C0 Program Can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address of an array</a:t>
            </a:r>
          </a:p>
          <a:p>
            <a:pPr lvl="1"/>
            <a:r>
              <a:rPr lang="en-US" dirty="0"/>
              <a:t>Returned by </a:t>
            </a:r>
            <a:r>
              <a:rPr lang="en-US" dirty="0" err="1">
                <a:solidFill>
                  <a:srgbClr val="7030A0"/>
                </a:solidFill>
              </a:rPr>
              <a:t>alloc_array</a:t>
            </a:r>
            <a:endParaRPr lang="en-US" dirty="0">
              <a:solidFill>
                <a:srgbClr val="7030A0"/>
              </a:solidFill>
            </a:endParaRPr>
          </a:p>
          <a:p>
            <a:pPr lvl="4"/>
            <a:endParaRPr lang="en-US" dirty="0"/>
          </a:p>
          <a:p>
            <a:r>
              <a:rPr lang="en-US" dirty="0"/>
              <a:t>The address of a memory cell</a:t>
            </a:r>
          </a:p>
          <a:p>
            <a:pPr lvl="1"/>
            <a:r>
              <a:rPr lang="en-US" dirty="0"/>
              <a:t>Returned by </a:t>
            </a:r>
            <a:r>
              <a:rPr lang="en-US" dirty="0" err="1">
                <a:solidFill>
                  <a:srgbClr val="7030A0"/>
                </a:solidFill>
              </a:rPr>
              <a:t>alloc</a:t>
            </a:r>
            <a:endParaRPr lang="en-US" dirty="0">
              <a:solidFill>
                <a:srgbClr val="7030A0"/>
              </a:solidFill>
            </a:endParaRPr>
          </a:p>
          <a:p>
            <a:pPr lvl="4"/>
            <a:endParaRPr lang="en-US" dirty="0"/>
          </a:p>
          <a:p>
            <a:r>
              <a:rPr lang="en-US" dirty="0"/>
              <a:t>NULL</a:t>
            </a:r>
          </a:p>
          <a:p>
            <a:pPr lvl="2"/>
            <a:r>
              <a:rPr lang="en-US" dirty="0"/>
              <a:t>That’s just address 0x00000000</a:t>
            </a:r>
          </a:p>
          <a:p>
            <a:pPr lvl="1"/>
            <a:r>
              <a:rPr lang="en-US" dirty="0"/>
              <a:t>But we can’t dereference it</a:t>
            </a:r>
          </a:p>
          <a:p>
            <a:pPr lvl="4"/>
            <a:endParaRPr lang="en-US" dirty="0"/>
          </a:p>
          <a:p>
            <a:r>
              <a:rPr lang="en-US" dirty="0"/>
              <a:t>The address of a string</a:t>
            </a:r>
          </a:p>
          <a:p>
            <a:pPr lvl="1"/>
            <a:r>
              <a:rPr lang="en-US" dirty="0"/>
              <a:t>But C0 hides that they are even addresses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… and that’s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Addresses a C1 Program Can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Everything a C0 program can use</a:t>
            </a:r>
          </a:p>
          <a:p>
            <a:pPr lvl="1"/>
            <a:r>
              <a:rPr lang="en-US" dirty="0"/>
              <a:t>The address of an array</a:t>
            </a:r>
          </a:p>
          <a:p>
            <a:pPr lvl="1"/>
            <a:r>
              <a:rPr lang="en-US" dirty="0"/>
              <a:t>The address of a memory cell</a:t>
            </a:r>
          </a:p>
          <a:p>
            <a:pPr lvl="1"/>
            <a:r>
              <a:rPr lang="en-US" dirty="0"/>
              <a:t>NULL</a:t>
            </a:r>
          </a:p>
          <a:p>
            <a:pPr lvl="1"/>
            <a:r>
              <a:rPr lang="en-US" dirty="0"/>
              <a:t>The address of a string</a:t>
            </a:r>
          </a:p>
          <a:p>
            <a:pPr lvl="1"/>
            <a:endParaRPr lang="en-US" dirty="0"/>
          </a:p>
          <a:p>
            <a:r>
              <a:rPr lang="en-US" dirty="0"/>
              <a:t>The address of a function</a:t>
            </a:r>
          </a:p>
          <a:p>
            <a:pPr lvl="1"/>
            <a:r>
              <a:rPr lang="en-US" dirty="0"/>
              <a:t>This is called a </a:t>
            </a:r>
            <a:r>
              <a:rPr lang="en-US" b="1" dirty="0">
                <a:solidFill>
                  <a:srgbClr val="77E0FF"/>
                </a:solidFill>
              </a:rPr>
              <a:t>function pointer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5283200" y="609600"/>
            <a:ext cx="990600" cy="762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Language C1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C1 is an </a:t>
            </a:r>
            <a:r>
              <a:rPr lang="en-US" b="1" dirty="0"/>
              <a:t>extension</a:t>
            </a:r>
            <a:r>
              <a:rPr lang="en-US" dirty="0"/>
              <a:t> of C0</a:t>
            </a:r>
          </a:p>
          <a:p>
            <a:pPr lvl="1"/>
            <a:r>
              <a:rPr lang="en-US" dirty="0"/>
              <a:t>Every C0 program is a C1 program</a:t>
            </a:r>
          </a:p>
          <a:p>
            <a:endParaRPr lang="en-US" dirty="0"/>
          </a:p>
          <a:p>
            <a:r>
              <a:rPr lang="en-US" dirty="0"/>
              <a:t> C1 provides two additional mechanisms</a:t>
            </a:r>
          </a:p>
          <a:p>
            <a:pPr lvl="1"/>
            <a:r>
              <a:rPr lang="en-US" dirty="0"/>
              <a:t>Generic pointers</a:t>
            </a:r>
          </a:p>
          <a:p>
            <a:pPr lvl="1"/>
            <a:r>
              <a:rPr lang="en-US" dirty="0"/>
              <a:t>Function pointers</a:t>
            </a:r>
          </a:p>
          <a:p>
            <a:pPr lvl="1">
              <a:buNone/>
            </a:pPr>
            <a:r>
              <a:rPr lang="en-US" sz="3200" dirty="0"/>
              <a:t>Both help with </a:t>
            </a:r>
            <a:r>
              <a:rPr lang="en-US" sz="3200" dirty="0" err="1"/>
              <a:t>genericity</a:t>
            </a:r>
            <a:endParaRPr lang="en-US" sz="3200" dirty="0"/>
          </a:p>
        </p:txBody>
      </p:sp>
      <p:sp>
        <p:nvSpPr>
          <p:cNvPr id="4" name="Left Arrow 3"/>
          <p:cNvSpPr/>
          <p:nvPr/>
        </p:nvSpPr>
        <p:spPr bwMode="auto">
          <a:xfrm>
            <a:off x="6197600" y="4572000"/>
            <a:ext cx="2819400" cy="914400"/>
          </a:xfrm>
          <a:prstGeom prst="lef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Rest of this unit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8369300" cy="1498600"/>
          </a:xfrm>
        </p:spPr>
        <p:txBody>
          <a:bodyPr/>
          <a:lstStyle/>
          <a:p>
            <a:r>
              <a:rPr lang="en-US" dirty="0"/>
              <a:t>The Address of a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7607300" cy="6896100"/>
          </a:xfrm>
        </p:spPr>
        <p:txBody>
          <a:bodyPr/>
          <a:lstStyle/>
          <a:p>
            <a:r>
              <a:rPr lang="en-US" dirty="0"/>
              <a:t>C1 provides the </a:t>
            </a:r>
            <a:r>
              <a:rPr lang="en-US" b="1" dirty="0"/>
              <a:t>address-of </a:t>
            </a:r>
            <a:r>
              <a:rPr lang="en-US" dirty="0"/>
              <a:t>operator</a:t>
            </a:r>
            <a:r>
              <a:rPr lang="en-US" b="1" dirty="0"/>
              <a:t> </a:t>
            </a:r>
            <a:r>
              <a:rPr lang="en-US" dirty="0"/>
              <a:t>to grab the address of a function</a:t>
            </a:r>
          </a:p>
          <a:p>
            <a:pPr lvl="1"/>
            <a:r>
              <a:rPr lang="en-US" dirty="0"/>
              <a:t>Written “&amp;”, prefix</a:t>
            </a:r>
          </a:p>
          <a:p>
            <a:endParaRPr lang="en-US" dirty="0"/>
          </a:p>
          <a:p>
            <a:r>
              <a:rPr lang="en-US" dirty="0"/>
              <a:t>If </a:t>
            </a:r>
            <a:r>
              <a:rPr lang="en-US" dirty="0" err="1">
                <a:solidFill>
                  <a:srgbClr val="7030A0"/>
                </a:solidFill>
              </a:rPr>
              <a:t>key_hash</a:t>
            </a:r>
            <a:r>
              <a:rPr lang="en-US" dirty="0"/>
              <a:t> starts at address 0x02A in the TEXT segment, then</a:t>
            </a:r>
          </a:p>
          <a:p>
            <a:pPr>
              <a:buNone/>
            </a:pPr>
            <a:r>
              <a:rPr lang="en-US" dirty="0"/>
              <a:t>			&amp;</a:t>
            </a:r>
            <a:r>
              <a:rPr lang="en-US" dirty="0" err="1"/>
              <a:t>key_hash</a:t>
            </a:r>
            <a:endParaRPr lang="en-US" dirty="0"/>
          </a:p>
          <a:p>
            <a:pPr>
              <a:buNone/>
            </a:pPr>
            <a:r>
              <a:rPr lang="en-US" dirty="0"/>
              <a:t>	returns the address 0x02A</a:t>
            </a:r>
          </a:p>
          <a:p>
            <a:pPr lvl="1"/>
            <a:r>
              <a:rPr lang="en-US" dirty="0"/>
              <a:t>&amp; can only be applied to the name of a function in a C1 program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0007600" y="312494"/>
            <a:ext cx="2819400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" name="Down Arrow 4"/>
          <p:cNvSpPr/>
          <p:nvPr/>
        </p:nvSpPr>
        <p:spPr bwMode="auto">
          <a:xfrm>
            <a:off x="10845800" y="3284294"/>
            <a:ext cx="1143000" cy="609600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Down Arrow 5"/>
          <p:cNvSpPr/>
          <p:nvPr/>
        </p:nvSpPr>
        <p:spPr bwMode="auto">
          <a:xfrm flipV="1">
            <a:off x="10845800" y="4086728"/>
            <a:ext cx="1143000" cy="609600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0007600" y="312494"/>
            <a:ext cx="2819400" cy="6858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0007600" y="8770694"/>
            <a:ext cx="2819400" cy="6858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OS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0007600" y="7475294"/>
            <a:ext cx="2819400" cy="12954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/>
              <a:t>main …</a:t>
            </a:r>
          </a:p>
          <a:p>
            <a:pPr algn="l"/>
            <a:r>
              <a:rPr lang="en-US" sz="1600" b="0" dirty="0" err="1"/>
              <a:t>hdict_lookup</a:t>
            </a:r>
            <a:r>
              <a:rPr lang="en-US" sz="1600" b="0" dirty="0"/>
              <a:t> …</a:t>
            </a:r>
          </a:p>
          <a:p>
            <a:pPr algn="l"/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key_hash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…</a:t>
            </a:r>
          </a:p>
          <a:p>
            <a:pPr algn="l"/>
            <a:r>
              <a:rPr lang="en-US" sz="1600" b="0" dirty="0" err="1"/>
              <a:t>key_equiv</a:t>
            </a:r>
            <a:r>
              <a:rPr lang="en-US" sz="1600" b="0" dirty="0"/>
              <a:t> …</a:t>
            </a:r>
          </a:p>
          <a:p>
            <a:pPr algn="l"/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…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0007600" y="6865694"/>
            <a:ext cx="2819400" cy="609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“apple” …</a:t>
            </a:r>
            <a:b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lang="en-US" sz="1600" b="0" dirty="0"/>
              <a:t> “lime” …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Flowchart: Document 10"/>
          <p:cNvSpPr/>
          <p:nvPr/>
        </p:nvSpPr>
        <p:spPr bwMode="auto">
          <a:xfrm>
            <a:off x="10007600" y="998294"/>
            <a:ext cx="2819400" cy="2590800"/>
          </a:xfrm>
          <a:prstGeom prst="flowChartDocumen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Flowchart: Document 11"/>
          <p:cNvSpPr/>
          <p:nvPr/>
        </p:nvSpPr>
        <p:spPr bwMode="auto">
          <a:xfrm rot="10800000">
            <a:off x="10007600" y="4427291"/>
            <a:ext cx="2819400" cy="2438401"/>
          </a:xfrm>
          <a:prstGeom prst="flowChartDocumen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Rectangle 7"/>
          <p:cNvSpPr>
            <a:spLocks/>
          </p:cNvSpPr>
          <p:nvPr/>
        </p:nvSpPr>
        <p:spPr bwMode="auto">
          <a:xfrm>
            <a:off x="10083800" y="998294"/>
            <a:ext cx="238848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A</a:t>
            </a: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10428704" y="10460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0xBB8</a:t>
            </a:r>
          </a:p>
        </p:txBody>
      </p:sp>
      <p:sp>
        <p:nvSpPr>
          <p:cNvPr id="15" name="Rectangle 7"/>
          <p:cNvSpPr>
            <a:spLocks/>
          </p:cNvSpPr>
          <p:nvPr/>
        </p:nvSpPr>
        <p:spPr bwMode="auto">
          <a:xfrm>
            <a:off x="10083800" y="1304503"/>
            <a:ext cx="250068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H</a:t>
            </a: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10428704" y="1352227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0xD04</a:t>
            </a: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10083800" y="1684094"/>
            <a:ext cx="250069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H</a:t>
            </a: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10428704" y="17318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0xD04</a:t>
            </a:r>
          </a:p>
        </p:txBody>
      </p:sp>
      <p:sp>
        <p:nvSpPr>
          <p:cNvPr id="19" name="Rectangle 7"/>
          <p:cNvSpPr>
            <a:spLocks/>
          </p:cNvSpPr>
          <p:nvPr/>
        </p:nvSpPr>
        <p:spPr bwMode="auto">
          <a:xfrm>
            <a:off x="10083800" y="1990303"/>
            <a:ext cx="205184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k</a:t>
            </a: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10428704" y="2038027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0x0AC</a:t>
            </a:r>
          </a:p>
        </p:txBody>
      </p:sp>
      <p:sp>
        <p:nvSpPr>
          <p:cNvPr id="21" name="Rectangle 7"/>
          <p:cNvSpPr>
            <a:spLocks/>
          </p:cNvSpPr>
          <p:nvPr/>
        </p:nvSpPr>
        <p:spPr bwMode="auto">
          <a:xfrm>
            <a:off x="10083800" y="2293694"/>
            <a:ext cx="147476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 err="1"/>
              <a:t>i</a:t>
            </a:r>
            <a:endParaRPr lang="en-US" sz="1600" b="0" dirty="0"/>
          </a:p>
        </p:txBody>
      </p: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10428704" y="23414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1</a:t>
            </a:r>
          </a:p>
        </p:txBody>
      </p:sp>
      <p:sp>
        <p:nvSpPr>
          <p:cNvPr id="23" name="Rectangle 7"/>
          <p:cNvSpPr>
            <a:spLocks/>
          </p:cNvSpPr>
          <p:nvPr/>
        </p:nvSpPr>
        <p:spPr bwMode="auto">
          <a:xfrm>
            <a:off x="10083800" y="2674694"/>
            <a:ext cx="205184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k</a:t>
            </a: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10428704" y="27224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0x0AC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474338" y="7170494"/>
            <a:ext cx="6094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b="0" dirty="0">
                <a:solidFill>
                  <a:srgbClr val="0070C0"/>
                </a:solidFill>
              </a:rPr>
              <a:t>0x0AC</a:t>
            </a:r>
            <a:endParaRPr lang="en-US" sz="1050" dirty="0">
              <a:solidFill>
                <a:srgbClr val="0070C0"/>
              </a:solidFill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10083800" y="5570294"/>
          <a:ext cx="4572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10711044" y="5779634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8" name="Straight Arrow Connector 27"/>
          <p:cNvCxnSpPr>
            <a:endCxn id="29" idx="2"/>
          </p:cNvCxnSpPr>
          <p:nvPr/>
        </p:nvCxnSpPr>
        <p:spPr bwMode="auto">
          <a:xfrm>
            <a:off x="10424130" y="5912826"/>
            <a:ext cx="286914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29" name="Oval 28"/>
          <p:cNvSpPr/>
          <p:nvPr/>
        </p:nvSpPr>
        <p:spPr bwMode="auto">
          <a:xfrm>
            <a:off x="10711044" y="583742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10769600" y="590720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10693400" y="6231996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2" name="Straight Arrow Connector 31"/>
          <p:cNvCxnSpPr>
            <a:endCxn id="33" idx="2"/>
          </p:cNvCxnSpPr>
          <p:nvPr/>
        </p:nvCxnSpPr>
        <p:spPr bwMode="auto">
          <a:xfrm>
            <a:off x="10424130" y="6362752"/>
            <a:ext cx="269270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33" name="Oval 32"/>
          <p:cNvSpPr/>
          <p:nvPr/>
        </p:nvSpPr>
        <p:spPr bwMode="auto">
          <a:xfrm>
            <a:off x="10693400" y="6287346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11394440" y="4960694"/>
          <a:ext cx="82296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0x080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11607800" y="5380998"/>
          <a:ext cx="10058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0x090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11363960" y="6530414"/>
          <a:ext cx="10058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0x088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7" name="Oval 36"/>
          <p:cNvSpPr/>
          <p:nvPr/>
        </p:nvSpPr>
        <p:spPr bwMode="auto">
          <a:xfrm>
            <a:off x="11394440" y="5069782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38" name="Shape 72"/>
          <p:cNvCxnSpPr>
            <a:stCxn id="30" idx="0"/>
            <a:endCxn id="37" idx="4"/>
          </p:cNvCxnSpPr>
          <p:nvPr/>
        </p:nvCxnSpPr>
        <p:spPr bwMode="auto">
          <a:xfrm rot="5400000" flipH="1" flipV="1">
            <a:off x="10815709" y="5252273"/>
            <a:ext cx="685022" cy="62484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39" name="Oval 38"/>
          <p:cNvSpPr/>
          <p:nvPr/>
        </p:nvSpPr>
        <p:spPr bwMode="auto">
          <a:xfrm>
            <a:off x="10769600" y="621355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11377612" y="6547262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41" name="Shape 81"/>
          <p:cNvCxnSpPr>
            <a:stCxn id="39" idx="4"/>
            <a:endCxn id="40" idx="2"/>
          </p:cNvCxnSpPr>
          <p:nvPr/>
        </p:nvCxnSpPr>
        <p:spPr bwMode="auto">
          <a:xfrm rot="16200000" flipH="1">
            <a:off x="10982952" y="6228802"/>
            <a:ext cx="257508" cy="531812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11418470" y="5779634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3" name="Oval 42"/>
          <p:cNvSpPr/>
          <p:nvPr/>
        </p:nvSpPr>
        <p:spPr bwMode="auto">
          <a:xfrm>
            <a:off x="11486720" y="592324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11623040" y="549409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45" name="Shape 86"/>
          <p:cNvCxnSpPr>
            <a:stCxn id="43" idx="0"/>
            <a:endCxn id="44" idx="4"/>
          </p:cNvCxnSpPr>
          <p:nvPr/>
        </p:nvCxnSpPr>
        <p:spPr bwMode="auto">
          <a:xfrm rot="5400000" flipH="1" flipV="1">
            <a:off x="11492705" y="5716709"/>
            <a:ext cx="276750" cy="13632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10083800" y="5113094"/>
          <a:ext cx="82296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7" name="Shape 86"/>
          <p:cNvCxnSpPr/>
          <p:nvPr/>
        </p:nvCxnSpPr>
        <p:spPr bwMode="auto">
          <a:xfrm rot="16200000" flipH="1">
            <a:off x="10160000" y="5341694"/>
            <a:ext cx="304802" cy="15240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>
            <a:off x="11133770" y="5908754"/>
            <a:ext cx="286914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9474338" y="5036894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b="0" dirty="0">
                <a:solidFill>
                  <a:srgbClr val="0070C0"/>
                </a:solidFill>
              </a:rPr>
              <a:t>0xD04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303000" y="4732094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dirty="0">
                <a:solidFill>
                  <a:srgbClr val="0070C0"/>
                </a:solidFill>
              </a:rPr>
              <a:t>0xBB8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650664" y="9271084"/>
            <a:ext cx="4026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b="0" dirty="0">
                <a:solidFill>
                  <a:srgbClr val="0070C0"/>
                </a:solidFill>
              </a:rPr>
              <a:t>0x0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240279" y="287178"/>
            <a:ext cx="7889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b="0" dirty="0">
                <a:solidFill>
                  <a:srgbClr val="0070C0"/>
                </a:solidFill>
              </a:rPr>
              <a:t>0xFF…FF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712200" y="1684094"/>
            <a:ext cx="12228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</a:t>
            </a:r>
            <a:br>
              <a:rPr lang="en-US" dirty="0"/>
            </a:br>
            <a:r>
              <a:rPr lang="en-US" dirty="0"/>
              <a:t>STACK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803282" y="5486400"/>
            <a:ext cx="10406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</a:t>
            </a:r>
            <a:br>
              <a:rPr lang="en-US" dirty="0"/>
            </a:br>
            <a:r>
              <a:rPr lang="en-US" dirty="0"/>
              <a:t>HEAP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8838549" y="7615535"/>
            <a:ext cx="970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TEXT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826302" y="6789494"/>
            <a:ext cx="994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</a:t>
            </a:r>
          </a:p>
        </p:txBody>
      </p:sp>
      <p:cxnSp>
        <p:nvCxnSpPr>
          <p:cNvPr id="63" name="Straight Connector 27"/>
          <p:cNvCxnSpPr>
            <a:cxnSpLocks noChangeShapeType="1"/>
          </p:cNvCxnSpPr>
          <p:nvPr/>
        </p:nvCxnSpPr>
        <p:spPr bwMode="auto">
          <a:xfrm flipV="1">
            <a:off x="10007600" y="1676400"/>
            <a:ext cx="2819400" cy="6106"/>
          </a:xfrm>
          <a:prstGeom prst="line">
            <a:avLst/>
          </a:prstGeom>
          <a:noFill/>
          <a:ln w="25400" algn="ctr">
            <a:solidFill>
              <a:srgbClr val="7030A0"/>
            </a:solidFill>
            <a:prstDash val="dash"/>
            <a:miter lim="400000"/>
            <a:headEnd/>
            <a:tailEnd/>
          </a:ln>
        </p:spPr>
      </p:cxnSp>
      <p:sp>
        <p:nvSpPr>
          <p:cNvPr id="64" name="TextBox 15"/>
          <p:cNvSpPr txBox="1">
            <a:spLocks noChangeArrowheads="1"/>
          </p:cNvSpPr>
          <p:nvPr/>
        </p:nvSpPr>
        <p:spPr bwMode="auto">
          <a:xfrm>
            <a:off x="12254407" y="995317"/>
            <a:ext cx="5725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solidFill>
                  <a:srgbClr val="7030A0"/>
                </a:solidFill>
              </a:rPr>
              <a:t>main</a:t>
            </a:r>
          </a:p>
        </p:txBody>
      </p:sp>
      <p:cxnSp>
        <p:nvCxnSpPr>
          <p:cNvPr id="65" name="Straight Connector 27"/>
          <p:cNvCxnSpPr>
            <a:cxnSpLocks noChangeShapeType="1"/>
          </p:cNvCxnSpPr>
          <p:nvPr/>
        </p:nvCxnSpPr>
        <p:spPr bwMode="auto">
          <a:xfrm flipV="1">
            <a:off x="10007600" y="2667000"/>
            <a:ext cx="2819400" cy="7694"/>
          </a:xfrm>
          <a:prstGeom prst="line">
            <a:avLst/>
          </a:prstGeom>
          <a:noFill/>
          <a:ln w="25400" algn="ctr">
            <a:solidFill>
              <a:srgbClr val="7030A0"/>
            </a:solidFill>
            <a:prstDash val="dash"/>
            <a:miter lim="400000"/>
            <a:headEnd/>
            <a:tailEnd/>
          </a:ln>
        </p:spPr>
      </p:cxnSp>
      <p:sp>
        <p:nvSpPr>
          <p:cNvPr id="66" name="TextBox 15"/>
          <p:cNvSpPr txBox="1">
            <a:spLocks noChangeArrowheads="1"/>
          </p:cNvSpPr>
          <p:nvPr/>
        </p:nvSpPr>
        <p:spPr bwMode="auto">
          <a:xfrm>
            <a:off x="11637251" y="1681117"/>
            <a:ext cx="11897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 err="1">
                <a:solidFill>
                  <a:srgbClr val="7030A0"/>
                </a:solidFill>
              </a:rPr>
              <a:t>hdict_lookup</a:t>
            </a:r>
            <a:endParaRPr lang="en-US" sz="1400" b="0" dirty="0">
              <a:solidFill>
                <a:srgbClr val="7030A0"/>
              </a:solidFill>
            </a:endParaRPr>
          </a:p>
        </p:txBody>
      </p:sp>
      <p:sp>
        <p:nvSpPr>
          <p:cNvPr id="67" name="TextBox 15"/>
          <p:cNvSpPr txBox="1">
            <a:spLocks noChangeArrowheads="1"/>
          </p:cNvSpPr>
          <p:nvPr/>
        </p:nvSpPr>
        <p:spPr bwMode="auto">
          <a:xfrm>
            <a:off x="11876099" y="2671717"/>
            <a:ext cx="9509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 err="1">
                <a:solidFill>
                  <a:srgbClr val="7030A0"/>
                </a:solidFill>
              </a:rPr>
              <a:t>key_hash</a:t>
            </a:r>
            <a:endParaRPr lang="en-US" sz="1400" b="0" dirty="0">
              <a:solidFill>
                <a:srgbClr val="7030A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9474338" y="8044190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b="0" dirty="0">
                <a:solidFill>
                  <a:srgbClr val="0070C0"/>
                </a:solidFill>
              </a:rPr>
              <a:t>0x02A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69" name="Oval 68"/>
          <p:cNvSpPr>
            <a:spLocks noChangeArrowheads="1"/>
          </p:cNvSpPr>
          <p:nvPr/>
        </p:nvSpPr>
        <p:spPr bwMode="auto">
          <a:xfrm>
            <a:off x="9398000" y="8001000"/>
            <a:ext cx="19812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0" name="Rectangular Callout 69"/>
          <p:cNvSpPr/>
          <p:nvPr/>
        </p:nvSpPr>
        <p:spPr bwMode="auto">
          <a:xfrm>
            <a:off x="2921000" y="7772400"/>
            <a:ext cx="2685992" cy="1015663"/>
          </a:xfrm>
          <a:prstGeom prst="wedgeRectCallout">
            <a:avLst>
              <a:gd name="adj1" fmla="val -21140"/>
              <a:gd name="adj2" fmla="val -8061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C and other languages</a:t>
            </a:r>
            <a:br>
              <a:rPr lang="en-US" sz="2000" b="0" dirty="0"/>
            </a:br>
            <a:r>
              <a:rPr lang="en-US" sz="2000" b="0" dirty="0"/>
              <a:t>have many more uses</a:t>
            </a:r>
            <a:br>
              <a:rPr lang="en-US" sz="2000" b="0" dirty="0"/>
            </a:br>
            <a:r>
              <a:rPr lang="en-US" sz="2000" b="0" dirty="0"/>
              <a:t>for &amp;</a:t>
            </a:r>
          </a:p>
        </p:txBody>
      </p:sp>
      <p:sp>
        <p:nvSpPr>
          <p:cNvPr id="71" name="Slide Number Placeholder 7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 with a Function Pointer?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Eventually, we want to </a:t>
            </a:r>
            <a:r>
              <a:rPr lang="en-US" b="1" dirty="0"/>
              <a:t>apply</a:t>
            </a:r>
            <a:r>
              <a:rPr lang="en-US" dirty="0"/>
              <a:t> the function it points to</a:t>
            </a:r>
            <a:br>
              <a:rPr lang="en-US" dirty="0"/>
            </a:br>
            <a:r>
              <a:rPr lang="en-US" dirty="0"/>
              <a:t>to some arguments</a:t>
            </a:r>
          </a:p>
          <a:p>
            <a:pPr lvl="4"/>
            <a:endParaRPr lang="en-US" dirty="0"/>
          </a:p>
          <a:p>
            <a:r>
              <a:rPr lang="en-US" dirty="0"/>
              <a:t>But first, we generally store a function pointer</a:t>
            </a:r>
          </a:p>
          <a:p>
            <a:pPr lvl="1"/>
            <a:r>
              <a:rPr lang="en-US" dirty="0"/>
              <a:t>In a variable</a:t>
            </a:r>
          </a:p>
          <a:p>
            <a:pPr lvl="1">
              <a:buNone/>
            </a:pPr>
            <a:r>
              <a:rPr lang="en-US" dirty="0"/>
              <a:t>			F = &amp;</a:t>
            </a:r>
            <a:r>
              <a:rPr lang="en-US" dirty="0" err="1"/>
              <a:t>key_hash</a:t>
            </a:r>
            <a:r>
              <a:rPr lang="en-US" dirty="0"/>
              <a:t>;</a:t>
            </a:r>
          </a:p>
          <a:p>
            <a:pPr lvl="2"/>
            <a:r>
              <a:rPr lang="en-US" dirty="0"/>
              <a:t>F is a variable containing a function pointer</a:t>
            </a:r>
          </a:p>
          <a:p>
            <a:pPr lvl="2"/>
            <a:r>
              <a:rPr lang="en-US" dirty="0"/>
              <a:t>What is its type?</a:t>
            </a:r>
          </a:p>
          <a:p>
            <a:pPr lvl="3"/>
            <a:r>
              <a:rPr lang="en-US" dirty="0"/>
              <a:t>All C0/C1 variables have types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But also in a data structure</a:t>
            </a:r>
          </a:p>
          <a:p>
            <a:pPr lvl="1">
              <a:buNone/>
            </a:pPr>
            <a:r>
              <a:rPr lang="en-US" dirty="0"/>
              <a:t>			p-&gt;hash = &amp;</a:t>
            </a:r>
            <a:r>
              <a:rPr lang="en-US" dirty="0" err="1"/>
              <a:t>key_hash</a:t>
            </a:r>
            <a:r>
              <a:rPr lang="en-US" dirty="0"/>
              <a:t>;</a:t>
            </a:r>
          </a:p>
          <a:p>
            <a:pPr lvl="2"/>
            <a:r>
              <a:rPr lang="en-US" dirty="0"/>
              <a:t>p-&gt;hash is a field containing a function pointer</a:t>
            </a:r>
          </a:p>
          <a:p>
            <a:pPr lvl="2"/>
            <a:r>
              <a:rPr lang="en-US" dirty="0"/>
              <a:t>What is its type?</a:t>
            </a:r>
          </a:p>
          <a:p>
            <a:pPr lvl="3"/>
            <a:r>
              <a:rPr lang="en-US" dirty="0"/>
              <a:t>Struct fields, array elements, memory cells have types in C0/C1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159000" y="4419600"/>
            <a:ext cx="3657600" cy="685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159000" y="7086600"/>
            <a:ext cx="4648200" cy="685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7030A0"/>
                </a:solidFill>
              </a:rPr>
              <a:t>key_hash</a:t>
            </a:r>
            <a:r>
              <a:rPr lang="en-US" dirty="0"/>
              <a:t> is a function that takes</a:t>
            </a:r>
            <a:br>
              <a:rPr lang="en-US" dirty="0"/>
            </a:br>
            <a:r>
              <a:rPr lang="en-US" dirty="0"/>
              <a:t>a </a:t>
            </a:r>
            <a:r>
              <a:rPr lang="en-US" dirty="0">
                <a:solidFill>
                  <a:srgbClr val="00B050"/>
                </a:solidFill>
              </a:rPr>
              <a:t>string</a:t>
            </a:r>
            <a:r>
              <a:rPr lang="en-US" dirty="0"/>
              <a:t> as input and returns an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endParaRPr lang="en-US" dirty="0">
              <a:solidFill>
                <a:srgbClr val="00B050"/>
              </a:solidFill>
            </a:endParaRPr>
          </a:p>
          <a:p>
            <a:pPr lvl="3"/>
            <a:endParaRPr lang="en-US" dirty="0"/>
          </a:p>
          <a:p>
            <a:r>
              <a:rPr lang="en-US" dirty="0"/>
              <a:t>To give name </a:t>
            </a:r>
            <a:r>
              <a:rPr lang="en-US" dirty="0" err="1">
                <a:solidFill>
                  <a:srgbClr val="00B050"/>
                </a:solidFill>
              </a:rPr>
              <a:t>string_to_int_fn</a:t>
            </a:r>
            <a:br>
              <a:rPr lang="en-US" dirty="0"/>
            </a:br>
            <a:r>
              <a:rPr lang="en-US" dirty="0"/>
              <a:t>to the type of the functions that</a:t>
            </a:r>
            <a:br>
              <a:rPr lang="en-US" dirty="0"/>
            </a:br>
            <a:r>
              <a:rPr lang="en-US" dirty="0"/>
              <a:t>take a </a:t>
            </a:r>
            <a:r>
              <a:rPr lang="en-US" dirty="0">
                <a:solidFill>
                  <a:srgbClr val="00B050"/>
                </a:solidFill>
              </a:rPr>
              <a:t>string</a:t>
            </a:r>
            <a:r>
              <a:rPr lang="en-US" dirty="0"/>
              <a:t> as input and return</a:t>
            </a:r>
            <a:br>
              <a:rPr lang="en-US" dirty="0"/>
            </a:br>
            <a:r>
              <a:rPr lang="en-US" dirty="0"/>
              <a:t>an </a:t>
            </a:r>
            <a:r>
              <a:rPr lang="en-US" dirty="0">
                <a:solidFill>
                  <a:srgbClr val="00B050"/>
                </a:solidFill>
              </a:rPr>
              <a:t>int</a:t>
            </a:r>
            <a:r>
              <a:rPr lang="en-US" dirty="0"/>
              <a:t>, we write</a:t>
            </a:r>
          </a:p>
          <a:p>
            <a:pPr lvl="4"/>
            <a:endParaRPr lang="en-US" dirty="0"/>
          </a:p>
          <a:p>
            <a:pPr>
              <a:buNone/>
            </a:pPr>
            <a:r>
              <a:rPr lang="en-US" dirty="0"/>
              <a:t>				</a:t>
            </a:r>
            <a:r>
              <a:rPr lang="en-US" kern="120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string_to_int_fn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string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s</a:t>
            </a:r>
            <a:r>
              <a:rPr lang="en-US" dirty="0"/>
              <a:t>);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Thus, </a:t>
            </a:r>
            <a:r>
              <a:rPr lang="en-US" dirty="0" err="1">
                <a:solidFill>
                  <a:srgbClr val="7030A0"/>
                </a:solidFill>
              </a:rPr>
              <a:t>key_hash</a:t>
            </a:r>
            <a:r>
              <a:rPr lang="en-US" dirty="0"/>
              <a:t> has type </a:t>
            </a:r>
            <a:r>
              <a:rPr lang="en-US" dirty="0" err="1">
                <a:solidFill>
                  <a:srgbClr val="00B050"/>
                </a:solidFill>
              </a:rPr>
              <a:t>string_to_int_fn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dirty="0"/>
              <a:t>And so does the </a:t>
            </a:r>
            <a:r>
              <a:rPr lang="en-US" b="1" kern="120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&lt;string&gt; </a:t>
            </a:r>
            <a:r>
              <a:rPr lang="en-US" dirty="0"/>
              <a:t>library function </a:t>
            </a:r>
            <a:r>
              <a:rPr lang="en-US" dirty="0" err="1">
                <a:solidFill>
                  <a:srgbClr val="7030A0"/>
                </a:solidFill>
              </a:rPr>
              <a:t>string_length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8255000" y="1981200"/>
            <a:ext cx="4572000" cy="2913618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key_hash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2000" b="0" dirty="0">
                <a:latin typeface="Helvetica Neue"/>
              </a:rPr>
              <a:t>) {</a:t>
            </a: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len</a:t>
            </a:r>
            <a:r>
              <a:rPr lang="en-US" sz="2000" b="0" dirty="0">
                <a:latin typeface="Helvetica Neue"/>
              </a:rPr>
              <a:t> = </a:t>
            </a:r>
            <a:r>
              <a:rPr lang="en-US" sz="2000" b="0" dirty="0" err="1">
                <a:latin typeface="Helvetica Neue"/>
              </a:rPr>
              <a:t>string_length</a:t>
            </a:r>
            <a:r>
              <a:rPr lang="en-US" sz="2000" b="0" dirty="0">
                <a:latin typeface="Helvetica Neue"/>
              </a:rPr>
              <a:t>(s);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latin typeface="Helvetica Neue"/>
              </a:rPr>
              <a:t> = 0;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2000" b="0" dirty="0">
                <a:latin typeface="Helvetica Neue"/>
              </a:rPr>
              <a:t> 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 = 0;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 &lt; </a:t>
            </a:r>
            <a:r>
              <a:rPr lang="en-US" sz="2000" b="0" dirty="0" err="1">
                <a:latin typeface="Helvetica Neue"/>
              </a:rPr>
              <a:t>len</a:t>
            </a:r>
            <a:r>
              <a:rPr lang="en-US" sz="2000" b="0" dirty="0">
                <a:latin typeface="Helvetica Neue"/>
              </a:rPr>
              <a:t>;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++) {</a:t>
            </a:r>
          </a:p>
          <a:p>
            <a:pPr algn="l"/>
            <a:r>
              <a:rPr lang="en-US" sz="2000" b="0" dirty="0">
                <a:latin typeface="Helvetica Neue"/>
              </a:rPr>
              <a:t>    h = h + </a:t>
            </a:r>
            <a:r>
              <a:rPr lang="en-US" sz="2000" b="0" dirty="0" err="1">
                <a:latin typeface="Helvetica Neue"/>
              </a:rPr>
              <a:t>char_ord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 err="1">
                <a:latin typeface="Helvetica Neue"/>
              </a:rPr>
              <a:t>string_charat</a:t>
            </a:r>
            <a:r>
              <a:rPr lang="en-US" sz="2000" b="0" dirty="0">
                <a:latin typeface="Helvetica Neue"/>
              </a:rPr>
              <a:t>(s,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));</a:t>
            </a:r>
          </a:p>
          <a:p>
            <a:pPr algn="l"/>
            <a:r>
              <a:rPr lang="en-US" sz="2000" b="0" dirty="0">
                <a:latin typeface="Helvetica Neue"/>
              </a:rPr>
              <a:t>    h = 1664525 * h + 1013904223;</a:t>
            </a:r>
          </a:p>
          <a:p>
            <a:pPr algn="l"/>
            <a:r>
              <a:rPr lang="en-US" sz="2000" b="0" dirty="0">
                <a:latin typeface="Helvetica Neue"/>
              </a:rPr>
              <a:t>  }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h;</a:t>
            </a:r>
          </a:p>
          <a:p>
            <a:pPr algn="l"/>
            <a:r>
              <a:rPr lang="en-US" sz="2000" b="0" dirty="0">
                <a:latin typeface="Helvetica Neue"/>
              </a:rPr>
              <a:t>}</a:t>
            </a:r>
          </a:p>
        </p:txBody>
      </p:sp>
      <p:sp>
        <p:nvSpPr>
          <p:cNvPr id="6" name="Cloud 5"/>
          <p:cNvSpPr/>
          <p:nvPr/>
        </p:nvSpPr>
        <p:spPr bwMode="auto">
          <a:xfrm flipH="1">
            <a:off x="8178800" y="2438400"/>
            <a:ext cx="4572000" cy="2209800"/>
          </a:xfrm>
          <a:prstGeom prst="cloud">
            <a:avLst/>
          </a:prstGeom>
          <a:solidFill>
            <a:srgbClr val="99DAFF">
              <a:alpha val="50196"/>
            </a:srgb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3302000" y="6705600"/>
            <a:ext cx="1416414" cy="400110"/>
          </a:xfrm>
          <a:prstGeom prst="wedgeRectCallout">
            <a:avLst>
              <a:gd name="adj1" fmla="val 29166"/>
              <a:gd name="adj2" fmla="val -13774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Return type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7721600" y="6705600"/>
            <a:ext cx="2596352" cy="400110"/>
          </a:xfrm>
          <a:prstGeom prst="wedgeRectCallout">
            <a:avLst>
              <a:gd name="adj1" fmla="val -30749"/>
              <a:gd name="adj2" fmla="val -13173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Type of the parameter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5221212" y="7162800"/>
            <a:ext cx="2043188" cy="707886"/>
          </a:xfrm>
          <a:prstGeom prst="wedgeRectCallout">
            <a:avLst>
              <a:gd name="adj1" fmla="val -19541"/>
              <a:gd name="adj2" fmla="val -14676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Name chosen for</a:t>
            </a:r>
            <a:br>
              <a:rPr lang="en-US" sz="2000" b="0" dirty="0"/>
            </a:br>
            <a:r>
              <a:rPr lang="en-US" sz="2000" b="0" dirty="0"/>
              <a:t>the function type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36300" cy="1498600"/>
          </a:xfrm>
        </p:spPr>
        <p:txBody>
          <a:bodyPr/>
          <a:lstStyle/>
          <a:p>
            <a:r>
              <a:rPr lang="en-US" dirty="0"/>
              <a:t>The Hash Dictionary Library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Cube 6"/>
          <p:cNvSpPr/>
          <p:nvPr/>
        </p:nvSpPr>
        <p:spPr bwMode="auto">
          <a:xfrm>
            <a:off x="101600" y="1600200"/>
            <a:ext cx="7924800" cy="7239000"/>
          </a:xfrm>
          <a:prstGeom prst="cube">
            <a:avLst>
              <a:gd name="adj" fmla="val 240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Implementation-side types</a:t>
            </a:r>
            <a:endParaRPr lang="en-US" sz="120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chain_node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chain</a:t>
            </a:r>
            <a:r>
              <a:rPr lang="en-US" sz="1200" b="0" dirty="0">
                <a:latin typeface="Helvetica Neue"/>
              </a:rPr>
              <a:t>;</a:t>
            </a:r>
            <a:endParaRPr lang="en-US" sz="12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200" b="0" dirty="0">
                <a:latin typeface="Helvetica Neue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chain_node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>
                <a:latin typeface="Helvetica Neue"/>
              </a:rPr>
              <a:t>{</a:t>
            </a: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200" b="0" dirty="0">
                <a:latin typeface="Helvetica Neue"/>
              </a:rPr>
              <a:t>data;	</a:t>
            </a:r>
            <a:r>
              <a:rPr lang="en-US" sz="12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data != NULL</a:t>
            </a: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chain*</a:t>
            </a:r>
            <a:r>
              <a:rPr lang="en-US" sz="1200" b="0" dirty="0">
                <a:latin typeface="Helvetica Neue"/>
              </a:rPr>
              <a:t> next;</a:t>
            </a:r>
            <a:endParaRPr lang="en-US" sz="12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};</a:t>
            </a:r>
          </a:p>
          <a:p>
            <a:pPr lvl="0" algn="l">
              <a:tabLst>
                <a:tab pos="1425575" algn="l"/>
              </a:tabLst>
            </a:pPr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200" b="0" dirty="0">
                <a:latin typeface="Helvetica Neue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hdict_header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>
                <a:latin typeface="Helvetica Neue"/>
              </a:rPr>
              <a:t>{</a:t>
            </a:r>
          </a:p>
          <a:p>
            <a:pPr lvl="0"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>
                <a:latin typeface="Helvetica Neue"/>
              </a:rPr>
              <a:t>size;	</a:t>
            </a:r>
            <a:r>
              <a:rPr lang="en-US" sz="12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size &gt;= 0</a:t>
            </a:r>
          </a:p>
          <a:p>
            <a:pPr lvl="0"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>
                <a:latin typeface="Helvetica Neue"/>
              </a:rPr>
              <a:t>capacity;	</a:t>
            </a:r>
            <a:r>
              <a:rPr lang="en-US" sz="12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capacity &gt; 0</a:t>
            </a:r>
          </a:p>
          <a:p>
            <a:pPr lvl="0"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chain*[]</a:t>
            </a:r>
            <a:r>
              <a:rPr lang="en-US" sz="1200" b="0" dirty="0">
                <a:latin typeface="Helvetica Neue"/>
              </a:rPr>
              <a:t> table;	</a:t>
            </a:r>
            <a:r>
              <a:rPr lang="en-US" sz="12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\length(table) == capacity</a:t>
            </a: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};</a:t>
            </a: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hdict_header</a:t>
            </a:r>
            <a:r>
              <a:rPr lang="en-US" sz="12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</a:t>
            </a:r>
            <a:r>
              <a:rPr lang="en-US" sz="1200" b="0" dirty="0">
                <a:latin typeface="Helvetica Neue"/>
              </a:rPr>
              <a:t>;</a:t>
            </a:r>
          </a:p>
          <a:p>
            <a:pPr algn="l"/>
            <a:endParaRPr lang="en-US" sz="1200" b="0" dirty="0">
              <a:latin typeface="Helvetica Neue"/>
            </a:endParaRPr>
          </a:p>
          <a:p>
            <a:pPr algn="l"/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Representation invariant</a:t>
            </a:r>
          </a:p>
          <a:p>
            <a:pPr algn="l"/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 err="1">
                <a:solidFill>
                  <a:srgbClr val="7030A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7030A0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H != NULL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&amp;&amp; H-&gt;size &gt;= 0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&amp;&amp; H-&gt;capacity &gt; 0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is_array_expected_length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(H-&gt;table, H-&gt;capacity)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is_valid_hashtable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200" b="0" dirty="0">
              <a:latin typeface="Helvetica Neue"/>
            </a:endParaRPr>
          </a:p>
          <a:p>
            <a:pPr algn="l"/>
            <a:endParaRPr lang="en-US" sz="12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Implementation of interface functions</a:t>
            </a:r>
          </a:p>
          <a:p>
            <a:pPr algn="l"/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 err="1">
                <a:solidFill>
                  <a:srgbClr val="7030A0"/>
                </a:solidFill>
                <a:latin typeface="Helvetica Neue"/>
              </a:rPr>
              <a:t>index_of_key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0 &lt;= \result &amp;&amp; \result &lt; H-&gt;capacity;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abs(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key_hash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(k) % H-&gt;capacity);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12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200" b="0" dirty="0" err="1">
                <a:solidFill>
                  <a:srgbClr val="7030A0"/>
                </a:solidFill>
                <a:latin typeface="Helvetica Neue"/>
              </a:rPr>
              <a:t>hdict_lookup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\result == NULL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                 ||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key_equiv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(\result), k);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2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=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index_of_key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(H, k);</a:t>
            </a:r>
          </a:p>
          <a:p>
            <a:pPr algn="l"/>
            <a:endParaRPr lang="en-US" sz="1200" b="0" dirty="0">
              <a:latin typeface="Helvetica Neue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7213505" y="2499956"/>
            <a:ext cx="15071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Implementation</a:t>
            </a:r>
          </a:p>
        </p:txBody>
      </p:sp>
      <p:cxnSp>
        <p:nvCxnSpPr>
          <p:cNvPr id="12" name="Straight Connector 11"/>
          <p:cNvCxnSpPr/>
          <p:nvPr/>
        </p:nvCxnSpPr>
        <p:spPr bwMode="auto">
          <a:xfrm rot="5400000" flipH="1" flipV="1">
            <a:off x="609093" y="5308093"/>
            <a:ext cx="7062215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140200" y="1752600"/>
            <a:ext cx="3429000" cy="6500750"/>
          </a:xfrm>
          <a:prstGeom prst="rect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chain*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p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= H-&gt;table[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]; p != NULL; p = p-&gt;next)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key_equiv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entry_key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(p-&gt;data), k))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p-&gt;data;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NULL;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8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void </a:t>
            </a:r>
            <a:r>
              <a:rPr lang="en-US" sz="1200" b="0" dirty="0" err="1">
                <a:solidFill>
                  <a:srgbClr val="7030A0"/>
                </a:solidFill>
                <a:latin typeface="Helvetica Neue"/>
              </a:rPr>
              <a:t>hdict_insert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(H) &amp;&amp; e != NULL;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hdict_lookup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(H,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(e)) == e;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key k =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entry_key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(e);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2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=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index_of_key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(H, k);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chain*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p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= H-&gt;table[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]; p != NULL; p = p-&gt;next) {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key_equiv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entry_key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(p-&gt;data), k)) {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  p-&gt;data = e;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}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}</a:t>
            </a: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 chain*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p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alloc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chain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p-&gt;data = e;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p-&gt;next = H-&gt;table[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]; </a:t>
            </a:r>
            <a:endParaRPr lang="en-US" sz="12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H-&gt;table[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] = p;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(H-&gt;size)++;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8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200" b="0" dirty="0" err="1">
                <a:solidFill>
                  <a:srgbClr val="7030A0"/>
                </a:solidFill>
                <a:latin typeface="Helvetica Neue"/>
              </a:rPr>
              <a:t>hdict_new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//@requires capacity &gt; 0;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(\result);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alloc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H-&gt;size = 0;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H-&gt;capacity = capacity; </a:t>
            </a:r>
            <a:endParaRPr lang="en-US" sz="12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H-&gt;table =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alloc_array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chain*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, capacity);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H;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200" b="0" dirty="0">
              <a:latin typeface="Helvetica Neue"/>
            </a:endParaRPr>
          </a:p>
          <a:p>
            <a:pPr algn="l"/>
            <a:endParaRPr lang="en-US" sz="900" b="0" dirty="0">
              <a:latin typeface="Helvetica Neue"/>
            </a:endParaRPr>
          </a:p>
          <a:p>
            <a:pPr algn="l"/>
            <a:r>
              <a:rPr lang="fr-FR" sz="12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Client type</a:t>
            </a:r>
          </a:p>
          <a:p>
            <a:pPr lvl="0" algn="l"/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hdict_t</a:t>
            </a:r>
            <a:r>
              <a:rPr lang="en-US" sz="1200" b="0" dirty="0">
                <a:latin typeface="Helvetica Neue"/>
              </a:rPr>
              <a:t>;</a:t>
            </a:r>
            <a:endParaRPr lang="en-US" sz="12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Right Arrow Callout 10"/>
          <p:cNvSpPr/>
          <p:nvPr/>
        </p:nvSpPr>
        <p:spPr bwMode="auto">
          <a:xfrm rot="16200000">
            <a:off x="3511041" y="8863075"/>
            <a:ext cx="729234" cy="833883"/>
          </a:xfrm>
          <a:prstGeom prst="rightArrowCallout">
            <a:avLst/>
          </a:prstGeom>
          <a:solidFill>
            <a:srgbClr val="FF000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How</a:t>
            </a:r>
          </a:p>
        </p:txBody>
      </p:sp>
      <p:sp>
        <p:nvSpPr>
          <p:cNvPr id="14" name="Vertical Scroll 13"/>
          <p:cNvSpPr/>
          <p:nvPr/>
        </p:nvSpPr>
        <p:spPr bwMode="auto">
          <a:xfrm flipH="1">
            <a:off x="8102600" y="4900970"/>
            <a:ext cx="4877340" cy="3364170"/>
          </a:xfrm>
          <a:prstGeom prst="verticalScroll">
            <a:avLst>
              <a:gd name="adj" fmla="val 641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4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4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hdict_t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943350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hdict_new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capacity &gt; 0;	@*/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  <a:r>
              <a:rPr lang="en-US" sz="1400" b="0" dirty="0">
                <a:latin typeface="Helvetica Neue"/>
              </a:rPr>
              <a:t> ;</a:t>
            </a:r>
          </a:p>
          <a:p>
            <a:pPr algn="l">
              <a:tabLst>
                <a:tab pos="3943350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hdict_lookup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D != NULL;	@*/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/*@ensures \result != NULL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                 || </a:t>
            </a:r>
            <a:r>
              <a:rPr lang="en-US" sz="1400" b="0" dirty="0" err="1">
                <a:solidFill>
                  <a:srgbClr val="C00000"/>
                </a:solidFill>
                <a:latin typeface="Helvetica Neue"/>
              </a:rPr>
              <a:t>key_equiv</a:t>
            </a: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14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(\result), k);	@*/</a:t>
            </a:r>
            <a:r>
              <a:rPr lang="en-US" sz="1400" b="0" dirty="0">
                <a:latin typeface="Helvetica Neue"/>
              </a:rPr>
              <a:t> ;</a:t>
            </a:r>
          </a:p>
          <a:p>
            <a:pPr algn="l">
              <a:tabLst>
                <a:tab pos="3943350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hdict_insert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D != NULL &amp;&amp; e != NULL;	@*/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400" b="0" dirty="0" err="1">
                <a:solidFill>
                  <a:srgbClr val="C00000"/>
                </a:solidFill>
                <a:latin typeface="Helvetica Neue"/>
              </a:rPr>
              <a:t>hdict_lookup</a:t>
            </a: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(D, </a:t>
            </a:r>
            <a:r>
              <a:rPr lang="en-US" sz="14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(e)) == e;	@*/</a:t>
            </a:r>
            <a:r>
              <a:rPr lang="en-US" sz="1400" b="0" dirty="0">
                <a:latin typeface="Helvetica Neue"/>
              </a:rPr>
              <a:t> 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931400" y="4852901"/>
            <a:ext cx="1587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Library Interface</a:t>
            </a:r>
          </a:p>
        </p:txBody>
      </p:sp>
      <p:sp>
        <p:nvSpPr>
          <p:cNvPr id="17" name="Vertical Scroll 16"/>
          <p:cNvSpPr/>
          <p:nvPr/>
        </p:nvSpPr>
        <p:spPr bwMode="auto">
          <a:xfrm flipH="1">
            <a:off x="9017000" y="2121337"/>
            <a:ext cx="3048000" cy="2298263"/>
          </a:xfrm>
          <a:prstGeom prst="verticalScroll">
            <a:avLst>
              <a:gd name="adj" fmla="val 929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4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entry;</a:t>
            </a: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4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key;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400" b="0" dirty="0">
                <a:latin typeface="Helvetica Neue"/>
              </a:rPr>
              <a:t> ;</a:t>
            </a:r>
            <a:endParaRPr lang="en-US" sz="14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400" b="0" dirty="0">
                <a:latin typeface="Helvetica Neue"/>
              </a:rPr>
              <a:t>);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400" b="0" dirty="0">
                <a:latin typeface="Helvetica Neue"/>
              </a:rPr>
              <a:t>);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550400" y="2073268"/>
            <a:ext cx="1476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Client Interface</a:t>
            </a:r>
          </a:p>
        </p:txBody>
      </p:sp>
      <p:sp>
        <p:nvSpPr>
          <p:cNvPr id="22" name="Right Arrow Callout 21"/>
          <p:cNvSpPr/>
          <p:nvPr/>
        </p:nvSpPr>
        <p:spPr bwMode="auto">
          <a:xfrm rot="16200000">
            <a:off x="10698746" y="8811780"/>
            <a:ext cx="729234" cy="936474"/>
          </a:xfrm>
          <a:prstGeom prst="rightArrowCallout">
            <a:avLst/>
          </a:prstGeom>
          <a:solidFill>
            <a:srgbClr val="92D05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302500" cy="1498600"/>
          </a:xfrm>
        </p:spPr>
        <p:txBody>
          <a:bodyPr/>
          <a:lstStyle/>
          <a:p>
            <a:r>
              <a:rPr lang="en-US" dirty="0"/>
              <a:t>Function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2286000"/>
            <a:ext cx="11099800" cy="6591300"/>
          </a:xfrm>
        </p:spPr>
        <p:txBody>
          <a:bodyPr/>
          <a:lstStyle/>
          <a:p>
            <a:pPr>
              <a:buNone/>
            </a:pPr>
            <a:r>
              <a:rPr lang="en-US" kern="120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string_to_int_fn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string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s</a:t>
            </a:r>
            <a:r>
              <a:rPr lang="en-US" dirty="0"/>
              <a:t>);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By convention, function types end in </a:t>
            </a:r>
            <a:r>
              <a:rPr lang="en-US" dirty="0">
                <a:solidFill>
                  <a:srgbClr val="00B050"/>
                </a:solidFill>
              </a:rPr>
              <a:t>_fn</a:t>
            </a:r>
          </a:p>
          <a:p>
            <a:pPr lvl="2"/>
            <a:r>
              <a:rPr lang="en-US" dirty="0"/>
              <a:t>Like types exported by a library interface end in </a:t>
            </a:r>
            <a:r>
              <a:rPr lang="en-US" dirty="0">
                <a:solidFill>
                  <a:srgbClr val="00B050"/>
                </a:solidFill>
              </a:rPr>
              <a:t>_t</a:t>
            </a:r>
          </a:p>
          <a:p>
            <a:pPr lvl="1"/>
            <a:r>
              <a:rPr lang="en-US" dirty="0"/>
              <a:t>This is a different use of </a:t>
            </a:r>
            <a:r>
              <a:rPr lang="en-US" kern="120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dirty="0"/>
              <a:t> from what we had in the past</a:t>
            </a:r>
          </a:p>
          <a:p>
            <a:pPr lvl="1"/>
            <a:endParaRPr lang="en-US" dirty="0"/>
          </a:p>
          <a:p>
            <a:r>
              <a:rPr lang="en-US" dirty="0"/>
              <a:t>Function types are </a:t>
            </a:r>
            <a:r>
              <a:rPr lang="en-US" b="1" dirty="0"/>
              <a:t>not</a:t>
            </a:r>
            <a:r>
              <a:rPr lang="en-US" dirty="0"/>
              <a:t> functions</a:t>
            </a:r>
          </a:p>
          <a:p>
            <a:pPr lvl="1"/>
            <a:r>
              <a:rPr lang="en-US" dirty="0"/>
              <a:t>We cannot write </a:t>
            </a:r>
            <a:r>
              <a:rPr lang="en-US" dirty="0" err="1"/>
              <a:t>string_to_int_fn</a:t>
            </a:r>
            <a:r>
              <a:rPr lang="en-US" dirty="0"/>
              <a:t>(</a:t>
            </a:r>
            <a:r>
              <a:rPr lang="en-US" dirty="0">
                <a:solidFill>
                  <a:srgbClr val="92D050"/>
                </a:solidFill>
              </a:rPr>
              <a:t>"hello"</a:t>
            </a:r>
            <a:r>
              <a:rPr lang="en-US" dirty="0"/>
              <a:t>)</a:t>
            </a:r>
          </a:p>
          <a:p>
            <a:pPr lvl="4"/>
            <a:endParaRPr lang="en-US" dirty="0"/>
          </a:p>
          <a:p>
            <a:r>
              <a:rPr lang="en-US" dirty="0"/>
              <a:t>We can give a function type any name we want</a:t>
            </a:r>
          </a:p>
          <a:p>
            <a:pPr lvl="1">
              <a:buNone/>
            </a:pPr>
            <a:r>
              <a:rPr lang="en-US" dirty="0"/>
              <a:t>		</a:t>
            </a:r>
            <a:r>
              <a:rPr lang="en-US" kern="1200" dirty="0" err="1">
                <a:solidFill>
                  <a:srgbClr val="D03BFF"/>
                </a:solidFill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string_hash_fn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string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s</a:t>
            </a:r>
            <a:r>
              <a:rPr lang="en-US" dirty="0"/>
              <a:t>);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8255000" y="134382"/>
            <a:ext cx="4572000" cy="2913618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key_hash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2000" b="0" dirty="0">
                <a:latin typeface="Helvetica Neue"/>
              </a:rPr>
              <a:t>) {</a:t>
            </a: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len</a:t>
            </a:r>
            <a:r>
              <a:rPr lang="en-US" sz="2000" b="0" dirty="0">
                <a:latin typeface="Helvetica Neue"/>
              </a:rPr>
              <a:t> = </a:t>
            </a:r>
            <a:r>
              <a:rPr lang="en-US" sz="2000" b="0" dirty="0" err="1">
                <a:latin typeface="Helvetica Neue"/>
              </a:rPr>
              <a:t>string_length</a:t>
            </a:r>
            <a:r>
              <a:rPr lang="en-US" sz="2000" b="0" dirty="0">
                <a:latin typeface="Helvetica Neue"/>
              </a:rPr>
              <a:t>(s);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latin typeface="Helvetica Neue"/>
              </a:rPr>
              <a:t> = 0;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2000" b="0" dirty="0">
                <a:latin typeface="Helvetica Neue"/>
              </a:rPr>
              <a:t> 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 = 0;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 &lt; </a:t>
            </a:r>
            <a:r>
              <a:rPr lang="en-US" sz="2000" b="0" dirty="0" err="1">
                <a:latin typeface="Helvetica Neue"/>
              </a:rPr>
              <a:t>len</a:t>
            </a:r>
            <a:r>
              <a:rPr lang="en-US" sz="2000" b="0" dirty="0">
                <a:latin typeface="Helvetica Neue"/>
              </a:rPr>
              <a:t>;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++) {</a:t>
            </a:r>
          </a:p>
          <a:p>
            <a:pPr algn="l"/>
            <a:r>
              <a:rPr lang="en-US" sz="2000" b="0" dirty="0">
                <a:latin typeface="Helvetica Neue"/>
              </a:rPr>
              <a:t>    h = h + </a:t>
            </a:r>
            <a:r>
              <a:rPr lang="en-US" sz="2000" b="0" dirty="0" err="1">
                <a:latin typeface="Helvetica Neue"/>
              </a:rPr>
              <a:t>char_ord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 err="1">
                <a:latin typeface="Helvetica Neue"/>
              </a:rPr>
              <a:t>string_charat</a:t>
            </a:r>
            <a:r>
              <a:rPr lang="en-US" sz="2000" b="0" dirty="0">
                <a:latin typeface="Helvetica Neue"/>
              </a:rPr>
              <a:t>(s,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));</a:t>
            </a:r>
          </a:p>
          <a:p>
            <a:pPr algn="l"/>
            <a:r>
              <a:rPr lang="en-US" sz="2000" b="0" dirty="0">
                <a:latin typeface="Helvetica Neue"/>
              </a:rPr>
              <a:t>    h = 1664525 * h + 1013904223;</a:t>
            </a:r>
          </a:p>
          <a:p>
            <a:pPr algn="l"/>
            <a:r>
              <a:rPr lang="en-US" sz="2000" b="0" dirty="0">
                <a:latin typeface="Helvetica Neue"/>
              </a:rPr>
              <a:t>  }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h;</a:t>
            </a:r>
          </a:p>
          <a:p>
            <a:pPr algn="l"/>
            <a:r>
              <a:rPr lang="en-US" sz="2000" b="0" dirty="0">
                <a:latin typeface="Helvetica Neue"/>
              </a:rPr>
              <a:t>}</a:t>
            </a:r>
          </a:p>
        </p:txBody>
      </p:sp>
      <p:sp>
        <p:nvSpPr>
          <p:cNvPr id="6" name="Cloud 5"/>
          <p:cNvSpPr/>
          <p:nvPr/>
        </p:nvSpPr>
        <p:spPr bwMode="auto">
          <a:xfrm flipH="1">
            <a:off x="8178800" y="591582"/>
            <a:ext cx="4572000" cy="2209800"/>
          </a:xfrm>
          <a:prstGeom prst="cloud">
            <a:avLst/>
          </a:prstGeom>
          <a:solidFill>
            <a:srgbClr val="99DAFF">
              <a:alpha val="50196"/>
            </a:srgb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1535188" y="3200400"/>
            <a:ext cx="1416414" cy="400110"/>
          </a:xfrm>
          <a:prstGeom prst="wedgeRectCallout">
            <a:avLst>
              <a:gd name="adj1" fmla="val 29166"/>
              <a:gd name="adj2" fmla="val -13774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Return type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5954788" y="3200400"/>
            <a:ext cx="2596352" cy="400110"/>
          </a:xfrm>
          <a:prstGeom prst="wedgeRectCallout">
            <a:avLst>
              <a:gd name="adj1" fmla="val -30749"/>
              <a:gd name="adj2" fmla="val -13173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Type of the parameter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3454400" y="3581400"/>
            <a:ext cx="2043188" cy="707886"/>
          </a:xfrm>
          <a:prstGeom prst="wedgeRectCallout">
            <a:avLst>
              <a:gd name="adj1" fmla="val -19541"/>
              <a:gd name="adj2" fmla="val -14676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Name chosen for</a:t>
            </a:r>
            <a:br>
              <a:rPr lang="en-US" sz="2000" b="0" dirty="0"/>
            </a:br>
            <a:r>
              <a:rPr lang="en-US" sz="2000" b="0" dirty="0"/>
              <a:t>the function type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function can be given a type</a:t>
            </a:r>
          </a:p>
          <a:p>
            <a:pPr lvl="1"/>
            <a:r>
              <a:rPr lang="en-US" dirty="0"/>
              <a:t>The type of </a:t>
            </a:r>
            <a:r>
              <a:rPr lang="en-US" dirty="0">
                <a:solidFill>
                  <a:srgbClr val="7030A0"/>
                </a:solidFill>
              </a:rPr>
              <a:t>POW</a:t>
            </a:r>
            <a:r>
              <a:rPr lang="en-US" dirty="0"/>
              <a:t> is defined as</a:t>
            </a:r>
          </a:p>
          <a:p>
            <a:pPr lvl="1">
              <a:buNone/>
            </a:pPr>
            <a:r>
              <a:rPr lang="en-US" dirty="0"/>
              <a:t>		</a:t>
            </a:r>
            <a:r>
              <a:rPr lang="en-US" kern="1200" dirty="0" err="1">
                <a:solidFill>
                  <a:srgbClr val="D03BFF"/>
                </a:solidFill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binop_fn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,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);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Steps to defining a function type</a:t>
            </a:r>
          </a:p>
          <a:p>
            <a:pPr marL="1203325" lvl="2" indent="-403225">
              <a:buFont typeface="+mj-lt"/>
              <a:buAutoNum type="arabicPeriod"/>
              <a:tabLst>
                <a:tab pos="1492250" algn="l"/>
              </a:tabLst>
            </a:pPr>
            <a:r>
              <a:rPr lang="en-US" dirty="0"/>
              <a:t>Write down the prototype of the function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POW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,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);</a:t>
            </a:r>
          </a:p>
          <a:p>
            <a:pPr marL="1203325" lvl="2" indent="-403225">
              <a:buFont typeface="+mj-lt"/>
              <a:buAutoNum type="arabicPeriod"/>
              <a:tabLst>
                <a:tab pos="1492250" algn="l"/>
              </a:tabLst>
            </a:pPr>
            <a:r>
              <a:rPr lang="en-US" dirty="0"/>
              <a:t>Write </a:t>
            </a:r>
            <a:r>
              <a:rPr lang="en-US" kern="1200" dirty="0" err="1">
                <a:solidFill>
                  <a:srgbClr val="D03BFF"/>
                </a:solidFill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dirty="0"/>
              <a:t> in front of it</a:t>
            </a:r>
            <a:br>
              <a:rPr lang="en-US" dirty="0"/>
            </a:br>
            <a:r>
              <a:rPr lang="en-US" dirty="0"/>
              <a:t>	</a:t>
            </a:r>
            <a:r>
              <a:rPr lang="en-US" kern="1200" dirty="0">
                <a:solidFill>
                  <a:srgbClr val="D03BFF"/>
                </a:solidFill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kern="1200" dirty="0" err="1">
                <a:solidFill>
                  <a:srgbClr val="D03BFF"/>
                </a:solidFill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POW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,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);</a:t>
            </a:r>
          </a:p>
          <a:p>
            <a:pPr marL="1203325" lvl="2" indent="-403225">
              <a:buFont typeface="+mj-lt"/>
              <a:buAutoNum type="arabicPeriod"/>
              <a:tabLst>
                <a:tab pos="1492250" algn="l"/>
              </a:tabLst>
            </a:pPr>
            <a:r>
              <a:rPr lang="en-US" dirty="0"/>
              <a:t>Replace the function name with a type name of your choice</a:t>
            </a:r>
            <a:br>
              <a:rPr lang="en-US" dirty="0"/>
            </a:br>
            <a:r>
              <a:rPr lang="en-US" dirty="0"/>
              <a:t>	</a:t>
            </a:r>
            <a:r>
              <a:rPr lang="en-US" kern="1200" dirty="0">
                <a:solidFill>
                  <a:srgbClr val="D03BFF"/>
                </a:solidFill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kern="1200" dirty="0" err="1">
                <a:solidFill>
                  <a:srgbClr val="D03BFF"/>
                </a:solidFill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binop_fn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,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);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Contracts can be included in the function type definition</a:t>
            </a:r>
          </a:p>
          <a:p>
            <a:pPr lvl="1">
              <a:buNone/>
            </a:pPr>
            <a:r>
              <a:rPr lang="en-US" dirty="0"/>
              <a:t>		</a:t>
            </a:r>
            <a:r>
              <a:rPr lang="en-US" kern="1200" dirty="0" err="1">
                <a:solidFill>
                  <a:srgbClr val="D03BFF"/>
                </a:solidFill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binop_with_pos2_fn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,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en-US" dirty="0"/>
              <a:t>)</a:t>
            </a:r>
          </a:p>
          <a:p>
            <a:pPr lvl="1">
              <a:buNone/>
            </a:pPr>
            <a:r>
              <a:rPr lang="en-US" dirty="0"/>
              <a:t>				 </a:t>
            </a:r>
            <a:r>
              <a:rPr lang="en-US" dirty="0">
                <a:solidFill>
                  <a:srgbClr val="C00000"/>
                </a:solidFill>
              </a:rPr>
              <a:t>/*@requires y &gt;= 0; @*/ </a:t>
            </a:r>
            <a:r>
              <a:rPr lang="en-US" dirty="0"/>
              <a:t>;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9855200" y="1981200"/>
            <a:ext cx="2971800" cy="1990288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7030A0"/>
                </a:solidFill>
                <a:latin typeface="Helvetica Neue"/>
              </a:rPr>
              <a:t>POW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2000" b="0" dirty="0">
                <a:latin typeface="Helvetica Neue"/>
              </a:rPr>
              <a:t>,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y</a:t>
            </a:r>
            <a:r>
              <a:rPr lang="en-US" sz="2000" b="0" dirty="0">
                <a:latin typeface="Helvetica Neue"/>
              </a:rPr>
              <a:t>)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y &gt;= 0;</a:t>
            </a:r>
          </a:p>
          <a:p>
            <a:pPr algn="l"/>
            <a:r>
              <a:rPr lang="en-US" sz="2000" b="0" dirty="0">
                <a:latin typeface="Helvetica Neue"/>
              </a:rPr>
              <a:t> {</a:t>
            </a: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</a:t>
            </a:r>
            <a:r>
              <a:rPr lang="en-US" sz="2000" b="0" dirty="0">
                <a:latin typeface="Helvetica Neue"/>
              </a:rPr>
              <a:t> (y == 0)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1;</a:t>
            </a: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x * POW(x, y-1);</a:t>
            </a:r>
          </a:p>
          <a:p>
            <a:pPr algn="l"/>
            <a:r>
              <a:rPr lang="en-US" sz="2000" b="0" dirty="0">
                <a:latin typeface="Helvetica Neue"/>
              </a:rPr>
              <a:t>}</a:t>
            </a:r>
          </a:p>
        </p:txBody>
      </p:sp>
      <p:sp>
        <p:nvSpPr>
          <p:cNvPr id="5" name="Cloud 4"/>
          <p:cNvSpPr/>
          <p:nvPr/>
        </p:nvSpPr>
        <p:spPr bwMode="auto">
          <a:xfrm flipH="1">
            <a:off x="10083800" y="2667000"/>
            <a:ext cx="2743200" cy="1066800"/>
          </a:xfrm>
          <a:prstGeom prst="cloud">
            <a:avLst/>
          </a:prstGeom>
          <a:solidFill>
            <a:srgbClr val="99DAFF">
              <a:alpha val="50196"/>
            </a:srgb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302500" cy="1498600"/>
          </a:xfrm>
        </p:spPr>
        <p:txBody>
          <a:bodyPr/>
          <a:lstStyle/>
          <a:p>
            <a:r>
              <a:rPr lang="en-US" i="1" dirty="0"/>
              <a:t>Storing</a:t>
            </a:r>
            <a:r>
              <a:rPr lang="en-US" dirty="0"/>
              <a:t> Function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0">
              <a:buNone/>
            </a:pPr>
            <a:r>
              <a:rPr lang="en-US" kern="1200" dirty="0">
                <a:solidFill>
                  <a:srgbClr val="D03BFF"/>
                </a:solidFill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int </a:t>
            </a:r>
            <a:r>
              <a:rPr lang="en-US" dirty="0" err="1">
                <a:solidFill>
                  <a:srgbClr val="00B050"/>
                </a:solidFill>
              </a:rPr>
              <a:t>string_to_int_fn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string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s</a:t>
            </a:r>
            <a:r>
              <a:rPr lang="en-US" dirty="0"/>
              <a:t>);</a:t>
            </a:r>
            <a:endParaRPr lang="en-US" sz="900" dirty="0"/>
          </a:p>
          <a:p>
            <a:pPr marL="914400" lvl="1" indent="0">
              <a:buNone/>
            </a:pPr>
            <a:r>
              <a:rPr lang="en-US" dirty="0" err="1">
                <a:solidFill>
                  <a:srgbClr val="00B050"/>
                </a:solidFill>
              </a:rPr>
              <a:t>string_to_int_fn</a:t>
            </a:r>
            <a:r>
              <a:rPr lang="en-US" dirty="0">
                <a:solidFill>
                  <a:srgbClr val="00B050"/>
                </a:solidFill>
              </a:rPr>
              <a:t>*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F</a:t>
            </a:r>
            <a:r>
              <a:rPr lang="en-US" dirty="0"/>
              <a:t> = &amp;</a:t>
            </a:r>
            <a:r>
              <a:rPr lang="en-US" dirty="0" err="1"/>
              <a:t>key_hash</a:t>
            </a:r>
            <a:r>
              <a:rPr lang="en-US" dirty="0"/>
              <a:t>;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FFC000"/>
                </a:solidFill>
              </a:rPr>
              <a:t>F</a:t>
            </a:r>
            <a:r>
              <a:rPr lang="en-US" dirty="0"/>
              <a:t> needs to be a </a:t>
            </a:r>
            <a:r>
              <a:rPr lang="en-US" b="1" dirty="0"/>
              <a:t>pointer</a:t>
            </a:r>
            <a:r>
              <a:rPr lang="en-US" dirty="0"/>
              <a:t> to a function that takes a </a:t>
            </a:r>
            <a:r>
              <a:rPr lang="en-US" dirty="0">
                <a:solidFill>
                  <a:srgbClr val="00B050"/>
                </a:solidFill>
              </a:rPr>
              <a:t>string</a:t>
            </a:r>
            <a:r>
              <a:rPr lang="en-US" dirty="0"/>
              <a:t> and returns an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endParaRPr lang="en-US" dirty="0">
              <a:solidFill>
                <a:srgbClr val="00B050"/>
              </a:solidFill>
            </a:endParaRPr>
          </a:p>
          <a:p>
            <a:pPr lvl="1">
              <a:buNone/>
            </a:pPr>
            <a:r>
              <a:rPr lang="en-US" dirty="0">
                <a:solidFill>
                  <a:srgbClr val="00B050"/>
                </a:solidFill>
              </a:rPr>
              <a:t>			</a:t>
            </a:r>
            <a:r>
              <a:rPr lang="en-US" dirty="0" err="1">
                <a:solidFill>
                  <a:srgbClr val="00B050"/>
                </a:solidFill>
              </a:rPr>
              <a:t>string_to_int_fn</a:t>
            </a:r>
            <a:r>
              <a:rPr lang="en-US" dirty="0">
                <a:solidFill>
                  <a:srgbClr val="00B050"/>
                </a:solidFill>
              </a:rPr>
              <a:t>*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F</a:t>
            </a:r>
            <a:endParaRPr lang="en-US" dirty="0"/>
          </a:p>
          <a:p>
            <a:pPr lvl="2"/>
            <a:r>
              <a:rPr lang="en-US" dirty="0"/>
              <a:t>A pointer to a </a:t>
            </a:r>
            <a:r>
              <a:rPr lang="en-US" dirty="0" err="1">
                <a:solidFill>
                  <a:srgbClr val="00B050"/>
                </a:solidFill>
              </a:rPr>
              <a:t>string_to_int_fn</a:t>
            </a:r>
            <a:endParaRPr lang="en-US" dirty="0"/>
          </a:p>
          <a:p>
            <a:pPr lvl="1"/>
            <a:r>
              <a:rPr lang="en-US" dirty="0"/>
              <a:t>This is because </a:t>
            </a:r>
            <a:r>
              <a:rPr lang="en-US" dirty="0">
                <a:solidFill>
                  <a:schemeClr val="tx1"/>
                </a:solidFill>
              </a:rPr>
              <a:t>&amp;</a:t>
            </a:r>
            <a:r>
              <a:rPr lang="en-US" dirty="0" err="1">
                <a:solidFill>
                  <a:schemeClr val="tx1"/>
                </a:solidFill>
              </a:rPr>
              <a:t>key_hash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/>
              <a:t>returns the </a:t>
            </a:r>
            <a:r>
              <a:rPr lang="en-US" b="1" dirty="0"/>
              <a:t>address</a:t>
            </a:r>
            <a:r>
              <a:rPr lang="en-US" dirty="0"/>
              <a:t> of </a:t>
            </a:r>
            <a:r>
              <a:rPr lang="en-US" dirty="0" err="1">
                <a:solidFill>
                  <a:srgbClr val="7030A0"/>
                </a:solidFill>
              </a:rPr>
              <a:t>key_hash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dirty="0"/>
              <a:t>And this address is stored in </a:t>
            </a:r>
            <a:r>
              <a:rPr lang="en-US" dirty="0">
                <a:solidFill>
                  <a:srgbClr val="FFC000"/>
                </a:solidFill>
              </a:rPr>
              <a:t>F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pPr marL="457200" lvl="1" indent="-457200">
              <a:spcBef>
                <a:spcPts val="800"/>
              </a:spcBef>
              <a:buSzPct val="100000"/>
              <a:buFont typeface="Wingdings" pitchFamily="2" charset="2"/>
              <a:buChar char="l"/>
            </a:pPr>
            <a:r>
              <a:rPr lang="en-US" dirty="0" err="1">
                <a:solidFill>
                  <a:srgbClr val="00B050"/>
                </a:solidFill>
              </a:rPr>
              <a:t>string_to_int_fn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F</a:t>
            </a:r>
            <a:r>
              <a:rPr lang="en-US" dirty="0"/>
              <a:t> = &amp;</a:t>
            </a:r>
            <a:r>
              <a:rPr lang="en-US" dirty="0" err="1"/>
              <a:t>key_hash</a:t>
            </a:r>
            <a:r>
              <a:rPr lang="en-US" dirty="0"/>
              <a:t>;     </a:t>
            </a:r>
            <a:r>
              <a:rPr lang="en-US" dirty="0">
                <a:solidFill>
                  <a:schemeClr val="accent5">
                    <a:lumMod val="90000"/>
                  </a:schemeClr>
                </a:solidFill>
              </a:rPr>
              <a:t>// no *</a:t>
            </a:r>
          </a:p>
          <a:p>
            <a:pPr marL="457200" lvl="1" indent="-457200">
              <a:spcBef>
                <a:spcPts val="800"/>
              </a:spcBef>
              <a:buSzPct val="100000"/>
              <a:buNone/>
            </a:pPr>
            <a:r>
              <a:rPr lang="en-US" dirty="0"/>
              <a:t>	is an invalid C1 code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8255000" y="134382"/>
            <a:ext cx="4572000" cy="2913618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key_hash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2000" b="0" dirty="0">
                <a:latin typeface="Helvetica Neue"/>
              </a:rPr>
              <a:t>) {</a:t>
            </a: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len</a:t>
            </a:r>
            <a:r>
              <a:rPr lang="en-US" sz="2000" b="0" dirty="0">
                <a:latin typeface="Helvetica Neue"/>
              </a:rPr>
              <a:t> = </a:t>
            </a:r>
            <a:r>
              <a:rPr lang="en-US" sz="2000" b="0" dirty="0" err="1">
                <a:latin typeface="Helvetica Neue"/>
              </a:rPr>
              <a:t>string_length</a:t>
            </a:r>
            <a:r>
              <a:rPr lang="en-US" sz="2000" b="0" dirty="0">
                <a:latin typeface="Helvetica Neue"/>
              </a:rPr>
              <a:t>(s);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latin typeface="Helvetica Neue"/>
              </a:rPr>
              <a:t> = 0;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2000" b="0" dirty="0">
                <a:latin typeface="Helvetica Neue"/>
              </a:rPr>
              <a:t> 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 = 0;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 &lt; </a:t>
            </a:r>
            <a:r>
              <a:rPr lang="en-US" sz="2000" b="0" dirty="0" err="1">
                <a:latin typeface="Helvetica Neue"/>
              </a:rPr>
              <a:t>len</a:t>
            </a:r>
            <a:r>
              <a:rPr lang="en-US" sz="2000" b="0" dirty="0">
                <a:latin typeface="Helvetica Neue"/>
              </a:rPr>
              <a:t>;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++) {</a:t>
            </a:r>
          </a:p>
          <a:p>
            <a:pPr algn="l"/>
            <a:r>
              <a:rPr lang="en-US" sz="2000" b="0" dirty="0">
                <a:latin typeface="Helvetica Neue"/>
              </a:rPr>
              <a:t>    h = h + </a:t>
            </a:r>
            <a:r>
              <a:rPr lang="en-US" sz="2000" b="0" dirty="0" err="1">
                <a:latin typeface="Helvetica Neue"/>
              </a:rPr>
              <a:t>char_ord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 err="1">
                <a:latin typeface="Helvetica Neue"/>
              </a:rPr>
              <a:t>string_charat</a:t>
            </a:r>
            <a:r>
              <a:rPr lang="en-US" sz="2000" b="0" dirty="0">
                <a:latin typeface="Helvetica Neue"/>
              </a:rPr>
              <a:t>(s,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));</a:t>
            </a:r>
          </a:p>
          <a:p>
            <a:pPr algn="l"/>
            <a:r>
              <a:rPr lang="en-US" sz="2000" b="0" dirty="0">
                <a:latin typeface="Helvetica Neue"/>
              </a:rPr>
              <a:t>    h = 1664525 * h + 1013904223;</a:t>
            </a:r>
          </a:p>
          <a:p>
            <a:pPr algn="l"/>
            <a:r>
              <a:rPr lang="en-US" sz="2000" b="0" dirty="0">
                <a:latin typeface="Helvetica Neue"/>
              </a:rPr>
              <a:t>  }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h;</a:t>
            </a:r>
          </a:p>
          <a:p>
            <a:pPr algn="l"/>
            <a:r>
              <a:rPr lang="en-US" sz="2000" b="0" dirty="0">
                <a:latin typeface="Helvetica Neue"/>
              </a:rPr>
              <a:t>}</a:t>
            </a:r>
          </a:p>
        </p:txBody>
      </p:sp>
      <p:sp>
        <p:nvSpPr>
          <p:cNvPr id="5" name="Cloud 4"/>
          <p:cNvSpPr/>
          <p:nvPr/>
        </p:nvSpPr>
        <p:spPr bwMode="auto">
          <a:xfrm flipH="1">
            <a:off x="8178800" y="591582"/>
            <a:ext cx="4572000" cy="2209800"/>
          </a:xfrm>
          <a:prstGeom prst="cloud">
            <a:avLst/>
          </a:prstGeom>
          <a:solidFill>
            <a:srgbClr val="99DAFF">
              <a:alpha val="50196"/>
            </a:srgb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978400" y="4495800"/>
            <a:ext cx="733928" cy="685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302500" cy="1498600"/>
          </a:xfrm>
        </p:spPr>
        <p:txBody>
          <a:bodyPr/>
          <a:lstStyle/>
          <a:p>
            <a:r>
              <a:rPr lang="en-US" i="1" dirty="0"/>
              <a:t>Using</a:t>
            </a:r>
            <a:r>
              <a:rPr lang="en-US" dirty="0"/>
              <a:t> Function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914400">
              <a:buNone/>
            </a:pPr>
            <a:r>
              <a:rPr lang="en-US" kern="1200" dirty="0" err="1">
                <a:solidFill>
                  <a:srgbClr val="D03BFF"/>
                </a:solidFill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string_to_int_fn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string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s</a:t>
            </a:r>
            <a:r>
              <a:rPr lang="en-US" dirty="0"/>
              <a:t>);</a:t>
            </a:r>
            <a:endParaRPr lang="en-US" sz="900" dirty="0"/>
          </a:p>
          <a:p>
            <a:pPr marL="0" lvl="1" indent="914400">
              <a:buNone/>
            </a:pPr>
            <a:r>
              <a:rPr lang="en-US" dirty="0" err="1">
                <a:solidFill>
                  <a:srgbClr val="00B050"/>
                </a:solidFill>
              </a:rPr>
              <a:t>string_to_int_fn</a:t>
            </a:r>
            <a:r>
              <a:rPr lang="en-US" dirty="0">
                <a:solidFill>
                  <a:srgbClr val="00B050"/>
                </a:solidFill>
              </a:rPr>
              <a:t>*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F</a:t>
            </a:r>
            <a:r>
              <a:rPr lang="en-US" dirty="0"/>
              <a:t> = &amp;</a:t>
            </a:r>
            <a:r>
              <a:rPr lang="en-US" dirty="0" err="1"/>
              <a:t>key_hash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To call </a:t>
            </a:r>
            <a:r>
              <a:rPr lang="en-US" dirty="0">
                <a:solidFill>
                  <a:srgbClr val="FFC000"/>
                </a:solidFill>
              </a:rPr>
              <a:t>F</a:t>
            </a:r>
            <a:r>
              <a:rPr lang="en-US" dirty="0"/>
              <a:t> on an input, we first need to dereference it</a:t>
            </a:r>
          </a:p>
          <a:p>
            <a:pPr marL="914400" lvl="1" indent="0">
              <a:buNone/>
            </a:pP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h</a:t>
            </a:r>
            <a:r>
              <a:rPr lang="en-US" dirty="0"/>
              <a:t> = (*F)(</a:t>
            </a:r>
            <a:r>
              <a:rPr lang="en-US" dirty="0">
                <a:solidFill>
                  <a:srgbClr val="92D050"/>
                </a:solidFill>
              </a:rPr>
              <a:t>"hello"</a:t>
            </a:r>
            <a:r>
              <a:rPr lang="en-US" dirty="0"/>
              <a:t>);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Writing *F(</a:t>
            </a:r>
            <a:r>
              <a:rPr lang="en-US" dirty="0">
                <a:solidFill>
                  <a:srgbClr val="92D050"/>
                </a:solidFill>
              </a:rPr>
              <a:t>"hello"</a:t>
            </a:r>
            <a:r>
              <a:rPr lang="en-US" dirty="0"/>
              <a:t>) is incorrect</a:t>
            </a:r>
          </a:p>
          <a:p>
            <a:pPr lvl="2"/>
            <a:r>
              <a:rPr lang="en-US" dirty="0"/>
              <a:t>C1 interprets it as *(F(</a:t>
            </a:r>
            <a:r>
              <a:rPr lang="en-US" dirty="0">
                <a:solidFill>
                  <a:srgbClr val="92D050"/>
                </a:solidFill>
              </a:rPr>
              <a:t>"hello"</a:t>
            </a:r>
            <a:r>
              <a:rPr lang="en-US" dirty="0"/>
              <a:t>))</a:t>
            </a:r>
          </a:p>
          <a:p>
            <a:pPr lvl="1"/>
            <a:r>
              <a:rPr lang="en-US" dirty="0"/>
              <a:t>Other languages have better syntax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8255000" y="134382"/>
            <a:ext cx="4572000" cy="2913618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key_hash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2000" b="0" dirty="0">
                <a:latin typeface="Helvetica Neue"/>
              </a:rPr>
              <a:t>) {</a:t>
            </a: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len</a:t>
            </a:r>
            <a:r>
              <a:rPr lang="en-US" sz="2000" b="0" dirty="0">
                <a:latin typeface="Helvetica Neue"/>
              </a:rPr>
              <a:t> = </a:t>
            </a:r>
            <a:r>
              <a:rPr lang="en-US" sz="2000" b="0" dirty="0" err="1">
                <a:latin typeface="Helvetica Neue"/>
              </a:rPr>
              <a:t>string_length</a:t>
            </a:r>
            <a:r>
              <a:rPr lang="en-US" sz="2000" b="0" dirty="0">
                <a:latin typeface="Helvetica Neue"/>
              </a:rPr>
              <a:t>(s);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latin typeface="Helvetica Neue"/>
              </a:rPr>
              <a:t> = 0;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2000" b="0" dirty="0">
                <a:latin typeface="Helvetica Neue"/>
              </a:rPr>
              <a:t> 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 = 0;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 &lt; </a:t>
            </a:r>
            <a:r>
              <a:rPr lang="en-US" sz="2000" b="0" dirty="0" err="1">
                <a:latin typeface="Helvetica Neue"/>
              </a:rPr>
              <a:t>len</a:t>
            </a:r>
            <a:r>
              <a:rPr lang="en-US" sz="2000" b="0" dirty="0">
                <a:latin typeface="Helvetica Neue"/>
              </a:rPr>
              <a:t>;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++) {</a:t>
            </a:r>
          </a:p>
          <a:p>
            <a:pPr algn="l"/>
            <a:r>
              <a:rPr lang="en-US" sz="2000" b="0" dirty="0">
                <a:latin typeface="Helvetica Neue"/>
              </a:rPr>
              <a:t>    h = h + </a:t>
            </a:r>
            <a:r>
              <a:rPr lang="en-US" sz="2000" b="0" dirty="0" err="1">
                <a:latin typeface="Helvetica Neue"/>
              </a:rPr>
              <a:t>char_ord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 err="1">
                <a:latin typeface="Helvetica Neue"/>
              </a:rPr>
              <a:t>string_charat</a:t>
            </a:r>
            <a:r>
              <a:rPr lang="en-US" sz="2000" b="0" dirty="0">
                <a:latin typeface="Helvetica Neue"/>
              </a:rPr>
              <a:t>(s,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));</a:t>
            </a:r>
          </a:p>
          <a:p>
            <a:pPr algn="l"/>
            <a:r>
              <a:rPr lang="en-US" sz="2000" b="0" dirty="0">
                <a:latin typeface="Helvetica Neue"/>
              </a:rPr>
              <a:t>    h = 1664525 * h + 1013904223;</a:t>
            </a:r>
          </a:p>
          <a:p>
            <a:pPr algn="l"/>
            <a:r>
              <a:rPr lang="en-US" sz="2000" b="0" dirty="0">
                <a:latin typeface="Helvetica Neue"/>
              </a:rPr>
              <a:t>  }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h;</a:t>
            </a:r>
          </a:p>
          <a:p>
            <a:pPr algn="l"/>
            <a:r>
              <a:rPr lang="en-US" sz="2000" b="0" dirty="0">
                <a:latin typeface="Helvetica Neue"/>
              </a:rPr>
              <a:t>}</a:t>
            </a:r>
          </a:p>
        </p:txBody>
      </p:sp>
      <p:sp>
        <p:nvSpPr>
          <p:cNvPr id="5" name="Cloud 4"/>
          <p:cNvSpPr/>
          <p:nvPr/>
        </p:nvSpPr>
        <p:spPr bwMode="auto">
          <a:xfrm flipH="1">
            <a:off x="8178800" y="591582"/>
            <a:ext cx="4572000" cy="2209800"/>
          </a:xfrm>
          <a:prstGeom prst="cloud">
            <a:avLst/>
          </a:prstGeom>
          <a:solidFill>
            <a:srgbClr val="99DAFF">
              <a:alpha val="50196"/>
            </a:srgb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6959600" y="4676745"/>
            <a:ext cx="3113994" cy="400110"/>
          </a:xfrm>
          <a:prstGeom prst="wedgeRectCallout">
            <a:avLst>
              <a:gd name="adj1" fmla="val -104546"/>
              <a:gd name="adj2" fmla="val -7760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Applying a function pointer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of Function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645900" cy="6896100"/>
          </a:xfrm>
        </p:spPr>
        <p:txBody>
          <a:bodyPr/>
          <a:lstStyle/>
          <a:p>
            <a:r>
              <a:rPr lang="en-US" dirty="0"/>
              <a:t>A function pointer is a pointer!</a:t>
            </a:r>
          </a:p>
          <a:p>
            <a:pPr marL="1371600" lvl="2" indent="3175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sz="2800" dirty="0" err="1">
                <a:solidFill>
                  <a:srgbClr val="00B050"/>
                </a:solidFill>
              </a:rPr>
              <a:t>int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C000"/>
                </a:solidFill>
              </a:rPr>
              <a:t>h</a:t>
            </a:r>
            <a:r>
              <a:rPr lang="en-US" sz="2800" dirty="0"/>
              <a:t> = (*F)(</a:t>
            </a:r>
            <a:r>
              <a:rPr lang="en-US" sz="2800" dirty="0">
                <a:solidFill>
                  <a:srgbClr val="92D050"/>
                </a:solidFill>
              </a:rPr>
              <a:t>"hello"</a:t>
            </a:r>
            <a:r>
              <a:rPr lang="en-US" sz="2800" dirty="0"/>
              <a:t>);</a:t>
            </a:r>
          </a:p>
          <a:p>
            <a:pPr>
              <a:buNone/>
            </a:pPr>
            <a:r>
              <a:rPr lang="en-US" dirty="0"/>
              <a:t>	is </a:t>
            </a:r>
            <a:r>
              <a:rPr lang="en-US" b="1" dirty="0"/>
              <a:t>safe</a:t>
            </a:r>
            <a:r>
              <a:rPr lang="en-US" dirty="0"/>
              <a:t> only if F != NULL</a:t>
            </a:r>
          </a:p>
          <a:p>
            <a:pPr lvl="3"/>
            <a:endParaRPr lang="en-US" dirty="0"/>
          </a:p>
          <a:p>
            <a:r>
              <a:rPr lang="en-US" dirty="0"/>
              <a:t>The addresses of the functions in a program are never NULL</a:t>
            </a:r>
          </a:p>
          <a:p>
            <a:pPr lvl="1"/>
            <a:r>
              <a:rPr lang="en-US" dirty="0"/>
              <a:t>Thus</a:t>
            </a:r>
          </a:p>
          <a:p>
            <a:pPr marL="1376363" lvl="1" indent="-4763">
              <a:buNone/>
            </a:pPr>
            <a:r>
              <a:rPr lang="en-US" dirty="0" err="1">
                <a:solidFill>
                  <a:srgbClr val="00B050"/>
                </a:solidFill>
              </a:rPr>
              <a:t>string_to_int_fn</a:t>
            </a:r>
            <a:r>
              <a:rPr lang="en-US" dirty="0">
                <a:solidFill>
                  <a:srgbClr val="00B050"/>
                </a:solidFill>
              </a:rPr>
              <a:t>*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F</a:t>
            </a:r>
            <a:r>
              <a:rPr lang="en-US" dirty="0"/>
              <a:t> = &amp;</a:t>
            </a:r>
            <a:r>
              <a:rPr lang="en-US" dirty="0" err="1"/>
              <a:t>key_hash</a:t>
            </a:r>
            <a:r>
              <a:rPr lang="en-US" dirty="0"/>
              <a:t>;</a:t>
            </a:r>
          </a:p>
          <a:p>
            <a:pPr marL="1376363" lvl="1" indent="-4763">
              <a:buNone/>
            </a:pP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h</a:t>
            </a:r>
            <a:r>
              <a:rPr lang="en-US" dirty="0"/>
              <a:t> = (*F)(</a:t>
            </a:r>
            <a:r>
              <a:rPr lang="en-US" dirty="0">
                <a:solidFill>
                  <a:srgbClr val="92D050"/>
                </a:solidFill>
              </a:rPr>
              <a:t>"hello"</a:t>
            </a:r>
            <a:r>
              <a:rPr lang="en-US" dirty="0"/>
              <a:t>);</a:t>
            </a:r>
          </a:p>
          <a:p>
            <a:pPr lvl="1">
              <a:buNone/>
            </a:pPr>
            <a:r>
              <a:rPr lang="en-US" dirty="0"/>
              <a:t>	is safe because </a:t>
            </a:r>
            <a:r>
              <a:rPr lang="en-US" dirty="0">
                <a:solidFill>
                  <a:srgbClr val="FFC000"/>
                </a:solidFill>
              </a:rPr>
              <a:t>F</a:t>
            </a:r>
            <a:r>
              <a:rPr lang="en-US" dirty="0"/>
              <a:t> contains the address of </a:t>
            </a:r>
            <a:r>
              <a:rPr lang="en-US" dirty="0" err="1">
                <a:solidFill>
                  <a:srgbClr val="7030A0"/>
                </a:solidFill>
              </a:rPr>
              <a:t>key_hash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dirty="0"/>
              <a:t>But</a:t>
            </a:r>
          </a:p>
          <a:p>
            <a:pPr marL="1376363" lvl="1" indent="-4763">
              <a:buNone/>
            </a:pPr>
            <a:r>
              <a:rPr lang="en-US" dirty="0" err="1">
                <a:solidFill>
                  <a:srgbClr val="00B050"/>
                </a:solidFill>
              </a:rPr>
              <a:t>string_to_int_fn</a:t>
            </a:r>
            <a:r>
              <a:rPr lang="en-US" dirty="0">
                <a:solidFill>
                  <a:srgbClr val="00B050"/>
                </a:solidFill>
              </a:rPr>
              <a:t>*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F</a:t>
            </a:r>
            <a:r>
              <a:rPr lang="en-US" dirty="0"/>
              <a:t> = NULL;</a:t>
            </a:r>
          </a:p>
          <a:p>
            <a:pPr marL="1376363" lvl="1" indent="-4763">
              <a:buNone/>
            </a:pP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h</a:t>
            </a:r>
            <a:r>
              <a:rPr lang="en-US" dirty="0"/>
              <a:t> = (*F)(</a:t>
            </a:r>
            <a:r>
              <a:rPr lang="en-US" dirty="0">
                <a:solidFill>
                  <a:srgbClr val="92D050"/>
                </a:solidFill>
              </a:rPr>
              <a:t>"hello"</a:t>
            </a:r>
            <a:r>
              <a:rPr lang="en-US" dirty="0"/>
              <a:t>);</a:t>
            </a:r>
          </a:p>
          <a:p>
            <a:pPr lvl="1">
              <a:buNone/>
            </a:pPr>
            <a:r>
              <a:rPr lang="en-US" dirty="0"/>
              <a:t>	is unsafe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Pointer Contracts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645900" cy="6896100"/>
          </a:xfrm>
        </p:spPr>
        <p:txBody>
          <a:bodyPr/>
          <a:lstStyle/>
          <a:p>
            <a:r>
              <a:rPr lang="en-US" dirty="0"/>
              <a:t>The addresses of the functions in a program are never NULL</a:t>
            </a:r>
          </a:p>
          <a:p>
            <a:pPr lvl="1"/>
            <a:endParaRPr lang="en-US" dirty="0"/>
          </a:p>
          <a:p>
            <a:r>
              <a:rPr lang="en-US" dirty="0"/>
              <a:t>Function pointer operators have their own contracts</a:t>
            </a:r>
          </a:p>
          <a:p>
            <a:pPr lvl="1"/>
            <a:r>
              <a:rPr lang="en-US" dirty="0"/>
              <a:t>&amp; always returns a non-NULL pointer</a:t>
            </a:r>
          </a:p>
          <a:p>
            <a:pPr lvl="2">
              <a:spcBef>
                <a:spcPts val="1200"/>
              </a:spcBef>
              <a:buNone/>
            </a:pPr>
            <a:r>
              <a:rPr lang="en-US" dirty="0"/>
              <a:t>		&amp;f</a:t>
            </a:r>
          </a:p>
          <a:p>
            <a:pPr lvl="2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C00000"/>
                </a:solidFill>
              </a:rPr>
              <a:t>		//@ensures \result != NULL;</a:t>
            </a:r>
          </a:p>
          <a:p>
            <a:pPr lvl="2"/>
            <a:r>
              <a:rPr lang="en-US" dirty="0"/>
              <a:t>Where </a:t>
            </a:r>
            <a:r>
              <a:rPr lang="en-US" dirty="0">
                <a:solidFill>
                  <a:srgbClr val="7030A0"/>
                </a:solidFill>
              </a:rPr>
              <a:t>f</a:t>
            </a:r>
            <a:r>
              <a:rPr lang="en-US" dirty="0"/>
              <a:t> is a function declared in the program</a:t>
            </a:r>
          </a:p>
          <a:p>
            <a:pPr lvl="4"/>
            <a:endParaRPr lang="en-US" dirty="0"/>
          </a:p>
          <a:p>
            <a:pPr lvl="1">
              <a:buNone/>
            </a:pPr>
            <a:r>
              <a:rPr lang="en-US" dirty="0"/>
              <a:t>	This is a new way to justify that a pointer is non-NULL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Function Pointers to the Rescue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73626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Avoid Duplicate Definitions?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952500" y="1981200"/>
            <a:ext cx="5702300" cy="6896100"/>
          </a:xfrm>
        </p:spPr>
        <p:txBody>
          <a:bodyPr/>
          <a:lstStyle/>
          <a:p>
            <a:r>
              <a:rPr lang="en-US" dirty="0"/>
              <a:t>We avoid duplicate client definition function names </a:t>
            </a:r>
            <a:br>
              <a:rPr lang="en-US" dirty="0"/>
            </a:br>
            <a:r>
              <a:rPr lang="en-US" dirty="0"/>
              <a:t>by renaming them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E.g., Rename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key_hash</a:t>
            </a:r>
            <a:r>
              <a:rPr lang="en-US" dirty="0"/>
              <a:t> as </a:t>
            </a:r>
            <a:r>
              <a:rPr lang="en-US" dirty="0" err="1">
                <a:solidFill>
                  <a:srgbClr val="7030A0"/>
                </a:solidFill>
              </a:rPr>
              <a:t>key_hash_produce</a:t>
            </a:r>
            <a:endParaRPr lang="en-US" dirty="0">
              <a:solidFill>
                <a:srgbClr val="7030A0"/>
              </a:solidFill>
            </a:endParaRPr>
          </a:p>
          <a:p>
            <a:pPr lvl="2"/>
            <a:r>
              <a:rPr lang="en-US" dirty="0"/>
              <a:t>Similarly for the word count application</a:t>
            </a:r>
          </a:p>
          <a:p>
            <a:endParaRPr lang="en-US" dirty="0"/>
          </a:p>
          <a:p>
            <a:r>
              <a:rPr lang="en-US" dirty="0"/>
              <a:t>But how to tell the library which function to use?</a:t>
            </a:r>
          </a:p>
          <a:p>
            <a:pPr lvl="1"/>
            <a:r>
              <a:rPr lang="en-US" dirty="0"/>
              <a:t>By using </a:t>
            </a:r>
            <a:r>
              <a:rPr lang="en-US" b="1" dirty="0">
                <a:solidFill>
                  <a:srgbClr val="77E0FF"/>
                </a:solidFill>
              </a:rPr>
              <a:t>function pointers</a:t>
            </a:r>
            <a:r>
              <a:rPr lang="en-US" dirty="0"/>
              <a:t>!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949738" y="2334776"/>
            <a:ext cx="5648662" cy="7037824"/>
          </a:xfrm>
          <a:prstGeom prst="rect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What the client wants to store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fruit;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key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quantity;</a:t>
            </a:r>
          </a:p>
          <a:p>
            <a:pPr algn="l"/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/******* Fulfilling the library  interface *******/</a:t>
            </a:r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entry_key_produce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e != NULL &amp;&amp; \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hastag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*, e);</a:t>
            </a:r>
          </a:p>
          <a:p>
            <a:pPr algn="l"/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//@ensures \result != NULL &amp;&amp; \hastag(string*, \result)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latin typeface="Helvetica Neue"/>
              </a:rPr>
              <a:t> E = 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latin typeface="Helvetica Neue"/>
              </a:rPr>
              <a:t>)e;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 </a:t>
            </a:r>
            <a:r>
              <a:rPr lang="en-US" sz="1600" b="0" dirty="0">
                <a:latin typeface="Helvetica Neue"/>
              </a:rPr>
              <a:t>K = </a:t>
            </a:r>
            <a:r>
              <a:rPr lang="en-US" sz="1600" b="0" dirty="0" err="1">
                <a:latin typeface="Helvetica Neue"/>
              </a:rPr>
              <a:t>to_string_ptr</a:t>
            </a:r>
            <a:r>
              <a:rPr lang="en-US" sz="1600" b="0" dirty="0">
                <a:latin typeface="Helvetica Neue"/>
              </a:rPr>
              <a:t>(E-&gt;fruit);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 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)K;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key_equiv_produce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600" b="0" dirty="0">
                <a:latin typeface="Helvetica Neue"/>
              </a:rPr>
              <a:t>)</a:t>
            </a:r>
            <a:endParaRPr lang="sv-SE" sz="1600" b="0" dirty="0">
              <a:latin typeface="Helvetica Neue"/>
            </a:endParaRPr>
          </a:p>
          <a:p>
            <a:pPr algn="l"/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//@requires k1 != NULL &amp;&amp; \hastag(string*, k1);</a:t>
            </a:r>
          </a:p>
          <a:p>
            <a:pPr algn="l"/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//@requires k2 != NULL &amp;&amp; \hastag(string*, k2);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 </a:t>
            </a:r>
            <a:r>
              <a:rPr lang="en-US" sz="1600" b="0" dirty="0" err="1">
                <a:latin typeface="Helvetica Neue"/>
              </a:rPr>
              <a:t>string_equal</a:t>
            </a:r>
            <a:r>
              <a:rPr lang="en-US" sz="1600" b="0" dirty="0">
                <a:latin typeface="Helvetica Neue"/>
              </a:rPr>
              <a:t>(*(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</a:t>
            </a:r>
            <a:r>
              <a:rPr lang="en-US" sz="1600" b="0" dirty="0">
                <a:latin typeface="Helvetica Neue"/>
              </a:rPr>
              <a:t>)k1, *(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</a:t>
            </a:r>
            <a:r>
              <a:rPr lang="en-US" sz="1600" b="0" dirty="0">
                <a:latin typeface="Helvetica Neue"/>
              </a:rPr>
              <a:t>)k2);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key_hash_produce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</a:t>
            </a:r>
            <a:br>
              <a:rPr lang="en-US" sz="1600" b="0" dirty="0">
                <a:latin typeface="Helvetica Neue"/>
              </a:rPr>
            </a:br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//@requires k != NULL &amp;&amp; \hastag(string*, k);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latin typeface="Helvetica Neue"/>
              </a:rPr>
              <a:t>lcg_hash_string</a:t>
            </a:r>
            <a:r>
              <a:rPr lang="en-US" sz="1600" b="0" dirty="0">
                <a:latin typeface="Helvetica Neue"/>
              </a:rPr>
              <a:t>(*(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</a:t>
            </a:r>
            <a:r>
              <a:rPr lang="en-US" sz="1600" b="0" dirty="0">
                <a:latin typeface="Helvetica Neue"/>
              </a:rPr>
              <a:t>)k);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11" name="Flowchart: Document 10"/>
          <p:cNvSpPr/>
          <p:nvPr/>
        </p:nvSpPr>
        <p:spPr bwMode="auto">
          <a:xfrm flipV="1">
            <a:off x="6953242" y="1981200"/>
            <a:ext cx="5635295" cy="7391400"/>
          </a:xfrm>
          <a:prstGeom prst="flowChartDocumen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7264400" y="4101088"/>
            <a:ext cx="20574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7264400" y="6248400"/>
            <a:ext cx="22098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7188200" y="7965375"/>
            <a:ext cx="19812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24" name="Rectangular Callout 23"/>
          <p:cNvSpPr/>
          <p:nvPr/>
        </p:nvSpPr>
        <p:spPr bwMode="auto">
          <a:xfrm>
            <a:off x="9931400" y="1676400"/>
            <a:ext cx="2886368" cy="707886"/>
          </a:xfrm>
          <a:prstGeom prst="wedgeRectCallout">
            <a:avLst>
              <a:gd name="adj1" fmla="val -52535"/>
              <a:gd name="adj2" fmla="val 19340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all we need to do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 the client definition file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276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8445500" cy="1498600"/>
          </a:xfrm>
        </p:spPr>
        <p:txBody>
          <a:bodyPr/>
          <a:lstStyle/>
          <a:p>
            <a:r>
              <a:rPr lang="en-US" dirty="0"/>
              <a:t>Accessing the Right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7272020" cy="6896100"/>
          </a:xfrm>
        </p:spPr>
        <p:txBody>
          <a:bodyPr/>
          <a:lstStyle/>
          <a:p>
            <a:r>
              <a:rPr lang="en-US" dirty="0"/>
              <a:t>During execution, functions live in the TEXT segment of memory</a:t>
            </a:r>
          </a:p>
          <a:p>
            <a:pPr lvl="1"/>
            <a:r>
              <a:rPr lang="en-US" dirty="0"/>
              <a:t>&amp; allows us to store their addresses and pass them around as function pointers</a:t>
            </a:r>
          </a:p>
          <a:p>
            <a:pPr lvl="1"/>
            <a:r>
              <a:rPr lang="en-US" dirty="0"/>
              <a:t>We can call a function through a pointer to it</a:t>
            </a:r>
          </a:p>
          <a:p>
            <a:pPr lvl="1"/>
            <a:endParaRPr lang="en-US" dirty="0"/>
          </a:p>
          <a:p>
            <a:r>
              <a:rPr lang="en-US" b="1" dirty="0"/>
              <a:t>Idea:</a:t>
            </a:r>
            <a:r>
              <a:rPr lang="en-US" dirty="0"/>
              <a:t> Make pointers to the</a:t>
            </a:r>
            <a:br>
              <a:rPr lang="en-US" dirty="0"/>
            </a:br>
            <a:r>
              <a:rPr lang="en-US" dirty="0"/>
              <a:t>appropriate client functions</a:t>
            </a:r>
            <a:br>
              <a:rPr lang="en-US" dirty="0"/>
            </a:br>
            <a:r>
              <a:rPr lang="en-US" dirty="0"/>
              <a:t>available to the library </a:t>
            </a:r>
          </a:p>
          <a:p>
            <a:pPr lvl="1"/>
            <a:r>
              <a:rPr lang="en-US" i="1" dirty="0"/>
              <a:t>But how to do so?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0007600" y="312494"/>
            <a:ext cx="2819400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" name="Down Arrow 4"/>
          <p:cNvSpPr/>
          <p:nvPr/>
        </p:nvSpPr>
        <p:spPr bwMode="auto">
          <a:xfrm>
            <a:off x="10845800" y="3284294"/>
            <a:ext cx="1143000" cy="609600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Down Arrow 5"/>
          <p:cNvSpPr/>
          <p:nvPr/>
        </p:nvSpPr>
        <p:spPr bwMode="auto">
          <a:xfrm flipV="1">
            <a:off x="10845800" y="4086728"/>
            <a:ext cx="1143000" cy="609600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0007600" y="312494"/>
            <a:ext cx="2819400" cy="6858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0007600" y="8770694"/>
            <a:ext cx="2819400" cy="6858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OS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0007600" y="7475294"/>
            <a:ext cx="2819400" cy="12954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/>
              <a:t>main …</a:t>
            </a:r>
          </a:p>
          <a:p>
            <a:pPr algn="l"/>
            <a:r>
              <a:rPr lang="en-US" sz="1600" b="0" dirty="0" err="1"/>
              <a:t>hdict_lookup</a:t>
            </a:r>
            <a:r>
              <a:rPr lang="en-US" sz="1600" b="0" dirty="0"/>
              <a:t> …</a:t>
            </a:r>
          </a:p>
          <a:p>
            <a:pPr algn="l"/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key_hash_produce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…</a:t>
            </a:r>
          </a:p>
          <a:p>
            <a:pPr algn="l"/>
            <a:r>
              <a:rPr lang="en-US" sz="1600" b="0" dirty="0" err="1"/>
              <a:t>key_hash_wcount</a:t>
            </a:r>
            <a:r>
              <a:rPr lang="en-US" sz="1600" b="0" dirty="0"/>
              <a:t> …</a:t>
            </a:r>
          </a:p>
          <a:p>
            <a:pPr algn="l"/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…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0007600" y="6865694"/>
            <a:ext cx="2819400" cy="609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"apple" …</a:t>
            </a:r>
            <a:b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lang="en-US" sz="1600" b="0" dirty="0"/>
              <a:t> "lime" …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Flowchart: Document 10"/>
          <p:cNvSpPr/>
          <p:nvPr/>
        </p:nvSpPr>
        <p:spPr bwMode="auto">
          <a:xfrm>
            <a:off x="10007600" y="998294"/>
            <a:ext cx="2819400" cy="2590800"/>
          </a:xfrm>
          <a:prstGeom prst="flowChartDocumen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Flowchart: Document 11"/>
          <p:cNvSpPr/>
          <p:nvPr/>
        </p:nvSpPr>
        <p:spPr bwMode="auto">
          <a:xfrm rot="10800000">
            <a:off x="10007600" y="4427291"/>
            <a:ext cx="2819400" cy="2438401"/>
          </a:xfrm>
          <a:prstGeom prst="flowChartDocumen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Rectangle 7"/>
          <p:cNvSpPr>
            <a:spLocks/>
          </p:cNvSpPr>
          <p:nvPr/>
        </p:nvSpPr>
        <p:spPr bwMode="auto">
          <a:xfrm>
            <a:off x="10083800" y="998294"/>
            <a:ext cx="238848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A</a:t>
            </a: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10428704" y="10460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0xBB8</a:t>
            </a:r>
          </a:p>
        </p:txBody>
      </p:sp>
      <p:sp>
        <p:nvSpPr>
          <p:cNvPr id="15" name="Rectangle 7"/>
          <p:cNvSpPr>
            <a:spLocks/>
          </p:cNvSpPr>
          <p:nvPr/>
        </p:nvSpPr>
        <p:spPr bwMode="auto">
          <a:xfrm>
            <a:off x="10083800" y="1304503"/>
            <a:ext cx="250068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H</a:t>
            </a: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10428704" y="1352227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0xD04</a:t>
            </a: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10083800" y="1684094"/>
            <a:ext cx="250069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H</a:t>
            </a: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10428704" y="17318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0xD04</a:t>
            </a:r>
          </a:p>
        </p:txBody>
      </p:sp>
      <p:sp>
        <p:nvSpPr>
          <p:cNvPr id="19" name="Rectangle 7"/>
          <p:cNvSpPr>
            <a:spLocks/>
          </p:cNvSpPr>
          <p:nvPr/>
        </p:nvSpPr>
        <p:spPr bwMode="auto">
          <a:xfrm>
            <a:off x="10083800" y="1990303"/>
            <a:ext cx="205184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k</a:t>
            </a: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10428704" y="2038027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0x0AC</a:t>
            </a:r>
          </a:p>
        </p:txBody>
      </p:sp>
      <p:sp>
        <p:nvSpPr>
          <p:cNvPr id="21" name="Rectangle 7"/>
          <p:cNvSpPr>
            <a:spLocks/>
          </p:cNvSpPr>
          <p:nvPr/>
        </p:nvSpPr>
        <p:spPr bwMode="auto">
          <a:xfrm>
            <a:off x="10083800" y="2293694"/>
            <a:ext cx="147476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 err="1"/>
              <a:t>i</a:t>
            </a:r>
            <a:endParaRPr lang="en-US" sz="1600" b="0" dirty="0"/>
          </a:p>
        </p:txBody>
      </p: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10428704" y="23414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1</a:t>
            </a:r>
          </a:p>
        </p:txBody>
      </p:sp>
      <p:sp>
        <p:nvSpPr>
          <p:cNvPr id="23" name="Rectangle 7"/>
          <p:cNvSpPr>
            <a:spLocks/>
          </p:cNvSpPr>
          <p:nvPr/>
        </p:nvSpPr>
        <p:spPr bwMode="auto">
          <a:xfrm>
            <a:off x="10083800" y="2674694"/>
            <a:ext cx="205184" cy="348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1600" b="0" dirty="0"/>
              <a:t>k</a:t>
            </a: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10428704" y="2722418"/>
            <a:ext cx="533400" cy="25707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100" b="0" dirty="0"/>
              <a:t>0x0AC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474338" y="7170494"/>
            <a:ext cx="6094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b="0" dirty="0">
                <a:solidFill>
                  <a:srgbClr val="0070C0"/>
                </a:solidFill>
              </a:rPr>
              <a:t>0x0AC</a:t>
            </a:r>
            <a:endParaRPr lang="en-US" sz="1050" dirty="0">
              <a:solidFill>
                <a:srgbClr val="0070C0"/>
              </a:solidFill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10083800" y="5570294"/>
          <a:ext cx="4572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10711044" y="5779634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8" name="Straight Arrow Connector 27"/>
          <p:cNvCxnSpPr>
            <a:endCxn id="29" idx="2"/>
          </p:cNvCxnSpPr>
          <p:nvPr/>
        </p:nvCxnSpPr>
        <p:spPr bwMode="auto">
          <a:xfrm>
            <a:off x="10424130" y="5912826"/>
            <a:ext cx="286914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29" name="Oval 28"/>
          <p:cNvSpPr/>
          <p:nvPr/>
        </p:nvSpPr>
        <p:spPr bwMode="auto">
          <a:xfrm>
            <a:off x="10711044" y="583742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10769600" y="590720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10693400" y="6231996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2" name="Straight Arrow Connector 31"/>
          <p:cNvCxnSpPr>
            <a:endCxn id="33" idx="2"/>
          </p:cNvCxnSpPr>
          <p:nvPr/>
        </p:nvCxnSpPr>
        <p:spPr bwMode="auto">
          <a:xfrm>
            <a:off x="10424130" y="6362752"/>
            <a:ext cx="269270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33" name="Oval 32"/>
          <p:cNvSpPr/>
          <p:nvPr/>
        </p:nvSpPr>
        <p:spPr bwMode="auto">
          <a:xfrm>
            <a:off x="10693400" y="6287346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11394440" y="4960694"/>
          <a:ext cx="82296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0x080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11607800" y="5380998"/>
          <a:ext cx="10058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0x090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11363960" y="6530414"/>
          <a:ext cx="10058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0x088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7" name="Oval 36"/>
          <p:cNvSpPr/>
          <p:nvPr/>
        </p:nvSpPr>
        <p:spPr bwMode="auto">
          <a:xfrm>
            <a:off x="11394440" y="5069782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38" name="Shape 72"/>
          <p:cNvCxnSpPr>
            <a:stCxn id="30" idx="0"/>
            <a:endCxn id="37" idx="4"/>
          </p:cNvCxnSpPr>
          <p:nvPr/>
        </p:nvCxnSpPr>
        <p:spPr bwMode="auto">
          <a:xfrm rot="5400000" flipH="1" flipV="1">
            <a:off x="10815709" y="5252273"/>
            <a:ext cx="685022" cy="62484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39" name="Oval 38"/>
          <p:cNvSpPr/>
          <p:nvPr/>
        </p:nvSpPr>
        <p:spPr bwMode="auto">
          <a:xfrm>
            <a:off x="10769600" y="621355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11377612" y="6547262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41" name="Shape 81"/>
          <p:cNvCxnSpPr>
            <a:stCxn id="39" idx="4"/>
            <a:endCxn id="40" idx="2"/>
          </p:cNvCxnSpPr>
          <p:nvPr/>
        </p:nvCxnSpPr>
        <p:spPr bwMode="auto">
          <a:xfrm rot="16200000" flipH="1">
            <a:off x="10982952" y="6228802"/>
            <a:ext cx="257508" cy="531812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11418470" y="5779634"/>
          <a:ext cx="54864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3" name="Oval 42"/>
          <p:cNvSpPr/>
          <p:nvPr/>
        </p:nvSpPr>
        <p:spPr bwMode="auto">
          <a:xfrm>
            <a:off x="11486720" y="592324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11623040" y="549409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45" name="Shape 86"/>
          <p:cNvCxnSpPr>
            <a:stCxn id="43" idx="0"/>
            <a:endCxn id="44" idx="4"/>
          </p:cNvCxnSpPr>
          <p:nvPr/>
        </p:nvCxnSpPr>
        <p:spPr bwMode="auto">
          <a:xfrm rot="5400000" flipH="1" flipV="1">
            <a:off x="11492705" y="5716709"/>
            <a:ext cx="276750" cy="13632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10083800" y="5113094"/>
          <a:ext cx="822960" cy="25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7" name="Shape 86"/>
          <p:cNvCxnSpPr/>
          <p:nvPr/>
        </p:nvCxnSpPr>
        <p:spPr bwMode="auto">
          <a:xfrm rot="16200000" flipH="1">
            <a:off x="10160000" y="5341694"/>
            <a:ext cx="304802" cy="15240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>
            <a:off x="11133770" y="5908754"/>
            <a:ext cx="286914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9474338" y="5036894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b="0" dirty="0">
                <a:solidFill>
                  <a:srgbClr val="0070C0"/>
                </a:solidFill>
              </a:rPr>
              <a:t>0xD04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303000" y="4732094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dirty="0">
                <a:solidFill>
                  <a:srgbClr val="0070C0"/>
                </a:solidFill>
              </a:rPr>
              <a:t>0xBB8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650664" y="9271084"/>
            <a:ext cx="4026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b="0" dirty="0">
                <a:solidFill>
                  <a:srgbClr val="0070C0"/>
                </a:solidFill>
              </a:rPr>
              <a:t>0x0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240279" y="287178"/>
            <a:ext cx="7889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b="0" dirty="0">
                <a:solidFill>
                  <a:srgbClr val="0070C0"/>
                </a:solidFill>
              </a:rPr>
              <a:t>0xFF…FF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712200" y="1900535"/>
            <a:ext cx="1222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STACK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803282" y="5710535"/>
            <a:ext cx="104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HEAP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838549" y="7775629"/>
            <a:ext cx="970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TEXT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826302" y="6789494"/>
            <a:ext cx="994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</a:t>
            </a:r>
          </a:p>
        </p:txBody>
      </p:sp>
      <p:cxnSp>
        <p:nvCxnSpPr>
          <p:cNvPr id="57" name="Straight Connector 27"/>
          <p:cNvCxnSpPr>
            <a:cxnSpLocks noChangeShapeType="1"/>
          </p:cNvCxnSpPr>
          <p:nvPr/>
        </p:nvCxnSpPr>
        <p:spPr bwMode="auto">
          <a:xfrm flipV="1">
            <a:off x="10007600" y="1676400"/>
            <a:ext cx="2819400" cy="6106"/>
          </a:xfrm>
          <a:prstGeom prst="line">
            <a:avLst/>
          </a:prstGeom>
          <a:noFill/>
          <a:ln w="25400" algn="ctr">
            <a:solidFill>
              <a:srgbClr val="7030A0"/>
            </a:solidFill>
            <a:prstDash val="dash"/>
            <a:miter lim="400000"/>
            <a:headEnd/>
            <a:tailEnd/>
          </a:ln>
        </p:spPr>
      </p:cxnSp>
      <p:sp>
        <p:nvSpPr>
          <p:cNvPr id="58" name="TextBox 15"/>
          <p:cNvSpPr txBox="1">
            <a:spLocks noChangeArrowheads="1"/>
          </p:cNvSpPr>
          <p:nvPr/>
        </p:nvSpPr>
        <p:spPr bwMode="auto">
          <a:xfrm>
            <a:off x="12254407" y="995317"/>
            <a:ext cx="5725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>
                <a:solidFill>
                  <a:srgbClr val="7030A0"/>
                </a:solidFill>
              </a:rPr>
              <a:t>main</a:t>
            </a:r>
          </a:p>
        </p:txBody>
      </p:sp>
      <p:cxnSp>
        <p:nvCxnSpPr>
          <p:cNvPr id="59" name="Straight Connector 27"/>
          <p:cNvCxnSpPr>
            <a:cxnSpLocks noChangeShapeType="1"/>
          </p:cNvCxnSpPr>
          <p:nvPr/>
        </p:nvCxnSpPr>
        <p:spPr bwMode="auto">
          <a:xfrm flipV="1">
            <a:off x="10007600" y="2667000"/>
            <a:ext cx="2819400" cy="7694"/>
          </a:xfrm>
          <a:prstGeom prst="line">
            <a:avLst/>
          </a:prstGeom>
          <a:noFill/>
          <a:ln w="25400" algn="ctr">
            <a:solidFill>
              <a:srgbClr val="7030A0"/>
            </a:solidFill>
            <a:prstDash val="dash"/>
            <a:miter lim="400000"/>
            <a:headEnd/>
            <a:tailEnd/>
          </a:ln>
        </p:spPr>
      </p:cxnSp>
      <p:sp>
        <p:nvSpPr>
          <p:cNvPr id="60" name="TextBox 15"/>
          <p:cNvSpPr txBox="1">
            <a:spLocks noChangeArrowheads="1"/>
          </p:cNvSpPr>
          <p:nvPr/>
        </p:nvSpPr>
        <p:spPr bwMode="auto">
          <a:xfrm>
            <a:off x="11637251" y="1681117"/>
            <a:ext cx="11897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 err="1">
                <a:solidFill>
                  <a:srgbClr val="7030A0"/>
                </a:solidFill>
              </a:rPr>
              <a:t>hdict_lookup</a:t>
            </a:r>
            <a:endParaRPr lang="en-US" sz="1400" b="0" dirty="0">
              <a:solidFill>
                <a:srgbClr val="7030A0"/>
              </a:solidFill>
            </a:endParaRPr>
          </a:p>
        </p:txBody>
      </p:sp>
      <p:sp>
        <p:nvSpPr>
          <p:cNvPr id="61" name="TextBox 15"/>
          <p:cNvSpPr txBox="1">
            <a:spLocks noChangeArrowheads="1"/>
          </p:cNvSpPr>
          <p:nvPr/>
        </p:nvSpPr>
        <p:spPr bwMode="auto">
          <a:xfrm>
            <a:off x="11876099" y="2671717"/>
            <a:ext cx="9509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 err="1">
                <a:solidFill>
                  <a:srgbClr val="7030A0"/>
                </a:solidFill>
              </a:rPr>
              <a:t>key_hash</a:t>
            </a:r>
            <a:endParaRPr lang="en-US" sz="1400" b="0" dirty="0">
              <a:solidFill>
                <a:srgbClr val="7030A0"/>
              </a:solidFill>
            </a:endParaRPr>
          </a:p>
        </p:txBody>
      </p:sp>
      <p:sp>
        <p:nvSpPr>
          <p:cNvPr id="62" name="Oval 61"/>
          <p:cNvSpPr>
            <a:spLocks noChangeArrowheads="1"/>
          </p:cNvSpPr>
          <p:nvPr/>
        </p:nvSpPr>
        <p:spPr bwMode="auto">
          <a:xfrm>
            <a:off x="9855200" y="7924800"/>
            <a:ext cx="19812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9855200" y="8229600"/>
            <a:ext cx="19812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64" name="Slide Number Placeholder 6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3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the Right Functions –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341100" cy="6896100"/>
          </a:xfrm>
        </p:spPr>
        <p:txBody>
          <a:bodyPr/>
          <a:lstStyle/>
          <a:p>
            <a:r>
              <a:rPr lang="en-US" dirty="0"/>
              <a:t>One option is to pass the right client functions to the library functions that use them</a:t>
            </a:r>
          </a:p>
          <a:p>
            <a:pPr lvl="1"/>
            <a:r>
              <a:rPr lang="en-US" dirty="0"/>
              <a:t>So,</a:t>
            </a:r>
          </a:p>
          <a:p>
            <a:pPr lvl="4"/>
            <a:endParaRPr lang="en-US" dirty="0"/>
          </a:p>
          <a:p>
            <a:pPr lvl="4"/>
            <a:endParaRPr lang="en-US" dirty="0"/>
          </a:p>
          <a:p>
            <a:pPr lvl="1">
              <a:buNone/>
            </a:pPr>
            <a:r>
              <a:rPr lang="en-US" dirty="0"/>
              <a:t>	becomes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Then do this for every use of </a:t>
            </a:r>
            <a:r>
              <a:rPr lang="en-US" dirty="0" err="1">
                <a:solidFill>
                  <a:srgbClr val="7030A0"/>
                </a:solidFill>
              </a:rPr>
              <a:t>hdict_insert</a:t>
            </a:r>
            <a:r>
              <a:rPr lang="en-US" dirty="0"/>
              <a:t> and </a:t>
            </a:r>
            <a:r>
              <a:rPr lang="en-US" dirty="0" err="1">
                <a:solidFill>
                  <a:srgbClr val="7030A0"/>
                </a:solidFill>
              </a:rPr>
              <a:t>hdict_lookup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dirty="0"/>
              <a:t>We will potentially make mistakes</a:t>
            </a:r>
          </a:p>
          <a:p>
            <a:pPr lvl="1"/>
            <a:r>
              <a:rPr lang="en-US" dirty="0"/>
              <a:t>This is also a poor way of thinking about dictionaries</a:t>
            </a:r>
          </a:p>
          <a:p>
            <a:pPr lvl="2"/>
            <a:r>
              <a:rPr lang="en-US" dirty="0"/>
              <a:t>H is a dictionary where we want to store </a:t>
            </a:r>
            <a:r>
              <a:rPr lang="en-US" i="1" dirty="0"/>
              <a:t>produce</a:t>
            </a:r>
          </a:p>
          <a:p>
            <a:pPr lvl="2"/>
            <a:r>
              <a:rPr lang="en-US" dirty="0"/>
              <a:t>Every insertion and lookup on H will need these client functions</a:t>
            </a:r>
          </a:p>
          <a:p>
            <a:pPr lvl="3"/>
            <a:r>
              <a:rPr lang="en-US" dirty="0"/>
              <a:t>Not others</a:t>
            </a:r>
          </a:p>
          <a:p>
            <a:pPr lvl="1"/>
            <a:endParaRPr lang="en-US" dirty="0"/>
          </a:p>
        </p:txBody>
      </p:sp>
      <p:sp>
        <p:nvSpPr>
          <p:cNvPr id="5" name="Wave 4"/>
          <p:cNvSpPr/>
          <p:nvPr/>
        </p:nvSpPr>
        <p:spPr bwMode="auto">
          <a:xfrm>
            <a:off x="3606800" y="3124200"/>
            <a:ext cx="4203192" cy="1123752"/>
          </a:xfrm>
          <a:prstGeom prst="wave">
            <a:avLst>
              <a:gd name="adj1" fmla="val 11443"/>
              <a:gd name="adj2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make_inventory_item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"apple"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20);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A);</a:t>
            </a:r>
            <a:endParaRPr lang="en-US" sz="1600" b="0" dirty="0">
              <a:latin typeface="Helvetica Neue"/>
            </a:endParaRPr>
          </a:p>
        </p:txBody>
      </p:sp>
      <p:sp>
        <p:nvSpPr>
          <p:cNvPr id="6" name="Wave 5"/>
          <p:cNvSpPr/>
          <p:nvPr/>
        </p:nvSpPr>
        <p:spPr bwMode="auto">
          <a:xfrm>
            <a:off x="3606800" y="4114800"/>
            <a:ext cx="4191000" cy="1809552"/>
          </a:xfrm>
          <a:prstGeom prst="wave">
            <a:avLst>
              <a:gd name="adj1" fmla="val 7919"/>
              <a:gd name="adj2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make_inventory_item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"apple"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20);</a:t>
            </a:r>
          </a:p>
          <a:p>
            <a:pPr algn="l">
              <a:tabLst>
                <a:tab pos="1709738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A,	 &amp;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entry_key_produce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</a:t>
            </a:r>
            <a:br>
              <a:rPr lang="en-US" sz="1600" b="0" dirty="0">
                <a:solidFill>
                  <a:schemeClr val="tx1"/>
                </a:solidFill>
                <a:latin typeface="Helvetica Neue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	&amp;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key_hash_produce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</a:t>
            </a:r>
            <a:br>
              <a:rPr lang="en-US" sz="1600" b="0" dirty="0">
                <a:solidFill>
                  <a:schemeClr val="tx1"/>
                </a:solidFill>
                <a:latin typeface="Helvetica Neue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	&amp;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key_equiv_produce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);</a:t>
            </a:r>
            <a:endParaRPr lang="en-US" sz="1600" b="0" dirty="0">
              <a:latin typeface="Helvetica Neue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26800" y="7620000"/>
            <a:ext cx="631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978400" y="4800600"/>
            <a:ext cx="2667000" cy="990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Library Generic?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Generic data structures</a:t>
            </a:r>
          </a:p>
          <a:p>
            <a:pPr lvl="1"/>
            <a:r>
              <a:rPr lang="en-US" dirty="0"/>
              <a:t>Work the same way independent of data types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Generic libraries</a:t>
            </a:r>
          </a:p>
          <a:p>
            <a:pPr lvl="1"/>
            <a:r>
              <a:rPr lang="en-US" dirty="0"/>
              <a:t>A single implementation that </a:t>
            </a:r>
          </a:p>
          <a:p>
            <a:pPr lvl="2"/>
            <a:r>
              <a:rPr lang="en-US" dirty="0"/>
              <a:t>Allows clients to choose the types of their data</a:t>
            </a:r>
          </a:p>
          <a:p>
            <a:pPr lvl="2"/>
            <a:r>
              <a:rPr lang="en-US" dirty="0"/>
              <a:t>Allows multiple instances of the data structure with different data types in the same application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387600" y="3352800"/>
            <a:ext cx="8229600" cy="304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584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Dictionaries are intrinsically generic</a:t>
            </a:r>
          </a:p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1"/>
              </a:buClr>
              <a:buSzPct val="125000"/>
              <a:buFont typeface="Courier New" pitchFamily="49" charset="0"/>
              <a:buChar char="o"/>
              <a:tabLst/>
              <a:defRPr/>
            </a:pPr>
            <a:r>
              <a:rPr lang="en-US" b="0" kern="0" dirty="0">
                <a:latin typeface="+mn-lt"/>
                <a:ea typeface="+mn-ea"/>
                <a:cs typeface="+mn-cs"/>
              </a:rPr>
              <a:t>T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hey work the same for any types of key and entry</a:t>
            </a:r>
          </a:p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1"/>
              </a:buClr>
              <a:buSzPct val="125000"/>
              <a:buFont typeface="Courier New" pitchFamily="49" charset="0"/>
              <a:buChar char="o"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  <a:p>
            <a:pPr marL="457200" marR="0" lvl="0" indent="-457200" algn="l" defTabSz="584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kumimoji="0" lang="en-US" sz="2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Hash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dictionaries should</a:t>
            </a:r>
            <a:r>
              <a:rPr kumimoji="0" lang="en-US" sz="28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be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generic</a:t>
            </a:r>
          </a:p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1"/>
              </a:buClr>
              <a:buSzPct val="125000"/>
              <a:buFont typeface="Courier New" pitchFamily="49" charset="0"/>
              <a:buChar char="o"/>
              <a:tabLst/>
              <a:defRPr/>
            </a:pPr>
            <a:r>
              <a:rPr lang="en-US" b="0" kern="0" dirty="0">
                <a:latin typeface="+mn-lt"/>
                <a:ea typeface="+mn-ea"/>
                <a:cs typeface="+mn-cs"/>
              </a:rPr>
              <a:t>T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hey abstract key manipulations into client functions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key_entry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,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key_hash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and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key_equiv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the Right Functions –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better option is to pass the right client</a:t>
            </a:r>
            <a:br>
              <a:rPr lang="en-US" dirty="0"/>
            </a:br>
            <a:r>
              <a:rPr lang="en-US" dirty="0"/>
              <a:t>functions when we </a:t>
            </a:r>
            <a:r>
              <a:rPr lang="en-US" i="1" dirty="0"/>
              <a:t>create</a:t>
            </a:r>
            <a:r>
              <a:rPr lang="en-US" dirty="0"/>
              <a:t> a dictionary</a:t>
            </a:r>
          </a:p>
          <a:p>
            <a:pPr lvl="1"/>
            <a:r>
              <a:rPr lang="en-US" dirty="0"/>
              <a:t>I.e., In </a:t>
            </a:r>
            <a:r>
              <a:rPr lang="en-US" dirty="0" err="1">
                <a:solidFill>
                  <a:srgbClr val="7030A0"/>
                </a:solidFill>
              </a:rPr>
              <a:t>hdict_new</a:t>
            </a:r>
            <a:endParaRPr lang="en-US" dirty="0">
              <a:solidFill>
                <a:srgbClr val="7030A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>
                <a:solidFill>
                  <a:srgbClr val="7030A0"/>
                </a:solidFill>
              </a:rPr>
              <a:t>hdict_new</a:t>
            </a:r>
            <a:r>
              <a:rPr lang="en-US" dirty="0"/>
              <a:t> needs to store the client functions in H itself</a:t>
            </a:r>
          </a:p>
          <a:p>
            <a:pPr lvl="1"/>
            <a:r>
              <a:rPr lang="en-US" dirty="0"/>
              <a:t>We need to modify the internal representation</a:t>
            </a:r>
          </a:p>
          <a:p>
            <a:pPr lvl="1"/>
            <a:r>
              <a:rPr lang="en-US" dirty="0"/>
              <a:t>But first we need to give types to the client functions</a:t>
            </a:r>
          </a:p>
        </p:txBody>
      </p:sp>
      <p:sp>
        <p:nvSpPr>
          <p:cNvPr id="5" name="Wave 4"/>
          <p:cNvSpPr/>
          <p:nvPr/>
        </p:nvSpPr>
        <p:spPr bwMode="auto">
          <a:xfrm>
            <a:off x="2387600" y="3924300"/>
            <a:ext cx="2590800" cy="742752"/>
          </a:xfrm>
          <a:prstGeom prst="wave">
            <a:avLst>
              <a:gd name="adj1" fmla="val 11443"/>
              <a:gd name="adj2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hdict_new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(10);</a:t>
            </a:r>
            <a:endParaRPr lang="en-US" sz="1600" b="0" dirty="0">
              <a:latin typeface="Helvetica Neue"/>
            </a:endParaRPr>
          </a:p>
        </p:txBody>
      </p:sp>
      <p:sp>
        <p:nvSpPr>
          <p:cNvPr id="6" name="Wave 5"/>
          <p:cNvSpPr/>
          <p:nvPr/>
        </p:nvSpPr>
        <p:spPr bwMode="auto">
          <a:xfrm>
            <a:off x="6883400" y="3657600"/>
            <a:ext cx="4267200" cy="1276152"/>
          </a:xfrm>
          <a:prstGeom prst="wave">
            <a:avLst>
              <a:gd name="adj1" fmla="val 12030"/>
              <a:gd name="adj2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tabLst>
                <a:tab pos="2114550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hdict_new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(10,	&amp;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entry_key_produce</a:t>
            </a:r>
            <a:br>
              <a:rPr lang="en-US" sz="1600" b="0" dirty="0">
                <a:solidFill>
                  <a:schemeClr val="tx1"/>
                </a:solidFill>
                <a:latin typeface="Helvetica Neue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	&amp;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key_hash_produce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</a:t>
            </a:r>
            <a:br>
              <a:rPr lang="en-US" sz="1600" b="0" dirty="0">
                <a:solidFill>
                  <a:schemeClr val="tx1"/>
                </a:solidFill>
                <a:latin typeface="Helvetica Neue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	&amp;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key_equiv_produce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);</a:t>
            </a:r>
            <a:endParaRPr lang="en-US" sz="1600" b="0" dirty="0">
              <a:latin typeface="Helvetica Neue"/>
            </a:endParaRPr>
          </a:p>
        </p:txBody>
      </p:sp>
      <p:sp>
        <p:nvSpPr>
          <p:cNvPr id="7" name="Right Arrow 6"/>
          <p:cNvSpPr/>
          <p:nvPr/>
        </p:nvSpPr>
        <p:spPr bwMode="auto">
          <a:xfrm>
            <a:off x="5511800" y="3762276"/>
            <a:ext cx="838200" cy="1066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8636000" y="3952875"/>
            <a:ext cx="2667000" cy="990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" name="Rectangular Callout 8"/>
          <p:cNvSpPr/>
          <p:nvPr/>
        </p:nvSpPr>
        <p:spPr bwMode="auto">
          <a:xfrm>
            <a:off x="9474200" y="1882914"/>
            <a:ext cx="3086743" cy="707886"/>
          </a:xfrm>
          <a:prstGeom prst="wedgeRectCallout">
            <a:avLst>
              <a:gd name="adj1" fmla="val -52535"/>
              <a:gd name="adj2" fmla="val 19340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all we need to do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 the client application file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Function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to define types for the client functions</a:t>
            </a:r>
          </a:p>
          <a:p>
            <a:pPr lvl="2"/>
            <a:r>
              <a:rPr lang="en-US" dirty="0" err="1">
                <a:solidFill>
                  <a:srgbClr val="00B050"/>
                </a:solidFill>
              </a:rPr>
              <a:t>entry_key_fn</a:t>
            </a:r>
            <a:endParaRPr lang="en-US" dirty="0">
              <a:solidFill>
                <a:srgbClr val="00B050"/>
              </a:solidFill>
            </a:endParaRPr>
          </a:p>
          <a:p>
            <a:pPr lvl="2"/>
            <a:r>
              <a:rPr lang="en-US" dirty="0" err="1">
                <a:solidFill>
                  <a:srgbClr val="00B050"/>
                </a:solidFill>
              </a:rPr>
              <a:t>key_hash_fn</a:t>
            </a:r>
            <a:endParaRPr lang="en-US" dirty="0">
              <a:solidFill>
                <a:srgbClr val="00B050"/>
              </a:solidFill>
            </a:endParaRPr>
          </a:p>
          <a:p>
            <a:pPr lvl="2"/>
            <a:r>
              <a:rPr lang="en-US" dirty="0" err="1">
                <a:solidFill>
                  <a:srgbClr val="00B050"/>
                </a:solidFill>
              </a:rPr>
              <a:t>key_equiv_fn</a:t>
            </a:r>
            <a:endParaRPr lang="en-US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/>
              <a:t>	since</a:t>
            </a:r>
          </a:p>
          <a:p>
            <a:pPr lvl="2"/>
            <a:r>
              <a:rPr lang="en-US" dirty="0" err="1">
                <a:solidFill>
                  <a:srgbClr val="7030A0"/>
                </a:solidFill>
              </a:rPr>
              <a:t>hdict_new</a:t>
            </a:r>
            <a:r>
              <a:rPr lang="en-US" dirty="0"/>
              <a:t> takes them as arguments</a:t>
            </a:r>
          </a:p>
          <a:p>
            <a:pPr lvl="2"/>
            <a:r>
              <a:rPr lang="en-US" dirty="0"/>
              <a:t>We will store them in the concrete implementation type</a:t>
            </a:r>
          </a:p>
          <a:p>
            <a:pPr lvl="4"/>
            <a:endParaRPr lang="en-US" dirty="0"/>
          </a:p>
          <a:p>
            <a:r>
              <a:rPr lang="en-US" dirty="0"/>
              <a:t>These definitions go in the client interface</a:t>
            </a:r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7188200" y="6824901"/>
            <a:ext cx="5334000" cy="2452251"/>
          </a:xfrm>
          <a:prstGeom prst="verticalScroll">
            <a:avLst>
              <a:gd name="adj" fmla="val 12944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624138" algn="l"/>
              </a:tabLst>
            </a:pPr>
            <a:r>
              <a:rPr lang="en-US" sz="18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void* entry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624138" algn="l"/>
              </a:tabLst>
            </a:pPr>
            <a:r>
              <a:rPr lang="en-US" sz="18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void* key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624138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2624138" algn="l"/>
              </a:tabLst>
            </a:pPr>
            <a:r>
              <a:rPr lang="en-US" sz="18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80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entry_key_fn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2624138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            /*@requires e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2624138" algn="l"/>
              </a:tabLst>
            </a:pPr>
            <a:r>
              <a:rPr lang="en-US" sz="18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key_hash_fn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800" b="0" dirty="0">
                <a:latin typeface="Helvetica Neue"/>
              </a:rPr>
              <a:t>);</a:t>
            </a:r>
          </a:p>
          <a:p>
            <a:pPr algn="l">
              <a:tabLst>
                <a:tab pos="2624138" algn="l"/>
              </a:tabLst>
            </a:pPr>
            <a:r>
              <a:rPr lang="en-US" sz="18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key_equiv_fn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800" b="0" dirty="0">
                <a:latin typeface="Helvetica Neue"/>
              </a:rPr>
              <a:t>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21599" y="6793468"/>
            <a:ext cx="2169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Helvetica Neue"/>
              </a:rPr>
              <a:t>Client Interface</a:t>
            </a:r>
          </a:p>
        </p:txBody>
      </p:sp>
      <p:sp>
        <p:nvSpPr>
          <p:cNvPr id="8" name="Right Arrow 7"/>
          <p:cNvSpPr/>
          <p:nvPr/>
        </p:nvSpPr>
        <p:spPr bwMode="auto">
          <a:xfrm>
            <a:off x="5969000" y="7691232"/>
            <a:ext cx="838200" cy="1066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340600" y="7843632"/>
            <a:ext cx="1219200" cy="1447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Vertical Scroll 9"/>
          <p:cNvSpPr/>
          <p:nvPr/>
        </p:nvSpPr>
        <p:spPr bwMode="auto">
          <a:xfrm flipH="1">
            <a:off x="1549400" y="6824901"/>
            <a:ext cx="4038600" cy="2471499"/>
          </a:xfrm>
          <a:prstGeom prst="verticalScroll">
            <a:avLst>
              <a:gd name="adj" fmla="val 13424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624138" algn="l"/>
              </a:tabLst>
            </a:pPr>
            <a:r>
              <a:rPr lang="en-US" sz="18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void* entry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624138" algn="l"/>
              </a:tabLst>
            </a:pPr>
            <a:r>
              <a:rPr lang="en-US" sz="18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void* key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624138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2624138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2624138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2624138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800" b="0" dirty="0">
                <a:latin typeface="Helvetica Neue"/>
              </a:rPr>
              <a:t>);</a:t>
            </a:r>
          </a:p>
          <a:p>
            <a:pPr algn="l">
              <a:tabLst>
                <a:tab pos="2624138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800" b="0" dirty="0">
                <a:latin typeface="Helvetica Neue"/>
              </a:rPr>
              <a:t>);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82799" y="6793468"/>
            <a:ext cx="2169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Helvetica Neue"/>
              </a:rPr>
              <a:t>Client Interface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10031350" y="8798607"/>
            <a:ext cx="4572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9779000" y="8505682"/>
            <a:ext cx="4572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9895775" y="7960407"/>
            <a:ext cx="4572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 animBg="1"/>
      <p:bldP spid="10" grpId="0" animBg="1"/>
      <p:bldP spid="11" grpId="0"/>
      <p:bldP spid="15" grpId="0" animBg="1"/>
      <p:bldP spid="16" grpId="0" animBg="1"/>
      <p:bldP spid="17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Upgrading the Concrete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store the client definitions in the data structure itself</a:t>
            </a:r>
          </a:p>
          <a:p>
            <a:pPr lvl="1"/>
            <a:r>
              <a:rPr lang="en-US" dirty="0"/>
              <a:t>Extend </a:t>
            </a:r>
            <a:r>
              <a:rPr lang="en-US" dirty="0">
                <a:solidFill>
                  <a:srgbClr val="00B050"/>
                </a:solidFill>
              </a:rPr>
              <a:t>struct </a:t>
            </a:r>
            <a:r>
              <a:rPr lang="en-US" dirty="0" err="1">
                <a:solidFill>
                  <a:srgbClr val="00B050"/>
                </a:solidFill>
              </a:rPr>
              <a:t>hdict_header</a:t>
            </a:r>
            <a:r>
              <a:rPr lang="en-US" dirty="0"/>
              <a:t> with three additional fields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Storing both data and functions in a </a:t>
            </a:r>
            <a:r>
              <a:rPr lang="en-US" dirty="0" err="1"/>
              <a:t>struct</a:t>
            </a:r>
            <a:r>
              <a:rPr lang="en-US" dirty="0"/>
              <a:t> is a fundamental concept in </a:t>
            </a:r>
            <a:r>
              <a:rPr lang="en-US" b="1" dirty="0"/>
              <a:t>object-oriented programming</a:t>
            </a:r>
          </a:p>
          <a:p>
            <a:pPr lvl="1"/>
            <a:r>
              <a:rPr lang="en-US" dirty="0"/>
              <a:t>These structs are called </a:t>
            </a:r>
            <a:r>
              <a:rPr lang="en-US" b="1" dirty="0"/>
              <a:t>objects</a:t>
            </a:r>
          </a:p>
          <a:p>
            <a:pPr lvl="1"/>
            <a:r>
              <a:rPr lang="en-US" dirty="0"/>
              <a:t>The functions are called </a:t>
            </a:r>
            <a:r>
              <a:rPr lang="en-US" b="1" dirty="0"/>
              <a:t>methods</a:t>
            </a:r>
          </a:p>
        </p:txBody>
      </p:sp>
      <p:sp>
        <p:nvSpPr>
          <p:cNvPr id="10" name="Cube 9"/>
          <p:cNvSpPr/>
          <p:nvPr/>
        </p:nvSpPr>
        <p:spPr bwMode="auto">
          <a:xfrm>
            <a:off x="863600" y="3429000"/>
            <a:ext cx="4495800" cy="1752600"/>
          </a:xfrm>
          <a:prstGeom prst="cube">
            <a:avLst>
              <a:gd name="adj" fmla="val 5456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lvl="0"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latin typeface="Helvetica Neue"/>
              </a:rPr>
              <a:t>{</a:t>
            </a:r>
          </a:p>
          <a:p>
            <a:pPr lvl="0"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latin typeface="Helvetica Neue"/>
              </a:rPr>
              <a:t>size;		</a:t>
            </a: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size &gt;= 0</a:t>
            </a:r>
          </a:p>
          <a:p>
            <a:pPr lvl="0"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latin typeface="Helvetica Neue"/>
              </a:rPr>
              <a:t>capacity;	</a:t>
            </a: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capacity &gt; 0</a:t>
            </a:r>
          </a:p>
          <a:p>
            <a:pPr lvl="0"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chain*[]</a:t>
            </a:r>
            <a:r>
              <a:rPr lang="en-US" sz="1600" b="0" dirty="0">
                <a:latin typeface="Helvetica Neue"/>
              </a:rPr>
              <a:t> table;	</a:t>
            </a: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\length(table) == capacity</a:t>
            </a:r>
          </a:p>
          <a:p>
            <a:pPr lvl="0" algn="l"/>
            <a:r>
              <a:rPr lang="en-US" sz="1600" b="0" dirty="0">
                <a:latin typeface="Helvetica Neue"/>
              </a:rPr>
              <a:t>};</a:t>
            </a:r>
          </a:p>
          <a:p>
            <a:pPr lvl="0"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</a:t>
            </a:r>
            <a:r>
              <a:rPr lang="en-US" sz="1600" b="0" dirty="0">
                <a:latin typeface="Helvetica Neue"/>
              </a:rPr>
              <a:t>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12" name="Cube 11"/>
          <p:cNvSpPr/>
          <p:nvPr/>
        </p:nvSpPr>
        <p:spPr bwMode="auto">
          <a:xfrm>
            <a:off x="6959600" y="3429000"/>
            <a:ext cx="4876800" cy="2514600"/>
          </a:xfrm>
          <a:prstGeom prst="cube">
            <a:avLst>
              <a:gd name="adj" fmla="val 356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lvl="0"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latin typeface="Helvetica Neue"/>
              </a:rPr>
              <a:t>{</a:t>
            </a:r>
          </a:p>
          <a:p>
            <a:pPr lvl="0" algn="l">
              <a:tabLst>
                <a:tab pos="2114550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latin typeface="Helvetica Neue"/>
              </a:rPr>
              <a:t>size;	</a:t>
            </a: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size &gt;= 0</a:t>
            </a:r>
          </a:p>
          <a:p>
            <a:pPr lvl="0" algn="l">
              <a:tabLst>
                <a:tab pos="2114550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latin typeface="Helvetica Neue"/>
              </a:rPr>
              <a:t>capacity;	</a:t>
            </a: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capacity &gt; 0</a:t>
            </a:r>
          </a:p>
          <a:p>
            <a:pPr lvl="0" algn="l">
              <a:tabLst>
                <a:tab pos="2114550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chain*[]</a:t>
            </a:r>
            <a:r>
              <a:rPr lang="en-US" sz="1600" b="0" dirty="0">
                <a:latin typeface="Helvetica Neue"/>
              </a:rPr>
              <a:t> table;	</a:t>
            </a: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\length(table) == capacity</a:t>
            </a:r>
          </a:p>
          <a:p>
            <a:pPr lvl="0" algn="l">
              <a:tabLst>
                <a:tab pos="2114550" algn="l"/>
              </a:tabLst>
            </a:pP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entry_key_fn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key;	</a:t>
            </a: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!= NULL</a:t>
            </a:r>
          </a:p>
          <a:p>
            <a:pPr lvl="0" algn="l">
              <a:tabLst>
                <a:tab pos="2114550" algn="l"/>
              </a:tabLst>
            </a:pP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key_hash_fn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hash;	</a:t>
            </a: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!= NULL</a:t>
            </a:r>
          </a:p>
          <a:p>
            <a:pPr lvl="0" algn="l">
              <a:tabLst>
                <a:tab pos="2114550" algn="l"/>
              </a:tabLst>
            </a:pP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key_equiv_fn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equiv;	</a:t>
            </a: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!= NULL</a:t>
            </a:r>
          </a:p>
          <a:p>
            <a:pPr lvl="0" algn="l"/>
            <a:r>
              <a:rPr lang="en-US" sz="1600" b="0" dirty="0">
                <a:latin typeface="Helvetica Neue"/>
              </a:rPr>
              <a:t>};</a:t>
            </a:r>
          </a:p>
          <a:p>
            <a:pPr lvl="0"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</a:t>
            </a:r>
            <a:r>
              <a:rPr lang="en-US" sz="1600" b="0" dirty="0">
                <a:latin typeface="Helvetica Neue"/>
              </a:rPr>
              <a:t>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5816600" y="3886200"/>
            <a:ext cx="838200" cy="1066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959600" y="4267200"/>
            <a:ext cx="3429000" cy="1371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5" name="Rectangular Callout 14"/>
          <p:cNvSpPr/>
          <p:nvPr/>
        </p:nvSpPr>
        <p:spPr bwMode="auto">
          <a:xfrm>
            <a:off x="8864600" y="8153400"/>
            <a:ext cx="3368871" cy="1015663"/>
          </a:xfrm>
          <a:prstGeom prst="wedgeRectCallout">
            <a:avLst>
              <a:gd name="adj1" fmla="val -95614"/>
              <a:gd name="adj2" fmla="val -5650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There is a lot more to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object-oriented programming</a:t>
            </a:r>
          </a:p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however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Upgrading the Representation Invariant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valid </a:t>
            </a:r>
            <a:r>
              <a:rPr lang="en-US" dirty="0" err="1">
                <a:solidFill>
                  <a:srgbClr val="00B050"/>
                </a:solidFill>
              </a:rPr>
              <a:t>hdict</a:t>
            </a:r>
            <a:r>
              <a:rPr lang="en-US" dirty="0"/>
              <a:t> cannot have NULL in the added fields</a:t>
            </a:r>
          </a:p>
        </p:txBody>
      </p:sp>
      <p:sp>
        <p:nvSpPr>
          <p:cNvPr id="10" name="Cube 9"/>
          <p:cNvSpPr/>
          <p:nvPr/>
        </p:nvSpPr>
        <p:spPr bwMode="auto">
          <a:xfrm>
            <a:off x="406400" y="3657600"/>
            <a:ext cx="5410200" cy="1981200"/>
          </a:xfrm>
          <a:prstGeom prst="cube">
            <a:avLst>
              <a:gd name="adj" fmla="val 5456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is_hdict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H != NULL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H-&gt;size &gt;= 0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H-&gt;capacity &gt; 0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is_array_expected_length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(H-&gt;table, H-&gt;capacity)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is_valid_hashtable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  <a:p>
            <a:pPr lvl="0" algn="l"/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12" name="Cube 11"/>
          <p:cNvSpPr/>
          <p:nvPr/>
        </p:nvSpPr>
        <p:spPr bwMode="auto">
          <a:xfrm>
            <a:off x="7264400" y="3657600"/>
            <a:ext cx="5410200" cy="2819400"/>
          </a:xfrm>
          <a:prstGeom prst="cube">
            <a:avLst>
              <a:gd name="adj" fmla="val 356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is_hdict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H != NULL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H-&gt;size &gt;= 0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H-&gt;capacity &gt; 0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is_array_expected_length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(H-&gt;table, H-&gt;capacity)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H-&gt;key   != NULL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H-&gt;hash  != NULL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H-&gt;equiv != NULL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is_valid_hashtable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6121400" y="4267200"/>
            <a:ext cx="838200" cy="1066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7416800" y="4876800"/>
            <a:ext cx="2667000" cy="1066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Upgrading </a:t>
            </a:r>
            <a:r>
              <a:rPr lang="en-US" dirty="0" err="1">
                <a:solidFill>
                  <a:srgbClr val="7030A0"/>
                </a:solidFill>
              </a:rPr>
              <a:t>hdict_new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7030A0"/>
                </a:solidFill>
              </a:rPr>
              <a:t>hdict_new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dirty="0"/>
              <a:t>Takes the client functions as inputs</a:t>
            </a:r>
          </a:p>
          <a:p>
            <a:pPr lvl="1"/>
            <a:r>
              <a:rPr lang="en-US" dirty="0"/>
              <a:t>Expects them to be non-NULL</a:t>
            </a:r>
          </a:p>
          <a:p>
            <a:pPr lvl="1"/>
            <a:r>
              <a:rPr lang="en-US" dirty="0"/>
              <a:t>Stores them in the added fields of the concrete type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482600" y="4800600"/>
            <a:ext cx="4114800" cy="2819400"/>
          </a:xfrm>
          <a:prstGeom prst="cube">
            <a:avLst>
              <a:gd name="adj" fmla="val 5456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hdict_new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capacity &gt; 0;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alloc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H-&gt;size = 0;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H-&gt;capacity = capacity; 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H-&gt;table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alloc_array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chain*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capacity);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H;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5" name="Cube 4"/>
          <p:cNvSpPr/>
          <p:nvPr/>
        </p:nvSpPr>
        <p:spPr bwMode="auto">
          <a:xfrm>
            <a:off x="6121400" y="4800600"/>
            <a:ext cx="6477000" cy="4495800"/>
          </a:xfrm>
          <a:prstGeom prst="cube">
            <a:avLst>
              <a:gd name="adj" fmla="val 356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indent="3175" algn="l">
              <a:tabLst>
                <a:tab pos="153987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hdict_new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</a:t>
            </a:r>
          </a:p>
          <a:p>
            <a:pPr marL="0" lvl="1" indent="3175" algn="l">
              <a:tabLst>
                <a:tab pos="1539875" algn="l"/>
              </a:tabLs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	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entry_key_fn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entry_key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</a:t>
            </a:r>
            <a:br>
              <a:rPr lang="en-US" sz="1600" b="0" dirty="0">
                <a:solidFill>
                  <a:schemeClr val="tx1"/>
                </a:solidFill>
                <a:latin typeface="Helvetica Neue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	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key_hash_fn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hash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</a:t>
            </a:r>
            <a:br>
              <a:rPr lang="en-US" sz="1600" b="0" dirty="0">
                <a:solidFill>
                  <a:schemeClr val="tx1"/>
                </a:solidFill>
                <a:latin typeface="Helvetica Neue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	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key_equiv_fn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equiv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capacity &gt; 0;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!= NULL &amp;&amp; hash != NULL &amp;&amp; equiv != NULL;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alloc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H-&gt;size = 0;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H-&gt;capacity = capacity; 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H-&gt;table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alloc_array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chain*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capacity);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H-&gt;key  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entry_key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H-&gt;hash  = hash;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H-&gt;equiv = equiv;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H;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4864100" y="5865396"/>
            <a:ext cx="838200" cy="1066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969000" y="7784432"/>
            <a:ext cx="2514600" cy="1066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7416800" y="5181600"/>
            <a:ext cx="2971800" cy="1066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45200" y="6132096"/>
            <a:ext cx="64770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Calling the Client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Whenever we need a client function,</a:t>
            </a:r>
            <a:br>
              <a:rPr lang="en-US" dirty="0"/>
            </a:br>
            <a:r>
              <a:rPr lang="en-US" dirty="0"/>
              <a:t>we call the function pointer in the data structure</a:t>
            </a:r>
          </a:p>
          <a:p>
            <a:endParaRPr lang="en-US" dirty="0"/>
          </a:p>
          <a:p>
            <a:r>
              <a:rPr lang="en-US" dirty="0"/>
              <a:t>For example, 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1168400" y="4800600"/>
            <a:ext cx="4724400" cy="1828800"/>
          </a:xfrm>
          <a:prstGeom prst="cube">
            <a:avLst>
              <a:gd name="adj" fmla="val 7489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index_of_key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0 &lt;= \result &amp;&amp; \result &lt; H-&gt;capacity;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abs(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key_hash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(k) % H-&gt;capacity);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5" name="Cube 4"/>
          <p:cNvSpPr/>
          <p:nvPr/>
        </p:nvSpPr>
        <p:spPr bwMode="auto">
          <a:xfrm>
            <a:off x="7340600" y="4800600"/>
            <a:ext cx="4800600" cy="1828800"/>
          </a:xfrm>
          <a:prstGeom prst="cube">
            <a:avLst>
              <a:gd name="adj" fmla="val 8112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index_of_key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0 &lt;= \result &amp;&amp; \result &lt; H-&gt;capacity;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abs((*H-&gt;hash)(k) % H-&gt;capacity);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6197600" y="5257800"/>
            <a:ext cx="838200" cy="1066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8407400" y="5867400"/>
            <a:ext cx="12192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4" name="Rectangular Callout 13"/>
          <p:cNvSpPr/>
          <p:nvPr/>
        </p:nvSpPr>
        <p:spPr bwMode="auto">
          <a:xfrm>
            <a:off x="8788400" y="7086600"/>
            <a:ext cx="2299667" cy="707886"/>
          </a:xfrm>
          <a:prstGeom prst="wedgeRectCallout">
            <a:avLst>
              <a:gd name="adj1" fmla="val -31581"/>
              <a:gd name="adj2" fmla="val -13367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the same as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(*(H-&gt;hash))(…)</a:t>
            </a: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10354492" y="1905000"/>
            <a:ext cx="1786708" cy="400110"/>
          </a:xfrm>
          <a:prstGeom prst="wedgeRectCallout">
            <a:avLst>
              <a:gd name="adj1" fmla="val -162743"/>
              <a:gd name="adj2" fmla="val 3847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E.g.,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endParaRPr lang="en-US" sz="20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10693400" y="2719357"/>
            <a:ext cx="1765868" cy="400110"/>
          </a:xfrm>
          <a:prstGeom prst="wedgeRectCallout">
            <a:avLst>
              <a:gd name="adj1" fmla="val -73974"/>
              <a:gd name="adj2" fmla="val -2767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Here, H-&gt;hash</a:t>
            </a:r>
            <a:endParaRPr lang="en-US" sz="20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4" grpId="0" animBg="1"/>
      <p:bldP spid="15" grpId="0" animBg="1"/>
      <p:bldP spid="16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Upgrading </a:t>
            </a:r>
            <a:r>
              <a:rPr lang="en-US" dirty="0" err="1">
                <a:solidFill>
                  <a:srgbClr val="7030A0"/>
                </a:solidFill>
              </a:rPr>
              <a:t>hdict_lookup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Proceed in the same way</a:t>
            </a:r>
          </a:p>
          <a:p>
            <a:pPr lvl="1"/>
            <a:r>
              <a:rPr lang="en-US" dirty="0"/>
              <a:t>Change client function calls to function pointer calls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function pointer syntax is hard to read</a:t>
            </a:r>
          </a:p>
          <a:p>
            <a:pPr lvl="1"/>
            <a:r>
              <a:rPr lang="en-US" dirty="0"/>
              <a:t>Factor it out in helper functions similar to </a:t>
            </a:r>
            <a:r>
              <a:rPr lang="en-US" dirty="0" err="1">
                <a:solidFill>
                  <a:srgbClr val="7030A0"/>
                </a:solidFill>
              </a:rPr>
              <a:t>index_of_key</a:t>
            </a:r>
            <a:r>
              <a:rPr lang="en-US" dirty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558800" y="3505200"/>
            <a:ext cx="5105400" cy="3276600"/>
          </a:xfrm>
          <a:prstGeom prst="cube">
            <a:avLst>
              <a:gd name="adj" fmla="val 50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hdict_lookup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\result == NULL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               ||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key_equiv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(\result), k);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index_of_key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k);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chain*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H-&gt;table[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]; p != NULL; p = p-&gt;next)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key_equiv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entry_key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(p-&gt;data), k))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p-&gt;data;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}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NULL;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5" name="Cube 4"/>
          <p:cNvSpPr/>
          <p:nvPr/>
        </p:nvSpPr>
        <p:spPr bwMode="auto">
          <a:xfrm>
            <a:off x="7416800" y="3505200"/>
            <a:ext cx="5105400" cy="3276600"/>
          </a:xfrm>
          <a:prstGeom prst="cube">
            <a:avLst>
              <a:gd name="adj" fmla="val 5338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hdict_lookup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\result == NULL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               ||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key_equiv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(\result), k);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index_of_key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k);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chain*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H-&gt;table[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]; p != NULL; p = p-&gt;next)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((*H-&gt;equiv)((*H-&gt;key)(p-&gt;data), k))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p-&gt;data;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}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NULL;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6197600" y="4648200"/>
            <a:ext cx="838200" cy="1066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7493000" y="5381500"/>
            <a:ext cx="3962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073900" cy="1498600"/>
          </a:xfrm>
        </p:spPr>
        <p:txBody>
          <a:bodyPr/>
          <a:lstStyle/>
          <a:p>
            <a:r>
              <a:rPr lang="en-US" dirty="0"/>
              <a:t>Upgrading </a:t>
            </a:r>
            <a:r>
              <a:rPr lang="en-US" dirty="0" err="1">
                <a:solidFill>
                  <a:srgbClr val="7030A0"/>
                </a:solidFill>
              </a:rPr>
              <a:t>hdict_lookup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6540500" cy="6896100"/>
          </a:xfrm>
        </p:spPr>
        <p:txBody>
          <a:bodyPr/>
          <a:lstStyle/>
          <a:p>
            <a:r>
              <a:rPr lang="en-US" dirty="0"/>
              <a:t>The function pointer syntax is hard to read</a:t>
            </a:r>
          </a:p>
          <a:p>
            <a:pPr lvl="1"/>
            <a:r>
              <a:rPr lang="en-US" dirty="0"/>
              <a:t>Factor it out in helper functions</a:t>
            </a:r>
            <a:br>
              <a:rPr lang="en-US" dirty="0"/>
            </a:br>
            <a:r>
              <a:rPr lang="en-US" dirty="0"/>
              <a:t>similar to </a:t>
            </a:r>
            <a:r>
              <a:rPr lang="en-US" dirty="0" err="1">
                <a:solidFill>
                  <a:srgbClr val="7030A0"/>
                </a:solidFill>
              </a:rPr>
              <a:t>index_of_key</a:t>
            </a:r>
            <a:r>
              <a:rPr lang="en-US" dirty="0">
                <a:solidFill>
                  <a:srgbClr val="7030A0"/>
                </a:solidFill>
              </a:rPr>
              <a:t> </a:t>
            </a:r>
          </a:p>
          <a:p>
            <a:pPr lvl="1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 err="1">
                <a:solidFill>
                  <a:srgbClr val="7030A0"/>
                </a:solidFill>
              </a:rPr>
              <a:t>hdict_insert</a:t>
            </a:r>
            <a:r>
              <a:rPr lang="en-US" dirty="0"/>
              <a:t> is similar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863600" y="4724400"/>
            <a:ext cx="5105400" cy="3276600"/>
          </a:xfrm>
          <a:prstGeom prst="cube">
            <a:avLst>
              <a:gd name="adj" fmla="val 50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hdict_lookup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\result == NULL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               ||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key_equiv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(\result), k);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index_of_key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k);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chain*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H-&gt;table[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]; p != NULL; p = p-&gt;next)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key_equiv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entry_key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(p-&gt;data), k))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p-&gt;data;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}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NULL;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5" name="Cube 4"/>
          <p:cNvSpPr/>
          <p:nvPr/>
        </p:nvSpPr>
        <p:spPr bwMode="auto">
          <a:xfrm>
            <a:off x="7721600" y="4724400"/>
            <a:ext cx="5105400" cy="3276600"/>
          </a:xfrm>
          <a:prstGeom prst="cube">
            <a:avLst>
              <a:gd name="adj" fmla="val 5338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hdict_lookup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\result == NULL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               ||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key_equiv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(\result), k);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index_of_key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k);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chain*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H-&gt;table[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]; p != NULL; p = p-&gt;next)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key_equiv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entry_key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p-&gt;data), k))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p-&gt;data;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}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NULL;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6502400" y="5867400"/>
            <a:ext cx="838200" cy="10668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797800" y="6600700"/>
            <a:ext cx="4343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1" name="Cube 10"/>
          <p:cNvSpPr/>
          <p:nvPr/>
        </p:nvSpPr>
        <p:spPr bwMode="auto">
          <a:xfrm>
            <a:off x="8026400" y="152400"/>
            <a:ext cx="4800600" cy="4724400"/>
          </a:xfrm>
          <a:prstGeom prst="cube">
            <a:avLst>
              <a:gd name="adj" fmla="val 4619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index_of_key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0 &lt;= \result &amp;&amp; \result &lt; H-&gt;capacity;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abs((*H-&gt;hash)(k) % H-&gt;capacity);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entry_key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(H) &amp;&amp; x != NULL;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 </a:t>
            </a:r>
            <a:r>
              <a:rPr lang="en-US" sz="1600" b="0" dirty="0">
                <a:latin typeface="Helvetica Neue"/>
              </a:rPr>
              <a:t>(*H-&gt;key)(x);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key_equiv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latin typeface="Helvetica Neue"/>
              </a:rPr>
              <a:t> H,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 k2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 </a:t>
            </a:r>
            <a:r>
              <a:rPr lang="en-US" sz="1600" b="0" dirty="0">
                <a:latin typeface="Helvetica Neue"/>
              </a:rPr>
              <a:t>(*H-&gt;equiv)(k1, k2);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7340600" y="1752600"/>
            <a:ext cx="4876800" cy="3124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1" grpId="0" animBg="1"/>
      <p:bldP spid="12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Updating the Library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client interface does not contain </a:t>
            </a:r>
            <a:r>
              <a:rPr lang="en-US" dirty="0" err="1">
                <a:solidFill>
                  <a:srgbClr val="7030A0"/>
                </a:solidFill>
              </a:rPr>
              <a:t>entry_key</a:t>
            </a:r>
            <a:r>
              <a:rPr lang="en-US" dirty="0"/>
              <a:t> and </a:t>
            </a:r>
            <a:r>
              <a:rPr lang="en-US" dirty="0" err="1">
                <a:solidFill>
                  <a:srgbClr val="7030A0"/>
                </a:solidFill>
              </a:rPr>
              <a:t>key_equiv</a:t>
            </a:r>
            <a:r>
              <a:rPr lang="en-US" dirty="0"/>
              <a:t> any more</a:t>
            </a:r>
          </a:p>
          <a:p>
            <a:pPr lvl="1"/>
            <a:r>
              <a:rPr lang="en-US" dirty="0"/>
              <a:t>We cannot call them</a:t>
            </a:r>
            <a:br>
              <a:rPr lang="en-US" dirty="0"/>
            </a:br>
            <a:r>
              <a:rPr lang="en-US" dirty="0"/>
              <a:t>in the library interface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Using the fields of the </a:t>
            </a:r>
            <a:br>
              <a:rPr lang="en-US" dirty="0"/>
            </a:br>
            <a:r>
              <a:rPr lang="en-US" dirty="0"/>
              <a:t>implementation type</a:t>
            </a:r>
            <a:br>
              <a:rPr lang="en-US" dirty="0"/>
            </a:br>
            <a:r>
              <a:rPr lang="en-US" dirty="0"/>
              <a:t>would violate the</a:t>
            </a:r>
            <a:br>
              <a:rPr lang="en-US" dirty="0"/>
            </a:br>
            <a:r>
              <a:rPr lang="en-US" dirty="0"/>
              <a:t>interface</a:t>
            </a:r>
          </a:p>
          <a:p>
            <a:pPr lvl="1"/>
            <a:endParaRPr lang="en-US" dirty="0"/>
          </a:p>
          <a:p>
            <a:r>
              <a:rPr lang="en-US" dirty="0"/>
              <a:t>We must give up on</a:t>
            </a:r>
            <a:br>
              <a:rPr lang="en-US" dirty="0"/>
            </a:br>
            <a:r>
              <a:rPr lang="en-US" dirty="0"/>
              <a:t>this refined </a:t>
            </a:r>
            <a:r>
              <a:rPr lang="en-US" dirty="0" err="1"/>
              <a:t>postcondition</a:t>
            </a:r>
            <a:endParaRPr lang="en-US" dirty="0"/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5969000" y="3148965"/>
            <a:ext cx="5412800" cy="1346835"/>
          </a:xfrm>
          <a:prstGeom prst="verticalScroll">
            <a:avLst>
              <a:gd name="adj" fmla="val 20077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4230688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hdict_lookup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4230688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D != NULL;	@*/</a:t>
            </a:r>
          </a:p>
          <a:p>
            <a:pPr algn="l">
              <a:tabLst>
                <a:tab pos="4230688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</a:t>
            </a:r>
          </a:p>
          <a:p>
            <a:pPr algn="l">
              <a:tabLst>
                <a:tab pos="4230688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                 ||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key_equiv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(\result, k);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97800" y="3100896"/>
            <a:ext cx="1794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Helvetica Neue"/>
              </a:rPr>
              <a:t>Library Interface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686600" y="3377565"/>
            <a:ext cx="631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9" name="Vertical Scroll 8"/>
          <p:cNvSpPr/>
          <p:nvPr/>
        </p:nvSpPr>
        <p:spPr bwMode="auto">
          <a:xfrm flipH="1">
            <a:off x="5969000" y="5229669"/>
            <a:ext cx="5412800" cy="1477109"/>
          </a:xfrm>
          <a:prstGeom prst="verticalScroll">
            <a:avLst>
              <a:gd name="adj" fmla="val 20077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4230688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hdict_lookup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4230688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D != NULL;	@*/</a:t>
            </a:r>
          </a:p>
          <a:p>
            <a:pPr algn="l">
              <a:tabLst>
                <a:tab pos="4230688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</a:t>
            </a:r>
          </a:p>
          <a:p>
            <a:pPr algn="l">
              <a:tabLst>
                <a:tab pos="4230688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                 || (*H-&gt;equiv)((*H-&gt;key)(\result, k);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97800" y="5181600"/>
            <a:ext cx="1794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Helvetica Neue"/>
              </a:rPr>
              <a:t>Library Interface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686600" y="5500774"/>
            <a:ext cx="631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12" name="Vertical Scroll 11"/>
          <p:cNvSpPr/>
          <p:nvPr/>
        </p:nvSpPr>
        <p:spPr bwMode="auto">
          <a:xfrm flipH="1">
            <a:off x="5993903" y="7744269"/>
            <a:ext cx="5410200" cy="1158121"/>
          </a:xfrm>
          <a:prstGeom prst="verticalScroll">
            <a:avLst>
              <a:gd name="adj" fmla="val 2500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4230688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hdict_lookup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4230688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D != NULL;	@*/ 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>
              <a:tabLst>
                <a:tab pos="4230688" algn="l"/>
              </a:tabLst>
            </a:pPr>
            <a:endParaRPr lang="en-US" sz="1100" b="0" dirty="0">
              <a:latin typeface="Helvetica Neue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22703" y="7696200"/>
            <a:ext cx="1794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Helvetica Neue"/>
              </a:rPr>
              <a:t>Library Interface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738754" y="77034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 animBg="1"/>
      <p:bldP spid="10" grpId="0"/>
      <p:bldP spid="11" grpId="0"/>
      <p:bldP spid="12" grpId="0" animBg="1"/>
      <p:bldP spid="13" grpId="0"/>
      <p:bldP spid="18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36300" cy="1498600"/>
          </a:xfrm>
        </p:spPr>
        <p:txBody>
          <a:bodyPr/>
          <a:lstStyle/>
          <a:p>
            <a:r>
              <a:rPr lang="en-US" dirty="0"/>
              <a:t>The Hash Dictionary Library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Cube 6"/>
          <p:cNvSpPr/>
          <p:nvPr/>
        </p:nvSpPr>
        <p:spPr bwMode="auto">
          <a:xfrm>
            <a:off x="101600" y="1600200"/>
            <a:ext cx="7924800" cy="7620000"/>
          </a:xfrm>
          <a:prstGeom prst="cube">
            <a:avLst>
              <a:gd name="adj" fmla="val 240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Implementation-side types</a:t>
            </a:r>
            <a:endParaRPr lang="en-US" sz="120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chain_node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chain</a:t>
            </a:r>
            <a:r>
              <a:rPr lang="en-US" sz="1200" b="0" dirty="0">
                <a:latin typeface="Helvetica Neue"/>
              </a:rPr>
              <a:t>;</a:t>
            </a:r>
            <a:endParaRPr lang="en-US" sz="12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200" b="0" dirty="0">
                <a:latin typeface="Helvetica Neue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chain_node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>
                <a:latin typeface="Helvetica Neue"/>
              </a:rPr>
              <a:t>{</a:t>
            </a: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200" b="0" dirty="0">
                <a:latin typeface="Helvetica Neue"/>
              </a:rPr>
              <a:t>data;	</a:t>
            </a:r>
            <a:r>
              <a:rPr lang="en-US" sz="12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data != NULL</a:t>
            </a: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chain*</a:t>
            </a:r>
            <a:r>
              <a:rPr lang="en-US" sz="1200" b="0" dirty="0">
                <a:latin typeface="Helvetica Neue"/>
              </a:rPr>
              <a:t> next;</a:t>
            </a:r>
            <a:endParaRPr lang="en-US" sz="12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};</a:t>
            </a:r>
          </a:p>
          <a:p>
            <a:pPr lvl="0" algn="l">
              <a:tabLst>
                <a:tab pos="1425575" algn="l"/>
              </a:tabLst>
            </a:pPr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200" b="0" dirty="0">
                <a:latin typeface="Helvetica Neue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hdict_header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>
                <a:latin typeface="Helvetica Neue"/>
              </a:rPr>
              <a:t>{</a:t>
            </a:r>
          </a:p>
          <a:p>
            <a:pPr lvl="0" algn="l">
              <a:tabLst>
                <a:tab pos="1600200" algn="l"/>
              </a:tabLst>
            </a:pPr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>
                <a:latin typeface="Helvetica Neue"/>
              </a:rPr>
              <a:t>size;	</a:t>
            </a:r>
            <a:r>
              <a:rPr lang="en-US" sz="12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size &gt;= 0</a:t>
            </a:r>
          </a:p>
          <a:p>
            <a:pPr lvl="0" algn="l">
              <a:tabLst>
                <a:tab pos="1600200" algn="l"/>
              </a:tabLst>
            </a:pPr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>
                <a:latin typeface="Helvetica Neue"/>
              </a:rPr>
              <a:t>capacity;	</a:t>
            </a:r>
            <a:r>
              <a:rPr lang="en-US" sz="12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capacity &gt; 0</a:t>
            </a:r>
          </a:p>
          <a:p>
            <a:pPr lvl="0" algn="l">
              <a:tabLst>
                <a:tab pos="1600200" algn="l"/>
              </a:tabLst>
            </a:pPr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chain*[]</a:t>
            </a:r>
            <a:r>
              <a:rPr lang="en-US" sz="1200" b="0" dirty="0">
                <a:latin typeface="Helvetica Neue"/>
              </a:rPr>
              <a:t> table;	</a:t>
            </a:r>
            <a:r>
              <a:rPr lang="en-US" sz="12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\length(table) == capacity</a:t>
            </a:r>
          </a:p>
          <a:p>
            <a:pPr lvl="0" algn="l">
              <a:tabLst>
                <a:tab pos="1600200" algn="l"/>
              </a:tabLst>
            </a:pPr>
            <a:r>
              <a:rPr lang="en-US" sz="12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 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entry_key_fn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key;	</a:t>
            </a:r>
            <a:r>
              <a:rPr lang="en-US" sz="12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!= NULL</a:t>
            </a:r>
          </a:p>
          <a:p>
            <a:pPr lvl="0" algn="l">
              <a:tabLst>
                <a:tab pos="1600200" algn="l"/>
              </a:tabLst>
            </a:pPr>
            <a:r>
              <a:rPr lang="en-US" sz="12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 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key_hash_fn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hash;	</a:t>
            </a:r>
            <a:r>
              <a:rPr lang="en-US" sz="12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!= NULL</a:t>
            </a:r>
          </a:p>
          <a:p>
            <a:pPr lvl="0" algn="l">
              <a:tabLst>
                <a:tab pos="1600200" algn="l"/>
              </a:tabLst>
            </a:pPr>
            <a:r>
              <a:rPr lang="en-US" sz="12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 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key_equiv_fn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equiv;	</a:t>
            </a:r>
            <a:r>
              <a:rPr lang="en-US" sz="12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!= NULL</a:t>
            </a: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};</a:t>
            </a: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hdict_header</a:t>
            </a:r>
            <a:r>
              <a:rPr lang="en-US" sz="12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</a:t>
            </a:r>
            <a:r>
              <a:rPr lang="en-US" sz="1200" b="0" dirty="0">
                <a:latin typeface="Helvetica Neue"/>
              </a:rPr>
              <a:t>;</a:t>
            </a:r>
          </a:p>
          <a:p>
            <a:pPr algn="l"/>
            <a:endParaRPr lang="en-US" sz="1200" b="0" dirty="0">
              <a:latin typeface="Helvetica Neue"/>
            </a:endParaRPr>
          </a:p>
          <a:p>
            <a:pPr algn="l"/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Representation invariant</a:t>
            </a:r>
          </a:p>
          <a:p>
            <a:pPr algn="l"/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 err="1">
                <a:solidFill>
                  <a:srgbClr val="7030A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7030A0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H != NULL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&amp;&amp; H-&gt;size &gt;= 0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&amp;&amp; H-&gt;capacity &gt; 0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is_array_expected_length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(H-&gt;table, H-&gt;capacity)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&amp;&amp; H-&gt;key   != NULL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&amp;&amp; H-&gt;hash  != NULL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&amp;&amp; H-&gt;equiv != NULL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is_valid_hashtable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200" b="0" dirty="0">
              <a:latin typeface="Helvetica Neue"/>
            </a:endParaRPr>
          </a:p>
          <a:p>
            <a:pPr algn="l"/>
            <a:endParaRPr lang="en-US" sz="12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Implementation of interface functions</a:t>
            </a:r>
          </a:p>
          <a:p>
            <a:pPr algn="l"/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 err="1">
                <a:solidFill>
                  <a:srgbClr val="7030A0"/>
                </a:solidFill>
                <a:latin typeface="Helvetica Neue"/>
              </a:rPr>
              <a:t>index_of_key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0 &lt;= \result &amp;&amp; \result &lt; H-&gt;capacity;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abs((*H-&gt;hash)(k) % H-&gt;capacity);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200" b="0" dirty="0">
                <a:latin typeface="Helvetica Neue"/>
              </a:rPr>
              <a:t> </a:t>
            </a:r>
            <a:r>
              <a:rPr lang="en-US" sz="1200" b="0" dirty="0" err="1">
                <a:solidFill>
                  <a:srgbClr val="7030A0"/>
                </a:solidFill>
                <a:latin typeface="Helvetica Neue"/>
              </a:rPr>
              <a:t>entry_key</a:t>
            </a:r>
            <a:r>
              <a:rPr lang="en-US" sz="1200" b="0" dirty="0"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200" b="0" dirty="0">
                <a:latin typeface="Helvetica Neue"/>
              </a:rPr>
              <a:t>,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200" b="0" dirty="0"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200" b="0" dirty="0">
                <a:latin typeface="Helvetica Neue"/>
              </a:rPr>
              <a:t>)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(H) &amp;&amp; x != NULL;</a:t>
            </a:r>
          </a:p>
          <a:p>
            <a:pPr algn="l"/>
            <a:r>
              <a:rPr lang="en-US" sz="1200" b="0" dirty="0">
                <a:latin typeface="Helvetica Neue"/>
              </a:rPr>
              <a:t>{</a:t>
            </a:r>
          </a:p>
          <a:p>
            <a:pPr algn="l"/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 </a:t>
            </a:r>
            <a:r>
              <a:rPr lang="en-US" sz="1200" b="0" dirty="0">
                <a:latin typeface="Helvetica Neue"/>
              </a:rPr>
              <a:t>(*H-&gt;key)(x);</a:t>
            </a:r>
          </a:p>
          <a:p>
            <a:pPr algn="l"/>
            <a:r>
              <a:rPr lang="en-US" sz="1200" b="0" dirty="0">
                <a:latin typeface="Helvetica Neue"/>
              </a:rPr>
              <a:t>}</a:t>
            </a:r>
          </a:p>
          <a:p>
            <a:pPr algn="l"/>
            <a:endParaRPr lang="en-US" sz="1200" b="0" dirty="0">
              <a:latin typeface="Helvetica Neue"/>
            </a:endParaRPr>
          </a:p>
          <a:p>
            <a:pPr algn="l"/>
            <a:endParaRPr lang="en-US" sz="1200" b="0" dirty="0">
              <a:solidFill>
                <a:schemeClr val="tx1"/>
              </a:solidFill>
              <a:latin typeface="Helvetica Neue"/>
            </a:endParaRPr>
          </a:p>
          <a:p>
            <a:pPr algn="l"/>
            <a:endParaRPr lang="en-US" sz="1200" b="0" dirty="0">
              <a:solidFill>
                <a:schemeClr val="tx1"/>
              </a:solidFill>
              <a:latin typeface="Helvetica Neue"/>
            </a:endParaRPr>
          </a:p>
          <a:p>
            <a:pPr algn="l"/>
            <a:endParaRPr lang="en-US" sz="1200" b="0" dirty="0">
              <a:latin typeface="Helvetica Neue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7213505" y="2499956"/>
            <a:ext cx="15071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Implementation</a:t>
            </a:r>
          </a:p>
        </p:txBody>
      </p:sp>
      <p:cxnSp>
        <p:nvCxnSpPr>
          <p:cNvPr id="12" name="Straight Connector 11"/>
          <p:cNvCxnSpPr/>
          <p:nvPr/>
        </p:nvCxnSpPr>
        <p:spPr bwMode="auto">
          <a:xfrm rot="5400000" flipH="1" flipV="1">
            <a:off x="609093" y="5308093"/>
            <a:ext cx="7062215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140200" y="1805050"/>
            <a:ext cx="3657600" cy="6500750"/>
          </a:xfrm>
          <a:prstGeom prst="rect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200" b="0" dirty="0">
                <a:latin typeface="Helvetica Neue"/>
              </a:rPr>
              <a:t> </a:t>
            </a:r>
            <a:r>
              <a:rPr lang="en-US" sz="1200" b="0" dirty="0" err="1">
                <a:solidFill>
                  <a:srgbClr val="7030A0"/>
                </a:solidFill>
                <a:latin typeface="Helvetica Neue"/>
              </a:rPr>
              <a:t>key_equiv</a:t>
            </a:r>
            <a:r>
              <a:rPr lang="en-US" sz="1200" b="0" dirty="0"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200" b="0" dirty="0">
                <a:latin typeface="Helvetica Neue"/>
              </a:rPr>
              <a:t> H,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200" b="0" dirty="0"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200" b="0" dirty="0">
                <a:latin typeface="Helvetica Neue"/>
              </a:rPr>
              <a:t>,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 k2</a:t>
            </a:r>
            <a:r>
              <a:rPr lang="en-US" sz="1200" b="0" dirty="0">
                <a:latin typeface="Helvetica Neue"/>
              </a:rPr>
              <a:t>)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200" b="0" dirty="0">
                <a:latin typeface="Helvetica Neue"/>
              </a:rPr>
              <a:t>{</a:t>
            </a:r>
          </a:p>
          <a:p>
            <a:pPr algn="l"/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 </a:t>
            </a:r>
            <a:r>
              <a:rPr lang="en-US" sz="1200" b="0" dirty="0">
                <a:latin typeface="Helvetica Neue"/>
              </a:rPr>
              <a:t>(*H-&gt;equiv)(k1, k2);</a:t>
            </a:r>
          </a:p>
          <a:p>
            <a:pPr algn="l"/>
            <a:r>
              <a:rPr lang="en-US" sz="1200" b="0" dirty="0">
                <a:latin typeface="Helvetica Neue"/>
              </a:rPr>
              <a:t>}</a:t>
            </a:r>
          </a:p>
          <a:p>
            <a:pPr algn="l"/>
            <a:endParaRPr lang="en-US" sz="12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200" b="0" dirty="0" err="1">
                <a:solidFill>
                  <a:srgbClr val="7030A0"/>
                </a:solidFill>
                <a:latin typeface="Helvetica Neue"/>
              </a:rPr>
              <a:t>hdict_lookup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200" b="0" dirty="0">
                <a:solidFill>
                  <a:srgbClr val="7030A0"/>
                </a:solidFill>
                <a:latin typeface="Helvetica Neue"/>
              </a:rPr>
              <a:t>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\result == NULL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                 ||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key_equiv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(\result), k);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2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=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index_of_key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(H, k);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chain*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p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= H-&gt;table[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]; p != NULL; p = p-&gt;next) {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key_equiv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entry_key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(H, p-&gt;data), k))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p-&gt;data;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}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NULL;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200" b="0" dirty="0">
              <a:latin typeface="Helvetica Neue"/>
            </a:endParaRPr>
          </a:p>
          <a:p>
            <a:pPr algn="l"/>
            <a:endParaRPr lang="en-US" sz="8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void </a:t>
            </a:r>
            <a:r>
              <a:rPr lang="en-US" sz="1200" b="0" dirty="0" err="1">
                <a:solidFill>
                  <a:srgbClr val="7030A0"/>
                </a:solidFill>
                <a:latin typeface="Helvetica Neue"/>
              </a:rPr>
              <a:t>hdict_insert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  </a:t>
            </a:r>
            <a:r>
              <a:rPr lang="en-US" sz="12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left as exercise</a:t>
            </a:r>
            <a:endParaRPr lang="en-US" sz="1200" b="0" dirty="0">
              <a:solidFill>
                <a:schemeClr val="tx1"/>
              </a:solidFill>
              <a:latin typeface="Helvetica Neue"/>
            </a:endParaRPr>
          </a:p>
          <a:p>
            <a:pPr algn="l"/>
            <a:endParaRPr lang="en-US" sz="1200" b="0" dirty="0">
              <a:solidFill>
                <a:schemeClr val="tx1"/>
              </a:solidFill>
              <a:latin typeface="Helvetica Neue"/>
            </a:endParaRPr>
          </a:p>
          <a:p>
            <a:pPr indent="3175" algn="l">
              <a:tabLst>
                <a:tab pos="1539875" algn="l"/>
              </a:tabLst>
            </a:pP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200" b="0" dirty="0" err="1">
                <a:solidFill>
                  <a:srgbClr val="7030A0"/>
                </a:solidFill>
                <a:latin typeface="Helvetica Neue"/>
              </a:rPr>
              <a:t>hdict_new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,</a:t>
            </a:r>
          </a:p>
          <a:p>
            <a:pPr marL="0" lvl="1" indent="3175" algn="l">
              <a:tabLst>
                <a:tab pos="1539875" algn="l"/>
              </a:tabLst>
            </a:pP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entry_key_fn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200" b="0" dirty="0" err="1">
                <a:solidFill>
                  <a:srgbClr val="FFC000"/>
                </a:solidFill>
                <a:latin typeface="Helvetica Neue"/>
              </a:rPr>
              <a:t>entry_key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key_hash_fn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hash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,</a:t>
            </a:r>
            <a:br>
              <a:rPr lang="en-US" sz="1200" b="0" dirty="0">
                <a:solidFill>
                  <a:schemeClr val="tx1"/>
                </a:solidFill>
                <a:latin typeface="Helvetica Neue"/>
              </a:rPr>
            </a:b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key_equiv_fn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equiv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//@requires capacity &gt; 0 &amp;&amp;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 != NULL 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//@requires hash != NULL &amp;&amp; equiv != NULL;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(\result);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alloc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H-&gt;size = 0;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H-&gt;capacity = capacity; </a:t>
            </a:r>
            <a:endParaRPr lang="en-US" sz="12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H-&gt;table =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alloc_array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chain*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, capacity);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H-&gt;key   =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entry_key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H-&gt;hash  = hash;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H-&gt;equiv = equiv;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H;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200" b="0" dirty="0">
              <a:latin typeface="Helvetica Neue"/>
            </a:endParaRPr>
          </a:p>
          <a:p>
            <a:pPr algn="l"/>
            <a:endParaRPr lang="en-US" sz="1200" b="0" dirty="0">
              <a:latin typeface="Helvetica Neue"/>
            </a:endParaRPr>
          </a:p>
          <a:p>
            <a:pPr algn="l"/>
            <a:r>
              <a:rPr lang="fr-FR" sz="12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Client type</a:t>
            </a:r>
          </a:p>
          <a:p>
            <a:pPr lvl="0" algn="l"/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hdict_t</a:t>
            </a:r>
            <a:r>
              <a:rPr lang="en-US" sz="1200" b="0" dirty="0">
                <a:latin typeface="Helvetica Neue"/>
              </a:rPr>
              <a:t>;</a:t>
            </a:r>
            <a:endParaRPr lang="en-US" sz="12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4" name="Vertical Scroll 13"/>
          <p:cNvSpPr/>
          <p:nvPr/>
        </p:nvSpPr>
        <p:spPr bwMode="auto">
          <a:xfrm flipH="1">
            <a:off x="8102600" y="4900970"/>
            <a:ext cx="4920733" cy="3600450"/>
          </a:xfrm>
          <a:prstGeom prst="verticalScroll">
            <a:avLst>
              <a:gd name="adj" fmla="val 641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4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4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hdict_t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943350" algn="l"/>
              </a:tabLst>
            </a:pPr>
            <a:endParaRPr lang="en-US" sz="1400" b="0" dirty="0">
              <a:latin typeface="Helvetica Neue"/>
            </a:endParaRPr>
          </a:p>
          <a:p>
            <a:pPr indent="3175" algn="l">
              <a:tabLst>
                <a:tab pos="153987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hdict_new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1400" b="0" dirty="0">
                <a:solidFill>
                  <a:schemeClr val="tx1"/>
                </a:solidFill>
                <a:latin typeface="Helvetica Neue"/>
              </a:rPr>
              <a:t> ,</a:t>
            </a:r>
          </a:p>
          <a:p>
            <a:pPr marL="0" lvl="1" indent="3175" algn="l">
              <a:tabLst>
                <a:tab pos="1539875" algn="l"/>
              </a:tabLst>
            </a:pPr>
            <a:r>
              <a:rPr lang="en-US" sz="1400" b="0" dirty="0">
                <a:solidFill>
                  <a:schemeClr val="tx1"/>
                </a:solidFill>
                <a:latin typeface="Helvetica Neue"/>
              </a:rPr>
              <a:t>	</a:t>
            </a: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entry_key_fn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400" b="0" dirty="0" err="1">
                <a:solidFill>
                  <a:srgbClr val="FFC000"/>
                </a:solidFill>
                <a:latin typeface="Helvetica Neue"/>
              </a:rPr>
              <a:t>entry_key</a:t>
            </a:r>
            <a:r>
              <a:rPr lang="en-US" sz="1400" b="0" dirty="0">
                <a:solidFill>
                  <a:schemeClr val="tx1"/>
                </a:solidFill>
                <a:latin typeface="Helvetica Neue"/>
              </a:rPr>
              <a:t>,</a:t>
            </a:r>
            <a:br>
              <a:rPr lang="en-US" sz="1400" b="0" dirty="0">
                <a:solidFill>
                  <a:schemeClr val="tx1"/>
                </a:solidFill>
                <a:latin typeface="Helvetica Neue"/>
              </a:rPr>
            </a:br>
            <a:r>
              <a:rPr lang="en-US" sz="1400" b="0" dirty="0">
                <a:solidFill>
                  <a:schemeClr val="tx1"/>
                </a:solidFill>
                <a:latin typeface="Helvetica Neue"/>
              </a:rPr>
              <a:t>	</a:t>
            </a: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key_hash_fn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hash</a:t>
            </a:r>
            <a:r>
              <a:rPr lang="en-US" sz="1400" b="0" dirty="0">
                <a:solidFill>
                  <a:schemeClr val="tx1"/>
                </a:solidFill>
                <a:latin typeface="Helvetica Neue"/>
              </a:rPr>
              <a:t>,</a:t>
            </a:r>
            <a:br>
              <a:rPr lang="en-US" sz="1400" b="0" dirty="0">
                <a:solidFill>
                  <a:schemeClr val="tx1"/>
                </a:solidFill>
                <a:latin typeface="Helvetica Neue"/>
              </a:rPr>
            </a:br>
            <a:r>
              <a:rPr lang="en-US" sz="1400" b="0" dirty="0">
                <a:solidFill>
                  <a:schemeClr val="tx1"/>
                </a:solidFill>
                <a:latin typeface="Helvetica Neue"/>
              </a:rPr>
              <a:t>	</a:t>
            </a: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key_equiv_fn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equiv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capacity &gt; 0 &amp;&amp; </a:t>
            </a:r>
            <a:r>
              <a:rPr lang="en-US" sz="14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!= NULL ;	@*/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hash != NULL &amp;&amp; equiv != NULL;	@*/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  <a:r>
              <a:rPr lang="en-US" sz="1400" b="0" dirty="0">
                <a:latin typeface="Helvetica Neue"/>
              </a:rPr>
              <a:t> ;</a:t>
            </a:r>
          </a:p>
          <a:p>
            <a:pPr algn="l">
              <a:tabLst>
                <a:tab pos="3943350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hdict_lookup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D != NULL;	@*/</a:t>
            </a:r>
            <a:r>
              <a:rPr lang="en-US" sz="1400" b="0" dirty="0">
                <a:latin typeface="Helvetica Neue"/>
              </a:rPr>
              <a:t> ;</a:t>
            </a:r>
          </a:p>
          <a:p>
            <a:pPr algn="l">
              <a:tabLst>
                <a:tab pos="3943350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hdict_insert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D != NULL &amp;&amp; e != NULL;	@*/</a:t>
            </a:r>
            <a:r>
              <a:rPr lang="en-US" sz="1400" b="0" dirty="0">
                <a:latin typeface="Helvetica Neue"/>
              </a:rPr>
              <a:t> 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931400" y="4852901"/>
            <a:ext cx="1587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Library Interface</a:t>
            </a:r>
          </a:p>
        </p:txBody>
      </p:sp>
      <p:sp>
        <p:nvSpPr>
          <p:cNvPr id="17" name="Vertical Scroll 16"/>
          <p:cNvSpPr/>
          <p:nvPr/>
        </p:nvSpPr>
        <p:spPr bwMode="auto">
          <a:xfrm flipH="1">
            <a:off x="8483600" y="2133600"/>
            <a:ext cx="4114800" cy="1891189"/>
          </a:xfrm>
          <a:prstGeom prst="verticalScroll">
            <a:avLst>
              <a:gd name="adj" fmla="val 12076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624138" algn="l"/>
              </a:tabLst>
            </a:pPr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void* entry</a:t>
            </a:r>
            <a:r>
              <a:rPr lang="en-US" sz="14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624138" algn="l"/>
              </a:tabLst>
            </a:pPr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void* key</a:t>
            </a:r>
            <a:r>
              <a:rPr lang="en-US" sz="14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624138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624138" algn="l"/>
              </a:tabLst>
            </a:pPr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entry_key_fn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2624138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            /*@requires e != NULL;	@*/</a:t>
            </a:r>
            <a:r>
              <a:rPr lang="en-US" sz="1400" b="0" dirty="0">
                <a:latin typeface="Helvetica Neue"/>
              </a:rPr>
              <a:t> ;</a:t>
            </a:r>
          </a:p>
          <a:p>
            <a:pPr algn="l">
              <a:tabLst>
                <a:tab pos="2624138" algn="l"/>
              </a:tabLst>
            </a:pPr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key_hash_fn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400" b="0" dirty="0">
                <a:latin typeface="Helvetica Neue"/>
              </a:rPr>
              <a:t>);</a:t>
            </a:r>
          </a:p>
          <a:p>
            <a:pPr algn="l">
              <a:tabLst>
                <a:tab pos="2624138" algn="l"/>
              </a:tabLst>
            </a:pPr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key_equiv_fn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400" b="0" dirty="0">
                <a:latin typeface="Helvetica Neue"/>
              </a:rPr>
              <a:t>);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550400" y="2073268"/>
            <a:ext cx="1476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Client Interface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single implementation that </a:t>
            </a:r>
          </a:p>
          <a:p>
            <a:pPr lvl="1"/>
            <a:r>
              <a:rPr lang="en-US" dirty="0"/>
              <a:t>Allows clients to choose the types of</a:t>
            </a:r>
            <a:br>
              <a:rPr lang="en-US" dirty="0"/>
            </a:br>
            <a:r>
              <a:rPr lang="en-US" dirty="0"/>
              <a:t>their data</a:t>
            </a:r>
          </a:p>
          <a:p>
            <a:pPr lvl="2"/>
            <a:r>
              <a:rPr lang="en-US" b="1" dirty="0">
                <a:solidFill>
                  <a:srgbClr val="00B050"/>
                </a:solidFill>
              </a:rPr>
              <a:t>Yes!</a:t>
            </a:r>
          </a:p>
          <a:p>
            <a:pPr lvl="2"/>
            <a:r>
              <a:rPr lang="en-US" dirty="0"/>
              <a:t>The client interface mandates that the</a:t>
            </a:r>
            <a:br>
              <a:rPr lang="en-US" dirty="0"/>
            </a:br>
            <a:r>
              <a:rPr lang="en-US" dirty="0"/>
              <a:t>client defines the types </a:t>
            </a:r>
            <a:r>
              <a:rPr lang="en-US" dirty="0">
                <a:solidFill>
                  <a:srgbClr val="00B050"/>
                </a:solidFill>
              </a:rPr>
              <a:t>key</a:t>
            </a:r>
            <a:r>
              <a:rPr lang="en-US" dirty="0"/>
              <a:t> and </a:t>
            </a:r>
            <a:r>
              <a:rPr lang="en-US" dirty="0">
                <a:solidFill>
                  <a:srgbClr val="00B050"/>
                </a:solidFill>
              </a:rPr>
              <a:t>entry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r>
              <a:rPr lang="en-US" dirty="0"/>
              <a:t>The client does so in the client definition file</a:t>
            </a:r>
          </a:p>
          <a:p>
            <a:pPr lvl="2"/>
            <a:r>
              <a:rPr lang="en-US" dirty="0"/>
              <a:t>Let’s try it out to be sure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8239303" y="533400"/>
            <a:ext cx="4505401" cy="8515152"/>
          </a:xfrm>
          <a:prstGeom prst="rect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#use &lt;string&gt;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lcg_hash_string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latin typeface="Helvetica Neue"/>
              </a:rPr>
              <a:t> = 0;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1600" b="0" dirty="0">
                <a:latin typeface="Helvetica Neue"/>
              </a:rPr>
              <a:t> 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 = 0; </a:t>
            </a:r>
            <a:r>
              <a:rPr lang="en-US" sz="1600" b="0" dirty="0" err="1"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 &lt; </a:t>
            </a:r>
            <a:r>
              <a:rPr lang="en-US" sz="1600" b="0" dirty="0" err="1">
                <a:latin typeface="Helvetica Neue"/>
              </a:rPr>
              <a:t>string_length</a:t>
            </a:r>
            <a:r>
              <a:rPr lang="en-US" sz="1600" b="0" dirty="0">
                <a:latin typeface="Helvetica Neue"/>
              </a:rPr>
              <a:t>(s); </a:t>
            </a:r>
            <a:r>
              <a:rPr lang="en-US" sz="1600" b="0" dirty="0" err="1"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++) {</a:t>
            </a:r>
          </a:p>
          <a:p>
            <a:pPr algn="l"/>
            <a:r>
              <a:rPr lang="en-US" sz="1600" b="0" dirty="0">
                <a:latin typeface="Helvetica Neue"/>
              </a:rPr>
              <a:t>    h = h + </a:t>
            </a:r>
            <a:r>
              <a:rPr lang="en-US" sz="1600" b="0" dirty="0" err="1">
                <a:latin typeface="Helvetica Neue"/>
              </a:rPr>
              <a:t>char_ord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latin typeface="Helvetica Neue"/>
              </a:rPr>
              <a:t>string_charat</a:t>
            </a:r>
            <a:r>
              <a:rPr lang="en-US" sz="1600" b="0" dirty="0">
                <a:latin typeface="Helvetica Neue"/>
              </a:rPr>
              <a:t>(s, </a:t>
            </a:r>
            <a:r>
              <a:rPr lang="en-US" sz="1600" b="0" dirty="0" err="1"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));</a:t>
            </a:r>
          </a:p>
          <a:p>
            <a:pPr algn="l"/>
            <a:r>
              <a:rPr lang="en-US" sz="1600" b="0" dirty="0">
                <a:latin typeface="Helvetica Neue"/>
              </a:rPr>
              <a:t>    h = 1664525 * h + 1013904223;</a:t>
            </a:r>
          </a:p>
          <a:p>
            <a:pPr algn="l"/>
            <a:r>
              <a:rPr lang="en-US" sz="1600" b="0" dirty="0">
                <a:latin typeface="Helvetica Neue"/>
              </a:rPr>
              <a:t>  }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latin typeface="Helvetica Neue"/>
              </a:rPr>
              <a:t>h;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What the client wants to store in the dictionary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fruit;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key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quantity;</a:t>
            </a:r>
          </a:p>
          <a:p>
            <a:pPr algn="l"/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/******* Fulfilling the library  interface *******/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entry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 key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entry_key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e != NULL;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 </a:t>
            </a:r>
            <a:r>
              <a:rPr lang="en-US" sz="1600" b="0" dirty="0">
                <a:latin typeface="Helvetica Neue"/>
              </a:rPr>
              <a:t>e-&gt;fruit;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key_equiv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600" b="0" dirty="0">
                <a:latin typeface="Helvetica Neue"/>
              </a:rPr>
              <a:t>) {</a:t>
            </a:r>
          </a:p>
          <a:p>
            <a:pPr algn="l"/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 </a:t>
            </a:r>
            <a:r>
              <a:rPr lang="en-US" sz="1600" b="0" dirty="0" err="1">
                <a:latin typeface="Helvetica Neue"/>
              </a:rPr>
              <a:t>string_equal</a:t>
            </a:r>
            <a:r>
              <a:rPr lang="en-US" sz="1600" b="0" dirty="0">
                <a:latin typeface="Helvetica Neue"/>
              </a:rPr>
              <a:t>(k1, k2);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key_hash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latin typeface="Helvetica Neue"/>
              </a:rPr>
              <a:t>lcg_hash_string</a:t>
            </a:r>
            <a:r>
              <a:rPr lang="en-US" sz="1600" b="0" dirty="0">
                <a:latin typeface="Helvetica Neue"/>
              </a:rPr>
              <a:t>(k);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8" name="Vertical Scroll 7"/>
          <p:cNvSpPr/>
          <p:nvPr/>
        </p:nvSpPr>
        <p:spPr bwMode="auto">
          <a:xfrm flipH="1">
            <a:off x="2616200" y="5169337"/>
            <a:ext cx="3048000" cy="2298263"/>
          </a:xfrm>
          <a:prstGeom prst="verticalScroll">
            <a:avLst>
              <a:gd name="adj" fmla="val 929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4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entry;</a:t>
            </a: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4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key;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400" b="0" dirty="0">
                <a:latin typeface="Helvetica Neue"/>
              </a:rPr>
              <a:t> ;</a:t>
            </a:r>
            <a:endParaRPr lang="en-US" sz="14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400" b="0" dirty="0">
                <a:latin typeface="Helvetica Neue"/>
              </a:rPr>
              <a:t>);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400" b="0" dirty="0">
                <a:latin typeface="Helvetica Neue"/>
              </a:rPr>
              <a:t>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49600" y="5121268"/>
            <a:ext cx="1476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Client Interface</a:t>
            </a:r>
          </a:p>
        </p:txBody>
      </p:sp>
      <p:sp>
        <p:nvSpPr>
          <p:cNvPr id="13" name="Flowchart: Process 12"/>
          <p:cNvSpPr/>
          <p:nvPr/>
        </p:nvSpPr>
        <p:spPr bwMode="auto">
          <a:xfrm>
            <a:off x="8242808" y="590352"/>
            <a:ext cx="4507992" cy="1752600"/>
          </a:xfrm>
          <a:prstGeom prst="flowChartProcess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Flowchart: Document 11"/>
          <p:cNvSpPr/>
          <p:nvPr/>
        </p:nvSpPr>
        <p:spPr bwMode="auto">
          <a:xfrm flipV="1">
            <a:off x="8242808" y="1905000"/>
            <a:ext cx="4507992" cy="7143552"/>
          </a:xfrm>
          <a:prstGeom prst="flowChartDocumen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Library Generic?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10617200" y="1657290"/>
            <a:ext cx="2246769" cy="400110"/>
          </a:xfrm>
          <a:prstGeom prst="wedgeRectCallout">
            <a:avLst>
              <a:gd name="adj1" fmla="val -38363"/>
              <a:gd name="adj2" fmla="val 16745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Client definition file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8026400" y="4724400"/>
            <a:ext cx="3657600" cy="990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2540000" y="5105400"/>
            <a:ext cx="2514600" cy="914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6" grpId="0" animBg="1"/>
      <p:bldP spid="17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it Generic?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4876800"/>
            <a:ext cx="11099800" cy="4000500"/>
          </a:xfrm>
        </p:spPr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Yes</a:t>
            </a:r>
            <a:r>
              <a:rPr lang="en-US" dirty="0"/>
              <a:t>!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1854200" y="2743200"/>
            <a:ext cx="9544538" cy="1661993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cc0 -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dx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hdict.c1 produce.c1 lib/*.c0 words.c1 combined-main.c1 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All word count tests passed!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All produce tests passed!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0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854200" y="2438400"/>
            <a:ext cx="9544538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09527" y="5769054"/>
            <a:ext cx="83388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6600" dirty="0">
              <a:solidFill>
                <a:srgbClr val="00B05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Harmony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Experimenting with Client Definitions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that we have an easy way to specify which client definition functions to use, we can test a few things</a:t>
            </a:r>
          </a:p>
          <a:p>
            <a:pPr lvl="1"/>
            <a:r>
              <a:rPr lang="en-US" dirty="0"/>
              <a:t>Let’s consider alternatives versions of </a:t>
            </a:r>
            <a:r>
              <a:rPr lang="en-US" dirty="0" err="1">
                <a:solidFill>
                  <a:srgbClr val="7030A0"/>
                </a:solidFill>
              </a:rPr>
              <a:t>key_hash</a:t>
            </a:r>
            <a:r>
              <a:rPr lang="en-US" dirty="0"/>
              <a:t> and </a:t>
            </a:r>
            <a:r>
              <a:rPr lang="en-US" dirty="0" err="1">
                <a:solidFill>
                  <a:srgbClr val="7030A0"/>
                </a:solidFill>
              </a:rPr>
              <a:t>key_equiv</a:t>
            </a:r>
            <a:endParaRPr lang="en-US" dirty="0">
              <a:solidFill>
                <a:srgbClr val="7030A0"/>
              </a:solidFill>
            </a:endParaRPr>
          </a:p>
          <a:p>
            <a:pPr lvl="2"/>
            <a:r>
              <a:rPr lang="en-US" dirty="0"/>
              <a:t>They look at the length of the key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092200" y="4398843"/>
            <a:ext cx="4233210" cy="13747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key_hash_produce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</a:t>
            </a:r>
            <a:br>
              <a:rPr lang="en-US" sz="1600" b="0" dirty="0">
                <a:latin typeface="Helvetica Neue"/>
              </a:rPr>
            </a:br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//@requires k != NULL &amp;&amp; \hastag(string*, k);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latin typeface="Helvetica Neue"/>
              </a:rPr>
              <a:t>lcg_hash_string</a:t>
            </a:r>
            <a:r>
              <a:rPr lang="en-US" sz="1600" b="0" dirty="0">
                <a:latin typeface="Helvetica Neue"/>
              </a:rPr>
              <a:t>(*(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</a:t>
            </a:r>
            <a:r>
              <a:rPr lang="en-US" sz="1600" b="0" dirty="0">
                <a:latin typeface="Helvetica Neue"/>
              </a:rPr>
              <a:t>)k);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092200" y="6075243"/>
            <a:ext cx="4460837" cy="16209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key_equiv_produce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600" b="0" dirty="0">
                <a:latin typeface="Helvetica Neue"/>
              </a:rPr>
              <a:t>)</a:t>
            </a:r>
            <a:endParaRPr lang="sv-SE" sz="1600" b="0" dirty="0">
              <a:latin typeface="Helvetica Neue"/>
            </a:endParaRPr>
          </a:p>
          <a:p>
            <a:pPr algn="l"/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//@requires k1 != NULL &amp;&amp; \hastag(string*, k1);</a:t>
            </a:r>
          </a:p>
          <a:p>
            <a:pPr algn="l"/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//@requires k2 != NULL &amp;&amp; \hastag(string*, k2);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 </a:t>
            </a:r>
            <a:r>
              <a:rPr lang="en-US" sz="1600" b="0" dirty="0" err="1">
                <a:latin typeface="Helvetica Neue"/>
              </a:rPr>
              <a:t>string_equal</a:t>
            </a:r>
            <a:r>
              <a:rPr lang="en-US" sz="1600" b="0" dirty="0">
                <a:latin typeface="Helvetica Neue"/>
              </a:rPr>
              <a:t>(*(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</a:t>
            </a:r>
            <a:r>
              <a:rPr lang="en-US" sz="1600" b="0" dirty="0">
                <a:latin typeface="Helvetica Neue"/>
              </a:rPr>
              <a:t>)k1, *(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</a:t>
            </a:r>
            <a:r>
              <a:rPr lang="en-US" sz="1600" b="0" dirty="0">
                <a:latin typeface="Helvetica Neue"/>
              </a:rPr>
              <a:t>)k2);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350000" y="4398843"/>
            <a:ext cx="4233210" cy="13747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key_hash_produce_alt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</a:t>
            </a:r>
            <a:br>
              <a:rPr lang="en-US" sz="1600" b="0" dirty="0">
                <a:latin typeface="Helvetica Neue"/>
              </a:rPr>
            </a:br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//@requires k != NULL &amp;&amp; \hastag(string*, k);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latin typeface="Helvetica Neue"/>
              </a:rPr>
              <a:t>string_length</a:t>
            </a:r>
            <a:r>
              <a:rPr lang="en-US" sz="1600" b="0" dirty="0">
                <a:latin typeface="Helvetica Neue"/>
              </a:rPr>
              <a:t>(*(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</a:t>
            </a:r>
            <a:r>
              <a:rPr lang="en-US" sz="1600" b="0" dirty="0">
                <a:latin typeface="Helvetica Neue"/>
              </a:rPr>
              <a:t>)k);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350000" y="6075243"/>
            <a:ext cx="5980163" cy="16209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key_equiv_produce_alt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600" b="0" dirty="0">
                <a:latin typeface="Helvetica Neue"/>
              </a:rPr>
              <a:t>)</a:t>
            </a:r>
            <a:endParaRPr lang="sv-SE" sz="1600" b="0" dirty="0">
              <a:latin typeface="Helvetica Neue"/>
            </a:endParaRPr>
          </a:p>
          <a:p>
            <a:pPr algn="l"/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//@requires k1 != NULL &amp;&amp; \hastag(string*, k1);</a:t>
            </a:r>
          </a:p>
          <a:p>
            <a:pPr algn="l"/>
            <a:r>
              <a:rPr lang="sv-SE" sz="1600" b="0" dirty="0">
                <a:solidFill>
                  <a:srgbClr val="C00000"/>
                </a:solidFill>
                <a:latin typeface="Helvetica Neue"/>
              </a:rPr>
              <a:t>//@requires k2 != NULL &amp;&amp; \hastag(string*, k2);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 </a:t>
            </a:r>
            <a:r>
              <a:rPr lang="en-US" sz="1600" b="0" dirty="0" err="1">
                <a:latin typeface="Helvetica Neue"/>
              </a:rPr>
              <a:t>string_length</a:t>
            </a:r>
            <a:r>
              <a:rPr lang="en-US" sz="1600" b="0" dirty="0">
                <a:latin typeface="Helvetica Neue"/>
              </a:rPr>
              <a:t>(*(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</a:t>
            </a:r>
            <a:r>
              <a:rPr lang="en-US" sz="1600" b="0" dirty="0">
                <a:latin typeface="Helvetica Neue"/>
              </a:rPr>
              <a:t>)k1) == </a:t>
            </a:r>
            <a:r>
              <a:rPr lang="en-US" sz="1600" b="0" dirty="0" err="1">
                <a:latin typeface="Helvetica Neue"/>
              </a:rPr>
              <a:t>string_length</a:t>
            </a:r>
            <a:r>
              <a:rPr lang="en-US" sz="1600" b="0" dirty="0">
                <a:latin typeface="Helvetica Neue"/>
              </a:rPr>
              <a:t>(*(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string*</a:t>
            </a:r>
            <a:r>
              <a:rPr lang="en-US" sz="1600" b="0" dirty="0">
                <a:latin typeface="Helvetica Neue"/>
              </a:rPr>
              <a:t>)k2);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1854200" y="8382000"/>
            <a:ext cx="2358979" cy="707886"/>
          </a:xfrm>
          <a:prstGeom prst="wedgeRectCallout">
            <a:avLst>
              <a:gd name="adj1" fmla="val -20791"/>
              <a:gd name="adj2" fmla="val -12168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are our original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functions</a:t>
            </a: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6658021" y="8382000"/>
            <a:ext cx="2713243" cy="707886"/>
          </a:xfrm>
          <a:prstGeom prst="wedgeRectCallout">
            <a:avLst>
              <a:gd name="adj1" fmla="val -20791"/>
              <a:gd name="adj2" fmla="val -12168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are our alternative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functions</a:t>
            </a: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10007600" y="3581400"/>
            <a:ext cx="2589812" cy="830997"/>
          </a:xfrm>
          <a:prstGeom prst="wedgeRectCallout">
            <a:avLst>
              <a:gd name="adj1" fmla="val -61302"/>
              <a:gd name="adj2" fmla="val 7406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a bad hash function.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Let’s use it anyway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 simplicity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Mixing and Matching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7030A0"/>
                </a:solidFill>
              </a:rPr>
              <a:t>key_hash_produce</a:t>
            </a:r>
            <a:r>
              <a:rPr lang="en-US" dirty="0"/>
              <a:t> and </a:t>
            </a:r>
            <a:r>
              <a:rPr lang="en-US" dirty="0" err="1">
                <a:solidFill>
                  <a:srgbClr val="7030A0"/>
                </a:solidFill>
              </a:rPr>
              <a:t>key_equiv_produce</a:t>
            </a:r>
            <a:r>
              <a:rPr lang="en-US" dirty="0"/>
              <a:t> are meant to be used together</a:t>
            </a:r>
          </a:p>
          <a:p>
            <a:pPr lvl="3">
              <a:spcBef>
                <a:spcPts val="1800"/>
              </a:spcBef>
              <a:spcAft>
                <a:spcPts val="1200"/>
              </a:spcAft>
              <a:buNone/>
              <a:tabLst>
                <a:tab pos="3770313" algn="l"/>
              </a:tabLst>
            </a:pPr>
            <a:r>
              <a:rPr lang="en-US" dirty="0" err="1">
                <a:solidFill>
                  <a:srgbClr val="00B050"/>
                </a:solidFill>
              </a:rPr>
              <a:t>hdict_t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hdict_new</a:t>
            </a:r>
            <a:r>
              <a:rPr lang="en-US" dirty="0">
                <a:solidFill>
                  <a:schemeClr val="tx1"/>
                </a:solidFill>
              </a:rPr>
              <a:t>(H, 	&amp;</a:t>
            </a:r>
            <a:r>
              <a:rPr lang="en-US" dirty="0" err="1">
                <a:solidFill>
                  <a:schemeClr val="tx1"/>
                </a:solidFill>
              </a:rPr>
              <a:t>entry_key_produce</a:t>
            </a:r>
            <a:r>
              <a:rPr lang="en-US" dirty="0">
                <a:solidFill>
                  <a:schemeClr val="tx1"/>
                </a:solidFill>
              </a:rPr>
              <a:t>,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	&amp;</a:t>
            </a:r>
            <a:r>
              <a:rPr lang="en-US" dirty="0" err="1">
                <a:solidFill>
                  <a:schemeClr val="tx1"/>
                </a:solidFill>
              </a:rPr>
              <a:t>key_hash_produce</a:t>
            </a:r>
            <a:r>
              <a:rPr lang="en-US" dirty="0">
                <a:solidFill>
                  <a:schemeClr val="tx1"/>
                </a:solidFill>
              </a:rPr>
              <a:t>, &amp;</a:t>
            </a:r>
            <a:r>
              <a:rPr lang="en-US" dirty="0" err="1">
                <a:solidFill>
                  <a:schemeClr val="tx1"/>
                </a:solidFill>
              </a:rPr>
              <a:t>key_equiv_produce</a:t>
            </a:r>
            <a:r>
              <a:rPr lang="en-US" dirty="0">
                <a:solidFill>
                  <a:schemeClr val="tx1"/>
                </a:solidFill>
              </a:rPr>
              <a:t>);</a:t>
            </a:r>
            <a:endParaRPr lang="en-US" dirty="0"/>
          </a:p>
          <a:p>
            <a:pPr lvl="1"/>
            <a:r>
              <a:rPr lang="en-US" dirty="0"/>
              <a:t>Same for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key_hash_produce_alt</a:t>
            </a:r>
            <a:r>
              <a:rPr lang="en-US" dirty="0"/>
              <a:t> and </a:t>
            </a:r>
            <a:r>
              <a:rPr lang="en-US" dirty="0" err="1">
                <a:solidFill>
                  <a:srgbClr val="7030A0"/>
                </a:solidFill>
              </a:rPr>
              <a:t>key_equiv_produce_alt</a:t>
            </a:r>
            <a:endParaRPr lang="en-US" dirty="0"/>
          </a:p>
          <a:p>
            <a:pPr lvl="3">
              <a:spcBef>
                <a:spcPts val="1800"/>
              </a:spcBef>
              <a:spcAft>
                <a:spcPts val="1200"/>
              </a:spcAft>
              <a:buClr>
                <a:srgbClr val="000000"/>
              </a:buClr>
              <a:buNone/>
              <a:tabLst>
                <a:tab pos="3770313" algn="l"/>
              </a:tabLst>
            </a:pPr>
            <a:r>
              <a:rPr lang="en-US" dirty="0" err="1">
                <a:solidFill>
                  <a:srgbClr val="00B050"/>
                </a:solidFill>
              </a:rPr>
              <a:t>hdict_t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H</a:t>
            </a:r>
            <a:r>
              <a:rPr lang="en-US" dirty="0"/>
              <a:t> </a:t>
            </a:r>
            <a:r>
              <a:rPr lang="en-US" dirty="0" err="1"/>
              <a:t>hdict_new</a:t>
            </a:r>
            <a:r>
              <a:rPr lang="en-US" dirty="0"/>
              <a:t>(H, 	&amp;</a:t>
            </a:r>
            <a:r>
              <a:rPr lang="en-US" dirty="0" err="1"/>
              <a:t>entry_key_produce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	&amp;</a:t>
            </a:r>
            <a:r>
              <a:rPr lang="en-US" dirty="0" err="1"/>
              <a:t>key_hash_produce_alt</a:t>
            </a:r>
            <a:r>
              <a:rPr lang="en-US" dirty="0"/>
              <a:t>, &amp;</a:t>
            </a:r>
            <a:r>
              <a:rPr lang="en-US" dirty="0" err="1"/>
              <a:t>key_equiv_produce_alt</a:t>
            </a:r>
            <a:r>
              <a:rPr lang="en-US" dirty="0"/>
              <a:t>);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But what if we mix and match them?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4445000" y="3467492"/>
            <a:ext cx="57150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445000" y="4990708"/>
            <a:ext cx="67818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62</a:t>
            </a:fld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Mixing and Matching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But what if we mix and match them?</a:t>
            </a:r>
          </a:p>
          <a:p>
            <a:pPr lvl="1"/>
            <a:r>
              <a:rPr lang="en-US" dirty="0" err="1">
                <a:solidFill>
                  <a:srgbClr val="7030A0"/>
                </a:solidFill>
              </a:rPr>
              <a:t>key_hash_produce_alt</a:t>
            </a:r>
            <a:r>
              <a:rPr lang="en-US" dirty="0"/>
              <a:t> with </a:t>
            </a:r>
            <a:r>
              <a:rPr lang="en-US" dirty="0" err="1">
                <a:solidFill>
                  <a:srgbClr val="7030A0"/>
                </a:solidFill>
              </a:rPr>
              <a:t>key_equiv_produce</a:t>
            </a:r>
            <a:endParaRPr lang="en-US" dirty="0">
              <a:solidFill>
                <a:srgbClr val="7030A0"/>
              </a:solidFill>
            </a:endParaRPr>
          </a:p>
          <a:p>
            <a:pPr lvl="3">
              <a:spcBef>
                <a:spcPts val="1800"/>
              </a:spcBef>
              <a:spcAft>
                <a:spcPts val="1200"/>
              </a:spcAft>
              <a:buNone/>
              <a:tabLst>
                <a:tab pos="3770313" algn="l"/>
              </a:tabLst>
            </a:pPr>
            <a:r>
              <a:rPr lang="en-US" dirty="0" err="1">
                <a:solidFill>
                  <a:srgbClr val="00B050"/>
                </a:solidFill>
              </a:rPr>
              <a:t>hdict_t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hdict_new</a:t>
            </a:r>
            <a:r>
              <a:rPr lang="en-US" dirty="0">
                <a:solidFill>
                  <a:schemeClr val="tx1"/>
                </a:solidFill>
              </a:rPr>
              <a:t>(H, 	&amp;</a:t>
            </a:r>
            <a:r>
              <a:rPr lang="en-US" dirty="0" err="1">
                <a:solidFill>
                  <a:schemeClr val="tx1"/>
                </a:solidFill>
              </a:rPr>
              <a:t>entry_key_produce</a:t>
            </a:r>
            <a:r>
              <a:rPr lang="en-US" dirty="0">
                <a:solidFill>
                  <a:schemeClr val="tx1"/>
                </a:solidFill>
              </a:rPr>
              <a:t>,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	&amp;</a:t>
            </a:r>
            <a:r>
              <a:rPr lang="en-US" dirty="0" err="1">
                <a:solidFill>
                  <a:schemeClr val="tx1"/>
                </a:solidFill>
              </a:rPr>
              <a:t>key_hash_produce_alt</a:t>
            </a:r>
            <a:r>
              <a:rPr lang="en-US" dirty="0">
                <a:solidFill>
                  <a:schemeClr val="tx1"/>
                </a:solidFill>
              </a:rPr>
              <a:t>, &amp;</a:t>
            </a:r>
            <a:r>
              <a:rPr lang="en-US" dirty="0" err="1">
                <a:solidFill>
                  <a:schemeClr val="tx1"/>
                </a:solidFill>
              </a:rPr>
              <a:t>key_equiv_produce</a:t>
            </a:r>
            <a:r>
              <a:rPr lang="en-US" dirty="0">
                <a:solidFill>
                  <a:schemeClr val="tx1"/>
                </a:solidFill>
              </a:rPr>
              <a:t>);</a:t>
            </a:r>
            <a:endParaRPr lang="en-US" dirty="0"/>
          </a:p>
          <a:p>
            <a:pPr lvl="1"/>
            <a:r>
              <a:rPr lang="en-US" dirty="0"/>
              <a:t>Let’s use the dictionary</a:t>
            </a:r>
          </a:p>
          <a:p>
            <a:endParaRPr lang="en-US" dirty="0"/>
          </a:p>
          <a:p>
            <a:endParaRPr lang="en-US" dirty="0"/>
          </a:p>
          <a:p>
            <a:pPr lvl="3"/>
            <a:r>
              <a:rPr lang="en-US" dirty="0" err="1">
                <a:solidFill>
                  <a:srgbClr val="7030A0"/>
                </a:solidFill>
              </a:rPr>
              <a:t>key_hash_produce_alt</a:t>
            </a:r>
            <a:r>
              <a:rPr lang="en-US" dirty="0"/>
              <a:t> returns </a:t>
            </a:r>
            <a:r>
              <a:rPr lang="en-US" dirty="0">
                <a:solidFill>
                  <a:srgbClr val="FF0000"/>
                </a:solidFill>
              </a:rPr>
              <a:t>6</a:t>
            </a:r>
            <a:r>
              <a:rPr lang="en-US" dirty="0"/>
              <a:t> on both</a:t>
            </a:r>
          </a:p>
          <a:p>
            <a:pPr lvl="4"/>
            <a:r>
              <a:rPr lang="en-US" dirty="0"/>
              <a:t>both </a:t>
            </a:r>
            <a:r>
              <a:rPr lang="en-US" dirty="0">
                <a:solidFill>
                  <a:srgbClr val="92D050"/>
                </a:solidFill>
              </a:rPr>
              <a:t>"banana"</a:t>
            </a:r>
            <a:r>
              <a:rPr lang="en-US" dirty="0"/>
              <a:t> and </a:t>
            </a:r>
            <a:r>
              <a:rPr lang="en-US" dirty="0">
                <a:solidFill>
                  <a:srgbClr val="92D050"/>
                </a:solidFill>
              </a:rPr>
              <a:t>"grapes"</a:t>
            </a:r>
            <a:r>
              <a:rPr lang="en-US" dirty="0"/>
              <a:t> have length 6</a:t>
            </a:r>
          </a:p>
          <a:p>
            <a:pPr lvl="3"/>
            <a:r>
              <a:rPr lang="en-US" dirty="0"/>
              <a:t>Both end up in the same bucket</a:t>
            </a:r>
          </a:p>
          <a:p>
            <a:pPr lvl="4"/>
            <a:r>
              <a:rPr lang="en-US" dirty="0"/>
              <a:t>but </a:t>
            </a:r>
            <a:r>
              <a:rPr lang="en-US" dirty="0" err="1">
                <a:solidFill>
                  <a:srgbClr val="7030A0"/>
                </a:solidFill>
              </a:rPr>
              <a:t>key_hash_produce</a:t>
            </a:r>
            <a:r>
              <a:rPr lang="en-US" dirty="0"/>
              <a:t> would have sent them</a:t>
            </a:r>
            <a:br>
              <a:rPr lang="en-US" dirty="0"/>
            </a:br>
            <a:r>
              <a:rPr lang="en-US" dirty="0"/>
              <a:t>in different buckets</a:t>
            </a:r>
          </a:p>
          <a:p>
            <a:pPr lvl="2"/>
            <a:r>
              <a:rPr lang="en-US" dirty="0"/>
              <a:t>This is not as </a:t>
            </a:r>
            <a:r>
              <a:rPr lang="en-US" b="1" dirty="0"/>
              <a:t>efficient </a:t>
            </a:r>
            <a:r>
              <a:rPr lang="en-US" dirty="0"/>
              <a:t>as using </a:t>
            </a:r>
            <a:r>
              <a:rPr lang="en-US" dirty="0" err="1">
                <a:solidFill>
                  <a:srgbClr val="7030A0"/>
                </a:solidFill>
              </a:rPr>
              <a:t>key_hash_produce</a:t>
            </a:r>
            <a:endParaRPr lang="en-US" b="1" dirty="0"/>
          </a:p>
          <a:p>
            <a:pPr lvl="3"/>
            <a:r>
              <a:rPr lang="en-US" dirty="0"/>
              <a:t>The dictionary works correctly, but not is not as fast</a:t>
            </a:r>
          </a:p>
          <a:p>
            <a:pPr lvl="3"/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645454" y="4343400"/>
          <a:ext cx="670560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9" name="Group 32"/>
          <p:cNvGrpSpPr/>
          <p:nvPr/>
        </p:nvGrpSpPr>
        <p:grpSpPr>
          <a:xfrm>
            <a:off x="10137372" y="4443664"/>
            <a:ext cx="457200" cy="274320"/>
            <a:chOff x="8222344" y="4025070"/>
            <a:chExt cx="457200" cy="274320"/>
          </a:xfrm>
        </p:grpSpPr>
        <p:cxnSp>
          <p:nvCxnSpPr>
            <p:cNvPr id="10" name="Straight Arrow Connector 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" name="Group 33"/>
          <p:cNvGrpSpPr/>
          <p:nvPr/>
        </p:nvGrpSpPr>
        <p:grpSpPr>
          <a:xfrm>
            <a:off x="10137372" y="5352448"/>
            <a:ext cx="457200" cy="274320"/>
            <a:chOff x="8222344" y="4025070"/>
            <a:chExt cx="457200" cy="274320"/>
          </a:xfrm>
        </p:grpSpPr>
        <p:cxnSp>
          <p:nvCxnSpPr>
            <p:cNvPr id="15" name="Straight Arrow Connector 1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9" name="Group 38"/>
          <p:cNvGrpSpPr/>
          <p:nvPr/>
        </p:nvGrpSpPr>
        <p:grpSpPr>
          <a:xfrm>
            <a:off x="10137372" y="8558464"/>
            <a:ext cx="457200" cy="274320"/>
            <a:chOff x="8222344" y="4025070"/>
            <a:chExt cx="457200" cy="274320"/>
          </a:xfrm>
        </p:grpSpPr>
        <p:cxnSp>
          <p:nvCxnSpPr>
            <p:cNvPr id="20" name="Straight Arrow Connector 1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4" name="Group 43"/>
          <p:cNvGrpSpPr/>
          <p:nvPr/>
        </p:nvGrpSpPr>
        <p:grpSpPr>
          <a:xfrm>
            <a:off x="12369800" y="7178040"/>
            <a:ext cx="457200" cy="274320"/>
            <a:chOff x="8222344" y="4025070"/>
            <a:chExt cx="457200" cy="274320"/>
          </a:xfrm>
        </p:grpSpPr>
        <p:cxnSp>
          <p:nvCxnSpPr>
            <p:cNvPr id="25" name="Straight Arrow Connector 2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9" name="Group 48"/>
          <p:cNvGrpSpPr/>
          <p:nvPr/>
        </p:nvGrpSpPr>
        <p:grpSpPr>
          <a:xfrm>
            <a:off x="10150752" y="4903899"/>
            <a:ext cx="457200" cy="274320"/>
            <a:chOff x="8222344" y="4025070"/>
            <a:chExt cx="457200" cy="274320"/>
          </a:xfrm>
        </p:grpSpPr>
        <p:cxnSp>
          <p:nvCxnSpPr>
            <p:cNvPr id="30" name="Straight Arrow Connector 2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10628818" y="7132320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9" name="Straight Arrow Connector 38"/>
          <p:cNvCxnSpPr/>
          <p:nvPr/>
        </p:nvCxnSpPr>
        <p:spPr bwMode="auto">
          <a:xfrm>
            <a:off x="10137372" y="7314406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40" name="Oval 39"/>
          <p:cNvSpPr/>
          <p:nvPr/>
        </p:nvSpPr>
        <p:spPr bwMode="auto">
          <a:xfrm>
            <a:off x="10628818" y="72390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41" name="Group 33"/>
          <p:cNvGrpSpPr/>
          <p:nvPr/>
        </p:nvGrpSpPr>
        <p:grpSpPr>
          <a:xfrm>
            <a:off x="10137372" y="5812656"/>
            <a:ext cx="457200" cy="274320"/>
            <a:chOff x="8222344" y="4025070"/>
            <a:chExt cx="457200" cy="274320"/>
          </a:xfrm>
        </p:grpSpPr>
        <p:cxnSp>
          <p:nvCxnSpPr>
            <p:cNvPr id="42" name="Straight Arrow Connector 41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6" name="Group 33"/>
          <p:cNvGrpSpPr/>
          <p:nvPr/>
        </p:nvGrpSpPr>
        <p:grpSpPr>
          <a:xfrm>
            <a:off x="10137372" y="6272864"/>
            <a:ext cx="457200" cy="274320"/>
            <a:chOff x="8222344" y="4025070"/>
            <a:chExt cx="457200" cy="274320"/>
          </a:xfrm>
        </p:grpSpPr>
        <p:cxnSp>
          <p:nvCxnSpPr>
            <p:cNvPr id="47" name="Straight Arrow Connector 46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1" name="Group 33"/>
          <p:cNvGrpSpPr/>
          <p:nvPr/>
        </p:nvGrpSpPr>
        <p:grpSpPr>
          <a:xfrm>
            <a:off x="10137372" y="6733072"/>
            <a:ext cx="457200" cy="274320"/>
            <a:chOff x="8222344" y="4025070"/>
            <a:chExt cx="457200" cy="274320"/>
          </a:xfrm>
        </p:grpSpPr>
        <p:cxnSp>
          <p:nvCxnSpPr>
            <p:cNvPr id="52" name="Straight Arrow Connector 51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6" name="Group 33"/>
          <p:cNvGrpSpPr/>
          <p:nvPr/>
        </p:nvGrpSpPr>
        <p:grpSpPr>
          <a:xfrm>
            <a:off x="10150573" y="7641837"/>
            <a:ext cx="457200" cy="274320"/>
            <a:chOff x="8222344" y="4025070"/>
            <a:chExt cx="457200" cy="274320"/>
          </a:xfrm>
        </p:grpSpPr>
        <p:cxnSp>
          <p:nvCxnSpPr>
            <p:cNvPr id="57" name="Straight Arrow Connector 56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1" name="Group 33"/>
          <p:cNvGrpSpPr/>
          <p:nvPr/>
        </p:nvGrpSpPr>
        <p:grpSpPr>
          <a:xfrm>
            <a:off x="10137372" y="8095648"/>
            <a:ext cx="457200" cy="274320"/>
            <a:chOff x="8222344" y="4025070"/>
            <a:chExt cx="457200" cy="274320"/>
          </a:xfrm>
        </p:grpSpPr>
        <p:cxnSp>
          <p:nvCxnSpPr>
            <p:cNvPr id="62" name="Straight Arrow Connector 61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130" name="TextBox 129"/>
          <p:cNvSpPr txBox="1"/>
          <p:nvPr/>
        </p:nvSpPr>
        <p:spPr>
          <a:xfrm>
            <a:off x="1926385" y="4724400"/>
            <a:ext cx="2975815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new dictionary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B = ("banana", 10)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solidFill>
                  <a:schemeClr val="tx1"/>
                </a:solidFill>
                <a:latin typeface="+mn-lt"/>
              </a:rPr>
              <a:t>insert G = ("grapes", 30)</a:t>
            </a:r>
            <a:endParaRPr lang="en-US" sz="1800" b="0" dirty="0">
              <a:latin typeface="+mn-lt"/>
            </a:endParaRPr>
          </a:p>
        </p:txBody>
      </p:sp>
      <p:sp>
        <p:nvSpPr>
          <p:cNvPr id="133" name="Oval 132"/>
          <p:cNvSpPr>
            <a:spLocks noChangeArrowheads="1"/>
          </p:cNvSpPr>
          <p:nvPr/>
        </p:nvSpPr>
        <p:spPr bwMode="auto">
          <a:xfrm>
            <a:off x="4445000" y="3505200"/>
            <a:ext cx="63246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graphicFrame>
        <p:nvGraphicFramePr>
          <p:cNvPr id="134" name="Table 133"/>
          <p:cNvGraphicFramePr>
            <a:graphicFrameLocks noGrp="1"/>
          </p:cNvGraphicFramePr>
          <p:nvPr/>
        </p:nvGraphicFramePr>
        <p:xfrm>
          <a:off x="11775440" y="7132320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35" name="Straight Arrow Connector 134"/>
          <p:cNvCxnSpPr/>
          <p:nvPr/>
        </p:nvCxnSpPr>
        <p:spPr bwMode="auto">
          <a:xfrm>
            <a:off x="11283994" y="7314406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136" name="Oval 135"/>
          <p:cNvSpPr/>
          <p:nvPr/>
        </p:nvSpPr>
        <p:spPr bwMode="auto">
          <a:xfrm>
            <a:off x="11775440" y="72390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6" name="Slide Number Placeholder 6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63</a:t>
            </a:fld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Mixing and Matching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But what if we mix and match them?</a:t>
            </a:r>
          </a:p>
          <a:p>
            <a:pPr lvl="1"/>
            <a:r>
              <a:rPr lang="en-US" dirty="0" err="1">
                <a:solidFill>
                  <a:srgbClr val="7030A0"/>
                </a:solidFill>
              </a:rPr>
              <a:t>key_hash_produce</a:t>
            </a:r>
            <a:r>
              <a:rPr lang="en-US" dirty="0"/>
              <a:t> with </a:t>
            </a:r>
            <a:r>
              <a:rPr lang="en-US" dirty="0" err="1">
                <a:solidFill>
                  <a:srgbClr val="7030A0"/>
                </a:solidFill>
              </a:rPr>
              <a:t>key_equiv_produce_alt</a:t>
            </a:r>
            <a:endParaRPr lang="en-US" dirty="0">
              <a:solidFill>
                <a:srgbClr val="7030A0"/>
              </a:solidFill>
            </a:endParaRPr>
          </a:p>
          <a:p>
            <a:pPr lvl="3">
              <a:spcBef>
                <a:spcPts val="1800"/>
              </a:spcBef>
              <a:spcAft>
                <a:spcPts val="1200"/>
              </a:spcAft>
              <a:buNone/>
              <a:tabLst>
                <a:tab pos="3770313" algn="l"/>
              </a:tabLst>
            </a:pPr>
            <a:r>
              <a:rPr lang="en-US" dirty="0" err="1">
                <a:solidFill>
                  <a:srgbClr val="00B050"/>
                </a:solidFill>
              </a:rPr>
              <a:t>hdict_t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hdict_new</a:t>
            </a:r>
            <a:r>
              <a:rPr lang="en-US" dirty="0">
                <a:solidFill>
                  <a:schemeClr val="tx1"/>
                </a:solidFill>
              </a:rPr>
              <a:t>(H, 	&amp;</a:t>
            </a:r>
            <a:r>
              <a:rPr lang="en-US" dirty="0" err="1">
                <a:solidFill>
                  <a:schemeClr val="tx1"/>
                </a:solidFill>
              </a:rPr>
              <a:t>entry_key_produce</a:t>
            </a:r>
            <a:r>
              <a:rPr lang="en-US" dirty="0">
                <a:solidFill>
                  <a:schemeClr val="tx1"/>
                </a:solidFill>
              </a:rPr>
              <a:t>,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	&amp;</a:t>
            </a:r>
            <a:r>
              <a:rPr lang="en-US" dirty="0" err="1">
                <a:solidFill>
                  <a:schemeClr val="tx1"/>
                </a:solidFill>
              </a:rPr>
              <a:t>key_hash_produce</a:t>
            </a:r>
            <a:r>
              <a:rPr lang="en-US" dirty="0">
                <a:solidFill>
                  <a:schemeClr val="tx1"/>
                </a:solidFill>
              </a:rPr>
              <a:t>, &amp;</a:t>
            </a:r>
            <a:r>
              <a:rPr lang="en-US" dirty="0" err="1">
                <a:solidFill>
                  <a:schemeClr val="tx1"/>
                </a:solidFill>
              </a:rPr>
              <a:t>key_equiv_produce_alt</a:t>
            </a:r>
            <a:r>
              <a:rPr lang="en-US" dirty="0">
                <a:solidFill>
                  <a:schemeClr val="tx1"/>
                </a:solidFill>
              </a:rPr>
              <a:t>);</a:t>
            </a:r>
            <a:endParaRPr lang="en-US" dirty="0"/>
          </a:p>
          <a:p>
            <a:pPr lvl="1"/>
            <a:r>
              <a:rPr lang="en-US" dirty="0"/>
              <a:t>Let’s use the dictionary</a:t>
            </a:r>
          </a:p>
          <a:p>
            <a:endParaRPr lang="en-US" dirty="0"/>
          </a:p>
          <a:p>
            <a:endParaRPr lang="en-US" dirty="0"/>
          </a:p>
          <a:p>
            <a:pPr lvl="3"/>
            <a:r>
              <a:rPr lang="en-US" dirty="0" err="1">
                <a:solidFill>
                  <a:srgbClr val="7030A0"/>
                </a:solidFill>
              </a:rPr>
              <a:t>key_hash_produce</a:t>
            </a:r>
            <a:r>
              <a:rPr lang="en-US" dirty="0"/>
              <a:t> returns 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on </a:t>
            </a:r>
            <a:r>
              <a:rPr lang="en-US" dirty="0">
                <a:solidFill>
                  <a:srgbClr val="92D050"/>
                </a:solidFill>
              </a:rPr>
              <a:t>"grapes"</a:t>
            </a:r>
          </a:p>
          <a:p>
            <a:pPr lvl="3"/>
            <a:r>
              <a:rPr lang="en-US" dirty="0"/>
              <a:t>There is nothing in bucket </a:t>
            </a:r>
            <a:r>
              <a:rPr lang="en-US" dirty="0">
                <a:solidFill>
                  <a:srgbClr val="FF0000"/>
                </a:solidFill>
              </a:rPr>
              <a:t>2</a:t>
            </a:r>
          </a:p>
          <a:p>
            <a:pPr lvl="3"/>
            <a:r>
              <a:rPr lang="en-US" dirty="0"/>
              <a:t>Lookup </a:t>
            </a:r>
            <a:r>
              <a:rPr lang="en-US" dirty="0">
                <a:solidFill>
                  <a:srgbClr val="92D050"/>
                </a:solidFill>
              </a:rPr>
              <a:t>"grapes"</a:t>
            </a:r>
            <a:r>
              <a:rPr lang="en-US" dirty="0"/>
              <a:t> returns NULL</a:t>
            </a:r>
          </a:p>
          <a:p>
            <a:pPr lvl="2"/>
            <a:r>
              <a:rPr lang="en-US" b="1" dirty="0"/>
              <a:t>This is incorrect!</a:t>
            </a:r>
          </a:p>
          <a:p>
            <a:pPr lvl="4"/>
            <a:r>
              <a:rPr lang="en-US" dirty="0">
                <a:solidFill>
                  <a:srgbClr val="92D050"/>
                </a:solidFill>
              </a:rPr>
              <a:t>"grapes"</a:t>
            </a:r>
            <a:r>
              <a:rPr lang="en-US" dirty="0"/>
              <a:t> and </a:t>
            </a:r>
            <a:r>
              <a:rPr lang="en-US" dirty="0">
                <a:solidFill>
                  <a:srgbClr val="92D050"/>
                </a:solidFill>
              </a:rPr>
              <a:t>"banana"</a:t>
            </a:r>
            <a:r>
              <a:rPr lang="en-US" dirty="0"/>
              <a:t> have length </a:t>
            </a:r>
            <a:r>
              <a:rPr lang="en-US" dirty="0">
                <a:solidFill>
                  <a:srgbClr val="FF0000"/>
                </a:solidFill>
              </a:rPr>
              <a:t>6</a:t>
            </a:r>
          </a:p>
          <a:p>
            <a:pPr lvl="4"/>
            <a:r>
              <a:rPr lang="en-US" dirty="0" err="1">
                <a:solidFill>
                  <a:srgbClr val="7030A0"/>
                </a:solidFill>
              </a:rPr>
              <a:t>key_equiv_produce_alt</a:t>
            </a:r>
            <a:r>
              <a:rPr lang="en-US" dirty="0"/>
              <a:t> treats them as equal</a:t>
            </a:r>
          </a:p>
          <a:p>
            <a:pPr lvl="3"/>
            <a:r>
              <a:rPr lang="en-US" dirty="0"/>
              <a:t>What </a:t>
            </a:r>
            <a:r>
              <a:rPr lang="en-US" i="1" dirty="0">
                <a:solidFill>
                  <a:srgbClr val="FF0000"/>
                </a:solidFill>
              </a:rPr>
              <a:t>look up "grapes"</a:t>
            </a:r>
            <a:r>
              <a:rPr lang="en-US" dirty="0"/>
              <a:t> asks is </a:t>
            </a:r>
            <a:r>
              <a:rPr lang="en-US" i="1" dirty="0">
                <a:solidFill>
                  <a:srgbClr val="FF0000"/>
                </a:solidFill>
              </a:rPr>
              <a:t>find an entry whose key has length 6</a:t>
            </a:r>
          </a:p>
          <a:p>
            <a:pPr lvl="4"/>
            <a:r>
              <a:rPr lang="en-US" dirty="0"/>
              <a:t>B fits the bill, but it is not found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797702" y="4343400"/>
          <a:ext cx="670560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4" name="Group 32"/>
          <p:cNvGrpSpPr/>
          <p:nvPr/>
        </p:nvGrpSpPr>
        <p:grpSpPr>
          <a:xfrm>
            <a:off x="11289620" y="4443664"/>
            <a:ext cx="457200" cy="274320"/>
            <a:chOff x="8222344" y="4025070"/>
            <a:chExt cx="457200" cy="274320"/>
          </a:xfrm>
        </p:grpSpPr>
        <p:cxnSp>
          <p:nvCxnSpPr>
            <p:cNvPr id="10" name="Straight Arrow Connector 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33"/>
          <p:cNvGrpSpPr/>
          <p:nvPr/>
        </p:nvGrpSpPr>
        <p:grpSpPr>
          <a:xfrm>
            <a:off x="11289620" y="5352448"/>
            <a:ext cx="457200" cy="274320"/>
            <a:chOff x="8222344" y="4025070"/>
            <a:chExt cx="457200" cy="274320"/>
          </a:xfrm>
        </p:grpSpPr>
        <p:cxnSp>
          <p:nvCxnSpPr>
            <p:cNvPr id="15" name="Straight Arrow Connector 1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" name="Group 38"/>
          <p:cNvGrpSpPr/>
          <p:nvPr/>
        </p:nvGrpSpPr>
        <p:grpSpPr>
          <a:xfrm>
            <a:off x="11289620" y="8558464"/>
            <a:ext cx="457200" cy="274320"/>
            <a:chOff x="8222344" y="4025070"/>
            <a:chExt cx="457200" cy="274320"/>
          </a:xfrm>
        </p:grpSpPr>
        <p:cxnSp>
          <p:nvCxnSpPr>
            <p:cNvPr id="20" name="Straight Arrow Connector 1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" name="Group 43"/>
          <p:cNvGrpSpPr/>
          <p:nvPr/>
        </p:nvGrpSpPr>
        <p:grpSpPr>
          <a:xfrm>
            <a:off x="12399490" y="7653688"/>
            <a:ext cx="457200" cy="274320"/>
            <a:chOff x="8222344" y="4025070"/>
            <a:chExt cx="457200" cy="274320"/>
          </a:xfrm>
        </p:grpSpPr>
        <p:cxnSp>
          <p:nvCxnSpPr>
            <p:cNvPr id="25" name="Straight Arrow Connector 2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" name="Group 48"/>
          <p:cNvGrpSpPr/>
          <p:nvPr/>
        </p:nvGrpSpPr>
        <p:grpSpPr>
          <a:xfrm>
            <a:off x="11303000" y="4903899"/>
            <a:ext cx="457200" cy="274320"/>
            <a:chOff x="8222344" y="4025070"/>
            <a:chExt cx="457200" cy="274320"/>
          </a:xfrm>
        </p:grpSpPr>
        <p:cxnSp>
          <p:nvCxnSpPr>
            <p:cNvPr id="30" name="Straight Arrow Connector 2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11781066" y="7607968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9" name="Straight Arrow Connector 38"/>
          <p:cNvCxnSpPr/>
          <p:nvPr/>
        </p:nvCxnSpPr>
        <p:spPr bwMode="auto">
          <a:xfrm>
            <a:off x="11289620" y="7790054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40" name="Oval 39"/>
          <p:cNvSpPr/>
          <p:nvPr/>
        </p:nvSpPr>
        <p:spPr bwMode="auto">
          <a:xfrm>
            <a:off x="11781066" y="771464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14" name="Group 33"/>
          <p:cNvGrpSpPr/>
          <p:nvPr/>
        </p:nvGrpSpPr>
        <p:grpSpPr>
          <a:xfrm>
            <a:off x="11289620" y="5812656"/>
            <a:ext cx="457200" cy="274320"/>
            <a:chOff x="8222344" y="4025070"/>
            <a:chExt cx="457200" cy="274320"/>
          </a:xfrm>
        </p:grpSpPr>
        <p:cxnSp>
          <p:nvCxnSpPr>
            <p:cNvPr id="42" name="Straight Arrow Connector 41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9" name="Group 33"/>
          <p:cNvGrpSpPr/>
          <p:nvPr/>
        </p:nvGrpSpPr>
        <p:grpSpPr>
          <a:xfrm>
            <a:off x="11289620" y="6272864"/>
            <a:ext cx="457200" cy="274320"/>
            <a:chOff x="8222344" y="4025070"/>
            <a:chExt cx="457200" cy="274320"/>
          </a:xfrm>
        </p:grpSpPr>
        <p:cxnSp>
          <p:nvCxnSpPr>
            <p:cNvPr id="47" name="Straight Arrow Connector 46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4" name="Group 33"/>
          <p:cNvGrpSpPr/>
          <p:nvPr/>
        </p:nvGrpSpPr>
        <p:grpSpPr>
          <a:xfrm>
            <a:off x="11289620" y="6733072"/>
            <a:ext cx="457200" cy="274320"/>
            <a:chOff x="8222344" y="4025070"/>
            <a:chExt cx="457200" cy="274320"/>
          </a:xfrm>
        </p:grpSpPr>
        <p:cxnSp>
          <p:nvCxnSpPr>
            <p:cNvPr id="52" name="Straight Arrow Connector 51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9" name="Group 33"/>
          <p:cNvGrpSpPr/>
          <p:nvPr/>
        </p:nvGrpSpPr>
        <p:grpSpPr>
          <a:xfrm>
            <a:off x="11289620" y="7193280"/>
            <a:ext cx="457200" cy="274320"/>
            <a:chOff x="8222344" y="4025070"/>
            <a:chExt cx="457200" cy="274320"/>
          </a:xfrm>
        </p:grpSpPr>
        <p:cxnSp>
          <p:nvCxnSpPr>
            <p:cNvPr id="57" name="Straight Arrow Connector 56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4" name="Group 33"/>
          <p:cNvGrpSpPr/>
          <p:nvPr/>
        </p:nvGrpSpPr>
        <p:grpSpPr>
          <a:xfrm>
            <a:off x="11289620" y="8095648"/>
            <a:ext cx="457200" cy="274320"/>
            <a:chOff x="8222344" y="4025070"/>
            <a:chExt cx="457200" cy="274320"/>
          </a:xfrm>
        </p:grpSpPr>
        <p:cxnSp>
          <p:nvCxnSpPr>
            <p:cNvPr id="62" name="Straight Arrow Connector 61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66" name="Right Arrow 65"/>
          <p:cNvSpPr/>
          <p:nvPr/>
        </p:nvSpPr>
        <p:spPr bwMode="auto">
          <a:xfrm>
            <a:off x="10388600" y="5362575"/>
            <a:ext cx="441960" cy="27622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>
              <a:latin typeface="+mn-lt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1926385" y="4724400"/>
            <a:ext cx="2975815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new dictionary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B = ("banana", 10)</a:t>
            </a:r>
          </a:p>
          <a:p>
            <a:pPr marL="280988" indent="-280988" algn="l">
              <a:buClr>
                <a:srgbClr val="00B050"/>
              </a:buClr>
              <a:buSzPct val="100000"/>
            </a:pPr>
            <a:r>
              <a:rPr lang="en-US" sz="1800" b="0" dirty="0">
                <a:solidFill>
                  <a:srgbClr val="FF0000"/>
                </a:solidFill>
                <a:latin typeface="+mn-lt"/>
              </a:rPr>
              <a:t>	look up "grapes"</a:t>
            </a:r>
          </a:p>
        </p:txBody>
      </p:sp>
      <p:sp>
        <p:nvSpPr>
          <p:cNvPr id="131" name="Rectangular Callout 130"/>
          <p:cNvSpPr/>
          <p:nvPr/>
        </p:nvSpPr>
        <p:spPr bwMode="auto">
          <a:xfrm>
            <a:off x="6731000" y="4191000"/>
            <a:ext cx="2067233" cy="584775"/>
          </a:xfrm>
          <a:prstGeom prst="wedgeRectCallout">
            <a:avLst>
              <a:gd name="adj1" fmla="val -142016"/>
              <a:gd name="adj2" fmla="val 11597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 err="1">
                <a:solidFill>
                  <a:srgbClr val="7030A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key_hash_produce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returns </a:t>
            </a:r>
            <a:r>
              <a:rPr lang="en-US" sz="1600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7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on </a:t>
            </a:r>
            <a:r>
              <a:rPr lang="en-US" sz="1600" b="0" dirty="0">
                <a:solidFill>
                  <a:srgbClr val="92D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"banana"</a:t>
            </a:r>
          </a:p>
        </p:txBody>
      </p:sp>
      <p:sp>
        <p:nvSpPr>
          <p:cNvPr id="132" name="Rectangular Callout 131"/>
          <p:cNvSpPr/>
          <p:nvPr/>
        </p:nvSpPr>
        <p:spPr bwMode="auto">
          <a:xfrm>
            <a:off x="6731000" y="4191000"/>
            <a:ext cx="2067233" cy="584775"/>
          </a:xfrm>
          <a:prstGeom prst="wedgeRectCallout">
            <a:avLst>
              <a:gd name="adj1" fmla="val 145727"/>
              <a:gd name="adj2" fmla="val 53027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 err="1">
                <a:solidFill>
                  <a:srgbClr val="7030A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key_hash_produce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returns </a:t>
            </a:r>
            <a:r>
              <a:rPr lang="en-US" sz="1600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7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on "banana"</a:t>
            </a:r>
          </a:p>
        </p:txBody>
      </p:sp>
      <p:sp>
        <p:nvSpPr>
          <p:cNvPr id="67" name="Oval 66"/>
          <p:cNvSpPr>
            <a:spLocks noChangeArrowheads="1"/>
          </p:cNvSpPr>
          <p:nvPr/>
        </p:nvSpPr>
        <p:spPr bwMode="auto">
          <a:xfrm>
            <a:off x="4445000" y="3505200"/>
            <a:ext cx="63246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68" name="TextBox 67"/>
          <p:cNvSpPr txBox="1"/>
          <p:nvPr/>
        </p:nvSpPr>
        <p:spPr>
          <a:xfrm>
            <a:off x="7950200" y="8458200"/>
            <a:ext cx="631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69" name="Rectangular Callout 68"/>
          <p:cNvSpPr/>
          <p:nvPr/>
        </p:nvSpPr>
        <p:spPr bwMode="auto">
          <a:xfrm>
            <a:off x="9702800" y="1981200"/>
            <a:ext cx="2632516" cy="338554"/>
          </a:xfrm>
          <a:prstGeom prst="wedgeRectCallout">
            <a:avLst>
              <a:gd name="adj1" fmla="val -62734"/>
              <a:gd name="adj2" fmla="val 13810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That’s the other way around</a:t>
            </a:r>
          </a:p>
        </p:txBody>
      </p:sp>
      <p:sp>
        <p:nvSpPr>
          <p:cNvPr id="70" name="Slide Number Placeholder 6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64</a:t>
            </a:fld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Harmony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key hash and equivalence functions are in </a:t>
            </a:r>
            <a:r>
              <a:rPr lang="en-US" b="1" dirty="0"/>
              <a:t>harmony </a:t>
            </a:r>
            <a:r>
              <a:rPr lang="en-US" dirty="0"/>
              <a:t>when equivalent entries have the same hash value</a:t>
            </a:r>
          </a:p>
          <a:p>
            <a:pPr lvl="2"/>
            <a:r>
              <a:rPr lang="en-US" dirty="0" err="1">
                <a:solidFill>
                  <a:srgbClr val="7030A0"/>
                </a:solidFill>
              </a:rPr>
              <a:t>key_hash_produce</a:t>
            </a:r>
            <a:r>
              <a:rPr lang="en-US" dirty="0"/>
              <a:t> and </a:t>
            </a:r>
            <a:r>
              <a:rPr lang="en-US" dirty="0" err="1">
                <a:solidFill>
                  <a:srgbClr val="7030A0"/>
                </a:solidFill>
              </a:rPr>
              <a:t>key_equiv_produce_alt</a:t>
            </a:r>
            <a:r>
              <a:rPr lang="en-US" dirty="0"/>
              <a:t> are </a:t>
            </a:r>
            <a:r>
              <a:rPr lang="en-US" b="1" dirty="0"/>
              <a:t>not</a:t>
            </a:r>
            <a:r>
              <a:rPr lang="en-US" dirty="0"/>
              <a:t> in harmony</a:t>
            </a:r>
          </a:p>
          <a:p>
            <a:pPr lvl="3"/>
            <a:r>
              <a:rPr lang="en-US" dirty="0">
                <a:solidFill>
                  <a:srgbClr val="92D050"/>
                </a:solidFill>
              </a:rPr>
              <a:t>"banana"</a:t>
            </a:r>
            <a:r>
              <a:rPr lang="en-US" dirty="0"/>
              <a:t> and </a:t>
            </a:r>
            <a:r>
              <a:rPr lang="en-US" dirty="0">
                <a:solidFill>
                  <a:srgbClr val="92D050"/>
                </a:solidFill>
              </a:rPr>
              <a:t>"grapes"</a:t>
            </a:r>
            <a:r>
              <a:rPr lang="en-US" dirty="0"/>
              <a:t> are equal according to </a:t>
            </a:r>
            <a:r>
              <a:rPr lang="en-US" dirty="0" err="1">
                <a:solidFill>
                  <a:srgbClr val="7030A0"/>
                </a:solidFill>
              </a:rPr>
              <a:t>key_equiv_produce_alt</a:t>
            </a:r>
            <a:r>
              <a:rPr lang="en-US" dirty="0"/>
              <a:t> </a:t>
            </a:r>
          </a:p>
          <a:p>
            <a:pPr lvl="3"/>
            <a:r>
              <a:rPr lang="en-US" dirty="0"/>
              <a:t>But, according to </a:t>
            </a:r>
            <a:r>
              <a:rPr lang="en-US" dirty="0" err="1">
                <a:solidFill>
                  <a:srgbClr val="7030A0"/>
                </a:solidFill>
              </a:rPr>
              <a:t>key_hash_produce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>
                <a:solidFill>
                  <a:srgbClr val="92D050"/>
                </a:solidFill>
              </a:rPr>
              <a:t>"banana"</a:t>
            </a:r>
            <a:r>
              <a:rPr lang="en-US" dirty="0"/>
              <a:t> hashes to index 7 while </a:t>
            </a:r>
            <a:r>
              <a:rPr lang="en-US" dirty="0">
                <a:solidFill>
                  <a:srgbClr val="92D050"/>
                </a:solidFill>
              </a:rPr>
              <a:t>"grapes"</a:t>
            </a:r>
            <a:r>
              <a:rPr lang="en-US" dirty="0"/>
              <a:t> hashes to index 2</a:t>
            </a:r>
          </a:p>
          <a:p>
            <a:pPr lvl="2"/>
            <a:r>
              <a:rPr lang="en-US" dirty="0"/>
              <a:t>The other combinations are in harmony</a:t>
            </a:r>
          </a:p>
          <a:p>
            <a:pPr lvl="1"/>
            <a:r>
              <a:rPr lang="en-US" dirty="0"/>
              <a:t>When they are not in harmony, the hash dictionary does not work correctly</a:t>
            </a:r>
          </a:p>
          <a:p>
            <a:pPr lvl="2"/>
            <a:r>
              <a:rPr lang="en-US" dirty="0"/>
              <a:t>It may return the wrong answer</a:t>
            </a:r>
          </a:p>
          <a:p>
            <a:pPr lvl="1"/>
            <a:r>
              <a:rPr lang="en-US" dirty="0"/>
              <a:t>Harmony does not guarantee efficiency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65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Library Generic?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single implementation that </a:t>
            </a:r>
          </a:p>
          <a:p>
            <a:pPr lvl="1"/>
            <a:r>
              <a:rPr lang="en-US" dirty="0"/>
              <a:t>Allows clients to choose the types of their data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1930400" y="4762143"/>
            <a:ext cx="9392138" cy="2400657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cc0 -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dx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produce.c0 hdict.c0 produce-main.c0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All produce tests passed!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cc0 -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dx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lib/*.c0 words.c0 hdict.c0 words-main.c0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All word count tests passed!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930400" y="4457343"/>
            <a:ext cx="9392138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3099106" y="3581400"/>
            <a:ext cx="3327193" cy="400110"/>
          </a:xfrm>
          <a:prstGeom prst="wedgeRectCallout">
            <a:avLst>
              <a:gd name="adj1" fmla="val -47745"/>
              <a:gd name="adj2" fmla="val 28974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Compiles and runs the code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7721600" y="7391400"/>
            <a:ext cx="3352841" cy="1323439"/>
          </a:xfrm>
          <a:prstGeom prst="wedgeRectCallout">
            <a:avLst>
              <a:gd name="adj1" fmla="val -61373"/>
              <a:gd name="adj2" fmla="val -12451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Another client application</a:t>
            </a:r>
            <a:br>
              <a:rPr lang="en-US" sz="2000" b="0" dirty="0"/>
            </a:br>
            <a:r>
              <a:rPr lang="en-US" sz="2000" b="0" dirty="0"/>
              <a:t>that uses the hash dictionary</a:t>
            </a:r>
            <a:br>
              <a:rPr lang="en-US" sz="2000" b="0" dirty="0"/>
            </a:br>
            <a:r>
              <a:rPr lang="en-US" sz="2000" b="0" dirty="0"/>
              <a:t>to count the occurrences of</a:t>
            </a:r>
            <a:br>
              <a:rPr lang="en-US" sz="2000" b="0" dirty="0"/>
            </a:br>
            <a:r>
              <a:rPr lang="en-US" sz="2000" b="0" dirty="0"/>
              <a:t>each word in a file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80251" y="24384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Library Generic?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single implementation that </a:t>
            </a:r>
          </a:p>
          <a:p>
            <a:pPr lvl="1"/>
            <a:r>
              <a:rPr lang="en-US" dirty="0"/>
              <a:t>Allows clients to choose the types of their data</a:t>
            </a:r>
          </a:p>
          <a:p>
            <a:pPr lvl="1">
              <a:spcBef>
                <a:spcPts val="1800"/>
              </a:spcBef>
            </a:pPr>
            <a:r>
              <a:rPr lang="en-US" dirty="0"/>
              <a:t>Allows multiple instances of the data structure with different data types in the same application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/>
              <a:t>There can be at most one definition of the types </a:t>
            </a:r>
            <a:r>
              <a:rPr lang="en-US" dirty="0">
                <a:solidFill>
                  <a:srgbClr val="00B050"/>
                </a:solidFill>
              </a:rPr>
              <a:t>key</a:t>
            </a:r>
            <a:r>
              <a:rPr lang="en-US" dirty="0"/>
              <a:t> and </a:t>
            </a:r>
            <a:r>
              <a:rPr lang="en-US" dirty="0">
                <a:solidFill>
                  <a:srgbClr val="00B050"/>
                </a:solidFill>
              </a:rPr>
              <a:t>entry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2063262" y="4633079"/>
            <a:ext cx="9392138" cy="3139321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cc0 -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dx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produce.c0 lib/*.c0 words.c0 hdict.c0 combined-main.c0 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words.c0:29.1-29.30:error:type name 'entry' defined more than once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previous definition at produce.c0:28.1-28.38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wcount</a:t>
            </a:r>
            <a:r>
              <a:rPr lang="en-US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 entry;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~~~~~~~~~~~~~~~~~~~~~~~~~~~~~ 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Compilation failed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b="0" dirty="0">
              <a:solidFill>
                <a:srgbClr val="FF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063262" y="4322802"/>
            <a:ext cx="9392138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80251" y="24384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93000" y="3496270"/>
            <a:ext cx="631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Library Generic?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Besides</a:t>
            </a:r>
            <a:r>
              <a:rPr lang="en-US" i="1" dirty="0"/>
              <a:t>, </a:t>
            </a:r>
            <a:r>
              <a:rPr lang="en-US" dirty="0"/>
              <a:t>this approach forces clients to split their application code into two files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This is an unnatural compilation pattern</a:t>
            </a:r>
          </a:p>
          <a:p>
            <a:pPr lvl="1"/>
            <a:r>
              <a:rPr lang="en-US" dirty="0"/>
              <a:t>We would like to compile the hash dictionary library just the way we compiled the stack library for example</a:t>
            </a:r>
          </a:p>
        </p:txBody>
      </p:sp>
      <p:sp>
        <p:nvSpPr>
          <p:cNvPr id="14" name="Rectangle 4"/>
          <p:cNvSpPr>
            <a:spLocks/>
          </p:cNvSpPr>
          <p:nvPr/>
        </p:nvSpPr>
        <p:spPr bwMode="auto">
          <a:xfrm>
            <a:off x="3302000" y="4415135"/>
            <a:ext cx="7487138" cy="923330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cc0 -d produce.c0 hdict.c0 produce-main.c0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b="0" dirty="0">
              <a:solidFill>
                <a:schemeClr val="bg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302000" y="4110335"/>
            <a:ext cx="7487138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93070" y="4837117"/>
            <a:ext cx="1467068" cy="1084421"/>
          </a:xfrm>
          <a:prstGeom prst="upArrow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Library</a:t>
            </a:r>
            <a:endParaRPr lang="en-US" sz="2000" b="0" dirty="0"/>
          </a:p>
          <a:p>
            <a:r>
              <a:rPr lang="en-US" sz="2000" b="0" dirty="0"/>
              <a:t>file hdict.c0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55338" y="3465517"/>
            <a:ext cx="2563522" cy="1084421"/>
          </a:xfrm>
          <a:prstGeom prst="downArrow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Application </a:t>
            </a:r>
            <a:br>
              <a:rPr lang="en-US" sz="2000" dirty="0"/>
            </a:br>
            <a:r>
              <a:rPr lang="en-US" sz="2000" b="0" dirty="0"/>
              <a:t> file produce-main.c0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31138" y="3465517"/>
            <a:ext cx="2262158" cy="1084421"/>
          </a:xfrm>
          <a:prstGeom prst="downArrow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Client definitions</a:t>
            </a:r>
            <a:br>
              <a:rPr lang="en-US" sz="2000" dirty="0"/>
            </a:br>
            <a:r>
              <a:rPr lang="en-US" sz="2000" b="0" dirty="0"/>
              <a:t> file produce.c0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Whit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  <a:sp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15747</TotalTime>
  <Words>10802</Words>
  <Application>Microsoft Macintosh PowerPoint</Application>
  <PresentationFormat>Custom</PresentationFormat>
  <Paragraphs>2009</Paragraphs>
  <Slides>66</Slides>
  <Notes>1</Notes>
  <HiddenSlides>5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5" baseType="lpstr">
      <vt:lpstr>Arial</vt:lpstr>
      <vt:lpstr>Calibri</vt:lpstr>
      <vt:lpstr>Courier New</vt:lpstr>
      <vt:lpstr>Helvetica</vt:lpstr>
      <vt:lpstr>Helvetica Neue</vt:lpstr>
      <vt:lpstr>Helvetica Neue Light</vt:lpstr>
      <vt:lpstr>Helvetica Neue Medium</vt:lpstr>
      <vt:lpstr>Wingdings</vt:lpstr>
      <vt:lpstr>White</vt:lpstr>
      <vt:lpstr>15-122: Principles of  Imperative Computation</vt:lpstr>
      <vt:lpstr>Today…</vt:lpstr>
      <vt:lpstr>PowerPoint Presentation</vt:lpstr>
      <vt:lpstr>The Hash Dictionary Library</vt:lpstr>
      <vt:lpstr>Is this Library Generic?</vt:lpstr>
      <vt:lpstr>Is this Library Generic?</vt:lpstr>
      <vt:lpstr>Is this Library Generic?</vt:lpstr>
      <vt:lpstr>Is this Library Generic?</vt:lpstr>
      <vt:lpstr>Is this Library Generic?</vt:lpstr>
      <vt:lpstr>PowerPoint Presentation</vt:lpstr>
      <vt:lpstr>Upgrading the Library</vt:lpstr>
      <vt:lpstr>Upgrading the Client Definitions</vt:lpstr>
      <vt:lpstr>Upgrading the Client Definitions</vt:lpstr>
      <vt:lpstr>Upgrading the Client Definitions</vt:lpstr>
      <vt:lpstr>Upgrading the Client Definitions</vt:lpstr>
      <vt:lpstr>Upgrading the Client Definitions</vt:lpstr>
      <vt:lpstr>Upgrading the Client Definitions</vt:lpstr>
      <vt:lpstr>Upgrading the Client Definitions</vt:lpstr>
      <vt:lpstr>Upgrading the Client Definitions</vt:lpstr>
      <vt:lpstr>Upgrading the Client Application</vt:lpstr>
      <vt:lpstr>Generic Hash Dictionaries</vt:lpstr>
      <vt:lpstr>Generic Hash Dictionaries</vt:lpstr>
      <vt:lpstr>PowerPoint Presentation</vt:lpstr>
      <vt:lpstr>How to Avoid Duplicate Definitions?</vt:lpstr>
      <vt:lpstr>Computer Memory</vt:lpstr>
      <vt:lpstr>A More Realistic Memory Model</vt:lpstr>
      <vt:lpstr>A More Realistic Memory Model</vt:lpstr>
      <vt:lpstr>A More Realistic Memory Model</vt:lpstr>
      <vt:lpstr>A More Realistic Memory Model</vt:lpstr>
      <vt:lpstr>A More Realistic Memory Model</vt:lpstr>
      <vt:lpstr>A More Realistic Memory Model</vt:lpstr>
      <vt:lpstr>A More Realistic Memory Model</vt:lpstr>
      <vt:lpstr>A More Realistic Memory Model</vt:lpstr>
      <vt:lpstr>Addresses a C0 Program Can Use</vt:lpstr>
      <vt:lpstr>Addresses a C1 Program Can Use</vt:lpstr>
      <vt:lpstr>The Language C1</vt:lpstr>
      <vt:lpstr>The Address of a Function</vt:lpstr>
      <vt:lpstr>What to Do with a Function Pointer?</vt:lpstr>
      <vt:lpstr>Function Types</vt:lpstr>
      <vt:lpstr>Function Types</vt:lpstr>
      <vt:lpstr>Function Types</vt:lpstr>
      <vt:lpstr>Storing Function Pointers</vt:lpstr>
      <vt:lpstr>Using Function Pointers</vt:lpstr>
      <vt:lpstr>Safety of Function Pointers</vt:lpstr>
      <vt:lpstr>Function Pointer Contracts</vt:lpstr>
      <vt:lpstr>PowerPoint Presentation</vt:lpstr>
      <vt:lpstr>How to Avoid Duplicate Definitions?</vt:lpstr>
      <vt:lpstr>Accessing the Right Functions</vt:lpstr>
      <vt:lpstr>Accessing the Right Functions – I</vt:lpstr>
      <vt:lpstr>Accessing the Right Functions – II</vt:lpstr>
      <vt:lpstr>Client Function Types</vt:lpstr>
      <vt:lpstr>Upgrading the Concrete Type</vt:lpstr>
      <vt:lpstr>Upgrading the Representation Invariant</vt:lpstr>
      <vt:lpstr>Upgrading hdict_new</vt:lpstr>
      <vt:lpstr>Calling the Client Functions</vt:lpstr>
      <vt:lpstr>Upgrading hdict_lookup</vt:lpstr>
      <vt:lpstr>Upgrading hdict_lookup</vt:lpstr>
      <vt:lpstr>Updating the Library Interface</vt:lpstr>
      <vt:lpstr>The Hash Dictionary Library</vt:lpstr>
      <vt:lpstr>Is it Generic?</vt:lpstr>
      <vt:lpstr>PowerPoint Presentation</vt:lpstr>
      <vt:lpstr>Experimenting with Client Definitions</vt:lpstr>
      <vt:lpstr>Mixing and Matching</vt:lpstr>
      <vt:lpstr>Mixing and Matching</vt:lpstr>
      <vt:lpstr>Mixing and Matching</vt:lpstr>
      <vt:lpstr>Harmony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Generic Hash Dictionaries</dc:title>
  <cp:lastModifiedBy>Mohammad Hammoud</cp:lastModifiedBy>
  <cp:revision>491</cp:revision>
  <dcterms:modified xsi:type="dcterms:W3CDTF">2023-03-08T04:20:17Z</dcterms:modified>
</cp:coreProperties>
</file>