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488" r:id="rId2"/>
    <p:sldId id="521" r:id="rId3"/>
    <p:sldId id="386" r:id="rId4"/>
    <p:sldId id="393" r:id="rId5"/>
    <p:sldId id="391" r:id="rId6"/>
    <p:sldId id="394" r:id="rId7"/>
    <p:sldId id="397" r:id="rId8"/>
    <p:sldId id="398" r:id="rId9"/>
    <p:sldId id="401" r:id="rId10"/>
    <p:sldId id="442" r:id="rId11"/>
    <p:sldId id="399" r:id="rId12"/>
    <p:sldId id="443" r:id="rId13"/>
    <p:sldId id="396" r:id="rId14"/>
    <p:sldId id="402" r:id="rId15"/>
    <p:sldId id="403" r:id="rId16"/>
    <p:sldId id="444" r:id="rId17"/>
    <p:sldId id="404" r:id="rId18"/>
    <p:sldId id="400" r:id="rId19"/>
    <p:sldId id="406" r:id="rId20"/>
    <p:sldId id="405" r:id="rId21"/>
    <p:sldId id="445" r:id="rId22"/>
    <p:sldId id="407" r:id="rId23"/>
    <p:sldId id="408" r:id="rId24"/>
    <p:sldId id="446" r:id="rId25"/>
    <p:sldId id="409" r:id="rId26"/>
    <p:sldId id="387" r:id="rId27"/>
    <p:sldId id="412" r:id="rId28"/>
    <p:sldId id="410" r:id="rId29"/>
    <p:sldId id="411" r:id="rId30"/>
    <p:sldId id="414" r:id="rId31"/>
    <p:sldId id="415" r:id="rId32"/>
    <p:sldId id="416" r:id="rId33"/>
    <p:sldId id="417" r:id="rId34"/>
    <p:sldId id="418" r:id="rId35"/>
    <p:sldId id="413" r:id="rId36"/>
    <p:sldId id="388" r:id="rId37"/>
    <p:sldId id="420" r:id="rId38"/>
    <p:sldId id="421" r:id="rId39"/>
    <p:sldId id="422" r:id="rId40"/>
    <p:sldId id="423" r:id="rId41"/>
    <p:sldId id="419" r:id="rId42"/>
    <p:sldId id="426" r:id="rId43"/>
    <p:sldId id="424" r:id="rId44"/>
    <p:sldId id="427" r:id="rId45"/>
    <p:sldId id="428" r:id="rId46"/>
    <p:sldId id="433" r:id="rId47"/>
    <p:sldId id="372" r:id="rId48"/>
    <p:sldId id="434" r:id="rId49"/>
    <p:sldId id="375" r:id="rId50"/>
    <p:sldId id="436" r:id="rId51"/>
    <p:sldId id="430" r:id="rId52"/>
    <p:sldId id="374" r:id="rId53"/>
    <p:sldId id="435" r:id="rId54"/>
    <p:sldId id="438" r:id="rId55"/>
    <p:sldId id="437" r:id="rId56"/>
    <p:sldId id="439" r:id="rId57"/>
    <p:sldId id="431" r:id="rId58"/>
    <p:sldId id="440" r:id="rId59"/>
    <p:sldId id="389" r:id="rId60"/>
    <p:sldId id="432" r:id="rId61"/>
    <p:sldId id="441" r:id="rId62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635" autoAdjust="0"/>
  </p:normalViewPr>
  <p:slideViewPr>
    <p:cSldViewPr>
      <p:cViewPr varScale="1">
        <p:scale>
          <a:sx n="90" d="100"/>
          <a:sy n="90" d="100"/>
        </p:scale>
        <p:origin x="5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14: Complex Libraries 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06,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The library asked for</a:t>
            </a:r>
          </a:p>
          <a:p>
            <a:pPr lvl="1"/>
            <a:r>
              <a:rPr lang="en-US" dirty="0"/>
              <a:t>The key of the entry</a:t>
            </a:r>
          </a:p>
          <a:p>
            <a:pPr lvl="1"/>
            <a:r>
              <a:rPr lang="en-US" dirty="0"/>
              <a:t>The hash value of the key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sp>
        <p:nvSpPr>
          <p:cNvPr id="165" name="Rectangular Callout 164"/>
          <p:cNvSpPr/>
          <p:nvPr/>
        </p:nvSpPr>
        <p:spPr bwMode="auto">
          <a:xfrm>
            <a:off x="6045200" y="8305800"/>
            <a:ext cx="3152466" cy="707886"/>
          </a:xfrm>
          <a:prstGeom prst="wedgeRectCallout">
            <a:avLst>
              <a:gd name="adj1" fmla="val -22517"/>
              <a:gd name="adj2" fmla="val -10563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Funny! Libraries didn’t ask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for anything in the past</a:t>
            </a:r>
          </a:p>
        </p:txBody>
      </p:sp>
      <p:sp>
        <p:nvSpPr>
          <p:cNvPr id="67" name="Rounded Rectangular Callout 66"/>
          <p:cNvSpPr/>
          <p:nvPr/>
        </p:nvSpPr>
        <p:spPr bwMode="auto">
          <a:xfrm>
            <a:off x="3454400" y="5943600"/>
            <a:ext cx="691976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68" name="Cloud Callout 67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363"/>
              <a:gd name="adj2" fmla="val 558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1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69" name="Cloud Callout 68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(A)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78" name="Table 177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9" name="Straight Arrow Connector 178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8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5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196" name="Straight Arrow Connector 19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7" name="Straight Connector 19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0" name="Oval 19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1" name="Oval 20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2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3" name="Straight Arrow Connector 20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6" name="Straight Connector 20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7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08" name="Straight Arrow Connector 20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3" name="Straight Arrow Connector 2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7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18" name="Straight Arrow Connector 2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9" name="Straight Connector 21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3" name="Straight Arrow Connector 2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27" name="Right Arrow 226"/>
          <p:cNvSpPr/>
          <p:nvPr/>
        </p:nvSpPr>
        <p:spPr bwMode="auto">
          <a:xfrm>
            <a:off x="870919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22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5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647876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B = (“banana”, </a:t>
            </a:r>
            <a:r>
              <a:rPr lang="en-US" sz="1800" b="0" dirty="0">
                <a:latin typeface="+mn-lt"/>
              </a:rPr>
              <a:t>1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880"/>
              <a:gd name="adj2" fmla="val 43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7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81720" y="3650681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5" name="Cloud Callout 134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(B)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1600" y="2381071"/>
            <a:ext cx="274498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82651" y="3360003"/>
            <a:ext cx="259526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B = (“banana”,10)</a:t>
            </a: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pSp>
        <p:nvGrpSpPr>
          <p:cNvPr id="13" name="Group 33">
            <a:extLst>
              <a:ext uri="{FF2B5EF4-FFF2-40B4-BE49-F238E27FC236}">
                <a16:creationId xmlns:a16="http://schemas.microsoft.com/office/drawing/2014/main" id="{142A55F5-E4F6-BEBC-772D-66C28298CFA2}"/>
              </a:ext>
            </a:extLst>
          </p:cNvPr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F172512-F4D4-84A8-0419-5BA04D51785A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0DA6506-A0B3-4EBF-C896-03153B2AC262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356955-7A96-5858-49F3-192921BE3710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313B8B-20EE-909B-6B8F-E40F7B5AEF69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1" grpId="0" animBg="1"/>
      <p:bldP spid="115" grpId="0" animBg="1"/>
      <p:bldP spid="126" grpId="0" animBg="1"/>
      <p:bldP spid="1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Same as for (A)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647876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B = (“banana”, </a:t>
            </a:r>
            <a:r>
              <a:rPr lang="en-US" sz="1800" b="0" dirty="0">
                <a:latin typeface="+mn-lt"/>
              </a:rPr>
              <a:t>1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5943600"/>
            <a:ext cx="691976" cy="419973"/>
          </a:xfrm>
          <a:prstGeom prst="wedgeRoundRectCallout">
            <a:avLst>
              <a:gd name="adj1" fmla="val 82178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880"/>
              <a:gd name="adj2" fmla="val 439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7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81720" y="3650681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5" name="Cloud Callout 134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(B)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01600" y="2381071"/>
            <a:ext cx="2744982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82651" y="3360003"/>
            <a:ext cx="259526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B = (“banana”,10)</a:t>
            </a:r>
          </a:p>
        </p:txBody>
      </p:sp>
      <p:grpSp>
        <p:nvGrpSpPr>
          <p:cNvPr id="17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73" name="Straight Arrow Connector 17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78" name="Straight Arrow Connector 17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79" name="Oval 17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71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0" name="Right Arrow 169"/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183" name="Table 182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84" name="Table 18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5" name="Straight Arrow Connector 184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186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0" name="Straight Connector 18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1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92" name="Straight Arrow Connector 19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5" name="Straight Connector 19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1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202" name="Straight Arrow Connector 2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3" name="Straight Connector 2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6" name="Oval 20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7" name="Oval 20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208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9" name="Straight Arrow Connector 20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3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14" name="Straight Arrow Connector 21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7" name="Straight Connector 21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8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9" name="Straight Arrow Connector 21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2" name="Straight Connector 22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24" name="Straight Arrow Connector 22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7" name="Straight Connector 22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8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33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234" name="Straight Arrow Connector 23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5" name="Straight Connector 23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38" name="Table 237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9" name="Straight Arrow Connector 238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40" name="Oval 239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1" name="Oval 240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A594AE2-D467-91CF-6E30-9B2D5F635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115" grpId="0" animBg="1"/>
      <p:bldP spid="170" grpId="0" animBg="1"/>
      <p:bldP spid="176" grpId="0" animBg="1"/>
      <p:bldP spid="177" grpId="0" animBg="1"/>
      <p:bldP spid="178" grpId="0" animBg="1"/>
      <p:bldP spid="179" grpId="0" animBg="1"/>
      <p:bldP spid="24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75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6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4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85"/>
              <a:gd name="adj2" fmla="val 2522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graphicFrame>
        <p:nvGraphicFramePr>
          <p:cNvPr id="196" name="Table 195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97" name="Group 48"/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198" name="Straight Arrow Connector 19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9" name="Straight Connector 19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02" name="Oval 201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3" name="Oval 20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0" name="Oval 219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B9F3C09E-BA6D-B09D-392D-9BB873E28343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72386F8-AE2D-DD8A-770B-04D469FD5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4DECDD4E-8046-2C4F-B6DC-0EC9E895F961}"/>
              </a:ext>
            </a:extLst>
          </p:cNvPr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2" name="Cloud Callout 91"/>
          <p:cNvSpPr/>
          <p:nvPr/>
        </p:nvSpPr>
        <p:spPr bwMode="auto">
          <a:xfrm>
            <a:off x="7477768" y="5431016"/>
            <a:ext cx="3352783" cy="1280597"/>
          </a:xfrm>
          <a:prstGeom prst="cloudCallout">
            <a:avLst>
              <a:gd name="adj1" fmla="val -152279"/>
              <a:gd name="adj2" fmla="val 112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There is no next node.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(C)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2A0486-8AB5-BDE7-73EF-115D2E5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DB559288-B126-7DDB-1B16-82A5B8C87159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19" name="Group 48">
            <a:extLst>
              <a:ext uri="{FF2B5EF4-FFF2-40B4-BE49-F238E27FC236}">
                <a16:creationId xmlns:a16="http://schemas.microsoft.com/office/drawing/2014/main" id="{89BD22FA-0FBB-1EF3-E618-C23B8C53F322}"/>
              </a:ext>
            </a:extLst>
          </p:cNvPr>
          <p:cNvGrpSpPr/>
          <p:nvPr/>
        </p:nvGrpSpPr>
        <p:grpSpPr>
          <a:xfrm>
            <a:off x="10769600" y="941499"/>
            <a:ext cx="457200" cy="274320"/>
            <a:chOff x="8222344" y="4025070"/>
            <a:chExt cx="457200" cy="274320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D480513-2D10-2287-1C62-BC1F9C85161B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5125F75-8716-343B-3BAA-3574D414C921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7E6189-DAEF-D3D4-4298-A5F7BFFA9D55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F71C59B-90A5-CAE9-9395-937CA7B17DE5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4" name="Rounded Rectangular Callout 23">
            <a:extLst>
              <a:ext uri="{FF2B5EF4-FFF2-40B4-BE49-F238E27FC236}">
                <a16:creationId xmlns:a16="http://schemas.microsoft.com/office/drawing/2014/main" id="{FF12BD0F-9A7A-7C93-A7AA-D79BAE7B7364}"/>
              </a:ext>
            </a:extLst>
          </p:cNvPr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85"/>
              <a:gd name="adj2" fmla="val 2522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764409" cy="419973"/>
          </a:xfrm>
          <a:prstGeom prst="wedgeRoundRectCallout">
            <a:avLst>
              <a:gd name="adj1" fmla="val -58090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Insert C = (“pumpkin”, 50)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4724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3429000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2975815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664803"/>
            <a:ext cx="276069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C = (“pumpkin”,50)</a:t>
            </a: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7" name="Rounded Rectangular Callout 176"/>
          <p:cNvSpPr/>
          <p:nvPr/>
        </p:nvSpPr>
        <p:spPr bwMode="auto">
          <a:xfrm>
            <a:off x="3454400" y="1676400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(C)?</a:t>
            </a:r>
          </a:p>
        </p:txBody>
      </p:sp>
      <p:sp>
        <p:nvSpPr>
          <p:cNvPr id="178" name="Rounded Rectangular Callout 177"/>
          <p:cNvSpPr/>
          <p:nvPr/>
        </p:nvSpPr>
        <p:spPr bwMode="auto">
          <a:xfrm>
            <a:off x="3454400" y="2286000"/>
            <a:ext cx="1161256" cy="419973"/>
          </a:xfrm>
          <a:prstGeom prst="wedgeRoundRectCallout">
            <a:avLst>
              <a:gd name="adj1" fmla="val -69137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3542427"/>
            <a:ext cx="1520412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-1189657311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3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Oval 19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2" name="Straight Arrow Connector 191"/>
          <p:cNvCxnSpPr>
            <a:endCxn id="191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3" name="TextBox 192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4" name="Rounded Rectangular Callout 193"/>
          <p:cNvSpPr/>
          <p:nvPr/>
        </p:nvSpPr>
        <p:spPr bwMode="auto">
          <a:xfrm>
            <a:off x="3454400" y="5371227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980827"/>
            <a:ext cx="3029844" cy="419973"/>
          </a:xfrm>
          <a:prstGeom prst="wedgeRoundRectCallout">
            <a:avLst>
              <a:gd name="adj1" fmla="val 57470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“pumpkin”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6705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3454400" y="8114427"/>
            <a:ext cx="691976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92" name="Cloud Callout 91"/>
          <p:cNvSpPr/>
          <p:nvPr/>
        </p:nvSpPr>
        <p:spPr bwMode="auto">
          <a:xfrm>
            <a:off x="7477768" y="5431016"/>
            <a:ext cx="3352783" cy="1280597"/>
          </a:xfrm>
          <a:prstGeom prst="cloudCallout">
            <a:avLst>
              <a:gd name="adj1" fmla="val -152279"/>
              <a:gd name="adj2" fmla="val 1120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There is no next node.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(C)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sp>
        <p:nvSpPr>
          <p:cNvPr id="101" name="Rectangular Callout 100"/>
          <p:cNvSpPr/>
          <p:nvPr/>
        </p:nvSpPr>
        <p:spPr bwMode="auto">
          <a:xfrm>
            <a:off x="10425266" y="1981200"/>
            <a:ext cx="2249334" cy="1200329"/>
          </a:xfrm>
          <a:prstGeom prst="wedgeRectCallout">
            <a:avLst>
              <a:gd name="adj1" fmla="val 11639"/>
              <a:gd name="adj2" fmla="val -100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91440" rIns="91440" anchor="ctr">
            <a:spAutoFit/>
          </a:bodyPr>
          <a:lstStyle/>
          <a:p>
            <a:pPr algn="l">
              <a:defRPr/>
            </a:pPr>
            <a:r>
              <a:rPr lang="en-US" sz="1800" b="0" dirty="0"/>
              <a:t>In practice, it is</a:t>
            </a:r>
            <a:br>
              <a:rPr lang="en-US" sz="1800" b="0" dirty="0"/>
            </a:br>
            <a:r>
              <a:rPr lang="en-US" sz="1800" b="0" dirty="0"/>
              <a:t>easier to insert</a:t>
            </a:r>
            <a:br>
              <a:rPr lang="en-US" sz="1800" b="0" dirty="0"/>
            </a:br>
            <a:r>
              <a:rPr lang="en-US" sz="1800" b="0" dirty="0"/>
              <a:t>new nodes at the</a:t>
            </a:r>
            <a:br>
              <a:rPr lang="en-US" sz="1800" b="0" dirty="0"/>
            </a:br>
            <a:r>
              <a:rPr lang="en-US" sz="1800" b="0" dirty="0"/>
              <a:t>beginning of a chain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E22A0486-8AB5-BDE7-73EF-115D2E56C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The library asked for</a:t>
            </a:r>
          </a:p>
          <a:p>
            <a:pPr lvl="1"/>
            <a:r>
              <a:rPr lang="en-US" dirty="0"/>
              <a:t>The keys of (C) and (A)</a:t>
            </a:r>
          </a:p>
          <a:p>
            <a:pPr lvl="1"/>
            <a:r>
              <a:rPr lang="en-US" dirty="0"/>
              <a:t>The hash value of (C)</a:t>
            </a:r>
          </a:p>
          <a:p>
            <a:pPr lvl="1"/>
            <a:r>
              <a:rPr lang="en-US" dirty="0"/>
              <a:t>Whether two keys are equivalent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DB559288-B126-7DDB-1B16-82A5B8C87159}"/>
              </a:ext>
            </a:extLst>
          </p:cNvPr>
          <p:cNvSpPr/>
          <p:nvPr/>
        </p:nvSpPr>
        <p:spPr bwMode="auto">
          <a:xfrm>
            <a:off x="8681720" y="941499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416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10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7467600"/>
            <a:ext cx="7239000" cy="21336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Looking up a key follows the same steps as inserting an entry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738585" cy="419973"/>
          </a:xfrm>
          <a:prstGeom prst="wedgeRoundRectCallout">
            <a:avLst>
              <a:gd name="adj1" fmla="val -62242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Look up “apple”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7710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453203"/>
            <a:ext cx="3520274" cy="1280597"/>
          </a:xfrm>
          <a:prstGeom prst="cloudCallout">
            <a:avLst>
              <a:gd name="adj1" fmla="val -79323"/>
              <a:gd name="adj2" fmla="val 254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  <a:endParaRPr lang="en-US" sz="1800" b="0" dirty="0"/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/>
              <a:t>insert C = (“pumpkin”, 50)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282651" y="3817203"/>
            <a:ext cx="222368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“apple”</a:t>
            </a:r>
          </a:p>
        </p:txBody>
      </p:sp>
      <p:sp>
        <p:nvSpPr>
          <p:cNvPr id="170" name="Right Arrow 169"/>
          <p:cNvSpPr/>
          <p:nvPr/>
        </p:nvSpPr>
        <p:spPr bwMode="auto">
          <a:xfrm>
            <a:off x="869045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6" name="Rounded Rectangular Callout 175"/>
          <p:cNvSpPr/>
          <p:nvPr/>
        </p:nvSpPr>
        <p:spPr bwMode="auto">
          <a:xfrm>
            <a:off x="3454400" y="1676400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79" name="Rounded Rectangular Callout 178"/>
          <p:cNvSpPr/>
          <p:nvPr/>
        </p:nvSpPr>
        <p:spPr bwMode="auto">
          <a:xfrm>
            <a:off x="3454400" y="2286000"/>
            <a:ext cx="1490217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6" name="Oval 95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7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107" name="Straight Arrow Connector 106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165" name="Straight Arrow Connector 16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0" name="Straight Connector 17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1" name="Straight Connector 18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82" name="Table 181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83" name="Straight Arrow Connector 182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84" name="Oval 183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3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90" name="Table 189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1" name="Oval 190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92" name="Straight Arrow Connector 191"/>
          <p:cNvCxnSpPr>
            <a:endCxn id="191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94" name="Rounded Rectangular Callout 193"/>
          <p:cNvSpPr/>
          <p:nvPr/>
        </p:nvSpPr>
        <p:spPr bwMode="auto">
          <a:xfrm>
            <a:off x="3454400" y="4417854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95" name="Rounded Rectangular Callout 194"/>
          <p:cNvSpPr/>
          <p:nvPr/>
        </p:nvSpPr>
        <p:spPr bwMode="auto">
          <a:xfrm>
            <a:off x="3454400" y="5066427"/>
            <a:ext cx="2719091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“apple”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3454400" y="5791200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3454400" y="6819027"/>
            <a:ext cx="450057" cy="419973"/>
          </a:xfrm>
          <a:prstGeom prst="wedgeRoundRectCallout">
            <a:avLst>
              <a:gd name="adj1" fmla="val 82178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(A)</a:t>
            </a:r>
          </a:p>
        </p:txBody>
      </p:sp>
      <p:sp>
        <p:nvSpPr>
          <p:cNvPr id="92" name="Cloud Callout 91"/>
          <p:cNvSpPr/>
          <p:nvPr/>
        </p:nvSpPr>
        <p:spPr bwMode="auto">
          <a:xfrm>
            <a:off x="4521200" y="5943600"/>
            <a:ext cx="1039510" cy="530979"/>
          </a:xfrm>
          <a:prstGeom prst="cloudCallout">
            <a:avLst>
              <a:gd name="adj1" fmla="val -117072"/>
              <a:gd name="adj2" fmla="val 628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Found</a:t>
            </a:r>
          </a:p>
        </p:txBody>
      </p:sp>
      <p:sp>
        <p:nvSpPr>
          <p:cNvPr id="93" name="Oval 92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115" grpId="0" animBg="1"/>
      <p:bldP spid="170" grpId="0" animBg="1"/>
      <p:bldP spid="176" grpId="0" animBg="1"/>
      <p:bldP spid="179" grpId="0" animBg="1"/>
      <p:bldP spid="194" grpId="0" animBg="1"/>
      <p:bldP spid="195" grpId="0" animBg="1"/>
      <p:bldP spid="85" grpId="0" animBg="1"/>
      <p:bldP spid="91" grpId="0" animBg="1"/>
      <p:bldP spid="92" grpId="0" animBg="1"/>
      <p:bldP spid="9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126" name="Right Arrow 125"/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112" name="Oval 111"/>
          <p:cNvSpPr>
            <a:spLocks noChangeArrowheads="1"/>
          </p:cNvSpPr>
          <p:nvPr/>
        </p:nvSpPr>
        <p:spPr bwMode="auto">
          <a:xfrm>
            <a:off x="10071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95089E9-530A-530B-EB5B-8428D38EBC6B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  <p:sp>
        <p:nvSpPr>
          <p:cNvPr id="17" name="Rounded Rectangular Callout 16">
            <a:extLst>
              <a:ext uri="{FF2B5EF4-FFF2-40B4-BE49-F238E27FC236}">
                <a16:creationId xmlns:a16="http://schemas.microsoft.com/office/drawing/2014/main" id="{F08B13CF-E866-1553-C6D7-F34309E36139}"/>
              </a:ext>
            </a:extLst>
          </p:cNvPr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7" grpId="0" animBg="1"/>
      <p:bldP spid="98" grpId="0" animBg="1"/>
      <p:bldP spid="101" grpId="0" animBg="1"/>
      <p:bldP spid="102" grpId="0" animBg="1"/>
      <p:bldP spid="115" grpId="0" animBg="1"/>
      <p:bldP spid="126" grpId="0" animBg="1"/>
      <p:bldP spid="112" grpId="0" animBg="1"/>
      <p:bldP spid="1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112" name="Oval 111"/>
          <p:cNvSpPr>
            <a:spLocks noChangeArrowheads="1"/>
          </p:cNvSpPr>
          <p:nvPr/>
        </p:nvSpPr>
        <p:spPr bwMode="auto">
          <a:xfrm>
            <a:off x="11214768" y="810128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49BCD090-3D31-0998-4CDF-DA5A7D6A1EA6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615EDEF4-0FBF-7F64-8D15-0D9C92900258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1F561698-FA96-0843-6559-65FA8F906E2A}"/>
              </a:ext>
            </a:extLst>
          </p:cNvPr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5" grpId="0" animBg="1"/>
      <p:bldP spid="106" grpId="0" animBg="1"/>
      <p:bldP spid="122" grpId="0" animBg="1"/>
      <p:bldP spid="112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Dictionaries, sets, and hash tables</a:t>
            </a: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Implementing a dictionary using a hash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Complex libraries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assignment 7 is due today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assignment 6 is due on Thursday, March 9 (NOT 8)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7" name="Rounded Rectangular Callout 106"/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8876427"/>
            <a:ext cx="1725514" cy="419973"/>
          </a:xfrm>
          <a:prstGeom prst="wedgeRoundRectCallout">
            <a:avLst>
              <a:gd name="adj1" fmla="val 63052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 have no “lime”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23" name="Cloud Callout 122"/>
          <p:cNvSpPr/>
          <p:nvPr/>
        </p:nvSpPr>
        <p:spPr bwMode="auto">
          <a:xfrm>
            <a:off x="5470327" y="7933412"/>
            <a:ext cx="1717873" cy="905788"/>
          </a:xfrm>
          <a:prstGeom prst="cloudCallout">
            <a:avLst>
              <a:gd name="adj1" fmla="val -111292"/>
              <a:gd name="adj2" fmla="val 33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There is no</a:t>
            </a:r>
            <a:br>
              <a:rPr lang="en-US" sz="1600" b="0" dirty="0"/>
            </a:br>
            <a:r>
              <a:rPr lang="en-US" sz="1600" b="0" dirty="0"/>
              <a:t>next node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2369800" y="8382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266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129703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11F3A39F-3E62-AE2F-EFC7-F158A8C8F5EB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715C544C-DEAD-6D00-85AA-D2B8AE9E2FB2}"/>
              </a:ext>
            </a:extLst>
          </p:cNvPr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The library goes through the chain node by node</a:t>
            </a:r>
            <a:endParaRPr lang="en-US" sz="2800" b="0" kern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23" grpId="0" animBg="1"/>
      <p:bldP spid="1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1594794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ook up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“lime”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1604665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2214265"/>
            <a:ext cx="1425178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2086736531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33528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39624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2" name="Rounded Rectangular Callout 101"/>
          <p:cNvSpPr/>
          <p:nvPr/>
        </p:nvSpPr>
        <p:spPr bwMode="auto">
          <a:xfrm>
            <a:off x="3454400" y="4572000"/>
            <a:ext cx="2659206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3" name="Rounded Rectangular Callout 102"/>
          <p:cNvSpPr/>
          <p:nvPr/>
        </p:nvSpPr>
        <p:spPr bwMode="auto">
          <a:xfrm>
            <a:off x="3454400" y="5181600"/>
            <a:ext cx="435993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4" name="Rounded Rectangular Callout 103"/>
          <p:cNvSpPr/>
          <p:nvPr/>
        </p:nvSpPr>
        <p:spPr bwMode="auto">
          <a:xfrm>
            <a:off x="3454400" y="6133227"/>
            <a:ext cx="2404000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What’s the key of (C)?</a:t>
            </a:r>
          </a:p>
        </p:txBody>
      </p:sp>
      <p:sp>
        <p:nvSpPr>
          <p:cNvPr id="105" name="Rounded Rectangular Callout 104"/>
          <p:cNvSpPr/>
          <p:nvPr/>
        </p:nvSpPr>
        <p:spPr bwMode="auto">
          <a:xfrm>
            <a:off x="3454400" y="6781800"/>
            <a:ext cx="1161256" cy="419973"/>
          </a:xfrm>
          <a:prstGeom prst="wedgeRoundRectCallout">
            <a:avLst>
              <a:gd name="adj1" fmla="val -6820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“pumpkin”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6" name="Rounded Rectangular Callout 105"/>
          <p:cNvSpPr/>
          <p:nvPr/>
        </p:nvSpPr>
        <p:spPr bwMode="auto">
          <a:xfrm>
            <a:off x="3454400" y="7428627"/>
            <a:ext cx="2659206" cy="419973"/>
          </a:xfrm>
          <a:prstGeom prst="wedgeRoundRectCallout">
            <a:avLst>
              <a:gd name="adj1" fmla="val 59114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“lime”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07" name="Rounded Rectangular Callout 106"/>
          <p:cNvSpPr/>
          <p:nvPr/>
        </p:nvSpPr>
        <p:spPr bwMode="auto">
          <a:xfrm>
            <a:off x="3454400" y="8077200"/>
            <a:ext cx="435993" cy="419973"/>
          </a:xfrm>
          <a:prstGeom prst="wedgeRoundRectCallout">
            <a:avLst>
              <a:gd name="adj1" fmla="val -9861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No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8" name="Rounded Rectangular Callout 107"/>
          <p:cNvSpPr/>
          <p:nvPr/>
        </p:nvSpPr>
        <p:spPr bwMode="auto">
          <a:xfrm>
            <a:off x="3454400" y="8876427"/>
            <a:ext cx="1725514" cy="419973"/>
          </a:xfrm>
          <a:prstGeom prst="wedgeRoundRectCallout">
            <a:avLst>
              <a:gd name="adj1" fmla="val 63052"/>
              <a:gd name="adj2" fmla="val 3092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I have no “lime”</a:t>
            </a:r>
          </a:p>
        </p:txBody>
      </p:sp>
      <p:sp>
        <p:nvSpPr>
          <p:cNvPr id="115" name="Cloud Callout 114"/>
          <p:cNvSpPr/>
          <p:nvPr/>
        </p:nvSpPr>
        <p:spPr bwMode="auto">
          <a:xfrm>
            <a:off x="5054600" y="2072203"/>
            <a:ext cx="3520274" cy="1280597"/>
          </a:xfrm>
          <a:prstGeom prst="cloudCallout">
            <a:avLst>
              <a:gd name="adj1" fmla="val -64285"/>
              <a:gd name="adj2" fmla="val 3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1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(A)</a:t>
            </a:r>
          </a:p>
        </p:txBody>
      </p:sp>
      <p:sp>
        <p:nvSpPr>
          <p:cNvPr id="122" name="Cloud Callout 121"/>
          <p:cNvSpPr/>
          <p:nvPr/>
        </p:nvSpPr>
        <p:spPr bwMode="auto">
          <a:xfrm>
            <a:off x="5130800" y="5114012"/>
            <a:ext cx="2810188" cy="905788"/>
          </a:xfrm>
          <a:prstGeom prst="cloudCallout">
            <a:avLst>
              <a:gd name="adj1" fmla="val -76273"/>
              <a:gd name="adj2" fmla="val 372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next node</a:t>
            </a:r>
            <a:br>
              <a:rPr lang="en-US" sz="1600" b="0" dirty="0"/>
            </a:br>
            <a:r>
              <a:rPr lang="en-US" sz="1600" b="0" dirty="0"/>
              <a:t>has entry </a:t>
            </a:r>
            <a:r>
              <a:rPr lang="en-US" sz="1600" dirty="0"/>
              <a:t>(C)</a:t>
            </a:r>
          </a:p>
        </p:txBody>
      </p:sp>
      <p:sp>
        <p:nvSpPr>
          <p:cNvPr id="123" name="Cloud Callout 122"/>
          <p:cNvSpPr/>
          <p:nvPr/>
        </p:nvSpPr>
        <p:spPr bwMode="auto">
          <a:xfrm>
            <a:off x="5470327" y="7933412"/>
            <a:ext cx="1717873" cy="905788"/>
          </a:xfrm>
          <a:prstGeom prst="cloudCallout">
            <a:avLst>
              <a:gd name="adj1" fmla="val -111292"/>
              <a:gd name="adj2" fmla="val 332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There is no</a:t>
            </a:r>
            <a:br>
              <a:rPr lang="en-US" sz="1600" b="0" dirty="0"/>
            </a:br>
            <a:r>
              <a:rPr lang="en-US" sz="1600" b="0" dirty="0"/>
              <a:t>next node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2369800" y="8382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266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123899" y="1143000"/>
            <a:ext cx="417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129703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416800" y="6553200"/>
            <a:ext cx="51054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Looking up a key can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R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eturn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associated entry</a:t>
            </a:r>
          </a:p>
          <a:p>
            <a:pPr marL="800100" marR="0" lvl="1" indent="-342900" algn="l" defTabSz="5842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Tx/>
              <a:buSzPct val="125000"/>
              <a:buFont typeface="Courier New" pitchFamily="49" charset="0"/>
              <a:buChar char="o"/>
              <a:tabLst/>
              <a:defRPr/>
            </a:pPr>
            <a:r>
              <a:rPr lang="en-US" sz="2800" b="0" kern="0" dirty="0">
                <a:latin typeface="+mn-lt"/>
                <a:ea typeface="+mn-ea"/>
                <a:cs typeface="+mn-cs"/>
              </a:rPr>
              <a:t>Or s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ignal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there is no entry with this key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122003"/>
            <a:ext cx="203453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look up “lime”</a:t>
            </a:r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11F3A39F-3E62-AE2F-EFC7-F158A8C8F5EB}"/>
              </a:ext>
            </a:extLst>
          </p:cNvPr>
          <p:cNvSpPr/>
          <p:nvPr/>
        </p:nvSpPr>
        <p:spPr bwMode="auto">
          <a:xfrm>
            <a:off x="8668039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16986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lvl="0" indent="-457200" algn="l" eaLnBrk="0">
              <a:spcBef>
                <a:spcPts val="800"/>
              </a:spcBef>
              <a:buSzPct val="100000"/>
              <a:buFont typeface="Wingdings" pitchFamily="2" charset="2"/>
              <a:buChar char="l"/>
              <a:defRPr/>
            </a:pPr>
            <a:r>
              <a:rPr lang="en-US" sz="3200" b="0" kern="0" dirty="0"/>
              <a:t>What to do if the key is already there?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62461" y="1637427"/>
            <a:ext cx="2374931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(D)?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8" name="Right Arrow 117"/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/>
      <p:bldP spid="111" grpId="0" animBg="1"/>
      <p:bldP spid="112" grpId="0" animBg="1"/>
      <p:bldP spid="113" grpId="0" animBg="1"/>
      <p:bldP spid="114" grpId="0" animBg="1"/>
      <p:bldP spid="118" grpId="0" animBg="1"/>
      <p:bldP spid="119" grpId="0" animBg="1"/>
      <p:bldP spid="125" grpId="0" animBg="1"/>
      <p:bldP spid="127" grpId="0" animBg="1"/>
      <p:bldP spid="128" grpId="0" animBg="1"/>
      <p:bldP spid="131" grpId="0" animBg="1"/>
      <p:bldP spid="13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33110"/>
              </p:ext>
            </p:extLst>
          </p:nvPr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23" name="Cloud Callout 122"/>
          <p:cNvSpPr/>
          <p:nvPr/>
        </p:nvSpPr>
        <p:spPr bwMode="auto">
          <a:xfrm>
            <a:off x="4368800" y="6866612"/>
            <a:ext cx="2651578" cy="905788"/>
          </a:xfrm>
          <a:prstGeom prst="cloudCallout">
            <a:avLst>
              <a:gd name="adj1" fmla="val -68186"/>
              <a:gd name="adj2" fmla="val 30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This is where</a:t>
            </a:r>
            <a:br>
              <a:rPr lang="en-US" sz="1600" b="0" dirty="0"/>
            </a:br>
            <a:r>
              <a:rPr lang="en-US" sz="1600" b="0" dirty="0"/>
              <a:t>to insert (D)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What to do if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key 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is already there?</a:t>
            </a:r>
          </a:p>
          <a:p>
            <a:pPr marL="914400" lvl="1" indent="-457200" algn="l" eaLnBrk="0">
              <a:spcBef>
                <a:spcPts val="8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200" kern="0" dirty="0">
                <a:latin typeface="+mn-lt"/>
                <a:ea typeface="+mn-ea"/>
                <a:cs typeface="+mn-cs"/>
              </a:rPr>
              <a:t>Overwrite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 the stored entry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54400" y="16374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8080FC65-B705-72BA-1D96-C69877BFFAFF}"/>
              </a:ext>
            </a:extLst>
          </p:cNvPr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011349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>
            <a:off x="9613220" y="1077865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pSp>
        <p:nvGrpSpPr>
          <p:cNvPr id="2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43"/>
          <p:cNvGrpSpPr/>
          <p:nvPr/>
        </p:nvGrpSpPr>
        <p:grpSpPr>
          <a:xfrm>
            <a:off x="10723090" y="3691288"/>
            <a:ext cx="457200" cy="274320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48"/>
          <p:cNvGrpSpPr/>
          <p:nvPr/>
        </p:nvGrpSpPr>
        <p:grpSpPr>
          <a:xfrm>
            <a:off x="11912600" y="941499"/>
            <a:ext cx="457200" cy="274320"/>
            <a:chOff x="8222344" y="4025070"/>
            <a:chExt cx="457200" cy="274320"/>
          </a:xfrm>
        </p:grpSpPr>
        <p:cxnSp>
          <p:nvCxnSpPr>
            <p:cNvPr id="50" name="Straight Arrow Connector 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10113490" y="1002459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11242040" y="895779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3" name="Oval 62"/>
          <p:cNvSpPr/>
          <p:nvPr/>
        </p:nvSpPr>
        <p:spPr bwMode="auto">
          <a:xfrm>
            <a:off x="11244926" y="100841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64" name="Straight Arrow Connector 63"/>
          <p:cNvCxnSpPr>
            <a:endCxn id="63" idx="2"/>
          </p:cNvCxnSpPr>
          <p:nvPr/>
        </p:nvCxnSpPr>
        <p:spPr bwMode="auto">
          <a:xfrm>
            <a:off x="10763662" y="1084614"/>
            <a:ext cx="481264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10104666" y="3645568"/>
          <a:ext cx="822960" cy="365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 bwMode="auto">
          <a:xfrm>
            <a:off x="9613220" y="3827654"/>
            <a:ext cx="49144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69" name="Oval 68"/>
          <p:cNvSpPr/>
          <p:nvPr/>
        </p:nvSpPr>
        <p:spPr bwMode="auto">
          <a:xfrm>
            <a:off x="10104666" y="3752248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10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23" name="Cloud Callout 122"/>
          <p:cNvSpPr/>
          <p:nvPr/>
        </p:nvSpPr>
        <p:spPr bwMode="auto">
          <a:xfrm>
            <a:off x="4368800" y="6866612"/>
            <a:ext cx="2651578" cy="905788"/>
          </a:xfrm>
          <a:prstGeom prst="cloudCallout">
            <a:avLst>
              <a:gd name="adj1" fmla="val -68186"/>
              <a:gd name="adj2" fmla="val 306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This is where</a:t>
            </a:r>
            <a:br>
              <a:rPr lang="en-US" sz="1600" b="0" dirty="0"/>
            </a:br>
            <a:r>
              <a:rPr lang="en-US" sz="1600" b="0" dirty="0"/>
              <a:t>to insert (D)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101600" y="2381071"/>
            <a:ext cx="3091231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7112000" y="6553200"/>
            <a:ext cx="5410200" cy="3048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400000"/>
            <a:headEnd/>
            <a:tailEnd/>
          </a:ln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584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l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What to do if</a:t>
            </a:r>
            <a:r>
              <a:rPr kumimoji="0" lang="en-US" sz="3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rPr>
              <a:t> the key 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is already there?</a:t>
            </a:r>
          </a:p>
          <a:p>
            <a:pPr marL="914400" lvl="1" indent="-457200" algn="l" eaLnBrk="0">
              <a:spcBef>
                <a:spcPts val="800"/>
              </a:spcBef>
              <a:buSzPct val="100000"/>
              <a:buFont typeface="Courier New" panose="02070309020205020404" pitchFamily="49" charset="0"/>
              <a:buChar char="o"/>
              <a:defRPr/>
            </a:pPr>
            <a:r>
              <a:rPr lang="en-US" sz="3200" kern="0" dirty="0">
                <a:latin typeface="+mn-lt"/>
                <a:ea typeface="+mn-ea"/>
                <a:cs typeface="+mn-cs"/>
              </a:rPr>
              <a:t>Overwrite</a:t>
            </a:r>
            <a:r>
              <a:rPr lang="en-US" sz="3200" b="0" kern="0" dirty="0">
                <a:latin typeface="+mn-lt"/>
                <a:ea typeface="+mn-ea"/>
                <a:cs typeface="+mn-cs"/>
              </a:rPr>
              <a:t> the stored entry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Helvetica Neue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82651" y="4426803"/>
            <a:ext cx="270939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D = (“banana”, 20)</a:t>
            </a:r>
          </a:p>
        </p:txBody>
      </p:sp>
      <p:sp>
        <p:nvSpPr>
          <p:cNvPr id="110" name="Rounded Rectangular Callout 109"/>
          <p:cNvSpPr/>
          <p:nvPr/>
        </p:nvSpPr>
        <p:spPr bwMode="auto">
          <a:xfrm>
            <a:off x="3454400" y="995065"/>
            <a:ext cx="2660824" cy="419973"/>
          </a:xfrm>
          <a:prstGeom prst="wedgeRoundRectCallout">
            <a:avLst>
              <a:gd name="adj1" fmla="val -59163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D = (“banana”, 20)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1" name="Rounded Rectangular Callout 110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112" name="Rounded Rectangular Callout 111"/>
          <p:cNvSpPr/>
          <p:nvPr/>
        </p:nvSpPr>
        <p:spPr bwMode="auto">
          <a:xfrm>
            <a:off x="3454400" y="3542427"/>
            <a:ext cx="1293218" cy="419973"/>
          </a:xfrm>
          <a:prstGeom prst="wedgeRoundRectCallout">
            <a:avLst>
              <a:gd name="adj1" fmla="val -67845"/>
              <a:gd name="adj2" fmla="val 35760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207055587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3" name="Rounded Rectangular Callout 112"/>
          <p:cNvSpPr/>
          <p:nvPr/>
        </p:nvSpPr>
        <p:spPr bwMode="auto">
          <a:xfrm>
            <a:off x="3454400" y="1637427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14" name="Rounded Rectangular Callout 113"/>
          <p:cNvSpPr/>
          <p:nvPr/>
        </p:nvSpPr>
        <p:spPr bwMode="auto">
          <a:xfrm>
            <a:off x="3454400" y="2286000"/>
            <a:ext cx="1065610" cy="419973"/>
          </a:xfrm>
          <a:prstGeom prst="wedgeRoundRectCallout">
            <a:avLst>
              <a:gd name="adj1" fmla="val -71874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19" name="Cloud Callout 118"/>
          <p:cNvSpPr/>
          <p:nvPr/>
        </p:nvSpPr>
        <p:spPr bwMode="auto">
          <a:xfrm>
            <a:off x="4826000" y="3352800"/>
            <a:ext cx="3520276" cy="1280597"/>
          </a:xfrm>
          <a:prstGeom prst="cloudCallout">
            <a:avLst>
              <a:gd name="adj1" fmla="val -72955"/>
              <a:gd name="adj2" fmla="val 2699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/>
              <a:t>Ok. The hash index is </a:t>
            </a:r>
            <a:r>
              <a:rPr lang="en-US" sz="1600" dirty="0"/>
              <a:t>7</a:t>
            </a:r>
            <a:r>
              <a:rPr lang="en-US" sz="1600" b="0" dirty="0"/>
              <a:t>.</a:t>
            </a:r>
          </a:p>
          <a:p>
            <a:r>
              <a:rPr lang="en-US" sz="1600" b="0" dirty="0"/>
              <a:t>It points to a node</a:t>
            </a:r>
            <a:br>
              <a:rPr lang="en-US" sz="1600" b="0" dirty="0"/>
            </a:br>
            <a:r>
              <a:rPr lang="en-US" sz="1600" b="0" dirty="0"/>
              <a:t>for entry </a:t>
            </a:r>
            <a:r>
              <a:rPr lang="en-US" sz="1600" dirty="0"/>
              <a:t>(B)</a:t>
            </a:r>
          </a:p>
        </p:txBody>
      </p:sp>
      <p:sp>
        <p:nvSpPr>
          <p:cNvPr id="125" name="Rounded Rectangular Callout 124"/>
          <p:cNvSpPr/>
          <p:nvPr/>
        </p:nvSpPr>
        <p:spPr bwMode="auto">
          <a:xfrm>
            <a:off x="3454400" y="4646454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the key of (B)?</a:t>
            </a:r>
          </a:p>
        </p:txBody>
      </p:sp>
      <p:sp>
        <p:nvSpPr>
          <p:cNvPr id="127" name="Rounded Rectangular Callout 126"/>
          <p:cNvSpPr/>
          <p:nvPr/>
        </p:nvSpPr>
        <p:spPr bwMode="auto">
          <a:xfrm>
            <a:off x="3454400" y="5293281"/>
            <a:ext cx="1065610" cy="419973"/>
          </a:xfrm>
          <a:prstGeom prst="wedgeRoundRectCallout">
            <a:avLst>
              <a:gd name="adj1" fmla="val -71874"/>
              <a:gd name="adj2" fmla="val 32933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“banana”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8" name="Rounded Rectangular Callout 127"/>
          <p:cNvSpPr/>
          <p:nvPr/>
        </p:nvSpPr>
        <p:spPr bwMode="auto">
          <a:xfrm>
            <a:off x="3454400" y="5941854"/>
            <a:ext cx="2926259" cy="419973"/>
          </a:xfrm>
          <a:prstGeom prst="wedgeRoundRectCallout">
            <a:avLst>
              <a:gd name="adj1" fmla="val 58661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it the same as “banana”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3454400" y="6666627"/>
            <a:ext cx="515897" cy="419973"/>
          </a:xfrm>
          <a:prstGeom prst="wedgeRoundRectCallout">
            <a:avLst>
              <a:gd name="adj1" fmla="val -101407"/>
              <a:gd name="adj2" fmla="val 38701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/>
              <a:t>Yes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2" name="Oval 131"/>
          <p:cNvSpPr>
            <a:spLocks noChangeArrowheads="1"/>
          </p:cNvSpPr>
          <p:nvPr/>
        </p:nvSpPr>
        <p:spPr bwMode="auto">
          <a:xfrm>
            <a:off x="10071768" y="3557336"/>
            <a:ext cx="5334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3" name="Rounded Rectangular Callout 132"/>
          <p:cNvSpPr/>
          <p:nvPr/>
        </p:nvSpPr>
        <p:spPr bwMode="auto">
          <a:xfrm>
            <a:off x="3454400" y="8077200"/>
            <a:ext cx="691976" cy="419973"/>
          </a:xfrm>
          <a:prstGeom prst="wedgeRoundRectCallout">
            <a:avLst>
              <a:gd name="adj1" fmla="val 82178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Done</a:t>
            </a:r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8080FC65-B705-72BA-1D96-C69877BFFAFF}"/>
              </a:ext>
            </a:extLst>
          </p:cNvPr>
          <p:cNvSpPr/>
          <p:nvPr/>
        </p:nvSpPr>
        <p:spPr bwMode="auto">
          <a:xfrm>
            <a:off x="8668039" y="3737008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sp>
        <p:nvSpPr>
          <p:cNvPr id="17" name="Left Arrow 16">
            <a:extLst>
              <a:ext uri="{FF2B5EF4-FFF2-40B4-BE49-F238E27FC236}">
                <a16:creationId xmlns:a16="http://schemas.microsoft.com/office/drawing/2014/main" id="{69715A05-7DDF-3A44-7438-A1B2BE5A927F}"/>
              </a:ext>
            </a:extLst>
          </p:cNvPr>
          <p:cNvSpPr/>
          <p:nvPr/>
        </p:nvSpPr>
        <p:spPr bwMode="auto">
          <a:xfrm rot="2526177">
            <a:off x="10595305" y="4313694"/>
            <a:ext cx="674236" cy="449997"/>
          </a:xfrm>
          <a:prstGeom prst="leftArrow">
            <a:avLst/>
          </a:prstGeom>
          <a:solidFill>
            <a:srgbClr val="FF0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04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Learnt?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library needs information from the client to do its job</a:t>
            </a:r>
          </a:p>
          <a:p>
            <a:pPr lvl="1"/>
            <a:r>
              <a:rPr lang="en-US" dirty="0"/>
              <a:t>The key of an entry</a:t>
            </a:r>
          </a:p>
          <a:p>
            <a:pPr lvl="1"/>
            <a:r>
              <a:rPr lang="en-US" dirty="0"/>
              <a:t>The hash value of a key</a:t>
            </a:r>
          </a:p>
          <a:p>
            <a:pPr lvl="1"/>
            <a:r>
              <a:rPr lang="en-US" dirty="0"/>
              <a:t>Whether two keys are the same</a:t>
            </a:r>
          </a:p>
          <a:p>
            <a:pPr lvl="4"/>
            <a:endParaRPr lang="en-US" dirty="0"/>
          </a:p>
          <a:p>
            <a:r>
              <a:rPr lang="en-US" dirty="0"/>
              <a:t>How shall the client provide this information?</a:t>
            </a:r>
          </a:p>
          <a:p>
            <a:pPr lvl="1"/>
            <a:r>
              <a:rPr lang="en-US" dirty="0"/>
              <a:t>Back and forth like we did?</a:t>
            </a:r>
          </a:p>
          <a:p>
            <a:pPr lvl="2"/>
            <a:r>
              <a:rPr lang="en-US" dirty="0"/>
              <a:t>Too cumbersome</a:t>
            </a:r>
          </a:p>
          <a:p>
            <a:pPr lvl="3"/>
            <a:r>
              <a:rPr lang="en-US" dirty="0"/>
              <a:t>We want to just call lookup and get a result</a:t>
            </a:r>
          </a:p>
          <a:p>
            <a:pPr lvl="1"/>
            <a:r>
              <a:rPr lang="en-US" dirty="0"/>
              <a:t>Supply </a:t>
            </a:r>
            <a:r>
              <a:rPr lang="en-US" b="1" dirty="0"/>
              <a:t>functions</a:t>
            </a:r>
            <a:r>
              <a:rPr lang="en-US" dirty="0"/>
              <a:t> the library can use to find this information</a:t>
            </a:r>
          </a:p>
          <a:p>
            <a:pPr lvl="2"/>
            <a:r>
              <a:rPr lang="en-US" dirty="0"/>
              <a:t>A function that returns the key of an entry</a:t>
            </a:r>
          </a:p>
          <a:p>
            <a:pPr lvl="2"/>
            <a:r>
              <a:rPr lang="en-US" dirty="0"/>
              <a:t>A function that computes the hash value of a key</a:t>
            </a:r>
          </a:p>
          <a:p>
            <a:pPr lvl="2"/>
            <a:r>
              <a:rPr lang="en-US" dirty="0"/>
              <a:t>A function that determines whether two keys are the same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Dictionary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the Library Provide?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type for using dictionaries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hdict_t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/>
          </a:p>
          <a:p>
            <a:r>
              <a:rPr lang="en-US" dirty="0"/>
              <a:t>Some operations</a:t>
            </a:r>
          </a:p>
          <a:p>
            <a:pPr lvl="1"/>
            <a:r>
              <a:rPr lang="en-US" dirty="0"/>
              <a:t>Creating a new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Looking up a key in a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Inserting an entry into a dictionary</a:t>
            </a:r>
          </a:p>
          <a:p>
            <a:pPr lvl="2"/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939800" y="8229600"/>
            <a:ext cx="6361678" cy="707886"/>
          </a:xfrm>
          <a:prstGeom prst="wedgeRectCallout">
            <a:avLst>
              <a:gd name="adj1" fmla="val -21520"/>
              <a:gd name="adj2" fmla="val -1434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Real dictionary libraries provide many more operations.</a:t>
            </a:r>
          </a:p>
          <a:p>
            <a:pPr>
              <a:defRPr/>
            </a:pPr>
            <a:r>
              <a:rPr lang="en-US" sz="2000" b="0" dirty="0"/>
              <a:t>Let’s keep it simple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6962365" y="2438400"/>
            <a:ext cx="3883435" cy="707886"/>
          </a:xfrm>
          <a:prstGeom prst="wedgeRectCallout">
            <a:avLst>
              <a:gd name="adj1" fmla="val -148236"/>
              <a:gd name="adj2" fmla="val 7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00B050"/>
                </a:solidFill>
              </a:rPr>
              <a:t>hdict_t</a:t>
            </a:r>
            <a:r>
              <a:rPr lang="en-US" sz="2000" b="0" dirty="0"/>
              <a:t> because we will be</a:t>
            </a:r>
            <a:br>
              <a:rPr lang="en-US" sz="2000" b="0" dirty="0"/>
            </a:br>
            <a:r>
              <a:rPr lang="en-US" sz="2000" b="0" dirty="0"/>
              <a:t>implementing it using hash tables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312400" y="7391400"/>
            <a:ext cx="193033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dirty="0"/>
              <a:t>Let’s write</a:t>
            </a:r>
            <a:br>
              <a:rPr lang="en-US" b="0" dirty="0"/>
            </a:br>
            <a:r>
              <a:rPr lang="en-US" b="0" dirty="0"/>
              <a:t>the interface</a:t>
            </a:r>
            <a:br>
              <a:rPr lang="en-US" b="0" dirty="0"/>
            </a:br>
            <a:r>
              <a:rPr lang="en-US" b="0" dirty="0"/>
              <a:t>of this library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Dictionary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Clients have a sense of how many entries may end up in a dictionary</a:t>
            </a:r>
          </a:p>
          <a:p>
            <a:pPr lvl="1"/>
            <a:r>
              <a:rPr lang="en-US" dirty="0"/>
              <a:t>Let them specify an initial capacity</a:t>
            </a:r>
          </a:p>
          <a:p>
            <a:pPr lvl="2"/>
            <a:r>
              <a:rPr lang="en-US" dirty="0"/>
              <a:t>Whether the implementation is self-resizing or not</a:t>
            </a:r>
          </a:p>
          <a:p>
            <a:pPr lvl="1"/>
            <a:r>
              <a:rPr lang="en-US" dirty="0"/>
              <a:t>An initial capacity of 0 makes no sense</a:t>
            </a:r>
          </a:p>
          <a:p>
            <a:pPr lvl="2"/>
            <a:r>
              <a:rPr lang="en-US" dirty="0"/>
              <a:t>Disallow it in a precondition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5" y="2086474"/>
            <a:ext cx="6358241" cy="2509996"/>
          </a:xfrm>
          <a:prstGeom prst="verticalScroll">
            <a:avLst>
              <a:gd name="adj" fmla="val 1362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811388" y="2362200"/>
            <a:ext cx="4906151" cy="400110"/>
          </a:xfrm>
          <a:prstGeom prst="wedgeRectCallout">
            <a:avLst>
              <a:gd name="adj1" fmla="val 62246"/>
              <a:gd name="adj2" fmla="val 21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By now we anticipate this will be a pointer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711200" y="3429000"/>
            <a:ext cx="5120954" cy="400110"/>
          </a:xfrm>
          <a:prstGeom prst="wedgeRectCallout">
            <a:avLst>
              <a:gd name="adj1" fmla="val 62268"/>
              <a:gd name="adj2" fmla="val 21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and that a dictionary shall never be NULL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Up a Key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hdict_lookup</a:t>
            </a:r>
            <a:r>
              <a:rPr lang="en-US" dirty="0"/>
              <a:t> looks up a</a:t>
            </a:r>
            <a:br>
              <a:rPr lang="en-US" dirty="0"/>
            </a:br>
            <a:r>
              <a:rPr lang="en-US" dirty="0"/>
              <a:t>key in a dictionary</a:t>
            </a:r>
          </a:p>
          <a:p>
            <a:pPr lvl="1"/>
            <a:r>
              <a:rPr lang="en-US" dirty="0"/>
              <a:t>We need a type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r>
              <a:rPr lang="en-US" dirty="0"/>
              <a:t> of keys</a:t>
            </a:r>
          </a:p>
          <a:p>
            <a:pPr lvl="4"/>
            <a:endParaRPr lang="en-US" dirty="0"/>
          </a:p>
          <a:p>
            <a:r>
              <a:rPr lang="en-US" dirty="0"/>
              <a:t>... and returns the </a:t>
            </a:r>
            <a:br>
              <a:rPr lang="en-US" dirty="0"/>
            </a:br>
            <a:r>
              <a:rPr lang="en-US" dirty="0"/>
              <a:t>associated entry</a:t>
            </a:r>
          </a:p>
          <a:p>
            <a:pPr lvl="1"/>
            <a:r>
              <a:rPr lang="en-US" dirty="0"/>
              <a:t>We need a type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of</a:t>
            </a:r>
            <a:br>
              <a:rPr lang="en-US" dirty="0"/>
            </a:br>
            <a:r>
              <a:rPr lang="en-US" dirty="0"/>
              <a:t>entries</a:t>
            </a:r>
          </a:p>
          <a:p>
            <a:pPr lvl="4"/>
            <a:endParaRPr lang="en-US" dirty="0"/>
          </a:p>
          <a:p>
            <a:r>
              <a:rPr lang="en-US" dirty="0"/>
              <a:t>... unless there is no entry with this key in the dictionary</a:t>
            </a:r>
          </a:p>
          <a:p>
            <a:pPr lvl="1"/>
            <a:r>
              <a:rPr lang="en-US" dirty="0"/>
              <a:t>It then must signal that no entry was found</a:t>
            </a:r>
          </a:p>
          <a:p>
            <a:pPr lvl="1"/>
            <a:r>
              <a:rPr lang="en-US" dirty="0"/>
              <a:t>Arrange so that </a:t>
            </a:r>
            <a:r>
              <a:rPr lang="en-US" dirty="0">
                <a:solidFill>
                  <a:srgbClr val="00B050"/>
                </a:solidFill>
              </a:rPr>
              <a:t>entry</a:t>
            </a:r>
            <a:r>
              <a:rPr lang="en-US" dirty="0"/>
              <a:t> is a </a:t>
            </a:r>
            <a:r>
              <a:rPr lang="en-US" b="1" dirty="0"/>
              <a:t>pointer type</a:t>
            </a:r>
          </a:p>
          <a:p>
            <a:pPr lvl="2"/>
            <a:r>
              <a:rPr lang="en-US" dirty="0"/>
              <a:t>Either a pointer to the entry it found</a:t>
            </a:r>
          </a:p>
          <a:p>
            <a:pPr lvl="2"/>
            <a:r>
              <a:rPr lang="en-US" dirty="0"/>
              <a:t>Or NULL to represent “not found”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8" y="2086474"/>
            <a:ext cx="6358241" cy="3312418"/>
          </a:xfrm>
          <a:prstGeom prst="verticalScroll">
            <a:avLst>
              <a:gd name="adj" fmla="val 100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3962400"/>
            <a:ext cx="6400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Using Hash Dictionaries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and Entry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499" y="5791200"/>
            <a:ext cx="11679539" cy="3086100"/>
          </a:xfrm>
        </p:spPr>
        <p:txBody>
          <a:bodyPr/>
          <a:lstStyle/>
          <a:p>
            <a:r>
              <a:rPr lang="en-US" dirty="0"/>
              <a:t>It’s the client who decides what keys and entries are</a:t>
            </a:r>
          </a:p>
          <a:p>
            <a:pPr lvl="1"/>
            <a:r>
              <a:rPr lang="en-US" dirty="0"/>
              <a:t>The interface must tell the client to do this</a:t>
            </a:r>
          </a:p>
          <a:p>
            <a:pPr lvl="4"/>
            <a:endParaRPr lang="en-US" dirty="0"/>
          </a:p>
          <a:p>
            <a:r>
              <a:rPr lang="en-US" dirty="0"/>
              <a:t>The interface has two parts: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client interface</a:t>
            </a:r>
            <a:r>
              <a:rPr lang="en-US" dirty="0"/>
              <a:t>: What the client needs to supply to the library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library interface</a:t>
            </a:r>
            <a:r>
              <a:rPr lang="en-US" dirty="0"/>
              <a:t>: What the library provides to the client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8" y="2086474"/>
            <a:ext cx="6358241" cy="3312418"/>
          </a:xfrm>
          <a:prstGeom prst="verticalScroll">
            <a:avLst>
              <a:gd name="adj" fmla="val 100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199" y="2086474"/>
            <a:ext cx="4495801" cy="1607760"/>
          </a:xfrm>
          <a:prstGeom prst="verticalScroll">
            <a:avLst>
              <a:gd name="adj" fmla="val 2181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587583" y="4191000"/>
            <a:ext cx="5412957" cy="707886"/>
          </a:xfrm>
          <a:prstGeom prst="wedgeRectCallout">
            <a:avLst>
              <a:gd name="adj1" fmla="val 4045"/>
              <a:gd name="adj2" fmla="val -1910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client needs to define types </a:t>
            </a:r>
            <a:r>
              <a:rPr lang="en-US" sz="2000" b="0" dirty="0">
                <a:solidFill>
                  <a:srgbClr val="00B050"/>
                </a:solidFill>
              </a:rPr>
              <a:t>entry</a:t>
            </a:r>
            <a:r>
              <a:rPr lang="en-US" sz="2000" b="0" dirty="0"/>
              <a:t> and </a:t>
            </a:r>
            <a:r>
              <a:rPr lang="en-US" sz="2000" b="0" dirty="0">
                <a:solidFill>
                  <a:srgbClr val="00B050"/>
                </a:solidFill>
              </a:rPr>
              <a:t>key</a:t>
            </a:r>
            <a:r>
              <a:rPr lang="en-US" sz="2000" b="0" dirty="0">
                <a:solidFill>
                  <a:schemeClr val="tx1"/>
                </a:solidFill>
              </a:rPr>
              <a:t>,</a:t>
            </a:r>
            <a:br>
              <a:rPr lang="en-US" sz="2000" b="0" dirty="0"/>
            </a:br>
            <a:r>
              <a:rPr lang="en-US" sz="2000" b="0" dirty="0"/>
              <a:t>and </a:t>
            </a:r>
            <a:r>
              <a:rPr lang="en-US" sz="2000" b="0" dirty="0">
                <a:solidFill>
                  <a:srgbClr val="00B050"/>
                </a:solidFill>
              </a:rPr>
              <a:t>entry</a:t>
            </a:r>
            <a:r>
              <a:rPr lang="en-US" sz="2000" b="0" dirty="0"/>
              <a:t> is better be a pointer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320800" y="2362200"/>
            <a:ext cx="46482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an Entry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If NULL stands for an entry that was not found,</a:t>
            </a:r>
            <a:br>
              <a:rPr lang="en-US" dirty="0"/>
            </a:br>
            <a:r>
              <a:rPr lang="en-US" dirty="0"/>
              <a:t>no entry shall ever be NULL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577709"/>
          </a:xfrm>
          <a:prstGeom prst="verticalScroll">
            <a:avLst>
              <a:gd name="adj" fmla="val 934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199" y="2086474"/>
            <a:ext cx="4495801" cy="1607760"/>
          </a:xfrm>
          <a:prstGeom prst="verticalScroll">
            <a:avLst>
              <a:gd name="adj" fmla="val 21811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236200" y="6934200"/>
            <a:ext cx="2158604" cy="400110"/>
          </a:xfrm>
          <a:prstGeom prst="wedgeRectCallout">
            <a:avLst>
              <a:gd name="adj1" fmla="val -67857"/>
              <a:gd name="adj2" fmla="val -4045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cannot be NULL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6121400" y="4724400"/>
            <a:ext cx="64008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All those 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943600"/>
            <a:ext cx="11099800" cy="2933700"/>
          </a:xfrm>
        </p:spPr>
        <p:txBody>
          <a:bodyPr/>
          <a:lstStyle/>
          <a:p>
            <a:r>
              <a:rPr lang="en-US" dirty="0"/>
              <a:t>The library needs information from the client to do its job</a:t>
            </a:r>
          </a:p>
          <a:p>
            <a:pPr lvl="1"/>
            <a:r>
              <a:rPr lang="en-US" i="1" dirty="0"/>
              <a:t>Supply </a:t>
            </a:r>
            <a:r>
              <a:rPr lang="en-US" b="1" i="1" dirty="0"/>
              <a:t>functions</a:t>
            </a:r>
            <a:r>
              <a:rPr lang="en-US" i="1" dirty="0"/>
              <a:t> the library can use to find this information</a:t>
            </a:r>
          </a:p>
          <a:p>
            <a:pPr lvl="2"/>
            <a:r>
              <a:rPr lang="en-US" i="1" dirty="0"/>
              <a:t>A function that returns the key of an entry</a:t>
            </a:r>
            <a:r>
              <a:rPr lang="en-US" dirty="0"/>
              <a:t>					</a:t>
            </a:r>
            <a:r>
              <a:rPr lang="en-US" dirty="0" err="1">
                <a:solidFill>
                  <a:srgbClr val="7030A0"/>
                </a:solidFill>
              </a:rPr>
              <a:t>entry_key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i="1" dirty="0"/>
              <a:t>A function that computes the hash value of a key</a:t>
            </a:r>
            <a:r>
              <a:rPr lang="en-US" dirty="0"/>
              <a:t>			</a:t>
            </a:r>
            <a:r>
              <a:rPr lang="en-US" dirty="0" err="1">
                <a:solidFill>
                  <a:srgbClr val="7030A0"/>
                </a:solidFill>
              </a:rPr>
              <a:t>key_hash</a:t>
            </a:r>
            <a:endParaRPr lang="en-US" dirty="0">
              <a:solidFill>
                <a:srgbClr val="7030A0"/>
              </a:solidFill>
            </a:endParaRPr>
          </a:p>
          <a:p>
            <a:pPr lvl="2"/>
            <a:r>
              <a:rPr lang="en-US" i="1" dirty="0"/>
              <a:t>A function that determines whether two keys are the same</a:t>
            </a:r>
            <a:r>
              <a:rPr lang="en-US" dirty="0"/>
              <a:t>	</a:t>
            </a:r>
            <a:r>
              <a:rPr lang="en-US" dirty="0" err="1">
                <a:solidFill>
                  <a:srgbClr val="7030A0"/>
                </a:solidFill>
              </a:rPr>
              <a:t>key_equiv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Their prototypes are added in the client interface!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577709"/>
          </a:xfrm>
          <a:prstGeom prst="verticalScroll">
            <a:avLst>
              <a:gd name="adj" fmla="val 934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215369" y="3480137"/>
            <a:ext cx="1105431" cy="1015663"/>
          </a:xfrm>
          <a:prstGeom prst="wedgeRectCallout">
            <a:avLst>
              <a:gd name="adj1" fmla="val 101138"/>
              <a:gd name="adj2" fmla="val -221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Entries</a:t>
            </a:r>
            <a:br>
              <a:rPr lang="en-US" sz="2000" b="0" dirty="0"/>
            </a:br>
            <a:r>
              <a:rPr lang="en-US" sz="2000" b="0" dirty="0"/>
              <a:t>cannot</a:t>
            </a:r>
            <a:br>
              <a:rPr lang="en-US" sz="2000" b="0" dirty="0"/>
            </a:br>
            <a:r>
              <a:rPr lang="en-US" sz="2000" b="0" dirty="0"/>
              <a:t>be NULL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320800" y="2971800"/>
            <a:ext cx="4648200" cy="2438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Postcondition</a:t>
            </a:r>
            <a:r>
              <a:rPr lang="en-US" dirty="0"/>
              <a:t> for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410200"/>
            <a:ext cx="11099800" cy="3467100"/>
          </a:xfrm>
        </p:spPr>
        <p:txBody>
          <a:bodyPr/>
          <a:lstStyle/>
          <a:p>
            <a:r>
              <a:rPr lang="en-US" dirty="0"/>
              <a:t>If we insert an entry </a:t>
            </a:r>
            <a:br>
              <a:rPr lang="en-US" dirty="0"/>
            </a:br>
            <a:r>
              <a:rPr lang="en-US" dirty="0"/>
              <a:t>and lookup its key,</a:t>
            </a:r>
            <a:br>
              <a:rPr lang="en-US" dirty="0"/>
            </a:br>
            <a:r>
              <a:rPr lang="en-US" dirty="0"/>
              <a:t>we should find that entry</a:t>
            </a:r>
          </a:p>
          <a:p>
            <a:pPr lvl="1"/>
            <a:r>
              <a:rPr lang="en-US" dirty="0"/>
              <a:t>I.e., </a:t>
            </a:r>
            <a:r>
              <a:rPr lang="en-US" dirty="0" err="1">
                <a:solidFill>
                  <a:srgbClr val="C00000"/>
                </a:solidFill>
              </a:rPr>
              <a:t>hdict_lookup</a:t>
            </a:r>
            <a:r>
              <a:rPr lang="en-US" dirty="0">
                <a:solidFill>
                  <a:srgbClr val="C00000"/>
                </a:solidFill>
              </a:rPr>
              <a:t>(D, </a:t>
            </a:r>
            <a:r>
              <a:rPr lang="en-US" dirty="0" err="1">
                <a:solidFill>
                  <a:srgbClr val="C00000"/>
                </a:solidFill>
              </a:rPr>
              <a:t>entry_key</a:t>
            </a:r>
            <a:r>
              <a:rPr lang="en-US" dirty="0">
                <a:solidFill>
                  <a:srgbClr val="C00000"/>
                </a:solidFill>
              </a:rPr>
              <a:t>(e)) == 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Lookup returns the very entry e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Not a different entry with the same data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797" y="2086475"/>
            <a:ext cx="6413339" cy="3897570"/>
          </a:xfrm>
          <a:prstGeom prst="verticalScroll">
            <a:avLst>
              <a:gd name="adj" fmla="val 842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9702800" y="7620000"/>
            <a:ext cx="1559081" cy="400110"/>
          </a:xfrm>
          <a:prstGeom prst="wedgeRectCallout">
            <a:avLst>
              <a:gd name="adj1" fmla="val -255866"/>
              <a:gd name="adj2" fmla="val -271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a pointer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9702800" y="7620000"/>
            <a:ext cx="1559081" cy="400110"/>
          </a:xfrm>
          <a:prstGeom prst="wedgeRectCallout">
            <a:avLst>
              <a:gd name="adj1" fmla="val 57063"/>
              <a:gd name="adj2" fmla="val -4992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e is a pointer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273800" y="5410200"/>
            <a:ext cx="64008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Postcondition</a:t>
            </a:r>
            <a:r>
              <a:rPr lang="en-US" dirty="0"/>
              <a:t> for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5410200"/>
            <a:ext cx="11099800" cy="3467100"/>
          </a:xfrm>
        </p:spPr>
        <p:txBody>
          <a:bodyPr/>
          <a:lstStyle/>
          <a:p>
            <a:r>
              <a:rPr lang="en-US" dirty="0"/>
              <a:t>If we look up a key</a:t>
            </a:r>
          </a:p>
          <a:p>
            <a:pPr lvl="1"/>
            <a:r>
              <a:rPr lang="en-US" dirty="0"/>
              <a:t>Either we get back NULL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\result == NULL</a:t>
            </a:r>
            <a:endParaRPr lang="en-US" dirty="0"/>
          </a:p>
          <a:p>
            <a:pPr lvl="1"/>
            <a:r>
              <a:rPr lang="en-US" dirty="0"/>
              <a:t>Or the key of the returned entry is our key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key_equiv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entry_key</a:t>
            </a:r>
            <a:r>
              <a:rPr lang="en-US" dirty="0">
                <a:solidFill>
                  <a:srgbClr val="C00000"/>
                </a:solidFill>
              </a:rPr>
              <a:t>(\result), k)</a:t>
            </a:r>
          </a:p>
          <a:p>
            <a:pPr lvl="4"/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client interface functions give us a way to write very precise </a:t>
            </a:r>
            <a:r>
              <a:rPr lang="en-US" dirty="0" err="1">
                <a:solidFill>
                  <a:schemeClr val="tx1"/>
                </a:solidFill>
              </a:rPr>
              <a:t>postconditions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Vertical Scroll 10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6273800" y="2086474"/>
            <a:ext cx="6324600" cy="4423291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273800" y="4648200"/>
            <a:ext cx="64008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Hash Dictionary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273800" y="2086474"/>
            <a:ext cx="6324600" cy="4423291"/>
          </a:xfrm>
          <a:prstGeom prst="verticalScroll">
            <a:avLst>
              <a:gd name="adj" fmla="val 7616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102600" y="2038405"/>
            <a:ext cx="21916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1473200" y="2086474"/>
            <a:ext cx="4495800" cy="3085624"/>
          </a:xfrm>
          <a:prstGeom prst="verticalScroll">
            <a:avLst>
              <a:gd name="adj" fmla="val 11092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1400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800" b="0" dirty="0">
                <a:latin typeface="Helvetica Neue"/>
              </a:rPr>
              <a:t> ;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31400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1400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3800" y="2038405"/>
            <a:ext cx="20345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Client Interface</a:t>
            </a:r>
          </a:p>
        </p:txBody>
      </p:sp>
      <p:sp>
        <p:nvSpPr>
          <p:cNvPr id="19" name="Right Arrow Callout 18"/>
          <p:cNvSpPr/>
          <p:nvPr/>
        </p:nvSpPr>
        <p:spPr bwMode="auto">
          <a:xfrm rot="16200000">
            <a:off x="8879204" y="5809096"/>
            <a:ext cx="1295019" cy="3850028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 the library provides</a:t>
            </a:r>
            <a:b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the client</a:t>
            </a:r>
          </a:p>
        </p:txBody>
      </p:sp>
      <p:sp>
        <p:nvSpPr>
          <p:cNvPr id="20" name="Right Arrow Callout 19"/>
          <p:cNvSpPr/>
          <p:nvPr/>
        </p:nvSpPr>
        <p:spPr bwMode="auto">
          <a:xfrm rot="16200000">
            <a:off x="3040630" y="5994692"/>
            <a:ext cx="1295019" cy="3478837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 the library needs</a:t>
            </a:r>
            <a:br>
              <a:rPr kumimoji="0" lang="en-US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from</a:t>
            </a: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the client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Dictionary Implementation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Dictionary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43700" y="1981200"/>
            <a:ext cx="5626100" cy="6896100"/>
          </a:xfrm>
        </p:spPr>
        <p:txBody>
          <a:bodyPr/>
          <a:lstStyle/>
          <a:p>
            <a:r>
              <a:rPr lang="en-US" dirty="0"/>
              <a:t>Each chain is a NULL-terminated linked list of entries</a:t>
            </a:r>
          </a:p>
          <a:p>
            <a:pPr lvl="1"/>
            <a:r>
              <a:rPr lang="en-US" dirty="0"/>
              <a:t>Entries can’t be NULL</a:t>
            </a:r>
          </a:p>
          <a:p>
            <a:pPr lvl="4"/>
            <a:endParaRPr lang="en-US" dirty="0"/>
          </a:p>
          <a:p>
            <a:r>
              <a:rPr lang="en-US" dirty="0"/>
              <a:t>A dictionary is implemented as a hash table</a:t>
            </a:r>
          </a:p>
          <a:p>
            <a:endParaRPr lang="en-US" dirty="0"/>
          </a:p>
          <a:p>
            <a:r>
              <a:rPr lang="en-US" dirty="0"/>
              <a:t>We need to keep track of</a:t>
            </a:r>
          </a:p>
          <a:p>
            <a:pPr lvl="1"/>
            <a:r>
              <a:rPr lang="en-US" b="1" dirty="0"/>
              <a:t>size</a:t>
            </a:r>
            <a:r>
              <a:rPr lang="en-US" dirty="0"/>
              <a:t>: The number of entries</a:t>
            </a:r>
          </a:p>
          <a:p>
            <a:pPr lvl="1"/>
            <a:r>
              <a:rPr lang="en-US" b="1" dirty="0"/>
              <a:t>capacity</a:t>
            </a:r>
            <a:r>
              <a:rPr lang="en-US" dirty="0"/>
              <a:t>: The length of the hash table</a:t>
            </a:r>
          </a:p>
          <a:p>
            <a:pPr lvl="1"/>
            <a:r>
              <a:rPr lang="en-US" b="1" dirty="0"/>
              <a:t>table</a:t>
            </a:r>
            <a:r>
              <a:rPr lang="en-US" dirty="0"/>
              <a:t>: The hash table itself</a:t>
            </a:r>
          </a:p>
          <a:p>
            <a:pPr lvl="2"/>
            <a:r>
              <a:rPr lang="en-US" dirty="0"/>
              <a:t>An array of pointers to chain nodes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-46448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7171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Oval 71"/>
          <p:cNvSpPr/>
          <p:nvPr/>
        </p:nvSpPr>
        <p:spPr bwMode="auto">
          <a:xfrm>
            <a:off x="15437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>
            <a:off x="3064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75" name="Group 32"/>
          <p:cNvGrpSpPr/>
          <p:nvPr/>
        </p:nvGrpSpPr>
        <p:grpSpPr>
          <a:xfrm>
            <a:off x="306450" y="176464"/>
            <a:ext cx="362618" cy="217571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306450" y="897246"/>
            <a:ext cx="362618" cy="217571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8"/>
          <p:cNvGrpSpPr/>
          <p:nvPr/>
        </p:nvGrpSpPr>
        <p:grpSpPr>
          <a:xfrm>
            <a:off x="306450" y="3440029"/>
            <a:ext cx="362618" cy="217571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33"/>
          <p:cNvGrpSpPr/>
          <p:nvPr/>
        </p:nvGrpSpPr>
        <p:grpSpPr>
          <a:xfrm>
            <a:off x="306450" y="1262251"/>
            <a:ext cx="362618" cy="217571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5" name="Group 33"/>
          <p:cNvGrpSpPr/>
          <p:nvPr/>
        </p:nvGrpSpPr>
        <p:grpSpPr>
          <a:xfrm>
            <a:off x="306450" y="1627255"/>
            <a:ext cx="362618" cy="217571"/>
            <a:chOff x="8222344" y="4025070"/>
            <a:chExt cx="457200" cy="274320"/>
          </a:xfrm>
        </p:grpSpPr>
        <p:cxnSp>
          <p:nvCxnSpPr>
            <p:cNvPr id="96" name="Straight Arrow Connector 9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306450" y="1992259"/>
            <a:ext cx="362618" cy="217571"/>
            <a:chOff x="8222344" y="4025070"/>
            <a:chExt cx="457200" cy="274320"/>
          </a:xfrm>
        </p:grpSpPr>
        <p:cxnSp>
          <p:nvCxnSpPr>
            <p:cNvPr id="101" name="Straight Arrow Connector 10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5" name="Group 33"/>
          <p:cNvGrpSpPr/>
          <p:nvPr/>
        </p:nvGrpSpPr>
        <p:grpSpPr>
          <a:xfrm>
            <a:off x="306450" y="2357263"/>
            <a:ext cx="362618" cy="217571"/>
            <a:chOff x="8222344" y="4025070"/>
            <a:chExt cx="457200" cy="274320"/>
          </a:xfrm>
        </p:grpSpPr>
        <p:cxnSp>
          <p:nvCxnSpPr>
            <p:cNvPr id="106" name="Straight Arrow Connector 10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0" name="Group 33"/>
          <p:cNvGrpSpPr/>
          <p:nvPr/>
        </p:nvGrpSpPr>
        <p:grpSpPr>
          <a:xfrm>
            <a:off x="306450" y="3072956"/>
            <a:ext cx="362618" cy="217571"/>
            <a:chOff x="8222344" y="4025070"/>
            <a:chExt cx="457200" cy="274320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116" name="Table 115"/>
          <p:cNvGraphicFramePr>
            <a:graphicFrameLocks noGrp="1"/>
          </p:cNvGraphicFramePr>
          <p:nvPr/>
        </p:nvGraphicFramePr>
        <p:xfrm>
          <a:off x="15408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7" name="Oval 116"/>
          <p:cNvSpPr/>
          <p:nvPr/>
        </p:nvSpPr>
        <p:spPr bwMode="auto">
          <a:xfrm>
            <a:off x="15437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1358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119" name="Group 38"/>
          <p:cNvGrpSpPr/>
          <p:nvPr/>
        </p:nvGrpSpPr>
        <p:grpSpPr>
          <a:xfrm>
            <a:off x="1120266" y="2727643"/>
            <a:ext cx="362618" cy="217571"/>
            <a:chOff x="8222344" y="4025070"/>
            <a:chExt cx="457200" cy="274320"/>
          </a:xfrm>
        </p:grpSpPr>
        <p:cxnSp>
          <p:nvCxnSpPr>
            <p:cNvPr id="120" name="Straight Arrow Connector 1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4" name="Group 38"/>
          <p:cNvGrpSpPr/>
          <p:nvPr/>
        </p:nvGrpSpPr>
        <p:grpSpPr>
          <a:xfrm>
            <a:off x="1948782" y="545275"/>
            <a:ext cx="362618" cy="217571"/>
            <a:chOff x="8222344" y="4025070"/>
            <a:chExt cx="457200" cy="274320"/>
          </a:xfrm>
        </p:grpSpPr>
        <p:cxnSp>
          <p:nvCxnSpPr>
            <p:cNvPr id="125" name="Straight Arrow Connector 1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9" name="Cube 68"/>
          <p:cNvSpPr/>
          <p:nvPr/>
        </p:nvSpPr>
        <p:spPr bwMode="auto">
          <a:xfrm>
            <a:off x="1051625" y="1905000"/>
            <a:ext cx="5257800" cy="51816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2000" b="0" dirty="0">
                <a:latin typeface="Helvetica Neue"/>
              </a:rPr>
              <a:t> next;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size;	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capacity;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2000" b="0" dirty="0">
                <a:latin typeface="Helvetica Neue"/>
              </a:rPr>
              <a:t> table;	</a:t>
            </a:r>
            <a:r>
              <a:rPr lang="en-US" sz="20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/>
            <a:r>
              <a:rPr lang="en-US" sz="2000" b="0" dirty="0">
                <a:latin typeface="Helvetica Neue"/>
              </a:rPr>
              <a:t>};</a:t>
            </a:r>
          </a:p>
          <a:p>
            <a:pPr lvl="0" algn="l"/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lvl="0"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129" name="Rectangular Callout 128"/>
          <p:cNvSpPr/>
          <p:nvPr/>
        </p:nvSpPr>
        <p:spPr bwMode="auto">
          <a:xfrm>
            <a:off x="899225" y="8893314"/>
            <a:ext cx="5217134" cy="707886"/>
          </a:xfrm>
          <a:prstGeom prst="wedgeRectCallout">
            <a:avLst>
              <a:gd name="adj1" fmla="val -20108"/>
              <a:gd name="adj2" fmla="val -3166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As usual, the abstract client type is</a:t>
            </a:r>
            <a:br>
              <a:rPr lang="en-US" sz="2000" b="0" dirty="0"/>
            </a:br>
            <a:r>
              <a:rPr lang="en-US" sz="2000" b="0" dirty="0"/>
              <a:t>a pointer to the concrete implementation type</a:t>
            </a:r>
          </a:p>
        </p:txBody>
      </p:sp>
      <p:sp>
        <p:nvSpPr>
          <p:cNvPr id="130" name="TextBox 129"/>
          <p:cNvSpPr txBox="1"/>
          <p:nvPr/>
        </p:nvSpPr>
        <p:spPr>
          <a:xfrm rot="5400000">
            <a:off x="5165773" y="4430109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31" name="Vertical Scroll 130"/>
          <p:cNvSpPr/>
          <p:nvPr/>
        </p:nvSpPr>
        <p:spPr bwMode="auto">
          <a:xfrm flipH="1">
            <a:off x="10007600" y="48069"/>
            <a:ext cx="2971800" cy="1002635"/>
          </a:xfrm>
          <a:prstGeom prst="verticalScroll">
            <a:avLst>
              <a:gd name="adj" fmla="val 24274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5132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4513263" algn="l"/>
              </a:tabLst>
            </a:pPr>
            <a:endParaRPr lang="en-US" sz="105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513263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…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0541000" y="-12192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68" name="Rectangular Callout 67"/>
          <p:cNvSpPr/>
          <p:nvPr/>
        </p:nvSpPr>
        <p:spPr bwMode="auto">
          <a:xfrm>
            <a:off x="4328225" y="7848600"/>
            <a:ext cx="2783775" cy="707886"/>
          </a:xfrm>
          <a:prstGeom prst="wedgeRectCallout">
            <a:avLst>
              <a:gd name="adj1" fmla="val -37627"/>
              <a:gd name="adj2" fmla="val -4027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These are expected</a:t>
            </a:r>
            <a:br>
              <a:rPr lang="en-US" sz="2000" b="0" dirty="0"/>
            </a:br>
            <a:r>
              <a:rPr lang="en-US" sz="2000" b="0" dirty="0"/>
              <a:t>constraints on the fields</a:t>
            </a:r>
          </a:p>
        </p:txBody>
      </p:sp>
      <p:sp>
        <p:nvSpPr>
          <p:cNvPr id="133" name="Slide Number Placeholder 1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B0B70024-2ECA-4807-9FD5-7D0791264ACF}"/>
              </a:ext>
            </a:extLst>
          </p:cNvPr>
          <p:cNvGrpSpPr/>
          <p:nvPr/>
        </p:nvGrpSpPr>
        <p:grpSpPr>
          <a:xfrm>
            <a:off x="315142" y="2707248"/>
            <a:ext cx="362618" cy="217571"/>
            <a:chOff x="8222344" y="4025070"/>
            <a:chExt cx="457200" cy="274320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99A90A08-14D6-40BB-3BA4-203000989B96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3F954C0-85F0-1641-8265-DDFD7614153E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7C59B95-237D-2CF8-E63C-C8F632831E14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C95DAB-9188-4E4C-875F-F70210322CE3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6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capture the field constraints in the </a:t>
            </a:r>
            <a:r>
              <a:rPr lang="en-US" dirty="0" err="1">
                <a:solidFill>
                  <a:srgbClr val="00B050"/>
                </a:solidFill>
              </a:rPr>
              <a:t>hdict</a:t>
            </a:r>
            <a:r>
              <a:rPr lang="en-US" dirty="0"/>
              <a:t> type</a:t>
            </a:r>
          </a:p>
        </p:txBody>
      </p:sp>
      <p:sp>
        <p:nvSpPr>
          <p:cNvPr id="4" name="Cube 3"/>
          <p:cNvSpPr/>
          <p:nvPr/>
        </p:nvSpPr>
        <p:spPr bwMode="auto">
          <a:xfrm>
            <a:off x="8788400" y="76200"/>
            <a:ext cx="4114800" cy="1828800"/>
          </a:xfrm>
          <a:prstGeom prst="cube">
            <a:avLst>
              <a:gd name="adj" fmla="val 40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lvl="0" algn="l">
              <a:tabLst>
                <a:tab pos="14255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lvl="0" algn="l">
              <a:tabLst>
                <a:tab pos="14255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size;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capacity;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600" b="0" dirty="0">
                <a:latin typeface="Helvetica Neue"/>
              </a:rPr>
              <a:t> table;	</a:t>
            </a:r>
            <a:r>
              <a:rPr lang="en-US" sz="16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lvl="0" algn="l">
              <a:tabLst>
                <a:tab pos="1425575" algn="l"/>
              </a:tabLst>
            </a:pP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endParaRPr kumimoji="0" lang="en-US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007600" y="533400"/>
            <a:ext cx="2819400" cy="1295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Cube 6"/>
          <p:cNvSpPr/>
          <p:nvPr/>
        </p:nvSpPr>
        <p:spPr bwMode="auto">
          <a:xfrm>
            <a:off x="863600" y="3352800"/>
            <a:ext cx="7010400" cy="4648200"/>
          </a:xfrm>
          <a:prstGeom prst="cube">
            <a:avLst>
              <a:gd name="adj" fmla="val 5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//@assert \length(A) ==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len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;</a:t>
            </a:r>
            <a:endParaRPr lang="en-US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true;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(H-&gt;table, H-&gt;capacity);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  <a:p>
            <a:pPr algn="l"/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… rest of implementation </a:t>
            </a:r>
          </a:p>
          <a:p>
            <a:pPr algn="l"/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endParaRPr lang="en-US" sz="1800" b="0" dirty="0">
              <a:latin typeface="Helvetica Neue"/>
            </a:endParaRPr>
          </a:p>
          <a:p>
            <a:pPr algn="l"/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6730349" y="5414188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88400" y="3581400"/>
            <a:ext cx="2740494" cy="707886"/>
          </a:xfrm>
          <a:prstGeom prst="wedgeRectCallout">
            <a:avLst>
              <a:gd name="adj1" fmla="val -112631"/>
              <a:gd name="adj2" fmla="val 188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Usual trick to check the</a:t>
            </a:r>
            <a:br>
              <a:rPr lang="en-US" sz="2000" b="0" dirty="0"/>
            </a:br>
            <a:r>
              <a:rPr lang="en-US" sz="2000" b="0" dirty="0"/>
              <a:t>length of an array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36604" y="5464314"/>
            <a:ext cx="2794996" cy="707886"/>
          </a:xfrm>
          <a:prstGeom prst="wedgeRectCallout">
            <a:avLst>
              <a:gd name="adj1" fmla="val -249866"/>
              <a:gd name="adj2" fmla="val 2215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Abstract data structures</a:t>
            </a:r>
            <a:br>
              <a:rPr lang="en-US" sz="2000" b="0" dirty="0"/>
            </a:br>
            <a:r>
              <a:rPr lang="en-US" sz="2000" b="0" dirty="0"/>
              <a:t>are never NULL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1266946" y="6302514"/>
            <a:ext cx="1331454" cy="707886"/>
          </a:xfrm>
          <a:prstGeom prst="wedgeRectCallout">
            <a:avLst>
              <a:gd name="adj1" fmla="val 1652"/>
              <a:gd name="adj2" fmla="val -684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</a:t>
            </a:r>
            <a:br>
              <a:rPr lang="en-US" sz="2000" b="0" dirty="0"/>
            </a:br>
            <a:r>
              <a:rPr lang="en-US" sz="2000" b="0" dirty="0"/>
              <a:t>constraints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1266946" y="6302514"/>
            <a:ext cx="1331454" cy="707886"/>
          </a:xfrm>
          <a:prstGeom prst="wedgeRectCallout">
            <a:avLst>
              <a:gd name="adj1" fmla="val -325845"/>
              <a:gd name="adj2" fmla="val -77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Field</a:t>
            </a:r>
            <a:br>
              <a:rPr lang="en-US" sz="2000" b="0" dirty="0"/>
            </a:br>
            <a:r>
              <a:rPr lang="en-US" sz="2000" b="0" dirty="0"/>
              <a:t>constraints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8D1F4CC-9B45-DC64-1549-265447731C14}"/>
              </a:ext>
            </a:extLst>
          </p:cNvPr>
          <p:cNvSpPr/>
          <p:nvPr/>
        </p:nvSpPr>
        <p:spPr bwMode="auto">
          <a:xfrm>
            <a:off x="1320800" y="6172200"/>
            <a:ext cx="6248400" cy="914400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817100" cy="1498600"/>
          </a:xfrm>
        </p:spPr>
        <p:txBody>
          <a:bodyPr/>
          <a:lstStyle/>
          <a:p>
            <a:r>
              <a:rPr lang="en-US" dirty="0"/>
              <a:t>More 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 tables have a much more involved structure</a:t>
            </a:r>
            <a:br>
              <a:rPr lang="en-US" dirty="0"/>
            </a:br>
            <a:r>
              <a:rPr lang="en-US" dirty="0"/>
              <a:t>than previous concrete library types</a:t>
            </a:r>
          </a:p>
          <a:p>
            <a:pPr lvl="1"/>
            <a:r>
              <a:rPr lang="en-US" dirty="0"/>
              <a:t>The chains are acyclic</a:t>
            </a:r>
          </a:p>
          <a:p>
            <a:pPr lvl="1"/>
            <a:r>
              <a:rPr lang="en-US" dirty="0"/>
              <a:t>No two entries have the same key</a:t>
            </a:r>
          </a:p>
          <a:p>
            <a:pPr lvl="1"/>
            <a:r>
              <a:rPr lang="en-US" dirty="0"/>
              <a:t>Each entry hashes to the right index</a:t>
            </a:r>
          </a:p>
          <a:p>
            <a:pPr lvl="1"/>
            <a:r>
              <a:rPr lang="en-US" dirty="0"/>
              <a:t>No entry is NULL</a:t>
            </a:r>
          </a:p>
          <a:p>
            <a:pPr lvl="1"/>
            <a:r>
              <a:rPr lang="en-US" dirty="0"/>
              <a:t>The number of entries equals the size field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45352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3089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303634" y="2679192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108982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9" name="Group 32"/>
          <p:cNvGrpSpPr/>
          <p:nvPr/>
        </p:nvGrpSpPr>
        <p:grpSpPr>
          <a:xfrm>
            <a:off x="10898250" y="176464"/>
            <a:ext cx="362618" cy="217571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33"/>
          <p:cNvGrpSpPr/>
          <p:nvPr/>
        </p:nvGrpSpPr>
        <p:grpSpPr>
          <a:xfrm>
            <a:off x="10898250" y="897246"/>
            <a:ext cx="362618" cy="217571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8"/>
          <p:cNvGrpSpPr/>
          <p:nvPr/>
        </p:nvGrpSpPr>
        <p:grpSpPr>
          <a:xfrm>
            <a:off x="10898250" y="3440029"/>
            <a:ext cx="362618" cy="217571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33"/>
          <p:cNvGrpSpPr/>
          <p:nvPr/>
        </p:nvGrpSpPr>
        <p:grpSpPr>
          <a:xfrm>
            <a:off x="10898250" y="1262251"/>
            <a:ext cx="362618" cy="217571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33"/>
          <p:cNvGrpSpPr/>
          <p:nvPr/>
        </p:nvGrpSpPr>
        <p:grpSpPr>
          <a:xfrm>
            <a:off x="10898250" y="1627255"/>
            <a:ext cx="362618" cy="217571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10898250" y="1992259"/>
            <a:ext cx="362618" cy="217571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3"/>
          <p:cNvGrpSpPr/>
          <p:nvPr/>
        </p:nvGrpSpPr>
        <p:grpSpPr>
          <a:xfrm>
            <a:off x="10898250" y="2357263"/>
            <a:ext cx="362618" cy="217571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33"/>
          <p:cNvGrpSpPr/>
          <p:nvPr/>
        </p:nvGrpSpPr>
        <p:grpSpPr>
          <a:xfrm>
            <a:off x="10898250" y="3072956"/>
            <a:ext cx="362618" cy="217571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9" name="Straight Arrow Connector 48"/>
          <p:cNvCxnSpPr/>
          <p:nvPr/>
        </p:nvCxnSpPr>
        <p:spPr bwMode="auto">
          <a:xfrm>
            <a:off x="10898250" y="2830581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21326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17276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53" name="Group 38"/>
          <p:cNvGrpSpPr/>
          <p:nvPr/>
        </p:nvGrpSpPr>
        <p:grpSpPr>
          <a:xfrm>
            <a:off x="11712066" y="2727643"/>
            <a:ext cx="362618" cy="217571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38"/>
          <p:cNvGrpSpPr/>
          <p:nvPr/>
        </p:nvGrpSpPr>
        <p:grpSpPr>
          <a:xfrm>
            <a:off x="12540582" y="545275"/>
            <a:ext cx="362618" cy="217571"/>
            <a:chOff x="8222344" y="4025070"/>
            <a:chExt cx="457200" cy="274320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Cube 62"/>
          <p:cNvSpPr/>
          <p:nvPr/>
        </p:nvSpPr>
        <p:spPr bwMode="auto">
          <a:xfrm>
            <a:off x="863600" y="6019800"/>
            <a:ext cx="7010400" cy="2895600"/>
          </a:xfrm>
          <a:prstGeom prst="cube">
            <a:avLst>
              <a:gd name="adj" fmla="val 10788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64" name="TextBox 63"/>
          <p:cNvSpPr txBox="1"/>
          <p:nvPr/>
        </p:nvSpPr>
        <p:spPr>
          <a:xfrm rot="5400000">
            <a:off x="6730349" y="73158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65" name="Oval 64"/>
          <p:cNvSpPr>
            <a:spLocks noChangeArrowheads="1"/>
          </p:cNvSpPr>
          <p:nvPr/>
        </p:nvSpPr>
        <p:spPr bwMode="auto">
          <a:xfrm>
            <a:off x="1549400" y="8153400"/>
            <a:ext cx="3124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6" name="Rectangular Callout 65"/>
          <p:cNvSpPr/>
          <p:nvPr/>
        </p:nvSpPr>
        <p:spPr bwMode="auto">
          <a:xfrm>
            <a:off x="8940800" y="7924800"/>
            <a:ext cx="2455160" cy="707886"/>
          </a:xfrm>
          <a:prstGeom prst="wedgeRectCallout">
            <a:avLst>
              <a:gd name="adj1" fmla="val -211655"/>
              <a:gd name="adj2" fmla="val 20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tests all these</a:t>
            </a:r>
            <a:br>
              <a:rPr lang="en-US" sz="2000" b="0" dirty="0"/>
            </a:br>
            <a:r>
              <a:rPr lang="en-US" sz="2000" b="0" dirty="0"/>
              <a:t>structural constraints</a:t>
            </a:r>
          </a:p>
        </p:txBody>
      </p:sp>
      <p:sp>
        <p:nvSpPr>
          <p:cNvPr id="67" name="Rectangular Callout 66"/>
          <p:cNvSpPr/>
          <p:nvPr/>
        </p:nvSpPr>
        <p:spPr bwMode="auto">
          <a:xfrm>
            <a:off x="9626600" y="9067800"/>
            <a:ext cx="1041311" cy="369332"/>
          </a:xfrm>
          <a:prstGeom prst="wedgeRectCallout">
            <a:avLst>
              <a:gd name="adj1" fmla="val -20557"/>
              <a:gd name="adj2" fmla="val -145731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800" b="0" dirty="0"/>
              <a:t>Exercise!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/>
      <p:bldP spid="65" grpId="0" animBg="1"/>
      <p:bldP spid="66" grpId="0" animBg="1"/>
      <p:bldP spid="6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Hash Table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Entries</a:t>
            </a:r>
            <a:r>
              <a:rPr lang="en-US" dirty="0"/>
              <a:t> have the form</a:t>
            </a:r>
          </a:p>
          <a:p>
            <a:pPr algn="ctr">
              <a:buNone/>
            </a:pPr>
            <a:r>
              <a:rPr lang="en-US" dirty="0"/>
              <a:t>(“banana”, 20)</a:t>
            </a:r>
          </a:p>
          <a:p>
            <a:pPr>
              <a:buNone/>
            </a:pPr>
            <a:r>
              <a:rPr lang="en-US" dirty="0"/>
              <a:t>where</a:t>
            </a:r>
          </a:p>
          <a:p>
            <a:pPr lvl="1"/>
            <a:r>
              <a:rPr lang="en-US" dirty="0"/>
              <a:t>“banana” is the </a:t>
            </a:r>
            <a:r>
              <a:rPr lang="en-US" b="1" dirty="0"/>
              <a:t>key</a:t>
            </a:r>
          </a:p>
          <a:p>
            <a:pPr lvl="1"/>
            <a:r>
              <a:rPr lang="en-US" dirty="0"/>
              <a:t>20 is the associated data, like the quantity in stock</a:t>
            </a:r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Let’s observe your initial interactions with a </a:t>
            </a:r>
            <a:r>
              <a:rPr lang="en-US" i="1" dirty="0"/>
              <a:t>hypothetical</a:t>
            </a:r>
            <a:r>
              <a:rPr lang="en-US" dirty="0"/>
              <a:t> hash dictionary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9817100" cy="1498600"/>
          </a:xfrm>
        </p:spPr>
        <p:txBody>
          <a:bodyPr/>
          <a:lstStyle/>
          <a:p>
            <a:r>
              <a:rPr lang="en-US" dirty="0"/>
              <a:t>Invalidating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client can modify the keys </a:t>
            </a:r>
            <a:r>
              <a:rPr lang="en-US" b="1" dirty="0"/>
              <a:t>after</a:t>
            </a:r>
            <a:r>
              <a:rPr lang="en-US" dirty="0"/>
              <a:t> they have</a:t>
            </a:r>
            <a:br>
              <a:rPr lang="en-US" dirty="0"/>
            </a:br>
            <a:r>
              <a:rPr lang="en-US" dirty="0"/>
              <a:t>been inserted in the hash table</a:t>
            </a:r>
          </a:p>
          <a:p>
            <a:pPr lvl="1"/>
            <a:r>
              <a:rPr lang="en-US" dirty="0"/>
              <a:t>The chains contain </a:t>
            </a:r>
            <a:r>
              <a:rPr lang="en-US" b="1" dirty="0"/>
              <a:t>pointers</a:t>
            </a:r>
            <a:r>
              <a:rPr lang="en-US" dirty="0"/>
              <a:t> to entries</a:t>
            </a:r>
          </a:p>
          <a:p>
            <a:pPr lvl="1"/>
            <a:endParaRPr lang="en-US" dirty="0"/>
          </a:p>
          <a:p>
            <a:r>
              <a:rPr lang="en-US" dirty="0"/>
              <a:t>This can invalidate the data structure invariants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is_dict</a:t>
            </a:r>
            <a:r>
              <a:rPr lang="en-US" dirty="0"/>
              <a:t> fails the next time it is called</a:t>
            </a:r>
          </a:p>
          <a:p>
            <a:pPr lvl="2"/>
            <a:r>
              <a:rPr lang="en-US" dirty="0"/>
              <a:t>This is not because of a bug in the library</a:t>
            </a:r>
          </a:p>
          <a:p>
            <a:pPr lvl="2"/>
            <a:r>
              <a:rPr lang="en-US" dirty="0"/>
              <a:t>This is because the client manipulated the entries through aliases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Aliasing is dangerous!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545352" y="76200"/>
          <a:ext cx="4826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30894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1303634" y="2679192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10898250" y="64964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9" name="Group 32"/>
          <p:cNvGrpSpPr/>
          <p:nvPr/>
        </p:nvGrpSpPr>
        <p:grpSpPr>
          <a:xfrm>
            <a:off x="10898250" y="176464"/>
            <a:ext cx="362618" cy="217571"/>
            <a:chOff x="8222344" y="4025070"/>
            <a:chExt cx="457200" cy="274320"/>
          </a:xfrm>
        </p:grpSpPr>
        <p:cxnSp>
          <p:nvCxnSpPr>
            <p:cNvPr id="10" name="Straight Arrow Connector 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Group 33"/>
          <p:cNvGrpSpPr/>
          <p:nvPr/>
        </p:nvGrpSpPr>
        <p:grpSpPr>
          <a:xfrm>
            <a:off x="10898250" y="897246"/>
            <a:ext cx="362618" cy="217571"/>
            <a:chOff x="8222344" y="4025070"/>
            <a:chExt cx="457200" cy="274320"/>
          </a:xfrm>
        </p:grpSpPr>
        <p:cxnSp>
          <p:nvCxnSpPr>
            <p:cNvPr id="15" name="Straight Arrow Connector 1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38"/>
          <p:cNvGrpSpPr/>
          <p:nvPr/>
        </p:nvGrpSpPr>
        <p:grpSpPr>
          <a:xfrm>
            <a:off x="10898250" y="3440029"/>
            <a:ext cx="362618" cy="217571"/>
            <a:chOff x="8222344" y="4025070"/>
            <a:chExt cx="457200" cy="27432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" name="Group 33"/>
          <p:cNvGrpSpPr/>
          <p:nvPr/>
        </p:nvGrpSpPr>
        <p:grpSpPr>
          <a:xfrm>
            <a:off x="10898250" y="1262251"/>
            <a:ext cx="362618" cy="217571"/>
            <a:chOff x="8222344" y="4025070"/>
            <a:chExt cx="457200" cy="274320"/>
          </a:xfrm>
        </p:grpSpPr>
        <p:cxnSp>
          <p:nvCxnSpPr>
            <p:cNvPr id="25" name="Straight Arrow Connector 2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33"/>
          <p:cNvGrpSpPr/>
          <p:nvPr/>
        </p:nvGrpSpPr>
        <p:grpSpPr>
          <a:xfrm>
            <a:off x="10898250" y="1627255"/>
            <a:ext cx="362618" cy="217571"/>
            <a:chOff x="8222344" y="4025070"/>
            <a:chExt cx="457200" cy="27432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/>
          <p:nvPr/>
        </p:nvGrpSpPr>
        <p:grpSpPr>
          <a:xfrm>
            <a:off x="10898250" y="1992259"/>
            <a:ext cx="362618" cy="217571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9" name="Group 33"/>
          <p:cNvGrpSpPr/>
          <p:nvPr/>
        </p:nvGrpSpPr>
        <p:grpSpPr>
          <a:xfrm>
            <a:off x="10898250" y="2357263"/>
            <a:ext cx="362618" cy="217571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4" name="Group 33"/>
          <p:cNvGrpSpPr/>
          <p:nvPr/>
        </p:nvGrpSpPr>
        <p:grpSpPr>
          <a:xfrm>
            <a:off x="10898250" y="3072956"/>
            <a:ext cx="362618" cy="217571"/>
            <a:chOff x="8222344" y="4025070"/>
            <a:chExt cx="457200" cy="274320"/>
          </a:xfrm>
        </p:grpSpPr>
        <p:cxnSp>
          <p:nvCxnSpPr>
            <p:cNvPr id="45" name="Straight Arrow Connector 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9" name="Straight Arrow Connector 48"/>
          <p:cNvCxnSpPr/>
          <p:nvPr/>
        </p:nvCxnSpPr>
        <p:spPr bwMode="auto">
          <a:xfrm>
            <a:off x="10898250" y="2830581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2132690" y="505968"/>
          <a:ext cx="510032" cy="30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Oval 50"/>
          <p:cNvSpPr/>
          <p:nvPr/>
        </p:nvSpPr>
        <p:spPr bwMode="auto">
          <a:xfrm>
            <a:off x="12135576" y="618603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11727670" y="647965"/>
            <a:ext cx="389780" cy="12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oval" w="med" len="med"/>
            <a:tailEnd type="stealth" w="lg" len="lg"/>
          </a:ln>
          <a:effectLst/>
        </p:spPr>
      </p:cxnSp>
      <p:grpSp>
        <p:nvGrpSpPr>
          <p:cNvPr id="53" name="Group 38"/>
          <p:cNvGrpSpPr/>
          <p:nvPr/>
        </p:nvGrpSpPr>
        <p:grpSpPr>
          <a:xfrm>
            <a:off x="11712066" y="2727643"/>
            <a:ext cx="362618" cy="217571"/>
            <a:chOff x="8222344" y="4025070"/>
            <a:chExt cx="457200" cy="274320"/>
          </a:xfrm>
        </p:grpSpPr>
        <p:cxnSp>
          <p:nvCxnSpPr>
            <p:cNvPr id="54" name="Straight Arrow Connector 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8" name="Group 38"/>
          <p:cNvGrpSpPr/>
          <p:nvPr/>
        </p:nvGrpSpPr>
        <p:grpSpPr>
          <a:xfrm>
            <a:off x="12540582" y="545275"/>
            <a:ext cx="362618" cy="217571"/>
            <a:chOff x="8222344" y="4025070"/>
            <a:chExt cx="457200" cy="274320"/>
          </a:xfrm>
        </p:grpSpPr>
        <p:cxnSp>
          <p:nvCxnSpPr>
            <p:cNvPr id="59" name="Straight Arrow Connector 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oval" w="med" len="med"/>
              <a:tailEnd type="none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8" name="Rectangular Callout 67"/>
          <p:cNvSpPr/>
          <p:nvPr/>
        </p:nvSpPr>
        <p:spPr bwMode="auto">
          <a:xfrm>
            <a:off x="7416800" y="7264568"/>
            <a:ext cx="2979341" cy="1015663"/>
          </a:xfrm>
          <a:prstGeom prst="wedgeRectCallout">
            <a:avLst>
              <a:gd name="adj1" fmla="val -67825"/>
              <a:gd name="adj2" fmla="val -1549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couldn’t happen in</a:t>
            </a:r>
            <a:br>
              <a:rPr lang="en-US" sz="2000" b="0" dirty="0"/>
            </a:br>
            <a:r>
              <a:rPr lang="en-US" sz="2000" b="0" dirty="0"/>
              <a:t>any of the data structures</a:t>
            </a:r>
            <a:br>
              <a:rPr lang="en-US" sz="2000" b="0" dirty="0"/>
            </a:br>
            <a:r>
              <a:rPr lang="en-US" sz="2000" b="0" dirty="0"/>
              <a:t>we studied so far</a:t>
            </a:r>
          </a:p>
        </p:txBody>
      </p:sp>
      <p:sp>
        <p:nvSpPr>
          <p:cNvPr id="64" name="Slide Number Placeholder 6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3149600" y="4572000"/>
            <a:ext cx="67056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3352800"/>
            <a:ext cx="11099800" cy="5524500"/>
          </a:xfrm>
        </p:spPr>
        <p:txBody>
          <a:bodyPr/>
          <a:lstStyle/>
          <a:p>
            <a:r>
              <a:rPr lang="en-US" dirty="0"/>
              <a:t>First, we need to find the right bucket</a:t>
            </a:r>
          </a:p>
          <a:p>
            <a:pPr lvl="1"/>
            <a:r>
              <a:rPr lang="en-US" dirty="0"/>
              <a:t>Determine the hash index of </a:t>
            </a:r>
            <a:r>
              <a:rPr lang="en-US" dirty="0">
                <a:solidFill>
                  <a:srgbClr val="FFC000"/>
                </a:solidFill>
              </a:rPr>
              <a:t>k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</a:t>
            </a:r>
            <a:r>
              <a:rPr lang="en-US" dirty="0" err="1">
                <a:solidFill>
                  <a:schemeClr val="tx1"/>
                </a:solidFill>
              </a:rPr>
              <a:t>key_hash</a:t>
            </a:r>
            <a:r>
              <a:rPr lang="en-US" dirty="0">
                <a:solidFill>
                  <a:schemeClr val="tx1"/>
                </a:solidFill>
              </a:rPr>
              <a:t>(k) % D-&gt;capacity;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This won’t work if </a:t>
            </a:r>
            <a:r>
              <a:rPr lang="en-US" dirty="0" err="1"/>
              <a:t>hash_key</a:t>
            </a:r>
            <a:r>
              <a:rPr lang="en-US" dirty="0"/>
              <a:t>(k) is negative!</a:t>
            </a:r>
          </a:p>
          <a:p>
            <a:pPr lvl="4"/>
            <a:endParaRPr lang="en-US" sz="1000" dirty="0"/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 err="1">
                <a:solidFill>
                  <a:srgbClr val="FFC000"/>
                </a:solidFill>
              </a:rPr>
              <a:t>i</a:t>
            </a:r>
            <a:r>
              <a:rPr lang="en-US" dirty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= abs(</a:t>
            </a:r>
            <a:r>
              <a:rPr lang="en-US" dirty="0" err="1">
                <a:solidFill>
                  <a:schemeClr val="tx1"/>
                </a:solidFill>
              </a:rPr>
              <a:t>key_hash</a:t>
            </a:r>
            <a:r>
              <a:rPr lang="en-US" dirty="0">
                <a:solidFill>
                  <a:schemeClr val="tx1"/>
                </a:solidFill>
              </a:rPr>
              <a:t>(k) % D-&gt;capacity);</a:t>
            </a:r>
            <a:endParaRPr lang="en-US" dirty="0"/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2844800" y="1624965"/>
            <a:ext cx="5412800" cy="1477109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600" y="15768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462405" y="4800600"/>
            <a:ext cx="6083999" cy="754043"/>
            <a:chOff x="3868240" y="4724400"/>
            <a:chExt cx="6083999" cy="754043"/>
          </a:xfrm>
        </p:grpSpPr>
        <p:sp>
          <p:nvSpPr>
            <p:cNvPr id="20" name="TextBox 19"/>
            <p:cNvSpPr txBox="1"/>
            <p:nvPr/>
          </p:nvSpPr>
          <p:spPr>
            <a:xfrm>
              <a:off x="3868240" y="4916755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Key</a:t>
              </a:r>
            </a:p>
          </p:txBody>
        </p:sp>
        <p:sp>
          <p:nvSpPr>
            <p:cNvPr id="21" name="Right Arrow 20"/>
            <p:cNvSpPr/>
            <p:nvPr/>
          </p:nvSpPr>
          <p:spPr bwMode="auto">
            <a:xfrm>
              <a:off x="4486988" y="4724400"/>
              <a:ext cx="1783672" cy="7540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non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0" dirty="0"/>
                <a:t>H</a:t>
              </a: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ash Function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10339" y="4916755"/>
              <a:ext cx="13373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Hash Value</a:t>
              </a:r>
            </a:p>
          </p:txBody>
        </p:sp>
        <p:sp>
          <p:nvSpPr>
            <p:cNvPr id="23" name="Right Arrow 22"/>
            <p:cNvSpPr/>
            <p:nvPr/>
          </p:nvSpPr>
          <p:spPr bwMode="auto">
            <a:xfrm>
              <a:off x="7749118" y="4724400"/>
              <a:ext cx="881925" cy="754043"/>
            </a:xfrm>
            <a:prstGeom prst="rightArrow">
              <a:avLst/>
            </a:prstGeom>
            <a:solidFill>
              <a:srgbClr val="FFC000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% 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610205" y="4916755"/>
              <a:ext cx="13420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0" dirty="0"/>
                <a:t>Hash Index</a:t>
              </a:r>
            </a:p>
          </p:txBody>
        </p:sp>
      </p:grpSp>
      <p:sp>
        <p:nvSpPr>
          <p:cNvPr id="25" name="Rounded Rectangular Callout 24"/>
          <p:cNvSpPr/>
          <p:nvPr/>
        </p:nvSpPr>
        <p:spPr bwMode="auto">
          <a:xfrm>
            <a:off x="2700904" y="6553200"/>
            <a:ext cx="2429896" cy="419973"/>
          </a:xfrm>
          <a:prstGeom prst="wedgeRoundRectCallout">
            <a:avLst>
              <a:gd name="adj1" fmla="val -24280"/>
              <a:gd name="adj2" fmla="val -10050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2668650" y="8077200"/>
            <a:ext cx="762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28" name="Rectangular Callout 27"/>
          <p:cNvSpPr/>
          <p:nvPr/>
        </p:nvSpPr>
        <p:spPr bwMode="auto">
          <a:xfrm>
            <a:off x="8407400" y="6248400"/>
            <a:ext cx="4277838" cy="707886"/>
          </a:xfrm>
          <a:prstGeom prst="wedgeRectCallout">
            <a:avLst>
              <a:gd name="adj1" fmla="val -121974"/>
              <a:gd name="adj2" fmla="val 248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library’s questions are answered</a:t>
            </a:r>
            <a:br>
              <a:rPr lang="en-US" sz="2000" b="0" dirty="0"/>
            </a:br>
            <a:r>
              <a:rPr lang="en-US" sz="2000" b="0" dirty="0"/>
              <a:t>by the client interface functions</a:t>
            </a: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8407400" y="6248400"/>
            <a:ext cx="4277838" cy="707886"/>
          </a:xfrm>
          <a:prstGeom prst="wedgeRectCallout">
            <a:avLst>
              <a:gd name="adj1" fmla="val 8221"/>
              <a:gd name="adj2" fmla="val -5270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library’s questions are answered</a:t>
            </a:r>
            <a:br>
              <a:rPr lang="en-US" sz="2000" b="0" dirty="0"/>
            </a:br>
            <a:r>
              <a:rPr lang="en-US" sz="2000" b="0" dirty="0"/>
              <a:t>by the client interface functions</a:t>
            </a:r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Finding the Right Bucket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05000"/>
            <a:ext cx="11099800" cy="55245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We need later to do the same in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Hence, let us </a:t>
            </a:r>
            <a:r>
              <a:rPr lang="en-US" b="1" dirty="0">
                <a:solidFill>
                  <a:schemeClr val="tx1"/>
                </a:solidFill>
              </a:rPr>
              <a:t>factor it out </a:t>
            </a:r>
            <a:r>
              <a:rPr lang="en-US" dirty="0">
                <a:solidFill>
                  <a:schemeClr val="tx1"/>
                </a:solidFill>
              </a:rPr>
              <a:t>in a function that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computes the hash index of a key</a:t>
            </a:r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26" name="Cube 25"/>
          <p:cNvSpPr/>
          <p:nvPr/>
        </p:nvSpPr>
        <p:spPr bwMode="auto">
          <a:xfrm>
            <a:off x="3368584" y="4291774"/>
            <a:ext cx="6019800" cy="2362200"/>
          </a:xfrm>
          <a:prstGeom prst="cube">
            <a:avLst>
              <a:gd name="adj" fmla="val 12404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32" name="TextBox 31"/>
          <p:cNvSpPr txBox="1"/>
          <p:nvPr/>
        </p:nvSpPr>
        <p:spPr>
          <a:xfrm rot="5400000">
            <a:off x="8244733" y="5283026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hdict_lookup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we need to find the right bucket</a:t>
            </a:r>
          </a:p>
          <a:p>
            <a:r>
              <a:rPr lang="en-US" dirty="0"/>
              <a:t>Then, we go through its chain</a:t>
            </a:r>
          </a:p>
          <a:p>
            <a:pPr lvl="1"/>
            <a:r>
              <a:rPr lang="en-US" dirty="0"/>
              <a:t>Extract the key of each entry</a:t>
            </a:r>
          </a:p>
          <a:p>
            <a:pPr lvl="1"/>
            <a:r>
              <a:rPr lang="en-US" dirty="0"/>
              <a:t>Check if it is equal to </a:t>
            </a:r>
            <a:r>
              <a:rPr lang="en-US" dirty="0">
                <a:solidFill>
                  <a:srgbClr val="FFC000"/>
                </a:solidFill>
              </a:rPr>
              <a:t>k</a:t>
            </a:r>
          </a:p>
          <a:p>
            <a:pPr lvl="1"/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4876800"/>
            <a:ext cx="6477000" cy="4114800"/>
          </a:xfrm>
          <a:prstGeom prst="cube">
            <a:avLst>
              <a:gd name="adj" fmla="val 6170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61728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7950200" y="5029200"/>
            <a:ext cx="4875695" cy="400110"/>
          </a:xfrm>
          <a:prstGeom prst="wedgeRectCallout">
            <a:avLst>
              <a:gd name="adj1" fmla="val -145092"/>
              <a:gd name="adj2" fmla="val 1132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must satisfy the representation invariant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7990519" y="5562600"/>
            <a:ext cx="2626681" cy="400110"/>
          </a:xfrm>
          <a:prstGeom prst="wedgeRectCallout">
            <a:avLst>
              <a:gd name="adj1" fmla="val -218036"/>
              <a:gd name="adj2" fmla="val 28381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FFC000"/>
                </a:solidFill>
              </a:rPr>
              <a:t>i</a:t>
            </a:r>
            <a:r>
              <a:rPr lang="en-US" sz="2000" b="0" dirty="0"/>
              <a:t> is the hash index of </a:t>
            </a:r>
            <a:r>
              <a:rPr lang="en-US" sz="2000" b="0" dirty="0">
                <a:solidFill>
                  <a:srgbClr val="FFC000"/>
                </a:solidFill>
              </a:rPr>
              <a:t>k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7931060" y="7620000"/>
            <a:ext cx="3658823" cy="400110"/>
          </a:xfrm>
          <a:prstGeom prst="wedgeRectCallout">
            <a:avLst>
              <a:gd name="adj1" fmla="val -187935"/>
              <a:gd name="adj2" fmla="val 554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 the entry if </a:t>
            </a:r>
            <a:r>
              <a:rPr lang="en-US" sz="2000" b="0" dirty="0">
                <a:solidFill>
                  <a:srgbClr val="FFC000"/>
                </a:solidFill>
              </a:rPr>
              <a:t>k</a:t>
            </a:r>
            <a:r>
              <a:rPr lang="en-US" sz="2000" b="0" dirty="0"/>
              <a:t> is found …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7950200" y="8210490"/>
            <a:ext cx="4218527" cy="400110"/>
          </a:xfrm>
          <a:prstGeom prst="wedgeRectCallout">
            <a:avLst>
              <a:gd name="adj1" fmla="val -188716"/>
              <a:gd name="adj2" fmla="val 1268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… and signal it’s not there otherwise</a:t>
            </a: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7950200" y="6191310"/>
            <a:ext cx="3222998" cy="400110"/>
          </a:xfrm>
          <a:prstGeom prst="wedgeRectCallout">
            <a:avLst>
              <a:gd name="adj1" fmla="val -187203"/>
              <a:gd name="adj2" fmla="val 1711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start of the chain</a:t>
            </a:r>
          </a:p>
        </p:txBody>
      </p:sp>
      <p:sp>
        <p:nvSpPr>
          <p:cNvPr id="24" name="Vertical Scroll 23"/>
          <p:cNvSpPr/>
          <p:nvPr/>
        </p:nvSpPr>
        <p:spPr bwMode="auto">
          <a:xfrm flipH="1">
            <a:off x="7569200" y="2844165"/>
            <a:ext cx="5412800" cy="1477109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42306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471600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6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hdict_insert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048000"/>
            <a:ext cx="6477000" cy="6400800"/>
          </a:xfrm>
          <a:prstGeom prst="cube">
            <a:avLst>
              <a:gd name="adj" fmla="val 4456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43440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7347545" y="2844165"/>
            <a:ext cx="5631855" cy="1126113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45720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64345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7950200" y="4572000"/>
            <a:ext cx="4406014" cy="400110"/>
          </a:xfrm>
          <a:prstGeom prst="wedgeRectCallout">
            <a:avLst>
              <a:gd name="adj1" fmla="val -153236"/>
              <a:gd name="adj2" fmla="val -633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 must remain valid after the insertion</a:t>
            </a: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8275510" y="7010400"/>
            <a:ext cx="1884490" cy="400110"/>
          </a:xfrm>
          <a:prstGeom prst="wedgeRectCallout">
            <a:avLst>
              <a:gd name="adj1" fmla="val -345525"/>
              <a:gd name="adj2" fmla="val -2117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If so overwrite it</a:t>
            </a:r>
          </a:p>
        </p:txBody>
      </p:sp>
      <p:sp>
        <p:nvSpPr>
          <p:cNvPr id="25" name="Right Brace 24"/>
          <p:cNvSpPr/>
          <p:nvPr/>
        </p:nvSpPr>
        <p:spPr bwMode="auto">
          <a:xfrm>
            <a:off x="7264400" y="5410200"/>
            <a:ext cx="228600" cy="1447800"/>
          </a:xfrm>
          <a:prstGeom prst="rightBrac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8255000" y="5675293"/>
            <a:ext cx="3267881" cy="954107"/>
          </a:xfrm>
          <a:prstGeom prst="wedgeRectCallout">
            <a:avLst>
              <a:gd name="adj1" fmla="val -68425"/>
              <a:gd name="adj2" fmla="val 20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Check if there is already an </a:t>
            </a:r>
            <a:br>
              <a:rPr lang="en-US" sz="2000" b="0" dirty="0"/>
            </a:br>
            <a:r>
              <a:rPr lang="en-US" sz="2000" b="0" dirty="0"/>
              <a:t>entry with the same key</a:t>
            </a:r>
          </a:p>
          <a:p>
            <a:pPr>
              <a:defRPr/>
            </a:pPr>
            <a:r>
              <a:rPr lang="en-US" sz="1600" b="0" dirty="0"/>
              <a:t>(similar code for </a:t>
            </a:r>
            <a:r>
              <a:rPr lang="en-US" sz="1600" b="0" dirty="0" err="1">
                <a:solidFill>
                  <a:srgbClr val="7030A0"/>
                </a:solidFill>
              </a:rPr>
              <a:t>hdict_lookup</a:t>
            </a:r>
            <a:r>
              <a:rPr lang="en-US" sz="1600" b="0" dirty="0"/>
              <a:t>)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8255000" y="7696200"/>
            <a:ext cx="2658741" cy="707886"/>
          </a:xfrm>
          <a:prstGeom prst="wedgeRectCallout">
            <a:avLst>
              <a:gd name="adj1" fmla="val -222695"/>
              <a:gd name="adj2" fmla="val -23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Otherwise, </a:t>
            </a:r>
            <a:r>
              <a:rPr lang="en-US" sz="2000" b="0" dirty="0" err="1"/>
              <a:t>prepend</a:t>
            </a:r>
            <a:r>
              <a:rPr lang="en-US" sz="2000" b="0" dirty="0"/>
              <a:t> a</a:t>
            </a:r>
            <a:br>
              <a:rPr lang="en-US" sz="2000" b="0" dirty="0"/>
            </a:br>
            <a:r>
              <a:rPr lang="en-US" sz="2000" b="0" dirty="0"/>
              <a:t>new node containing </a:t>
            </a:r>
            <a:r>
              <a:rPr lang="en-US" sz="2000" b="0" dirty="0">
                <a:solidFill>
                  <a:srgbClr val="FFC000"/>
                </a:solidFill>
              </a:rPr>
              <a:t>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8750300" cy="1498600"/>
          </a:xfrm>
        </p:spPr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solidFill>
                  <a:srgbClr val="7030A0"/>
                </a:solidFill>
              </a:rPr>
              <a:t>hdict_new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9474200" y="48069"/>
            <a:ext cx="3505200" cy="2705834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401888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600" b="0" dirty="0">
                <a:latin typeface="Helvetica Neue"/>
              </a:rPr>
              <a:t> ;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);</a:t>
            </a:r>
          </a:p>
          <a:p>
            <a:pPr algn="l">
              <a:tabLst>
                <a:tab pos="2401888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2401888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64800" y="0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Client Interface</a:t>
            </a:r>
          </a:p>
        </p:txBody>
      </p:sp>
      <p:sp>
        <p:nvSpPr>
          <p:cNvPr id="10" name="Cube 9"/>
          <p:cNvSpPr/>
          <p:nvPr/>
        </p:nvSpPr>
        <p:spPr bwMode="auto">
          <a:xfrm>
            <a:off x="406400" y="3048000"/>
            <a:ext cx="6477000" cy="3581400"/>
          </a:xfrm>
          <a:prstGeom prst="cube">
            <a:avLst>
              <a:gd name="adj" fmla="val 810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20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5739749" y="4344052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Implementation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157382" y="2844165"/>
            <a:ext cx="3822018" cy="1126113"/>
          </a:xfrm>
          <a:prstGeom prst="verticalScroll">
            <a:avLst>
              <a:gd name="adj" fmla="val 2007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8035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28035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64345" y="2796096"/>
            <a:ext cx="17940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Helvetica Neue"/>
              </a:rPr>
              <a:t>Library Interface</a:t>
            </a:r>
          </a:p>
        </p:txBody>
      </p:sp>
      <p:sp>
        <p:nvSpPr>
          <p:cNvPr id="19" name="Rectangular Callout 18"/>
          <p:cNvSpPr/>
          <p:nvPr/>
        </p:nvSpPr>
        <p:spPr bwMode="auto">
          <a:xfrm>
            <a:off x="7950200" y="4267200"/>
            <a:ext cx="3896259" cy="400110"/>
          </a:xfrm>
          <a:prstGeom prst="wedgeRectCallout">
            <a:avLst>
              <a:gd name="adj1" fmla="val -157198"/>
              <a:gd name="adj2" fmla="val -663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Returned dictionary must be valid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9321800" y="5540514"/>
            <a:ext cx="2358979" cy="707886"/>
          </a:xfrm>
          <a:prstGeom prst="wedgeRectCallout">
            <a:avLst>
              <a:gd name="adj1" fmla="val -222695"/>
              <a:gd name="adj2" fmla="val -238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Initialized to default</a:t>
            </a:r>
            <a:br>
              <a:rPr lang="en-US" sz="2000" b="0" dirty="0"/>
            </a:br>
            <a:r>
              <a:rPr lang="en-US" sz="2000" b="0" dirty="0"/>
              <a:t>pointer value, NULL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The Hash Dictionary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36300" cy="1498600"/>
          </a:xfrm>
        </p:spPr>
        <p:txBody>
          <a:bodyPr/>
          <a:lstStyle/>
          <a:p>
            <a:r>
              <a:rPr lang="en-US" dirty="0"/>
              <a:t>Overall Implementation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Cube 6"/>
          <p:cNvSpPr/>
          <p:nvPr/>
        </p:nvSpPr>
        <p:spPr bwMode="auto">
          <a:xfrm>
            <a:off x="101600" y="1600200"/>
            <a:ext cx="7924800" cy="72390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2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>
                <a:latin typeface="Helvetica Neue"/>
              </a:rPr>
              <a:t>data;	</a:t>
            </a:r>
            <a:r>
              <a:rPr lang="en-US" sz="12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latin typeface="Helvetica Neue"/>
              </a:rPr>
              <a:t> next;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latin typeface="Helvetica Neue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{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size;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>
                <a:latin typeface="Helvetica Neue"/>
              </a:rPr>
              <a:t>capacity;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 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1200" b="0" dirty="0">
                <a:latin typeface="Helvetica Neue"/>
              </a:rPr>
              <a:t> table;	</a:t>
            </a:r>
            <a:r>
              <a:rPr lang="en-US" sz="12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latin typeface="Helvetica Neue"/>
              </a:rPr>
              <a:t>;</a:t>
            </a:r>
          </a:p>
          <a:p>
            <a:pPr algn="l"/>
            <a:endParaRPr lang="en-US" sz="1200" b="0" dirty="0"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2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1200" b="0" dirty="0">
              <a:latin typeface="Helvetica Neue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7213505" y="2499956"/>
            <a:ext cx="1507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Implementation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 flipH="1" flipV="1">
            <a:off x="609093" y="5308093"/>
            <a:ext cx="706221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140200" y="1752600"/>
            <a:ext cx="3429000" cy="650075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\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(e);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p-&gt;data = e;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8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2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12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2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2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12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12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2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12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1200" b="0" dirty="0">
              <a:latin typeface="Helvetica Neue"/>
            </a:endParaRPr>
          </a:p>
          <a:p>
            <a:pPr algn="l"/>
            <a:endParaRPr lang="en-US" sz="900" b="0" dirty="0">
              <a:latin typeface="Helvetica Neue"/>
            </a:endParaRPr>
          </a:p>
          <a:p>
            <a:pPr algn="l"/>
            <a:r>
              <a:rPr lang="fr-FR" sz="12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12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2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12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12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200" b="0" dirty="0">
                <a:latin typeface="Helvetica Neue"/>
              </a:rPr>
              <a:t>;</a:t>
            </a:r>
            <a:endParaRPr lang="en-US" sz="12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ight Arrow Callout 10"/>
          <p:cNvSpPr/>
          <p:nvPr/>
        </p:nvSpPr>
        <p:spPr bwMode="auto">
          <a:xfrm rot="16200000">
            <a:off x="3511041" y="8863075"/>
            <a:ext cx="729234" cy="833883"/>
          </a:xfrm>
          <a:prstGeom prst="rightArrowCallout">
            <a:avLst/>
          </a:prstGeom>
          <a:solidFill>
            <a:srgbClr val="FF000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How</a:t>
            </a:r>
          </a:p>
        </p:txBody>
      </p:sp>
      <p:sp>
        <p:nvSpPr>
          <p:cNvPr id="14" name="Vertical Scroll 13"/>
          <p:cNvSpPr/>
          <p:nvPr/>
        </p:nvSpPr>
        <p:spPr bwMode="auto">
          <a:xfrm flipH="1">
            <a:off x="8102600" y="4900970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31400" y="4852901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7" name="Vertical Scroll 16"/>
          <p:cNvSpPr/>
          <p:nvPr/>
        </p:nvSpPr>
        <p:spPr bwMode="auto">
          <a:xfrm flipH="1">
            <a:off x="9017000" y="21213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50400" y="20732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22" name="Right Arrow Callout 21"/>
          <p:cNvSpPr/>
          <p:nvPr/>
        </p:nvSpPr>
        <p:spPr bwMode="auto">
          <a:xfrm rot="16200000">
            <a:off x="10698746" y="8811780"/>
            <a:ext cx="729234" cy="936474"/>
          </a:xfrm>
          <a:prstGeom prst="rightArrowCallout">
            <a:avLst/>
          </a:prstGeom>
          <a:solidFill>
            <a:srgbClr val="92D050">
              <a:alpha val="50000"/>
            </a:srgbClr>
          </a:solidFill>
          <a:ln w="63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vert" wrap="none" lIns="54864" tIns="91440" rIns="5080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What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Libraries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hash dictionary library is a </a:t>
            </a:r>
            <a:r>
              <a:rPr lang="en-US" b="1" dirty="0"/>
              <a:t>complex library</a:t>
            </a:r>
          </a:p>
          <a:p>
            <a:pPr lvl="1"/>
            <a:r>
              <a:rPr lang="en-US" dirty="0"/>
              <a:t>It needs the client to supply code and functions</a:t>
            </a:r>
          </a:p>
          <a:p>
            <a:pPr lvl="1"/>
            <a:r>
              <a:rPr lang="en-US" dirty="0"/>
              <a:t>So that it can provide its services</a:t>
            </a:r>
          </a:p>
          <a:p>
            <a:pPr lvl="4"/>
            <a:endParaRPr lang="en-US" dirty="0"/>
          </a:p>
          <a:p>
            <a:r>
              <a:rPr lang="en-US" dirty="0"/>
              <a:t>Complex libraries consist of: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client interface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implementation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library interface</a:t>
            </a:r>
          </a:p>
          <a:p>
            <a:pPr lvl="1"/>
            <a:endParaRPr lang="en-US" dirty="0"/>
          </a:p>
          <a:p>
            <a:r>
              <a:rPr lang="en-US" dirty="0"/>
              <a:t>The client sees the client and library interfaces</a:t>
            </a:r>
          </a:p>
          <a:p>
            <a:pPr lvl="1"/>
            <a:r>
              <a:rPr lang="en-US" dirty="0"/>
              <a:t>But not the implementation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398000" y="3505200"/>
            <a:ext cx="2956900" cy="707886"/>
          </a:xfrm>
          <a:prstGeom prst="wedgeRectCallout">
            <a:avLst>
              <a:gd name="adj1" fmla="val -98195"/>
              <a:gd name="adj2" fmla="val -875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Stacks and queues were</a:t>
            </a:r>
            <a:br>
              <a:rPr lang="en-US" sz="2000" b="0" dirty="0"/>
            </a:br>
            <a:r>
              <a:rPr lang="en-US" sz="2000" dirty="0"/>
              <a:t>elementary libraries</a:t>
            </a: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9668908" y="4876800"/>
            <a:ext cx="2685992" cy="1015663"/>
          </a:xfrm>
          <a:prstGeom prst="wedgeRectCallout">
            <a:avLst>
              <a:gd name="adj1" fmla="val -195984"/>
              <a:gd name="adj2" fmla="val 135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They consisted of only</a:t>
            </a:r>
            <a:br>
              <a:rPr lang="en-US" sz="2000" b="0" dirty="0"/>
            </a:br>
            <a:r>
              <a:rPr lang="en-US" sz="2000" b="0" dirty="0"/>
              <a:t>an implementation and</a:t>
            </a:r>
            <a:br>
              <a:rPr lang="en-US" sz="2000" b="0" dirty="0"/>
            </a:br>
            <a:r>
              <a:rPr lang="en-US" sz="2000" b="0" dirty="0"/>
              <a:t>a library interface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10080880" y="7467600"/>
            <a:ext cx="2416688" cy="707886"/>
          </a:xfrm>
          <a:prstGeom prst="wedgeRectCallout">
            <a:avLst>
              <a:gd name="adj1" fmla="val -206198"/>
              <a:gd name="adj2" fmla="val -441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Their client only saw</a:t>
            </a:r>
            <a:br>
              <a:rPr lang="en-US" sz="2000" b="0" dirty="0"/>
            </a:br>
            <a:r>
              <a:rPr lang="en-US" sz="2000" b="0" dirty="0"/>
              <a:t>the library interface</a:t>
            </a:r>
            <a:endParaRPr lang="en-US" sz="2000" b="0" dirty="0">
              <a:solidFill>
                <a:srgbClr val="FFC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Complex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3800" y="1905000"/>
            <a:ext cx="6477000" cy="6896100"/>
          </a:xfrm>
        </p:spPr>
        <p:txBody>
          <a:bodyPr/>
          <a:lstStyle/>
          <a:p>
            <a:r>
              <a:rPr lang="en-US" dirty="0"/>
              <a:t>Client interface</a:t>
            </a:r>
          </a:p>
          <a:p>
            <a:pPr lvl="1"/>
            <a:r>
              <a:rPr lang="en-US" dirty="0"/>
              <a:t>Client type names</a:t>
            </a:r>
          </a:p>
          <a:p>
            <a:pPr lvl="1"/>
            <a:r>
              <a:rPr lang="en-US" dirty="0"/>
              <a:t>Prototype of client functions </a:t>
            </a:r>
          </a:p>
          <a:p>
            <a:pPr lvl="4"/>
            <a:endParaRPr lang="en-US" dirty="0"/>
          </a:p>
          <a:p>
            <a:r>
              <a:rPr lang="en-US" dirty="0"/>
              <a:t>Implementation</a:t>
            </a:r>
          </a:p>
          <a:p>
            <a:pPr lvl="1"/>
            <a:r>
              <a:rPr lang="en-US" dirty="0"/>
              <a:t>Concrete type definition</a:t>
            </a:r>
          </a:p>
          <a:p>
            <a:pPr lvl="1"/>
            <a:r>
              <a:rPr lang="en-US" dirty="0"/>
              <a:t>Representation invariant function</a:t>
            </a:r>
          </a:p>
          <a:p>
            <a:pPr lvl="1"/>
            <a:r>
              <a:rPr lang="en-US" dirty="0"/>
              <a:t>Implementation of interface functions</a:t>
            </a:r>
          </a:p>
          <a:p>
            <a:pPr lvl="1"/>
            <a:r>
              <a:rPr lang="en-US" dirty="0"/>
              <a:t>Actual abstract type definition</a:t>
            </a:r>
          </a:p>
          <a:p>
            <a:pPr lvl="4"/>
            <a:endParaRPr lang="en-US" dirty="0"/>
          </a:p>
          <a:p>
            <a:r>
              <a:rPr lang="en-US" dirty="0"/>
              <a:t>Library interface</a:t>
            </a:r>
          </a:p>
          <a:p>
            <a:pPr lvl="1"/>
            <a:r>
              <a:rPr lang="en-US" dirty="0"/>
              <a:t>Abstract type name</a:t>
            </a:r>
          </a:p>
          <a:p>
            <a:pPr lvl="1"/>
            <a:r>
              <a:rPr lang="en-US" dirty="0"/>
              <a:t>Prototype of exported functions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CLIENT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*entry;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e != NULL;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latin typeface="Helvetica Neue"/>
              </a:rPr>
              <a:t> {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…</a:t>
            </a:r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D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3505200"/>
            <a:ext cx="304800" cy="4114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5341430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696200"/>
            <a:ext cx="304800" cy="1600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735763" y="8091237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Library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4749800" y="1981200"/>
            <a:ext cx="304800" cy="1447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4735763" y="2279166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Client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54000" y="1857500"/>
            <a:ext cx="11582400" cy="160020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11373225" y="2233547"/>
            <a:ext cx="16193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2800" dirty="0"/>
              <a:t>This library uses separate-chaining hash tables to implement dictionaries</a:t>
            </a:r>
          </a:p>
          <a:p>
            <a:r>
              <a:rPr lang="en-US" sz="2800" dirty="0"/>
              <a:t>It decides on an initial capacity of 10</a:t>
            </a:r>
          </a:p>
          <a:p>
            <a:pPr lvl="1"/>
            <a:r>
              <a:rPr lang="en-US" sz="2400" dirty="0"/>
              <a:t>It’s probably self-resizing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7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40" name="Straight Arrow Connector 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56" name="TextBox 55"/>
          <p:cNvSpPr txBox="1"/>
          <p:nvPr/>
        </p:nvSpPr>
        <p:spPr>
          <a:xfrm>
            <a:off x="2540000" y="136713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11600" y="136713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596901" y="4533899"/>
            <a:ext cx="6172200" cy="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grpSp>
        <p:nvGrpSpPr>
          <p:cNvPr id="70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76" name="Straight Arrow Connector 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0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81" name="Straight Arrow Connector 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86" name="Straight Arrow Connector 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89" name="Straight Connector 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90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91" name="Straight Arrow Connector 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3" name="Straight Connector 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95" name="Rounded Rectangular Callout 94"/>
          <p:cNvSpPr/>
          <p:nvPr/>
        </p:nvSpPr>
        <p:spPr bwMode="auto">
          <a:xfrm>
            <a:off x="3454400" y="3048000"/>
            <a:ext cx="3120480" cy="419973"/>
          </a:xfrm>
          <a:prstGeom prst="wedgeRoundRectCallout">
            <a:avLst>
              <a:gd name="adj1" fmla="val -58114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Create a new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hash dictionary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3733800"/>
            <a:ext cx="1451000" cy="419973"/>
          </a:xfrm>
          <a:prstGeom prst="wedgeRoundRectCallout">
            <a:avLst>
              <a:gd name="adj1" fmla="val 66200"/>
              <a:gd name="adj2" fmla="val 3378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Here you go!</a:t>
            </a:r>
          </a:p>
        </p:txBody>
      </p:sp>
      <p:grpSp>
        <p:nvGrpSpPr>
          <p:cNvPr id="132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33" name="Straight Arrow Connector 13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38" name="Straight Arrow Connector 13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42" name="Rectangular Callout 141"/>
          <p:cNvSpPr/>
          <p:nvPr/>
        </p:nvSpPr>
        <p:spPr bwMode="auto">
          <a:xfrm>
            <a:off x="406400" y="228600"/>
            <a:ext cx="1945404" cy="400110"/>
          </a:xfrm>
          <a:prstGeom prst="wedgeRectCallout">
            <a:avLst>
              <a:gd name="adj1" fmla="val 27019"/>
              <a:gd name="adj2" fmla="val 1923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marL="166688" indent="-166688" algn="l">
              <a:defRPr/>
            </a:pPr>
            <a:r>
              <a:rPr lang="en-US" sz="2000" b="0" dirty="0">
                <a:latin typeface="+mn-lt"/>
              </a:rPr>
              <a:t>This is your side</a:t>
            </a:r>
          </a:p>
        </p:txBody>
      </p:sp>
      <p:sp>
        <p:nvSpPr>
          <p:cNvPr id="143" name="Rectangular Callout 142"/>
          <p:cNvSpPr/>
          <p:nvPr/>
        </p:nvSpPr>
        <p:spPr bwMode="auto">
          <a:xfrm>
            <a:off x="7112000" y="152400"/>
            <a:ext cx="1603965" cy="1015663"/>
          </a:xfrm>
          <a:prstGeom prst="wedgeRectCallout">
            <a:avLst>
              <a:gd name="adj1" fmla="val -69539"/>
              <a:gd name="adj2" fmla="val 9563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This is what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is going on in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the library</a:t>
            </a:r>
          </a:p>
        </p:txBody>
      </p:sp>
      <p:sp>
        <p:nvSpPr>
          <p:cNvPr id="144" name="Rectangular Callout 143"/>
          <p:cNvSpPr/>
          <p:nvPr/>
        </p:nvSpPr>
        <p:spPr bwMode="auto">
          <a:xfrm>
            <a:off x="7112000" y="152400"/>
            <a:ext cx="1603965" cy="1015663"/>
          </a:xfrm>
          <a:prstGeom prst="wedgeRectCallout">
            <a:avLst>
              <a:gd name="adj1" fmla="val 41478"/>
              <a:gd name="adj2" fmla="val 1453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This is what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is going on in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the library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282651" y="2381071"/>
            <a:ext cx="2154757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You begin by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latin typeface="+mn-lt"/>
              </a:rPr>
              <a:t>creating a</a:t>
            </a:r>
            <a:br>
              <a:rPr lang="en-US" b="0" i="1" dirty="0"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new dictionary</a:t>
            </a:r>
          </a:p>
        </p:txBody>
      </p: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142" grpId="0" animBg="1"/>
      <p:bldP spid="143" grpId="0" animBg="1"/>
      <p:bldP spid="144" grpId="0" animBg="1"/>
      <p:bldP spid="14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a Complex C0 Library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400" y="2019300"/>
            <a:ext cx="6705600" cy="6896100"/>
          </a:xfrm>
        </p:spPr>
        <p:txBody>
          <a:bodyPr/>
          <a:lstStyle/>
          <a:p>
            <a:r>
              <a:rPr lang="en-US" dirty="0"/>
              <a:t>By convention,</a:t>
            </a:r>
          </a:p>
          <a:p>
            <a:pPr lvl="1"/>
            <a:r>
              <a:rPr lang="en-US" dirty="0"/>
              <a:t>The client interface is on the top</a:t>
            </a:r>
          </a:p>
          <a:p>
            <a:pPr lvl="2"/>
            <a:r>
              <a:rPr lang="en-US" dirty="0"/>
              <a:t>Because the implementation uses the</a:t>
            </a:r>
            <a:br>
              <a:rPr lang="en-US" dirty="0"/>
            </a:br>
            <a:r>
              <a:rPr lang="en-US" dirty="0"/>
              <a:t>types and functions it mentions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implementation is in the middle</a:t>
            </a:r>
          </a:p>
          <a:p>
            <a:pPr lvl="2"/>
            <a:r>
              <a:rPr lang="en-US" dirty="0"/>
              <a:t>It relies on the concrete client definitions</a:t>
            </a:r>
          </a:p>
          <a:p>
            <a:pPr lvl="2"/>
            <a:r>
              <a:rPr lang="en-US" dirty="0"/>
              <a:t>It ends with the definition of the abstract client type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library interface is at the bottom</a:t>
            </a:r>
          </a:p>
          <a:p>
            <a:pPr lvl="2"/>
            <a:r>
              <a:rPr lang="en-US" dirty="0"/>
              <a:t>It only mentions the abstract types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30200" y="1905000"/>
            <a:ext cx="4267200" cy="746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CLIENT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*entry;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entry_key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e != NULL;	@*/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;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/************ IMPLEMENTATION ************/</a:t>
            </a: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latin typeface="Helvetica Neue"/>
              </a:rPr>
              <a:t> {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…</a:t>
            </a:r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 … 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(H);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{ … }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…</a:t>
            </a:r>
            <a:endParaRPr lang="en-US" sz="1600" b="0" dirty="0"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algn="l"/>
            <a:r>
              <a:rPr lang="fr-FR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fr-FR" sz="1600" b="0" dirty="0"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fr-FR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/*********** LIBRARY INTERFACE ***********/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*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37185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/*@requires D != NULL;	@*/</a:t>
            </a:r>
            <a:endParaRPr lang="en-US" sz="1600" b="0" dirty="0">
              <a:latin typeface="Helvetica Neue"/>
            </a:endParaRP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/*@ensures ….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3371850" algn="l"/>
              </a:tabLst>
            </a:pPr>
            <a:r>
              <a:rPr lang="en-US" sz="1600" b="0" dirty="0">
                <a:latin typeface="Helvetica Neue"/>
              </a:rPr>
              <a:t>…</a:t>
            </a:r>
          </a:p>
        </p:txBody>
      </p:sp>
      <p:sp>
        <p:nvSpPr>
          <p:cNvPr id="5" name="Right Brace 4"/>
          <p:cNvSpPr/>
          <p:nvPr/>
        </p:nvSpPr>
        <p:spPr bwMode="auto">
          <a:xfrm>
            <a:off x="4749800" y="3505200"/>
            <a:ext cx="304800" cy="4114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5400000">
            <a:off x="4132771" y="5341430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Implementation</a:t>
            </a:r>
          </a:p>
        </p:txBody>
      </p:sp>
      <p:sp>
        <p:nvSpPr>
          <p:cNvPr id="7" name="Right Brace 6"/>
          <p:cNvSpPr/>
          <p:nvPr/>
        </p:nvSpPr>
        <p:spPr bwMode="auto">
          <a:xfrm>
            <a:off x="4749800" y="7696200"/>
            <a:ext cx="304800" cy="16002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735763" y="8091237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Library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9" name="Right Brace 8"/>
          <p:cNvSpPr/>
          <p:nvPr/>
        </p:nvSpPr>
        <p:spPr bwMode="auto">
          <a:xfrm>
            <a:off x="4749800" y="1981200"/>
            <a:ext cx="304800" cy="1447800"/>
          </a:xfrm>
          <a:prstGeom prst="rightBrace">
            <a:avLst>
              <a:gd name="adj1" fmla="val 21320"/>
              <a:gd name="adj2" fmla="val 50000"/>
            </a:avLst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5400000">
            <a:off x="4735763" y="2279166"/>
            <a:ext cx="1468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 Neue"/>
              </a:rPr>
              <a:t>Client</a:t>
            </a:r>
            <a:br>
              <a:rPr lang="en-US" dirty="0">
                <a:latin typeface="Helvetica Neue"/>
              </a:rPr>
            </a:br>
            <a:r>
              <a:rPr lang="en-US" dirty="0">
                <a:latin typeface="Helvetica Neue"/>
              </a:rPr>
              <a:t>interface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Using the Library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/>
          <p:cNvSpPr/>
          <p:nvPr/>
        </p:nvSpPr>
        <p:spPr bwMode="auto">
          <a:xfrm>
            <a:off x="787400" y="2209800"/>
            <a:ext cx="5638800" cy="6781800"/>
          </a:xfrm>
          <a:prstGeom prst="cube">
            <a:avLst>
              <a:gd name="adj" fmla="val 7371"/>
            </a:avLst>
          </a:prstGeom>
          <a:solidFill>
            <a:schemeClr val="tx1">
              <a:lumMod val="65000"/>
              <a:lumOff val="3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Hash Dictionary Library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07200" y="2286000"/>
            <a:ext cx="5638800" cy="6591300"/>
          </a:xfrm>
        </p:spPr>
        <p:txBody>
          <a:bodyPr/>
          <a:lstStyle/>
          <a:p>
            <a:r>
              <a:rPr lang="en-US" dirty="0"/>
              <a:t>The client needs to </a:t>
            </a:r>
            <a:r>
              <a:rPr lang="en-US" b="1" dirty="0"/>
              <a:t>define</a:t>
            </a:r>
            <a:r>
              <a:rPr lang="en-US" dirty="0"/>
              <a:t> the types and functions listed in </a:t>
            </a:r>
            <a:r>
              <a:rPr lang="en-US" b="1" dirty="0"/>
              <a:t>the client interface</a:t>
            </a:r>
          </a:p>
          <a:p>
            <a:pPr lvl="1"/>
            <a:endParaRPr lang="en-US" dirty="0"/>
          </a:p>
          <a:p>
            <a:r>
              <a:rPr lang="en-US" dirty="0"/>
              <a:t>It can </a:t>
            </a:r>
            <a:r>
              <a:rPr lang="en-US" b="1" dirty="0"/>
              <a:t>use</a:t>
            </a:r>
            <a:r>
              <a:rPr lang="en-US" dirty="0"/>
              <a:t> the types and functions exported by </a:t>
            </a:r>
            <a:r>
              <a:rPr lang="en-US" b="1" dirty="0"/>
              <a:t>the</a:t>
            </a:r>
            <a:r>
              <a:rPr lang="en-US" dirty="0"/>
              <a:t> </a:t>
            </a:r>
            <a:r>
              <a:rPr lang="en-US" b="1" dirty="0"/>
              <a:t>library implementation</a:t>
            </a:r>
          </a:p>
          <a:p>
            <a:pPr lvl="1"/>
            <a:endParaRPr lang="en-US" dirty="0"/>
          </a:p>
          <a:p>
            <a:r>
              <a:rPr lang="en-US" dirty="0"/>
              <a:t>The client must not rely on the implementation details</a:t>
            </a:r>
          </a:p>
        </p:txBody>
      </p:sp>
      <p:sp>
        <p:nvSpPr>
          <p:cNvPr id="8" name="TextBox 7"/>
          <p:cNvSpPr txBox="1"/>
          <p:nvPr/>
        </p:nvSpPr>
        <p:spPr>
          <a:xfrm rot="5400000">
            <a:off x="3809957" y="5192263"/>
            <a:ext cx="4851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Helvetica Neue"/>
              </a:rPr>
              <a:t>Hash dictionary Implementation</a:t>
            </a:r>
          </a:p>
        </p:txBody>
      </p:sp>
      <p:sp>
        <p:nvSpPr>
          <p:cNvPr id="10" name="Vertical Scroll 9"/>
          <p:cNvSpPr/>
          <p:nvPr/>
        </p:nvSpPr>
        <p:spPr bwMode="auto">
          <a:xfrm flipH="1">
            <a:off x="939260" y="5382069"/>
            <a:ext cx="4877340" cy="3364170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1400" b="0" dirty="0">
                <a:latin typeface="Helvetica Neue"/>
              </a:rPr>
              <a:t> ;</a:t>
            </a:r>
          </a:p>
          <a:p>
            <a:pPr algn="l">
              <a:tabLst>
                <a:tab pos="3943350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3943350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14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1400" b="0" dirty="0">
                <a:latin typeface="Helvetica Neue"/>
              </a:rPr>
              <a:t> 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68060" y="5334000"/>
            <a:ext cx="15872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Library Interface</a:t>
            </a:r>
          </a:p>
        </p:txBody>
      </p:sp>
      <p:sp>
        <p:nvSpPr>
          <p:cNvPr id="12" name="Vertical Scroll 11"/>
          <p:cNvSpPr/>
          <p:nvPr/>
        </p:nvSpPr>
        <p:spPr bwMode="auto">
          <a:xfrm flipH="1">
            <a:off x="1853660" y="28071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87060" y="27590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Defining the </a:t>
            </a:r>
            <a:r>
              <a:rPr lang="en-US" b="1" dirty="0"/>
              <a:t>types</a:t>
            </a:r>
            <a:r>
              <a:rPr lang="en-US" dirty="0"/>
              <a:t> requested in the client interface</a:t>
            </a:r>
          </a:p>
          <a:p>
            <a:pPr lvl="1"/>
            <a:r>
              <a:rPr lang="en-US" b="1" dirty="0"/>
              <a:t>Entries</a:t>
            </a:r>
            <a:r>
              <a:rPr lang="en-US" dirty="0"/>
              <a:t> are inventory items consisting of fruits and quantities</a:t>
            </a:r>
          </a:p>
          <a:p>
            <a:pPr lvl="1"/>
            <a:r>
              <a:rPr lang="en-US" dirty="0"/>
              <a:t>The fruit name is the </a:t>
            </a:r>
            <a:r>
              <a:rPr lang="en-US" b="1" dirty="0"/>
              <a:t>key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549400" y="5620782"/>
            <a:ext cx="5579413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2000" b="0" dirty="0">
                <a:latin typeface="Helvetica Neue"/>
              </a:rPr>
              <a:t>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2000" b="0" dirty="0">
                <a:latin typeface="Helvetica Neue"/>
              </a:rPr>
              <a:t> fruit;         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quantity;</a:t>
            </a:r>
          </a:p>
          <a:p>
            <a:pPr algn="l"/>
            <a:r>
              <a:rPr lang="en-US" sz="2000" b="0" dirty="0">
                <a:latin typeface="Helvetica Neue"/>
              </a:rPr>
              <a:t>};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2000" b="0" dirty="0">
                <a:latin typeface="Helvetica Neue"/>
              </a:rPr>
              <a:t>;</a:t>
            </a:r>
          </a:p>
          <a:p>
            <a:pPr algn="l"/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2000" b="0" dirty="0">
                <a:latin typeface="Helvetica Neue"/>
              </a:rPr>
              <a:t>;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8788400" y="7315200"/>
            <a:ext cx="3766416" cy="707886"/>
          </a:xfrm>
          <a:prstGeom prst="wedgeRectCallout">
            <a:avLst>
              <a:gd name="adj1" fmla="val -128635"/>
              <a:gd name="adj2" fmla="val 4646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concrete definition of </a:t>
            </a:r>
            <a:br>
              <a:rPr lang="en-US" sz="2000" b="0" dirty="0"/>
            </a:b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20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8788400" y="8207514"/>
            <a:ext cx="3766416" cy="707886"/>
          </a:xfrm>
          <a:prstGeom prst="wedgeRectCallout">
            <a:avLst>
              <a:gd name="adj1" fmla="val -178452"/>
              <a:gd name="adj2" fmla="val -307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This is the concrete definition of </a:t>
            </a:r>
            <a:br>
              <a:rPr lang="en-US" sz="2000" b="0" dirty="0"/>
            </a:b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20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Defining the </a:t>
            </a:r>
            <a:r>
              <a:rPr lang="en-US" b="1" dirty="0"/>
              <a:t>functions</a:t>
            </a:r>
            <a:r>
              <a:rPr lang="en-US" dirty="0"/>
              <a:t> requested in client interface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549400" y="4310499"/>
            <a:ext cx="5399876" cy="445250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2000" b="0" dirty="0">
                <a:latin typeface="Helvetica Neue"/>
              </a:rPr>
              <a:t>)</a:t>
            </a:r>
          </a:p>
          <a:p>
            <a:pPr algn="l"/>
            <a:r>
              <a:rPr lang="en-US" sz="20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2000" b="0" dirty="0">
                <a:latin typeface="Helvetica Neue"/>
              </a:rPr>
              <a:t>{</a:t>
            </a:r>
          </a:p>
          <a:p>
            <a:pPr algn="l"/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2000" b="0" dirty="0">
                <a:latin typeface="Helvetica Neue"/>
              </a:rPr>
              <a:t>e-&gt;fruit;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2000" b="0" dirty="0">
                <a:latin typeface="Helvetica Neue"/>
              </a:rPr>
              <a:t>, 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2000" b="0" dirty="0" err="1">
                <a:latin typeface="Helvetica Neue"/>
              </a:rPr>
              <a:t>string_equal</a:t>
            </a:r>
            <a:r>
              <a:rPr lang="en-US" sz="2000" b="0" dirty="0">
                <a:latin typeface="Helvetica Neue"/>
              </a:rPr>
              <a:t>(k1, k2);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  <a:p>
            <a:pPr algn="l"/>
            <a:endParaRPr lang="en-US" sz="2000" b="0" dirty="0">
              <a:latin typeface="Helvetica Neue"/>
            </a:endParaRPr>
          </a:p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2000" b="0" dirty="0"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2000" b="0" dirty="0"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latin typeface="Helvetica Neue"/>
              </a:rPr>
              <a:t>lcg_hash_string</a:t>
            </a:r>
            <a:r>
              <a:rPr lang="en-US" sz="2000" b="0" dirty="0">
                <a:latin typeface="Helvetica Neue"/>
              </a:rPr>
              <a:t>(k);</a:t>
            </a:r>
          </a:p>
          <a:p>
            <a:pPr algn="l"/>
            <a:r>
              <a:rPr lang="en-US" sz="2000" b="0" dirty="0">
                <a:latin typeface="Helvetica Neue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7569200" y="4953000"/>
            <a:ext cx="2726067" cy="707886"/>
          </a:xfrm>
          <a:prstGeom prst="wedgeRectCallout">
            <a:avLst>
              <a:gd name="adj1" fmla="val -187008"/>
              <a:gd name="adj2" fmla="val 615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The key is the fruit field</a:t>
            </a:r>
            <a:br>
              <a:rPr lang="en-US" sz="2000" b="0" dirty="0"/>
            </a:br>
            <a:r>
              <a:rPr lang="en-US" sz="2000" b="0" dirty="0"/>
              <a:t>of an inventory item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6223337"/>
            <a:ext cx="3468257" cy="954107"/>
          </a:xfrm>
          <a:prstGeom prst="wedgeRectCallout">
            <a:avLst>
              <a:gd name="adj1" fmla="val -112935"/>
              <a:gd name="adj2" fmla="val 230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Two fruits are the same</a:t>
            </a:r>
            <a:br>
              <a:rPr lang="en-US" sz="2000" b="0" dirty="0"/>
            </a:br>
            <a:r>
              <a:rPr lang="en-US" sz="2000" b="0" dirty="0"/>
              <a:t>if they have the same name</a:t>
            </a:r>
          </a:p>
          <a:p>
            <a:pPr>
              <a:defRPr/>
            </a:pPr>
            <a:r>
              <a:rPr lang="en-US" sz="1600" b="0" dirty="0"/>
              <a:t>(</a:t>
            </a:r>
            <a:r>
              <a:rPr lang="en-US" sz="1600" b="0" dirty="0" err="1">
                <a:solidFill>
                  <a:srgbClr val="7030A0"/>
                </a:solidFill>
              </a:rPr>
              <a:t>string_equals</a:t>
            </a:r>
            <a:r>
              <a:rPr lang="en-US" sz="1600" b="0" dirty="0"/>
              <a:t> is defined in </a:t>
            </a:r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&lt;string&gt;</a:t>
            </a:r>
            <a:r>
              <a:rPr lang="en-US" sz="1600" b="0" dirty="0"/>
              <a:t>)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7569200" y="7597914"/>
            <a:ext cx="3000180" cy="707886"/>
          </a:xfrm>
          <a:prstGeom prst="wedgeRectCallout">
            <a:avLst>
              <a:gd name="adj1" fmla="val -138663"/>
              <a:gd name="adj2" fmla="val 2643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 err="1">
                <a:solidFill>
                  <a:srgbClr val="7030A0"/>
                </a:solidFill>
              </a:rPr>
              <a:t>lcg_hash_string</a:t>
            </a:r>
            <a:r>
              <a:rPr lang="en-US" sz="2000" b="0" dirty="0"/>
              <a:t> is a good</a:t>
            </a:r>
            <a:br>
              <a:rPr lang="en-US" sz="2000" b="0" dirty="0"/>
            </a:br>
            <a:r>
              <a:rPr lang="en-US" sz="2000" b="0" dirty="0"/>
              <a:t>hash function on strings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635000"/>
            <a:ext cx="6921500" cy="1498600"/>
          </a:xfrm>
        </p:spPr>
        <p:txBody>
          <a:bodyPr/>
          <a:lstStyle/>
          <a:p>
            <a:r>
              <a:rPr lang="en-US" dirty="0"/>
              <a:t>Client Interface Implementation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52500" y="3429000"/>
            <a:ext cx="6921500" cy="5448300"/>
          </a:xfrm>
        </p:spPr>
        <p:txBody>
          <a:bodyPr/>
          <a:lstStyle/>
          <a:p>
            <a:r>
              <a:rPr lang="en-US" dirty="0"/>
              <a:t>This defines every type and function in the client interface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store this code in a file called</a:t>
            </a:r>
            <a:br>
              <a:rPr lang="en-US" dirty="0"/>
            </a:br>
            <a:r>
              <a:rPr lang="en-US" b="1" dirty="0"/>
              <a:t>produce.c0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864399" y="705048"/>
            <a:ext cx="4505401" cy="8761373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&lt;string&gt;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len</a:t>
            </a:r>
            <a:r>
              <a:rPr lang="en-US" sz="1600" b="0" dirty="0">
                <a:latin typeface="Helvetica Neue"/>
              </a:rPr>
              <a:t> = </a:t>
            </a:r>
            <a:r>
              <a:rPr lang="en-US" sz="1600" b="0" dirty="0" err="1">
                <a:latin typeface="Helvetica Neue"/>
              </a:rPr>
              <a:t>string_length</a:t>
            </a:r>
            <a:r>
              <a:rPr lang="en-US" sz="1600" b="0" dirty="0">
                <a:latin typeface="Helvetica Neue"/>
              </a:rPr>
              <a:t>(s);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latin typeface="Helvetica Neue"/>
              </a:rPr>
              <a:t> = 0;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1600" b="0" dirty="0">
                <a:latin typeface="Helvetica Neue"/>
              </a:rPr>
              <a:t> 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= 0;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 &lt; </a:t>
            </a:r>
            <a:r>
              <a:rPr lang="en-US" sz="1600" b="0" dirty="0" err="1">
                <a:latin typeface="Helvetica Neue"/>
              </a:rPr>
              <a:t>len</a:t>
            </a:r>
            <a:r>
              <a:rPr lang="en-US" sz="1600" b="0" dirty="0">
                <a:latin typeface="Helvetica Neue"/>
              </a:rPr>
              <a:t>;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++) {</a:t>
            </a:r>
          </a:p>
          <a:p>
            <a:pPr algn="l"/>
            <a:r>
              <a:rPr lang="en-US" sz="1600" b="0" dirty="0">
                <a:latin typeface="Helvetica Neue"/>
              </a:rPr>
              <a:t>    h = h + </a:t>
            </a:r>
            <a:r>
              <a:rPr lang="en-US" sz="1600" b="0" dirty="0" err="1">
                <a:latin typeface="Helvetica Neue"/>
              </a:rPr>
              <a:t>char_ord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latin typeface="Helvetica Neue"/>
              </a:rPr>
              <a:t>string_charat</a:t>
            </a:r>
            <a:r>
              <a:rPr lang="en-US" sz="1600" b="0" dirty="0">
                <a:latin typeface="Helvetica Neue"/>
              </a:rPr>
              <a:t>(s, </a:t>
            </a:r>
            <a:r>
              <a:rPr lang="en-US" sz="1600" b="0" dirty="0" err="1">
                <a:latin typeface="Helvetica Neue"/>
              </a:rPr>
              <a:t>i</a:t>
            </a:r>
            <a:r>
              <a:rPr lang="en-US" sz="1600" b="0" dirty="0">
                <a:latin typeface="Helvetica Neue"/>
              </a:rPr>
              <a:t>));</a:t>
            </a:r>
          </a:p>
          <a:p>
            <a:pPr algn="l"/>
            <a:r>
              <a:rPr lang="en-US" sz="16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1600" b="0" dirty="0">
                <a:latin typeface="Helvetica Neue"/>
              </a:rPr>
              <a:t>  }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latin typeface="Helvetica Neue"/>
              </a:rPr>
              <a:t>h;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latin typeface="Helvetica Neue"/>
              </a:rPr>
              <a:t>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latin typeface="Helvetica Neue"/>
              </a:rPr>
              <a:t> fruit;         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quantity;</a:t>
            </a:r>
          </a:p>
          <a:p>
            <a:pPr algn="l"/>
            <a:r>
              <a:rPr lang="en-US" sz="1600" b="0" dirty="0">
                <a:latin typeface="Helvetica Neue"/>
              </a:rPr>
              <a:t>};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1600" b="0" dirty="0">
                <a:latin typeface="Helvetica Neue"/>
              </a:rPr>
              <a:t>;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/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1600" b="0" dirty="0">
                <a:latin typeface="Helvetica Neue"/>
              </a:rPr>
              <a:t>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>
                <a:latin typeface="Helvetica Neue"/>
              </a:rPr>
              <a:t>e-&gt;fruit;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1600" b="0" dirty="0" err="1">
                <a:latin typeface="Helvetica Neue"/>
              </a:rPr>
              <a:t>string_equal</a:t>
            </a:r>
            <a:r>
              <a:rPr lang="en-US" sz="1600" b="0" dirty="0">
                <a:latin typeface="Helvetica Neue"/>
              </a:rPr>
              <a:t>(k1, k2);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  <a:p>
            <a:pPr algn="l"/>
            <a:endParaRPr lang="en-US" sz="1600" b="0" dirty="0"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600" b="0" dirty="0"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latin typeface="Helvetica Neue"/>
              </a:rPr>
              <a:t>lcg_hash_string</a:t>
            </a:r>
            <a:r>
              <a:rPr lang="en-US" sz="1600" b="0" dirty="0">
                <a:latin typeface="Helvetica Neue"/>
              </a:rPr>
              <a:t>(k);</a:t>
            </a:r>
          </a:p>
          <a:p>
            <a:pPr algn="l"/>
            <a:r>
              <a:rPr lang="en-US" sz="1600" b="0" dirty="0"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4826000" y="2514600"/>
            <a:ext cx="2753381" cy="707886"/>
          </a:xfrm>
          <a:prstGeom prst="wedgeRectCallout">
            <a:avLst>
              <a:gd name="adj1" fmla="val 62063"/>
              <a:gd name="adj2" fmla="val -967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Here’s the full definition</a:t>
            </a:r>
            <a:br>
              <a:rPr lang="en-US" sz="2000" b="0" dirty="0"/>
            </a:br>
            <a:r>
              <a:rPr lang="en-US" sz="2000" b="0" dirty="0"/>
              <a:t>of </a:t>
            </a:r>
            <a:r>
              <a:rPr lang="en-US" sz="2000" b="0" dirty="0" err="1">
                <a:solidFill>
                  <a:srgbClr val="7030A0"/>
                </a:solidFill>
              </a:rPr>
              <a:t>lcg_hash_string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Vertical Scroll 7"/>
          <p:cNvSpPr/>
          <p:nvPr/>
        </p:nvSpPr>
        <p:spPr bwMode="auto">
          <a:xfrm flipH="1">
            <a:off x="2768600" y="4712137"/>
            <a:ext cx="3048000" cy="2298263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4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4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400" b="0" dirty="0">
                <a:latin typeface="Helvetica Neue"/>
              </a:rPr>
              <a:t>)</a:t>
            </a:r>
          </a:p>
          <a:p>
            <a:pPr algn="l">
              <a:tabLst>
                <a:tab pos="2054225" algn="l"/>
              </a:tabLst>
            </a:pPr>
            <a:r>
              <a:rPr lang="en-US" sz="14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1400" b="0" dirty="0">
                <a:latin typeface="Helvetica Neue"/>
              </a:rPr>
              <a:t> ;</a:t>
            </a:r>
            <a:endParaRPr lang="en-US" sz="14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4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4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4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400" b="0" dirty="0">
                <a:latin typeface="Helvetica Neue"/>
              </a:rPr>
              <a:t>(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400" b="0" dirty="0">
                <a:latin typeface="Helvetica Neue"/>
              </a:rPr>
              <a:t>, </a:t>
            </a:r>
            <a:r>
              <a:rPr lang="en-US" sz="14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1400" b="0" dirty="0">
                <a:latin typeface="Helvetica Neue"/>
              </a:rPr>
              <a:t> </a:t>
            </a:r>
            <a:r>
              <a:rPr lang="en-US" sz="14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400" b="0" dirty="0">
                <a:latin typeface="Helvetica Neue"/>
              </a:rPr>
              <a:t>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2000" y="4664068"/>
            <a:ext cx="1476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 Neue"/>
              </a:rPr>
              <a:t>Client Interface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860204" y="8763000"/>
            <a:ext cx="2275623" cy="400110"/>
          </a:xfrm>
          <a:prstGeom prst="wedgeRectCallout">
            <a:avLst>
              <a:gd name="adj1" fmla="val -54747"/>
              <a:gd name="adj2" fmla="val -1204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Client definition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our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You are the new produce manager of the local grocery store.  You want to use a dictionary to track your fruit inventory.</a:t>
            </a:r>
            <a:endParaRPr lang="en-US" dirty="0"/>
          </a:p>
          <a:p>
            <a:pPr marL="1492250" lvl="3" indent="-514350"/>
            <a:endParaRPr lang="en-US" dirty="0"/>
          </a:p>
          <a:p>
            <a:r>
              <a:rPr lang="en-US" dirty="0"/>
              <a:t>We can now implement</a:t>
            </a:r>
            <a:br>
              <a:rPr lang="en-US" dirty="0"/>
            </a:br>
            <a:r>
              <a:rPr lang="en-US" dirty="0"/>
              <a:t>the inventory application</a:t>
            </a:r>
            <a:br>
              <a:rPr lang="en-US" dirty="0"/>
            </a:br>
            <a:r>
              <a:rPr lang="en-US" dirty="0"/>
              <a:t>that uses hash dictionaries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store this code in a file</a:t>
            </a:r>
            <a:br>
              <a:rPr lang="en-US" dirty="0"/>
            </a:br>
            <a:r>
              <a:rPr lang="en-US" dirty="0"/>
              <a:t>called </a:t>
            </a:r>
            <a:r>
              <a:rPr lang="en-US" b="1" dirty="0"/>
              <a:t>produce-main.c0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63369" y="5334000"/>
            <a:ext cx="3091231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new dictionary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A = (“apple”, 20)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B = (“banana”, 10)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C = (“pumpkin”, 50)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“apple”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look up “lime”</a:t>
            </a:r>
          </a:p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insert D = (“banana”, 20)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350000" y="3429000"/>
            <a:ext cx="6400150" cy="58067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 err="1">
                <a:solidFill>
                  <a:srgbClr val="7030A0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fruit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quantity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x-&gt;fruit = fruit;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x-&gt;quantity = quantity;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x;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"pumpkin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", 50);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"banana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", 20);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16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16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16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16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9657187" y="4549914"/>
            <a:ext cx="2484013" cy="707886"/>
          </a:xfrm>
          <a:prstGeom prst="wedgeRectCallout">
            <a:avLst>
              <a:gd name="adj1" fmla="val -55064"/>
              <a:gd name="adj2" fmla="val -1034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Function that creates</a:t>
            </a:r>
            <a:br>
              <a:rPr lang="en-US" sz="2000" b="0" dirty="0"/>
            </a:br>
            <a:r>
              <a:rPr lang="en-US" sz="2000" b="0" dirty="0"/>
              <a:t>inventory items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3683000" y="9124890"/>
            <a:ext cx="2447145" cy="400110"/>
          </a:xfrm>
          <a:prstGeom prst="wedgeRectCallout">
            <a:avLst>
              <a:gd name="adj1" fmla="val -54747"/>
              <a:gd name="adj2" fmla="val -12044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Client application file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2500" y="254000"/>
            <a:ext cx="4559300" cy="1498600"/>
          </a:xfrm>
        </p:spPr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37" name="Content Placeholder 36"/>
          <p:cNvSpPr>
            <a:spLocks noGrp="1"/>
          </p:cNvSpPr>
          <p:nvPr>
            <p:ph idx="1"/>
          </p:nvPr>
        </p:nvSpPr>
        <p:spPr>
          <a:xfrm>
            <a:off x="101600" y="7048500"/>
            <a:ext cx="8001000" cy="2095500"/>
          </a:xfrm>
        </p:spPr>
        <p:txBody>
          <a:bodyPr/>
          <a:lstStyle/>
          <a:p>
            <a:pPr lvl="1"/>
            <a:r>
              <a:rPr lang="en-US" dirty="0"/>
              <a:t>The definition file comes </a:t>
            </a:r>
            <a:r>
              <a:rPr lang="en-US" b="1" dirty="0"/>
              <a:t>before</a:t>
            </a:r>
            <a:r>
              <a:rPr lang="en-US" dirty="0"/>
              <a:t> the library</a:t>
            </a:r>
          </a:p>
          <a:p>
            <a:pPr lvl="2"/>
            <a:r>
              <a:rPr lang="en-US" dirty="0"/>
              <a:t>The library needs the definitions it supplies</a:t>
            </a:r>
          </a:p>
          <a:p>
            <a:pPr lvl="1"/>
            <a:r>
              <a:rPr lang="en-US" dirty="0"/>
              <a:t>The library comes </a:t>
            </a:r>
            <a:r>
              <a:rPr lang="en-US" b="1" dirty="0"/>
              <a:t>before</a:t>
            </a:r>
            <a:r>
              <a:rPr lang="en-US" dirty="0"/>
              <a:t> the application file</a:t>
            </a:r>
          </a:p>
          <a:p>
            <a:pPr lvl="2"/>
            <a:r>
              <a:rPr lang="en-US" dirty="0"/>
              <a:t>The application needs the functionalities it provides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158262" y="4835818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58262" y="4531018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Bent Arrow 23"/>
          <p:cNvSpPr/>
          <p:nvPr/>
        </p:nvSpPr>
        <p:spPr bwMode="auto">
          <a:xfrm rot="5400000" flipH="1" flipV="1">
            <a:off x="5337941" y="3321402"/>
            <a:ext cx="1390769" cy="5334001"/>
          </a:xfrm>
          <a:prstGeom prst="bentArrow">
            <a:avLst>
              <a:gd name="adj1" fmla="val 54713"/>
              <a:gd name="adj2" fmla="val 41535"/>
              <a:gd name="adj3" fmla="val 38250"/>
              <a:gd name="adj4" fmla="val 43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61696" y="5938243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Library</a:t>
            </a:r>
            <a:endParaRPr lang="en-US" sz="2000" b="0" dirty="0"/>
          </a:p>
          <a:p>
            <a:r>
              <a:rPr lang="en-US" sz="2000" b="0" dirty="0"/>
              <a:t>file hdict.c0</a:t>
            </a:r>
          </a:p>
        </p:txBody>
      </p:sp>
      <p:sp>
        <p:nvSpPr>
          <p:cNvPr id="27" name="Bent Arrow 26"/>
          <p:cNvSpPr/>
          <p:nvPr/>
        </p:nvSpPr>
        <p:spPr bwMode="auto">
          <a:xfrm rot="16200000" flipH="1">
            <a:off x="2050796" y="1298614"/>
            <a:ext cx="3200400" cy="4178808"/>
          </a:xfrm>
          <a:prstGeom prst="bentArrow">
            <a:avLst>
              <a:gd name="adj1" fmla="val 24602"/>
              <a:gd name="adj2" fmla="val 20892"/>
              <a:gd name="adj3" fmla="val 19506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7110" y="1841932"/>
            <a:ext cx="21050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Client definition</a:t>
            </a:r>
            <a:br>
              <a:rPr lang="en-US" sz="2000" dirty="0"/>
            </a:br>
            <a:r>
              <a:rPr lang="en-US" sz="2000" b="0" dirty="0"/>
              <a:t> file produce.c0</a:t>
            </a:r>
          </a:p>
        </p:txBody>
      </p:sp>
      <p:sp>
        <p:nvSpPr>
          <p:cNvPr id="19" name="Bent Arrow 18"/>
          <p:cNvSpPr/>
          <p:nvPr/>
        </p:nvSpPr>
        <p:spPr bwMode="auto">
          <a:xfrm rot="16200000" flipH="1">
            <a:off x="6235700" y="1364138"/>
            <a:ext cx="1905001" cy="5334002"/>
          </a:xfrm>
          <a:prstGeom prst="bentArrow">
            <a:avLst>
              <a:gd name="adj1" fmla="val 46034"/>
              <a:gd name="adj2" fmla="val 39309"/>
              <a:gd name="adj3" fmla="val 37254"/>
              <a:gd name="adj4" fmla="val 3535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55372" y="3080302"/>
            <a:ext cx="25635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Application </a:t>
            </a:r>
            <a:br>
              <a:rPr lang="en-US" sz="2000" dirty="0"/>
            </a:br>
            <a:r>
              <a:rPr lang="en-US" sz="2000" b="0" dirty="0"/>
              <a:t> file produce-main.c0</a:t>
            </a:r>
          </a:p>
        </p:txBody>
      </p:sp>
      <p:sp>
        <p:nvSpPr>
          <p:cNvPr id="21" name="Cube 20"/>
          <p:cNvSpPr/>
          <p:nvPr/>
        </p:nvSpPr>
        <p:spPr bwMode="auto">
          <a:xfrm>
            <a:off x="8207345" y="4337100"/>
            <a:ext cx="4724400" cy="4495800"/>
          </a:xfrm>
          <a:prstGeom prst="cube">
            <a:avLst>
              <a:gd name="adj" fmla="val 2407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Implementation-side types</a:t>
            </a:r>
            <a:endParaRPr lang="en-US" sz="70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chain</a:t>
            </a:r>
            <a:r>
              <a:rPr lang="en-US" sz="700" b="0" dirty="0">
                <a:latin typeface="Helvetica Neue"/>
              </a:rPr>
              <a:t>;</a:t>
            </a:r>
            <a:endParaRPr lang="en-US" sz="7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chain_node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{</a:t>
            </a: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>
                <a:latin typeface="Helvetica Neue"/>
              </a:rPr>
              <a:t>data;	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data != NULL</a:t>
            </a: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700" b="0" dirty="0">
                <a:latin typeface="Helvetica Neue"/>
              </a:rPr>
              <a:t> next;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};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hdict_header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{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size;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size &gt;= 0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capacity;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capacity &gt; 0</a:t>
            </a:r>
          </a:p>
          <a:p>
            <a:pPr lvl="0" algn="l">
              <a:tabLst>
                <a:tab pos="688975" algn="l"/>
              </a:tabLst>
            </a:pPr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chain*[]</a:t>
            </a:r>
            <a:r>
              <a:rPr lang="en-US" sz="700" b="0" dirty="0">
                <a:latin typeface="Helvetica Neue"/>
              </a:rPr>
              <a:t> table;	</a:t>
            </a:r>
            <a:r>
              <a:rPr lang="en-US" sz="700" b="0" dirty="0">
                <a:solidFill>
                  <a:srgbClr val="AACEFF">
                    <a:lumMod val="75000"/>
                  </a:srgbClr>
                </a:solidFill>
                <a:latin typeface="Helvetica Neue"/>
              </a:rPr>
              <a:t>// \length(table) == capacity</a:t>
            </a:r>
          </a:p>
          <a:p>
            <a:pPr algn="l">
              <a:tabLst>
                <a:tab pos="1425575" algn="l"/>
              </a:tabLst>
            </a:pPr>
            <a:r>
              <a:rPr lang="en-US" sz="700" b="0" dirty="0">
                <a:latin typeface="Helvetica Neue"/>
              </a:rPr>
              <a:t>};</a:t>
            </a:r>
          </a:p>
          <a:p>
            <a:pPr algn="l">
              <a:tabLst>
                <a:tab pos="1425575" algn="l"/>
              </a:tabLst>
            </a:pP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hdict_header</a:t>
            </a:r>
            <a:r>
              <a:rPr lang="en-US" sz="7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Representation invariant</a:t>
            </a: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H != NULL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H-&gt;size &gt;= 0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H-&gt;capacity &gt; 0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(H-&gt;table, H-&gt;capacity)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is_valid_hashtable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700" b="0" dirty="0">
              <a:latin typeface="Helvetica Neue"/>
            </a:endParaRP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Implementation of interface functions</a:t>
            </a: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0 &lt;= \result &amp;&amp; \result &lt; H-&gt;capacity;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abs(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key_hash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(k) % H-&gt;capacity);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\result == NULL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               ||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(\result), k);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p != NULL; p = p-&gt;next)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(p-&gt;data), k))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p-&gt;data;</a:t>
            </a:r>
          </a:p>
        </p:txBody>
      </p:sp>
      <p:sp>
        <p:nvSpPr>
          <p:cNvPr id="22" name="TextBox 21"/>
          <p:cNvSpPr txBox="1"/>
          <p:nvPr/>
        </p:nvSpPr>
        <p:spPr>
          <a:xfrm rot="5400000">
            <a:off x="12454416" y="4890629"/>
            <a:ext cx="84991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Implementation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 flipH="1">
            <a:off x="8374957" y="6639107"/>
            <a:ext cx="4387586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0569545" y="4413300"/>
            <a:ext cx="2209800" cy="4267200"/>
          </a:xfrm>
          <a:prstGeom prst="rect">
            <a:avLst/>
          </a:prstGeom>
          <a:noFill/>
          <a:ln w="127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NULL;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void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 &amp;&amp; e != NULL;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\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(e)) == e;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(H);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key k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(x);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index_of_key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k);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p != NULL; p = p-&gt;next)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if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(p-&gt;data), k))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p-&gt;data = 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 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    }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}</a:t>
            </a: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chain*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p-&gt;data = 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p-&gt;next =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]; 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H-&gt;table[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i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] = p;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(H-&gt;size)++;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hdict_new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capacity &gt; 0;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is_hdict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H-&gt;size = 0;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H-&gt;capacity = capacity; </a:t>
            </a:r>
            <a:endParaRPr lang="en-US" sz="7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H-&gt;table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alloc_array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chain*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capacity);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H;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700" b="0" dirty="0">
              <a:latin typeface="Helvetica Neue"/>
            </a:endParaRP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fr-FR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Client type</a:t>
            </a:r>
          </a:p>
          <a:p>
            <a:pPr lvl="0"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</a:t>
            </a:r>
            <a:r>
              <a:rPr lang="en-US" sz="7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*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700" b="0" dirty="0">
                <a:latin typeface="Helvetica Neue"/>
              </a:rPr>
              <a:t>;</a:t>
            </a:r>
            <a:endParaRPr lang="en-US" sz="7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8" name="Vertical Scroll 27"/>
          <p:cNvSpPr/>
          <p:nvPr/>
        </p:nvSpPr>
        <p:spPr bwMode="auto">
          <a:xfrm flipH="1">
            <a:off x="9312869" y="6360686"/>
            <a:ext cx="2523531" cy="1710214"/>
          </a:xfrm>
          <a:prstGeom prst="verticalScroll">
            <a:avLst>
              <a:gd name="adj" fmla="val 641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hdict_t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hdict_new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700" b="0" dirty="0">
                <a:latin typeface="Helvetica Neue"/>
              </a:rPr>
              <a:t> 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hdict_lookup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D != NULL;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\result == NULL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                 ||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key_equiv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(\result), k);	@*/</a:t>
            </a:r>
            <a:r>
              <a:rPr lang="en-US" sz="700" b="0" dirty="0">
                <a:latin typeface="Helvetica Neue"/>
              </a:rPr>
              <a:t> ;</a:t>
            </a:r>
          </a:p>
          <a:p>
            <a:pPr algn="l">
              <a:tabLst>
                <a:tab pos="1995488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hdict_insert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D != NULL &amp;&amp; e != NULL;	@*/</a:t>
            </a:r>
          </a:p>
          <a:p>
            <a:pPr algn="l">
              <a:tabLst>
                <a:tab pos="1995488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(D, </a:t>
            </a:r>
            <a:r>
              <a:rPr lang="en-US" sz="700" b="0" dirty="0" err="1">
                <a:solidFill>
                  <a:srgbClr val="C00000"/>
                </a:solidFill>
                <a:latin typeface="Helvetica Neue"/>
              </a:rPr>
              <a:t>entry_key</a:t>
            </a: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(e)) == e;	@*/</a:t>
            </a:r>
            <a:r>
              <a:rPr lang="en-US" sz="700" b="0" dirty="0">
                <a:latin typeface="Helvetica Neue"/>
              </a:rPr>
              <a:t> ;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151069" y="6312617"/>
            <a:ext cx="8899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Library Interface</a:t>
            </a:r>
          </a:p>
        </p:txBody>
      </p:sp>
      <p:sp>
        <p:nvSpPr>
          <p:cNvPr id="31" name="Vertical Scroll 30"/>
          <p:cNvSpPr/>
          <p:nvPr/>
        </p:nvSpPr>
        <p:spPr bwMode="auto">
          <a:xfrm flipH="1">
            <a:off x="9779000" y="4910951"/>
            <a:ext cx="1600200" cy="1178749"/>
          </a:xfrm>
          <a:prstGeom prst="verticalScroll">
            <a:avLst>
              <a:gd name="adj" fmla="val 929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entry;</a:t>
            </a: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7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key;</a:t>
            </a: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entry_key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 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>
              <a:tabLst>
                <a:tab pos="1033463" algn="l"/>
              </a:tabLst>
            </a:pPr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  /*@requires e != NULL;	@*/</a:t>
            </a:r>
            <a:r>
              <a:rPr lang="en-US" sz="700" b="0" dirty="0">
                <a:latin typeface="Helvetica Neue"/>
              </a:rPr>
              <a:t> ;</a:t>
            </a:r>
            <a:endParaRPr lang="en-US" sz="7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);</a:t>
            </a:r>
          </a:p>
          <a:p>
            <a:pPr algn="l">
              <a:tabLst>
                <a:tab pos="1033463" algn="l"/>
              </a:tabLst>
            </a:pPr>
            <a:endParaRPr lang="en-US" sz="700" b="0" dirty="0">
              <a:latin typeface="Helvetica Neue"/>
            </a:endParaRPr>
          </a:p>
          <a:p>
            <a:pPr algn="l">
              <a:tabLst>
                <a:tab pos="1033463" algn="l"/>
              </a:tabLst>
            </a:pP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700" b="0" dirty="0">
                <a:latin typeface="Helvetica Neue"/>
              </a:rPr>
              <a:t>);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007600" y="4862882"/>
            <a:ext cx="8354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latin typeface="Helvetica Neue"/>
              </a:rPr>
              <a:t>Client Interface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9855200" y="1593900"/>
            <a:ext cx="2886368" cy="262123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fruit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quantity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x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alloc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x-&gt;fruit = fruit;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x-&gt;quantity = quantity;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x;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7030A0"/>
                </a:solidFill>
                <a:latin typeface="Helvetica Neue"/>
              </a:rPr>
              <a:t>main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() {</a:t>
            </a:r>
          </a:p>
          <a:p>
            <a:pPr algn="l"/>
            <a:r>
              <a:rPr lang="en-US" sz="700" b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A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20);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B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"banana"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, 10);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C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"pumpkin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", 50);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D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make_inventory_item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"banana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", 20);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hdict_t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hdict_new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(10);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A);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B);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C);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"apple"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!= NULL);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assert(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hdict_lookup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</a:t>
            </a:r>
            <a:r>
              <a:rPr lang="en-US" sz="700" b="0" dirty="0">
                <a:solidFill>
                  <a:srgbClr val="92D050"/>
                </a:solidFill>
                <a:latin typeface="Helvetica Neue"/>
              </a:rPr>
              <a:t>"lime"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) == NULL);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en-US" sz="700" b="0" dirty="0" err="1">
                <a:solidFill>
                  <a:schemeClr val="tx1"/>
                </a:solidFill>
                <a:latin typeface="Helvetica Neue"/>
              </a:rPr>
              <a:t>hdict_insert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(H, D);</a:t>
            </a:r>
          </a:p>
          <a:p>
            <a:pPr algn="l"/>
            <a:endParaRPr lang="en-US" sz="7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 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0;</a:t>
            </a:r>
          </a:p>
          <a:p>
            <a:pPr algn="l"/>
            <a:r>
              <a:rPr lang="en-US" sz="7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563096" y="990600"/>
            <a:ext cx="2056012" cy="19749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91440" tIns="91440" rIns="50800" bIns="50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70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#use &lt;string&gt;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lcg_hash_string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700" b="0" dirty="0">
                <a:latin typeface="Helvetica Neue"/>
              </a:rPr>
              <a:t> = 0;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</a:t>
            </a:r>
            <a:r>
              <a:rPr lang="en-US" sz="700" b="0" dirty="0">
                <a:latin typeface="Helvetica Neue"/>
              </a:rPr>
              <a:t> (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FFC000"/>
                </a:solidFill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 = 0;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 &lt; </a:t>
            </a:r>
            <a:r>
              <a:rPr lang="en-US" sz="700" b="0" dirty="0" err="1">
                <a:latin typeface="Helvetica Neue"/>
              </a:rPr>
              <a:t>string_length</a:t>
            </a:r>
            <a:r>
              <a:rPr lang="en-US" sz="700" b="0" dirty="0">
                <a:latin typeface="Helvetica Neue"/>
              </a:rPr>
              <a:t>(s);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++) {</a:t>
            </a:r>
          </a:p>
          <a:p>
            <a:pPr algn="l"/>
            <a:r>
              <a:rPr lang="en-US" sz="700" b="0" dirty="0">
                <a:latin typeface="Helvetica Neue"/>
              </a:rPr>
              <a:t>    h = h + </a:t>
            </a:r>
            <a:r>
              <a:rPr lang="en-US" sz="700" b="0" dirty="0" err="1">
                <a:latin typeface="Helvetica Neue"/>
              </a:rPr>
              <a:t>char_ord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 err="1">
                <a:latin typeface="Helvetica Neue"/>
              </a:rPr>
              <a:t>string_charat</a:t>
            </a:r>
            <a:r>
              <a:rPr lang="en-US" sz="700" b="0" dirty="0">
                <a:latin typeface="Helvetica Neue"/>
              </a:rPr>
              <a:t>(s, </a:t>
            </a:r>
            <a:r>
              <a:rPr lang="en-US" sz="700" b="0" dirty="0" err="1">
                <a:latin typeface="Helvetica Neue"/>
              </a:rPr>
              <a:t>i</a:t>
            </a:r>
            <a:r>
              <a:rPr lang="en-US" sz="700" b="0" dirty="0">
                <a:latin typeface="Helvetica Neue"/>
              </a:rPr>
              <a:t>));</a:t>
            </a:r>
          </a:p>
          <a:p>
            <a:pPr algn="l"/>
            <a:r>
              <a:rPr lang="en-US" sz="700" b="0" dirty="0">
                <a:latin typeface="Helvetica Neue"/>
              </a:rPr>
              <a:t>    h = 1664525 * h + 1013904223;</a:t>
            </a:r>
          </a:p>
          <a:p>
            <a:pPr algn="l"/>
            <a:r>
              <a:rPr lang="en-US" sz="700" b="0" dirty="0">
                <a:latin typeface="Helvetica Neue"/>
              </a:rPr>
              <a:t>  }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700" b="0" dirty="0">
                <a:latin typeface="Helvetica Neue"/>
              </a:rPr>
              <a:t>h;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What the client wants to store in the dictionary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latin typeface="Helvetica Neue"/>
              </a:rPr>
              <a:t>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</a:t>
            </a:r>
            <a:r>
              <a:rPr lang="en-US" sz="700" b="0" dirty="0">
                <a:latin typeface="Helvetica Neue"/>
              </a:rPr>
              <a:t> fruit;         </a:t>
            </a:r>
            <a:r>
              <a:rPr lang="en-US" sz="7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key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quantity;</a:t>
            </a:r>
          </a:p>
          <a:p>
            <a:pPr algn="l"/>
            <a:r>
              <a:rPr lang="en-US" sz="700" b="0" dirty="0">
                <a:latin typeface="Helvetica Neue"/>
              </a:rPr>
              <a:t>};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621884" y="990600"/>
            <a:ext cx="2004716" cy="19749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70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/******* Fulfilling the library  interface *******/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inventory_item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* entry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r>
              <a:rPr lang="en-US" sz="7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string key</a:t>
            </a:r>
            <a:r>
              <a:rPr lang="en-US" sz="700" b="0" dirty="0">
                <a:latin typeface="Helvetica Neue"/>
              </a:rPr>
              <a:t>;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entry_key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entry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700" b="0" dirty="0">
                <a:latin typeface="Helvetica Neue"/>
              </a:rPr>
              <a:t>)</a:t>
            </a:r>
          </a:p>
          <a:p>
            <a:pPr algn="l"/>
            <a:r>
              <a:rPr lang="en-US" sz="700" b="0" dirty="0">
                <a:solidFill>
                  <a:srgbClr val="C00000"/>
                </a:solidFill>
                <a:latin typeface="Helvetica Neue"/>
              </a:rPr>
              <a:t>//@requires e != NULL;</a:t>
            </a:r>
          </a:p>
          <a:p>
            <a:pPr algn="l"/>
            <a:r>
              <a:rPr lang="en-US" sz="700" b="0" dirty="0">
                <a:latin typeface="Helvetica Neue"/>
              </a:rPr>
              <a:t>{</a:t>
            </a:r>
          </a:p>
          <a:p>
            <a:pPr algn="l"/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700" b="0" dirty="0">
                <a:latin typeface="Helvetica Neue"/>
              </a:rPr>
              <a:t>e-&gt;fruit;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key_equiv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700" b="0" dirty="0">
                <a:latin typeface="Helvetica Neue"/>
              </a:rPr>
              <a:t>, 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return </a:t>
            </a:r>
            <a:r>
              <a:rPr lang="en-US" sz="700" b="0" dirty="0" err="1">
                <a:latin typeface="Helvetica Neue"/>
              </a:rPr>
              <a:t>string_equal</a:t>
            </a:r>
            <a:r>
              <a:rPr lang="en-US" sz="700" b="0" dirty="0">
                <a:latin typeface="Helvetica Neue"/>
              </a:rPr>
              <a:t>(k1, k2);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  <a:p>
            <a:pPr algn="l"/>
            <a:endParaRPr lang="en-US" sz="700" b="0" dirty="0">
              <a:latin typeface="Helvetica Neue"/>
            </a:endParaRPr>
          </a:p>
          <a:p>
            <a:pPr algn="l"/>
            <a:r>
              <a:rPr lang="en-US" sz="7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solidFill>
                  <a:srgbClr val="7030A0"/>
                </a:solidFill>
                <a:latin typeface="Helvetica Neue"/>
              </a:rPr>
              <a:t>key_hash</a:t>
            </a:r>
            <a:r>
              <a:rPr lang="en-US" sz="700" b="0" dirty="0">
                <a:latin typeface="Helvetica Neue"/>
              </a:rPr>
              <a:t>(</a:t>
            </a:r>
            <a:r>
              <a:rPr lang="en-US" sz="700" b="0" dirty="0">
                <a:solidFill>
                  <a:srgbClr val="00B050"/>
                </a:solidFill>
                <a:latin typeface="Helvetica Neue"/>
              </a:rPr>
              <a:t>key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700" b="0" dirty="0">
                <a:latin typeface="Helvetica Neue"/>
              </a:rPr>
              <a:t>) {</a:t>
            </a:r>
          </a:p>
          <a:p>
            <a:pPr algn="l"/>
            <a:r>
              <a:rPr lang="en-US" sz="700" b="0" dirty="0">
                <a:latin typeface="Helvetica Neue"/>
              </a:rPr>
              <a:t>  </a:t>
            </a:r>
            <a:r>
              <a:rPr lang="en-US" sz="7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return</a:t>
            </a:r>
            <a:r>
              <a:rPr lang="en-US" sz="700" b="0" dirty="0">
                <a:latin typeface="Helvetica Neue"/>
              </a:rPr>
              <a:t> </a:t>
            </a:r>
            <a:r>
              <a:rPr lang="en-US" sz="700" b="0" dirty="0" err="1">
                <a:latin typeface="Helvetica Neue"/>
              </a:rPr>
              <a:t>lcg_hash_string</a:t>
            </a:r>
            <a:r>
              <a:rPr lang="en-US" sz="700" b="0" dirty="0">
                <a:latin typeface="Helvetica Neue"/>
              </a:rPr>
              <a:t>(k);</a:t>
            </a:r>
          </a:p>
          <a:p>
            <a:pPr algn="l"/>
            <a:r>
              <a:rPr lang="en-US" sz="700" b="0" dirty="0">
                <a:latin typeface="Helvetica Neue"/>
              </a:rPr>
              <a:t>}</a:t>
            </a: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  <p:bldP spid="27" grpId="0" animBg="1"/>
      <p:bldP spid="30" grpId="0"/>
      <p:bldP spid="19" grpId="0" animBg="1"/>
      <p:bldP spid="20" grpId="0"/>
      <p:bldP spid="21" grpId="0" animBg="1"/>
      <p:bldP spid="22" grpId="0"/>
      <p:bldP spid="26" grpId="0"/>
      <p:bldP spid="28" grpId="0" animBg="1"/>
      <p:bldP spid="29" grpId="0"/>
      <p:bldP spid="31" grpId="0" animBg="1"/>
      <p:bldP spid="32" grpId="0"/>
      <p:bldP spid="33" grpId="0" animBg="1"/>
      <p:bldP spid="34" grpId="0" animBg="1"/>
      <p:bldP spid="35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</a:t>
            </a:r>
            <a:endParaRPr lang="en-US" dirty="0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952500" y="3200400"/>
            <a:ext cx="11099800" cy="5676900"/>
          </a:xfrm>
        </p:spPr>
        <p:txBody>
          <a:bodyPr/>
          <a:lstStyle/>
          <a:p>
            <a:pPr lvl="1"/>
            <a:r>
              <a:rPr lang="en-US" i="1" dirty="0"/>
              <a:t>The definition file comes </a:t>
            </a:r>
            <a:r>
              <a:rPr lang="en-US" b="1" i="1" dirty="0"/>
              <a:t>before</a:t>
            </a:r>
            <a:r>
              <a:rPr lang="en-US" i="1" dirty="0"/>
              <a:t> the library</a:t>
            </a:r>
          </a:p>
          <a:p>
            <a:pPr lvl="2"/>
            <a:r>
              <a:rPr lang="en-US" i="1" dirty="0"/>
              <a:t>The library needs the definitions it supplies</a:t>
            </a:r>
          </a:p>
          <a:p>
            <a:pPr lvl="1"/>
            <a:r>
              <a:rPr lang="en-US" i="1" dirty="0"/>
              <a:t>The library comes </a:t>
            </a:r>
            <a:r>
              <a:rPr lang="en-US" b="1" i="1" dirty="0"/>
              <a:t>before</a:t>
            </a:r>
            <a:r>
              <a:rPr lang="en-US" i="1" dirty="0"/>
              <a:t> the application file</a:t>
            </a:r>
          </a:p>
          <a:p>
            <a:pPr lvl="2"/>
            <a:r>
              <a:rPr lang="en-US" i="1" dirty="0"/>
              <a:t>The application needs the functionalities it provides</a:t>
            </a:r>
          </a:p>
          <a:p>
            <a:endParaRPr lang="en-US" dirty="0"/>
          </a:p>
          <a:p>
            <a:r>
              <a:rPr lang="en-US" dirty="0"/>
              <a:t>The client must split the application code into two files</a:t>
            </a:r>
          </a:p>
          <a:p>
            <a:pPr lvl="1"/>
            <a:r>
              <a:rPr lang="en-US" dirty="0"/>
              <a:t>This leads to an unnatural compilation pattern</a:t>
            </a:r>
          </a:p>
          <a:p>
            <a:pPr lvl="2"/>
            <a:r>
              <a:rPr lang="en-US" dirty="0"/>
              <a:t>We would like to compile the hash dictionary library just the way we compile a stack library</a:t>
            </a:r>
          </a:p>
        </p:txBody>
      </p:sp>
      <p:sp>
        <p:nvSpPr>
          <p:cNvPr id="23" name="Rectangle 4"/>
          <p:cNvSpPr>
            <a:spLocks/>
          </p:cNvSpPr>
          <p:nvPr/>
        </p:nvSpPr>
        <p:spPr bwMode="auto">
          <a:xfrm>
            <a:off x="2825262" y="2057400"/>
            <a:ext cx="7487138" cy="923330"/>
          </a:xfrm>
          <a:prstGeom prst="rect">
            <a:avLst/>
          </a:prstGeom>
          <a:solidFill>
            <a:schemeClr val="tx1"/>
          </a:solidFill>
          <a:ln w="19050">
            <a:solidFill>
              <a:srgbClr val="C00000"/>
            </a:solidFill>
            <a:miter lim="400000"/>
            <a:headEnd/>
            <a:tailEnd/>
          </a:ln>
        </p:spPr>
        <p:txBody>
          <a:bodyPr wrap="square" tIns="91440" bIns="91440" anchor="ctr">
            <a:spAutoFit/>
          </a:bodyPr>
          <a:lstStyle/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US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#</a:t>
            </a:r>
            <a:r>
              <a:rPr lang="en-US" b="0" dirty="0">
                <a:solidFill>
                  <a:schemeClr val="bg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cc0 -d produce.c0 hdict.c0 produce-main.c0</a:t>
            </a:r>
          </a:p>
          <a:p>
            <a:pPr marL="282575" indent="-282575" algn="l" defTabSz="12700">
              <a:buClr>
                <a:schemeClr val="bg1">
                  <a:lumMod val="50000"/>
                </a:schemeClr>
              </a:buClr>
              <a:buSzPct val="6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b="0" dirty="0">
              <a:solidFill>
                <a:schemeClr val="bg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2825262" y="1752600"/>
            <a:ext cx="7487138" cy="304800"/>
          </a:xfrm>
          <a:prstGeom prst="rect">
            <a:avLst/>
          </a:prstGeom>
          <a:solidFill>
            <a:srgbClr val="FFC000"/>
          </a:solidFill>
          <a:ln w="25400" cap="flat" cmpd="sng" algn="ctr">
            <a:solidFill>
              <a:srgbClr val="C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/>
              <a:t>Linux Terminal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2921000" y="8362890"/>
            <a:ext cx="3179781" cy="400110"/>
          </a:xfrm>
          <a:prstGeom prst="wedgeRectCallout">
            <a:avLst>
              <a:gd name="adj1" fmla="val -20762"/>
              <a:gd name="adj2" fmla="val -2235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/>
              <a:t>We will address this shortly</a:t>
            </a:r>
            <a:endParaRPr lang="en-US" sz="16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Hash Sets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58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Why is the library asking this?</a:t>
            </a:r>
          </a:p>
          <a:p>
            <a:pPr lvl="1"/>
            <a:r>
              <a:rPr lang="en-US" dirty="0"/>
              <a:t>It does not know what the entries are</a:t>
            </a:r>
          </a:p>
          <a:p>
            <a:pPr lvl="2"/>
            <a:r>
              <a:rPr lang="en-US" dirty="0"/>
              <a:t>(A) is just a pointer to some struct</a:t>
            </a:r>
          </a:p>
          <a:p>
            <a:pPr lvl="2"/>
            <a:r>
              <a:rPr lang="en-US" dirty="0"/>
              <a:t>No sense of what’s in it</a:t>
            </a:r>
          </a:p>
          <a:p>
            <a:r>
              <a:rPr lang="en-US" b="1" i="1" dirty="0"/>
              <a:t>You</a:t>
            </a:r>
            <a:r>
              <a:rPr lang="en-US" i="1" dirty="0"/>
              <a:t> need to tell 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139" name="Table 138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4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41" name="Straight Arrow Connector 14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5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46" name="Straight Arrow Connector 14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51" name="Straight Arrow Connector 15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5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56" name="Straight Arrow Connector 15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9" name="Straight Connector 15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0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61" name="Straight Arrow Connector 16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4" name="Straight Connector 16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5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66" name="Straight Arrow Connector 16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7" name="Straight Connector 16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8" name="Straight Connector 16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9" name="Straight Connector 16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0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71" name="Straight Arrow Connector 17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3" name="Straight Connector 17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5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76" name="Straight Arrow Connector 17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77" name="Straight Connector 17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Straight Connector 17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0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Slide Number Placeholder 6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6769100" cy="1498600"/>
          </a:xfrm>
        </p:spPr>
        <p:txBody>
          <a:bodyPr/>
          <a:lstStyle/>
          <a:p>
            <a:r>
              <a:rPr lang="en-US" dirty="0"/>
              <a:t>Towards an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keys = entries</a:t>
            </a:r>
          </a:p>
          <a:p>
            <a:pPr lvl="1"/>
            <a:r>
              <a:rPr lang="en-US" dirty="0"/>
              <a:t>These are the elements of the set</a:t>
            </a:r>
          </a:p>
          <a:p>
            <a:pPr lvl="1"/>
            <a:r>
              <a:rPr lang="en-US" dirty="0"/>
              <a:t>A single type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replaces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endParaRPr lang="en-US" dirty="0"/>
          </a:p>
          <a:p>
            <a:r>
              <a:rPr lang="en-US" dirty="0"/>
              <a:t>Lookup can simply return true or false</a:t>
            </a:r>
          </a:p>
          <a:p>
            <a:pPr lvl="1"/>
            <a:r>
              <a:rPr lang="en-US" dirty="0"/>
              <a:t>This now checks set membership</a:t>
            </a:r>
          </a:p>
          <a:p>
            <a:pPr lvl="1"/>
            <a:r>
              <a:rPr lang="en-US" dirty="0"/>
              <a:t>Return type is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  <a:p>
            <a:pPr lvl="1"/>
            <a:r>
              <a:rPr lang="en-US" dirty="0"/>
              <a:t>No need to signal “not found” in a special way</a:t>
            </a:r>
          </a:p>
          <a:p>
            <a:pPr lvl="2"/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does not have to be a pointer type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721600" y="76200"/>
            <a:ext cx="5181600" cy="3886200"/>
            <a:chOff x="6426200" y="3962400"/>
            <a:chExt cx="6578600" cy="4876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6426200" y="3962400"/>
              <a:ext cx="6578600" cy="4876800"/>
            </a:xfrm>
            <a:prstGeom prst="rect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" name="Title 1"/>
            <p:cNvSpPr txBox="1">
              <a:spLocks noChangeAspect="1"/>
            </p:cNvSpPr>
            <p:nvPr/>
          </p:nvSpPr>
          <p:spPr bwMode="auto">
            <a:xfrm>
              <a:off x="6971179" y="4191000"/>
              <a:ext cx="5549900" cy="749299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vert="horz" wrap="square" lIns="50800" tIns="50800" rIns="50800" bIns="5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584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Helvetica Neue Medium" charset="0"/>
                </a:rPr>
                <a:t>What about Sets?</a:t>
              </a:r>
            </a:p>
          </p:txBody>
        </p:sp>
        <p:sp>
          <p:nvSpPr>
            <p:cNvPr id="6" name="Content Placeholder 2"/>
            <p:cNvSpPr txBox="1">
              <a:spLocks noChangeAspect="1"/>
            </p:cNvSpPr>
            <p:nvPr/>
          </p:nvSpPr>
          <p:spPr bwMode="auto">
            <a:xfrm>
              <a:off x="6972300" y="5105400"/>
              <a:ext cx="5549900" cy="3448050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vert="horz" wrap="square" lIns="50800" tIns="50800" rIns="50800" bIns="50800" numCol="1" anchor="t" anchorCtr="0" compatLnSpc="1">
              <a:prstTxWarp prst="textNoShape">
                <a:avLst/>
              </a:prstTxWarp>
            </a:bodyPr>
            <a:lstStyle/>
            <a:p>
              <a:pPr marL="280988" marR="0" lvl="0" indent="-280988" algn="l" defTabSz="584200" rtl="0" eaLnBrk="0" fontAlgn="base" latinLnBrk="0" hangingPunct="0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l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A </a:t>
              </a: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set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can be understood as a special case of a dictionary</a:t>
              </a:r>
            </a:p>
            <a:p>
              <a:pPr marL="463550" marR="0" lvl="1" indent="-176213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keys = entries</a:t>
              </a:r>
            </a:p>
            <a:p>
              <a:pPr marL="633413" marR="0" lvl="2" indent="-185738" algn="l" defTabSz="6223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Ø"/>
                <a:tabLst/>
                <a:defRPr/>
              </a:pPr>
              <a:r>
                <a:rPr lang="en-US" sz="1050" b="0" kern="0" dirty="0">
                  <a:latin typeface="+mn-lt"/>
                  <a:ea typeface="+mn-ea"/>
                  <a:cs typeface="+mn-cs"/>
                </a:rPr>
                <a:t>t</a:t>
              </a:r>
              <a:r>
                <a:rPr kumimoji="0" lang="en-US" sz="105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hese</a:t>
              </a: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are the elements of the set</a:t>
              </a:r>
            </a:p>
            <a:p>
              <a:pPr marL="463550" marR="0" lvl="1" indent="-177800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r>
                <a: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lookup</a:t>
              </a: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 can simply return true or false</a:t>
              </a:r>
            </a:p>
            <a:p>
              <a:pPr marL="633413" marR="0" lvl="2" indent="-185738" algn="l" defTabSz="622300" rtl="0" eaLnBrk="0" fontAlgn="base" latinLnBrk="0" hangingPunct="0">
                <a:lnSpc>
                  <a:spcPct val="100000"/>
                </a:lnSpc>
                <a:spcBef>
                  <a:spcPts val="6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Ø"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this now checks set membership</a:t>
              </a:r>
            </a:p>
            <a:p>
              <a:pPr marL="800100" marR="0" lvl="1" indent="-342900" algn="l" defTabSz="584200" rtl="0" eaLnBrk="0" fontAlgn="base" latinLnBrk="0" hangingPunct="0">
                <a:lnSpc>
                  <a:spcPct val="100000"/>
                </a:lnSpc>
                <a:spcBef>
                  <a:spcPts val="700"/>
                </a:spcBef>
                <a:spcAft>
                  <a:spcPct val="0"/>
                </a:spcAft>
                <a:buClr>
                  <a:schemeClr val="tx1"/>
                </a:buClr>
                <a:buSzPct val="125000"/>
                <a:buFont typeface="Courier New" pitchFamily="49" charset="0"/>
                <a:buChar char="o"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Helvetica Neue" charset="0"/>
              </a:endParaRPr>
            </a:p>
            <a:p>
              <a:pPr marL="231775" marR="0" lvl="0" indent="-231775" algn="l" defTabSz="584200" rtl="0" eaLnBrk="0" fontAlgn="base" latinLnBrk="0" hangingPunct="0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Font typeface="Wingdings" pitchFamily="2" charset="2"/>
                <a:buChar char="l"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A set implemented as a hash dictionary is called a</a:t>
              </a:r>
              <a:b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</a:b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  <a:sym typeface="Helvetica Neue" charset="0"/>
                </a:rPr>
                <a:t>hash set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59</a:t>
            </a:fld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Hash Set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7600" y="1981200"/>
            <a:ext cx="5854700" cy="6896100"/>
          </a:xfrm>
        </p:spPr>
        <p:txBody>
          <a:bodyPr/>
          <a:lstStyle/>
          <a:p>
            <a:pPr marL="457200" lvl="1" indent="-457200">
              <a:spcBef>
                <a:spcPts val="800"/>
              </a:spcBef>
              <a:buSzPct val="100000"/>
              <a:buFont typeface="Wingdings" pitchFamily="2" charset="2"/>
              <a:buChar char="l"/>
            </a:pPr>
            <a:r>
              <a:rPr lang="en-US" dirty="0"/>
              <a:t>A single type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replaces </a:t>
            </a:r>
            <a:r>
              <a:rPr lang="en-US" dirty="0">
                <a:solidFill>
                  <a:srgbClr val="00B050"/>
                </a:solidFill>
              </a:rPr>
              <a:t>key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>
                <a:solidFill>
                  <a:srgbClr val="00B050"/>
                </a:solidFill>
              </a:rPr>
              <a:t>entry</a:t>
            </a:r>
          </a:p>
          <a:p>
            <a:pPr lvl="1"/>
            <a:r>
              <a:rPr lang="en-US" dirty="0"/>
              <a:t>It does not need to be a pointer</a:t>
            </a:r>
          </a:p>
          <a:p>
            <a:pPr lvl="4"/>
            <a:endParaRPr lang="en-US" dirty="0"/>
          </a:p>
          <a:p>
            <a:r>
              <a:rPr lang="en-US" dirty="0"/>
              <a:t>Lookup checks membership</a:t>
            </a:r>
          </a:p>
          <a:p>
            <a:pPr lvl="1"/>
            <a:r>
              <a:rPr lang="en-US" dirty="0"/>
              <a:t>Renamed </a:t>
            </a:r>
            <a:r>
              <a:rPr lang="en-US" dirty="0" err="1">
                <a:solidFill>
                  <a:srgbClr val="7030A0"/>
                </a:solidFill>
              </a:rPr>
              <a:t>hset_contains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It returns a </a:t>
            </a:r>
            <a:r>
              <a:rPr lang="en-US" dirty="0">
                <a:solidFill>
                  <a:srgbClr val="00B050"/>
                </a:solidFill>
              </a:rPr>
              <a:t>bool</a:t>
            </a:r>
          </a:p>
          <a:p>
            <a:pPr lvl="4"/>
            <a:endParaRPr lang="en-US" dirty="0"/>
          </a:p>
          <a:p>
            <a:r>
              <a:rPr lang="en-US" dirty="0"/>
              <a:t>Everything else remains the same</a:t>
            </a:r>
          </a:p>
        </p:txBody>
      </p:sp>
      <p:sp>
        <p:nvSpPr>
          <p:cNvPr id="5" name="Vertical Scroll 4"/>
          <p:cNvSpPr/>
          <p:nvPr/>
        </p:nvSpPr>
        <p:spPr bwMode="auto">
          <a:xfrm flipH="1">
            <a:off x="863600" y="4234001"/>
            <a:ext cx="4952998" cy="3766999"/>
          </a:xfrm>
          <a:prstGeom prst="verticalScroll">
            <a:avLst>
              <a:gd name="adj" fmla="val 7260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capacity &gt; 0;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hset_contains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3776663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hset_insert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hset_t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S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S != NULL;	@*/</a:t>
            </a:r>
          </a:p>
          <a:p>
            <a:pPr algn="l">
              <a:tabLst>
                <a:tab pos="3776663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hset_contains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(S, e);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06601" y="4185932"/>
            <a:ext cx="1992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Library Interface</a:t>
            </a:r>
          </a:p>
        </p:txBody>
      </p:sp>
      <p:sp>
        <p:nvSpPr>
          <p:cNvPr id="7" name="Vertical Scroll 6"/>
          <p:cNvSpPr/>
          <p:nvPr/>
        </p:nvSpPr>
        <p:spPr bwMode="auto">
          <a:xfrm flipH="1">
            <a:off x="863600" y="1998662"/>
            <a:ext cx="4091459" cy="1811338"/>
          </a:xfrm>
          <a:prstGeom prst="verticalScroll">
            <a:avLst>
              <a:gd name="adj" fmla="val 14187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205422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205422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key_hash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</a:t>
            </a:r>
            <a:r>
              <a:rPr lang="en-US" sz="1800" b="0" dirty="0">
                <a:latin typeface="Helvetica Neue"/>
              </a:rPr>
              <a:t>);</a:t>
            </a:r>
          </a:p>
          <a:p>
            <a:pPr algn="l">
              <a:tabLst>
                <a:tab pos="205422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205422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key_equiv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k1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k2</a:t>
            </a:r>
            <a:r>
              <a:rPr lang="en-US" sz="1800" b="0" dirty="0">
                <a:latin typeface="Helvetica Neue"/>
              </a:rPr>
              <a:t>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8811" y="1950593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Client Interface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7815447" y="7826514"/>
            <a:ext cx="2344553" cy="707886"/>
          </a:xfrm>
          <a:prstGeom prst="wedgeRectCallout">
            <a:avLst>
              <a:gd name="adj1" fmla="val -22845"/>
              <a:gd name="adj2" fmla="val -12522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i="1" dirty="0"/>
              <a:t>The implementation</a:t>
            </a:r>
            <a:br>
              <a:rPr lang="en-US" sz="2000" b="0" i="1" dirty="0"/>
            </a:br>
            <a:r>
              <a:rPr lang="en-US" sz="2000" b="0" i="1" dirty="0"/>
              <a:t>is left as exercise</a:t>
            </a:r>
            <a:endParaRPr lang="en-US" sz="1600" b="0" i="1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60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Why is the library asking this?</a:t>
            </a:r>
          </a:p>
          <a:p>
            <a:pPr lvl="1"/>
            <a:r>
              <a:rPr lang="en-US" dirty="0"/>
              <a:t>It does not know the type of keys</a:t>
            </a:r>
          </a:p>
          <a:p>
            <a:pPr lvl="1"/>
            <a:r>
              <a:rPr lang="en-US" dirty="0"/>
              <a:t>Even if it does, there are many ways to hash them</a:t>
            </a:r>
          </a:p>
          <a:p>
            <a:r>
              <a:rPr lang="en-US" b="1" i="1" dirty="0"/>
              <a:t>You</a:t>
            </a:r>
            <a:r>
              <a:rPr lang="en-US" i="1" dirty="0"/>
              <a:t> need to tell 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80" name="Table 79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85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90" name="Straight Arrow Connector 8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3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04" name="Straight Arrow Connector 10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9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10" name="Straight Arrow Connector 10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4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16" name="Straight Arrow Connector 11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3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29" name="Straight Arrow Connector 1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8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39" name="Straight Arrow Connector 13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0" name="Straight Connector 13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3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44" name="Straight Arrow Connector 14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49" name="Straight Arrow Connector 14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0" name="Straight Connector 14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3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54" name="Straight Arrow Connector 153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5" name="Straight Connector 154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59" name="Straight Arrow Connector 15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0" name="Straight Connector 15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Slide Number Placeholder 6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/>
              <a:t>-1290151091 % 10 is -1 in C0</a:t>
            </a:r>
          </a:p>
          <a:p>
            <a:pPr lvl="1"/>
            <a:r>
              <a:rPr lang="en-US" dirty="0"/>
              <a:t>Not a valid array index!</a:t>
            </a:r>
          </a:p>
          <a:p>
            <a:pPr lvl="1"/>
            <a:r>
              <a:rPr lang="en-US" dirty="0"/>
              <a:t>The library needs a more robust way to compute the hash index</a:t>
            </a:r>
          </a:p>
          <a:p>
            <a:r>
              <a:rPr lang="en-US" dirty="0"/>
              <a:t>Let’s say it keeps the last digit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  <a:latin typeface="+mn-lt"/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graphicFrame>
        <p:nvGraphicFramePr>
          <p:cNvPr id="85" name="Table 84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9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99" name="Straight Arrow Connector 9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4" name="Group 33"/>
          <p:cNvGrpSpPr/>
          <p:nvPr/>
        </p:nvGrpSpPr>
        <p:grpSpPr>
          <a:xfrm>
            <a:off x="9613220" y="1395664"/>
            <a:ext cx="457200" cy="274320"/>
            <a:chOff x="8222344" y="4025070"/>
            <a:chExt cx="457200" cy="274320"/>
          </a:xfrm>
        </p:grpSpPr>
        <p:cxnSp>
          <p:nvCxnSpPr>
            <p:cNvPr id="105" name="Straight Arrow Connector 10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Straight Connector 10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11" name="Straight Arrow Connector 11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14" name="Straight Connector 11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oup 33"/>
          <p:cNvGrpSpPr/>
          <p:nvPr/>
        </p:nvGrpSpPr>
        <p:grpSpPr>
          <a:xfrm>
            <a:off x="9613220" y="1852864"/>
            <a:ext cx="457200" cy="274320"/>
            <a:chOff x="8222344" y="4025070"/>
            <a:chExt cx="457200" cy="274320"/>
          </a:xfrm>
        </p:grpSpPr>
        <p:cxnSp>
          <p:nvCxnSpPr>
            <p:cNvPr id="118" name="Straight Arrow Connector 1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21" name="Straight Connector 12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9" name="Group 33"/>
          <p:cNvGrpSpPr/>
          <p:nvPr/>
        </p:nvGrpSpPr>
        <p:grpSpPr>
          <a:xfrm>
            <a:off x="9613220" y="2310064"/>
            <a:ext cx="457200" cy="274320"/>
            <a:chOff x="8222344" y="4025070"/>
            <a:chExt cx="457200" cy="274320"/>
          </a:xfrm>
        </p:grpSpPr>
        <p:cxnSp>
          <p:nvCxnSpPr>
            <p:cNvPr id="130" name="Straight Arrow Connector 12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4" name="Straight Connector 133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33"/>
          <p:cNvGrpSpPr/>
          <p:nvPr/>
        </p:nvGrpSpPr>
        <p:grpSpPr>
          <a:xfrm>
            <a:off x="9613220" y="2767264"/>
            <a:ext cx="457200" cy="274320"/>
            <a:chOff x="8222344" y="4025070"/>
            <a:chExt cx="457200" cy="274320"/>
          </a:xfrm>
        </p:grpSpPr>
        <p:cxnSp>
          <p:nvCxnSpPr>
            <p:cNvPr id="140" name="Straight Arrow Connector 13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1" name="Straight Connector 14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2" name="Straight Connector 14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Straight Connector 14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4" name="Group 33"/>
          <p:cNvGrpSpPr/>
          <p:nvPr/>
        </p:nvGrpSpPr>
        <p:grpSpPr>
          <a:xfrm>
            <a:off x="9613220" y="3224464"/>
            <a:ext cx="457200" cy="274320"/>
            <a:chOff x="8222344" y="4025070"/>
            <a:chExt cx="457200" cy="274320"/>
          </a:xfrm>
        </p:grpSpPr>
        <p:cxnSp>
          <p:nvCxnSpPr>
            <p:cNvPr id="145" name="Straight Arrow Connector 14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46" name="Straight Connector 14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9" name="Group 33"/>
          <p:cNvGrpSpPr/>
          <p:nvPr/>
        </p:nvGrpSpPr>
        <p:grpSpPr>
          <a:xfrm>
            <a:off x="9613220" y="4138864"/>
            <a:ext cx="457200" cy="274320"/>
            <a:chOff x="8222344" y="4025070"/>
            <a:chExt cx="457200" cy="274320"/>
          </a:xfrm>
        </p:grpSpPr>
        <p:cxnSp>
          <p:nvCxnSpPr>
            <p:cNvPr id="150" name="Straight Arrow Connector 14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1" name="Straight Connector 15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2" name="Straight Connector 15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4" name="Group 32"/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155" name="Straight Arrow Connector 154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56" name="Straight Connector 155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9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160" name="Straight Arrow Connector 159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63" name="Straight Connector 162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164" name="TextBox 163"/>
          <p:cNvSpPr txBox="1"/>
          <p:nvPr/>
        </p:nvSpPr>
        <p:spPr>
          <a:xfrm>
            <a:off x="10083800" y="6629400"/>
            <a:ext cx="5485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65" name="Rectangular Callout 164"/>
          <p:cNvSpPr/>
          <p:nvPr/>
        </p:nvSpPr>
        <p:spPr bwMode="auto">
          <a:xfrm>
            <a:off x="11298890" y="7905690"/>
            <a:ext cx="1147110" cy="400110"/>
          </a:xfrm>
          <a:prstGeom prst="wedgeRectCallout">
            <a:avLst>
              <a:gd name="adj1" fmla="val -109153"/>
              <a:gd name="adj2" fmla="val -784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latin typeface="+mn-lt"/>
              </a:rPr>
              <a:t>Exercise!</a:t>
            </a: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64" grpId="0"/>
      <p:bldP spid="16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200" y="6172200"/>
            <a:ext cx="7239000" cy="3048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540000" y="23306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Client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835400" y="233065"/>
            <a:ext cx="2457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Implementation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 rot="16200000" flipH="1">
            <a:off x="-965198" y="5029200"/>
            <a:ext cx="9296399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95" name="Rounded Rectangular Callout 94"/>
          <p:cNvSpPr/>
          <p:nvPr/>
        </p:nvSpPr>
        <p:spPr bwMode="auto">
          <a:xfrm>
            <a:off x="3454400" y="995065"/>
            <a:ext cx="2414812" cy="419973"/>
          </a:xfrm>
          <a:prstGeom prst="wedgeRoundRectCallout">
            <a:avLst>
              <a:gd name="adj1" fmla="val -60072"/>
              <a:gd name="adj2" fmla="val 3862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Insert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 A = (“apple”, </a:t>
            </a:r>
            <a:r>
              <a:rPr lang="en-US" sz="1800" b="0" dirty="0">
                <a:latin typeface="+mn-lt"/>
              </a:rPr>
              <a:t>2</a:t>
            </a:r>
            <a:r>
              <a:rPr kumimoji="0" lang="en-US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0)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6" name="Rounded Rectangular Callout 95"/>
          <p:cNvSpPr/>
          <p:nvPr/>
        </p:nvSpPr>
        <p:spPr bwMode="auto">
          <a:xfrm>
            <a:off x="3454400" y="2932827"/>
            <a:ext cx="2429896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its hash value?</a:t>
            </a:r>
          </a:p>
        </p:txBody>
      </p:sp>
      <p:sp>
        <p:nvSpPr>
          <p:cNvPr id="97" name="Rounded Rectangular Callout 96"/>
          <p:cNvSpPr/>
          <p:nvPr/>
        </p:nvSpPr>
        <p:spPr bwMode="auto">
          <a:xfrm>
            <a:off x="3454400" y="3542427"/>
            <a:ext cx="1490216" cy="419973"/>
          </a:xfrm>
          <a:prstGeom prst="wedgeRoundRectCallout">
            <a:avLst>
              <a:gd name="adj1" fmla="val -65054"/>
              <a:gd name="adj2" fmla="val 32895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solidFill>
                  <a:prstClr val="black"/>
                </a:solidFill>
              </a:rPr>
              <a:t>-1290151091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8" name="Rounded Rectangular Callout 97"/>
          <p:cNvSpPr/>
          <p:nvPr/>
        </p:nvSpPr>
        <p:spPr bwMode="auto">
          <a:xfrm>
            <a:off x="3454400" y="1676400"/>
            <a:ext cx="2391052" cy="419973"/>
          </a:xfrm>
          <a:prstGeom prst="wedgeRoundRectCallout">
            <a:avLst>
              <a:gd name="adj1" fmla="val 59566"/>
              <a:gd name="adj2" fmla="val 28056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Helvetica Neue" charset="0"/>
                <a:cs typeface="Helvetica Neue" charset="0"/>
                <a:sym typeface="Helvetica Neue" charset="0"/>
              </a:rPr>
              <a:t>What’s the key of (A)?</a:t>
            </a:r>
          </a:p>
        </p:txBody>
      </p:sp>
      <p:sp>
        <p:nvSpPr>
          <p:cNvPr id="101" name="Rounded Rectangular Callout 100"/>
          <p:cNvSpPr/>
          <p:nvPr/>
        </p:nvSpPr>
        <p:spPr bwMode="auto">
          <a:xfrm>
            <a:off x="3454400" y="2286000"/>
            <a:ext cx="860425" cy="419973"/>
          </a:xfrm>
          <a:prstGeom prst="wedgeRoundRectCallout">
            <a:avLst>
              <a:gd name="adj1" fmla="val -76390"/>
              <a:gd name="adj2" fmla="val 35798"/>
              <a:gd name="adj3" fmla="val 16667"/>
            </a:avLst>
          </a:prstGeom>
          <a:solidFill>
            <a:srgbClr val="92D05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800" b="0" dirty="0">
                <a:latin typeface="+mn-lt"/>
              </a:rPr>
              <a:t>“apple”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n-lt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1" name="Rectangle 130"/>
          <p:cNvSpPr>
            <a:spLocks/>
          </p:cNvSpPr>
          <p:nvPr/>
        </p:nvSpPr>
        <p:spPr bwMode="auto">
          <a:xfrm>
            <a:off x="103641" y="87630"/>
            <a:ext cx="2283959" cy="1969770"/>
          </a:xfrm>
          <a:prstGeom prst="rect">
            <a:avLst/>
          </a:prstGeom>
          <a:noFill/>
          <a:ln w="12700">
            <a:solidFill>
              <a:schemeClr val="tx2"/>
            </a:solidFill>
            <a:miter lim="400000"/>
            <a:headEnd/>
            <a:tailEnd/>
          </a:ln>
        </p:spPr>
        <p:txBody>
          <a:bodyPr wrap="none" lIns="45720" tIns="0" rIns="45720" bIns="0" anchor="ctr">
            <a:spAutoFit/>
          </a:bodyPr>
          <a:lstStyle/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341313" algn="ctr"/>
                <a:tab pos="1597025" algn="ctr"/>
                <a:tab pos="2684463" algn="ctr"/>
              </a:tabLst>
            </a:pPr>
            <a:r>
              <a:rPr lang="en-US" sz="160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	Key	Hash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apple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-1290151091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berry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-514151789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C000"/>
                </a:solidFill>
                <a:latin typeface="+mn-lt"/>
                <a:ea typeface="+mn-ea"/>
                <a:cs typeface="+mn-cs"/>
              </a:rPr>
              <a:t>banana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207055587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>grape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   	-581390202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lemon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-665562942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lime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2086736531</a:t>
            </a:r>
          </a:p>
          <a:p>
            <a:pPr lvl="0" algn="l" defTabSz="457200" fontAlgn="auto" hangingPunct="1">
              <a:spcBef>
                <a:spcPts val="0"/>
              </a:spcBef>
              <a:spcAft>
                <a:spcPts val="0"/>
              </a:spcAft>
              <a:tabLst>
                <a:tab pos="2170113" algn="r"/>
              </a:tabLst>
            </a:pP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</a:t>
            </a:r>
            <a:r>
              <a:rPr lang="en-US" sz="1600" b="0" dirty="0">
                <a:solidFill>
                  <a:srgbClr val="F79646">
                    <a:lumMod val="75000"/>
                  </a:srgbClr>
                </a:solidFill>
                <a:latin typeface="+mn-lt"/>
                <a:ea typeface="+mn-ea"/>
                <a:cs typeface="+mn-cs"/>
              </a:rPr>
              <a:t>pumpkin</a:t>
            </a:r>
            <a:r>
              <a:rPr lang="en-US" sz="1600" b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"	-1189657311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282651" y="3055203"/>
            <a:ext cx="2323072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0" i="1" dirty="0">
                <a:latin typeface="+mn-lt"/>
              </a:rPr>
              <a:t>Next, you </a:t>
            </a:r>
            <a:r>
              <a:rPr lang="en-US" b="0" i="1" dirty="0">
                <a:solidFill>
                  <a:srgbClr val="FF0000"/>
                </a:solidFill>
                <a:latin typeface="+mn-lt"/>
              </a:rPr>
              <a:t>insert</a:t>
            </a:r>
            <a:br>
              <a:rPr lang="en-US" b="0" i="1" dirty="0">
                <a:solidFill>
                  <a:srgbClr val="FF0000"/>
                </a:solidFill>
                <a:latin typeface="+mn-lt"/>
              </a:rPr>
            </a:br>
            <a:r>
              <a:rPr lang="en-US" b="0" i="1" dirty="0">
                <a:solidFill>
                  <a:srgbClr val="FF0000"/>
                </a:solidFill>
                <a:latin typeface="+mn-lt"/>
              </a:rPr>
              <a:t>A = (“apple”,20)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101600" y="2362200"/>
            <a:ext cx="20076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marL="280988" indent="-280988" algn="l">
              <a:buClr>
                <a:srgbClr val="00B050"/>
              </a:buClr>
              <a:buSzPct val="100000"/>
              <a:buFont typeface="Wingdings" pitchFamily="2" charset="2"/>
              <a:buChar char="ü"/>
            </a:pPr>
            <a:r>
              <a:rPr lang="en-US" sz="1800" b="0" dirty="0">
                <a:latin typeface="+mn-lt"/>
              </a:rPr>
              <a:t> new dictionary</a:t>
            </a:r>
          </a:p>
        </p:txBody>
      </p:sp>
      <p:sp>
        <p:nvSpPr>
          <p:cNvPr id="68" name="Cloud Callout 67"/>
          <p:cNvSpPr/>
          <p:nvPr/>
        </p:nvSpPr>
        <p:spPr bwMode="auto">
          <a:xfrm>
            <a:off x="5054600" y="3520003"/>
            <a:ext cx="2325474" cy="905788"/>
          </a:xfrm>
          <a:prstGeom prst="cloudCallout">
            <a:avLst>
              <a:gd name="adj1" fmla="val -96363"/>
              <a:gd name="adj2" fmla="val 558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Ok. The</a:t>
            </a:r>
          </a:p>
          <a:p>
            <a:r>
              <a:rPr lang="en-US" sz="1600" b="0" dirty="0">
                <a:latin typeface="+mn-lt"/>
              </a:rPr>
              <a:t>hash index is </a:t>
            </a:r>
            <a:r>
              <a:rPr lang="en-US" sz="1600" dirty="0">
                <a:latin typeface="+mn-lt"/>
              </a:rPr>
              <a:t>1</a:t>
            </a:r>
            <a:r>
              <a:rPr lang="en-US" sz="1600" b="0" dirty="0">
                <a:latin typeface="+mn-lt"/>
              </a:rPr>
              <a:t>.</a:t>
            </a:r>
          </a:p>
        </p:txBody>
      </p:sp>
      <p:sp>
        <p:nvSpPr>
          <p:cNvPr id="69" name="Cloud Callout 68"/>
          <p:cNvSpPr/>
          <p:nvPr/>
        </p:nvSpPr>
        <p:spPr bwMode="auto">
          <a:xfrm>
            <a:off x="4826000" y="4572000"/>
            <a:ext cx="2892665" cy="1280597"/>
          </a:xfrm>
          <a:prstGeom prst="cloudCallout">
            <a:avLst>
              <a:gd name="adj1" fmla="val -78982"/>
              <a:gd name="adj2" fmla="val 554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600" b="0" dirty="0">
                <a:latin typeface="+mn-lt"/>
              </a:rPr>
              <a:t>This chain is empty.</a:t>
            </a:r>
          </a:p>
          <a:p>
            <a:r>
              <a:rPr lang="en-US" sz="1600" b="0" dirty="0">
                <a:latin typeface="+mn-lt"/>
              </a:rPr>
              <a:t>I can insert entry</a:t>
            </a:r>
            <a:br>
              <a:rPr lang="en-US" sz="1600" b="0" dirty="0">
                <a:latin typeface="+mn-lt"/>
              </a:rPr>
            </a:br>
            <a:r>
              <a:rPr lang="en-US" sz="1600" dirty="0">
                <a:latin typeface="+mn-lt"/>
              </a:rPr>
              <a:t>(A)</a:t>
            </a:r>
            <a:r>
              <a:rPr lang="en-US" sz="1600" b="0" dirty="0">
                <a:latin typeface="+mn-lt"/>
              </a:rPr>
              <a:t> there.</a:t>
            </a:r>
          </a:p>
        </p:txBody>
      </p:sp>
      <p:graphicFrame>
        <p:nvGraphicFramePr>
          <p:cNvPr id="177" name="Table 176"/>
          <p:cNvGraphicFramePr>
            <a:graphicFrameLocks noGrp="1"/>
          </p:cNvGraphicFramePr>
          <p:nvPr/>
        </p:nvGraphicFramePr>
        <p:xfrm>
          <a:off x="9121302" y="381000"/>
          <a:ext cx="67056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80" name="Group 32"/>
          <p:cNvGrpSpPr/>
          <p:nvPr/>
        </p:nvGrpSpPr>
        <p:grpSpPr>
          <a:xfrm>
            <a:off x="9613220" y="481264"/>
            <a:ext cx="457200" cy="274320"/>
            <a:chOff x="8222344" y="4025070"/>
            <a:chExt cx="457200" cy="274320"/>
          </a:xfrm>
        </p:grpSpPr>
        <p:cxnSp>
          <p:nvCxnSpPr>
            <p:cNvPr id="181" name="Straight Arrow Connector 18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2" name="Straight Connector 18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4" name="Straight Connector 18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5" name="Group 33"/>
          <p:cNvGrpSpPr/>
          <p:nvPr/>
        </p:nvGrpSpPr>
        <p:grpSpPr>
          <a:xfrm>
            <a:off x="9613220" y="1390048"/>
            <a:ext cx="457200" cy="274320"/>
            <a:chOff x="8222344" y="4025070"/>
            <a:chExt cx="457200" cy="274320"/>
          </a:xfrm>
        </p:grpSpPr>
        <p:cxnSp>
          <p:nvCxnSpPr>
            <p:cNvPr id="186" name="Straight Arrow Connector 185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0" name="Group 38"/>
          <p:cNvGrpSpPr/>
          <p:nvPr/>
        </p:nvGrpSpPr>
        <p:grpSpPr>
          <a:xfrm>
            <a:off x="9613220" y="4596064"/>
            <a:ext cx="457200" cy="274320"/>
            <a:chOff x="8222344" y="4025070"/>
            <a:chExt cx="457200" cy="274320"/>
          </a:xfrm>
        </p:grpSpPr>
        <p:cxnSp>
          <p:nvCxnSpPr>
            <p:cNvPr id="191" name="Straight Arrow Connector 190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192" name="Straight Connector 191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3" name="Straight Connector 192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94" name="Straight Connector 193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2" name="Group 33"/>
          <p:cNvGrpSpPr/>
          <p:nvPr/>
        </p:nvGrpSpPr>
        <p:grpSpPr>
          <a:xfrm>
            <a:off x="9613220" y="1850256"/>
            <a:ext cx="457200" cy="274320"/>
            <a:chOff x="8222344" y="4025070"/>
            <a:chExt cx="457200" cy="274320"/>
          </a:xfrm>
        </p:grpSpPr>
        <p:cxnSp>
          <p:nvCxnSpPr>
            <p:cNvPr id="203" name="Straight Arrow Connector 20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4" name="Straight Connector 20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5" name="Straight Connector 20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06" name="Straight Connector 20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7" name="Group 33"/>
          <p:cNvGrpSpPr/>
          <p:nvPr/>
        </p:nvGrpSpPr>
        <p:grpSpPr>
          <a:xfrm>
            <a:off x="9613220" y="2310464"/>
            <a:ext cx="457200" cy="274320"/>
            <a:chOff x="8222344" y="4025070"/>
            <a:chExt cx="457200" cy="274320"/>
          </a:xfrm>
        </p:grpSpPr>
        <p:cxnSp>
          <p:nvCxnSpPr>
            <p:cNvPr id="208" name="Straight Arrow Connector 20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0" name="Straight Connector 20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1" name="Straight Connector 21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2" name="Group 33"/>
          <p:cNvGrpSpPr/>
          <p:nvPr/>
        </p:nvGrpSpPr>
        <p:grpSpPr>
          <a:xfrm>
            <a:off x="9613220" y="2770672"/>
            <a:ext cx="457200" cy="274320"/>
            <a:chOff x="8222344" y="4025070"/>
            <a:chExt cx="457200" cy="274320"/>
          </a:xfrm>
        </p:grpSpPr>
        <p:cxnSp>
          <p:nvCxnSpPr>
            <p:cNvPr id="213" name="Straight Arrow Connector 21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16" name="Straight Connector 21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7" name="Group 33"/>
          <p:cNvGrpSpPr/>
          <p:nvPr/>
        </p:nvGrpSpPr>
        <p:grpSpPr>
          <a:xfrm>
            <a:off x="9613220" y="3230880"/>
            <a:ext cx="457200" cy="274320"/>
            <a:chOff x="8222344" y="4025070"/>
            <a:chExt cx="457200" cy="274320"/>
          </a:xfrm>
        </p:grpSpPr>
        <p:cxnSp>
          <p:nvCxnSpPr>
            <p:cNvPr id="218" name="Straight Arrow Connector 217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19" name="Straight Connector 218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0" name="Straight Connector 219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1" name="Straight Connector 220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22" name="Group 33"/>
          <p:cNvGrpSpPr/>
          <p:nvPr/>
        </p:nvGrpSpPr>
        <p:grpSpPr>
          <a:xfrm>
            <a:off x="9613220" y="4133248"/>
            <a:ext cx="457200" cy="274320"/>
            <a:chOff x="8222344" y="4025070"/>
            <a:chExt cx="457200" cy="274320"/>
          </a:xfrm>
        </p:grpSpPr>
        <p:cxnSp>
          <p:nvCxnSpPr>
            <p:cNvPr id="223" name="Straight Arrow Connector 222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24" name="Straight Connector 223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5" name="Straight Connector 224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6" name="Straight Connector 225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227" name="Right Arrow 226"/>
          <p:cNvSpPr/>
          <p:nvPr/>
        </p:nvSpPr>
        <p:spPr bwMode="auto">
          <a:xfrm>
            <a:off x="8709194" y="939594"/>
            <a:ext cx="441960" cy="2762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lIns="45720" rIns="45720" anchor="ctr"/>
          <a:lstStyle/>
          <a:p>
            <a:pPr>
              <a:defRPr/>
            </a:pPr>
            <a:endParaRPr lang="en-US" sz="2000" b="0" dirty="0">
              <a:latin typeface="+mn-lt"/>
            </a:endParaRPr>
          </a:p>
        </p:txBody>
      </p:sp>
      <p:grpSp>
        <p:nvGrpSpPr>
          <p:cNvPr id="228" name="Group 33"/>
          <p:cNvGrpSpPr/>
          <p:nvPr/>
        </p:nvGrpSpPr>
        <p:grpSpPr>
          <a:xfrm>
            <a:off x="9613220" y="3681664"/>
            <a:ext cx="457200" cy="274320"/>
            <a:chOff x="8222344" y="4025070"/>
            <a:chExt cx="457200" cy="274320"/>
          </a:xfrm>
        </p:grpSpPr>
        <p:cxnSp>
          <p:nvCxnSpPr>
            <p:cNvPr id="229" name="Straight Arrow Connector 228"/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230" name="Straight Connector 229"/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1" name="Straight Connector 230"/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32" name="Straight Connector 231"/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" name="Group 32">
            <a:extLst>
              <a:ext uri="{FF2B5EF4-FFF2-40B4-BE49-F238E27FC236}">
                <a16:creationId xmlns:a16="http://schemas.microsoft.com/office/drawing/2014/main" id="{F9561F62-9126-9400-DA8F-3320C69AFA2C}"/>
              </a:ext>
            </a:extLst>
          </p:cNvPr>
          <p:cNvGrpSpPr/>
          <p:nvPr/>
        </p:nvGrpSpPr>
        <p:grpSpPr>
          <a:xfrm>
            <a:off x="9613220" y="938464"/>
            <a:ext cx="457200" cy="274320"/>
            <a:chOff x="8222344" y="4025070"/>
            <a:chExt cx="457200" cy="274320"/>
          </a:xfrm>
        </p:grpSpPr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477FF9AB-E2BE-3317-B40F-F310048B1CC1}"/>
                </a:ext>
              </a:extLst>
            </p:cNvPr>
            <p:cNvCxnSpPr/>
            <p:nvPr/>
          </p:nvCxnSpPr>
          <p:spPr bwMode="auto">
            <a:xfrm>
              <a:off x="8222344" y="4161436"/>
              <a:ext cx="457200" cy="1588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oval" w="lg" len="lg"/>
              <a:tailEnd type="none"/>
            </a:ln>
            <a:effectLst/>
          </p:spPr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BA5E4AF-48D1-397E-966B-B72FCAC0860D}"/>
                </a:ext>
              </a:extLst>
            </p:cNvPr>
            <p:cNvCxnSpPr/>
            <p:nvPr/>
          </p:nvCxnSpPr>
          <p:spPr bwMode="auto">
            <a:xfrm rot="5400000">
              <a:off x="8390604" y="4161436"/>
              <a:ext cx="27432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C9F5DCF-C168-0D83-1FFA-EA92AE625C97}"/>
                </a:ext>
              </a:extLst>
            </p:cNvPr>
            <p:cNvCxnSpPr/>
            <p:nvPr/>
          </p:nvCxnSpPr>
          <p:spPr bwMode="auto">
            <a:xfrm rot="5400000">
              <a:off x="8510191" y="4161436"/>
              <a:ext cx="182880" cy="158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16D43C1-FEC3-347D-094D-6ABEF2D1B3A8}"/>
                </a:ext>
              </a:extLst>
            </p:cNvPr>
            <p:cNvCxnSpPr/>
            <p:nvPr/>
          </p:nvCxnSpPr>
          <p:spPr bwMode="auto">
            <a:xfrm rot="5400000">
              <a:off x="8622124" y="4161833"/>
              <a:ext cx="91440" cy="79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227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18104</TotalTime>
  <Words>10392</Words>
  <Application>Microsoft Macintosh PowerPoint</Application>
  <PresentationFormat>Custom</PresentationFormat>
  <Paragraphs>1982</Paragraphs>
  <Slides>61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70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PowerPoint Presentation</vt:lpstr>
      <vt:lpstr>Playing Hash 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Have We Learnt?</vt:lpstr>
      <vt:lpstr>PowerPoint Presentation</vt:lpstr>
      <vt:lpstr>What Does the Library Provide?</vt:lpstr>
      <vt:lpstr>Creating a Dictionary</vt:lpstr>
      <vt:lpstr>Looking Up a Key</vt:lpstr>
      <vt:lpstr>Key and Entry Types</vt:lpstr>
      <vt:lpstr>Inserting an Entry</vt:lpstr>
      <vt:lpstr>What About All those Questions?</vt:lpstr>
      <vt:lpstr>A Postcondition for hdict_insert</vt:lpstr>
      <vt:lpstr>A Postcondition for hdict_lookup</vt:lpstr>
      <vt:lpstr>The Hash Dictionary Interface</vt:lpstr>
      <vt:lpstr>PowerPoint Presentation</vt:lpstr>
      <vt:lpstr>Hash Dictionary Types</vt:lpstr>
      <vt:lpstr>Representation Invariants</vt:lpstr>
      <vt:lpstr>More Representation Invariants</vt:lpstr>
      <vt:lpstr>Invalidating Invariants</vt:lpstr>
      <vt:lpstr>Implementing hdict_lookup</vt:lpstr>
      <vt:lpstr>Finding the Right Bucket</vt:lpstr>
      <vt:lpstr>Implementing hdict_lookup</vt:lpstr>
      <vt:lpstr>Implementing hdict_insert</vt:lpstr>
      <vt:lpstr>Implementing hdict_new</vt:lpstr>
      <vt:lpstr>PowerPoint Presentation</vt:lpstr>
      <vt:lpstr>Overall Implementation</vt:lpstr>
      <vt:lpstr>Complex Libraries</vt:lpstr>
      <vt:lpstr>Structure of a Complex C0 Library File</vt:lpstr>
      <vt:lpstr>Structure of a Complex C0 Library File</vt:lpstr>
      <vt:lpstr>PowerPoint Presentation</vt:lpstr>
      <vt:lpstr>Using the Hash Dictionary Library</vt:lpstr>
      <vt:lpstr>Implementing our Example</vt:lpstr>
      <vt:lpstr>Implementing our Example</vt:lpstr>
      <vt:lpstr>Client Interface Implementation</vt:lpstr>
      <vt:lpstr>Implementing our Example</vt:lpstr>
      <vt:lpstr>Compilation</vt:lpstr>
      <vt:lpstr>Compilation</vt:lpstr>
      <vt:lpstr>PowerPoint Presentation</vt:lpstr>
      <vt:lpstr>Towards an Interface</vt:lpstr>
      <vt:lpstr>The Hash Set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Libraries</dc:title>
  <cp:lastModifiedBy>Mohammad Hammoud</cp:lastModifiedBy>
  <cp:revision>396</cp:revision>
  <dcterms:modified xsi:type="dcterms:W3CDTF">2023-03-05T18:00:43Z</dcterms:modified>
</cp:coreProperties>
</file>