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488" r:id="rId2"/>
    <p:sldId id="521" r:id="rId3"/>
    <p:sldId id="292" r:id="rId4"/>
    <p:sldId id="333" r:id="rId5"/>
    <p:sldId id="334" r:id="rId6"/>
    <p:sldId id="335" r:id="rId7"/>
    <p:sldId id="337" r:id="rId8"/>
    <p:sldId id="373" r:id="rId9"/>
    <p:sldId id="336" r:id="rId10"/>
    <p:sldId id="307" r:id="rId11"/>
    <p:sldId id="384" r:id="rId12"/>
    <p:sldId id="340" r:id="rId13"/>
    <p:sldId id="385" r:id="rId14"/>
    <p:sldId id="341" r:id="rId15"/>
    <p:sldId id="386" r:id="rId16"/>
    <p:sldId id="342" r:id="rId17"/>
    <p:sldId id="343" r:id="rId18"/>
    <p:sldId id="344" r:id="rId19"/>
    <p:sldId id="346" r:id="rId20"/>
    <p:sldId id="347" r:id="rId21"/>
    <p:sldId id="348" r:id="rId22"/>
    <p:sldId id="374" r:id="rId23"/>
    <p:sldId id="387" r:id="rId24"/>
    <p:sldId id="350" r:id="rId25"/>
    <p:sldId id="351" r:id="rId26"/>
    <p:sldId id="352" r:id="rId27"/>
    <p:sldId id="353" r:id="rId28"/>
    <p:sldId id="354" r:id="rId29"/>
    <p:sldId id="388" r:id="rId30"/>
    <p:sldId id="355" r:id="rId31"/>
    <p:sldId id="356" r:id="rId32"/>
    <p:sldId id="349" r:id="rId33"/>
    <p:sldId id="345" r:id="rId34"/>
    <p:sldId id="358" r:id="rId35"/>
    <p:sldId id="359" r:id="rId36"/>
    <p:sldId id="360" r:id="rId37"/>
    <p:sldId id="389" r:id="rId38"/>
    <p:sldId id="377" r:id="rId39"/>
    <p:sldId id="379" r:id="rId40"/>
    <p:sldId id="378" r:id="rId41"/>
    <p:sldId id="390" r:id="rId42"/>
    <p:sldId id="380" r:id="rId43"/>
    <p:sldId id="382" r:id="rId44"/>
    <p:sldId id="361" r:id="rId45"/>
    <p:sldId id="376" r:id="rId46"/>
    <p:sldId id="381" r:id="rId47"/>
    <p:sldId id="364" r:id="rId48"/>
    <p:sldId id="383" r:id="rId49"/>
    <p:sldId id="392" r:id="rId50"/>
    <p:sldId id="391" r:id="rId51"/>
    <p:sldId id="393" r:id="rId52"/>
    <p:sldId id="357" r:id="rId53"/>
    <p:sldId id="395" r:id="rId54"/>
    <p:sldId id="394" r:id="rId55"/>
    <p:sldId id="396" r:id="rId56"/>
    <p:sldId id="366" r:id="rId57"/>
    <p:sldId id="365" r:id="rId58"/>
    <p:sldId id="371" r:id="rId59"/>
    <p:sldId id="368" r:id="rId60"/>
    <p:sldId id="367" r:id="rId61"/>
    <p:sldId id="369" r:id="rId62"/>
    <p:sldId id="370" r:id="rId63"/>
    <p:sldId id="338" r:id="rId64"/>
    <p:sldId id="372" r:id="rId65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24"/>
    <p:restoredTop sz="94660"/>
  </p:normalViewPr>
  <p:slideViewPr>
    <p:cSldViewPr>
      <p:cViewPr varScale="1">
        <p:scale>
          <a:sx n="107" d="100"/>
          <a:sy n="107" d="100"/>
        </p:scale>
        <p:origin x="1392" y="18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13: Hashing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05,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Dictionaries with Sparse Numerical Keys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dictionary that maps zip codes (keys) to neighborhood names (values) for 200 students in the USA</a:t>
            </a:r>
          </a:p>
          <a:p>
            <a:r>
              <a:rPr lang="en-US" dirty="0"/>
              <a:t>Zip codes are 5-digit numbers -- e.g., 15213</a:t>
            </a:r>
          </a:p>
          <a:p>
            <a:pPr lvl="1"/>
            <a:r>
              <a:rPr lang="en-US" dirty="0"/>
              <a:t>Use a 100,000-element array with indices as keys?</a:t>
            </a:r>
          </a:p>
          <a:p>
            <a:pPr lvl="1"/>
            <a:r>
              <a:rPr lang="en-US" dirty="0"/>
              <a:t>Possibly, but most of the space will be wasted:</a:t>
            </a:r>
          </a:p>
          <a:p>
            <a:pPr lvl="2"/>
            <a:r>
              <a:rPr lang="en-US" dirty="0"/>
              <a:t>Only 200 students</a:t>
            </a:r>
          </a:p>
          <a:p>
            <a:pPr lvl="2"/>
            <a:r>
              <a:rPr lang="en-US" dirty="0"/>
              <a:t>Only some 43,000 zip codes are in use</a:t>
            </a:r>
          </a:p>
          <a:p>
            <a:r>
              <a:rPr lang="en-US" dirty="0"/>
              <a:t>Use a much smaller </a:t>
            </a:r>
            <a:r>
              <a:rPr lang="en-US" i="1" dirty="0"/>
              <a:t>m</a:t>
            </a:r>
            <a:r>
              <a:rPr lang="en-US" dirty="0"/>
              <a:t>-element array</a:t>
            </a:r>
          </a:p>
          <a:p>
            <a:pPr lvl="2"/>
            <a:r>
              <a:rPr lang="en-US" dirty="0"/>
              <a:t>Here m=5</a:t>
            </a:r>
          </a:p>
          <a:p>
            <a:pPr lvl="1"/>
            <a:r>
              <a:rPr lang="en-US" dirty="0"/>
              <a:t>Reduce a key to an index in the range [0,m)</a:t>
            </a:r>
          </a:p>
          <a:p>
            <a:pPr lvl="2"/>
            <a:r>
              <a:rPr lang="en-US" dirty="0"/>
              <a:t>Here reduce a zip code to an index between 0 to 4</a:t>
            </a:r>
          </a:p>
          <a:p>
            <a:pPr lvl="2"/>
            <a:r>
              <a:rPr lang="en-US" dirty="0"/>
              <a:t>Do zip code % 5</a:t>
            </a:r>
          </a:p>
          <a:p>
            <a:pPr lvl="2"/>
            <a:endParaRPr lang="en-US" dirty="0"/>
          </a:p>
          <a:p>
            <a:r>
              <a:rPr lang="en-US" dirty="0"/>
              <a:t>This is the first step towards a </a:t>
            </a:r>
            <a:r>
              <a:rPr lang="en-US" b="1" dirty="0"/>
              <a:t>hash table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474200" y="4648200"/>
          <a:ext cx="1735668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 rot="5400000">
            <a:off x="9685074" y="6400800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1539480" y="6170762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= 5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9306596" y="8610600"/>
            <a:ext cx="1330814" cy="1015663"/>
          </a:xfrm>
          <a:prstGeom prst="wedgeRectCallout">
            <a:avLst>
              <a:gd name="adj1" fmla="val -4927"/>
              <a:gd name="adj2" fmla="val -866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This array</a:t>
            </a:r>
            <a:br>
              <a:rPr lang="en-US" sz="2000" b="0" dirty="0"/>
            </a:br>
            <a:r>
              <a:rPr lang="en-US" sz="2000" b="0" dirty="0"/>
              <a:t>is called a</a:t>
            </a:r>
            <a:br>
              <a:rPr lang="en-US" sz="2000" b="0" dirty="0"/>
            </a:br>
            <a:r>
              <a:rPr lang="en-US" sz="2000" dirty="0"/>
              <a:t>table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11332680" y="8610600"/>
            <a:ext cx="1494320" cy="1015663"/>
          </a:xfrm>
          <a:prstGeom prst="wedgeRectCallout">
            <a:avLst>
              <a:gd name="adj1" fmla="val -23325"/>
              <a:gd name="adj2" fmla="val -2449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i="1" dirty="0"/>
              <a:t>m</a:t>
            </a:r>
            <a:r>
              <a:rPr lang="en-US" sz="2000" b="0" dirty="0"/>
              <a:t> is the</a:t>
            </a:r>
            <a:br>
              <a:rPr lang="en-US" sz="2000" b="0" dirty="0"/>
            </a:br>
            <a:r>
              <a:rPr lang="en-US" sz="2000" dirty="0"/>
              <a:t>capacity</a:t>
            </a:r>
            <a:r>
              <a:rPr lang="en-US" sz="2000" b="0" dirty="0"/>
              <a:t> of</a:t>
            </a:r>
            <a:br>
              <a:rPr lang="en-US" sz="2000" b="0" dirty="0"/>
            </a:br>
            <a:r>
              <a:rPr lang="en-US" sz="2000" b="0" dirty="0"/>
              <a:t>the table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now perform a sequence of</a:t>
            </a:r>
            <a:br>
              <a:rPr lang="en-US" dirty="0"/>
            </a:br>
            <a:r>
              <a:rPr lang="en-US" dirty="0"/>
              <a:t>insertions and lookups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(15213, “CMU”)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15213 % 5 = 3</a:t>
            </a:r>
          </a:p>
          <a:p>
            <a:pPr lvl="3"/>
            <a:r>
              <a:rPr lang="en-US" dirty="0"/>
              <a:t>Insert “CMU” at index 3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192975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>
            <a:off x="8330406" y="5561806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0188477" y="5331768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= 5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6000" y="3429000"/>
            <a:ext cx="798617" cy="400110"/>
          </a:xfrm>
          <a:prstGeom prst="wedgeRectCallout">
            <a:avLst>
              <a:gd name="adj1" fmla="val -77749"/>
              <a:gd name="adj2" fmla="val 1494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value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928849"/>
              </p:ext>
            </p:extLst>
          </p:nvPr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7112000" y="6096000"/>
            <a:ext cx="609600" cy="381000"/>
          </a:xfrm>
          <a:prstGeom prst="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now perform a sequence of</a:t>
            </a:r>
            <a:br>
              <a:rPr lang="en-US" dirty="0"/>
            </a:br>
            <a:r>
              <a:rPr lang="en-US" dirty="0"/>
              <a:t>insertions and lookups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(15213, “CMU”)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15213 % 5 = 3</a:t>
            </a:r>
          </a:p>
          <a:p>
            <a:pPr lvl="3"/>
            <a:r>
              <a:rPr lang="en-US" dirty="0"/>
              <a:t>Insert “CMU” at index 3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192975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>
            <a:off x="8330406" y="5561806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0188477" y="5331768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= 5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6000" y="3429000"/>
            <a:ext cx="798617" cy="400110"/>
          </a:xfrm>
          <a:prstGeom prst="wedgeRectCallout">
            <a:avLst>
              <a:gd name="adj1" fmla="val -77749"/>
              <a:gd name="adj2" fmla="val 1494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value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“CMU”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7112000" y="6096000"/>
            <a:ext cx="609600" cy="381000"/>
          </a:xfrm>
          <a:prstGeom prst="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52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(15122, “Kennywood”)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15122 % 5 = 2</a:t>
            </a:r>
          </a:p>
          <a:p>
            <a:pPr lvl="3"/>
            <a:r>
              <a:rPr lang="en-US" dirty="0"/>
              <a:t>Insert “Kennywood” at index 2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55715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6000" y="3429000"/>
            <a:ext cx="798617" cy="400110"/>
          </a:xfrm>
          <a:prstGeom prst="wedgeRectCallout">
            <a:avLst>
              <a:gd name="adj1" fmla="val -77749"/>
              <a:gd name="adj2" fmla="val 1494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value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031724"/>
              </p:ext>
            </p:extLst>
          </p:nvPr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“CMU”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ight Arrow 11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EB89D61-5A1F-2432-735C-D4992C20D090}"/>
              </a:ext>
            </a:extLst>
          </p:cNvPr>
          <p:cNvCxnSpPr/>
          <p:nvPr/>
        </p:nvCxnSpPr>
        <p:spPr bwMode="auto">
          <a:xfrm rot="5400000">
            <a:off x="8330406" y="5561806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AE25E0-4358-B547-D6A6-78273EA39428}"/>
              </a:ext>
            </a:extLst>
          </p:cNvPr>
          <p:cNvSpPr txBox="1"/>
          <p:nvPr/>
        </p:nvSpPr>
        <p:spPr>
          <a:xfrm>
            <a:off x="10188477" y="5331768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(15122, “Kennywood”)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15122 % 5 = 2</a:t>
            </a:r>
          </a:p>
          <a:p>
            <a:pPr lvl="3"/>
            <a:r>
              <a:rPr lang="en-US" dirty="0"/>
              <a:t>Insert “Kennywood” at index 2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55715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6000" y="3429000"/>
            <a:ext cx="798617" cy="400110"/>
          </a:xfrm>
          <a:prstGeom prst="wedgeRectCallout">
            <a:avLst>
              <a:gd name="adj1" fmla="val -77749"/>
              <a:gd name="adj2" fmla="val 1494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value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“CMU”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ight Arrow 11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897D91D-9F76-8764-4DFB-666F83805920}"/>
              </a:ext>
            </a:extLst>
          </p:cNvPr>
          <p:cNvCxnSpPr/>
          <p:nvPr/>
        </p:nvCxnSpPr>
        <p:spPr bwMode="auto">
          <a:xfrm rot="5400000">
            <a:off x="8330406" y="5561806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2C76DC2-7DC6-0D4E-EB1B-1E3D2F6FF1F0}"/>
              </a:ext>
            </a:extLst>
          </p:cNvPr>
          <p:cNvSpPr txBox="1"/>
          <p:nvPr/>
        </p:nvSpPr>
        <p:spPr>
          <a:xfrm>
            <a:off x="10188477" y="5331768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= 5</a:t>
            </a:r>
          </a:p>
        </p:txBody>
      </p:sp>
    </p:spTree>
    <p:extLst>
      <p:ext uri="{BB962C8B-B14F-4D97-AF65-F5344CB8AC3E}">
        <p14:creationId xmlns:p14="http://schemas.microsoft.com/office/powerpoint/2010/main" val="3101853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15213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15213 % 5 = 3</a:t>
            </a:r>
          </a:p>
          <a:p>
            <a:pPr lvl="3"/>
            <a:r>
              <a:rPr lang="en-US" dirty="0"/>
              <a:t>Return content at index 3</a:t>
            </a:r>
          </a:p>
          <a:p>
            <a:pPr lvl="4"/>
            <a:r>
              <a:rPr lang="en-US" dirty="0"/>
              <a:t>“CMU”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9144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606800" y="6629400"/>
            <a:ext cx="798617" cy="400110"/>
          </a:xfrm>
          <a:prstGeom prst="wedgeRectCallout">
            <a:avLst>
              <a:gd name="adj1" fmla="val -85680"/>
              <a:gd name="adj2" fmla="val -1262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value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310247"/>
              </p:ext>
            </p:extLst>
          </p:nvPr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“CMU”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ight Arrow 11"/>
          <p:cNvSpPr/>
          <p:nvPr/>
        </p:nvSpPr>
        <p:spPr bwMode="auto">
          <a:xfrm>
            <a:off x="7112000" y="6096000"/>
            <a:ext cx="609600" cy="381000"/>
          </a:xfrm>
          <a:prstGeom prst="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15219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15219 % 5 = 4</a:t>
            </a:r>
          </a:p>
          <a:p>
            <a:pPr lvl="3"/>
            <a:r>
              <a:rPr lang="en-US" dirty="0"/>
              <a:t>Nothing at index 4</a:t>
            </a:r>
          </a:p>
          <a:p>
            <a:pPr lvl="3"/>
            <a:r>
              <a:rPr lang="en-US" dirty="0"/>
              <a:t>Report there is no value for 15219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12954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1969"/>
              </p:ext>
            </p:extLst>
          </p:nvPr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“CMU”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258652" y="576943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7112000" y="67818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15217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Return content at index 2</a:t>
            </a:r>
          </a:p>
          <a:p>
            <a:pPr lvl="4"/>
            <a:r>
              <a:rPr lang="en-US" dirty="0"/>
              <a:t>“</a:t>
            </a:r>
            <a:r>
              <a:rPr lang="en-US" dirty="0" err="1"/>
              <a:t>Kennywood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</a:t>
            </a:r>
            <a:r>
              <a:rPr lang="en-US" b="1" dirty="0"/>
              <a:t>incorrect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We never inserted an entry with key 15217</a:t>
            </a:r>
          </a:p>
          <a:p>
            <a:pPr lvl="1"/>
            <a:r>
              <a:rPr lang="en-US" dirty="0"/>
              <a:t>It should signal there is no value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16764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606800" y="6629400"/>
            <a:ext cx="798617" cy="400110"/>
          </a:xfrm>
          <a:prstGeom prst="wedgeRectCallout">
            <a:avLst>
              <a:gd name="adj1" fmla="val -53957"/>
              <a:gd name="adj2" fmla="val -1087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value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0007600" y="8085282"/>
            <a:ext cx="2305439" cy="1323439"/>
          </a:xfrm>
          <a:prstGeom prst="wedgeRectCallout">
            <a:avLst>
              <a:gd name="adj1" fmla="val -132986"/>
              <a:gd name="adj2" fmla="val 143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We need to</a:t>
            </a:r>
            <a:br>
              <a:rPr lang="en-US" sz="2000" b="0" dirty="0"/>
            </a:br>
            <a:r>
              <a:rPr lang="en-US" sz="2000" b="0" dirty="0"/>
              <a:t>store </a:t>
            </a:r>
            <a:r>
              <a:rPr lang="en-US" sz="2000" dirty="0"/>
              <a:t>both</a:t>
            </a:r>
            <a:r>
              <a:rPr lang="en-US" sz="2000" b="0" dirty="0"/>
              <a:t> the </a:t>
            </a:r>
            <a:r>
              <a:rPr lang="en-US" sz="2000" dirty="0"/>
              <a:t>key</a:t>
            </a:r>
            <a:br>
              <a:rPr lang="en-US" sz="2000" b="0" dirty="0"/>
            </a:br>
            <a:r>
              <a:rPr lang="en-US" sz="2000" b="0" dirty="0"/>
              <a:t>and the </a:t>
            </a:r>
            <a:r>
              <a:rPr lang="en-US" sz="2000" dirty="0"/>
              <a:t>value</a:t>
            </a:r>
            <a:r>
              <a:rPr lang="en-US" sz="2000" b="0" dirty="0"/>
              <a:t> --</a:t>
            </a:r>
            <a:br>
              <a:rPr lang="en-US" sz="2000" dirty="0"/>
            </a:br>
            <a:r>
              <a:rPr lang="en-US" sz="2000" b="0" dirty="0"/>
              <a:t>the whole </a:t>
            </a:r>
            <a:r>
              <a:rPr lang="en-US" sz="2000" dirty="0"/>
              <a:t>entry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230886"/>
              </p:ext>
            </p:extLst>
          </p:nvPr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“CMU”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ight Arrow 12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199515"/>
              </p:ext>
            </p:extLst>
          </p:nvPr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  <a:br>
                        <a:rPr lang="en-US" dirty="0"/>
                      </a:br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15217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Check the key at index 2</a:t>
            </a:r>
          </a:p>
          <a:p>
            <a:pPr lvl="3">
              <a:buNone/>
            </a:pPr>
            <a:r>
              <a:rPr lang="en-US" dirty="0"/>
              <a:t>	15122  ≠ 15217</a:t>
            </a:r>
          </a:p>
          <a:p>
            <a:pPr lvl="3"/>
            <a:r>
              <a:rPr lang="en-US" dirty="0"/>
              <a:t>Entry at index 2 is not about this key</a:t>
            </a:r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Lookup now returns a whole entry</a:t>
            </a:r>
          </a:p>
          <a:p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16764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3606800" y="7315200"/>
            <a:ext cx="2335896" cy="400110"/>
          </a:xfrm>
          <a:prstGeom prst="wedgeRectCallout">
            <a:avLst>
              <a:gd name="adj1" fmla="val -46833"/>
              <a:gd name="adj2" fmla="val -1799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dirty="0"/>
              <a:t>no</a:t>
            </a:r>
            <a:r>
              <a:rPr lang="en-US" sz="2000" b="0" dirty="0"/>
              <a:t> value for 15217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026400" y="5181600"/>
            <a:ext cx="914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8026400" y="5896100"/>
            <a:ext cx="914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Right Arrow 16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Unbounded arrays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Dictionaries, sets, and hash tables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7 is due tomorrow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6 is due on Thursday, March 9 (NOT 8)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(15217, “Squirrel Hill”)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</a:t>
            </a:r>
          </a:p>
          <a:p>
            <a:pPr lvl="3">
              <a:buNone/>
            </a:pPr>
            <a:r>
              <a:rPr lang="en-US" sz="2400" dirty="0"/>
              <a:t>	</a:t>
            </a:r>
            <a:r>
              <a:rPr lang="en-US" dirty="0"/>
              <a:t>15122  ≠ 15217</a:t>
            </a:r>
            <a:endParaRPr lang="en-US" sz="2400" dirty="0"/>
          </a:p>
          <a:p>
            <a:pPr lvl="3"/>
            <a:r>
              <a:rPr lang="en-US" dirty="0"/>
              <a:t>Entry at index 2 is not about this key</a:t>
            </a:r>
          </a:p>
          <a:p>
            <a:endParaRPr lang="en-US" dirty="0"/>
          </a:p>
          <a:p>
            <a:r>
              <a:rPr lang="en-US" dirty="0"/>
              <a:t>We have a </a:t>
            </a:r>
            <a:r>
              <a:rPr lang="en-US" b="1" dirty="0"/>
              <a:t>collision</a:t>
            </a:r>
          </a:p>
          <a:p>
            <a:pPr lvl="1"/>
            <a:r>
              <a:rPr lang="en-US" dirty="0"/>
              <a:t>Different entries map to the same index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  <a:br>
                        <a:rPr lang="en-US" dirty="0"/>
                      </a:br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0287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19989" y="6164759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Collisions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common approaches: </a:t>
            </a:r>
          </a:p>
          <a:p>
            <a:pPr lvl="1"/>
            <a:r>
              <a:rPr lang="en-US" b="1" dirty="0"/>
              <a:t>Open addressing</a:t>
            </a:r>
          </a:p>
          <a:p>
            <a:pPr lvl="2"/>
            <a:r>
              <a:rPr lang="en-US" dirty="0"/>
              <a:t>If a table index is taken, store the new entry at a </a:t>
            </a:r>
            <a:r>
              <a:rPr lang="en-US" i="1" dirty="0"/>
              <a:t>predictable </a:t>
            </a:r>
            <a:r>
              <a:rPr lang="en-US" dirty="0"/>
              <a:t>index nearby</a:t>
            </a:r>
          </a:p>
          <a:p>
            <a:pPr lvl="3"/>
            <a:r>
              <a:rPr lang="en-US" b="1" dirty="0"/>
              <a:t>Linear probing</a:t>
            </a:r>
            <a:r>
              <a:rPr lang="en-US" dirty="0"/>
              <a:t>: Use next free index (modulo m)</a:t>
            </a:r>
          </a:p>
          <a:p>
            <a:pPr lvl="3"/>
            <a:r>
              <a:rPr lang="en-US" b="1" dirty="0"/>
              <a:t>Quadratic probing</a:t>
            </a:r>
            <a:r>
              <a:rPr lang="en-US" dirty="0"/>
              <a:t>: Try table index + 1, then +4, then +9, etc.,</a:t>
            </a:r>
          </a:p>
          <a:p>
            <a:pPr lvl="3"/>
            <a:endParaRPr lang="en-US" dirty="0"/>
          </a:p>
          <a:p>
            <a:pPr lvl="1"/>
            <a:r>
              <a:rPr lang="en-US" b="1" dirty="0"/>
              <a:t>Separate chaining</a:t>
            </a:r>
          </a:p>
          <a:p>
            <a:pPr lvl="2"/>
            <a:r>
              <a:rPr lang="en-US" dirty="0"/>
              <a:t>Do not store the entries in the table itself but in </a:t>
            </a:r>
            <a:r>
              <a:rPr lang="en-US" b="1" dirty="0"/>
              <a:t>buckets</a:t>
            </a:r>
            <a:endParaRPr lang="en-US" dirty="0"/>
          </a:p>
          <a:p>
            <a:pPr lvl="3"/>
            <a:r>
              <a:rPr lang="en-US" dirty="0"/>
              <a:t>A bucket for a table index will contain all the entries that map to that index</a:t>
            </a:r>
          </a:p>
          <a:p>
            <a:pPr lvl="3"/>
            <a:r>
              <a:rPr lang="en-US" dirty="0"/>
              <a:t>Buckets are commonly implemented as </a:t>
            </a:r>
            <a:r>
              <a:rPr lang="en-US" b="1" dirty="0"/>
              <a:t>chains</a:t>
            </a:r>
          </a:p>
          <a:p>
            <a:pPr lvl="4"/>
            <a:r>
              <a:rPr lang="en-US" dirty="0"/>
              <a:t>A chain is a NULL-terminated linked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 are Unavoidable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n &gt; m</a:t>
            </a:r>
          </a:p>
          <a:p>
            <a:pPr lvl="1"/>
            <a:r>
              <a:rPr lang="en-US" b="1" dirty="0"/>
              <a:t>Pigeonhole principle</a:t>
            </a:r>
          </a:p>
          <a:p>
            <a:pPr lvl="2"/>
            <a:r>
              <a:rPr lang="en-US" i="1" dirty="0"/>
              <a:t>“If we have n pigeons and m holes and n &gt; m, one hole will have more than one pigeon”</a:t>
            </a:r>
          </a:p>
          <a:p>
            <a:pPr lvl="1"/>
            <a:r>
              <a:rPr lang="en-US" dirty="0"/>
              <a:t>This is a certainty</a:t>
            </a:r>
          </a:p>
          <a:p>
            <a:pPr lvl="2"/>
            <a:endParaRPr lang="en-US" dirty="0"/>
          </a:p>
          <a:p>
            <a:r>
              <a:rPr lang="en-US" dirty="0"/>
              <a:t>If n &gt; 1</a:t>
            </a:r>
          </a:p>
          <a:p>
            <a:pPr lvl="1"/>
            <a:r>
              <a:rPr lang="en-US" b="1" dirty="0"/>
              <a:t>Birthday paradox</a:t>
            </a:r>
          </a:p>
          <a:p>
            <a:pPr lvl="2"/>
            <a:r>
              <a:rPr lang="en-US" i="1" dirty="0"/>
              <a:t>“Given 25 people picked at random, the probability that 2 of them share the same birthday is &gt; 50%”</a:t>
            </a:r>
          </a:p>
          <a:p>
            <a:pPr lvl="1"/>
            <a:r>
              <a:rPr lang="en-US" dirty="0"/>
              <a:t>This is a probabilistic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(15217, “Squirrel Hill”)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15122  ≠ 15217</a:t>
            </a:r>
          </a:p>
          <a:p>
            <a:pPr lvl="2"/>
            <a:r>
              <a:rPr lang="en-US" dirty="0"/>
              <a:t>Try next index, 3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15213 ≠ 15217</a:t>
            </a:r>
          </a:p>
          <a:p>
            <a:pPr lvl="2"/>
            <a:r>
              <a:rPr lang="en-US" dirty="0"/>
              <a:t>Try next index, 4</a:t>
            </a:r>
          </a:p>
          <a:p>
            <a:pPr lvl="3"/>
            <a:r>
              <a:rPr lang="en-US" dirty="0"/>
              <a:t>There is no entry in there</a:t>
            </a:r>
          </a:p>
          <a:p>
            <a:pPr lvl="3"/>
            <a:r>
              <a:rPr lang="en-US" dirty="0"/>
              <a:t>Insert (15217, “Squirrel Hill”) at index 4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658986"/>
              </p:ext>
            </p:extLst>
          </p:nvPr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  <a:br>
                        <a:rPr lang="en-US" dirty="0"/>
                      </a:br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0287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>
            <a:off x="8331994" y="5561806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0188477" y="5331768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= 5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16600" y="5751101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6600" y="6941403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16600" y="7750314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 bwMode="auto">
          <a:xfrm>
            <a:off x="7112000" y="5791200"/>
            <a:ext cx="609600" cy="609600"/>
          </a:xfrm>
          <a:prstGeom prst="curved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7" name="Curved Right Arrow 16"/>
          <p:cNvSpPr/>
          <p:nvPr/>
        </p:nvSpPr>
        <p:spPr bwMode="auto">
          <a:xfrm>
            <a:off x="7112000" y="6477000"/>
            <a:ext cx="609600" cy="609600"/>
          </a:xfrm>
          <a:prstGeom prst="curved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2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3" grpId="0"/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(15217, “Squirrel Hill”)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15122  ≠ 15217</a:t>
            </a:r>
          </a:p>
          <a:p>
            <a:pPr lvl="2"/>
            <a:r>
              <a:rPr lang="en-US" dirty="0"/>
              <a:t>Try next index, 3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15213 ≠ 15217</a:t>
            </a:r>
          </a:p>
          <a:p>
            <a:pPr lvl="2"/>
            <a:r>
              <a:rPr lang="en-US" dirty="0"/>
              <a:t>Try next index, 4</a:t>
            </a:r>
          </a:p>
          <a:p>
            <a:pPr lvl="3"/>
            <a:r>
              <a:rPr lang="en-US" dirty="0"/>
              <a:t>There is no entry in there</a:t>
            </a:r>
          </a:p>
          <a:p>
            <a:pPr lvl="3"/>
            <a:r>
              <a:rPr lang="en-US" dirty="0"/>
              <a:t>Insert (15217, “Squirrel Hill”) at index 4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  <a:br>
                        <a:rPr lang="en-US" dirty="0"/>
                      </a:br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(15217, “Squirrel Hill)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0287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>
            <a:off x="8331994" y="5561806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0188477" y="5331768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= 5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16600" y="5751101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6600" y="6941403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950200" y="6553200"/>
            <a:ext cx="19812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TextBox 12"/>
          <p:cNvSpPr txBox="1"/>
          <p:nvPr/>
        </p:nvSpPr>
        <p:spPr>
          <a:xfrm>
            <a:off x="5816600" y="7750314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 bwMode="auto">
          <a:xfrm>
            <a:off x="7112000" y="5791200"/>
            <a:ext cx="609600" cy="609600"/>
          </a:xfrm>
          <a:prstGeom prst="curved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7" name="Curved Right Arrow 16"/>
          <p:cNvSpPr/>
          <p:nvPr/>
        </p:nvSpPr>
        <p:spPr bwMode="auto">
          <a:xfrm>
            <a:off x="7112000" y="6477000"/>
            <a:ext cx="609600" cy="609600"/>
          </a:xfrm>
          <a:prstGeom prst="curved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15217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15122  ≠ 15217</a:t>
            </a:r>
          </a:p>
          <a:p>
            <a:pPr lvl="2"/>
            <a:r>
              <a:rPr lang="en-US" dirty="0"/>
              <a:t>Try next index, 3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15213 ≠ 15217</a:t>
            </a:r>
          </a:p>
          <a:p>
            <a:pPr lvl="2"/>
            <a:r>
              <a:rPr lang="en-US" dirty="0"/>
              <a:t>Try next index, 4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15217 = 15217</a:t>
            </a:r>
          </a:p>
          <a:p>
            <a:pPr lvl="3"/>
            <a:r>
              <a:rPr lang="en-US" dirty="0"/>
              <a:t>Return (15217, “Squirrel Hill”)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  <a:br>
                        <a:rPr lang="en-US" dirty="0"/>
                      </a:br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(15217, “Squirrel Hill)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394858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16600" y="5751101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16600" y="6941403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16600" y="8131314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 bwMode="auto">
          <a:xfrm>
            <a:off x="7112000" y="5791200"/>
            <a:ext cx="609600" cy="609600"/>
          </a:xfrm>
          <a:prstGeom prst="curved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7112000" y="54102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8" name="Curved Right Arrow 17"/>
          <p:cNvSpPr/>
          <p:nvPr/>
        </p:nvSpPr>
        <p:spPr bwMode="auto">
          <a:xfrm>
            <a:off x="7112000" y="6477000"/>
            <a:ext cx="609600" cy="609600"/>
          </a:xfrm>
          <a:prstGeom prst="curved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4" grpId="0"/>
      <p:bldP spid="15" grpId="0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Linear Probing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15219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15219 % 5 = 4</a:t>
            </a:r>
          </a:p>
          <a:p>
            <a:pPr lvl="3"/>
            <a:r>
              <a:rPr lang="en-US" dirty="0"/>
              <a:t>There is an entry in there</a:t>
            </a:r>
          </a:p>
          <a:p>
            <a:pPr lvl="3"/>
            <a:r>
              <a:rPr lang="en-US" dirty="0"/>
              <a:t>Check its key: 15217  ≠ 15219</a:t>
            </a:r>
          </a:p>
          <a:p>
            <a:pPr lvl="2"/>
            <a:r>
              <a:rPr lang="en-US" dirty="0"/>
              <a:t>Try next index, 5 % 5 = 0</a:t>
            </a:r>
          </a:p>
          <a:p>
            <a:pPr lvl="3"/>
            <a:r>
              <a:rPr lang="en-US" dirty="0"/>
              <a:t>There is no entry in there</a:t>
            </a:r>
          </a:p>
          <a:p>
            <a:pPr lvl="3"/>
            <a:r>
              <a:rPr lang="en-US" dirty="0"/>
              <a:t>Report there is no entry for 15219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21600" y="3810000"/>
          <a:ext cx="21336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  <a:br>
                        <a:rPr lang="en-US" dirty="0"/>
                      </a:br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(15217, “Squirrel Hill)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764972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2387600" y="3429000"/>
            <a:ext cx="583814" cy="400110"/>
          </a:xfrm>
          <a:prstGeom prst="wedgeRectCallout">
            <a:avLst>
              <a:gd name="adj1" fmla="val 98285"/>
              <a:gd name="adj2" fmla="val 1527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key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16600" y="5751101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8652" y="69342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 bwMode="auto">
          <a:xfrm flipV="1">
            <a:off x="7112000" y="4114800"/>
            <a:ext cx="609600" cy="2743200"/>
          </a:xfrm>
          <a:prstGeom prst="curved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7112000" y="685800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4" grpId="0"/>
      <p:bldP spid="16" grpId="0" animBg="1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Separate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Each table position contains a chain</a:t>
            </a:r>
          </a:p>
          <a:p>
            <a:pPr lvl="1"/>
            <a:r>
              <a:rPr lang="en-US" dirty="0"/>
              <a:t>A NULL-terminated linked</a:t>
            </a:r>
            <a:br>
              <a:rPr lang="en-US" dirty="0"/>
            </a:br>
            <a:r>
              <a:rPr lang="en-US" dirty="0"/>
              <a:t>list of entries</a:t>
            </a:r>
          </a:p>
          <a:p>
            <a:pPr lvl="1"/>
            <a:r>
              <a:rPr lang="en-US" dirty="0"/>
              <a:t>The chain at index </a:t>
            </a:r>
            <a:r>
              <a:rPr lang="en-US" i="1" dirty="0" err="1"/>
              <a:t>i</a:t>
            </a:r>
            <a:r>
              <a:rPr lang="en-US" dirty="0"/>
              <a:t> contains</a:t>
            </a:r>
            <a:br>
              <a:rPr lang="en-US" dirty="0"/>
            </a:br>
            <a:r>
              <a:rPr lang="en-US" dirty="0"/>
              <a:t>all entries that map to </a:t>
            </a:r>
            <a:r>
              <a:rPr lang="en-US" i="1" dirty="0" err="1"/>
              <a:t>i</a:t>
            </a:r>
            <a:endParaRPr lang="en-US" i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5400000">
            <a:off x="5272977" y="5561806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892800" y="5331768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  = 5</a:t>
            </a: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939721-10DB-91A9-9BE5-E95181408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687563"/>
              </p:ext>
            </p:extLst>
          </p:nvPr>
        </p:nvGraphicFramePr>
        <p:xfrm>
          <a:off x="8220754" y="5238206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9516817-F7F4-C1A9-3216-D542C426A442}"/>
              </a:ext>
            </a:extLst>
          </p:cNvPr>
          <p:cNvGraphicFramePr>
            <a:graphicFrameLocks noGrp="1"/>
          </p:cNvGraphicFramePr>
          <p:nvPr/>
        </p:nvGraphicFramePr>
        <p:xfrm>
          <a:off x="8220754" y="5943600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</a:p>
                    <a:p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0" name="Group 43">
            <a:extLst>
              <a:ext uri="{FF2B5EF4-FFF2-40B4-BE49-F238E27FC236}">
                <a16:creationId xmlns:a16="http://schemas.microsoft.com/office/drawing/2014/main" id="{7F37D5FD-EB55-AB3A-1DFC-4B5D04829499}"/>
              </a:ext>
            </a:extLst>
          </p:cNvPr>
          <p:cNvGrpSpPr/>
          <p:nvPr/>
        </p:nvGrpSpPr>
        <p:grpSpPr>
          <a:xfrm>
            <a:off x="10082212" y="6129051"/>
            <a:ext cx="457200" cy="274320"/>
            <a:chOff x="8222344" y="4025070"/>
            <a:chExt cx="457200" cy="274320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FB5010F-9148-F21A-4616-323A9B3E7BB9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AA67D80-CB06-67BC-A4A8-CEB9862F2D72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B502B0F-6177-1707-87EB-C01113B6F25D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48AF65A-6100-940D-B10B-1EF7100DC2BC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" name="Group 43">
            <a:extLst>
              <a:ext uri="{FF2B5EF4-FFF2-40B4-BE49-F238E27FC236}">
                <a16:creationId xmlns:a16="http://schemas.microsoft.com/office/drawing/2014/main" id="{2586EDE8-3C32-5FB1-584E-57BEBED0168C}"/>
              </a:ext>
            </a:extLst>
          </p:cNvPr>
          <p:cNvGrpSpPr/>
          <p:nvPr/>
        </p:nvGrpSpPr>
        <p:grpSpPr>
          <a:xfrm>
            <a:off x="10082212" y="5429250"/>
            <a:ext cx="457200" cy="274320"/>
            <a:chOff x="8222344" y="4025070"/>
            <a:chExt cx="457200" cy="274320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2FD33ED-107E-45B8-D3FB-07EFA6A7C038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439209-0B2E-D059-E891-44DA15D79FD2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8F8F062-800A-13BD-9522-BCA308EA79F8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25B900C-D1AE-D293-C3C6-A9CFBCC941AD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B82C9D-FEA2-3052-9DC2-BB1CE2FF07A7}"/>
              </a:ext>
            </a:extLst>
          </p:cNvPr>
          <p:cNvGraphicFramePr>
            <a:graphicFrameLocks noGrp="1"/>
          </p:cNvGraphicFramePr>
          <p:nvPr/>
        </p:nvGraphicFramePr>
        <p:xfrm>
          <a:off x="7262812" y="3810000"/>
          <a:ext cx="67056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B6C0A9B-DF3C-A05C-F97A-6914A4FFA131}"/>
              </a:ext>
            </a:extLst>
          </p:cNvPr>
          <p:cNvCxnSpPr/>
          <p:nvPr/>
        </p:nvCxnSpPr>
        <p:spPr bwMode="auto">
          <a:xfrm>
            <a:off x="7763554" y="62484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0F4225A-E8A1-6EA4-3CCA-3F5AA3028B16}"/>
              </a:ext>
            </a:extLst>
          </p:cNvPr>
          <p:cNvCxnSpPr/>
          <p:nvPr/>
        </p:nvCxnSpPr>
        <p:spPr bwMode="auto">
          <a:xfrm>
            <a:off x="7763554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pSp>
        <p:nvGrpSpPr>
          <p:cNvPr id="31" name="Group 32">
            <a:extLst>
              <a:ext uri="{FF2B5EF4-FFF2-40B4-BE49-F238E27FC236}">
                <a16:creationId xmlns:a16="http://schemas.microsoft.com/office/drawing/2014/main" id="{7B4FBBEE-56D1-F20B-5067-4750D2D3B473}"/>
              </a:ext>
            </a:extLst>
          </p:cNvPr>
          <p:cNvGrpSpPr/>
          <p:nvPr/>
        </p:nvGrpSpPr>
        <p:grpSpPr>
          <a:xfrm>
            <a:off x="7763556" y="4025070"/>
            <a:ext cx="457200" cy="274320"/>
            <a:chOff x="8222344" y="4025070"/>
            <a:chExt cx="457200" cy="27432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CE133CD-D055-86CB-0C42-55C30A9E125E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5E9B020-2260-3381-BF4F-14DCA3B3A58B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429F0D6-F69D-892A-31AD-A58D9B970E8A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DAB82D39-A4B0-DA4D-07FB-F60B5D41845E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33">
            <a:extLst>
              <a:ext uri="{FF2B5EF4-FFF2-40B4-BE49-F238E27FC236}">
                <a16:creationId xmlns:a16="http://schemas.microsoft.com/office/drawing/2014/main" id="{029F67F3-9271-78DC-1699-5626819892E5}"/>
              </a:ext>
            </a:extLst>
          </p:cNvPr>
          <p:cNvGrpSpPr/>
          <p:nvPr/>
        </p:nvGrpSpPr>
        <p:grpSpPr>
          <a:xfrm>
            <a:off x="7763161" y="4732846"/>
            <a:ext cx="457200" cy="274320"/>
            <a:chOff x="8222344" y="4025070"/>
            <a:chExt cx="457200" cy="274320"/>
          </a:xfrm>
        </p:grpSpPr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656849B5-8E74-D9F5-6D08-397CDF49FF8E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A5E6CB5-F1B8-739F-CD65-C640F354C681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493B003-9538-DC67-05E7-BCA6F8E0A27B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6A38F12-4639-582F-48E9-FD65902631C2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Group 38">
            <a:extLst>
              <a:ext uri="{FF2B5EF4-FFF2-40B4-BE49-F238E27FC236}">
                <a16:creationId xmlns:a16="http://schemas.microsoft.com/office/drawing/2014/main" id="{C3BA4875-E1B1-6B1D-9F89-3E365C86F02F}"/>
              </a:ext>
            </a:extLst>
          </p:cNvPr>
          <p:cNvGrpSpPr/>
          <p:nvPr/>
        </p:nvGrpSpPr>
        <p:grpSpPr>
          <a:xfrm>
            <a:off x="7763161" y="6834314"/>
            <a:ext cx="457200" cy="274320"/>
            <a:chOff x="8222344" y="4025070"/>
            <a:chExt cx="457200" cy="274320"/>
          </a:xfrm>
        </p:grpSpPr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635B6EA5-3EA7-C82C-B650-8D4843B09407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CF6F832-87AE-0981-149E-A7669BAB48EE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9C3765E-FC4E-57F2-48DA-E84EA289F9DC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400D7FA-EF37-8F47-5CD0-10ADF0EC3CF0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Separate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(15217, “Squirrel Hill”)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Points to a chain node</a:t>
            </a:r>
          </a:p>
          <a:p>
            <a:pPr lvl="3"/>
            <a:r>
              <a:rPr lang="en-US" dirty="0"/>
              <a:t>Check its key: 15122  ≠ 15217</a:t>
            </a:r>
          </a:p>
          <a:p>
            <a:pPr lvl="2"/>
            <a:r>
              <a:rPr lang="en-US" dirty="0"/>
              <a:t>Try next node</a:t>
            </a:r>
          </a:p>
          <a:p>
            <a:pPr lvl="3"/>
            <a:r>
              <a:rPr lang="en-US" dirty="0"/>
              <a:t>There is no next node</a:t>
            </a:r>
          </a:p>
          <a:p>
            <a:pPr lvl="3"/>
            <a:r>
              <a:rPr lang="en-US" dirty="0"/>
              <a:t>Create new node and</a:t>
            </a:r>
            <a:br>
              <a:rPr lang="en-US" dirty="0"/>
            </a:br>
            <a:r>
              <a:rPr lang="en-US" dirty="0"/>
              <a:t>insert (15217, “Squirrel Hill”) in it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62812" y="3810000"/>
          <a:ext cx="67056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0287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01463"/>
              </p:ext>
            </p:extLst>
          </p:nvPr>
        </p:nvGraphicFramePr>
        <p:xfrm>
          <a:off x="8220754" y="5238206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220754" y="5943600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</a:p>
                    <a:p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>
            <a:off x="7763554" y="62484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763554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pSp>
        <p:nvGrpSpPr>
          <p:cNvPr id="15" name="Group 32"/>
          <p:cNvGrpSpPr/>
          <p:nvPr/>
        </p:nvGrpSpPr>
        <p:grpSpPr>
          <a:xfrm>
            <a:off x="7763556" y="4025070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33"/>
          <p:cNvGrpSpPr/>
          <p:nvPr/>
        </p:nvGrpSpPr>
        <p:grpSpPr>
          <a:xfrm>
            <a:off x="7763161" y="4732846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38"/>
          <p:cNvGrpSpPr/>
          <p:nvPr/>
        </p:nvGrpSpPr>
        <p:grpSpPr>
          <a:xfrm>
            <a:off x="7763161" y="683431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43"/>
          <p:cNvGrpSpPr/>
          <p:nvPr/>
        </p:nvGrpSpPr>
        <p:grpSpPr>
          <a:xfrm>
            <a:off x="10082212" y="6129051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5" name="TextBox 54"/>
          <p:cNvSpPr txBox="1"/>
          <p:nvPr/>
        </p:nvSpPr>
        <p:spPr>
          <a:xfrm>
            <a:off x="5924998" y="5761987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24998" y="6553200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58" name="Right Arrow 57"/>
          <p:cNvSpPr/>
          <p:nvPr/>
        </p:nvSpPr>
        <p:spPr bwMode="auto">
          <a:xfrm>
            <a:off x="6731000" y="5344886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pSp>
        <p:nvGrpSpPr>
          <p:cNvPr id="7" name="Group 43">
            <a:extLst>
              <a:ext uri="{FF2B5EF4-FFF2-40B4-BE49-F238E27FC236}">
                <a16:creationId xmlns:a16="http://schemas.microsoft.com/office/drawing/2014/main" id="{1AE8B404-68AD-61F0-756C-38A6E4C799E9}"/>
              </a:ext>
            </a:extLst>
          </p:cNvPr>
          <p:cNvGrpSpPr/>
          <p:nvPr/>
        </p:nvGrpSpPr>
        <p:grpSpPr>
          <a:xfrm>
            <a:off x="10082212" y="5429250"/>
            <a:ext cx="457200" cy="274320"/>
            <a:chOff x="8222344" y="4025070"/>
            <a:chExt cx="457200" cy="274320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72A6BA8-AE87-6453-B94B-0F5DB8FABB5F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EA80B1-1C0D-3273-7741-10710BD41477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61A3164-8D53-915E-F059-C162D2742319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D67F1BC-1D6C-3EC7-6E9C-DD1CA88B50BF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Separate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Insert (15217, “Squirrel Hill”)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Points to a chain node</a:t>
            </a:r>
          </a:p>
          <a:p>
            <a:pPr lvl="3"/>
            <a:r>
              <a:rPr lang="en-US" dirty="0"/>
              <a:t>Check its key: 15122  ≠ 15217</a:t>
            </a:r>
          </a:p>
          <a:p>
            <a:pPr lvl="2"/>
            <a:r>
              <a:rPr lang="en-US" dirty="0"/>
              <a:t>Try next node</a:t>
            </a:r>
          </a:p>
          <a:p>
            <a:pPr lvl="3"/>
            <a:r>
              <a:rPr lang="en-US" dirty="0"/>
              <a:t>There is no next node</a:t>
            </a:r>
          </a:p>
          <a:p>
            <a:pPr lvl="3"/>
            <a:r>
              <a:rPr lang="en-US" dirty="0"/>
              <a:t>Create new node and</a:t>
            </a:r>
            <a:br>
              <a:rPr lang="en-US" dirty="0"/>
            </a:br>
            <a:r>
              <a:rPr lang="en-US" dirty="0"/>
              <a:t>insert (15217, “Squirrel Hill”) in it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62812" y="3810000"/>
          <a:ext cx="67056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028700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220754" y="5238206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220754" y="5943600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</a:p>
                    <a:p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0539412" y="5246914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(15127,</a:t>
                      </a:r>
                    </a:p>
                    <a:p>
                      <a:r>
                        <a:rPr lang="en-US" dirty="0"/>
                        <a:t>“Squirrel Hill”)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>
            <a:off x="7763554" y="62484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763554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0082212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pSp>
        <p:nvGrpSpPr>
          <p:cNvPr id="15" name="Group 32"/>
          <p:cNvGrpSpPr/>
          <p:nvPr/>
        </p:nvGrpSpPr>
        <p:grpSpPr>
          <a:xfrm>
            <a:off x="7763556" y="4025070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33"/>
          <p:cNvGrpSpPr/>
          <p:nvPr/>
        </p:nvGrpSpPr>
        <p:grpSpPr>
          <a:xfrm>
            <a:off x="7763161" y="4732846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" name="Group 38"/>
          <p:cNvGrpSpPr/>
          <p:nvPr/>
        </p:nvGrpSpPr>
        <p:grpSpPr>
          <a:xfrm>
            <a:off x="7763161" y="683431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43"/>
          <p:cNvGrpSpPr/>
          <p:nvPr/>
        </p:nvGrpSpPr>
        <p:grpSpPr>
          <a:xfrm>
            <a:off x="10082212" y="6129051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48"/>
          <p:cNvGrpSpPr/>
          <p:nvPr/>
        </p:nvGrpSpPr>
        <p:grpSpPr>
          <a:xfrm>
            <a:off x="12379229" y="5440680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10388600" y="5148944"/>
            <a:ext cx="19050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4" name="Rectangular Callout 53"/>
          <p:cNvSpPr/>
          <p:nvPr/>
        </p:nvSpPr>
        <p:spPr bwMode="auto">
          <a:xfrm>
            <a:off x="10160000" y="7848600"/>
            <a:ext cx="2480166" cy="1323439"/>
          </a:xfrm>
          <a:prstGeom prst="wedgeRectCallout">
            <a:avLst>
              <a:gd name="adj1" fmla="val -7280"/>
              <a:gd name="adj2" fmla="val -1818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In practice, it is</a:t>
            </a:r>
            <a:br>
              <a:rPr lang="en-US" sz="2000" b="0" dirty="0"/>
            </a:br>
            <a:r>
              <a:rPr lang="en-US" sz="2000" b="0" dirty="0"/>
              <a:t>easier to insert</a:t>
            </a:r>
            <a:br>
              <a:rPr lang="en-US" sz="2000" b="0" dirty="0"/>
            </a:br>
            <a:r>
              <a:rPr lang="en-US" sz="2000" b="0" dirty="0"/>
              <a:t>new nodes at the</a:t>
            </a:r>
            <a:br>
              <a:rPr lang="en-US" sz="2000" b="0" dirty="0"/>
            </a:br>
            <a:r>
              <a:rPr lang="en-US" sz="2000" b="0" dirty="0"/>
              <a:t>beginning of a chain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24998" y="5761987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24998" y="6553200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58" name="Right Arrow 57"/>
          <p:cNvSpPr/>
          <p:nvPr/>
        </p:nvSpPr>
        <p:spPr bwMode="auto">
          <a:xfrm>
            <a:off x="6731000" y="5344886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59" name="Curved Right Arrow 58"/>
          <p:cNvSpPr/>
          <p:nvPr/>
        </p:nvSpPr>
        <p:spPr bwMode="auto">
          <a:xfrm rot="16200000" flipH="1">
            <a:off x="9702800" y="3886200"/>
            <a:ext cx="533400" cy="2057400"/>
          </a:xfrm>
          <a:prstGeom prst="curved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0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Sets and Dictionaries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Separate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15217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15217 % 5 = 2</a:t>
            </a:r>
          </a:p>
          <a:p>
            <a:pPr lvl="3"/>
            <a:r>
              <a:rPr lang="en-US" dirty="0"/>
              <a:t>Points to a chain node</a:t>
            </a:r>
          </a:p>
          <a:p>
            <a:pPr lvl="3"/>
            <a:r>
              <a:rPr lang="en-US" dirty="0"/>
              <a:t>Check its key: 15122  ≠ 15217</a:t>
            </a:r>
          </a:p>
          <a:p>
            <a:pPr lvl="2"/>
            <a:r>
              <a:rPr lang="en-US" dirty="0"/>
              <a:t>Try next node</a:t>
            </a:r>
          </a:p>
          <a:p>
            <a:pPr lvl="3"/>
            <a:r>
              <a:rPr lang="en-US" dirty="0"/>
              <a:t>Check its key: 15217 = 15217</a:t>
            </a:r>
          </a:p>
          <a:p>
            <a:pPr lvl="3"/>
            <a:r>
              <a:rPr lang="en-US" dirty="0"/>
              <a:t>Return (15217, “Squirrel Hill”)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62812" y="3810000"/>
          <a:ext cx="67056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6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405742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783237"/>
              </p:ext>
            </p:extLst>
          </p:nvPr>
        </p:nvGraphicFramePr>
        <p:xfrm>
          <a:off x="8220754" y="5238206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220754" y="5943600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</a:p>
                    <a:p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0539412" y="5246914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(15127,</a:t>
                      </a:r>
                    </a:p>
                    <a:p>
                      <a:r>
                        <a:rPr lang="en-US" dirty="0"/>
                        <a:t>“Squirrel Hill”)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>
            <a:off x="7763554" y="62484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763554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0082212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pSp>
        <p:nvGrpSpPr>
          <p:cNvPr id="9" name="Group 32"/>
          <p:cNvGrpSpPr/>
          <p:nvPr/>
        </p:nvGrpSpPr>
        <p:grpSpPr>
          <a:xfrm>
            <a:off x="7763556" y="4025070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7763161" y="4732846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8"/>
          <p:cNvGrpSpPr/>
          <p:nvPr/>
        </p:nvGrpSpPr>
        <p:grpSpPr>
          <a:xfrm>
            <a:off x="7763161" y="683431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3"/>
          <p:cNvGrpSpPr/>
          <p:nvPr/>
        </p:nvGrpSpPr>
        <p:grpSpPr>
          <a:xfrm>
            <a:off x="10082212" y="6129051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48"/>
          <p:cNvGrpSpPr/>
          <p:nvPr/>
        </p:nvGrpSpPr>
        <p:grpSpPr>
          <a:xfrm>
            <a:off x="12379229" y="5440680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>
            <a:off x="5924998" y="57150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924998" y="6607314"/>
            <a:ext cx="577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56" name="Right Arrow 55"/>
          <p:cNvSpPr/>
          <p:nvPr/>
        </p:nvSpPr>
        <p:spPr bwMode="auto">
          <a:xfrm>
            <a:off x="6731000" y="5344886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57" name="Curved Right Arrow 56"/>
          <p:cNvSpPr/>
          <p:nvPr/>
        </p:nvSpPr>
        <p:spPr bwMode="auto">
          <a:xfrm rot="16200000" flipH="1">
            <a:off x="9702800" y="3886200"/>
            <a:ext cx="533400" cy="2057400"/>
          </a:xfrm>
          <a:prstGeom prst="curvedRightArrow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5" grpId="0"/>
      <p:bldP spid="56" grpId="0" animBg="1"/>
      <p:bldP spid="5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912100" cy="1498600"/>
          </a:xfrm>
        </p:spPr>
        <p:txBody>
          <a:bodyPr/>
          <a:lstStyle/>
          <a:p>
            <a:r>
              <a:rPr lang="en-US" dirty="0"/>
              <a:t>Example, </a:t>
            </a:r>
            <a:r>
              <a:rPr lang="en-US" i="1" dirty="0"/>
              <a:t>Continued</a:t>
            </a:r>
            <a:br>
              <a:rPr lang="en-US" dirty="0"/>
            </a:br>
            <a:r>
              <a:rPr lang="en-US" dirty="0"/>
              <a:t>With Separate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Lookup 15219</a:t>
            </a:r>
          </a:p>
          <a:p>
            <a:pPr lvl="2"/>
            <a:r>
              <a:rPr lang="en-US" dirty="0"/>
              <a:t>Compute table index as</a:t>
            </a:r>
            <a:br>
              <a:rPr lang="en-US" dirty="0"/>
            </a:br>
            <a:r>
              <a:rPr lang="en-US" dirty="0"/>
              <a:t>15219 % 5 = 4</a:t>
            </a:r>
          </a:p>
          <a:p>
            <a:pPr lvl="3"/>
            <a:r>
              <a:rPr lang="en-US" dirty="0"/>
              <a:t>There is no chain node</a:t>
            </a:r>
          </a:p>
          <a:p>
            <a:pPr lvl="3"/>
            <a:r>
              <a:rPr lang="en-US" dirty="0"/>
              <a:t>Report there is no entry for 15219</a:t>
            </a:r>
          </a:p>
          <a:p>
            <a:pPr lvl="3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62812" y="3810000"/>
          <a:ext cx="67056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8831251" y="84415"/>
            <a:ext cx="4071949" cy="31393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insert (15213, “CMU”)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(15122, “</a:t>
            </a:r>
            <a:r>
              <a:rPr lang="en-US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Kennywood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15213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insert (15217, “Squirrel Hill”)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15217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 15219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8231250" y="2764972"/>
            <a:ext cx="609600" cy="381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865829"/>
              </p:ext>
            </p:extLst>
          </p:nvPr>
        </p:nvGraphicFramePr>
        <p:xfrm>
          <a:off x="8220754" y="5238206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(15122,</a:t>
                      </a:r>
                    </a:p>
                    <a:p>
                      <a:r>
                        <a:rPr lang="en-US" dirty="0"/>
                        <a:t>“</a:t>
                      </a:r>
                      <a:r>
                        <a:rPr lang="en-US" dirty="0" err="1"/>
                        <a:t>Kennywood</a:t>
                      </a:r>
                      <a:r>
                        <a:rPr lang="en-US" dirty="0"/>
                        <a:t>”)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220754" y="5943600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(15213,</a:t>
                      </a:r>
                    </a:p>
                    <a:p>
                      <a:r>
                        <a:rPr lang="en-US" dirty="0"/>
                        <a:t>“CMU”)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0539412" y="5246914"/>
          <a:ext cx="2011680" cy="64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(15127,</a:t>
                      </a:r>
                    </a:p>
                    <a:p>
                      <a:r>
                        <a:rPr lang="en-US" dirty="0"/>
                        <a:t>“Squirrel Hill”)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>
            <a:off x="7763554" y="62484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763554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0082212" y="556260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pSp>
        <p:nvGrpSpPr>
          <p:cNvPr id="7" name="Group 32"/>
          <p:cNvGrpSpPr/>
          <p:nvPr/>
        </p:nvGrpSpPr>
        <p:grpSpPr>
          <a:xfrm>
            <a:off x="7763556" y="4025070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7763161" y="4732846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8"/>
          <p:cNvGrpSpPr/>
          <p:nvPr/>
        </p:nvGrpSpPr>
        <p:grpSpPr>
          <a:xfrm>
            <a:off x="7763161" y="683431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43"/>
          <p:cNvGrpSpPr/>
          <p:nvPr/>
        </p:nvGrpSpPr>
        <p:grpSpPr>
          <a:xfrm>
            <a:off x="10082212" y="6129051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48"/>
          <p:cNvGrpSpPr/>
          <p:nvPr/>
        </p:nvGrpSpPr>
        <p:grpSpPr>
          <a:xfrm>
            <a:off x="12379229" y="5440680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>
            <a:off x="6239363" y="574433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9" name="Right Arrow 48"/>
          <p:cNvSpPr/>
          <p:nvPr/>
        </p:nvSpPr>
        <p:spPr bwMode="auto">
          <a:xfrm>
            <a:off x="6731000" y="6803570"/>
            <a:ext cx="609600" cy="3810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Cost Analysis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  <a:p>
            <a:pPr lvl="1"/>
            <a:r>
              <a:rPr lang="en-US" dirty="0"/>
              <a:t>Collisions are resolved using separate chaining</a:t>
            </a:r>
          </a:p>
          <a:p>
            <a:pPr lvl="2"/>
            <a:r>
              <a:rPr lang="en-US" dirty="0"/>
              <a:t>The analysis is similar for open addressing with linear probing</a:t>
            </a:r>
          </a:p>
          <a:p>
            <a:pPr lvl="3"/>
            <a:r>
              <a:rPr lang="en-US" dirty="0"/>
              <a:t>But not as visually intuitive</a:t>
            </a:r>
          </a:p>
          <a:p>
            <a:pPr lvl="4"/>
            <a:endParaRPr lang="en-US" dirty="0"/>
          </a:p>
          <a:p>
            <a:r>
              <a:rPr lang="en-US" dirty="0"/>
              <a:t>What are the costs of </a:t>
            </a:r>
            <a:r>
              <a:rPr lang="en-US" b="1" dirty="0"/>
              <a:t>lookup</a:t>
            </a:r>
            <a:r>
              <a:rPr lang="en-US" dirty="0"/>
              <a:t> and </a:t>
            </a:r>
            <a:r>
              <a:rPr lang="en-US" b="1" dirty="0"/>
              <a:t>insert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Observe that </a:t>
            </a:r>
            <a:r>
              <a:rPr lang="en-US" b="1" dirty="0"/>
              <a:t>insert</a:t>
            </a:r>
            <a:r>
              <a:rPr lang="en-US" dirty="0"/>
              <a:t> costs </a:t>
            </a:r>
            <a:r>
              <a:rPr lang="en-US" i="1" dirty="0"/>
              <a:t>at least </a:t>
            </a:r>
            <a:r>
              <a:rPr lang="en-US" dirty="0"/>
              <a:t>as much as </a:t>
            </a:r>
            <a:r>
              <a:rPr lang="en-US" b="1" dirty="0"/>
              <a:t>lookup</a:t>
            </a:r>
          </a:p>
          <a:p>
            <a:pPr lvl="2"/>
            <a:r>
              <a:rPr lang="en-US" dirty="0"/>
              <a:t>We need to check if an entry with that key is already in the dictionary</a:t>
            </a:r>
          </a:p>
          <a:p>
            <a:pPr lvl="3"/>
            <a:r>
              <a:rPr lang="en-US" dirty="0"/>
              <a:t>If so, replace that entry (update)</a:t>
            </a:r>
          </a:p>
          <a:p>
            <a:pPr lvl="3"/>
            <a:r>
              <a:rPr lang="en-US" dirty="0"/>
              <a:t>If not, add a new node to the chain (proper insert)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entries are in the same bucket</a:t>
            </a:r>
          </a:p>
          <a:p>
            <a:pPr lvl="1"/>
            <a:r>
              <a:rPr lang="en-US" dirty="0"/>
              <a:t>Look for a key that</a:t>
            </a:r>
            <a:br>
              <a:rPr lang="en-US" dirty="0"/>
            </a:br>
            <a:r>
              <a:rPr lang="en-US" dirty="0"/>
              <a:t>belongs to this bucket, </a:t>
            </a:r>
            <a:br>
              <a:rPr lang="en-US" dirty="0"/>
            </a:br>
            <a:r>
              <a:rPr lang="en-US" dirty="0"/>
              <a:t>but is not in the dictionary</a:t>
            </a:r>
          </a:p>
          <a:p>
            <a:pPr marL="857250" lvl="1" indent="-514350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Looking up a key has cost O(n)</a:t>
            </a:r>
          </a:p>
          <a:p>
            <a:pPr lvl="1"/>
            <a:r>
              <a:rPr lang="en-US" dirty="0"/>
              <a:t>Find the bucket -- O(1)</a:t>
            </a:r>
          </a:p>
          <a:p>
            <a:pPr lvl="1"/>
            <a:r>
              <a:rPr lang="en-US" dirty="0"/>
              <a:t>Going through all n nodes in the chain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774542" y="3357265"/>
          <a:ext cx="9144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993742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7536542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pSp>
        <p:nvGrpSpPr>
          <p:cNvPr id="11" name="Group 32"/>
          <p:cNvGrpSpPr/>
          <p:nvPr/>
        </p:nvGrpSpPr>
        <p:grpSpPr>
          <a:xfrm>
            <a:off x="7503886" y="3572335"/>
            <a:ext cx="457200" cy="274320"/>
            <a:chOff x="8222344" y="4025070"/>
            <a:chExt cx="457200" cy="274320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33"/>
          <p:cNvGrpSpPr/>
          <p:nvPr/>
        </p:nvGrpSpPr>
        <p:grpSpPr>
          <a:xfrm>
            <a:off x="7503491" y="4280111"/>
            <a:ext cx="457200" cy="274320"/>
            <a:chOff x="8222344" y="4025070"/>
            <a:chExt cx="457200" cy="274320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" name="Group 38"/>
          <p:cNvGrpSpPr/>
          <p:nvPr/>
        </p:nvGrpSpPr>
        <p:grpSpPr>
          <a:xfrm>
            <a:off x="7503491" y="6381579"/>
            <a:ext cx="457200" cy="274320"/>
            <a:chOff x="8222344" y="4025070"/>
            <a:chExt cx="457200" cy="274320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43"/>
          <p:cNvGrpSpPr/>
          <p:nvPr/>
        </p:nvGrpSpPr>
        <p:grpSpPr>
          <a:xfrm>
            <a:off x="7536542" y="5676316"/>
            <a:ext cx="457200" cy="274320"/>
            <a:chOff x="8222344" y="4025070"/>
            <a:chExt cx="457200" cy="274320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 rot="5400000">
            <a:off x="4868748" y="5109071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174371" y="487903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90932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86360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11506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 bwMode="auto">
          <a:xfrm>
            <a:off x="106934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42" name="Group 38"/>
          <p:cNvGrpSpPr/>
          <p:nvPr/>
        </p:nvGrpSpPr>
        <p:grpSpPr>
          <a:xfrm>
            <a:off x="11836400" y="4972705"/>
            <a:ext cx="457200" cy="274320"/>
            <a:chOff x="8222344" y="4025070"/>
            <a:chExt cx="457200" cy="274320"/>
          </a:xfrm>
        </p:grpSpPr>
        <p:cxnSp>
          <p:nvCxnSpPr>
            <p:cNvPr id="43" name="Straight Arrow Connector 4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7" name="Straight Arrow Connector 46"/>
          <p:cNvCxnSpPr/>
          <p:nvPr/>
        </p:nvCxnSpPr>
        <p:spPr bwMode="auto">
          <a:xfrm>
            <a:off x="97790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0225314" y="48403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49" name="Straight Arrow Connector 48"/>
          <p:cNvCxnSpPr/>
          <p:nvPr/>
        </p:nvCxnSpPr>
        <p:spPr bwMode="auto">
          <a:xfrm rot="10800000">
            <a:off x="7993742" y="3200400"/>
            <a:ext cx="4038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9746342" y="27432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8" grpId="0"/>
      <p:bldP spid="5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buckets have the same number of entries</a:t>
            </a:r>
          </a:p>
          <a:p>
            <a:pPr lvl="1"/>
            <a:r>
              <a:rPr lang="en-US" dirty="0"/>
              <a:t>All chains have the same length</a:t>
            </a:r>
          </a:p>
          <a:p>
            <a:pPr lvl="2"/>
            <a:r>
              <a:rPr lang="en-US" dirty="0"/>
              <a:t>n/m</a:t>
            </a:r>
          </a:p>
          <a:p>
            <a:pPr lvl="1"/>
            <a:r>
              <a:rPr lang="en-US" dirty="0"/>
              <a:t>n/m is called the</a:t>
            </a:r>
            <a:br>
              <a:rPr lang="en-US" dirty="0"/>
            </a:br>
            <a:r>
              <a:rPr lang="en-US" b="1" dirty="0"/>
              <a:t>load factor </a:t>
            </a:r>
            <a:r>
              <a:rPr lang="en-US" dirty="0"/>
              <a:t>of the table</a:t>
            </a:r>
          </a:p>
          <a:p>
            <a:pPr lvl="2"/>
            <a:r>
              <a:rPr lang="en-US" dirty="0"/>
              <a:t>In general, the load factor is a</a:t>
            </a:r>
            <a:br>
              <a:rPr lang="en-US" dirty="0"/>
            </a:br>
            <a:r>
              <a:rPr lang="en-US" dirty="0"/>
              <a:t>fractional number, e.g., 1.2347</a:t>
            </a:r>
          </a:p>
          <a:p>
            <a:pPr lvl="4"/>
            <a:endParaRPr lang="en-US" dirty="0"/>
          </a:p>
          <a:p>
            <a:r>
              <a:rPr lang="en-US" dirty="0"/>
              <a:t>Looking up a key has</a:t>
            </a:r>
            <a:br>
              <a:rPr lang="en-US" dirty="0"/>
            </a:br>
            <a:r>
              <a:rPr lang="en-US" b="1" dirty="0"/>
              <a:t>worst-case</a:t>
            </a:r>
            <a:r>
              <a:rPr lang="en-US" dirty="0"/>
              <a:t> cost O(n/m)</a:t>
            </a:r>
          </a:p>
          <a:p>
            <a:pPr lvl="1"/>
            <a:r>
              <a:rPr lang="en-US" dirty="0"/>
              <a:t>Find the bucket -- O(1)</a:t>
            </a:r>
          </a:p>
          <a:p>
            <a:pPr lvl="1"/>
            <a:r>
              <a:rPr lang="en-US" dirty="0"/>
              <a:t>Go through all n/m nodes in the chain</a:t>
            </a:r>
          </a:p>
          <a:p>
            <a:pPr lvl="4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11456" y="3357265"/>
          <a:ext cx="9144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430656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8973456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rot="5400000">
            <a:off x="6305662" y="5109071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611285" y="487903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10072914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14554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" name="Straight Arrow Connector 40"/>
          <p:cNvCxnSpPr/>
          <p:nvPr/>
        </p:nvCxnSpPr>
        <p:spPr bwMode="auto">
          <a:xfrm>
            <a:off x="109982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11" name="Group 38"/>
          <p:cNvGrpSpPr/>
          <p:nvPr/>
        </p:nvGrpSpPr>
        <p:grpSpPr>
          <a:xfrm>
            <a:off x="12141200" y="4972705"/>
            <a:ext cx="457200" cy="274320"/>
            <a:chOff x="8222344" y="4025070"/>
            <a:chExt cx="457200" cy="274320"/>
          </a:xfrm>
        </p:grpSpPr>
        <p:cxnSp>
          <p:nvCxnSpPr>
            <p:cNvPr id="43" name="Straight Arrow Connector 4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10530114" y="48403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49" name="Straight Arrow Connector 48"/>
          <p:cNvCxnSpPr/>
          <p:nvPr/>
        </p:nvCxnSpPr>
        <p:spPr bwMode="auto">
          <a:xfrm rot="10800000">
            <a:off x="9430656" y="3200400"/>
            <a:ext cx="285205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0518286" y="2743200"/>
            <a:ext cx="697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n/m</a:t>
            </a: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9430656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0" name="Straight Arrow Connector 49"/>
          <p:cNvCxnSpPr/>
          <p:nvPr/>
        </p:nvCxnSpPr>
        <p:spPr bwMode="auto">
          <a:xfrm>
            <a:off x="8973456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0072914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1455400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3" name="Straight Arrow Connector 52"/>
          <p:cNvCxnSpPr/>
          <p:nvPr/>
        </p:nvCxnSpPr>
        <p:spPr bwMode="auto">
          <a:xfrm>
            <a:off x="10998200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54" name="Group 38"/>
          <p:cNvGrpSpPr/>
          <p:nvPr/>
        </p:nvGrpSpPr>
        <p:grpSpPr>
          <a:xfrm>
            <a:off x="12141200" y="6383382"/>
            <a:ext cx="457200" cy="274320"/>
            <a:chOff x="8222344" y="4025070"/>
            <a:chExt cx="457200" cy="274320"/>
          </a:xfrm>
        </p:grpSpPr>
        <p:cxnSp>
          <p:nvCxnSpPr>
            <p:cNvPr id="56" name="Straight Arrow Connector 5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0" name="TextBox 59"/>
          <p:cNvSpPr txBox="1"/>
          <p:nvPr/>
        </p:nvSpPr>
        <p:spPr>
          <a:xfrm>
            <a:off x="10530114" y="62510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9430656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2" name="Straight Arrow Connector 61"/>
          <p:cNvCxnSpPr/>
          <p:nvPr/>
        </p:nvCxnSpPr>
        <p:spPr bwMode="auto">
          <a:xfrm>
            <a:off x="8973456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10072914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11455400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5" name="Straight Arrow Connector 64"/>
          <p:cNvCxnSpPr/>
          <p:nvPr/>
        </p:nvCxnSpPr>
        <p:spPr bwMode="auto">
          <a:xfrm>
            <a:off x="10998200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66" name="Group 38"/>
          <p:cNvGrpSpPr/>
          <p:nvPr/>
        </p:nvGrpSpPr>
        <p:grpSpPr>
          <a:xfrm>
            <a:off x="12141200" y="3583094"/>
            <a:ext cx="457200" cy="274320"/>
            <a:chOff x="8222344" y="4025070"/>
            <a:chExt cx="457200" cy="274320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TextBox 70"/>
          <p:cNvSpPr txBox="1"/>
          <p:nvPr/>
        </p:nvSpPr>
        <p:spPr>
          <a:xfrm>
            <a:off x="10530114" y="34507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8973456" y="582754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8973456" y="4401477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9387114" y="55434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387114" y="4114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8" grpId="0"/>
      <p:bldP spid="55" grpId="0"/>
      <p:bldP spid="60" grpId="0"/>
      <p:bldP spid="71" grpId="0"/>
      <p:bldP spid="76" grpId="0"/>
      <p:bldP spid="7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Cost is O(n/m)</a:t>
            </a:r>
          </a:p>
          <a:p>
            <a:endParaRPr lang="en-US" dirty="0"/>
          </a:p>
          <a:p>
            <a:r>
              <a:rPr lang="en-US" dirty="0"/>
              <a:t>Can we arrange so that n/m</a:t>
            </a:r>
            <a:br>
              <a:rPr lang="en-US" dirty="0"/>
            </a:br>
            <a:r>
              <a:rPr lang="en-US" dirty="0"/>
              <a:t>is </a:t>
            </a:r>
            <a:r>
              <a:rPr lang="en-US" b="1" dirty="0"/>
              <a:t>about</a:t>
            </a:r>
            <a:r>
              <a:rPr lang="en-US" dirty="0"/>
              <a:t> </a:t>
            </a:r>
            <a:r>
              <a:rPr lang="en-US" b="1" dirty="0"/>
              <a:t>constant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Yes! Resize the table when</a:t>
            </a:r>
            <a:br>
              <a:rPr lang="en-US" dirty="0"/>
            </a:br>
            <a:r>
              <a:rPr lang="en-US" dirty="0"/>
              <a:t>n/m reaches a fixed threshold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ACCCB36E-96E5-FE80-BECD-F38DAA8F8D3D}"/>
              </a:ext>
            </a:extLst>
          </p:cNvPr>
          <p:cNvGraphicFramePr>
            <a:graphicFrameLocks noGrp="1"/>
          </p:cNvGraphicFramePr>
          <p:nvPr/>
        </p:nvGraphicFramePr>
        <p:xfrm>
          <a:off x="8211456" y="3357265"/>
          <a:ext cx="9144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394E6584-B98E-7304-0487-942ADA25C531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D5195B0-44FE-CF81-63E7-E30AA935EF08}"/>
              </a:ext>
            </a:extLst>
          </p:cNvPr>
          <p:cNvCxnSpPr/>
          <p:nvPr/>
        </p:nvCxnSpPr>
        <p:spPr bwMode="auto">
          <a:xfrm>
            <a:off x="8973456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EA4A486-8143-A396-1AA5-78D92D283BAD}"/>
              </a:ext>
            </a:extLst>
          </p:cNvPr>
          <p:cNvCxnSpPr/>
          <p:nvPr/>
        </p:nvCxnSpPr>
        <p:spPr bwMode="auto">
          <a:xfrm rot="5400000">
            <a:off x="6305662" y="5109071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93C2589-0636-3084-9A44-CCA31CE2E495}"/>
              </a:ext>
            </a:extLst>
          </p:cNvPr>
          <p:cNvSpPr txBox="1"/>
          <p:nvPr/>
        </p:nvSpPr>
        <p:spPr>
          <a:xfrm>
            <a:off x="7611285" y="487903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68E3179-2134-3329-5B83-935F68D49FA8}"/>
              </a:ext>
            </a:extLst>
          </p:cNvPr>
          <p:cNvCxnSpPr/>
          <p:nvPr/>
        </p:nvCxnSpPr>
        <p:spPr bwMode="auto">
          <a:xfrm>
            <a:off x="10072914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6F6C78A5-EBC7-24D8-808A-8F6D869E589E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DB60577-06DC-A030-4F19-72344C7E090C}"/>
              </a:ext>
            </a:extLst>
          </p:cNvPr>
          <p:cNvCxnSpPr/>
          <p:nvPr/>
        </p:nvCxnSpPr>
        <p:spPr bwMode="auto">
          <a:xfrm>
            <a:off x="109982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63" name="Group 38">
            <a:extLst>
              <a:ext uri="{FF2B5EF4-FFF2-40B4-BE49-F238E27FC236}">
                <a16:creationId xmlns:a16="http://schemas.microsoft.com/office/drawing/2014/main" id="{D4F1C19D-55E9-6023-D959-7FB8DAD7DF07}"/>
              </a:ext>
            </a:extLst>
          </p:cNvPr>
          <p:cNvGrpSpPr/>
          <p:nvPr/>
        </p:nvGrpSpPr>
        <p:grpSpPr>
          <a:xfrm>
            <a:off x="12141200" y="4972705"/>
            <a:ext cx="457200" cy="274320"/>
            <a:chOff x="8222344" y="4025070"/>
            <a:chExt cx="457200" cy="274320"/>
          </a:xfrm>
        </p:grpSpPr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2E879EA1-994D-4C0D-58D2-6F34F861D1C6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196B867-8CC0-A970-64F7-DDCA37CB3393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015E4121-F5D0-6BA8-2D46-52A02DB64539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4A930228-4298-343C-2571-37F34DB27025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1DF0CA19-598E-D367-4BDD-E25B31C7860C}"/>
              </a:ext>
            </a:extLst>
          </p:cNvPr>
          <p:cNvSpPr txBox="1"/>
          <p:nvPr/>
        </p:nvSpPr>
        <p:spPr>
          <a:xfrm>
            <a:off x="10530114" y="48403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4821B0B-E7AF-805D-59DA-63CD32F056C7}"/>
              </a:ext>
            </a:extLst>
          </p:cNvPr>
          <p:cNvCxnSpPr/>
          <p:nvPr/>
        </p:nvCxnSpPr>
        <p:spPr bwMode="auto">
          <a:xfrm rot="10800000">
            <a:off x="9430656" y="3200400"/>
            <a:ext cx="285205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F2A3BB59-A708-4BB7-BB4E-8F4689C2A01D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734384C-DFDE-5A8F-DB82-B7B678089C16}"/>
              </a:ext>
            </a:extLst>
          </p:cNvPr>
          <p:cNvCxnSpPr/>
          <p:nvPr/>
        </p:nvCxnSpPr>
        <p:spPr bwMode="auto">
          <a:xfrm>
            <a:off x="8973456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FDD0019-5689-7CD2-B543-E5C1D2A920DB}"/>
              </a:ext>
            </a:extLst>
          </p:cNvPr>
          <p:cNvCxnSpPr/>
          <p:nvPr/>
        </p:nvCxnSpPr>
        <p:spPr bwMode="auto">
          <a:xfrm>
            <a:off x="10072914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BF7B812A-A8CA-8180-4818-1214323C869A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8108016-0165-FA28-35E9-E5ABA6829DE0}"/>
              </a:ext>
            </a:extLst>
          </p:cNvPr>
          <p:cNvCxnSpPr/>
          <p:nvPr/>
        </p:nvCxnSpPr>
        <p:spPr bwMode="auto">
          <a:xfrm>
            <a:off x="10998200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76" name="Group 38">
            <a:extLst>
              <a:ext uri="{FF2B5EF4-FFF2-40B4-BE49-F238E27FC236}">
                <a16:creationId xmlns:a16="http://schemas.microsoft.com/office/drawing/2014/main" id="{0D89FFAC-8913-CB40-B41C-471DE9D86B12}"/>
              </a:ext>
            </a:extLst>
          </p:cNvPr>
          <p:cNvGrpSpPr/>
          <p:nvPr/>
        </p:nvGrpSpPr>
        <p:grpSpPr>
          <a:xfrm>
            <a:off x="12141200" y="6383382"/>
            <a:ext cx="457200" cy="274320"/>
            <a:chOff x="8222344" y="4025070"/>
            <a:chExt cx="457200" cy="274320"/>
          </a:xfrm>
        </p:grpSpPr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F94390B3-CB26-3B7B-86E2-BB618E808217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A8B36A0B-58DB-6299-0DE3-BC6926805F81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080C36D-1871-21C8-23E8-E2B79F9A75FA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53660E0-5170-5D87-74D7-EA63F91680EF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B50FBC4F-55F9-E293-BD85-4FB87D900AD2}"/>
              </a:ext>
            </a:extLst>
          </p:cNvPr>
          <p:cNvSpPr txBox="1"/>
          <p:nvPr/>
        </p:nvSpPr>
        <p:spPr>
          <a:xfrm>
            <a:off x="10530114" y="62510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graphicFrame>
        <p:nvGraphicFramePr>
          <p:cNvPr id="82" name="Table 81">
            <a:extLst>
              <a:ext uri="{FF2B5EF4-FFF2-40B4-BE49-F238E27FC236}">
                <a16:creationId xmlns:a16="http://schemas.microsoft.com/office/drawing/2014/main" id="{C21B287B-5857-D7EC-6005-43A83F2D7818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86456A7-DEB6-5B83-F863-6A05BF923CED}"/>
              </a:ext>
            </a:extLst>
          </p:cNvPr>
          <p:cNvCxnSpPr/>
          <p:nvPr/>
        </p:nvCxnSpPr>
        <p:spPr bwMode="auto">
          <a:xfrm>
            <a:off x="8973456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16C798F-E56F-670B-3334-C2D5EC9B0AE9}"/>
              </a:ext>
            </a:extLst>
          </p:cNvPr>
          <p:cNvCxnSpPr/>
          <p:nvPr/>
        </p:nvCxnSpPr>
        <p:spPr bwMode="auto">
          <a:xfrm>
            <a:off x="10072914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85" name="Table 84">
            <a:extLst>
              <a:ext uri="{FF2B5EF4-FFF2-40B4-BE49-F238E27FC236}">
                <a16:creationId xmlns:a16="http://schemas.microsoft.com/office/drawing/2014/main" id="{483B82D3-F49B-7F0D-1E05-6ED04F99B1A8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792CA0F-350F-20B9-D321-08EE2B671DE5}"/>
              </a:ext>
            </a:extLst>
          </p:cNvPr>
          <p:cNvCxnSpPr/>
          <p:nvPr/>
        </p:nvCxnSpPr>
        <p:spPr bwMode="auto">
          <a:xfrm>
            <a:off x="10998200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87" name="Group 38">
            <a:extLst>
              <a:ext uri="{FF2B5EF4-FFF2-40B4-BE49-F238E27FC236}">
                <a16:creationId xmlns:a16="http://schemas.microsoft.com/office/drawing/2014/main" id="{C72B4E8B-4B1C-DF5F-3AD8-793EFADAE2AA}"/>
              </a:ext>
            </a:extLst>
          </p:cNvPr>
          <p:cNvGrpSpPr/>
          <p:nvPr/>
        </p:nvGrpSpPr>
        <p:grpSpPr>
          <a:xfrm>
            <a:off x="12141200" y="3583094"/>
            <a:ext cx="457200" cy="274320"/>
            <a:chOff x="8222344" y="4025070"/>
            <a:chExt cx="457200" cy="274320"/>
          </a:xfrm>
        </p:grpSpPr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7ED5AE2E-A330-E672-993E-2AC2D42E8528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8122ED0-C2F2-FC5D-B44A-638FFCBCFC3E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2427440-365C-48DD-A099-9A3BE148FCBA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121516-F3E9-6E67-A843-20A02FFDA444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94378DCE-59E5-E6B7-2D90-0AEC5473F4F1}"/>
              </a:ext>
            </a:extLst>
          </p:cNvPr>
          <p:cNvSpPr txBox="1"/>
          <p:nvPr/>
        </p:nvSpPr>
        <p:spPr>
          <a:xfrm>
            <a:off x="10530114" y="34507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92D99EF-10BC-CC58-99E3-FA8F4E111577}"/>
              </a:ext>
            </a:extLst>
          </p:cNvPr>
          <p:cNvCxnSpPr/>
          <p:nvPr/>
        </p:nvCxnSpPr>
        <p:spPr bwMode="auto">
          <a:xfrm>
            <a:off x="8973456" y="582754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DC77C833-F3E1-65CB-F693-A2ABB24C81C0}"/>
              </a:ext>
            </a:extLst>
          </p:cNvPr>
          <p:cNvCxnSpPr/>
          <p:nvPr/>
        </p:nvCxnSpPr>
        <p:spPr bwMode="auto">
          <a:xfrm>
            <a:off x="8973456" y="4401477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89823E6E-2131-FCBE-7B10-46A1D0C9018F}"/>
              </a:ext>
            </a:extLst>
          </p:cNvPr>
          <p:cNvSpPr txBox="1"/>
          <p:nvPr/>
        </p:nvSpPr>
        <p:spPr>
          <a:xfrm>
            <a:off x="9387114" y="55434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3FEBC15-A701-C3EC-960E-C1E3E3C3B000}"/>
              </a:ext>
            </a:extLst>
          </p:cNvPr>
          <p:cNvSpPr txBox="1"/>
          <p:nvPr/>
        </p:nvSpPr>
        <p:spPr>
          <a:xfrm>
            <a:off x="9387114" y="4114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B6BFEFE-B192-DED7-2F41-62261C73CB25}"/>
              </a:ext>
            </a:extLst>
          </p:cNvPr>
          <p:cNvSpPr txBox="1"/>
          <p:nvPr/>
        </p:nvSpPr>
        <p:spPr>
          <a:xfrm>
            <a:off x="10518286" y="2743200"/>
            <a:ext cx="697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n/m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Cost is O(n/m)</a:t>
            </a:r>
          </a:p>
          <a:p>
            <a:endParaRPr lang="en-US" dirty="0"/>
          </a:p>
          <a:p>
            <a:r>
              <a:rPr lang="en-US" dirty="0"/>
              <a:t>Can we arrange so that n/m</a:t>
            </a:r>
            <a:br>
              <a:rPr lang="en-US" dirty="0"/>
            </a:br>
            <a:r>
              <a:rPr lang="en-US" dirty="0"/>
              <a:t>is </a:t>
            </a:r>
            <a:r>
              <a:rPr lang="en-US" b="1" dirty="0"/>
              <a:t>about</a:t>
            </a:r>
            <a:r>
              <a:rPr lang="en-US" dirty="0"/>
              <a:t> </a:t>
            </a:r>
            <a:r>
              <a:rPr lang="en-US" b="1" dirty="0"/>
              <a:t>constant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Yes! Resize the table when</a:t>
            </a:r>
            <a:br>
              <a:rPr lang="en-US" dirty="0"/>
            </a:br>
            <a:r>
              <a:rPr lang="en-US" dirty="0"/>
              <a:t>n/m reaches a fixed threshold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  <a:p>
            <a:pPr lvl="3"/>
            <a:r>
              <a:rPr lang="en-US" dirty="0"/>
              <a:t>Often, we choose c = 1.0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inserting, </a:t>
            </a:r>
            <a:r>
              <a:rPr lang="en-US" b="1" dirty="0"/>
              <a:t>double</a:t>
            </a:r>
            <a:r>
              <a:rPr lang="en-US" dirty="0"/>
              <a:t> the size of </a:t>
            </a:r>
            <a:br>
              <a:rPr lang="en-US" dirty="0"/>
            </a:br>
            <a:r>
              <a:rPr lang="en-US" dirty="0"/>
              <a:t>the table when n/m reaches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The cost of insert becomes </a:t>
            </a:r>
            <a:r>
              <a:rPr lang="en-US" b="1" dirty="0"/>
              <a:t>O(1) amortized</a:t>
            </a:r>
          </a:p>
          <a:p>
            <a:pPr lvl="2"/>
            <a:r>
              <a:rPr lang="en-US" dirty="0"/>
              <a:t>Like with unbounded arrays</a:t>
            </a: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5053412" y="5943600"/>
            <a:ext cx="1829988" cy="400110"/>
          </a:xfrm>
          <a:prstGeom prst="wedgeRectCallout">
            <a:avLst>
              <a:gd name="adj1" fmla="val 36535"/>
              <a:gd name="adj2" fmla="val -2347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c</a:t>
            </a:r>
            <a:r>
              <a:rPr lang="en-US" sz="2000" b="0" dirty="0"/>
              <a:t> is a </a:t>
            </a:r>
            <a:r>
              <a:rPr lang="en-US" sz="2000" dirty="0"/>
              <a:t>constant</a:t>
            </a: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8575C06C-B2CD-0A8D-3492-2EB6BE58ED8D}"/>
              </a:ext>
            </a:extLst>
          </p:cNvPr>
          <p:cNvGraphicFramePr>
            <a:graphicFrameLocks noGrp="1"/>
          </p:cNvGraphicFramePr>
          <p:nvPr/>
        </p:nvGraphicFramePr>
        <p:xfrm>
          <a:off x="8211456" y="3357265"/>
          <a:ext cx="9144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E477DD01-1131-9B9F-CD1F-BA0D5014F882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CDF5647-9BBA-60C3-A61D-F405E6CDD904}"/>
              </a:ext>
            </a:extLst>
          </p:cNvPr>
          <p:cNvCxnSpPr/>
          <p:nvPr/>
        </p:nvCxnSpPr>
        <p:spPr bwMode="auto">
          <a:xfrm>
            <a:off x="8973456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327AF5F-1A58-018F-0EF0-18E84A9D135F}"/>
              </a:ext>
            </a:extLst>
          </p:cNvPr>
          <p:cNvCxnSpPr/>
          <p:nvPr/>
        </p:nvCxnSpPr>
        <p:spPr bwMode="auto">
          <a:xfrm rot="5400000">
            <a:off x="6305662" y="5109071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D1C30A8-4AFD-B93D-BB22-45BBB49AF31E}"/>
              </a:ext>
            </a:extLst>
          </p:cNvPr>
          <p:cNvSpPr txBox="1"/>
          <p:nvPr/>
        </p:nvSpPr>
        <p:spPr>
          <a:xfrm>
            <a:off x="7611285" y="487903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2D7E7C4-97BD-BB64-5F1A-4AF626F45B61}"/>
              </a:ext>
            </a:extLst>
          </p:cNvPr>
          <p:cNvCxnSpPr/>
          <p:nvPr/>
        </p:nvCxnSpPr>
        <p:spPr bwMode="auto">
          <a:xfrm>
            <a:off x="10072914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AB2CAAFC-DF18-4F84-E848-1F737471342D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64AAA23-A1C9-401F-CA7F-51372C16C924}"/>
              </a:ext>
            </a:extLst>
          </p:cNvPr>
          <p:cNvCxnSpPr/>
          <p:nvPr/>
        </p:nvCxnSpPr>
        <p:spPr bwMode="auto">
          <a:xfrm>
            <a:off x="109982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56" name="Group 38">
            <a:extLst>
              <a:ext uri="{FF2B5EF4-FFF2-40B4-BE49-F238E27FC236}">
                <a16:creationId xmlns:a16="http://schemas.microsoft.com/office/drawing/2014/main" id="{DF0E677E-FCF5-CC04-D866-0E92856909ED}"/>
              </a:ext>
            </a:extLst>
          </p:cNvPr>
          <p:cNvGrpSpPr/>
          <p:nvPr/>
        </p:nvGrpSpPr>
        <p:grpSpPr>
          <a:xfrm>
            <a:off x="12141200" y="4972705"/>
            <a:ext cx="457200" cy="274320"/>
            <a:chOff x="8222344" y="4025070"/>
            <a:chExt cx="457200" cy="274320"/>
          </a:xfrm>
        </p:grpSpPr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8101705B-21D2-BD6C-6F0D-54ADD3A27A73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B17674F-945D-8CBC-187F-499D084B59C0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F238EFB-0AFC-AE62-01F5-3E0636B0844E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81F6BF02-7936-04F7-CEEA-94B673AF773C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6AD74470-C790-0800-9447-5FEC257D1C40}"/>
              </a:ext>
            </a:extLst>
          </p:cNvPr>
          <p:cNvSpPr txBox="1"/>
          <p:nvPr/>
        </p:nvSpPr>
        <p:spPr>
          <a:xfrm>
            <a:off x="10530114" y="48403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4F1B243-263D-8C4E-63E3-FE73D26C478D}"/>
              </a:ext>
            </a:extLst>
          </p:cNvPr>
          <p:cNvCxnSpPr/>
          <p:nvPr/>
        </p:nvCxnSpPr>
        <p:spPr bwMode="auto">
          <a:xfrm rot="10800000">
            <a:off x="9430656" y="3200400"/>
            <a:ext cx="285205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684BC46-CD29-2CB4-73AC-1659EE7C5DD6}"/>
              </a:ext>
            </a:extLst>
          </p:cNvPr>
          <p:cNvSpPr txBox="1"/>
          <p:nvPr/>
        </p:nvSpPr>
        <p:spPr>
          <a:xfrm>
            <a:off x="10518286" y="2743200"/>
            <a:ext cx="1200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n/m </a:t>
            </a:r>
            <a:r>
              <a:rPr lang="en-US" b="0" dirty="0">
                <a:solidFill>
                  <a:srgbClr val="FF0000"/>
                </a:solidFill>
              </a:rPr>
              <a:t>&lt; c</a:t>
            </a:r>
          </a:p>
        </p:txBody>
      </p:sp>
      <p:graphicFrame>
        <p:nvGraphicFramePr>
          <p:cNvPr id="64" name="Table 63">
            <a:extLst>
              <a:ext uri="{FF2B5EF4-FFF2-40B4-BE49-F238E27FC236}">
                <a16:creationId xmlns:a16="http://schemas.microsoft.com/office/drawing/2014/main" id="{9059811C-F6A2-68C9-AC44-A4EA14102E47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459B1B6-8CA0-8475-C128-0905104FCB22}"/>
              </a:ext>
            </a:extLst>
          </p:cNvPr>
          <p:cNvCxnSpPr/>
          <p:nvPr/>
        </p:nvCxnSpPr>
        <p:spPr bwMode="auto">
          <a:xfrm>
            <a:off x="8973456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80C50A3-519D-7C17-04A1-042C9FB0E6AE}"/>
              </a:ext>
            </a:extLst>
          </p:cNvPr>
          <p:cNvCxnSpPr/>
          <p:nvPr/>
        </p:nvCxnSpPr>
        <p:spPr bwMode="auto">
          <a:xfrm>
            <a:off x="10072914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7629F8C3-BF73-47E5-4EBA-FA3F63231C9C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6EB08A03-408B-3AF9-C330-3A7141556C80}"/>
              </a:ext>
            </a:extLst>
          </p:cNvPr>
          <p:cNvCxnSpPr/>
          <p:nvPr/>
        </p:nvCxnSpPr>
        <p:spPr bwMode="auto">
          <a:xfrm>
            <a:off x="10998200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69" name="Group 38">
            <a:extLst>
              <a:ext uri="{FF2B5EF4-FFF2-40B4-BE49-F238E27FC236}">
                <a16:creationId xmlns:a16="http://schemas.microsoft.com/office/drawing/2014/main" id="{27E9059D-85A7-E55D-A2BF-B454DBE864AF}"/>
              </a:ext>
            </a:extLst>
          </p:cNvPr>
          <p:cNvGrpSpPr/>
          <p:nvPr/>
        </p:nvGrpSpPr>
        <p:grpSpPr>
          <a:xfrm>
            <a:off x="12141200" y="6383382"/>
            <a:ext cx="457200" cy="274320"/>
            <a:chOff x="8222344" y="4025070"/>
            <a:chExt cx="457200" cy="274320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39A64478-3A81-F5F5-1D86-9D78CE821F6B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9D67090-9DE1-92EA-354D-5F758430D181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BAD5D86-2F92-682E-816E-9A3701A68632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EAA520C-F1CD-EF8B-0802-B9D357EF8E09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5F583D23-E394-ED22-3F7E-21D0ACBB9632}"/>
              </a:ext>
            </a:extLst>
          </p:cNvPr>
          <p:cNvSpPr txBox="1"/>
          <p:nvPr/>
        </p:nvSpPr>
        <p:spPr>
          <a:xfrm>
            <a:off x="10530114" y="62510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0ED5737A-5BCF-F7C6-BDA2-5674857476A3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D01CF41-D80E-AD23-E738-791FA31CA207}"/>
              </a:ext>
            </a:extLst>
          </p:cNvPr>
          <p:cNvCxnSpPr/>
          <p:nvPr/>
        </p:nvCxnSpPr>
        <p:spPr bwMode="auto">
          <a:xfrm>
            <a:off x="8973456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8A88104-BFA6-803D-9869-3D70C04AB118}"/>
              </a:ext>
            </a:extLst>
          </p:cNvPr>
          <p:cNvCxnSpPr/>
          <p:nvPr/>
        </p:nvCxnSpPr>
        <p:spPr bwMode="auto">
          <a:xfrm>
            <a:off x="10072914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78" name="Table 77">
            <a:extLst>
              <a:ext uri="{FF2B5EF4-FFF2-40B4-BE49-F238E27FC236}">
                <a16:creationId xmlns:a16="http://schemas.microsoft.com/office/drawing/2014/main" id="{2F550C6C-AA62-3134-4E1B-7593DB15B58E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FA1ECB91-9FF7-7805-DF9B-AB5C1A88A02A}"/>
              </a:ext>
            </a:extLst>
          </p:cNvPr>
          <p:cNvCxnSpPr/>
          <p:nvPr/>
        </p:nvCxnSpPr>
        <p:spPr bwMode="auto">
          <a:xfrm>
            <a:off x="10998200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80" name="Group 38">
            <a:extLst>
              <a:ext uri="{FF2B5EF4-FFF2-40B4-BE49-F238E27FC236}">
                <a16:creationId xmlns:a16="http://schemas.microsoft.com/office/drawing/2014/main" id="{118D7C77-6281-5D76-8301-B8716E6DC337}"/>
              </a:ext>
            </a:extLst>
          </p:cNvPr>
          <p:cNvGrpSpPr/>
          <p:nvPr/>
        </p:nvGrpSpPr>
        <p:grpSpPr>
          <a:xfrm>
            <a:off x="12141200" y="3583094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56B45485-7D61-553A-FA61-E79E9F3F19A0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9208390-59C1-6C16-CA02-84F523787A08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10FA7F4-BE50-7800-DA87-F0354EDDD402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178E0161-0852-5B8F-286B-DD07FAACAC9E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9FDAB485-6734-BDCC-04F3-1B64B93DDEC9}"/>
              </a:ext>
            </a:extLst>
          </p:cNvPr>
          <p:cNvSpPr txBox="1"/>
          <p:nvPr/>
        </p:nvSpPr>
        <p:spPr>
          <a:xfrm>
            <a:off x="10530114" y="34507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E7CFAFA-611E-9588-FBB5-D5149F44ACEC}"/>
              </a:ext>
            </a:extLst>
          </p:cNvPr>
          <p:cNvCxnSpPr/>
          <p:nvPr/>
        </p:nvCxnSpPr>
        <p:spPr bwMode="auto">
          <a:xfrm>
            <a:off x="8973456" y="582754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23A3CFE-2671-4FA1-3036-F42DD8786C79}"/>
              </a:ext>
            </a:extLst>
          </p:cNvPr>
          <p:cNvCxnSpPr/>
          <p:nvPr/>
        </p:nvCxnSpPr>
        <p:spPr bwMode="auto">
          <a:xfrm>
            <a:off x="8973456" y="4401477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06077130-3DA0-59EF-26AD-F88574CF1E0E}"/>
              </a:ext>
            </a:extLst>
          </p:cNvPr>
          <p:cNvSpPr txBox="1"/>
          <p:nvPr/>
        </p:nvSpPr>
        <p:spPr>
          <a:xfrm>
            <a:off x="9387114" y="55434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E174746-9765-AC8A-41C0-6272BFCEF1CF}"/>
              </a:ext>
            </a:extLst>
          </p:cNvPr>
          <p:cNvSpPr txBox="1"/>
          <p:nvPr/>
        </p:nvSpPr>
        <p:spPr>
          <a:xfrm>
            <a:off x="9387114" y="4114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3D405A40-7865-0AC3-4598-7218F142A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6771" y="2593032"/>
            <a:ext cx="15240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  <p:extLst>
      <p:ext uri="{BB962C8B-B14F-4D97-AF65-F5344CB8AC3E}">
        <p14:creationId xmlns:p14="http://schemas.microsoft.com/office/powerpoint/2010/main" val="17536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		Why O(1) amortized?</a:t>
            </a:r>
          </a:p>
          <a:p>
            <a:pPr lvl="1"/>
            <a:endParaRPr lang="en-US" dirty="0"/>
          </a:p>
          <a:p>
            <a:r>
              <a:rPr lang="en-US" dirty="0"/>
              <a:t>Setup:</a:t>
            </a:r>
          </a:p>
          <a:p>
            <a:pPr lvl="1"/>
            <a:r>
              <a:rPr lang="en-US" dirty="0"/>
              <a:t>Dictionary contains n entries</a:t>
            </a:r>
          </a:p>
          <a:p>
            <a:pPr lvl="1"/>
            <a:r>
              <a:rPr lang="en-US" dirty="0"/>
              <a:t>Table has capacity m</a:t>
            </a:r>
          </a:p>
          <a:p>
            <a:pPr lvl="1"/>
            <a:r>
              <a:rPr lang="en-US" dirty="0"/>
              <a:t>n/m </a:t>
            </a:r>
            <a:r>
              <a:rPr lang="en-US" dirty="0">
                <a:solidFill>
                  <a:srgbClr val="FF0000"/>
                </a:solidFill>
              </a:rPr>
              <a:t>&lt; c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After inserting a </a:t>
            </a:r>
            <a:r>
              <a:rPr lang="en-US" dirty="0">
                <a:solidFill>
                  <a:srgbClr val="00B050"/>
                </a:solidFill>
              </a:rPr>
              <a:t>new entry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Either	</a:t>
            </a:r>
            <a:r>
              <a:rPr lang="en-US" dirty="0"/>
              <a:t>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)/m </a:t>
            </a:r>
            <a:r>
              <a:rPr lang="en-US" dirty="0">
                <a:solidFill>
                  <a:srgbClr val="FF0000"/>
                </a:solidFill>
              </a:rPr>
              <a:t>&lt; c</a:t>
            </a:r>
          </a:p>
          <a:p>
            <a:pPr lvl="1"/>
            <a:r>
              <a:rPr lang="en-US" dirty="0"/>
              <a:t>Or 	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)/m ≥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11456" y="3357265"/>
          <a:ext cx="9144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430656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8973456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5400000">
            <a:off x="6305662" y="5109071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11285" y="487903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0072914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554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109982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12" name="Group 38"/>
          <p:cNvGrpSpPr/>
          <p:nvPr/>
        </p:nvGrpSpPr>
        <p:grpSpPr>
          <a:xfrm>
            <a:off x="12141200" y="4972705"/>
            <a:ext cx="457200" cy="274320"/>
            <a:chOff x="8222344" y="4025070"/>
            <a:chExt cx="457200" cy="27432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10530114" y="48403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9430656" y="3200400"/>
            <a:ext cx="285205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518286" y="2743200"/>
            <a:ext cx="1200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n/m </a:t>
            </a:r>
            <a:r>
              <a:rPr lang="en-US" b="0" dirty="0">
                <a:solidFill>
                  <a:srgbClr val="FF0000"/>
                </a:solidFill>
              </a:rPr>
              <a:t>&lt; c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9430656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8973456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0072914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455400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>
            <a:off x="10998200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25" name="Group 38"/>
          <p:cNvGrpSpPr/>
          <p:nvPr/>
        </p:nvGrpSpPr>
        <p:grpSpPr>
          <a:xfrm>
            <a:off x="12141200" y="6383382"/>
            <a:ext cx="457200" cy="274320"/>
            <a:chOff x="8222344" y="4025070"/>
            <a:chExt cx="457200" cy="27432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10530114" y="62510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430656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8973456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0072914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1455400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 bwMode="auto">
          <a:xfrm>
            <a:off x="10998200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36" name="Group 38"/>
          <p:cNvGrpSpPr/>
          <p:nvPr/>
        </p:nvGrpSpPr>
        <p:grpSpPr>
          <a:xfrm>
            <a:off x="12141200" y="3583094"/>
            <a:ext cx="457200" cy="274320"/>
            <a:chOff x="8222344" y="4025070"/>
            <a:chExt cx="457200" cy="274320"/>
          </a:xfrm>
        </p:grpSpPr>
        <p:cxnSp>
          <p:nvCxnSpPr>
            <p:cNvPr id="37" name="Straight Arrow Connector 3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1" name="TextBox 40"/>
          <p:cNvSpPr txBox="1"/>
          <p:nvPr/>
        </p:nvSpPr>
        <p:spPr>
          <a:xfrm>
            <a:off x="10530114" y="34507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8973456" y="582754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8973456" y="4401477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9387114" y="55434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387114" y="4114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4064000" y="5695890"/>
            <a:ext cx="1728999" cy="400110"/>
          </a:xfrm>
          <a:prstGeom prst="wedgeRectCallout">
            <a:avLst>
              <a:gd name="adj1" fmla="val -105402"/>
              <a:gd name="adj2" fmla="val -18836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c</a:t>
            </a:r>
            <a:r>
              <a:rPr lang="en-US" sz="2000" b="0" dirty="0"/>
              <a:t> is a constant</a:t>
            </a:r>
            <a:endParaRPr lang="en-US" sz="2000" dirty="0"/>
          </a:p>
        </p:txBody>
      </p:sp>
      <p:sp>
        <p:nvSpPr>
          <p:cNvPr id="47" name="Rectangular Callout 46"/>
          <p:cNvSpPr/>
          <p:nvPr/>
        </p:nvSpPr>
        <p:spPr bwMode="auto">
          <a:xfrm>
            <a:off x="5740400" y="8210490"/>
            <a:ext cx="1930978" cy="400110"/>
          </a:xfrm>
          <a:prstGeom prst="wedgeRectCallout">
            <a:avLst>
              <a:gd name="adj1" fmla="val -103103"/>
              <a:gd name="adj2" fmla="val -227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Resize the table</a:t>
            </a:r>
            <a:endParaRPr lang="en-US" sz="2000" dirty="0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/>
              <a:t>			</a:t>
            </a:r>
            <a:r>
              <a:rPr lang="en-US" dirty="0"/>
              <a:t>Why O(1) amortized?</a:t>
            </a:r>
          </a:p>
          <a:p>
            <a:pPr lvl="1"/>
            <a:endParaRPr lang="en-US" dirty="0"/>
          </a:p>
          <a:p>
            <a:r>
              <a:rPr lang="en-US" dirty="0"/>
              <a:t>Case: 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)/m </a:t>
            </a:r>
            <a:r>
              <a:rPr lang="en-US" dirty="0">
                <a:solidFill>
                  <a:srgbClr val="FF0000"/>
                </a:solidFill>
              </a:rPr>
              <a:t>&lt; c</a:t>
            </a:r>
          </a:p>
          <a:p>
            <a:pPr lvl="1"/>
            <a:r>
              <a:rPr lang="en-US" dirty="0"/>
              <a:t>Go to the right bucket</a:t>
            </a:r>
          </a:p>
          <a:p>
            <a:pPr lvl="1"/>
            <a:r>
              <a:rPr lang="en-US" dirty="0"/>
              <a:t>Check if it contains an entry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>
                <a:solidFill>
                  <a:srgbClr val="00B050"/>
                </a:solidFill>
              </a:rPr>
              <a:t>this key</a:t>
            </a:r>
          </a:p>
          <a:p>
            <a:pPr lvl="2"/>
            <a:r>
              <a:rPr lang="en-US" dirty="0"/>
              <a:t>Examine about n/m nodes</a:t>
            </a:r>
          </a:p>
          <a:p>
            <a:pPr lvl="2"/>
            <a:r>
              <a:rPr lang="en-US" dirty="0"/>
              <a:t>That’s at most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 nodes</a:t>
            </a:r>
          </a:p>
          <a:p>
            <a:pPr lvl="1"/>
            <a:r>
              <a:rPr lang="en-US" dirty="0"/>
              <a:t>Insert or update </a:t>
            </a:r>
            <a:r>
              <a:rPr lang="en-US" dirty="0">
                <a:solidFill>
                  <a:srgbClr val="00B050"/>
                </a:solidFill>
              </a:rPr>
              <a:t>the entry</a:t>
            </a:r>
          </a:p>
          <a:p>
            <a:pPr lvl="3"/>
            <a:endParaRPr lang="en-US" dirty="0"/>
          </a:p>
          <a:p>
            <a:pPr lvl="1">
              <a:buNone/>
            </a:pPr>
            <a:r>
              <a:rPr lang="en-US" sz="3200" dirty="0">
                <a:solidFill>
                  <a:srgbClr val="00B050"/>
                </a:solidFill>
              </a:rPr>
              <a:t>This insert </a:t>
            </a:r>
            <a:r>
              <a:rPr lang="en-US" sz="3200" dirty="0"/>
              <a:t>costs O(1)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11456" y="3357265"/>
          <a:ext cx="9144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430656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8973456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5400000">
            <a:off x="6305662" y="5109071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611285" y="487903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0072914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554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109982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12" name="Group 38"/>
          <p:cNvGrpSpPr/>
          <p:nvPr/>
        </p:nvGrpSpPr>
        <p:grpSpPr>
          <a:xfrm>
            <a:off x="12141200" y="4972705"/>
            <a:ext cx="457200" cy="274320"/>
            <a:chOff x="8222344" y="4025070"/>
            <a:chExt cx="457200" cy="27432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10530114" y="48403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9430656" y="3200400"/>
            <a:ext cx="285205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0007600" y="2743200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(n</a:t>
            </a:r>
            <a:r>
              <a:rPr lang="en-US" b="0" dirty="0">
                <a:solidFill>
                  <a:srgbClr val="00B050"/>
                </a:solidFill>
              </a:rPr>
              <a:t>+1</a:t>
            </a:r>
            <a:r>
              <a:rPr lang="en-US" b="0" dirty="0"/>
              <a:t>)/m </a:t>
            </a:r>
            <a:r>
              <a:rPr lang="en-US" b="0" dirty="0">
                <a:solidFill>
                  <a:srgbClr val="FF0000"/>
                </a:solidFill>
              </a:rPr>
              <a:t>&lt; c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9430656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8973456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0072914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455400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>
            <a:off x="10998200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25" name="Group 38"/>
          <p:cNvGrpSpPr/>
          <p:nvPr/>
        </p:nvGrpSpPr>
        <p:grpSpPr>
          <a:xfrm>
            <a:off x="12141200" y="6383382"/>
            <a:ext cx="457200" cy="274320"/>
            <a:chOff x="8222344" y="4025070"/>
            <a:chExt cx="457200" cy="27432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10530114" y="62510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430656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 bwMode="auto">
          <a:xfrm>
            <a:off x="8973456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0072914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1455400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 bwMode="auto">
          <a:xfrm>
            <a:off x="10998200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36" name="Group 38"/>
          <p:cNvGrpSpPr/>
          <p:nvPr/>
        </p:nvGrpSpPr>
        <p:grpSpPr>
          <a:xfrm>
            <a:off x="12141200" y="3583094"/>
            <a:ext cx="457200" cy="274320"/>
            <a:chOff x="8222344" y="4025070"/>
            <a:chExt cx="457200" cy="274320"/>
          </a:xfrm>
        </p:grpSpPr>
        <p:cxnSp>
          <p:nvCxnSpPr>
            <p:cNvPr id="37" name="Straight Arrow Connector 3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1" name="TextBox 40"/>
          <p:cNvSpPr txBox="1"/>
          <p:nvPr/>
        </p:nvSpPr>
        <p:spPr>
          <a:xfrm>
            <a:off x="10530114" y="34507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8973456" y="582754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8973456" y="4401477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9387114" y="55434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387114" y="4114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51" name="Rectangular Callout 50"/>
          <p:cNvSpPr/>
          <p:nvPr/>
        </p:nvSpPr>
        <p:spPr bwMode="auto">
          <a:xfrm>
            <a:off x="5788710" y="5627488"/>
            <a:ext cx="1728999" cy="400110"/>
          </a:xfrm>
          <a:prstGeom prst="wedgeRectCallout">
            <a:avLst>
              <a:gd name="adj1" fmla="val -75510"/>
              <a:gd name="adj2" fmla="val 4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c</a:t>
            </a:r>
            <a:r>
              <a:rPr lang="en-US" sz="2000" b="0" dirty="0"/>
              <a:t> is a constant</a:t>
            </a:r>
            <a:endParaRPr lang="en-US" sz="2000" dirty="0"/>
          </a:p>
        </p:txBody>
      </p:sp>
      <p:sp>
        <p:nvSpPr>
          <p:cNvPr id="52" name="Rectangular Callout 51"/>
          <p:cNvSpPr/>
          <p:nvPr/>
        </p:nvSpPr>
        <p:spPr bwMode="auto">
          <a:xfrm>
            <a:off x="6502400" y="8153400"/>
            <a:ext cx="2225929" cy="1015663"/>
          </a:xfrm>
          <a:prstGeom prst="wedgeRectCallout">
            <a:avLst>
              <a:gd name="adj1" fmla="val -96435"/>
              <a:gd name="adj2" fmla="val -1239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Since (n</a:t>
            </a:r>
            <a:r>
              <a:rPr lang="en-US" sz="2000" b="0" dirty="0">
                <a:solidFill>
                  <a:srgbClr val="00B050"/>
                </a:solidFill>
              </a:rPr>
              <a:t>+1</a:t>
            </a:r>
            <a:r>
              <a:rPr lang="en-US" sz="2000" b="0" dirty="0"/>
              <a:t>)/m </a:t>
            </a:r>
            <a:r>
              <a:rPr lang="en-US" sz="2000" b="0" dirty="0">
                <a:solidFill>
                  <a:srgbClr val="FF0000"/>
                </a:solidFill>
              </a:rPr>
              <a:t>&lt; c</a:t>
            </a:r>
            <a:r>
              <a:rPr lang="en-US" sz="2000" b="0" dirty="0"/>
              <a:t>,</a:t>
            </a:r>
          </a:p>
          <a:p>
            <a:pPr>
              <a:defRPr/>
            </a:pPr>
            <a:r>
              <a:rPr lang="en-US" sz="2000" b="0" dirty="0"/>
              <a:t>the next lookup</a:t>
            </a:r>
            <a:br>
              <a:rPr lang="en-US" sz="2000" b="0" dirty="0"/>
            </a:br>
            <a:r>
              <a:rPr lang="en-US" sz="2000" b="0" dirty="0"/>
              <a:t>also costs O(1)</a:t>
            </a:r>
            <a:endParaRPr lang="en-US" sz="2000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9946640" y="4191000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Use Arrays For?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/>
              <a:t>To keep a </a:t>
            </a:r>
            <a:r>
              <a:rPr lang="en-US" i="1" dirty="0"/>
              <a:t>collection</a:t>
            </a:r>
            <a:r>
              <a:rPr lang="en-US" dirty="0"/>
              <a:t> of elements of the same type in one place</a:t>
            </a:r>
          </a:p>
          <a:p>
            <a:pPr lvl="1"/>
            <a:r>
              <a:rPr lang="en-US" i="1" dirty="0"/>
              <a:t>E.g., All the words in the Collected Works of William Shakespeare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array is used as a </a:t>
            </a:r>
            <a:r>
              <a:rPr lang="en-US" b="1" dirty="0"/>
              <a:t>set</a:t>
            </a:r>
          </a:p>
          <a:p>
            <a:pPr lvl="1"/>
            <a:r>
              <a:rPr lang="en-US" dirty="0"/>
              <a:t>The index where an element occurs doesn’t matter much</a:t>
            </a:r>
          </a:p>
          <a:p>
            <a:r>
              <a:rPr lang="en-US" dirty="0"/>
              <a:t>Main operations:</a:t>
            </a:r>
          </a:p>
          <a:p>
            <a:pPr lvl="1"/>
            <a:r>
              <a:rPr lang="en-US" dirty="0"/>
              <a:t>Add an element</a:t>
            </a:r>
          </a:p>
          <a:p>
            <a:pPr lvl="2"/>
            <a:r>
              <a:rPr lang="en-US" dirty="0"/>
              <a:t>Like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for unbounded arrays</a:t>
            </a:r>
          </a:p>
          <a:p>
            <a:pPr lvl="1"/>
            <a:r>
              <a:rPr lang="en-US" dirty="0"/>
              <a:t>Check if an element is in there</a:t>
            </a:r>
          </a:p>
          <a:p>
            <a:pPr lvl="2"/>
            <a:r>
              <a:rPr lang="en-US" dirty="0"/>
              <a:t>This is what </a:t>
            </a:r>
            <a:r>
              <a:rPr lang="en-US" dirty="0">
                <a:solidFill>
                  <a:srgbClr val="7030A0"/>
                </a:solidFill>
              </a:rPr>
              <a:t>search</a:t>
            </a:r>
            <a:r>
              <a:rPr lang="en-US" dirty="0"/>
              <a:t> does (linear if unsorted, binary if sorted)</a:t>
            </a:r>
          </a:p>
          <a:p>
            <a:pPr lvl="1"/>
            <a:r>
              <a:rPr lang="en-US" dirty="0"/>
              <a:t>Go through all elements</a:t>
            </a:r>
          </a:p>
          <a:p>
            <a:pPr lvl="2"/>
            <a:r>
              <a:rPr lang="en-US" dirty="0"/>
              <a:t>Using a 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dirty="0"/>
              <a:t>-loop for example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214983"/>
              </p:ext>
            </p:extLst>
          </p:nvPr>
        </p:nvGraphicFramePr>
        <p:xfrm>
          <a:off x="2006600" y="3505200"/>
          <a:ext cx="9753597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93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3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3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33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“a”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“rose”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“by”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“any”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“name”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“Hamlet”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 bwMode="auto">
          <a:xfrm>
            <a:off x="177800" y="1955800"/>
            <a:ext cx="635000" cy="635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/>
              <a:t>			</a:t>
            </a:r>
            <a:r>
              <a:rPr lang="en-US" dirty="0"/>
              <a:t>Why O(1) amortized?</a:t>
            </a:r>
          </a:p>
          <a:p>
            <a:pPr lvl="1"/>
            <a:endParaRPr lang="en-US" dirty="0"/>
          </a:p>
          <a:p>
            <a:r>
              <a:rPr lang="en-US" dirty="0"/>
              <a:t>Case: 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)/m ≥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  <a:p>
            <a:pPr lvl="1"/>
            <a:r>
              <a:rPr lang="en-US" dirty="0"/>
              <a:t>Double the table capacity to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dirty="0"/>
              <a:t>m</a:t>
            </a:r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759E1B-3474-0EF7-77C7-DE55D633DF67}"/>
              </a:ext>
            </a:extLst>
          </p:cNvPr>
          <p:cNvGraphicFramePr>
            <a:graphicFrameLocks noGrp="1"/>
          </p:cNvGraphicFramePr>
          <p:nvPr/>
        </p:nvGraphicFramePr>
        <p:xfrm>
          <a:off x="8211456" y="3357265"/>
          <a:ext cx="9144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9382B0D-F321-E387-F018-0BB26ADECFD6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375F277-9A2B-7BBE-9D99-E616928B4918}"/>
              </a:ext>
            </a:extLst>
          </p:cNvPr>
          <p:cNvCxnSpPr/>
          <p:nvPr/>
        </p:nvCxnSpPr>
        <p:spPr bwMode="auto">
          <a:xfrm>
            <a:off x="8973456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A152147-E897-D747-50C5-60EC33990DA6}"/>
              </a:ext>
            </a:extLst>
          </p:cNvPr>
          <p:cNvCxnSpPr/>
          <p:nvPr/>
        </p:nvCxnSpPr>
        <p:spPr bwMode="auto">
          <a:xfrm rot="5400000">
            <a:off x="6305662" y="5109071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A28A18A-92BA-4CAE-EF1A-582214766665}"/>
              </a:ext>
            </a:extLst>
          </p:cNvPr>
          <p:cNvSpPr txBox="1"/>
          <p:nvPr/>
        </p:nvSpPr>
        <p:spPr>
          <a:xfrm>
            <a:off x="7611285" y="487903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m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233062B-9311-7EB7-5887-381CBD85B14D}"/>
              </a:ext>
            </a:extLst>
          </p:cNvPr>
          <p:cNvCxnSpPr/>
          <p:nvPr/>
        </p:nvCxnSpPr>
        <p:spPr bwMode="auto">
          <a:xfrm>
            <a:off x="10072914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49207717-820C-B22D-91C5-4DDC2137712B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4881265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EC18182-25EB-949B-16DC-ADFC7DD6F9E7}"/>
              </a:ext>
            </a:extLst>
          </p:cNvPr>
          <p:cNvCxnSpPr/>
          <p:nvPr/>
        </p:nvCxnSpPr>
        <p:spPr bwMode="auto">
          <a:xfrm>
            <a:off x="10998200" y="51090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48" name="Group 38">
            <a:extLst>
              <a:ext uri="{FF2B5EF4-FFF2-40B4-BE49-F238E27FC236}">
                <a16:creationId xmlns:a16="http://schemas.microsoft.com/office/drawing/2014/main" id="{96AE4430-FFBD-F763-CA1E-5A83D289520D}"/>
              </a:ext>
            </a:extLst>
          </p:cNvPr>
          <p:cNvGrpSpPr/>
          <p:nvPr/>
        </p:nvGrpSpPr>
        <p:grpSpPr>
          <a:xfrm>
            <a:off x="12141200" y="4972705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4CE2715-BE24-43A4-4617-D31EF2CFA500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F0A32A0-4F50-9113-01D3-1D8E1041FC26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F0FFA57C-3A80-513C-D79F-ECB8DE34F4F6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24374C12-AA5C-8CDF-8230-B8159BAC5241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AA14A672-28ED-F9C3-D8DA-C56758366A96}"/>
              </a:ext>
            </a:extLst>
          </p:cNvPr>
          <p:cNvSpPr txBox="1"/>
          <p:nvPr/>
        </p:nvSpPr>
        <p:spPr>
          <a:xfrm>
            <a:off x="10530114" y="48403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DF853AF-DD30-1824-6C4A-F285CC47204F}"/>
              </a:ext>
            </a:extLst>
          </p:cNvPr>
          <p:cNvCxnSpPr/>
          <p:nvPr/>
        </p:nvCxnSpPr>
        <p:spPr bwMode="auto">
          <a:xfrm rot="10800000">
            <a:off x="9430656" y="3200400"/>
            <a:ext cx="285205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03310F33-C955-DA21-EFDB-DD5A954D268E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147BE5C-7C55-4121-504A-0AB1244431A6}"/>
              </a:ext>
            </a:extLst>
          </p:cNvPr>
          <p:cNvCxnSpPr/>
          <p:nvPr/>
        </p:nvCxnSpPr>
        <p:spPr bwMode="auto">
          <a:xfrm>
            <a:off x="8973456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DC40815-696D-71A7-E557-63153C90C993}"/>
              </a:ext>
            </a:extLst>
          </p:cNvPr>
          <p:cNvCxnSpPr/>
          <p:nvPr/>
        </p:nvCxnSpPr>
        <p:spPr bwMode="auto">
          <a:xfrm>
            <a:off x="10072914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A890F8BF-0ED2-0585-C909-9DA40411DA65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629194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904D73DF-5D21-C07C-68A7-E318F966CD7D}"/>
              </a:ext>
            </a:extLst>
          </p:cNvPr>
          <p:cNvCxnSpPr/>
          <p:nvPr/>
        </p:nvCxnSpPr>
        <p:spPr bwMode="auto">
          <a:xfrm>
            <a:off x="10998200" y="651974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99" name="Group 38">
            <a:extLst>
              <a:ext uri="{FF2B5EF4-FFF2-40B4-BE49-F238E27FC236}">
                <a16:creationId xmlns:a16="http://schemas.microsoft.com/office/drawing/2014/main" id="{9204A8B7-7324-324D-B9F7-AB42B290E81A}"/>
              </a:ext>
            </a:extLst>
          </p:cNvPr>
          <p:cNvGrpSpPr/>
          <p:nvPr/>
        </p:nvGrpSpPr>
        <p:grpSpPr>
          <a:xfrm>
            <a:off x="12141200" y="6383382"/>
            <a:ext cx="457200" cy="274320"/>
            <a:chOff x="8222344" y="4025070"/>
            <a:chExt cx="457200" cy="274320"/>
          </a:xfrm>
        </p:grpSpPr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B40BF05F-0491-A309-3FBB-216389816173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D426674-DDAF-D25A-CE88-07136AAB53D7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CDC8323-328A-63DD-C1F0-6B6780C7030D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01269AEE-42C7-CDDB-4A35-3B35AC1E22C2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6504C55E-F8B6-D270-53DE-FDDCF48277B5}"/>
              </a:ext>
            </a:extLst>
          </p:cNvPr>
          <p:cNvSpPr txBox="1"/>
          <p:nvPr/>
        </p:nvSpPr>
        <p:spPr>
          <a:xfrm>
            <a:off x="10530114" y="62510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graphicFrame>
        <p:nvGraphicFramePr>
          <p:cNvPr id="105" name="Table 104">
            <a:extLst>
              <a:ext uri="{FF2B5EF4-FFF2-40B4-BE49-F238E27FC236}">
                <a16:creationId xmlns:a16="http://schemas.microsoft.com/office/drawing/2014/main" id="{ADEA1491-D30D-79AE-752E-26D8BE9ACE38}"/>
              </a:ext>
            </a:extLst>
          </p:cNvPr>
          <p:cNvGraphicFramePr>
            <a:graphicFrameLocks noGrp="1"/>
          </p:cNvGraphicFramePr>
          <p:nvPr/>
        </p:nvGraphicFramePr>
        <p:xfrm>
          <a:off x="9430656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3CC25C48-308F-49F2-3EED-807904CD5C77}"/>
              </a:ext>
            </a:extLst>
          </p:cNvPr>
          <p:cNvCxnSpPr/>
          <p:nvPr/>
        </p:nvCxnSpPr>
        <p:spPr bwMode="auto">
          <a:xfrm>
            <a:off x="8973456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7D7E9D4-A252-9E65-A7AE-FD788B3F2CD9}"/>
              </a:ext>
            </a:extLst>
          </p:cNvPr>
          <p:cNvCxnSpPr/>
          <p:nvPr/>
        </p:nvCxnSpPr>
        <p:spPr bwMode="auto">
          <a:xfrm>
            <a:off x="10072914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108" name="Table 107">
            <a:extLst>
              <a:ext uri="{FF2B5EF4-FFF2-40B4-BE49-F238E27FC236}">
                <a16:creationId xmlns:a16="http://schemas.microsoft.com/office/drawing/2014/main" id="{9FDAD7A4-B5BC-B951-02D2-7D013AEA616F}"/>
              </a:ext>
            </a:extLst>
          </p:cNvPr>
          <p:cNvGraphicFramePr>
            <a:graphicFrameLocks noGrp="1"/>
          </p:cNvGraphicFramePr>
          <p:nvPr/>
        </p:nvGraphicFramePr>
        <p:xfrm>
          <a:off x="11455400" y="3491654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AF671518-469F-B4B1-4AD2-49A37D59E8E2}"/>
              </a:ext>
            </a:extLst>
          </p:cNvPr>
          <p:cNvCxnSpPr/>
          <p:nvPr/>
        </p:nvCxnSpPr>
        <p:spPr bwMode="auto">
          <a:xfrm>
            <a:off x="10998200" y="3719460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110" name="Group 38">
            <a:extLst>
              <a:ext uri="{FF2B5EF4-FFF2-40B4-BE49-F238E27FC236}">
                <a16:creationId xmlns:a16="http://schemas.microsoft.com/office/drawing/2014/main" id="{29A9643C-CFF3-4E7E-E879-9C98839306E3}"/>
              </a:ext>
            </a:extLst>
          </p:cNvPr>
          <p:cNvGrpSpPr/>
          <p:nvPr/>
        </p:nvGrpSpPr>
        <p:grpSpPr>
          <a:xfrm>
            <a:off x="12141200" y="3583094"/>
            <a:ext cx="457200" cy="274320"/>
            <a:chOff x="8222344" y="4025070"/>
            <a:chExt cx="457200" cy="274320"/>
          </a:xfrm>
        </p:grpSpPr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B7D8769C-973A-56F5-4A47-EE1230F26390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10AA2936-3078-5C21-8033-D00BB88017B2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9234C332-7C4E-E5D4-466F-3FB86AF4A072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F1FDCED1-E30D-0E99-91FA-AF91A787CA71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B1EC101B-4E9C-C6F1-B118-996F297AD115}"/>
              </a:ext>
            </a:extLst>
          </p:cNvPr>
          <p:cNvSpPr txBox="1"/>
          <p:nvPr/>
        </p:nvSpPr>
        <p:spPr>
          <a:xfrm>
            <a:off x="10530114" y="34507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41F1AEC9-891D-CFAD-F77C-E1E482398ACB}"/>
              </a:ext>
            </a:extLst>
          </p:cNvPr>
          <p:cNvCxnSpPr/>
          <p:nvPr/>
        </p:nvCxnSpPr>
        <p:spPr bwMode="auto">
          <a:xfrm>
            <a:off x="8973456" y="582754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458ED706-526B-2178-A058-CC1255B5B808}"/>
              </a:ext>
            </a:extLst>
          </p:cNvPr>
          <p:cNvCxnSpPr/>
          <p:nvPr/>
        </p:nvCxnSpPr>
        <p:spPr bwMode="auto">
          <a:xfrm>
            <a:off x="8973456" y="4401477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331A652A-E0C8-83FB-D0B4-F1ECC3B003FD}"/>
              </a:ext>
            </a:extLst>
          </p:cNvPr>
          <p:cNvSpPr txBox="1"/>
          <p:nvPr/>
        </p:nvSpPr>
        <p:spPr>
          <a:xfrm>
            <a:off x="9387114" y="55434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EA13D0C1-B944-91F2-6695-CC2106CF1E1E}"/>
              </a:ext>
            </a:extLst>
          </p:cNvPr>
          <p:cNvSpPr txBox="1"/>
          <p:nvPr/>
        </p:nvSpPr>
        <p:spPr>
          <a:xfrm>
            <a:off x="9387114" y="41148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F95783C-EA94-5F94-DF3C-EB19468549F6}"/>
              </a:ext>
            </a:extLst>
          </p:cNvPr>
          <p:cNvSpPr txBox="1"/>
          <p:nvPr/>
        </p:nvSpPr>
        <p:spPr>
          <a:xfrm>
            <a:off x="10007600" y="2743200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(n</a:t>
            </a:r>
            <a:r>
              <a:rPr lang="en-US" b="0" dirty="0">
                <a:solidFill>
                  <a:srgbClr val="00B050"/>
                </a:solidFill>
              </a:rPr>
              <a:t>+1</a:t>
            </a:r>
            <a:r>
              <a:rPr lang="en-US" b="0" dirty="0"/>
              <a:t>)/m </a:t>
            </a:r>
            <a:r>
              <a:rPr lang="en-US" dirty="0">
                <a:solidFill>
                  <a:srgbClr val="FF0000"/>
                </a:solidFill>
              </a:rPr>
              <a:t>≥</a:t>
            </a:r>
            <a:r>
              <a:rPr lang="en-US" b="0" dirty="0">
                <a:solidFill>
                  <a:srgbClr val="FF0000"/>
                </a:solidFill>
              </a:rPr>
              <a:t>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/>
              <a:t>			</a:t>
            </a:r>
            <a:r>
              <a:rPr lang="en-US" dirty="0"/>
              <a:t>Why O(1) amortized?</a:t>
            </a:r>
          </a:p>
          <a:p>
            <a:pPr lvl="1"/>
            <a:endParaRPr lang="en-US" dirty="0"/>
          </a:p>
          <a:p>
            <a:r>
              <a:rPr lang="en-US" dirty="0"/>
              <a:t>Case: 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)/m ≥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  <a:p>
            <a:pPr lvl="1"/>
            <a:r>
              <a:rPr lang="en-US" dirty="0"/>
              <a:t>Double the table capacity to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dirty="0"/>
              <a:t>m</a:t>
            </a:r>
          </a:p>
          <a:p>
            <a:pPr lvl="1"/>
            <a:r>
              <a:rPr lang="en-US" dirty="0"/>
              <a:t>Insert </a:t>
            </a:r>
            <a:r>
              <a:rPr lang="en-US" b="1" dirty="0"/>
              <a:t>all entries </a:t>
            </a:r>
            <a:r>
              <a:rPr lang="en-US" dirty="0"/>
              <a:t>into the new table</a:t>
            </a:r>
          </a:p>
          <a:p>
            <a:pPr lvl="2"/>
            <a:r>
              <a:rPr lang="en-US" dirty="0"/>
              <a:t>n times O(1)</a:t>
            </a:r>
          </a:p>
          <a:p>
            <a:pPr lvl="2"/>
            <a:r>
              <a:rPr lang="en-US" dirty="0"/>
              <a:t>That’s O(n)</a:t>
            </a:r>
          </a:p>
          <a:p>
            <a:pPr lvl="3"/>
            <a:endParaRPr lang="en-US" dirty="0"/>
          </a:p>
          <a:p>
            <a:pPr lvl="1">
              <a:buNone/>
            </a:pPr>
            <a:r>
              <a:rPr lang="en-US" sz="3200" dirty="0">
                <a:solidFill>
                  <a:srgbClr val="00B050"/>
                </a:solidFill>
              </a:rPr>
              <a:t>This insert </a:t>
            </a:r>
            <a:r>
              <a:rPr lang="en-US" sz="3200" dirty="0"/>
              <a:t>costs O(n)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 new load factor is</a:t>
            </a:r>
            <a:br>
              <a:rPr lang="en-US" dirty="0"/>
            </a:br>
            <a:r>
              <a:rPr lang="en-US" dirty="0"/>
              <a:t>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dirty="0"/>
              <a:t>m </a:t>
            </a:r>
            <a:r>
              <a:rPr lang="en-US" dirty="0">
                <a:solidFill>
                  <a:srgbClr val="FF0000"/>
                </a:solidFill>
              </a:rPr>
              <a:t>&lt; c</a:t>
            </a:r>
            <a:endParaRPr lang="en-US" dirty="0"/>
          </a:p>
          <a:p>
            <a:pPr lvl="2">
              <a:tabLst>
                <a:tab pos="1377950" algn="l"/>
              </a:tabLst>
            </a:pPr>
            <a:r>
              <a:rPr lang="en-US" dirty="0"/>
              <a:t> Because</a:t>
            </a:r>
            <a:br>
              <a:rPr lang="en-US" dirty="0"/>
            </a:br>
            <a:r>
              <a:rPr lang="en-US" dirty="0"/>
              <a:t> 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dirty="0"/>
              <a:t>m &lt; 2n/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dirty="0"/>
              <a:t>m = n/m </a:t>
            </a:r>
            <a:r>
              <a:rPr lang="en-US" dirty="0">
                <a:solidFill>
                  <a:srgbClr val="FF0000"/>
                </a:solidFill>
              </a:rPr>
              <a:t>&lt; c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788400" y="2209800"/>
          <a:ext cx="960120" cy="701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2m-1</a:t>
                      </a:r>
                    </a:p>
                    <a:p>
                      <a:pPr algn="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9583056" y="3961606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5400000">
            <a:off x="5157304" y="5715000"/>
            <a:ext cx="7010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8049363" y="5518379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0" dirty="0">
                <a:solidFill>
                  <a:srgbClr val="00B0F0"/>
                </a:solidFill>
              </a:rPr>
              <a:t>2</a:t>
            </a:r>
            <a:r>
              <a:rPr lang="en-US" b="0" dirty="0"/>
              <a:t>m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224812" y="3733800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10767612" y="3961606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12" name="Group 38"/>
          <p:cNvGrpSpPr/>
          <p:nvPr/>
        </p:nvGrpSpPr>
        <p:grpSpPr>
          <a:xfrm>
            <a:off x="11910612" y="3825240"/>
            <a:ext cx="457200" cy="274320"/>
            <a:chOff x="8222344" y="4025070"/>
            <a:chExt cx="457200" cy="27432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10236200" y="369291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10800000">
            <a:off x="10040256" y="2052940"/>
            <a:ext cx="2100944" cy="44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9583056" y="537228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1224812" y="5144477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>
            <a:off x="10767612" y="5372283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25" name="Group 38"/>
          <p:cNvGrpSpPr/>
          <p:nvPr/>
        </p:nvGrpSpPr>
        <p:grpSpPr>
          <a:xfrm>
            <a:off x="11910612" y="5235917"/>
            <a:ext cx="457200" cy="274320"/>
            <a:chOff x="8222344" y="4025070"/>
            <a:chExt cx="457200" cy="27432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10236200" y="510359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9583056" y="2571995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1224812" y="2344189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 bwMode="auto">
          <a:xfrm>
            <a:off x="10767612" y="2571995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36" name="Group 38"/>
          <p:cNvGrpSpPr/>
          <p:nvPr/>
        </p:nvGrpSpPr>
        <p:grpSpPr>
          <a:xfrm>
            <a:off x="11910612" y="2435629"/>
            <a:ext cx="457200" cy="274320"/>
            <a:chOff x="8222344" y="4025070"/>
            <a:chExt cx="457200" cy="274320"/>
          </a:xfrm>
        </p:grpSpPr>
        <p:cxnSp>
          <p:nvCxnSpPr>
            <p:cNvPr id="37" name="Straight Arrow Connector 3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41" name="TextBox 40"/>
          <p:cNvSpPr txBox="1"/>
          <p:nvPr/>
        </p:nvSpPr>
        <p:spPr>
          <a:xfrm>
            <a:off x="10236200" y="230330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9583056" y="468007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9583056" y="3254012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9996714" y="439602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996714" y="2967335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10556240" y="6477000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10136267" y="1595735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(n</a:t>
            </a:r>
            <a:r>
              <a:rPr lang="en-US" b="0" dirty="0">
                <a:solidFill>
                  <a:srgbClr val="00B050"/>
                </a:solidFill>
              </a:rPr>
              <a:t>+1</a:t>
            </a:r>
            <a:r>
              <a:rPr lang="en-US" b="0" dirty="0"/>
              <a:t>)/</a:t>
            </a:r>
            <a:r>
              <a:rPr lang="en-US" b="0" dirty="0">
                <a:solidFill>
                  <a:srgbClr val="00B0F0"/>
                </a:solidFill>
              </a:rPr>
              <a:t>2</a:t>
            </a:r>
            <a:r>
              <a:rPr lang="en-US" b="0" dirty="0"/>
              <a:t>m </a:t>
            </a:r>
            <a:r>
              <a:rPr lang="en-US" b="0" dirty="0">
                <a:solidFill>
                  <a:srgbClr val="FF0000"/>
                </a:solidFill>
              </a:rPr>
              <a:t>&lt; c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9585044" y="7449499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1226800" y="7221693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4" name="Straight Arrow Connector 53"/>
          <p:cNvCxnSpPr/>
          <p:nvPr/>
        </p:nvCxnSpPr>
        <p:spPr bwMode="auto">
          <a:xfrm>
            <a:off x="10769600" y="7449499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55" name="Group 38"/>
          <p:cNvGrpSpPr/>
          <p:nvPr/>
        </p:nvGrpSpPr>
        <p:grpSpPr>
          <a:xfrm>
            <a:off x="11912600" y="7313133"/>
            <a:ext cx="457200" cy="274320"/>
            <a:chOff x="8222344" y="4025070"/>
            <a:chExt cx="457200" cy="274320"/>
          </a:xfrm>
        </p:grpSpPr>
        <p:cxnSp>
          <p:nvCxnSpPr>
            <p:cNvPr id="56" name="Straight Arrow Connector 5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0" name="TextBox 59"/>
          <p:cNvSpPr txBox="1"/>
          <p:nvPr/>
        </p:nvSpPr>
        <p:spPr>
          <a:xfrm>
            <a:off x="10236200" y="718081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9585044" y="8860176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26800" y="8632370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3" name="Straight Arrow Connector 62"/>
          <p:cNvCxnSpPr/>
          <p:nvPr/>
        </p:nvCxnSpPr>
        <p:spPr bwMode="auto">
          <a:xfrm>
            <a:off x="10769600" y="8860176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64" name="Group 38"/>
          <p:cNvGrpSpPr/>
          <p:nvPr/>
        </p:nvGrpSpPr>
        <p:grpSpPr>
          <a:xfrm>
            <a:off x="11912600" y="8723810"/>
            <a:ext cx="457200" cy="274320"/>
            <a:chOff x="8222344" y="4025070"/>
            <a:chExt cx="457200" cy="274320"/>
          </a:xfrm>
        </p:grpSpPr>
        <p:cxnSp>
          <p:nvCxnSpPr>
            <p:cNvPr id="65" name="Straight Arrow Connector 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TextBox 68"/>
          <p:cNvSpPr txBox="1"/>
          <p:nvPr/>
        </p:nvSpPr>
        <p:spPr>
          <a:xfrm>
            <a:off x="10236200" y="859148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9585044" y="605988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11226800" y="5832082"/>
          <a:ext cx="82296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2" name="Straight Arrow Connector 71"/>
          <p:cNvCxnSpPr/>
          <p:nvPr/>
        </p:nvCxnSpPr>
        <p:spPr bwMode="auto">
          <a:xfrm>
            <a:off x="10769600" y="6059888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arrow"/>
          </a:ln>
          <a:effectLst/>
        </p:spPr>
      </p:cxnSp>
      <p:grpSp>
        <p:nvGrpSpPr>
          <p:cNvPr id="73" name="Group 38"/>
          <p:cNvGrpSpPr/>
          <p:nvPr/>
        </p:nvGrpSpPr>
        <p:grpSpPr>
          <a:xfrm>
            <a:off x="11912600" y="5923522"/>
            <a:ext cx="457200" cy="274320"/>
            <a:chOff x="8222344" y="4025070"/>
            <a:chExt cx="457200" cy="274320"/>
          </a:xfrm>
        </p:grpSpPr>
        <p:cxnSp>
          <p:nvCxnSpPr>
            <p:cNvPr id="74" name="Straight Arrow Connector 7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8" name="TextBox 77"/>
          <p:cNvSpPr txBox="1"/>
          <p:nvPr/>
        </p:nvSpPr>
        <p:spPr>
          <a:xfrm>
            <a:off x="10236200" y="57912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9585044" y="8167971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9585044" y="6741905"/>
            <a:ext cx="457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9998702" y="788391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998702" y="645522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…</a:t>
            </a:r>
          </a:p>
        </p:txBody>
      </p:sp>
      <p:sp>
        <p:nvSpPr>
          <p:cNvPr id="87" name="Rectangular Callout 86"/>
          <p:cNvSpPr/>
          <p:nvPr/>
        </p:nvSpPr>
        <p:spPr bwMode="auto">
          <a:xfrm>
            <a:off x="5588000" y="7445514"/>
            <a:ext cx="2099293" cy="707886"/>
          </a:xfrm>
          <a:prstGeom prst="wedgeRectCallout">
            <a:avLst>
              <a:gd name="adj1" fmla="val -121687"/>
              <a:gd name="adj2" fmla="val -247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Thus, the next</a:t>
            </a:r>
            <a:br>
              <a:rPr lang="en-US" sz="2000" b="0" dirty="0"/>
            </a:br>
            <a:r>
              <a:rPr lang="en-US" sz="2000" b="0" dirty="0"/>
              <a:t>lookup costs O(1)</a:t>
            </a:r>
            <a:endParaRPr lang="en-US" sz="2000" dirty="0"/>
          </a:p>
        </p:txBody>
      </p:sp>
      <p:sp>
        <p:nvSpPr>
          <p:cNvPr id="88" name="Rectangular Callout 87"/>
          <p:cNvSpPr/>
          <p:nvPr/>
        </p:nvSpPr>
        <p:spPr bwMode="auto">
          <a:xfrm>
            <a:off x="5052382" y="5029200"/>
            <a:ext cx="2593018" cy="646331"/>
          </a:xfrm>
          <a:prstGeom prst="wedgeRectCallout">
            <a:avLst>
              <a:gd name="adj1" fmla="val -96312"/>
              <a:gd name="adj2" fmla="val -5689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If we keep on being in</a:t>
            </a:r>
            <a:br>
              <a:rPr lang="en-US" sz="1800" b="0" i="1" dirty="0"/>
            </a:br>
            <a:r>
              <a:rPr lang="en-US" sz="1800" b="0" i="1" dirty="0"/>
              <a:t>the best possible layout </a:t>
            </a:r>
            <a:endParaRPr lang="en-US" sz="1800" i="1" dirty="0"/>
          </a:p>
        </p:txBody>
      </p:sp>
      <p:sp>
        <p:nvSpPr>
          <p:cNvPr id="83" name="Rectangular Callout 82"/>
          <p:cNvSpPr/>
          <p:nvPr/>
        </p:nvSpPr>
        <p:spPr bwMode="auto">
          <a:xfrm>
            <a:off x="5052382" y="5029200"/>
            <a:ext cx="2593018" cy="646331"/>
          </a:xfrm>
          <a:prstGeom prst="wedgeRectCallout">
            <a:avLst>
              <a:gd name="adj1" fmla="val -33962"/>
              <a:gd name="adj2" fmla="val 9688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If we keep on being in</a:t>
            </a:r>
            <a:br>
              <a:rPr lang="en-US" sz="1800" b="0" i="1" dirty="0"/>
            </a:br>
            <a:r>
              <a:rPr lang="en-US" sz="1800" b="0" i="1" dirty="0"/>
              <a:t>the best possible layout </a:t>
            </a:r>
            <a:endParaRPr lang="en-US" sz="1800" i="1" dirty="0"/>
          </a:p>
        </p:txBody>
      </p:sp>
      <p:sp>
        <p:nvSpPr>
          <p:cNvPr id="84" name="Rectangular Callout 83"/>
          <p:cNvSpPr/>
          <p:nvPr/>
        </p:nvSpPr>
        <p:spPr bwMode="auto">
          <a:xfrm>
            <a:off x="5052382" y="5029200"/>
            <a:ext cx="2593018" cy="646331"/>
          </a:xfrm>
          <a:prstGeom prst="wedgeRectCallout">
            <a:avLst>
              <a:gd name="adj1" fmla="val 20212"/>
              <a:gd name="adj2" fmla="val 289622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/>
              <a:t>If we keep on being in</a:t>
            </a:r>
            <a:br>
              <a:rPr lang="en-US" sz="1800" b="0" i="1" dirty="0"/>
            </a:br>
            <a:r>
              <a:rPr lang="en-US" sz="1800" b="0" i="1" dirty="0"/>
              <a:t>the best possible layout </a:t>
            </a:r>
            <a:endParaRPr lang="en-US" sz="1800" i="1" dirty="0"/>
          </a:p>
        </p:txBody>
      </p:sp>
      <p:sp>
        <p:nvSpPr>
          <p:cNvPr id="85" name="Rectangular Callout 84"/>
          <p:cNvSpPr/>
          <p:nvPr/>
        </p:nvSpPr>
        <p:spPr bwMode="auto">
          <a:xfrm>
            <a:off x="5052382" y="5029200"/>
            <a:ext cx="2593018" cy="646331"/>
          </a:xfrm>
          <a:prstGeom prst="wedgeRectCallout">
            <a:avLst>
              <a:gd name="adj1" fmla="val 77452"/>
              <a:gd name="adj2" fmla="val -10815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i="1" dirty="0"/>
              <a:t>If</a:t>
            </a:r>
            <a:r>
              <a:rPr lang="en-US" sz="1800" b="0" i="1" dirty="0"/>
              <a:t> we keep on being in</a:t>
            </a:r>
            <a:br>
              <a:rPr lang="en-US" sz="1800" b="0" i="1" dirty="0"/>
            </a:br>
            <a:r>
              <a:rPr lang="en-US" sz="1800" b="0" i="1" dirty="0"/>
              <a:t>the best possible layout </a:t>
            </a:r>
            <a:endParaRPr lang="en-US" sz="1800" i="1" dirty="0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64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3" grpId="0" animBg="1"/>
      <p:bldP spid="84" grpId="0" animBg="1"/>
      <p:bldP spid="8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/>
              <a:t>			</a:t>
            </a:r>
            <a:r>
              <a:rPr lang="en-US" dirty="0"/>
              <a:t>Why O(1) amortized?</a:t>
            </a:r>
          </a:p>
          <a:p>
            <a:pPr lvl="1"/>
            <a:endParaRPr lang="en-US" dirty="0"/>
          </a:p>
          <a:p>
            <a:r>
              <a:rPr lang="en-US" dirty="0"/>
              <a:t>After inserting a </a:t>
            </a:r>
            <a:r>
              <a:rPr lang="en-US" dirty="0">
                <a:solidFill>
                  <a:srgbClr val="00B050"/>
                </a:solidFill>
              </a:rPr>
              <a:t>new entry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Either	</a:t>
            </a:r>
            <a:r>
              <a:rPr lang="en-US" dirty="0"/>
              <a:t>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)/m </a:t>
            </a:r>
            <a:r>
              <a:rPr lang="en-US" dirty="0">
                <a:solidFill>
                  <a:srgbClr val="FF0000"/>
                </a:solidFill>
              </a:rPr>
              <a:t>&lt; c</a:t>
            </a:r>
          </a:p>
          <a:p>
            <a:pPr lvl="2"/>
            <a:r>
              <a:rPr lang="en-US" dirty="0"/>
              <a:t>Costs O(1)</a:t>
            </a:r>
          </a:p>
          <a:p>
            <a:pPr lvl="1"/>
            <a:r>
              <a:rPr lang="en-US" dirty="0"/>
              <a:t>Or 	(n</a:t>
            </a:r>
            <a:r>
              <a:rPr lang="en-US" dirty="0">
                <a:solidFill>
                  <a:srgbClr val="00B050"/>
                </a:solidFill>
              </a:rPr>
              <a:t>+1</a:t>
            </a:r>
            <a:r>
              <a:rPr lang="en-US" dirty="0"/>
              <a:t>)/m ≥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  <a:p>
            <a:pPr lvl="2"/>
            <a:r>
              <a:rPr lang="en-US" dirty="0"/>
              <a:t>Costs O(n)</a:t>
            </a:r>
          </a:p>
          <a:p>
            <a:pPr lvl="2"/>
            <a:r>
              <a:rPr lang="en-US" dirty="0"/>
              <a:t>But the next n inserts will cost O(1)</a:t>
            </a:r>
          </a:p>
          <a:p>
            <a:pPr lvl="4"/>
            <a:endParaRPr lang="en-US" dirty="0"/>
          </a:p>
          <a:p>
            <a:r>
              <a:rPr lang="en-US" dirty="0"/>
              <a:t>Just like with unbounded arrays</a:t>
            </a:r>
          </a:p>
          <a:p>
            <a:pPr lvl="1"/>
            <a:r>
              <a:rPr lang="en-US" dirty="0"/>
              <a:t>Many cheap operations can pay for the rare expensive ones</a:t>
            </a:r>
          </a:p>
          <a:p>
            <a:pPr lvl="4"/>
            <a:endParaRPr lang="en-US" dirty="0"/>
          </a:p>
          <a:p>
            <a:r>
              <a:rPr lang="en-US" dirty="0"/>
              <a:t>Thus, insert has </a:t>
            </a:r>
            <a:r>
              <a:rPr lang="en-US" b="1" dirty="0"/>
              <a:t>O(1) amortized cost</a:t>
            </a:r>
          </a:p>
          <a:p>
            <a:pPr lvl="1"/>
            <a:r>
              <a:rPr lang="en-US" dirty="0"/>
              <a:t>Because lookup depends on what was inserted in the table,</a:t>
            </a:r>
            <a:br>
              <a:rPr lang="en-US" dirty="0"/>
            </a:br>
            <a:r>
              <a:rPr lang="en-US" dirty="0"/>
              <a:t>it has cost O(1)</a:t>
            </a: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9095447" y="4324290"/>
            <a:ext cx="1674497" cy="400110"/>
          </a:xfrm>
          <a:prstGeom prst="wedgeRectCallout">
            <a:avLst>
              <a:gd name="adj1" fmla="val -371890"/>
              <a:gd name="adj2" fmla="val -227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cheap!</a:t>
            </a:r>
            <a:endParaRPr lang="en-US" sz="2000" dirty="0"/>
          </a:p>
        </p:txBody>
      </p:sp>
      <p:sp>
        <p:nvSpPr>
          <p:cNvPr id="49" name="Rectangular Callout 48"/>
          <p:cNvSpPr/>
          <p:nvPr/>
        </p:nvSpPr>
        <p:spPr bwMode="auto">
          <a:xfrm>
            <a:off x="9095447" y="5257800"/>
            <a:ext cx="2131353" cy="400110"/>
          </a:xfrm>
          <a:prstGeom prst="wedgeRectCallout">
            <a:avLst>
              <a:gd name="adj1" fmla="val -302406"/>
              <a:gd name="adj2" fmla="val -227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expensive!</a:t>
            </a:r>
            <a:endParaRPr lang="en-US" sz="2000" dirty="0"/>
          </a:p>
        </p:txBody>
      </p:sp>
      <p:sp>
        <p:nvSpPr>
          <p:cNvPr id="50" name="Rectangular Callout 49"/>
          <p:cNvSpPr/>
          <p:nvPr/>
        </p:nvSpPr>
        <p:spPr bwMode="auto">
          <a:xfrm>
            <a:off x="9169400" y="6172200"/>
            <a:ext cx="3097964" cy="707886"/>
          </a:xfrm>
          <a:prstGeom prst="wedgeRectCallout">
            <a:avLst>
              <a:gd name="adj1" fmla="val -123490"/>
              <a:gd name="adj2" fmla="val -9635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Assuming we still have</a:t>
            </a:r>
            <a:br>
              <a:rPr lang="en-US" sz="2000" b="0" i="1" dirty="0"/>
            </a:br>
            <a:r>
              <a:rPr lang="en-US" sz="2000" b="0" i="1" dirty="0"/>
              <a:t>the best possible layout …</a:t>
            </a:r>
            <a:endParaRPr lang="en-US" sz="200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 animBg="1"/>
      <p:bldP spid="5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In summary, </a:t>
            </a:r>
            <a:r>
              <a:rPr lang="en-US" dirty="0">
                <a:solidFill>
                  <a:srgbClr val="C00000"/>
                </a:solidFill>
              </a:rPr>
              <a:t>assuming</a:t>
            </a:r>
            <a:r>
              <a:rPr lang="en-US" dirty="0"/>
              <a:t> chains always have the same length and the table is self-resizing</a:t>
            </a:r>
          </a:p>
          <a:p>
            <a:pPr lvl="1">
              <a:buClr>
                <a:schemeClr val="tx1"/>
              </a:buClr>
            </a:pPr>
            <a:r>
              <a:rPr lang="en-US" b="1" dirty="0"/>
              <a:t>insert</a:t>
            </a:r>
            <a:r>
              <a:rPr lang="en-US" dirty="0"/>
              <a:t> costs </a:t>
            </a:r>
            <a:r>
              <a:rPr lang="en-US" b="1" dirty="0"/>
              <a:t>O(1) amortized</a:t>
            </a:r>
          </a:p>
          <a:p>
            <a:pPr lvl="2">
              <a:buClr>
                <a:schemeClr val="tx1"/>
              </a:buClr>
            </a:pPr>
            <a:r>
              <a:rPr lang="en-US" i="1" dirty="0"/>
              <a:t>Amortized</a:t>
            </a:r>
            <a:r>
              <a:rPr lang="en-US" dirty="0"/>
              <a:t> because some</a:t>
            </a:r>
            <a:br>
              <a:rPr lang="en-US" dirty="0"/>
            </a:br>
            <a:r>
              <a:rPr lang="en-US" dirty="0"/>
              <a:t>insertions trigger a table resize</a:t>
            </a:r>
          </a:p>
          <a:p>
            <a:pPr lvl="1">
              <a:buClr>
                <a:schemeClr val="tx1"/>
              </a:buClr>
            </a:pPr>
            <a:r>
              <a:rPr lang="en-US" b="1" dirty="0"/>
              <a:t>lookup</a:t>
            </a:r>
            <a:r>
              <a:rPr lang="en-US" dirty="0"/>
              <a:t> costs </a:t>
            </a:r>
            <a:r>
              <a:rPr lang="en-US" b="1" dirty="0"/>
              <a:t>O(1)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Lookup never triggers a resize</a:t>
            </a:r>
          </a:p>
          <a:p>
            <a:pPr lvl="1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But is this a reasonable </a:t>
            </a:r>
            <a:r>
              <a:rPr lang="en-US" dirty="0">
                <a:solidFill>
                  <a:srgbClr val="C00000"/>
                </a:solidFill>
              </a:rPr>
              <a:t>assumption</a:t>
            </a:r>
            <a:r>
              <a:rPr lang="en-US" dirty="0"/>
              <a:t> to make?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8864600" y="3276600"/>
            <a:ext cx="3008196" cy="707886"/>
          </a:xfrm>
          <a:prstGeom prst="wedgeRectCallout">
            <a:avLst>
              <a:gd name="adj1" fmla="val -129101"/>
              <a:gd name="adj2" fmla="val -349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Most insertions cost O(1),</a:t>
            </a:r>
            <a:br>
              <a:rPr lang="en-US" sz="2000" b="0" dirty="0"/>
            </a:br>
            <a:r>
              <a:rPr lang="en-US" sz="2000" b="0" dirty="0"/>
              <a:t>but a few cost O(n)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8864600" y="4473714"/>
            <a:ext cx="3040255" cy="400110"/>
          </a:xfrm>
          <a:prstGeom prst="wedgeRectCallout">
            <a:avLst>
              <a:gd name="adj1" fmla="val -157615"/>
              <a:gd name="adj2" fmla="val -23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Lookups always cost O(1)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4673600" y="7086600"/>
            <a:ext cx="3154069" cy="1015663"/>
          </a:xfrm>
          <a:prstGeom prst="wedgeRectCallout">
            <a:avLst>
              <a:gd name="adj1" fmla="val 22478"/>
              <a:gd name="adj2" fmla="val -797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Without this assumption,</a:t>
            </a:r>
            <a:br>
              <a:rPr lang="en-US" sz="2000" b="0" dirty="0"/>
            </a:br>
            <a:r>
              <a:rPr lang="en-US" sz="2000" b="0" dirty="0"/>
              <a:t>both lookup and insert cost</a:t>
            </a:r>
            <a:br>
              <a:rPr lang="en-US" sz="2000" b="0" dirty="0"/>
            </a:br>
            <a:r>
              <a:rPr lang="en-US" sz="2000" b="0" dirty="0"/>
              <a:t>O(n) in the worst case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it take to be in this ideal case?</a:t>
            </a:r>
          </a:p>
          <a:p>
            <a:pPr lvl="1"/>
            <a:r>
              <a:rPr lang="en-US" dirty="0"/>
              <a:t>The indices associated with the keys in the table need to be</a:t>
            </a:r>
            <a:br>
              <a:rPr lang="en-US" dirty="0"/>
            </a:br>
            <a:r>
              <a:rPr lang="en-US" b="1" dirty="0"/>
              <a:t>uniformly distributed </a:t>
            </a:r>
            <a:r>
              <a:rPr lang="en-US" dirty="0"/>
              <a:t>over [0,m)</a:t>
            </a:r>
          </a:p>
          <a:p>
            <a:pPr lvl="1"/>
            <a:r>
              <a:rPr lang="en-US" dirty="0"/>
              <a:t>This happens when the keys are chosen at </a:t>
            </a:r>
            <a:r>
              <a:rPr lang="en-US" b="1" dirty="0"/>
              <a:t>random</a:t>
            </a:r>
            <a:r>
              <a:rPr lang="en-US" dirty="0"/>
              <a:t> over the integers</a:t>
            </a:r>
          </a:p>
          <a:p>
            <a:pPr lvl="3"/>
            <a:endParaRPr lang="en-US" dirty="0"/>
          </a:p>
          <a:p>
            <a:r>
              <a:rPr lang="en-US" dirty="0"/>
              <a:t>Is this typical?</a:t>
            </a:r>
          </a:p>
          <a:p>
            <a:pPr lvl="1"/>
            <a:r>
              <a:rPr lang="en-US" dirty="0"/>
              <a:t>Keys are rarely random</a:t>
            </a:r>
          </a:p>
          <a:p>
            <a:pPr lvl="2"/>
            <a:r>
              <a:rPr lang="en-US" dirty="0"/>
              <a:t>E.g., If we take the first digit of a zip code (instead of last)</a:t>
            </a:r>
          </a:p>
          <a:p>
            <a:pPr lvl="3"/>
            <a:r>
              <a:rPr lang="en-US" dirty="0"/>
              <a:t>Many students from Pennsylvania: lots of 1</a:t>
            </a:r>
          </a:p>
          <a:p>
            <a:pPr lvl="3"/>
            <a:r>
              <a:rPr lang="en-US" dirty="0"/>
              <a:t>Many students from the West Coast: lots of 9 (mapped to 4, modulo 5)</a:t>
            </a:r>
          </a:p>
          <a:p>
            <a:pPr lvl="1"/>
            <a:r>
              <a:rPr lang="en-US" dirty="0"/>
              <a:t>We shouldn’t count on it</a:t>
            </a:r>
          </a:p>
          <a:p>
            <a:pPr lvl="4"/>
            <a:endParaRPr lang="en-US" dirty="0"/>
          </a:p>
          <a:p>
            <a:r>
              <a:rPr lang="en-US" dirty="0"/>
              <a:t>Making this </a:t>
            </a:r>
            <a:r>
              <a:rPr lang="en-US" dirty="0">
                <a:solidFill>
                  <a:srgbClr val="C00000"/>
                </a:solidFill>
              </a:rPr>
              <a:t>assumption</a:t>
            </a:r>
            <a:r>
              <a:rPr lang="en-US" dirty="0"/>
              <a:t> is not reasonable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798300" cy="6896100"/>
          </a:xfrm>
        </p:spPr>
        <p:txBody>
          <a:bodyPr/>
          <a:lstStyle/>
          <a:p>
            <a:r>
              <a:rPr lang="en-US" dirty="0"/>
              <a:t>Can we </a:t>
            </a:r>
            <a:r>
              <a:rPr lang="en-US" i="1" dirty="0"/>
              <a:t>arrange</a:t>
            </a:r>
            <a:r>
              <a:rPr lang="en-US" dirty="0"/>
              <a:t> so that we </a:t>
            </a:r>
            <a:r>
              <a:rPr lang="en-US" b="1" dirty="0"/>
              <a:t>always</a:t>
            </a:r>
            <a:r>
              <a:rPr lang="en-US" dirty="0"/>
              <a:t> end up in this ideal case?</a:t>
            </a:r>
          </a:p>
          <a:p>
            <a:pPr lvl="2"/>
            <a:r>
              <a:rPr lang="en-US" dirty="0"/>
              <a:t>Unless we are really, really unlucky</a:t>
            </a:r>
          </a:p>
          <a:p>
            <a:pPr lvl="1"/>
            <a:r>
              <a:rPr lang="en-US" dirty="0"/>
              <a:t>We want the indices associated to keys to be scattered</a:t>
            </a:r>
          </a:p>
          <a:p>
            <a:pPr lvl="2"/>
            <a:r>
              <a:rPr lang="en-US" dirty="0"/>
              <a:t>Be </a:t>
            </a:r>
            <a:r>
              <a:rPr lang="en-US" b="1" dirty="0"/>
              <a:t>uniformly distributed</a:t>
            </a:r>
            <a:r>
              <a:rPr lang="en-US" dirty="0"/>
              <a:t> over the table indices</a:t>
            </a:r>
          </a:p>
          <a:p>
            <a:pPr lvl="2"/>
            <a:r>
              <a:rPr lang="en-US" dirty="0"/>
              <a:t>Bear little relation to the key itself</a:t>
            </a:r>
          </a:p>
          <a:p>
            <a:pPr lvl="2"/>
            <a:endParaRPr lang="en-US" dirty="0"/>
          </a:p>
          <a:p>
            <a:r>
              <a:rPr lang="en-US" dirty="0"/>
              <a:t>Run the key through a </a:t>
            </a:r>
            <a:r>
              <a:rPr lang="en-US" b="1" dirty="0"/>
              <a:t>pseudo-random number generator</a:t>
            </a:r>
          </a:p>
          <a:p>
            <a:pPr lvl="1"/>
            <a:r>
              <a:rPr lang="en-US" i="1" dirty="0"/>
              <a:t>“Random number generator”:</a:t>
            </a:r>
            <a:r>
              <a:rPr lang="en-US" dirty="0"/>
              <a:t> result </a:t>
            </a:r>
            <a:r>
              <a:rPr lang="en-US" i="1" dirty="0"/>
              <a:t>appears</a:t>
            </a:r>
            <a:r>
              <a:rPr lang="en-US" dirty="0"/>
              <a:t> random</a:t>
            </a:r>
          </a:p>
          <a:p>
            <a:pPr lvl="3"/>
            <a:r>
              <a:rPr lang="en-US" dirty="0"/>
              <a:t>Uniformly distributed</a:t>
            </a:r>
          </a:p>
          <a:p>
            <a:pPr lvl="3"/>
            <a:r>
              <a:rPr lang="en-US" dirty="0"/>
              <a:t>(apparently) unrelated to input</a:t>
            </a:r>
          </a:p>
          <a:p>
            <a:pPr lvl="1"/>
            <a:r>
              <a:rPr lang="en-US" i="1" dirty="0"/>
              <a:t>“Pseudo”:</a:t>
            </a:r>
            <a:r>
              <a:rPr lang="en-US" dirty="0"/>
              <a:t> always returns the same result for a given key</a:t>
            </a:r>
          </a:p>
          <a:p>
            <a:pPr lvl="3"/>
            <a:r>
              <a:rPr lang="en-US" dirty="0"/>
              <a:t>Deterministic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4600" y="8292039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Numerical key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3518758" y="8054142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9925" y="8107373"/>
            <a:ext cx="3060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Uniformly distributed</a:t>
            </a:r>
            <a:br>
              <a:rPr lang="en-US" b="0" dirty="0"/>
            </a:br>
            <a:r>
              <a:rPr lang="en-US" b="0" dirty="0"/>
              <a:t>number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8381345" y="8054142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%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09218" y="8292039"/>
            <a:ext cx="1740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Table index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Possible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798300" cy="6896100"/>
          </a:xfrm>
        </p:spPr>
        <p:txBody>
          <a:bodyPr/>
          <a:lstStyle/>
          <a:p>
            <a:r>
              <a:rPr lang="en-US" dirty="0"/>
              <a:t>If we run the key through a pseudo-random number generator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Then, lookup has O(1) </a:t>
            </a:r>
            <a:r>
              <a:rPr lang="en-US" b="1" dirty="0"/>
              <a:t>average case complexity</a:t>
            </a:r>
          </a:p>
          <a:p>
            <a:pPr lvl="1"/>
            <a:r>
              <a:rPr lang="en-US" dirty="0"/>
              <a:t>Because it will almost always be in the ideal case</a:t>
            </a:r>
          </a:p>
          <a:p>
            <a:pPr lvl="2"/>
            <a:r>
              <a:rPr lang="en-US" dirty="0"/>
              <a:t>But if we are really, really unlucky</a:t>
            </a:r>
          </a:p>
          <a:p>
            <a:pPr lvl="3"/>
            <a:r>
              <a:rPr lang="en-US" dirty="0"/>
              <a:t>All keys may end up in the same bucket</a:t>
            </a:r>
          </a:p>
          <a:p>
            <a:pPr lvl="3"/>
            <a:r>
              <a:rPr lang="en-US" dirty="0"/>
              <a:t>The worst-case complexity remains O(n)</a:t>
            </a:r>
          </a:p>
          <a:p>
            <a:pPr lvl="3"/>
            <a:endParaRPr lang="en-US" dirty="0"/>
          </a:p>
          <a:p>
            <a:r>
              <a:rPr lang="en-US" dirty="0"/>
              <a:t>And insert has O(1) </a:t>
            </a:r>
            <a:r>
              <a:rPr lang="en-US" b="1" dirty="0"/>
              <a:t>average and amortized </a:t>
            </a:r>
            <a:r>
              <a:rPr lang="en-US" dirty="0"/>
              <a:t>complexity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6118" y="3209697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Numerical key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3690276" y="2971800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1443" y="3025031"/>
            <a:ext cx="3060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Uniformly distributed</a:t>
            </a:r>
            <a:br>
              <a:rPr lang="en-US" b="0" dirty="0"/>
            </a:br>
            <a:r>
              <a:rPr lang="en-US" b="0" dirty="0"/>
              <a:t>number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8552863" y="2971800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%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80735" y="3209697"/>
            <a:ext cx="1740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Table index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Gives Rise to Hash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724400"/>
            <a:ext cx="11493500" cy="4419600"/>
          </a:xfrm>
        </p:spPr>
        <p:txBody>
          <a:bodyPr/>
          <a:lstStyle/>
          <a:p>
            <a:r>
              <a:rPr lang="en-US" dirty="0"/>
              <a:t>A PRNG is an example of a </a:t>
            </a:r>
            <a:r>
              <a:rPr lang="en-US" b="1" dirty="0"/>
              <a:t>hash function</a:t>
            </a:r>
          </a:p>
          <a:p>
            <a:pPr lvl="1"/>
            <a:r>
              <a:rPr lang="en-US" dirty="0"/>
              <a:t>A function that turns a key into a number on which to base the table index</a:t>
            </a:r>
          </a:p>
          <a:p>
            <a:pPr lvl="1"/>
            <a:endParaRPr lang="en-US" dirty="0"/>
          </a:p>
          <a:p>
            <a:r>
              <a:rPr lang="en-US" dirty="0"/>
              <a:t>The result of a PRNG is a </a:t>
            </a:r>
            <a:r>
              <a:rPr lang="en-US" b="1" dirty="0"/>
              <a:t>hash value</a:t>
            </a:r>
          </a:p>
          <a:p>
            <a:endParaRPr lang="en-US" b="1" dirty="0"/>
          </a:p>
          <a:p>
            <a:r>
              <a:rPr lang="en-US" dirty="0"/>
              <a:t>The result of a PNRG is turned into a </a:t>
            </a:r>
            <a:r>
              <a:rPr lang="en-US" b="1" dirty="0"/>
              <a:t>hash index </a:t>
            </a:r>
            <a:r>
              <a:rPr lang="en-US" dirty="0"/>
              <a:t>in the range [0, m)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5547" y="2447697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Numerical key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3109705" y="2209800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0872" y="2263031"/>
            <a:ext cx="3060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Uniformly distributed</a:t>
            </a:r>
            <a:br>
              <a:rPr lang="en-US" b="0" dirty="0"/>
            </a:br>
            <a:r>
              <a:rPr lang="en-US" b="0" dirty="0"/>
              <a:t>number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7972292" y="2209800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%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00164" y="2447697"/>
            <a:ext cx="1740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Table index</a:t>
            </a:r>
          </a:p>
        </p:txBody>
      </p:sp>
      <p:sp>
        <p:nvSpPr>
          <p:cNvPr id="9" name="Right Brace 8"/>
          <p:cNvSpPr/>
          <p:nvPr/>
        </p:nvSpPr>
        <p:spPr bwMode="auto">
          <a:xfrm rot="5400000">
            <a:off x="3767206" y="2622215"/>
            <a:ext cx="285195" cy="1600199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 rot="5400000">
            <a:off x="10426342" y="2658756"/>
            <a:ext cx="288312" cy="15240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ight Brace 10"/>
          <p:cNvSpPr/>
          <p:nvPr/>
        </p:nvSpPr>
        <p:spPr bwMode="auto">
          <a:xfrm rot="5400000">
            <a:off x="6205844" y="2049156"/>
            <a:ext cx="288312" cy="27432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68600" y="3657600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 Function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47664" y="3657600"/>
            <a:ext cx="1814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 Value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636747" y="3657600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 Index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insert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247149"/>
              </p:ext>
            </p:extLst>
          </p:nvPr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u="sn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" y="8382000"/>
            <a:ext cx="2570575" cy="1015663"/>
          </a:xfrm>
          <a:prstGeom prst="wedgeRectCallout">
            <a:avLst>
              <a:gd name="adj1" fmla="val 31336"/>
              <a:gd name="adj2" fmla="val -1255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Double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872064" y="7010400"/>
            <a:ext cx="1058336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Amortized</a:t>
            </a:r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insert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 </a:t>
                      </a:r>
                      <a:r>
                        <a:rPr lang="en-US" sz="2000" i="1" u="sng" dirty="0"/>
                        <a:t>average</a:t>
                      </a:r>
                      <a:r>
                        <a:rPr lang="en-US" sz="2000" i="1" dirty="0"/>
                        <a:t> and </a:t>
                      </a:r>
                      <a:r>
                        <a:rPr lang="en-US" sz="2000" i="1" u="sng" dirty="0"/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" y="8382000"/>
            <a:ext cx="2570575" cy="1015663"/>
          </a:xfrm>
          <a:prstGeom prst="wedgeRectCallout">
            <a:avLst>
              <a:gd name="adj1" fmla="val 31336"/>
              <a:gd name="adj2" fmla="val -1255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Double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359400" y="8610600"/>
            <a:ext cx="2926443" cy="400110"/>
          </a:xfrm>
          <a:prstGeom prst="wedgeRectCallout">
            <a:avLst>
              <a:gd name="adj1" fmla="val 41759"/>
              <a:gd name="adj2" fmla="val -3076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good hash function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055086" y="8610600"/>
            <a:ext cx="2857514" cy="400110"/>
          </a:xfrm>
          <a:prstGeom prst="wedgeRectCallout">
            <a:avLst>
              <a:gd name="adj1" fmla="val -39411"/>
              <a:gd name="adj2" fmla="val -3215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UBA-style resizing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872064" y="7010400"/>
            <a:ext cx="1058336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Amortized</a:t>
            </a:r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</p:spTree>
    <p:extLst>
      <p:ext uri="{BB962C8B-B14F-4D97-AF65-F5344CB8AC3E}">
        <p14:creationId xmlns:p14="http://schemas.microsoft.com/office/powerpoint/2010/main" val="219304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Use Arrays For?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/>
              <a:t>As a </a:t>
            </a:r>
            <a:r>
              <a:rPr lang="en-US" i="1" dirty="0"/>
              <a:t>mapping</a:t>
            </a:r>
            <a:r>
              <a:rPr lang="en-US" dirty="0"/>
              <a:t> from indices to values</a:t>
            </a:r>
          </a:p>
          <a:p>
            <a:pPr lvl="1"/>
            <a:r>
              <a:rPr lang="en-US" i="1" dirty="0"/>
              <a:t>E.g., The monthly average temperatures in Doha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The array is used as a </a:t>
            </a:r>
            <a:r>
              <a:rPr lang="en-US" b="1" dirty="0"/>
              <a:t>dictionary</a:t>
            </a:r>
          </a:p>
          <a:p>
            <a:pPr lvl="1"/>
            <a:r>
              <a:rPr lang="en-US" dirty="0"/>
              <a:t>Each value is associated to a specific index</a:t>
            </a:r>
          </a:p>
          <a:p>
            <a:pPr lvl="1"/>
            <a:r>
              <a:rPr lang="en-US" dirty="0"/>
              <a:t>The indices are critical</a:t>
            </a:r>
          </a:p>
          <a:p>
            <a:r>
              <a:rPr lang="en-US" dirty="0"/>
              <a:t>Main operations:</a:t>
            </a:r>
          </a:p>
          <a:p>
            <a:pPr lvl="1"/>
            <a:r>
              <a:rPr lang="en-US" b="1" dirty="0"/>
              <a:t>insert</a:t>
            </a:r>
            <a:r>
              <a:rPr lang="en-US" dirty="0"/>
              <a:t>/update a value for a given index</a:t>
            </a:r>
          </a:p>
          <a:p>
            <a:pPr lvl="2"/>
            <a:r>
              <a:rPr lang="en-US" i="1" dirty="0"/>
              <a:t>E.g., Temp[10] = 30 -- the average for October is 30</a:t>
            </a:r>
            <a:r>
              <a:rPr lang="en-US" i="1" dirty="0">
                <a:latin typeface="Times New Roman"/>
                <a:cs typeface="Times New Roman"/>
              </a:rPr>
              <a:t>°</a:t>
            </a:r>
            <a:r>
              <a:rPr lang="en-US" i="1" dirty="0"/>
              <a:t>C</a:t>
            </a:r>
          </a:p>
          <a:p>
            <a:pPr lvl="1"/>
            <a:r>
              <a:rPr lang="en-US" b="1" dirty="0"/>
              <a:t>lookup</a:t>
            </a:r>
            <a:r>
              <a:rPr lang="en-US" dirty="0"/>
              <a:t> the value associated to an index</a:t>
            </a:r>
          </a:p>
          <a:p>
            <a:pPr lvl="2"/>
            <a:r>
              <a:rPr lang="en-US" i="1" dirty="0"/>
              <a:t>E.g., Temp[3] -- looks up the average for March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256793"/>
              </p:ext>
            </p:extLst>
          </p:nvPr>
        </p:nvGraphicFramePr>
        <p:xfrm>
          <a:off x="2432048" y="3124200"/>
          <a:ext cx="8458203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50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ular Callout 11"/>
          <p:cNvSpPr/>
          <p:nvPr/>
        </p:nvSpPr>
        <p:spPr bwMode="auto">
          <a:xfrm>
            <a:off x="11298407" y="5105400"/>
            <a:ext cx="1507785" cy="1323439"/>
          </a:xfrm>
          <a:prstGeom prst="wedgeRectCallout">
            <a:avLst>
              <a:gd name="adj1" fmla="val -75236"/>
              <a:gd name="adj2" fmla="val -1248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  </a:t>
            </a:r>
            <a:r>
              <a:rPr lang="en-US" sz="2000" b="0" dirty="0">
                <a:solidFill>
                  <a:schemeClr val="bg1">
                    <a:lumMod val="50000"/>
                  </a:schemeClr>
                </a:solidFill>
              </a:rPr>
              <a:t>0 = </a:t>
            </a:r>
            <a:r>
              <a:rPr lang="en-US" sz="2000" b="0" i="1" dirty="0">
                <a:solidFill>
                  <a:schemeClr val="bg1">
                    <a:lumMod val="50000"/>
                  </a:schemeClr>
                </a:solidFill>
              </a:rPr>
              <a:t>unused</a:t>
            </a:r>
            <a:br>
              <a:rPr lang="en-US" sz="2000" b="0" dirty="0"/>
            </a:br>
            <a:r>
              <a:rPr lang="en-US" sz="2000" b="0" dirty="0"/>
              <a:t>  1 = Jan</a:t>
            </a:r>
            <a:br>
              <a:rPr lang="en-US" sz="2000" b="0" dirty="0"/>
            </a:br>
            <a:r>
              <a:rPr lang="en-US" sz="2000" b="0" dirty="0"/>
              <a:t>…</a:t>
            </a:r>
          </a:p>
          <a:p>
            <a:pPr algn="l">
              <a:defRPr/>
            </a:pPr>
            <a:r>
              <a:rPr lang="en-US" sz="2000" b="0" dirty="0"/>
              <a:t>12 = Dec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77800" y="1955800"/>
            <a:ext cx="635000" cy="635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C50D7D-102C-64F5-BEE2-42D3B01B42EE}"/>
              </a:ext>
            </a:extLst>
          </p:cNvPr>
          <p:cNvSpPr txBox="1"/>
          <p:nvPr/>
        </p:nvSpPr>
        <p:spPr>
          <a:xfrm>
            <a:off x="1339674" y="3582889"/>
            <a:ext cx="10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Temp: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insert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60841"/>
              </p:ext>
            </p:extLst>
          </p:nvPr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 </a:t>
                      </a:r>
                      <a:r>
                        <a:rPr lang="en-US" sz="2000" i="1" u="sng" dirty="0"/>
                        <a:t>average</a:t>
                      </a:r>
                      <a:r>
                        <a:rPr lang="en-US" sz="2000" i="1" dirty="0"/>
                        <a:t> and </a:t>
                      </a:r>
                      <a:r>
                        <a:rPr lang="en-US" sz="2000" i="1" u="sng" dirty="0"/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" y="8382000"/>
            <a:ext cx="2570575" cy="1015663"/>
          </a:xfrm>
          <a:prstGeom prst="wedgeRectCallout">
            <a:avLst>
              <a:gd name="adj1" fmla="val 31336"/>
              <a:gd name="adj2" fmla="val -1255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Double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359400" y="8610600"/>
            <a:ext cx="2926443" cy="400110"/>
          </a:xfrm>
          <a:prstGeom prst="wedgeRectCallout">
            <a:avLst>
              <a:gd name="adj1" fmla="val 41759"/>
              <a:gd name="adj2" fmla="val -3076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good hash function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055086" y="8610600"/>
            <a:ext cx="2857514" cy="400110"/>
          </a:xfrm>
          <a:prstGeom prst="wedgeRectCallout">
            <a:avLst>
              <a:gd name="adj1" fmla="val -39411"/>
              <a:gd name="adj2" fmla="val -3215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UBA-style resizing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872064" y="7010400"/>
            <a:ext cx="1058336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Amortized</a:t>
            </a:r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</p:spTree>
    <p:extLst>
      <p:ext uri="{BB962C8B-B14F-4D97-AF65-F5344CB8AC3E}">
        <p14:creationId xmlns:p14="http://schemas.microsoft.com/office/powerpoint/2010/main" val="40431863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insert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(Left</a:t>
                      </a:r>
                      <a:r>
                        <a:rPr lang="en-US" sz="2000" i="1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as exercise)</a:t>
                      </a: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(Left</a:t>
                      </a:r>
                      <a:r>
                        <a:rPr lang="en-US" sz="2000" i="1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as exercise)</a:t>
                      </a: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 </a:t>
                      </a:r>
                      <a:r>
                        <a:rPr lang="en-US" sz="2000" i="1" u="sng" dirty="0"/>
                        <a:t>average</a:t>
                      </a:r>
                      <a:r>
                        <a:rPr lang="en-US" sz="2000" i="1" dirty="0"/>
                        <a:t> and </a:t>
                      </a:r>
                      <a:r>
                        <a:rPr lang="en-US" sz="2000" i="1" u="sng" dirty="0"/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" y="8382000"/>
            <a:ext cx="2570575" cy="1015663"/>
          </a:xfrm>
          <a:prstGeom prst="wedgeRectCallout">
            <a:avLst>
              <a:gd name="adj1" fmla="val 31336"/>
              <a:gd name="adj2" fmla="val -1255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Double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359400" y="8610600"/>
            <a:ext cx="2926443" cy="400110"/>
          </a:xfrm>
          <a:prstGeom prst="wedgeRectCallout">
            <a:avLst>
              <a:gd name="adj1" fmla="val 41759"/>
              <a:gd name="adj2" fmla="val -3076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good hash function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055086" y="8610600"/>
            <a:ext cx="2857514" cy="400110"/>
          </a:xfrm>
          <a:prstGeom prst="wedgeRectCallout">
            <a:avLst>
              <a:gd name="adj1" fmla="val -39411"/>
              <a:gd name="adj2" fmla="val -3215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UBA-style resizing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872064" y="7010400"/>
            <a:ext cx="1058336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Amortized</a:t>
            </a:r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</p:spTree>
    <p:extLst>
      <p:ext uri="{BB962C8B-B14F-4D97-AF65-F5344CB8AC3E}">
        <p14:creationId xmlns:p14="http://schemas.microsoft.com/office/powerpoint/2010/main" val="33065625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lookup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89054"/>
              </p:ext>
            </p:extLst>
          </p:nvPr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u="sn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252126" y="8382000"/>
            <a:ext cx="3173306" cy="1015663"/>
          </a:xfrm>
          <a:prstGeom prst="wedgeRectCallout">
            <a:avLst>
              <a:gd name="adj1" fmla="val 27968"/>
              <a:gd name="adj2" fmla="val -120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“insert” doubles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lookup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 </a:t>
                      </a:r>
                      <a:r>
                        <a:rPr lang="en-US" sz="2000" i="1" u="sng" dirty="0"/>
                        <a:t>average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252126" y="8382000"/>
            <a:ext cx="3173306" cy="1015663"/>
          </a:xfrm>
          <a:prstGeom prst="wedgeRectCallout">
            <a:avLst>
              <a:gd name="adj1" fmla="val 27968"/>
              <a:gd name="adj2" fmla="val -120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“insert” doubles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6033612" y="8610600"/>
            <a:ext cx="3494098" cy="1015663"/>
          </a:xfrm>
          <a:prstGeom prst="wedgeRectCallout">
            <a:avLst>
              <a:gd name="adj1" fmla="val 27783"/>
              <a:gd name="adj2" fmla="val -15158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good hash function</a:t>
            </a:r>
            <a:br>
              <a:rPr lang="en-US" sz="2000" b="0" dirty="0"/>
            </a:br>
            <a:r>
              <a:rPr lang="en-US" sz="2000" b="0" dirty="0"/>
              <a:t>and “insert” producing chains</a:t>
            </a:r>
            <a:br>
              <a:rPr lang="en-US" sz="2000" b="0" dirty="0"/>
            </a:br>
            <a:r>
              <a:rPr lang="en-US" sz="2000" b="0" dirty="0"/>
              <a:t>of about the same length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</p:spTree>
    <p:extLst>
      <p:ext uri="{BB962C8B-B14F-4D97-AF65-F5344CB8AC3E}">
        <p14:creationId xmlns:p14="http://schemas.microsoft.com/office/powerpoint/2010/main" val="9115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lookup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55651"/>
              </p:ext>
            </p:extLst>
          </p:nvPr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 </a:t>
                      </a:r>
                      <a:r>
                        <a:rPr lang="en-US" sz="2000" i="1" u="sng" dirty="0"/>
                        <a:t>average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3F171E64-B581-5ACD-E3CE-9EF71EC80923}"/>
              </a:ext>
            </a:extLst>
          </p:cNvPr>
          <p:cNvSpPr/>
          <p:nvPr/>
        </p:nvSpPr>
        <p:spPr bwMode="auto">
          <a:xfrm>
            <a:off x="252126" y="8382000"/>
            <a:ext cx="3173306" cy="1015663"/>
          </a:xfrm>
          <a:prstGeom prst="wedgeRectCallout">
            <a:avLst>
              <a:gd name="adj1" fmla="val 27968"/>
              <a:gd name="adj2" fmla="val -120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“insert” doubles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CF063705-3AF4-45FD-444F-0F31AB909D88}"/>
              </a:ext>
            </a:extLst>
          </p:cNvPr>
          <p:cNvSpPr/>
          <p:nvPr/>
        </p:nvSpPr>
        <p:spPr bwMode="auto">
          <a:xfrm>
            <a:off x="6033612" y="8610600"/>
            <a:ext cx="3494098" cy="1015663"/>
          </a:xfrm>
          <a:prstGeom prst="wedgeRectCallout">
            <a:avLst>
              <a:gd name="adj1" fmla="val 27783"/>
              <a:gd name="adj2" fmla="val -15158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good hash function</a:t>
            </a:r>
            <a:br>
              <a:rPr lang="en-US" sz="2000" b="0" dirty="0"/>
            </a:br>
            <a:r>
              <a:rPr lang="en-US" sz="2000" b="0" dirty="0"/>
              <a:t>and “insert” producing chains</a:t>
            </a:r>
            <a:br>
              <a:rPr lang="en-US" sz="2000" b="0" dirty="0"/>
            </a:br>
            <a:r>
              <a:rPr lang="en-US" sz="2000" b="0" dirty="0"/>
              <a:t>of about the same length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36176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b="1" dirty="0"/>
              <a:t>lookup</a:t>
            </a:r>
            <a:r>
              <a:rPr lang="en-US" dirty="0"/>
              <a:t>,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30400" y="5029200"/>
          <a:ext cx="84582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Bad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</a:t>
                      </a:r>
                      <a:r>
                        <a:rPr lang="en-US" b="1" i="1" baseline="0" dirty="0"/>
                        <a:t> function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Good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hash 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 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(Left</a:t>
                      </a:r>
                      <a:r>
                        <a:rPr lang="en-US" sz="2000" i="1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as exercise)</a:t>
                      </a: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UBA-style</a:t>
                      </a:r>
                    </a:p>
                    <a:p>
                      <a:pPr algn="ctr"/>
                      <a:r>
                        <a:rPr lang="en-US" b="1" dirty="0"/>
                        <a:t>resizing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(Left</a:t>
                      </a:r>
                      <a:r>
                        <a:rPr lang="en-US" sz="2000" i="1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as exercise)</a:t>
                      </a:r>
                      <a:endParaRPr lang="en-US" sz="20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 </a:t>
                      </a:r>
                      <a:r>
                        <a:rPr lang="en-US" sz="2000" i="1" u="sng" dirty="0"/>
                        <a:t>average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9538680" y="3581400"/>
            <a:ext cx="2754920" cy="1015663"/>
          </a:xfrm>
          <a:prstGeom prst="wedgeRectCallout">
            <a:avLst>
              <a:gd name="adj1" fmla="val -57343"/>
              <a:gd name="adj2" fmla="val 1089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Output is</a:t>
            </a:r>
            <a:br>
              <a:rPr lang="en-US" sz="2000" b="0" dirty="0"/>
            </a:br>
            <a:r>
              <a:rPr lang="en-US" sz="2000" dirty="0"/>
              <a:t>uniformly distributed</a:t>
            </a:r>
            <a:br>
              <a:rPr lang="en-US" sz="2000" dirty="0"/>
            </a:br>
            <a:r>
              <a:rPr lang="en-US" sz="2000" b="0" dirty="0"/>
              <a:t>and </a:t>
            </a:r>
            <a:r>
              <a:rPr lang="en-US" sz="2000" dirty="0"/>
              <a:t>unrelated to input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12" name="Right Arrow 11"/>
          <p:cNvSpPr/>
          <p:nvPr/>
        </p:nvSpPr>
        <p:spPr bwMode="auto">
          <a:xfrm rot="5400000">
            <a:off x="8110032" y="4240435"/>
            <a:ext cx="921701" cy="631765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Average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3F171E64-B581-5ACD-E3CE-9EF71EC80923}"/>
              </a:ext>
            </a:extLst>
          </p:cNvPr>
          <p:cNvSpPr/>
          <p:nvPr/>
        </p:nvSpPr>
        <p:spPr bwMode="auto">
          <a:xfrm>
            <a:off x="252126" y="8382000"/>
            <a:ext cx="3173306" cy="1015663"/>
          </a:xfrm>
          <a:prstGeom prst="wedgeRectCallout">
            <a:avLst>
              <a:gd name="adj1" fmla="val 27968"/>
              <a:gd name="adj2" fmla="val -1208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“insert” doubles the size of</a:t>
            </a:r>
            <a:br>
              <a:rPr lang="en-US" sz="2000" b="0" dirty="0"/>
            </a:br>
            <a:r>
              <a:rPr lang="en-US" sz="2000" b="0" dirty="0"/>
              <a:t>the table when load</a:t>
            </a:r>
            <a:br>
              <a:rPr lang="en-US" sz="2000" b="0" dirty="0"/>
            </a:br>
            <a:r>
              <a:rPr lang="en-US" sz="2000" b="0" dirty="0"/>
              <a:t>factor exceeds target</a:t>
            </a:r>
            <a:endParaRPr lang="en-US" sz="2000" dirty="0"/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CF063705-3AF4-45FD-444F-0F31AB909D88}"/>
              </a:ext>
            </a:extLst>
          </p:cNvPr>
          <p:cNvSpPr/>
          <p:nvPr/>
        </p:nvSpPr>
        <p:spPr bwMode="auto">
          <a:xfrm>
            <a:off x="6033612" y="8610600"/>
            <a:ext cx="3494098" cy="1015663"/>
          </a:xfrm>
          <a:prstGeom prst="wedgeRectCallout">
            <a:avLst>
              <a:gd name="adj1" fmla="val 27783"/>
              <a:gd name="adj2" fmla="val -15158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From good hash function</a:t>
            </a:r>
            <a:br>
              <a:rPr lang="en-US" sz="2000" b="0" dirty="0"/>
            </a:br>
            <a:r>
              <a:rPr lang="en-US" sz="2000" b="0" dirty="0"/>
              <a:t>and “insert” producing chains</a:t>
            </a:r>
            <a:br>
              <a:rPr lang="en-US" sz="2000" b="0" dirty="0"/>
            </a:br>
            <a:r>
              <a:rPr lang="en-US" sz="2000" b="0" dirty="0"/>
              <a:t>of about the same length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94010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Pseudo-Random Number Generators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Congruential Generators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A common form of PRNG is</a:t>
            </a:r>
          </a:p>
          <a:p>
            <a:pPr lvl="4"/>
            <a:endParaRPr lang="en-US" sz="1000" dirty="0"/>
          </a:p>
          <a:p>
            <a:pPr algn="ctr">
              <a:buNone/>
            </a:pPr>
            <a:r>
              <a:rPr lang="en-US" sz="3600" i="1" dirty="0"/>
              <a:t>f(x) = (a * x + c) mod d</a:t>
            </a:r>
          </a:p>
          <a:p>
            <a:pPr lvl="4"/>
            <a:endParaRPr lang="en-US" sz="1000" dirty="0"/>
          </a:p>
          <a:p>
            <a:pPr lvl="2"/>
            <a:r>
              <a:rPr lang="en-US" dirty="0"/>
              <a:t>For appropriate constants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c,</a:t>
            </a:r>
            <a:r>
              <a:rPr lang="en-US" dirty="0"/>
              <a:t> and </a:t>
            </a:r>
            <a:r>
              <a:rPr lang="en-US" i="1" dirty="0"/>
              <a:t>d</a:t>
            </a:r>
          </a:p>
          <a:p>
            <a:pPr lvl="4"/>
            <a:endParaRPr lang="en-US" dirty="0"/>
          </a:p>
          <a:p>
            <a:r>
              <a:rPr lang="en-US" dirty="0"/>
              <a:t>With 32-bit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and handling overflow via modular arithmetic, we choose </a:t>
            </a:r>
            <a:r>
              <a:rPr lang="en-US" i="1" dirty="0"/>
              <a:t>d</a:t>
            </a:r>
            <a:r>
              <a:rPr lang="en-US" dirty="0"/>
              <a:t> = 2</a:t>
            </a:r>
            <a:r>
              <a:rPr lang="en-US" baseline="30000" dirty="0"/>
              <a:t>32</a:t>
            </a:r>
          </a:p>
          <a:p>
            <a:pPr lvl="2"/>
            <a:r>
              <a:rPr lang="en-US" i="1" dirty="0"/>
              <a:t>mod d </a:t>
            </a:r>
            <a:r>
              <a:rPr lang="en-US" dirty="0"/>
              <a:t>is automatic</a:t>
            </a:r>
          </a:p>
          <a:p>
            <a:pPr lvl="2"/>
            <a:endParaRPr lang="en-US" dirty="0"/>
          </a:p>
          <a:p>
            <a:r>
              <a:rPr lang="en-US" dirty="0"/>
              <a:t>To get uniform distribution, we pick</a:t>
            </a:r>
          </a:p>
          <a:p>
            <a:pPr lvl="1"/>
            <a:r>
              <a:rPr lang="en-US" dirty="0"/>
              <a:t>a ≠ 0</a:t>
            </a:r>
          </a:p>
          <a:p>
            <a:pPr lvl="1"/>
            <a:r>
              <a:rPr lang="en-US" dirty="0"/>
              <a:t>c and d to be relative primes</a:t>
            </a:r>
          </a:p>
          <a:p>
            <a:pPr lvl="4"/>
            <a:endParaRPr lang="en-US" dirty="0"/>
          </a:p>
          <a:p>
            <a:r>
              <a:rPr lang="en-US" dirty="0"/>
              <a:t>This is called a </a:t>
            </a:r>
            <a:r>
              <a:rPr lang="en-US" b="1" dirty="0"/>
              <a:t>linear </a:t>
            </a:r>
            <a:r>
              <a:rPr lang="en-US" b="1" dirty="0" err="1"/>
              <a:t>congruential</a:t>
            </a:r>
            <a:r>
              <a:rPr lang="en-US" b="1" dirty="0"/>
              <a:t> generator </a:t>
            </a:r>
            <a:r>
              <a:rPr lang="en-US" dirty="0"/>
              <a:t>(LCG)</a:t>
            </a:r>
          </a:p>
          <a:p>
            <a:pPr lvl="1"/>
            <a:r>
              <a:rPr lang="en-US" dirty="0"/>
              <a:t>Cost is O(1)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</a:t>
            </a:r>
            <a:r>
              <a:rPr lang="en-US" dirty="0" err="1"/>
              <a:t>Congruential</a:t>
            </a:r>
            <a:r>
              <a:rPr lang="en-US" dirty="0"/>
              <a:t> Generators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i="1" dirty="0"/>
              <a:t>f(x) = a * x + c mod d</a:t>
            </a:r>
          </a:p>
          <a:p>
            <a:pPr lvl="4"/>
            <a:endParaRPr lang="en-US" sz="1000" dirty="0"/>
          </a:p>
          <a:p>
            <a:pPr lvl="2"/>
            <a:r>
              <a:rPr lang="en-US" dirty="0"/>
              <a:t>a ≠ 0, and </a:t>
            </a:r>
            <a:r>
              <a:rPr lang="en-US" i="1" dirty="0"/>
              <a:t>c </a:t>
            </a:r>
            <a:r>
              <a:rPr lang="en-US" dirty="0"/>
              <a:t>and </a:t>
            </a:r>
            <a:r>
              <a:rPr lang="en-US" i="1" dirty="0"/>
              <a:t>d </a:t>
            </a:r>
            <a:r>
              <a:rPr lang="en-US" dirty="0"/>
              <a:t>are</a:t>
            </a:r>
            <a:r>
              <a:rPr lang="en-US" i="1" dirty="0"/>
              <a:t> </a:t>
            </a:r>
            <a:r>
              <a:rPr lang="en-US" dirty="0"/>
              <a:t>relatively prime</a:t>
            </a:r>
            <a:endParaRPr lang="en-US" i="1" dirty="0"/>
          </a:p>
          <a:p>
            <a:pPr lvl="2"/>
            <a:r>
              <a:rPr lang="en-US" i="1" dirty="0"/>
              <a:t>d </a:t>
            </a:r>
            <a:r>
              <a:rPr lang="en-US" dirty="0"/>
              <a:t>= 2</a:t>
            </a:r>
            <a:r>
              <a:rPr lang="en-US" baseline="30000" dirty="0"/>
              <a:t>32</a:t>
            </a:r>
            <a:endParaRPr lang="en-US" i="1" dirty="0"/>
          </a:p>
          <a:p>
            <a:pPr lvl="3"/>
            <a:endParaRPr lang="en-US" dirty="0"/>
          </a:p>
          <a:p>
            <a:r>
              <a:rPr lang="en-US" dirty="0"/>
              <a:t>Implemented in the C0 </a:t>
            </a:r>
            <a:r>
              <a:rPr lang="en-US" b="1" dirty="0"/>
              <a:t>rand library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b="1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</a:t>
            </a:r>
            <a:r>
              <a:rPr lang="en-US" kern="12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&lt;rand&gt;</a:t>
            </a:r>
            <a:endParaRPr lang="en-US" sz="2400" kern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1"/>
            <a:r>
              <a:rPr lang="en-US" dirty="0"/>
              <a:t>a = 1664525 </a:t>
            </a:r>
          </a:p>
          <a:p>
            <a:pPr lvl="1"/>
            <a:r>
              <a:rPr lang="en-US" dirty="0"/>
              <a:t>c = 1013904223</a:t>
            </a:r>
          </a:p>
          <a:p>
            <a:pPr lvl="1"/>
            <a:endParaRPr lang="en-US" dirty="0"/>
          </a:p>
          <a:p>
            <a:r>
              <a:rPr lang="en-US" dirty="0"/>
              <a:t>Do it yourself?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159000" y="7546538"/>
            <a:ext cx="5123518" cy="129266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lgc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1664525 * x + 1013904223 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8102600" y="5105400"/>
            <a:ext cx="4349909" cy="2246769"/>
          </a:xfrm>
          <a:prstGeom prst="wedgeRectCallout">
            <a:avLst>
              <a:gd name="adj1" fmla="val -67964"/>
              <a:gd name="adj2" fmla="val 549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The rand library is a bit more general.</a:t>
            </a:r>
          </a:p>
          <a:p>
            <a:pPr algn="l">
              <a:defRPr/>
            </a:pPr>
            <a:r>
              <a:rPr lang="en-US" sz="2000" b="0" dirty="0"/>
              <a:t>It’s interface is:</a:t>
            </a:r>
            <a:br>
              <a:rPr lang="en-US" sz="2000" b="0" dirty="0"/>
            </a:br>
            <a:br>
              <a:rPr lang="en-US" sz="1000" b="0" dirty="0"/>
            </a:br>
            <a:r>
              <a:rPr lang="en-US" sz="2000" b="0" dirty="0">
                <a:solidFill>
                  <a:schemeClr val="accent5">
                    <a:lumMod val="50000"/>
                  </a:schemeClr>
                </a:solidFill>
              </a:rPr>
              <a:t>// </a:t>
            </a:r>
            <a:r>
              <a:rPr lang="en-US" sz="2000" b="0" dirty="0" err="1">
                <a:solidFill>
                  <a:schemeClr val="accent5">
                    <a:lumMod val="50000"/>
                  </a:schemeClr>
                </a:solidFill>
              </a:rPr>
              <a:t>typedef</a:t>
            </a:r>
            <a:r>
              <a:rPr lang="en-US" sz="2000" b="0" dirty="0">
                <a:solidFill>
                  <a:schemeClr val="accent5">
                    <a:lumMod val="50000"/>
                  </a:schemeClr>
                </a:solidFill>
              </a:rPr>
              <a:t> ___ </a:t>
            </a:r>
            <a:r>
              <a:rPr lang="en-US" sz="2000" b="0" dirty="0" err="1">
                <a:solidFill>
                  <a:schemeClr val="accent5">
                    <a:lumMod val="50000"/>
                  </a:schemeClr>
                </a:solidFill>
              </a:rPr>
              <a:t>rand_t</a:t>
            </a:r>
            <a:r>
              <a:rPr lang="en-US" sz="2000" b="0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algn="l">
              <a:defRPr/>
            </a:pPr>
            <a:r>
              <a:rPr lang="en-US" sz="2000" b="0" dirty="0" err="1"/>
              <a:t>rand_t</a:t>
            </a:r>
            <a:r>
              <a:rPr lang="en-US" sz="2000" b="0" dirty="0"/>
              <a:t> </a:t>
            </a:r>
            <a:r>
              <a:rPr lang="en-US" sz="2000" b="0" dirty="0" err="1"/>
              <a:t>init_rand</a:t>
            </a:r>
            <a:r>
              <a:rPr lang="en-US" sz="2000" b="0" dirty="0"/>
              <a:t> (</a:t>
            </a: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/>
              <a:t> seed);</a:t>
            </a:r>
          </a:p>
          <a:p>
            <a:pPr algn="l">
              <a:defRPr/>
            </a:pPr>
            <a:r>
              <a:rPr lang="en-US" sz="2000" b="0" dirty="0" err="1">
                <a:solidFill>
                  <a:srgbClr val="00B050"/>
                </a:solidFill>
              </a:rPr>
              <a:t>int</a:t>
            </a:r>
            <a:r>
              <a:rPr lang="en-US" sz="2000" b="0" dirty="0"/>
              <a:t> rand(</a:t>
            </a:r>
            <a:r>
              <a:rPr lang="en-US" sz="2000" b="0" dirty="0" err="1"/>
              <a:t>rand_t</a:t>
            </a:r>
            <a:r>
              <a:rPr lang="en-US" sz="2000" b="0" dirty="0"/>
              <a:t> gen):</a:t>
            </a:r>
          </a:p>
          <a:p>
            <a:pPr>
              <a:defRPr/>
            </a:pPr>
            <a:endParaRPr lang="en-US" sz="1000" b="0" dirty="0"/>
          </a:p>
          <a:p>
            <a:pPr>
              <a:defRPr/>
            </a:pPr>
            <a:r>
              <a:rPr lang="en-US" sz="2000" dirty="0"/>
              <a:t>Look it up!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Cryptographic Hash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Hash functions are used pervasively in cryptography</a:t>
            </a:r>
          </a:p>
          <a:p>
            <a:endParaRPr lang="en-US" dirty="0"/>
          </a:p>
          <a:p>
            <a:r>
              <a:rPr lang="en-US" dirty="0"/>
              <a:t>Cryptographic hash functions have additional requirements</a:t>
            </a:r>
          </a:p>
          <a:p>
            <a:pPr lvl="1"/>
            <a:r>
              <a:rPr lang="en-US" dirty="0"/>
              <a:t>Practically impossible to find x given h(x)</a:t>
            </a:r>
          </a:p>
          <a:p>
            <a:pPr lvl="1"/>
            <a:r>
              <a:rPr lang="en-US" dirty="0"/>
              <a:t>Practically impossible to find x and a different y such that</a:t>
            </a:r>
            <a:br>
              <a:rPr lang="en-US" dirty="0"/>
            </a:br>
            <a:r>
              <a:rPr lang="en-US" dirty="0"/>
              <a:t>h(x) = h(y)</a:t>
            </a:r>
          </a:p>
          <a:p>
            <a:endParaRPr lang="en-US" dirty="0"/>
          </a:p>
          <a:p>
            <a:r>
              <a:rPr lang="en-US" dirty="0"/>
              <a:t>Cryptographic hash functions are an overkill to use in hash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Dictionaries, </a:t>
            </a:r>
            <a:r>
              <a:rPr lang="en-US" i="1" dirty="0"/>
              <a:t>Beyond</a:t>
            </a:r>
            <a:r>
              <a:rPr lang="en-US" dirty="0"/>
              <a:t>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Generalize index-to-value mapping of arrays so that</a:t>
            </a:r>
          </a:p>
          <a:p>
            <a:pPr lvl="1"/>
            <a:r>
              <a:rPr lang="en-US" dirty="0"/>
              <a:t>Index does not need to be a contiguous number starting at 0</a:t>
            </a:r>
          </a:p>
          <a:p>
            <a:pPr lvl="1"/>
            <a:r>
              <a:rPr lang="en-US" dirty="0"/>
              <a:t>In fact, index doesn’t have to be a number at all</a:t>
            </a:r>
          </a:p>
          <a:p>
            <a:pPr lvl="4"/>
            <a:endParaRPr lang="en-US" sz="1200" dirty="0"/>
          </a:p>
          <a:p>
            <a:r>
              <a:rPr lang="en-US" dirty="0"/>
              <a:t>A </a:t>
            </a:r>
            <a:r>
              <a:rPr lang="en-US" b="1" dirty="0"/>
              <a:t>dictionary</a:t>
            </a:r>
            <a:r>
              <a:rPr lang="en-US" dirty="0"/>
              <a:t> is a mapping from keys to values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dirty="0"/>
              <a:t>E.g.,: Mapping from month to average temperature (</a:t>
            </a:r>
            <a:r>
              <a:rPr lang="en-US" i="1" dirty="0"/>
              <a:t>value</a:t>
            </a:r>
            <a:r>
              <a:rPr lang="en-US" dirty="0"/>
              <a:t>)</a:t>
            </a:r>
          </a:p>
          <a:p>
            <a:endParaRPr lang="en-US" dirty="0"/>
          </a:p>
          <a:p>
            <a:pPr lvl="2"/>
            <a:r>
              <a:rPr lang="en-US" dirty="0"/>
              <a:t>E.g.,: Mapping from student id to student record (</a:t>
            </a:r>
            <a:r>
              <a:rPr lang="en-US" i="1" dirty="0"/>
              <a:t>entry</a:t>
            </a:r>
            <a:r>
              <a:rPr lang="en-US" dirty="0"/>
              <a:t>)</a:t>
            </a:r>
          </a:p>
          <a:p>
            <a:endParaRPr lang="en-US" dirty="0"/>
          </a:p>
          <a:p>
            <a:pPr lvl="2"/>
            <a:r>
              <a:rPr lang="en-US" dirty="0"/>
              <a:t>Arrays: Index </a:t>
            </a:r>
            <a:r>
              <a:rPr lang="en-US" i="1" dirty="0"/>
              <a:t>3</a:t>
            </a:r>
            <a:r>
              <a:rPr lang="en-US" dirty="0"/>
              <a:t> is the key, content of </a:t>
            </a:r>
            <a:r>
              <a:rPr lang="en-US" i="1" dirty="0"/>
              <a:t>A[3]</a:t>
            </a:r>
            <a:r>
              <a:rPr lang="en-US" dirty="0"/>
              <a:t> is the value</a:t>
            </a:r>
          </a:p>
        </p:txBody>
      </p:sp>
      <p:sp>
        <p:nvSpPr>
          <p:cNvPr id="4" name="Right Arrow Callout 3"/>
          <p:cNvSpPr/>
          <p:nvPr/>
        </p:nvSpPr>
        <p:spPr bwMode="auto">
          <a:xfrm>
            <a:off x="5740400" y="5486400"/>
            <a:ext cx="533400" cy="228600"/>
          </a:xfrm>
          <a:prstGeom prst="rightArrowCallout">
            <a:avLst>
              <a:gd name="adj1" fmla="val 0"/>
              <a:gd name="adj2" fmla="val 50000"/>
              <a:gd name="adj3" fmla="val 25000"/>
              <a:gd name="adj4" fmla="val 1223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3530600" y="4876800"/>
            <a:ext cx="612668" cy="400110"/>
          </a:xfrm>
          <a:prstGeom prst="wedgeRectCallout">
            <a:avLst>
              <a:gd name="adj1" fmla="val 229661"/>
              <a:gd name="adj2" fmla="val 1231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dirty="0"/>
              <a:t>key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7493000" y="4800600"/>
            <a:ext cx="2528256" cy="707886"/>
          </a:xfrm>
          <a:prstGeom prst="wedgeRectCallout">
            <a:avLst>
              <a:gd name="adj1" fmla="val -84387"/>
              <a:gd name="adj2" fmla="val 603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dirty="0"/>
              <a:t>entry</a:t>
            </a:r>
            <a:r>
              <a:rPr lang="en-US" sz="2000" b="0" dirty="0"/>
              <a:t> if </a:t>
            </a:r>
            <a:r>
              <a:rPr lang="en-US" sz="2000" b="0" i="1" dirty="0"/>
              <a:t>e</a:t>
            </a:r>
            <a:r>
              <a:rPr lang="en-US" sz="2000" b="0" dirty="0"/>
              <a:t> contains </a:t>
            </a:r>
            <a:r>
              <a:rPr lang="en-US" sz="2000" b="0" i="1" dirty="0"/>
              <a:t>k;</a:t>
            </a:r>
            <a:br>
              <a:rPr lang="en-US" sz="2000" b="0" dirty="0"/>
            </a:br>
            <a:r>
              <a:rPr lang="en-US" sz="2000" dirty="0"/>
              <a:t>value</a:t>
            </a:r>
            <a:r>
              <a:rPr lang="en-US" sz="2000" b="0" dirty="0"/>
              <a:t> otherwise</a:t>
            </a:r>
          </a:p>
        </p:txBody>
      </p:sp>
      <p:sp>
        <p:nvSpPr>
          <p:cNvPr id="8" name="Right Arrow Callout 7"/>
          <p:cNvSpPr/>
          <p:nvPr/>
        </p:nvSpPr>
        <p:spPr bwMode="auto">
          <a:xfrm>
            <a:off x="5892800" y="6858000"/>
            <a:ext cx="457200" cy="152400"/>
          </a:xfrm>
          <a:prstGeom prst="rightArrowCallout">
            <a:avLst>
              <a:gd name="adj1" fmla="val 0"/>
              <a:gd name="adj2" fmla="val 50000"/>
              <a:gd name="adj3" fmla="val 25000"/>
              <a:gd name="adj4" fmla="val 1223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“march”  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 </a:t>
            </a:r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ight Arrow Callout 8"/>
          <p:cNvSpPr/>
          <p:nvPr/>
        </p:nvSpPr>
        <p:spPr bwMode="auto">
          <a:xfrm>
            <a:off x="5892800" y="7924800"/>
            <a:ext cx="457200" cy="152400"/>
          </a:xfrm>
          <a:prstGeom prst="rightArrowCallout">
            <a:avLst>
              <a:gd name="adj1" fmla="val 0"/>
              <a:gd name="adj2" fmla="val 50000"/>
              <a:gd name="adj3" fmla="val 25000"/>
              <a:gd name="adj4" fmla="val 1223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                                    “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omar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”  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  (“Omar”, “!”, “</a:t>
            </a:r>
            <a:r>
              <a:rPr kumimoji="0" lang="en-US" sz="2000" b="0" i="0" u="none" strike="noStrike" cap="none" normalizeH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omar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”, “2019”)  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378200" y="6705600"/>
            <a:ext cx="543739" cy="369332"/>
          </a:xfrm>
          <a:prstGeom prst="wedgeRectCallout">
            <a:avLst>
              <a:gd name="adj1" fmla="val 226433"/>
              <a:gd name="adj2" fmla="val 102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key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7569200" y="6705600"/>
            <a:ext cx="736099" cy="369332"/>
          </a:xfrm>
          <a:prstGeom prst="wedgeRectCallout">
            <a:avLst>
              <a:gd name="adj1" fmla="val -159533"/>
              <a:gd name="adj2" fmla="val 70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value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3378200" y="7784068"/>
            <a:ext cx="543739" cy="369332"/>
          </a:xfrm>
          <a:prstGeom prst="wedgeRectCallout">
            <a:avLst>
              <a:gd name="adj1" fmla="val 226433"/>
              <a:gd name="adj2" fmla="val 102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key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0617200" y="7784068"/>
            <a:ext cx="697627" cy="369332"/>
          </a:xfrm>
          <a:prstGeom prst="wedgeRectCallout">
            <a:avLst>
              <a:gd name="adj1" fmla="val -159533"/>
              <a:gd name="adj2" fmla="val 70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entry</a:t>
            </a:r>
          </a:p>
        </p:txBody>
      </p:sp>
      <p:sp>
        <p:nvSpPr>
          <p:cNvPr id="14" name="Right Arrow Callout 13"/>
          <p:cNvSpPr/>
          <p:nvPr/>
        </p:nvSpPr>
        <p:spPr bwMode="auto">
          <a:xfrm>
            <a:off x="5892800" y="8927068"/>
            <a:ext cx="457200" cy="152400"/>
          </a:xfrm>
          <a:prstGeom prst="rightArrowCallout">
            <a:avLst>
              <a:gd name="adj1" fmla="val 0"/>
              <a:gd name="adj2" fmla="val 50000"/>
              <a:gd name="adj3" fmla="val 25000"/>
              <a:gd name="adj4" fmla="val 1223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    3     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A[3]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3378200" y="8774668"/>
            <a:ext cx="543739" cy="369332"/>
          </a:xfrm>
          <a:prstGeom prst="wedgeRectCallout">
            <a:avLst>
              <a:gd name="adj1" fmla="val 350922"/>
              <a:gd name="adj2" fmla="val 38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key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569200" y="8774668"/>
            <a:ext cx="736099" cy="369332"/>
          </a:xfrm>
          <a:prstGeom prst="wedgeRectCallout">
            <a:avLst>
              <a:gd name="adj1" fmla="val -135334"/>
              <a:gd name="adj2" fmla="val 102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value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8" grpId="0" animBg="1"/>
      <p:bldP spid="9" grpId="0" build="allAtOnce" animBg="1"/>
      <p:bldP spid="10" grpId="0" animBg="1"/>
      <p:bldP spid="11" grpId="0" animBg="1"/>
      <p:bldP spid="12" grpId="0" animBg="1"/>
      <p:bldP spid="13" grpId="0" animBg="1"/>
      <p:bldP spid="14" grpId="0" build="allAtOnce" animBg="1"/>
      <p:bldP spid="15" grpId="0" animBg="1"/>
      <p:bldP spid="1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Non-numerical Keys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Hashing Non-numerical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Simply transform the key into a number first (</a:t>
            </a:r>
            <a:r>
              <a:rPr lang="en-US" i="1" dirty="0"/>
              <a:t>cheaply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The whole transformation from key to hash value is called the hash function</a:t>
            </a:r>
          </a:p>
          <a:p>
            <a:pPr lvl="1"/>
            <a:r>
              <a:rPr lang="en-US" dirty="0"/>
              <a:t>Often implemented as a single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43259" y="3514497"/>
            <a:ext cx="1292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Number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5497037" y="3276600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5307" y="3514497"/>
            <a:ext cx="1724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Hash Value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9037631" y="3276600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%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37437" y="3514497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Hash Index</a:t>
            </a:r>
          </a:p>
        </p:txBody>
      </p:sp>
      <p:sp>
        <p:nvSpPr>
          <p:cNvPr id="9" name="Right Brace 8"/>
          <p:cNvSpPr/>
          <p:nvPr/>
        </p:nvSpPr>
        <p:spPr bwMode="auto">
          <a:xfrm rot="5400000">
            <a:off x="4148445" y="1668157"/>
            <a:ext cx="364512" cy="5562601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2901" y="4719935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 Function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63195" y="8162697"/>
            <a:ext cx="708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Key</a:t>
            </a:r>
          </a:p>
        </p:txBody>
      </p:sp>
      <p:sp>
        <p:nvSpPr>
          <p:cNvPr id="21" name="Right Arrow 20"/>
          <p:cNvSpPr/>
          <p:nvPr/>
        </p:nvSpPr>
        <p:spPr bwMode="auto">
          <a:xfrm>
            <a:off x="3297635" y="7924800"/>
            <a:ext cx="2438391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ash </a:t>
            </a:r>
            <a:r>
              <a:rPr lang="en-US" dirty="0"/>
              <a:t>F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unction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9664" y="8162697"/>
            <a:ext cx="1724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Hash Value</a:t>
            </a:r>
          </a:p>
        </p:txBody>
      </p:sp>
      <p:sp>
        <p:nvSpPr>
          <p:cNvPr id="23" name="Right Arrow 22"/>
          <p:cNvSpPr/>
          <p:nvPr/>
        </p:nvSpPr>
        <p:spPr bwMode="auto">
          <a:xfrm>
            <a:off x="7755331" y="7924800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% 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518480" y="8162697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Hash Index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8758" y="3514497"/>
            <a:ext cx="708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Key</a:t>
            </a:r>
          </a:p>
        </p:txBody>
      </p:sp>
      <p:sp>
        <p:nvSpPr>
          <p:cNvPr id="26" name="Right Arrow 25"/>
          <p:cNvSpPr/>
          <p:nvPr/>
        </p:nvSpPr>
        <p:spPr bwMode="auto">
          <a:xfrm>
            <a:off x="1476584" y="3276600"/>
            <a:ext cx="2556741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Transformation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2" grpId="0"/>
      <p:bldP spid="20" grpId="0"/>
      <p:bldP spid="21" grpId="0" animBg="1"/>
      <p:bldP spid="22" grpId="0"/>
      <p:bldP spid="23" grpId="0" animBg="1"/>
      <p:bldP spid="24" grpId="0"/>
      <p:bldP spid="25" grpId="0"/>
      <p:bldP spid="2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/>
              <a:t>We can use hash tables to implement efficient dictionaries</a:t>
            </a:r>
          </a:p>
          <a:p>
            <a:pPr lvl="1"/>
            <a:r>
              <a:rPr lang="en-US" dirty="0"/>
              <a:t>Type of keys can be anything we want</a:t>
            </a:r>
          </a:p>
          <a:p>
            <a:pPr lvl="1"/>
            <a:r>
              <a:rPr lang="en-US" dirty="0"/>
              <a:t>O(1) average cost for </a:t>
            </a:r>
            <a:r>
              <a:rPr lang="en-US" b="1" dirty="0"/>
              <a:t>lookup</a:t>
            </a:r>
          </a:p>
          <a:p>
            <a:pPr lvl="1"/>
            <a:r>
              <a:rPr lang="en-US" dirty="0"/>
              <a:t>O(1) average and amortized cost for </a:t>
            </a:r>
            <a:r>
              <a:rPr lang="en-US" b="1" dirty="0"/>
              <a:t>insert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Collision resolved via separate chaining or open addressing</a:t>
            </a:r>
          </a:p>
          <a:p>
            <a:pPr lvl="2"/>
            <a:r>
              <a:rPr lang="en-US" dirty="0"/>
              <a:t>Open addressing is more common in practice</a:t>
            </a:r>
          </a:p>
          <a:p>
            <a:pPr lvl="3"/>
            <a:r>
              <a:rPr lang="en-US" dirty="0"/>
              <a:t>Uses less space</a:t>
            </a:r>
          </a:p>
          <a:p>
            <a:pPr lvl="1"/>
            <a:endParaRPr lang="en-US" dirty="0"/>
          </a:p>
          <a:p>
            <a:r>
              <a:rPr lang="en-US" dirty="0"/>
              <a:t>They are called </a:t>
            </a:r>
            <a:r>
              <a:rPr lang="en-US" b="1" dirty="0"/>
              <a:t>hash dictionaries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3194" y="5015439"/>
            <a:ext cx="708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Key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3297635" y="4777542"/>
            <a:ext cx="2438391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ash </a:t>
            </a:r>
            <a:r>
              <a:rPr lang="en-US" dirty="0"/>
              <a:t>F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unction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9664" y="5015439"/>
            <a:ext cx="1724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Hash Value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7755331" y="4777542"/>
            <a:ext cx="1600200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%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518480" y="5015439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Hash Index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assuming</a:t>
            </a:r>
          </a:p>
          <a:p>
            <a:pPr lvl="1"/>
            <a:r>
              <a:rPr lang="en-US" dirty="0"/>
              <a:t>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r>
              <a:rPr lang="en-US" dirty="0"/>
              <a:t>The table has capacity </a:t>
            </a:r>
            <a:r>
              <a:rPr lang="en-US" i="1" dirty="0"/>
              <a:t>m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indent="-166688">
              <a:buNone/>
            </a:pPr>
            <a:r>
              <a:rPr lang="en-US" sz="2000" i="1" dirty="0"/>
              <a:t>*average = by using a good hash function</a:t>
            </a:r>
          </a:p>
          <a:p>
            <a:pPr indent="-166688">
              <a:buNone/>
            </a:pPr>
            <a:r>
              <a:rPr lang="en-US" sz="2000" i="1" dirty="0"/>
              <a:t>**amortized = by resizing the table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i="1" dirty="0"/>
              <a:t>The same analysis applies for open addressing hash tables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532802"/>
              </p:ext>
            </p:extLst>
          </p:nvPr>
        </p:nvGraphicFramePr>
        <p:xfrm>
          <a:off x="939800" y="3931920"/>
          <a:ext cx="11353800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 with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(key, value)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(key,</a:t>
                      </a:r>
                      <a:r>
                        <a:rPr lang="en-US" b="1" i="1" baseline="0" dirty="0"/>
                        <a:t> value) array sorted by key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 with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(key, value)</a:t>
                      </a:r>
                      <a:r>
                        <a:rPr lang="en-US" b="1" i="1" baseline="0" dirty="0"/>
                        <a:t> data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  <a:br>
                        <a:rPr lang="en-US" sz="2000" i="1" dirty="0"/>
                      </a:br>
                      <a:r>
                        <a:rPr lang="en-US" sz="2000" i="1" dirty="0"/>
                        <a:t>O(1) average*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  <a:br>
                        <a:rPr lang="en-US" sz="2000" i="1" dirty="0"/>
                      </a:br>
                      <a:r>
                        <a:rPr lang="en-US" sz="2000" i="1" dirty="0"/>
                        <a:t>O(1) average* and amortized**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Summary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407400" y="3810000"/>
            <a:ext cx="4114800" cy="3733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Sets?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set</a:t>
            </a:r>
            <a:r>
              <a:rPr lang="en-US" dirty="0"/>
              <a:t> can be understood as a special case of a dictionary</a:t>
            </a:r>
          </a:p>
          <a:p>
            <a:pPr lvl="1"/>
            <a:r>
              <a:rPr lang="en-US" dirty="0"/>
              <a:t>Keys = entries</a:t>
            </a:r>
          </a:p>
          <a:p>
            <a:pPr lvl="2"/>
            <a:r>
              <a:rPr lang="en-US" dirty="0"/>
              <a:t>These are the elements of the set</a:t>
            </a:r>
          </a:p>
          <a:p>
            <a:pPr lvl="1"/>
            <a:r>
              <a:rPr lang="en-US" b="1" dirty="0"/>
              <a:t>lookup</a:t>
            </a:r>
            <a:r>
              <a:rPr lang="en-US" dirty="0"/>
              <a:t> can simply return true or false</a:t>
            </a:r>
          </a:p>
          <a:p>
            <a:pPr lvl="2"/>
            <a:r>
              <a:rPr lang="en-US" dirty="0"/>
              <a:t>This now checks set membership</a:t>
            </a:r>
          </a:p>
          <a:p>
            <a:pPr lvl="1"/>
            <a:endParaRPr lang="en-US" dirty="0"/>
          </a:p>
          <a:p>
            <a:r>
              <a:rPr lang="en-US" dirty="0"/>
              <a:t>A set implemented as a hash dictionary is called a</a:t>
            </a:r>
            <a:br>
              <a:rPr lang="en-US" dirty="0"/>
            </a:br>
            <a:r>
              <a:rPr lang="en-US" b="1" dirty="0"/>
              <a:t>hash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200400"/>
            <a:ext cx="11099800" cy="5676900"/>
          </a:xfrm>
        </p:spPr>
        <p:txBody>
          <a:bodyPr/>
          <a:lstStyle/>
          <a:p>
            <a:r>
              <a:rPr lang="en-US" dirty="0"/>
              <a:t>Contains at most one entry associated to each key</a:t>
            </a:r>
          </a:p>
          <a:p>
            <a:pPr lvl="2"/>
            <a:endParaRPr lang="en-US" dirty="0"/>
          </a:p>
          <a:p>
            <a:r>
              <a:rPr lang="en-US" dirty="0"/>
              <a:t>Main operations:</a:t>
            </a:r>
          </a:p>
          <a:p>
            <a:pPr lvl="1"/>
            <a:r>
              <a:rPr lang="en-US" dirty="0"/>
              <a:t>Create a </a:t>
            </a:r>
            <a:r>
              <a:rPr lang="en-US" b="1" dirty="0"/>
              <a:t>new</a:t>
            </a:r>
            <a:r>
              <a:rPr lang="en-US" dirty="0"/>
              <a:t> dictionary</a:t>
            </a:r>
          </a:p>
          <a:p>
            <a:pPr lvl="1"/>
            <a:r>
              <a:rPr lang="en-US" b="1" dirty="0"/>
              <a:t>lookup</a:t>
            </a:r>
            <a:r>
              <a:rPr lang="en-US" dirty="0"/>
              <a:t> the entry associated with a key</a:t>
            </a:r>
          </a:p>
          <a:p>
            <a:pPr lvl="2"/>
            <a:r>
              <a:rPr lang="en-US" dirty="0"/>
              <a:t>Or report that there is no entry for this key</a:t>
            </a:r>
          </a:p>
          <a:p>
            <a:pPr lvl="1"/>
            <a:r>
              <a:rPr lang="en-US" b="1" dirty="0"/>
              <a:t>insert</a:t>
            </a:r>
            <a:r>
              <a:rPr lang="en-US" dirty="0"/>
              <a:t> (or update) an entry</a:t>
            </a:r>
          </a:p>
          <a:p>
            <a:r>
              <a:rPr lang="en-US" dirty="0"/>
              <a:t>Many other operations of interest:</a:t>
            </a:r>
          </a:p>
          <a:p>
            <a:pPr lvl="1"/>
            <a:r>
              <a:rPr lang="en-US" dirty="0"/>
              <a:t>Delete an entry given its key</a:t>
            </a:r>
          </a:p>
          <a:p>
            <a:pPr lvl="1"/>
            <a:r>
              <a:rPr lang="en-US" dirty="0"/>
              <a:t>Return the number of entries in the dictionary</a:t>
            </a:r>
          </a:p>
          <a:p>
            <a:pPr lvl="1"/>
            <a:r>
              <a:rPr lang="en-US" dirty="0"/>
              <a:t>Print all entries</a:t>
            </a:r>
          </a:p>
        </p:txBody>
      </p:sp>
      <p:sp>
        <p:nvSpPr>
          <p:cNvPr id="4" name="Right Arrow Callout 3"/>
          <p:cNvSpPr/>
          <p:nvPr/>
        </p:nvSpPr>
        <p:spPr bwMode="auto">
          <a:xfrm>
            <a:off x="6264094" y="2457510"/>
            <a:ext cx="533400" cy="228600"/>
          </a:xfrm>
          <a:prstGeom prst="rightArrowCallout">
            <a:avLst>
              <a:gd name="adj1" fmla="val 0"/>
              <a:gd name="adj2" fmla="val 50000"/>
              <a:gd name="adj3" fmla="val 25000"/>
              <a:gd name="adj4" fmla="val 1223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4054294" y="2057400"/>
            <a:ext cx="612668" cy="400110"/>
          </a:xfrm>
          <a:prstGeom prst="wedgeRectCallout">
            <a:avLst>
              <a:gd name="adj1" fmla="val 233538"/>
              <a:gd name="adj2" fmla="val 666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dirty="0"/>
              <a:t>key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8016694" y="2057400"/>
            <a:ext cx="881973" cy="400110"/>
          </a:xfrm>
          <a:prstGeom prst="wedgeRectCallout">
            <a:avLst>
              <a:gd name="adj1" fmla="val -147671"/>
              <a:gd name="adj2" fmla="val 75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dirty="0"/>
              <a:t>entry</a:t>
            </a:r>
            <a:r>
              <a:rPr lang="en-US" sz="2000" b="0" dirty="0"/>
              <a:t> 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8407400" y="4343400"/>
            <a:ext cx="228600" cy="22860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91329" y="5052950"/>
            <a:ext cx="24882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(We will consider</a:t>
            </a:r>
            <a:br>
              <a:rPr lang="en-US" b="0" i="1" dirty="0"/>
            </a:br>
            <a:r>
              <a:rPr lang="en-US" b="0" i="1" dirty="0"/>
              <a:t>only these)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in the Wild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Dictionaries are a primitive data structure in many languages</a:t>
            </a:r>
          </a:p>
          <a:p>
            <a:pPr lvl="1"/>
            <a:r>
              <a:rPr lang="en-US" dirty="0"/>
              <a:t>E.g.,</a:t>
            </a:r>
          </a:p>
          <a:p>
            <a:pPr lvl="2"/>
            <a:r>
              <a:rPr lang="en-US" dirty="0"/>
              <a:t>Python</a:t>
            </a:r>
          </a:p>
          <a:p>
            <a:pPr lvl="2"/>
            <a:r>
              <a:rPr lang="en-US" dirty="0" err="1"/>
              <a:t>Javascript</a:t>
            </a:r>
            <a:endParaRPr lang="en-US" dirty="0"/>
          </a:p>
          <a:p>
            <a:pPr lvl="2"/>
            <a:r>
              <a:rPr lang="en-US" dirty="0"/>
              <a:t>PHP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They are not primitive in low level languages like C and C0</a:t>
            </a:r>
          </a:p>
          <a:p>
            <a:pPr lvl="1"/>
            <a:r>
              <a:rPr lang="en-US" dirty="0"/>
              <a:t>We need to implement them and provide them as a library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5632470" y="3305413"/>
            <a:ext cx="6965930" cy="332398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sz="2000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-a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</a:t>
            </a:r>
            <a:r>
              <a:rPr lang="en-US" sz="20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$A[0] = 3;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</a:t>
            </a:r>
            <a:r>
              <a:rPr lang="en-US" sz="20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echo $A[0];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accent5">
                    <a:lumMod val="9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3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</a:t>
            </a:r>
            <a:r>
              <a:rPr lang="en-US" sz="20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$A[15122] = 11;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</a:t>
            </a:r>
            <a:r>
              <a:rPr lang="en-US" sz="20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echo $A[15122];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accent5">
                    <a:lumMod val="9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</a:t>
            </a:r>
            <a:r>
              <a:rPr lang="en-US" sz="20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echo $A[3];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b="0" dirty="0">
                <a:solidFill>
                  <a:schemeClr val="accent5">
                    <a:lumMod val="9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 Notice:  Undefined offset: 3 in </a:t>
            </a:r>
            <a:r>
              <a:rPr lang="en-US" sz="2000" b="0" dirty="0" err="1">
                <a:solidFill>
                  <a:schemeClr val="accent5">
                    <a:lumMod val="9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b="0" dirty="0">
                <a:solidFill>
                  <a:schemeClr val="accent5">
                    <a:lumMod val="9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shell code on line 1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php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&gt; </a:t>
            </a:r>
            <a:r>
              <a:rPr lang="en-US" sz="2000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$A["hello world"] = 13;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632470" y="3000613"/>
            <a:ext cx="696593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2768600" y="5334000"/>
            <a:ext cx="1654620" cy="707886"/>
          </a:xfrm>
          <a:prstGeom prst="wedgeRectCallout">
            <a:avLst>
              <a:gd name="adj1" fmla="val 116063"/>
              <a:gd name="adj2" fmla="val -2402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Sample PHP</a:t>
            </a:r>
            <a:br>
              <a:rPr lang="en-US" sz="2000" b="0" dirty="0"/>
            </a:br>
            <a:r>
              <a:rPr lang="en-US" sz="2000" b="0" dirty="0"/>
              <a:t>session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Based on what we know so far</a:t>
            </a:r>
          </a:p>
          <a:p>
            <a:pPr lvl="1"/>
            <a:r>
              <a:rPr lang="en-US" dirty="0"/>
              <a:t>Worst-case complexity assuming the dictionary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dirty="0"/>
              <a:t>Observation</a:t>
            </a:r>
            <a:r>
              <a:rPr lang="en-US" dirty="0"/>
              <a:t>: Operations are fast when we know where to look</a:t>
            </a:r>
          </a:p>
          <a:p>
            <a:r>
              <a:rPr lang="en-US" b="1" dirty="0"/>
              <a:t>Goal</a:t>
            </a:r>
            <a:r>
              <a:rPr lang="en-US" dirty="0"/>
              <a:t>: Efficient lookup and insert for large dictionaries</a:t>
            </a:r>
          </a:p>
          <a:p>
            <a:pPr lvl="1"/>
            <a:r>
              <a:rPr lang="en-US" dirty="0"/>
              <a:t>About O(1)</a:t>
            </a:r>
          </a:p>
          <a:p>
            <a:pPr lvl="4"/>
            <a:endParaRPr lang="en-US" sz="5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65270"/>
              </p:ext>
            </p:extLst>
          </p:nvPr>
        </p:nvGraphicFramePr>
        <p:xfrm>
          <a:off x="2159000" y="4084320"/>
          <a:ext cx="8669868" cy="28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3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 with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(key, value)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(key,</a:t>
                      </a:r>
                      <a:r>
                        <a:rPr lang="en-US" b="1" i="1" baseline="0" dirty="0"/>
                        <a:t> value) array sorted by key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 with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(key, value)</a:t>
                      </a:r>
                      <a:r>
                        <a:rPr lang="en-US" b="1" i="1" baseline="0" dirty="0"/>
                        <a:t> data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Dictionaries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1016000" y="4038600"/>
            <a:ext cx="954107" cy="707886"/>
          </a:xfrm>
          <a:prstGeom prst="wedgeRectCallout">
            <a:avLst>
              <a:gd name="adj1" fmla="val 289090"/>
              <a:gd name="adj2" fmla="val 1041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Linear</a:t>
            </a:r>
            <a:br>
              <a:rPr lang="en-US" sz="2000" b="0" dirty="0"/>
            </a:br>
            <a:r>
              <a:rPr lang="en-US" sz="2000" b="0" dirty="0"/>
              <a:t>search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06400" y="4953000"/>
            <a:ext cx="1595309" cy="1015663"/>
          </a:xfrm>
          <a:prstGeom prst="wedgeRectCallout">
            <a:avLst>
              <a:gd name="adj1" fmla="val 158822"/>
              <a:gd name="adj2" fmla="val 761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adding to an</a:t>
            </a:r>
            <a:br>
              <a:rPr lang="en-US" sz="2000" b="0" dirty="0"/>
            </a:br>
            <a:r>
              <a:rPr lang="en-US" sz="2000" b="0" dirty="0"/>
              <a:t>unbounded</a:t>
            </a:r>
            <a:br>
              <a:rPr lang="en-US" sz="2000" b="0" dirty="0"/>
            </a:br>
            <a:r>
              <a:rPr lang="en-US" sz="2000" b="0" dirty="0"/>
              <a:t>array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5014893" y="3276600"/>
            <a:ext cx="954107" cy="707886"/>
          </a:xfrm>
          <a:prstGeom prst="wedgeRectCallout">
            <a:avLst>
              <a:gd name="adj1" fmla="val 112350"/>
              <a:gd name="adj2" fmla="val 2199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Binary</a:t>
            </a:r>
            <a:br>
              <a:rPr lang="en-US" sz="2000" b="0" dirty="0"/>
            </a:br>
            <a:r>
              <a:rPr lang="en-US" sz="2000" b="0" dirty="0"/>
              <a:t>search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1187093" y="4013537"/>
            <a:ext cx="954107" cy="1015663"/>
          </a:xfrm>
          <a:prstGeom prst="wedgeRectCallout">
            <a:avLst>
              <a:gd name="adj1" fmla="val -181156"/>
              <a:gd name="adj2" fmla="val 608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Linear</a:t>
            </a:r>
            <a:br>
              <a:rPr lang="en-US" sz="2000" b="0" dirty="0"/>
            </a:br>
            <a:r>
              <a:rPr lang="en-US" sz="2000" b="0" dirty="0"/>
              <a:t>search</a:t>
            </a:r>
            <a:br>
              <a:rPr lang="en-US" sz="2000" b="0" dirty="0"/>
            </a:br>
            <a:r>
              <a:rPr lang="en-US" sz="2000" b="0" dirty="0"/>
              <a:t>on list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11074400" y="5334000"/>
            <a:ext cx="1208985" cy="1015663"/>
          </a:xfrm>
          <a:prstGeom prst="wedgeRectCallout">
            <a:avLst>
              <a:gd name="adj1" fmla="val -147877"/>
              <a:gd name="adj2" fmla="val 488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Add to</a:t>
            </a:r>
            <a:br>
              <a:rPr lang="en-US" sz="2000" b="0" dirty="0"/>
            </a:br>
            <a:r>
              <a:rPr lang="en-US" sz="2000" b="0" dirty="0"/>
              <a:t>the front</a:t>
            </a:r>
            <a:br>
              <a:rPr lang="en-US" sz="2000" b="0" dirty="0"/>
            </a:br>
            <a:r>
              <a:rPr lang="en-US" sz="2000" b="0" dirty="0"/>
              <a:t>of the list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728268" y="3200400"/>
            <a:ext cx="2888932" cy="707886"/>
          </a:xfrm>
          <a:prstGeom prst="wedgeRectCallout">
            <a:avLst>
              <a:gd name="adj1" fmla="val -60505"/>
              <a:gd name="adj2" fmla="val 3714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Move other</a:t>
            </a:r>
            <a:br>
              <a:rPr lang="en-US" sz="2000" b="0" dirty="0"/>
            </a:br>
            <a:r>
              <a:rPr lang="en-US" sz="2000" b="0" dirty="0"/>
              <a:t>elements out of the way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6703</TotalTime>
  <Words>5447</Words>
  <Application>Microsoft Macintosh PowerPoint</Application>
  <PresentationFormat>Custom</PresentationFormat>
  <Paragraphs>1352</Paragraphs>
  <Slides>64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4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Times New Roman</vt:lpstr>
      <vt:lpstr>Wingdings</vt:lpstr>
      <vt:lpstr>White</vt:lpstr>
      <vt:lpstr>15-122: Principles of  Imperative Computation</vt:lpstr>
      <vt:lpstr>Today…</vt:lpstr>
      <vt:lpstr>PowerPoint Presentation</vt:lpstr>
      <vt:lpstr>What Do We Use Arrays For?</vt:lpstr>
      <vt:lpstr>What Do We Use Arrays For?</vt:lpstr>
      <vt:lpstr>Dictionaries, Beyond Arrays</vt:lpstr>
      <vt:lpstr>Dictionary</vt:lpstr>
      <vt:lpstr>Dictionaries in the Wild</vt:lpstr>
      <vt:lpstr>Implementing Dictionaries</vt:lpstr>
      <vt:lpstr>PowerPoint Presentation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Dealing with Collisions</vt:lpstr>
      <vt:lpstr>Collisions are Unavoidable</vt:lpstr>
      <vt:lpstr>Example, Continued With Linear Probing</vt:lpstr>
      <vt:lpstr>Example, Continued With Linear Probing</vt:lpstr>
      <vt:lpstr>Example, Continued With Linear Probing</vt:lpstr>
      <vt:lpstr>Example, Continued With Linear Probing</vt:lpstr>
      <vt:lpstr>Example, Continued With Separate Chaining</vt:lpstr>
      <vt:lpstr>Example, Continued With Separate Chaining</vt:lpstr>
      <vt:lpstr>Example, Continued With Separate Chaining</vt:lpstr>
      <vt:lpstr>Example, Continued With Separate Chaining</vt:lpstr>
      <vt:lpstr>Example, Continued With Separate Chaining</vt:lpstr>
      <vt:lpstr>PowerPoint Presentation</vt:lpstr>
      <vt:lpstr>Setup</vt:lpstr>
      <vt:lpstr>Worst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Best Possible Layout</vt:lpstr>
      <vt:lpstr>This Gives Rise to Hash Tables</vt:lpstr>
      <vt:lpstr>Hash Table Complexity</vt:lpstr>
      <vt:lpstr>Hash Table Complexity</vt:lpstr>
      <vt:lpstr>Hash Table Complexity</vt:lpstr>
      <vt:lpstr>Hash Table Complexity</vt:lpstr>
      <vt:lpstr>Hash Table Complexity</vt:lpstr>
      <vt:lpstr>Hash Table Complexity</vt:lpstr>
      <vt:lpstr>Hash Table Complexity</vt:lpstr>
      <vt:lpstr>Hash Table Complexity</vt:lpstr>
      <vt:lpstr>PowerPoint Presentation</vt:lpstr>
      <vt:lpstr>Linear Congruential Generators</vt:lpstr>
      <vt:lpstr>Linear Congruential Generators</vt:lpstr>
      <vt:lpstr>Cryptographic Hash Functions</vt:lpstr>
      <vt:lpstr>PowerPoint Presentation</vt:lpstr>
      <vt:lpstr>Hashing Non-numerical Keys</vt:lpstr>
      <vt:lpstr>Dictionaries Summary</vt:lpstr>
      <vt:lpstr>Dictionaries Summary</vt:lpstr>
      <vt:lpstr>What About Sets?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Hashing</dc:title>
  <cp:lastModifiedBy>Mohammad Hammoud</cp:lastModifiedBy>
  <cp:revision>261</cp:revision>
  <dcterms:modified xsi:type="dcterms:W3CDTF">2023-03-05T03:48:45Z</dcterms:modified>
</cp:coreProperties>
</file>