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488" r:id="rId2"/>
    <p:sldId id="521" r:id="rId3"/>
    <p:sldId id="536" r:id="rId4"/>
    <p:sldId id="537" r:id="rId5"/>
    <p:sldId id="538" r:id="rId6"/>
    <p:sldId id="546" r:id="rId7"/>
    <p:sldId id="569" r:id="rId8"/>
    <p:sldId id="570" r:id="rId9"/>
    <p:sldId id="571" r:id="rId10"/>
    <p:sldId id="572" r:id="rId11"/>
    <p:sldId id="552" r:id="rId12"/>
    <p:sldId id="555" r:id="rId13"/>
    <p:sldId id="556" r:id="rId14"/>
    <p:sldId id="558" r:id="rId15"/>
    <p:sldId id="560" r:id="rId16"/>
    <p:sldId id="562" r:id="rId17"/>
    <p:sldId id="573" r:id="rId18"/>
    <p:sldId id="574" r:id="rId19"/>
    <p:sldId id="575" r:id="rId20"/>
    <p:sldId id="543" r:id="rId21"/>
    <p:sldId id="576" r:id="rId22"/>
    <p:sldId id="577" r:id="rId23"/>
    <p:sldId id="578" r:id="rId24"/>
    <p:sldId id="493" r:id="rId25"/>
    <p:sldId id="645" r:id="rId26"/>
    <p:sldId id="649" r:id="rId27"/>
    <p:sldId id="650" r:id="rId28"/>
    <p:sldId id="651" r:id="rId29"/>
    <p:sldId id="652" r:id="rId30"/>
    <p:sldId id="653" r:id="rId31"/>
    <p:sldId id="654" r:id="rId32"/>
    <p:sldId id="655" r:id="rId33"/>
    <p:sldId id="656" r:id="rId34"/>
    <p:sldId id="646" r:id="rId35"/>
    <p:sldId id="647" r:id="rId36"/>
    <p:sldId id="660" r:id="rId37"/>
    <p:sldId id="662" r:id="rId38"/>
    <p:sldId id="663" r:id="rId39"/>
    <p:sldId id="664" r:id="rId40"/>
    <p:sldId id="665" r:id="rId41"/>
    <p:sldId id="666" r:id="rId42"/>
    <p:sldId id="667" r:id="rId43"/>
    <p:sldId id="668" r:id="rId44"/>
    <p:sldId id="657" r:id="rId45"/>
    <p:sldId id="580" r:id="rId46"/>
    <p:sldId id="586" r:id="rId47"/>
    <p:sldId id="598" r:id="rId48"/>
    <p:sldId id="601" r:id="rId49"/>
    <p:sldId id="599" r:id="rId50"/>
    <p:sldId id="602" r:id="rId51"/>
    <p:sldId id="603" r:id="rId52"/>
    <p:sldId id="604" r:id="rId53"/>
    <p:sldId id="605" r:id="rId54"/>
    <p:sldId id="606" r:id="rId55"/>
    <p:sldId id="607" r:id="rId56"/>
    <p:sldId id="553" r:id="rId57"/>
    <p:sldId id="608" r:id="rId58"/>
    <p:sldId id="563" r:id="rId59"/>
    <p:sldId id="565" r:id="rId60"/>
    <p:sldId id="564" r:id="rId61"/>
    <p:sldId id="566" r:id="rId62"/>
    <p:sldId id="567" r:id="rId63"/>
    <p:sldId id="554" r:id="rId64"/>
    <p:sldId id="581" r:id="rId65"/>
    <p:sldId id="584" r:id="rId66"/>
    <p:sldId id="609" r:id="rId67"/>
    <p:sldId id="585" r:id="rId68"/>
    <p:sldId id="610" r:id="rId69"/>
    <p:sldId id="611" r:id="rId70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FF0000"/>
    <a:srgbClr val="FFFF00"/>
    <a:srgbClr val="FFF3F3"/>
    <a:srgbClr val="FF9933"/>
    <a:srgbClr val="FFE5E5"/>
    <a:srgbClr val="FFCC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80"/>
    <p:restoredTop sz="94660"/>
  </p:normalViewPr>
  <p:slideViewPr>
    <p:cSldViewPr>
      <p:cViewPr varScale="1">
        <p:scale>
          <a:sx n="90" d="100"/>
          <a:sy n="90" d="100"/>
        </p:scale>
        <p:origin x="1608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2/23/23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30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ithub.com/python/cpython/blob/master/Objects/listobject.c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12: Unbounded Arrays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February 22,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continue by adding “d”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All we did is one write!</a:t>
            </a:r>
          </a:p>
          <a:p>
            <a:pPr lvl="2"/>
            <a:r>
              <a:rPr lang="en-US" dirty="0"/>
              <a:t>O(1)</a:t>
            </a:r>
          </a:p>
          <a:p>
            <a:pPr lvl="2"/>
            <a:endParaRPr lang="en-US" dirty="0"/>
          </a:p>
          <a:p>
            <a:r>
              <a:rPr lang="en-US" dirty="0"/>
              <a:t>But is it safe?</a:t>
            </a:r>
          </a:p>
          <a:p>
            <a:pPr lvl="1"/>
            <a:r>
              <a:rPr lang="en-US" dirty="0"/>
              <a:t>We have no way to know the true length of the array!</a:t>
            </a:r>
          </a:p>
          <a:p>
            <a:pPr lvl="3"/>
            <a:r>
              <a:rPr lang="en-US" dirty="0"/>
              <a:t>It used to be that </a:t>
            </a:r>
            <a:r>
              <a:rPr lang="en-US" dirty="0">
                <a:solidFill>
                  <a:srgbClr val="C00000"/>
                </a:solidFill>
              </a:rPr>
              <a:t>A-&gt;length == \length(A-&gt;data)</a:t>
            </a:r>
          </a:p>
          <a:p>
            <a:pPr lvl="2"/>
            <a:r>
              <a:rPr lang="en-US" dirty="0"/>
              <a:t>When executing</a:t>
            </a:r>
          </a:p>
          <a:p>
            <a:pPr lvl="2">
              <a:buNone/>
            </a:pPr>
            <a:r>
              <a:rPr lang="en-US" dirty="0"/>
              <a:t>		A-&gt;data[2] = “d”</a:t>
            </a:r>
          </a:p>
          <a:p>
            <a:pPr lvl="2">
              <a:buNone/>
            </a:pPr>
            <a:r>
              <a:rPr lang="en-US" dirty="0"/>
              <a:t>	we don’t know if we are writing out of bounds</a:t>
            </a:r>
          </a:p>
          <a:p>
            <a:pPr lvl="3"/>
            <a:r>
              <a:rPr lang="en-US" dirty="0"/>
              <a:t>Now, all we know is that </a:t>
            </a:r>
            <a:r>
              <a:rPr lang="en-US" dirty="0">
                <a:solidFill>
                  <a:srgbClr val="C00000"/>
                </a:solidFill>
              </a:rPr>
              <a:t>A-&gt;length &lt;= \length(A-&gt;data)</a:t>
            </a:r>
          </a:p>
          <a:p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2818095" y="3028890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 bwMode="auto">
          <a:xfrm>
            <a:off x="3536580" y="363849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2411315" y="3124200"/>
            <a:ext cx="105795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021465" y="28956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627880" y="3473036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“d"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Oval 39"/>
          <p:cNvSpPr/>
          <p:nvPr/>
        </p:nvSpPr>
        <p:spPr bwMode="auto">
          <a:xfrm>
            <a:off x="4639755" y="363533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Rectangular Callout 49"/>
          <p:cNvSpPr/>
          <p:nvPr/>
        </p:nvSpPr>
        <p:spPr bwMode="auto">
          <a:xfrm>
            <a:off x="7416800" y="2590800"/>
            <a:ext cx="3259867" cy="646331"/>
          </a:xfrm>
          <a:prstGeom prst="wedgeRectCallout">
            <a:avLst>
              <a:gd name="adj1" fmla="val -74225"/>
              <a:gd name="adj2" fmla="val 1067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No need to create a new array:</a:t>
            </a:r>
            <a:br>
              <a:rPr lang="en-US" sz="1800" b="0" dirty="0"/>
            </a:br>
            <a:r>
              <a:rPr lang="en-US" sz="1800" b="0" dirty="0"/>
              <a:t>Just use the unused position!</a:t>
            </a:r>
          </a:p>
        </p:txBody>
      </p:sp>
      <p:cxnSp>
        <p:nvCxnSpPr>
          <p:cNvPr id="17" name="Elbow Connector 19"/>
          <p:cNvCxnSpPr>
            <a:stCxn id="16" idx="6"/>
            <a:endCxn id="40" idx="2"/>
          </p:cNvCxnSpPr>
          <p:nvPr/>
        </p:nvCxnSpPr>
        <p:spPr bwMode="auto">
          <a:xfrm flipV="1">
            <a:off x="3688980" y="3711539"/>
            <a:ext cx="950775" cy="315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10998200" y="7162800"/>
            <a:ext cx="1371600" cy="1371600"/>
          </a:xfrm>
          <a:prstGeom prst="octagon">
            <a:avLst/>
          </a:prstGeom>
          <a:solidFill>
            <a:srgbClr val="FF0000"/>
          </a:solidFill>
          <a:ln w="127000"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 anchor="ctr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STOP</a:t>
            </a:r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uba_add</a:t>
            </a:r>
            <a:r>
              <a:rPr lang="en-US" dirty="0"/>
              <a:t>(A, </a:t>
            </a:r>
            <a:r>
              <a:rPr lang="en-US" dirty="0">
                <a:solidFill>
                  <a:schemeClr val="tx1"/>
                </a:solidFill>
              </a:rPr>
              <a:t>"</a:t>
            </a:r>
            <a:r>
              <a:rPr lang="en-US" dirty="0"/>
              <a:t>d</a:t>
            </a:r>
            <a:r>
              <a:rPr lang="en-US" dirty="0">
                <a:solidFill>
                  <a:schemeClr val="tx1"/>
                </a:solidFill>
              </a:rPr>
              <a:t>")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Striped Right Arrow 50"/>
          <p:cNvSpPr/>
          <p:nvPr/>
        </p:nvSpPr>
        <p:spPr bwMode="auto">
          <a:xfrm rot="8100000">
            <a:off x="10157207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Cloud 51"/>
          <p:cNvSpPr/>
          <p:nvPr/>
        </p:nvSpPr>
        <p:spPr bwMode="auto">
          <a:xfrm>
            <a:off x="10537975" y="76200"/>
            <a:ext cx="2362200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10842775" y="381000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4" name="Elbow Connector 19"/>
          <p:cNvCxnSpPr>
            <a:stCxn id="59" idx="3"/>
          </p:cNvCxnSpPr>
          <p:nvPr/>
        </p:nvCxnSpPr>
        <p:spPr bwMode="auto">
          <a:xfrm flipV="1">
            <a:off x="1009265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970280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3" grpId="0"/>
      <p:bldP spid="40" grpId="0"/>
      <p:bldP spid="50" grpId="0" animBg="1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 this by splitting </a:t>
            </a:r>
            <a:r>
              <a:rPr lang="en-US" b="1" dirty="0"/>
              <a:t>length</a:t>
            </a:r>
            <a:r>
              <a:rPr lang="en-US" dirty="0"/>
              <a:t> into two fields</a:t>
            </a:r>
          </a:p>
          <a:p>
            <a:pPr lvl="1"/>
            <a:r>
              <a:rPr lang="en-US" b="1" dirty="0"/>
              <a:t>size</a:t>
            </a:r>
            <a:r>
              <a:rPr lang="en-US" dirty="0"/>
              <a:t> is the size of the unbounded array reported to the user</a:t>
            </a:r>
          </a:p>
          <a:p>
            <a:pPr lvl="1"/>
            <a:r>
              <a:rPr lang="en-US" b="1" dirty="0"/>
              <a:t>limit</a:t>
            </a:r>
            <a:r>
              <a:rPr lang="en-US" dirty="0"/>
              <a:t> is the true length of the underlying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06800" y="3886200"/>
            <a:ext cx="56388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432175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size;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   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&lt;= size &amp;&amp; size &lt;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      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latin typeface="Helvetica Neue"/>
              </a:rPr>
              <a:t> data;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\length(data) ==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1473200" y="6229290"/>
            <a:ext cx="1334661" cy="400110"/>
          </a:xfrm>
          <a:prstGeom prst="wedgeRectCallout">
            <a:avLst>
              <a:gd name="adj1" fmla="val 39682"/>
              <a:gd name="adj2" fmla="val 1979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9626600" y="6172200"/>
            <a:ext cx="1844415" cy="707886"/>
          </a:xfrm>
          <a:prstGeom prst="wedgeRectCallout">
            <a:avLst>
              <a:gd name="adj1" fmla="val -123702"/>
              <a:gd name="adj2" fmla="val 1189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cxnSp>
        <p:nvCxnSpPr>
          <p:cNvPr id="72" name="Elbow Connector 19"/>
          <p:cNvCxnSpPr>
            <a:stCxn id="79" idx="6"/>
            <a:endCxn id="78" idx="2"/>
          </p:cNvCxnSpPr>
          <p:nvPr/>
        </p:nvCxnSpPr>
        <p:spPr bwMode="auto">
          <a:xfrm>
            <a:off x="7564055" y="842108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73" name="Striped Right Arrow 72"/>
          <p:cNvSpPr/>
          <p:nvPr/>
        </p:nvSpPr>
        <p:spPr bwMode="auto">
          <a:xfrm>
            <a:off x="4524940" y="7296090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Cloud 73"/>
          <p:cNvSpPr/>
          <p:nvPr/>
        </p:nvSpPr>
        <p:spPr bwMode="auto">
          <a:xfrm>
            <a:off x="1766125" y="7353180"/>
            <a:ext cx="184067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2070925" y="765798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6693170" y="727698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8483600" y="819248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8" name="Oval 77"/>
          <p:cNvSpPr/>
          <p:nvPr/>
        </p:nvSpPr>
        <p:spPr bwMode="auto">
          <a:xfrm>
            <a:off x="8483600" y="834488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7411655" y="834488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0" name="Elbow Connector 19"/>
          <p:cNvCxnSpPr>
            <a:stCxn id="81" idx="3"/>
          </p:cNvCxnSpPr>
          <p:nvPr/>
        </p:nvCxnSpPr>
        <p:spPr bwMode="auto">
          <a:xfrm flipV="1">
            <a:off x="6286390" y="737229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5896540" y="714369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82" name="Elbow Connector 19"/>
          <p:cNvCxnSpPr>
            <a:stCxn id="83" idx="3"/>
          </p:cNvCxnSpPr>
          <p:nvPr/>
        </p:nvCxnSpPr>
        <p:spPr bwMode="auto">
          <a:xfrm flipV="1">
            <a:off x="1320800" y="7905690"/>
            <a:ext cx="76200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930950" y="767709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9855200" y="4927937"/>
            <a:ext cx="2753318" cy="1015663"/>
          </a:xfrm>
          <a:prstGeom prst="wedgeRectCallout">
            <a:avLst>
              <a:gd name="adj1" fmla="val -109038"/>
              <a:gd name="adj2" fmla="val -587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It will be convenient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to have </a:t>
            </a:r>
            <a:r>
              <a:rPr lang="en-US" sz="2000" b="0" dirty="0">
                <a:solidFill>
                  <a:srgbClr val="C00000"/>
                </a:solidFill>
              </a:rPr>
              <a:t>size &lt; limit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rather than size &lt;= limit</a:t>
            </a: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9626600" y="3940314"/>
            <a:ext cx="2899192" cy="707886"/>
          </a:xfrm>
          <a:prstGeom prst="wedgeRectCallout">
            <a:avLst>
              <a:gd name="adj1" fmla="val -90034"/>
              <a:gd name="adj2" fmla="val 533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These are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representation invariants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4B998A-C2F5-AEF3-B3C5-DDC0A2C63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EE33B588-F346-2E27-CE79-F9F7E014310A}"/>
              </a:ext>
            </a:extLst>
          </p:cNvPr>
          <p:cNvSpPr/>
          <p:nvPr/>
        </p:nvSpPr>
        <p:spPr bwMode="auto">
          <a:xfrm>
            <a:off x="8331200" y="4648200"/>
            <a:ext cx="228600" cy="787568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  <p:bldP spid="22" grpId="0" animBg="1"/>
      <p:bldP spid="73" grpId="0" animBg="1"/>
      <p:bldP spid="74" grpId="0" animBg="1"/>
      <p:bldP spid="78" grpId="0"/>
      <p:bldP spid="79" grpId="0"/>
      <p:bldP spid="81" grpId="0"/>
      <p:bldP spid="83" grpId="0"/>
      <p:bldP spid="19" grpId="0" animBg="1"/>
      <p:bldP spid="23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do it all over again</a:t>
            </a:r>
          </a:p>
          <a:p>
            <a:pPr lvl="1"/>
            <a:r>
              <a:rPr lang="en-US" dirty="0"/>
              <a:t>We first add “c”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No need to copy old array elements</a:t>
            </a:r>
          </a:p>
          <a:p>
            <a:pPr lvl="2"/>
            <a:r>
              <a:rPr lang="en-US" dirty="0"/>
              <a:t>Write new element in the first unused space</a:t>
            </a:r>
          </a:p>
          <a:p>
            <a:pPr lvl="2"/>
            <a:r>
              <a:rPr lang="en-US" dirty="0"/>
              <a:t>Update size</a:t>
            </a:r>
          </a:p>
          <a:p>
            <a:pPr lvl="1"/>
            <a:r>
              <a:rPr lang="en-US" dirty="0"/>
              <a:t>O(1) for an n-element array</a:t>
            </a:r>
          </a:p>
          <a:p>
            <a:pPr lvl="2"/>
            <a:r>
              <a:rPr lang="en-US" dirty="0"/>
              <a:t>Very cheap this time</a:t>
            </a:r>
          </a:p>
          <a:p>
            <a:endParaRPr lang="en-US" dirty="0"/>
          </a:p>
          <a:p>
            <a:r>
              <a:rPr lang="en-US" dirty="0"/>
              <a:t>Next, let’s remove the last element</a:t>
            </a:r>
          </a:p>
        </p:txBody>
      </p:sp>
      <p:sp>
        <p:nvSpPr>
          <p:cNvPr id="50" name="Rectangular Callout 49"/>
          <p:cNvSpPr/>
          <p:nvPr/>
        </p:nvSpPr>
        <p:spPr bwMode="auto">
          <a:xfrm>
            <a:off x="7340600" y="3597915"/>
            <a:ext cx="2024465" cy="646331"/>
          </a:xfrm>
          <a:prstGeom prst="wedgeRectCallout">
            <a:avLst>
              <a:gd name="adj1" fmla="val -112213"/>
              <a:gd name="adj2" fmla="val 929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Write “c” in the first</a:t>
            </a:r>
            <a:br>
              <a:rPr lang="en-US" sz="1800" b="0" dirty="0"/>
            </a:br>
            <a:r>
              <a:rPr lang="en-US" sz="1800" b="0" dirty="0"/>
              <a:t>unused space</a:t>
            </a:r>
          </a:p>
        </p:txBody>
      </p:sp>
      <p:cxnSp>
        <p:nvCxnSpPr>
          <p:cNvPr id="91" name="Elbow Connector 19"/>
          <p:cNvCxnSpPr>
            <a:stCxn id="98" idx="6"/>
            <a:endCxn id="97" idx="2"/>
          </p:cNvCxnSpPr>
          <p:nvPr/>
        </p:nvCxnSpPr>
        <p:spPr bwMode="auto">
          <a:xfrm>
            <a:off x="3674115" y="4875311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95" name="Table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717938"/>
              </p:ext>
            </p:extLst>
          </p:nvPr>
        </p:nvGraphicFramePr>
        <p:xfrm>
          <a:off x="2803230" y="3731205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774487"/>
              </p:ext>
            </p:extLst>
          </p:nvPr>
        </p:nvGraphicFramePr>
        <p:xfrm>
          <a:off x="4593660" y="4646711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7" name="Oval 96"/>
          <p:cNvSpPr/>
          <p:nvPr/>
        </p:nvSpPr>
        <p:spPr bwMode="auto">
          <a:xfrm>
            <a:off x="4593660" y="47991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3521715" y="479911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99" name="Elbow Connector 19"/>
          <p:cNvCxnSpPr>
            <a:stCxn id="100" idx="3"/>
          </p:cNvCxnSpPr>
          <p:nvPr/>
        </p:nvCxnSpPr>
        <p:spPr bwMode="auto">
          <a:xfrm flipV="1">
            <a:off x="2396450" y="3826515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2006600" y="359791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03" name="Oval 102"/>
          <p:cNvSpPr>
            <a:spLocks noChangeArrowheads="1"/>
          </p:cNvSpPr>
          <p:nvPr/>
        </p:nvSpPr>
        <p:spPr bwMode="auto">
          <a:xfrm>
            <a:off x="3362585" y="3687479"/>
            <a:ext cx="609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7" name="Striped Right Arrow 106"/>
          <p:cNvSpPr/>
          <p:nvPr/>
        </p:nvSpPr>
        <p:spPr bwMode="auto">
          <a:xfrm rot="8100000">
            <a:off x="10157207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8" name="Cloud 107"/>
          <p:cNvSpPr/>
          <p:nvPr/>
        </p:nvSpPr>
        <p:spPr bwMode="auto">
          <a:xfrm>
            <a:off x="10537975" y="76200"/>
            <a:ext cx="2362200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9" name="Table 108"/>
          <p:cNvGraphicFramePr>
            <a:graphicFrameLocks noGrp="1"/>
          </p:cNvGraphicFramePr>
          <p:nvPr/>
        </p:nvGraphicFramePr>
        <p:xfrm>
          <a:off x="10842775" y="381000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0" name="Elbow Connector 19"/>
          <p:cNvCxnSpPr>
            <a:stCxn id="111" idx="3"/>
          </p:cNvCxnSpPr>
          <p:nvPr/>
        </p:nvCxnSpPr>
        <p:spPr bwMode="auto">
          <a:xfrm flipV="1">
            <a:off x="1009265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11" name="TextBox 110"/>
          <p:cNvSpPr txBox="1"/>
          <p:nvPr/>
        </p:nvSpPr>
        <p:spPr>
          <a:xfrm>
            <a:off x="970280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12" name="Down Arrow 111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uba_add</a:t>
            </a:r>
            <a:r>
              <a:rPr lang="en-US" dirty="0"/>
              <a:t>(A, </a:t>
            </a:r>
            <a:r>
              <a:rPr lang="en-US" dirty="0">
                <a:solidFill>
                  <a:schemeClr val="tx1"/>
                </a:solidFill>
              </a:rPr>
              <a:t>"</a:t>
            </a:r>
            <a:r>
              <a:rPr lang="en-US" dirty="0"/>
              <a:t>c</a:t>
            </a:r>
            <a:r>
              <a:rPr lang="en-US" dirty="0">
                <a:solidFill>
                  <a:schemeClr val="tx1"/>
                </a:solidFill>
              </a:rPr>
              <a:t>")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Down Arrow 112"/>
          <p:cNvSpPr/>
          <p:nvPr/>
        </p:nvSpPr>
        <p:spPr bwMode="auto">
          <a:xfrm rot="16200000">
            <a:off x="10919847" y="76686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0" dirty="0" err="1"/>
              <a:t>uba_rem</a:t>
            </a:r>
            <a:r>
              <a:rPr lang="en-US" b="0" dirty="0"/>
              <a:t>(A</a:t>
            </a:r>
            <a:r>
              <a:rPr lang="en-US" b="0" dirty="0">
                <a:solidFill>
                  <a:schemeClr val="tx1"/>
                </a:solidFill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2BA8A1-20C5-7F77-09E5-DD116157671E}"/>
              </a:ext>
            </a:extLst>
          </p:cNvPr>
          <p:cNvSpPr txBox="1"/>
          <p:nvPr/>
        </p:nvSpPr>
        <p:spPr>
          <a:xfrm>
            <a:off x="1968711" y="3159290"/>
            <a:ext cx="3410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was 2 before adding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97" grpId="0"/>
      <p:bldP spid="98" grpId="0"/>
      <p:bldP spid="100" grpId="0"/>
      <p:bldP spid="103" grpId="1" animBg="1"/>
      <p:bldP spid="112" grpId="0" animBg="1"/>
      <p:bldP spid="113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remove the last element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Simply decrement size and return element</a:t>
            </a:r>
          </a:p>
          <a:p>
            <a:pPr lvl="1"/>
            <a:r>
              <a:rPr lang="en-US" dirty="0"/>
              <a:t>O(1)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Let’s continue by adding “d”</a:t>
            </a:r>
          </a:p>
        </p:txBody>
      </p:sp>
      <p:cxnSp>
        <p:nvCxnSpPr>
          <p:cNvPr id="75" name="Elbow Connector 19"/>
          <p:cNvCxnSpPr>
            <a:stCxn id="82" idx="6"/>
            <a:endCxn id="81" idx="2"/>
          </p:cNvCxnSpPr>
          <p:nvPr/>
        </p:nvCxnSpPr>
        <p:spPr bwMode="auto">
          <a:xfrm>
            <a:off x="3674115" y="424919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79" name="Table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934738"/>
              </p:ext>
            </p:extLst>
          </p:nvPr>
        </p:nvGraphicFramePr>
        <p:xfrm>
          <a:off x="2803230" y="31050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727825"/>
              </p:ext>
            </p:extLst>
          </p:nvPr>
        </p:nvGraphicFramePr>
        <p:xfrm>
          <a:off x="4593660" y="40205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1" name="Oval 80"/>
          <p:cNvSpPr/>
          <p:nvPr/>
        </p:nvSpPr>
        <p:spPr bwMode="auto">
          <a:xfrm>
            <a:off x="4593660" y="417299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3521715" y="41729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3" name="Elbow Connector 19"/>
          <p:cNvCxnSpPr>
            <a:stCxn id="84" idx="3"/>
          </p:cNvCxnSpPr>
          <p:nvPr/>
        </p:nvCxnSpPr>
        <p:spPr bwMode="auto">
          <a:xfrm flipV="1">
            <a:off x="2396450" y="32004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2006600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87" name="Oval 86"/>
          <p:cNvSpPr>
            <a:spLocks noChangeArrowheads="1"/>
          </p:cNvSpPr>
          <p:nvPr/>
        </p:nvSpPr>
        <p:spPr bwMode="auto">
          <a:xfrm>
            <a:off x="3362585" y="3061364"/>
            <a:ext cx="609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8" name="Rectangular Callout 87"/>
          <p:cNvSpPr/>
          <p:nvPr/>
        </p:nvSpPr>
        <p:spPr bwMode="auto">
          <a:xfrm>
            <a:off x="5816600" y="4800600"/>
            <a:ext cx="1913344" cy="646331"/>
          </a:xfrm>
          <a:prstGeom prst="wedgeRectCallout">
            <a:avLst>
              <a:gd name="adj1" fmla="val -41608"/>
              <a:gd name="adj2" fmla="val -10962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“c” is still here,</a:t>
            </a:r>
            <a:br>
              <a:rPr lang="en-US" sz="1800" b="0" dirty="0"/>
            </a:br>
            <a:r>
              <a:rPr lang="en-US" sz="1800" b="0" dirty="0"/>
              <a:t> but we don’t care</a:t>
            </a:r>
          </a:p>
        </p:txBody>
      </p:sp>
      <p:sp>
        <p:nvSpPr>
          <p:cNvPr id="92" name="Down Arrow 91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uba_rem</a:t>
            </a:r>
            <a:r>
              <a:rPr lang="en-US" dirty="0"/>
              <a:t>(A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3" name="Down Arrow 92"/>
          <p:cNvSpPr/>
          <p:nvPr/>
        </p:nvSpPr>
        <p:spPr bwMode="auto">
          <a:xfrm rot="16200000">
            <a:off x="10919847" y="76686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0" dirty="0" err="1"/>
              <a:t>uba_add</a:t>
            </a:r>
            <a:r>
              <a:rPr lang="en-US" b="0" dirty="0"/>
              <a:t>(A, "d"</a:t>
            </a:r>
            <a:r>
              <a:rPr lang="en-US" b="0" dirty="0">
                <a:solidFill>
                  <a:schemeClr val="tx1"/>
                </a:solidFill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4" name="Cloud 93"/>
          <p:cNvSpPr/>
          <p:nvPr/>
        </p:nvSpPr>
        <p:spPr bwMode="auto">
          <a:xfrm>
            <a:off x="11058785" y="76200"/>
            <a:ext cx="184441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5" name="Table 94"/>
          <p:cNvGraphicFramePr>
            <a:graphicFrameLocks noGrp="1"/>
          </p:cNvGraphicFramePr>
          <p:nvPr/>
        </p:nvGraphicFramePr>
        <p:xfrm>
          <a:off x="11363585" y="38100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6" name="Elbow Connector 19"/>
          <p:cNvCxnSpPr>
            <a:stCxn id="97" idx="3"/>
          </p:cNvCxnSpPr>
          <p:nvPr/>
        </p:nvCxnSpPr>
        <p:spPr bwMode="auto">
          <a:xfrm flipV="1">
            <a:off x="106134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102236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98" name="Striped Right Arrow 97"/>
          <p:cNvSpPr/>
          <p:nvPr/>
        </p:nvSpPr>
        <p:spPr bwMode="auto">
          <a:xfrm rot="8100000">
            <a:off x="10403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4EA2FE-26E5-EF3B-9DF4-50EA8B2D7870}"/>
              </a:ext>
            </a:extLst>
          </p:cNvPr>
          <p:cNvSpPr txBox="1"/>
          <p:nvPr/>
        </p:nvSpPr>
        <p:spPr>
          <a:xfrm>
            <a:off x="1778791" y="2561599"/>
            <a:ext cx="3777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was 3 before removing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84" grpId="0"/>
      <p:bldP spid="87" grpId="0" animBg="1"/>
      <p:bldP spid="88" grpId="0" animBg="1"/>
      <p:bldP spid="93" grpId="0" animBg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continue by adding “d”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As before, just update size</a:t>
            </a:r>
          </a:p>
          <a:p>
            <a:pPr lvl="1"/>
            <a:r>
              <a:rPr lang="en-US" dirty="0"/>
              <a:t>O(1)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Let’s continue by adding “e”</a:t>
            </a:r>
          </a:p>
        </p:txBody>
      </p:sp>
      <p:cxnSp>
        <p:nvCxnSpPr>
          <p:cNvPr id="80" name="Elbow Connector 19"/>
          <p:cNvCxnSpPr>
            <a:stCxn id="86" idx="6"/>
            <a:endCxn id="85" idx="2"/>
          </p:cNvCxnSpPr>
          <p:nvPr/>
        </p:nvCxnSpPr>
        <p:spPr bwMode="auto">
          <a:xfrm>
            <a:off x="3674115" y="424919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2803230" y="31050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Table 83"/>
          <p:cNvGraphicFramePr>
            <a:graphicFrameLocks noGrp="1"/>
          </p:cNvGraphicFramePr>
          <p:nvPr/>
        </p:nvGraphicFramePr>
        <p:xfrm>
          <a:off x="4593660" y="40205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5" name="Oval 84"/>
          <p:cNvSpPr/>
          <p:nvPr/>
        </p:nvSpPr>
        <p:spPr bwMode="auto">
          <a:xfrm>
            <a:off x="4593660" y="417299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3521715" y="41729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7" name="Elbow Connector 19"/>
          <p:cNvCxnSpPr>
            <a:stCxn id="88" idx="3"/>
          </p:cNvCxnSpPr>
          <p:nvPr/>
        </p:nvCxnSpPr>
        <p:spPr bwMode="auto">
          <a:xfrm flipV="1">
            <a:off x="2396450" y="32004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2006600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89" name="Oval 88"/>
          <p:cNvSpPr>
            <a:spLocks noChangeArrowheads="1"/>
          </p:cNvSpPr>
          <p:nvPr/>
        </p:nvSpPr>
        <p:spPr bwMode="auto">
          <a:xfrm>
            <a:off x="3362585" y="3061364"/>
            <a:ext cx="609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3" name="Down Arrow 92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uba_add</a:t>
            </a:r>
            <a:r>
              <a:rPr lang="en-US" dirty="0"/>
              <a:t>(A, </a:t>
            </a:r>
            <a:r>
              <a:rPr lang="en-US" dirty="0">
                <a:solidFill>
                  <a:schemeClr val="tx1"/>
                </a:solidFill>
              </a:rPr>
              <a:t>"</a:t>
            </a:r>
            <a:r>
              <a:rPr lang="en-US" dirty="0"/>
              <a:t>d</a:t>
            </a:r>
            <a:r>
              <a:rPr lang="en-US" dirty="0">
                <a:solidFill>
                  <a:schemeClr val="tx1"/>
                </a:solidFill>
              </a:rPr>
              <a:t>")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4" name="Striped Right Arrow 93"/>
          <p:cNvSpPr/>
          <p:nvPr/>
        </p:nvSpPr>
        <p:spPr bwMode="auto">
          <a:xfrm rot="8100000">
            <a:off x="10157207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5" name="Cloud 94"/>
          <p:cNvSpPr/>
          <p:nvPr/>
        </p:nvSpPr>
        <p:spPr bwMode="auto">
          <a:xfrm>
            <a:off x="10537975" y="76200"/>
            <a:ext cx="2362200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6" name="Table 95"/>
          <p:cNvGraphicFramePr>
            <a:graphicFrameLocks noGrp="1"/>
          </p:cNvGraphicFramePr>
          <p:nvPr/>
        </p:nvGraphicFramePr>
        <p:xfrm>
          <a:off x="10842775" y="381000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7" name="Elbow Connector 19"/>
          <p:cNvCxnSpPr>
            <a:stCxn id="98" idx="3"/>
          </p:cNvCxnSpPr>
          <p:nvPr/>
        </p:nvCxnSpPr>
        <p:spPr bwMode="auto">
          <a:xfrm flipV="1">
            <a:off x="1009265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98" name="TextBox 97"/>
          <p:cNvSpPr txBox="1"/>
          <p:nvPr/>
        </p:nvSpPr>
        <p:spPr>
          <a:xfrm>
            <a:off x="970280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51" name="Rectangular Callout 50"/>
          <p:cNvSpPr/>
          <p:nvPr/>
        </p:nvSpPr>
        <p:spPr bwMode="auto">
          <a:xfrm>
            <a:off x="6197600" y="2819400"/>
            <a:ext cx="1665391" cy="646331"/>
          </a:xfrm>
          <a:prstGeom prst="wedgeRectCallout">
            <a:avLst>
              <a:gd name="adj1" fmla="val -58637"/>
              <a:gd name="adj2" fmla="val 1462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Write “d” where</a:t>
            </a:r>
            <a:br>
              <a:rPr lang="en-US" sz="1800" b="0" dirty="0"/>
            </a:br>
            <a:r>
              <a:rPr lang="en-US" sz="1800" b="0" dirty="0"/>
              <a:t>“c” used to be</a:t>
            </a:r>
          </a:p>
        </p:txBody>
      </p:sp>
      <p:sp>
        <p:nvSpPr>
          <p:cNvPr id="100" name="Down Arrow 99"/>
          <p:cNvSpPr/>
          <p:nvPr/>
        </p:nvSpPr>
        <p:spPr bwMode="auto">
          <a:xfrm rot="16200000">
            <a:off x="10919847" y="76686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0" dirty="0" err="1"/>
              <a:t>uba_add</a:t>
            </a:r>
            <a:r>
              <a:rPr lang="en-US" b="0" dirty="0"/>
              <a:t>(A, "e"</a:t>
            </a:r>
            <a:r>
              <a:rPr lang="en-US" b="0" dirty="0">
                <a:solidFill>
                  <a:schemeClr val="tx1"/>
                </a:solidFill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0F49B1-8A2D-5250-BCE6-727ECED55D33}"/>
              </a:ext>
            </a:extLst>
          </p:cNvPr>
          <p:cNvSpPr txBox="1"/>
          <p:nvPr/>
        </p:nvSpPr>
        <p:spPr>
          <a:xfrm>
            <a:off x="2000990" y="2561599"/>
            <a:ext cx="3422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was 2 before adding 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8" grpId="0"/>
      <p:bldP spid="89" grpId="0" animBg="1"/>
      <p:bldP spid="51" grpId="0" animBg="1"/>
      <p:bldP spid="100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continue by adding “e”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We need to </a:t>
            </a:r>
            <a:r>
              <a:rPr lang="en-US" b="1" dirty="0"/>
              <a:t>resize</a:t>
            </a:r>
            <a:r>
              <a:rPr lang="en-US" dirty="0"/>
              <a:t> the array to accommodate “e”</a:t>
            </a:r>
          </a:p>
          <a:p>
            <a:pPr lvl="1"/>
            <a:r>
              <a:rPr lang="en-US" dirty="0"/>
              <a:t>While satisfying the representation invariants</a:t>
            </a:r>
          </a:p>
          <a:p>
            <a:endParaRPr lang="en-US" dirty="0"/>
          </a:p>
          <a:p>
            <a:r>
              <a:rPr lang="en-US" dirty="0"/>
              <a:t>How big should the new array be?</a:t>
            </a:r>
          </a:p>
        </p:txBody>
      </p:sp>
      <p:sp>
        <p:nvSpPr>
          <p:cNvPr id="51" name="Rectangular Callout 50"/>
          <p:cNvSpPr/>
          <p:nvPr/>
        </p:nvSpPr>
        <p:spPr bwMode="auto">
          <a:xfrm>
            <a:off x="9058564" y="2743200"/>
            <a:ext cx="2756524" cy="923330"/>
          </a:xfrm>
          <a:prstGeom prst="wedgeRectCallout">
            <a:avLst>
              <a:gd name="adj1" fmla="val -146865"/>
              <a:gd name="adj2" fmla="val 5013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dirty="0"/>
              <a:t>We can’t do that!</a:t>
            </a:r>
          </a:p>
          <a:p>
            <a:pPr>
              <a:defRPr/>
            </a:pPr>
            <a:r>
              <a:rPr lang="en-US" sz="1800" b="0" dirty="0"/>
              <a:t>This violates the invariant:</a:t>
            </a:r>
          </a:p>
          <a:p>
            <a:pPr>
              <a:defRPr/>
            </a:pPr>
            <a:r>
              <a:rPr lang="en-US" sz="1800" b="0" dirty="0">
                <a:solidFill>
                  <a:srgbClr val="C00000"/>
                </a:solidFill>
              </a:rPr>
              <a:t>size &lt; limit</a:t>
            </a:r>
          </a:p>
        </p:txBody>
      </p:sp>
      <p:sp>
        <p:nvSpPr>
          <p:cNvPr id="43" name="Cloud 42"/>
          <p:cNvSpPr/>
          <p:nvPr/>
        </p:nvSpPr>
        <p:spPr bwMode="auto">
          <a:xfrm>
            <a:off x="10068184" y="76200"/>
            <a:ext cx="2835016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0372985" y="381000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5" name="Elbow Connector 19"/>
          <p:cNvCxnSpPr>
            <a:stCxn id="46" idx="3"/>
          </p:cNvCxnSpPr>
          <p:nvPr/>
        </p:nvCxnSpPr>
        <p:spPr bwMode="auto">
          <a:xfrm flipV="1">
            <a:off x="96228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92330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47" name="Elbow Connector 19"/>
          <p:cNvCxnSpPr>
            <a:stCxn id="55" idx="6"/>
            <a:endCxn id="54" idx="2"/>
          </p:cNvCxnSpPr>
          <p:nvPr/>
        </p:nvCxnSpPr>
        <p:spPr bwMode="auto">
          <a:xfrm>
            <a:off x="3674115" y="432539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2803230" y="31812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4593660" y="40967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4" name="Oval 53"/>
          <p:cNvSpPr/>
          <p:nvPr/>
        </p:nvSpPr>
        <p:spPr bwMode="auto">
          <a:xfrm>
            <a:off x="4593660" y="424919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3521715" y="42491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6" name="Elbow Connector 19"/>
          <p:cNvCxnSpPr>
            <a:stCxn id="57" idx="3"/>
          </p:cNvCxnSpPr>
          <p:nvPr/>
        </p:nvCxnSpPr>
        <p:spPr bwMode="auto">
          <a:xfrm flipV="1">
            <a:off x="2396450" y="32766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2006600" y="30480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3362585" y="3137564"/>
            <a:ext cx="609600" cy="977236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2" name="Down Arrow 61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uba_add</a:t>
            </a:r>
            <a:r>
              <a:rPr lang="en-US" dirty="0"/>
              <a:t>(A, </a:t>
            </a:r>
            <a:r>
              <a:rPr lang="en-US" dirty="0">
                <a:solidFill>
                  <a:schemeClr val="tx1"/>
                </a:solidFill>
              </a:rPr>
              <a:t>"</a:t>
            </a:r>
            <a:r>
              <a:rPr lang="en-US" dirty="0"/>
              <a:t>e</a:t>
            </a:r>
            <a:r>
              <a:rPr lang="en-US" dirty="0">
                <a:solidFill>
                  <a:schemeClr val="tx1"/>
                </a:solidFill>
              </a:rPr>
              <a:t>")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Striped Right Arrow 62"/>
          <p:cNvSpPr/>
          <p:nvPr/>
        </p:nvSpPr>
        <p:spPr bwMode="auto">
          <a:xfrm rot="8100000">
            <a:off x="9641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4" grpId="0"/>
      <p:bldP spid="55" grpId="0"/>
      <p:bldP spid="57" grpId="0"/>
      <p:bldP spid="5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Resizing the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/>
              <a:t>How big should the new array be?</a:t>
            </a:r>
          </a:p>
          <a:p>
            <a:pPr lvl="1"/>
            <a:r>
              <a:rPr lang="en-US" b="1" dirty="0"/>
              <a:t>One</a:t>
            </a:r>
            <a:r>
              <a:rPr lang="en-US" dirty="0"/>
              <a:t> longer: Just enough to accommodate “e”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O(n) for an n-element array</a:t>
            </a:r>
          </a:p>
          <a:p>
            <a:pPr lvl="3"/>
            <a:endParaRPr lang="en-US" dirty="0"/>
          </a:p>
          <a:p>
            <a:r>
              <a:rPr lang="en-US" dirty="0"/>
              <a:t>The next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will also be O(n)</a:t>
            </a:r>
          </a:p>
          <a:p>
            <a:pPr lvl="1"/>
            <a:r>
              <a:rPr lang="en-US" dirty="0"/>
              <a:t>And the next after that, and the one after, etc.,</a:t>
            </a:r>
          </a:p>
        </p:txBody>
      </p:sp>
      <p:cxnSp>
        <p:nvCxnSpPr>
          <p:cNvPr id="24" name="Elbow Connector 19"/>
          <p:cNvCxnSpPr>
            <a:stCxn id="29" idx="6"/>
            <a:endCxn id="28" idx="2"/>
          </p:cNvCxnSpPr>
          <p:nvPr/>
        </p:nvCxnSpPr>
        <p:spPr bwMode="auto">
          <a:xfrm>
            <a:off x="3677855" y="4630196"/>
            <a:ext cx="919545" cy="6261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806970" y="34860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597400" y="5027711"/>
          <a:ext cx="27432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Oval 27"/>
          <p:cNvSpPr/>
          <p:nvPr/>
        </p:nvSpPr>
        <p:spPr bwMode="auto">
          <a:xfrm>
            <a:off x="4597400" y="51801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25455" y="45539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Elbow Connector 19"/>
          <p:cNvCxnSpPr>
            <a:stCxn id="31" idx="3"/>
          </p:cNvCxnSpPr>
          <p:nvPr/>
        </p:nvCxnSpPr>
        <p:spPr bwMode="auto">
          <a:xfrm flipV="1">
            <a:off x="2400190" y="35814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010340" y="3352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97400" y="44015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Pie 33"/>
          <p:cNvSpPr/>
          <p:nvPr/>
        </p:nvSpPr>
        <p:spPr>
          <a:xfrm flipH="1" flipV="1">
            <a:off x="6695846" y="4114800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loud 39"/>
          <p:cNvSpPr/>
          <p:nvPr/>
        </p:nvSpPr>
        <p:spPr bwMode="auto">
          <a:xfrm>
            <a:off x="10068184" y="76200"/>
            <a:ext cx="2835016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0372985" y="381000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96228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92330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4" name="Striped Right Arrow 43"/>
          <p:cNvSpPr/>
          <p:nvPr/>
        </p:nvSpPr>
        <p:spPr bwMode="auto">
          <a:xfrm rot="8100000">
            <a:off x="9641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5" name="Down Arrow 44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uba_add</a:t>
            </a:r>
            <a:r>
              <a:rPr lang="en-US" dirty="0"/>
              <a:t>(A, </a:t>
            </a:r>
            <a:r>
              <a:rPr lang="en-US" dirty="0">
                <a:solidFill>
                  <a:schemeClr val="tx1"/>
                </a:solidFill>
              </a:rPr>
              <a:t>"</a:t>
            </a:r>
            <a:r>
              <a:rPr lang="en-US" dirty="0"/>
              <a:t>e</a:t>
            </a:r>
            <a:r>
              <a:rPr lang="en-US" dirty="0">
                <a:solidFill>
                  <a:schemeClr val="tx1"/>
                </a:solidFill>
              </a:rPr>
              <a:t>")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7" name="Rectangular Callout 46"/>
          <p:cNvSpPr/>
          <p:nvPr/>
        </p:nvSpPr>
        <p:spPr bwMode="auto">
          <a:xfrm>
            <a:off x="8255000" y="3429000"/>
            <a:ext cx="2516074" cy="923330"/>
          </a:xfrm>
          <a:prstGeom prst="wedgeRectCallout">
            <a:avLst>
              <a:gd name="adj1" fmla="val -79078"/>
              <a:gd name="adj2" fmla="val 697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We need to copy the</a:t>
            </a:r>
            <a:br>
              <a:rPr lang="en-US" sz="1800" b="0" dirty="0"/>
            </a:br>
            <a:r>
              <a:rPr lang="en-US" sz="1800" b="0" dirty="0"/>
              <a:t>elements of the old</a:t>
            </a:r>
            <a:br>
              <a:rPr lang="en-US" sz="1800" b="0" dirty="0"/>
            </a:br>
            <a:r>
              <a:rPr lang="en-US" sz="1800" b="0" dirty="0"/>
              <a:t>array into the new array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4" grpId="0" animBg="1"/>
      <p:bldP spid="4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Resizing the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dirty="0"/>
              <a:t>How big should the new array be?</a:t>
            </a:r>
          </a:p>
          <a:p>
            <a:pPr lvl="1"/>
            <a:r>
              <a:rPr lang="en-US" b="1" dirty="0"/>
              <a:t>One</a:t>
            </a:r>
            <a:r>
              <a:rPr lang="en-US" dirty="0"/>
              <a:t> longer: Just enough to accommodate “e”</a:t>
            </a:r>
          </a:p>
          <a:p>
            <a:pPr lvl="1"/>
            <a:r>
              <a:rPr lang="en-US" dirty="0"/>
              <a:t>O(n) for an n-element array, but the next add will also be O(n)</a:t>
            </a:r>
          </a:p>
          <a:p>
            <a:pPr lvl="3"/>
            <a:endParaRPr lang="en-US" i="1" dirty="0"/>
          </a:p>
          <a:p>
            <a:r>
              <a:rPr lang="en-US" dirty="0"/>
              <a:t>A sequence of n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starting from a (limit-1) array costs</a:t>
            </a:r>
          </a:p>
          <a:p>
            <a:pPr lvl="1">
              <a:buNone/>
            </a:pPr>
            <a:r>
              <a:rPr lang="en-US" dirty="0"/>
              <a:t>			1 + 2 + 3 + … + (n-1) + n = n(n+1)/2</a:t>
            </a:r>
          </a:p>
          <a:p>
            <a:pPr lvl="1"/>
            <a:r>
              <a:rPr lang="en-US" dirty="0"/>
              <a:t>That’s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amortized cost of each operation is O(n), like the worst-case</a:t>
            </a:r>
          </a:p>
          <a:p>
            <a:pPr lvl="3"/>
            <a:endParaRPr lang="en-US" dirty="0"/>
          </a:p>
          <a:p>
            <a:r>
              <a:rPr lang="en-US" dirty="0"/>
              <a:t>Can we do better?</a:t>
            </a:r>
          </a:p>
          <a:p>
            <a:pPr lvl="1"/>
            <a:r>
              <a:rPr lang="en-US" b="1" dirty="0"/>
              <a:t>Observation:</a:t>
            </a:r>
            <a:r>
              <a:rPr lang="en-US" dirty="0"/>
              <a:t> If there is space in the array,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costs just O(1)</a:t>
            </a:r>
          </a:p>
          <a:p>
            <a:pPr lvl="1"/>
            <a:r>
              <a:rPr lang="en-US" b="1" dirty="0"/>
              <a:t>Idea:</a:t>
            </a:r>
            <a:r>
              <a:rPr lang="en-US" dirty="0"/>
              <a:t> Make the new array bigger than necessary</a:t>
            </a:r>
          </a:p>
        </p:txBody>
      </p:sp>
      <p:sp>
        <p:nvSpPr>
          <p:cNvPr id="40" name="Cloud 39"/>
          <p:cNvSpPr/>
          <p:nvPr/>
        </p:nvSpPr>
        <p:spPr bwMode="auto">
          <a:xfrm>
            <a:off x="10068184" y="76200"/>
            <a:ext cx="2835016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0372985" y="381000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96228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92330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4" name="Striped Right Arrow 43"/>
          <p:cNvSpPr/>
          <p:nvPr/>
        </p:nvSpPr>
        <p:spPr bwMode="auto">
          <a:xfrm rot="8100000">
            <a:off x="9641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Resizing the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How big should the new array be?</a:t>
            </a:r>
          </a:p>
          <a:p>
            <a:pPr lvl="1"/>
            <a:r>
              <a:rPr lang="en-US" b="1" dirty="0"/>
              <a:t>Two</a:t>
            </a:r>
            <a:r>
              <a:rPr lang="en-US" dirty="0"/>
              <a:t> longer: Enough to accommodate “e” and a next element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O(n) for an n-element array</a:t>
            </a:r>
          </a:p>
          <a:p>
            <a:pPr lvl="4"/>
            <a:endParaRPr lang="en-US" dirty="0"/>
          </a:p>
          <a:p>
            <a:r>
              <a:rPr lang="en-US" dirty="0"/>
              <a:t>The next add will be O(1) but the one after will be O(n) again</a:t>
            </a:r>
          </a:p>
          <a:p>
            <a:pPr lvl="1"/>
            <a:r>
              <a:rPr lang="en-US" dirty="0"/>
              <a:t>The cost of a sequence of n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is still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amortized cost stays at O(n)</a:t>
            </a:r>
          </a:p>
          <a:p>
            <a:r>
              <a:rPr lang="en-US" dirty="0"/>
              <a:t>Same if we grow the array by </a:t>
            </a:r>
            <a:r>
              <a:rPr lang="en-US" i="1" dirty="0"/>
              <a:t>any</a:t>
            </a:r>
            <a:r>
              <a:rPr lang="en-US" dirty="0"/>
              <a:t> </a:t>
            </a:r>
            <a:r>
              <a:rPr lang="en-US" b="1" dirty="0"/>
              <a:t>fixed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amount c</a:t>
            </a:r>
          </a:p>
        </p:txBody>
      </p:sp>
      <p:cxnSp>
        <p:nvCxnSpPr>
          <p:cNvPr id="24" name="Elbow Connector 19"/>
          <p:cNvCxnSpPr>
            <a:stCxn id="29" idx="6"/>
            <a:endCxn id="28" idx="2"/>
          </p:cNvCxnSpPr>
          <p:nvPr/>
        </p:nvCxnSpPr>
        <p:spPr bwMode="auto">
          <a:xfrm>
            <a:off x="3677855" y="4477796"/>
            <a:ext cx="919545" cy="6261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806970" y="33336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597400" y="4875311"/>
          <a:ext cx="329184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Oval 27"/>
          <p:cNvSpPr/>
          <p:nvPr/>
        </p:nvSpPr>
        <p:spPr bwMode="auto">
          <a:xfrm>
            <a:off x="4597400" y="50277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25455" y="44015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Elbow Connector 19"/>
          <p:cNvCxnSpPr>
            <a:stCxn id="31" idx="3"/>
          </p:cNvCxnSpPr>
          <p:nvPr/>
        </p:nvCxnSpPr>
        <p:spPr bwMode="auto">
          <a:xfrm flipV="1">
            <a:off x="2400190" y="34290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010340" y="3200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97400" y="42491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Pie 33"/>
          <p:cNvSpPr/>
          <p:nvPr/>
        </p:nvSpPr>
        <p:spPr>
          <a:xfrm flipH="1" flipV="1">
            <a:off x="6695846" y="3962400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loud 39"/>
          <p:cNvSpPr/>
          <p:nvPr/>
        </p:nvSpPr>
        <p:spPr bwMode="auto">
          <a:xfrm>
            <a:off x="10068184" y="76200"/>
            <a:ext cx="2835016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0372985" y="381000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96228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92330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4" name="Striped Right Arrow 43"/>
          <p:cNvSpPr/>
          <p:nvPr/>
        </p:nvSpPr>
        <p:spPr bwMode="auto">
          <a:xfrm rot="8100000">
            <a:off x="9641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5" name="Down Arrow 44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uba_add</a:t>
            </a:r>
            <a:r>
              <a:rPr lang="en-US" dirty="0"/>
              <a:t>(A, </a:t>
            </a:r>
            <a:r>
              <a:rPr lang="en-US" dirty="0">
                <a:solidFill>
                  <a:schemeClr val="tx1"/>
                </a:solidFill>
              </a:rPr>
              <a:t>"</a:t>
            </a:r>
            <a:r>
              <a:rPr lang="en-US" dirty="0"/>
              <a:t>e</a:t>
            </a:r>
            <a:r>
              <a:rPr lang="en-US" dirty="0">
                <a:solidFill>
                  <a:schemeClr val="tx1"/>
                </a:solidFill>
              </a:rPr>
              <a:t>")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3401949" y="3757550"/>
            <a:ext cx="548640" cy="54864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Rectangular Callout 20"/>
          <p:cNvSpPr/>
          <p:nvPr/>
        </p:nvSpPr>
        <p:spPr bwMode="auto">
          <a:xfrm>
            <a:off x="9151211" y="8600182"/>
            <a:ext cx="3751989" cy="1077218"/>
          </a:xfrm>
          <a:prstGeom prst="wedgeRectCallout">
            <a:avLst>
              <a:gd name="adj1" fmla="val -48267"/>
              <a:gd name="adj2" fmla="val -1423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600" b="0" dirty="0"/>
              <a:t>   1 + 1 + 3 + 1 + 5 + 1 + … + (2n+1) + 1</a:t>
            </a:r>
          </a:p>
          <a:p>
            <a:pPr algn="l">
              <a:defRPr/>
            </a:pPr>
            <a:r>
              <a:rPr lang="en-US" sz="1600" b="0" dirty="0"/>
              <a:t>= 2 + 4 + 6 + … + (2n+2)</a:t>
            </a:r>
          </a:p>
          <a:p>
            <a:pPr algn="l">
              <a:defRPr/>
            </a:pPr>
            <a:r>
              <a:rPr lang="en-US" sz="1600" b="0" dirty="0"/>
              <a:t>= 2(1 + 2 + 3 + … (n+1))</a:t>
            </a:r>
          </a:p>
          <a:p>
            <a:pPr algn="l">
              <a:defRPr/>
            </a:pPr>
            <a:r>
              <a:rPr lang="en-US" sz="1600" b="0" dirty="0"/>
              <a:t>= (n+1)(n+2)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2D8E81-D227-3987-6903-7707530CE9F3}"/>
              </a:ext>
            </a:extLst>
          </p:cNvPr>
          <p:cNvSpPr txBox="1"/>
          <p:nvPr/>
        </p:nvSpPr>
        <p:spPr>
          <a:xfrm>
            <a:off x="1792844" y="3631559"/>
            <a:ext cx="1214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was 4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before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4" grpId="0" animBg="1"/>
      <p:bldP spid="20" grpId="0" animBg="1"/>
      <p:bldP spid="21" grpId="0" animBg="1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Resizing the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How big should the new array be?</a:t>
            </a:r>
          </a:p>
          <a:p>
            <a:pPr lvl="1"/>
            <a:r>
              <a:rPr lang="en-US" b="1" dirty="0"/>
              <a:t>Double</a:t>
            </a:r>
            <a:r>
              <a:rPr lang="en-US" dirty="0"/>
              <a:t> the length!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O(n) for an n-element array</a:t>
            </a:r>
          </a:p>
          <a:p>
            <a:pPr lvl="4"/>
            <a:endParaRPr lang="en-US" dirty="0"/>
          </a:p>
          <a:p>
            <a:r>
              <a:rPr lang="en-US" dirty="0"/>
              <a:t>The next n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will be O(1)</a:t>
            </a:r>
          </a:p>
          <a:p>
            <a:pPr lvl="1"/>
            <a:r>
              <a:rPr lang="en-US" dirty="0"/>
              <a:t>We get good amortized cost when</a:t>
            </a:r>
          </a:p>
          <a:p>
            <a:pPr lvl="2"/>
            <a:r>
              <a:rPr lang="en-US" dirty="0"/>
              <a:t>The expensive operations are further and further apart</a:t>
            </a:r>
          </a:p>
          <a:p>
            <a:pPr lvl="2"/>
            <a:r>
              <a:rPr lang="en-US" dirty="0"/>
              <a:t>Most operations are cheap</a:t>
            </a:r>
          </a:p>
          <a:p>
            <a:pPr lvl="1"/>
            <a:r>
              <a:rPr lang="en-US" dirty="0"/>
              <a:t>Does doubling the size of the array give us </a:t>
            </a:r>
            <a:r>
              <a:rPr lang="en-US" b="1" dirty="0"/>
              <a:t>O(1) amortized </a:t>
            </a:r>
            <a:r>
              <a:rPr lang="en-US" dirty="0"/>
              <a:t>cost?</a:t>
            </a:r>
          </a:p>
        </p:txBody>
      </p:sp>
      <p:cxnSp>
        <p:nvCxnSpPr>
          <p:cNvPr id="24" name="Elbow Connector 19"/>
          <p:cNvCxnSpPr>
            <a:stCxn id="29" idx="6"/>
            <a:endCxn id="28" idx="2"/>
          </p:cNvCxnSpPr>
          <p:nvPr/>
        </p:nvCxnSpPr>
        <p:spPr bwMode="auto">
          <a:xfrm>
            <a:off x="3677855" y="4477796"/>
            <a:ext cx="919545" cy="6261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806970" y="33336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597400" y="4875311"/>
          <a:ext cx="43891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Oval 27"/>
          <p:cNvSpPr/>
          <p:nvPr/>
        </p:nvSpPr>
        <p:spPr bwMode="auto">
          <a:xfrm>
            <a:off x="4597400" y="50277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525455" y="44015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Elbow Connector 19"/>
          <p:cNvCxnSpPr>
            <a:stCxn id="31" idx="3"/>
          </p:cNvCxnSpPr>
          <p:nvPr/>
        </p:nvCxnSpPr>
        <p:spPr bwMode="auto">
          <a:xfrm flipV="1">
            <a:off x="2400190" y="34290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010340" y="3200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97400" y="42491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Pie 33"/>
          <p:cNvSpPr/>
          <p:nvPr/>
        </p:nvSpPr>
        <p:spPr>
          <a:xfrm flipH="1" flipV="1">
            <a:off x="6695846" y="3962400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loud 39"/>
          <p:cNvSpPr/>
          <p:nvPr/>
        </p:nvSpPr>
        <p:spPr bwMode="auto">
          <a:xfrm>
            <a:off x="10068184" y="76200"/>
            <a:ext cx="2835016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0372985" y="381000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96228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92330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44" name="Striped Right Arrow 43"/>
          <p:cNvSpPr/>
          <p:nvPr/>
        </p:nvSpPr>
        <p:spPr bwMode="auto">
          <a:xfrm rot="8100000">
            <a:off x="9641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5" name="Down Arrow 44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uba_add</a:t>
            </a:r>
            <a:r>
              <a:rPr lang="en-US" dirty="0"/>
              <a:t>(A, </a:t>
            </a:r>
            <a:r>
              <a:rPr lang="en-US" dirty="0">
                <a:solidFill>
                  <a:schemeClr val="tx1"/>
                </a:solidFill>
              </a:rPr>
              <a:t>"</a:t>
            </a:r>
            <a:r>
              <a:rPr lang="en-US" dirty="0"/>
              <a:t>e</a:t>
            </a:r>
            <a:r>
              <a:rPr lang="en-US" dirty="0">
                <a:solidFill>
                  <a:schemeClr val="tx1"/>
                </a:solidFill>
              </a:rPr>
              <a:t>")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3401949" y="3757550"/>
            <a:ext cx="548640" cy="54864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9F114C-A175-2EE3-91A6-E16DC2F29C70}"/>
              </a:ext>
            </a:extLst>
          </p:cNvPr>
          <p:cNvSpPr txBox="1"/>
          <p:nvPr/>
        </p:nvSpPr>
        <p:spPr>
          <a:xfrm>
            <a:off x="1824688" y="3603991"/>
            <a:ext cx="1214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was 4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before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4" grpId="0" animBg="1"/>
      <p:bldP spid="20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Amortized Analysis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Unbounded arrays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Deadlines shift by 1 day right after the spring break for 1 week only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7 is due on March 6 (NOT 5)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6 is due on March 9 (NOT 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Deadlines go back to normal (every Sunday and Wed) afterwards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There will be an extra session on Sunday, March 5 (</a:t>
            </a:r>
            <a:r>
              <a:rPr lang="en-US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same time, same room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Analyzing Unbounded 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2522200" y="929640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Conjecture: </a:t>
            </a:r>
            <a:r>
              <a:rPr lang="en-US" dirty="0"/>
              <a:t>Doubling the size of the array on resize yields O(1) amortized complexity</a:t>
            </a:r>
          </a:p>
          <a:p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Let’s follow our methodology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485900" y="4572000"/>
            <a:ext cx="5702300" cy="3657600"/>
          </a:xfrm>
          <a:prstGeom prst="rect">
            <a:avLst/>
          </a:prstGeom>
          <a:noFill/>
          <a:ln w="254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Invent a notion of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token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569913" marR="0" lvl="1" indent="-279400" algn="l" defTabSz="5842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R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epresents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 unit of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cost</a:t>
            </a:r>
          </a:p>
          <a:p>
            <a:pPr marL="285750" indent="-285750" algn="l" eaLnBrk="0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Determine how many tokens to charge</a:t>
            </a:r>
          </a:p>
          <a:p>
            <a:pPr marL="569913" lvl="1" indent="-279400" algn="l" eaLnBrk="0">
              <a:spcBef>
                <a:spcPts val="200"/>
              </a:spcBef>
              <a:buSzPct val="125000"/>
              <a:buFont typeface="Courier New" pitchFamily="49" charset="0"/>
              <a:buChar char="o"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The candidate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amortized cost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285750" marR="0" lvl="0" indent="-285750" algn="l" eaLnBrk="0" latinLnBrk="0">
              <a:lnSpc>
                <a:spcPct val="100000"/>
              </a:lnSpc>
              <a:spcBef>
                <a:spcPts val="800"/>
              </a:spcBef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Specify the </a:t>
            </a:r>
            <a:r>
              <a:rPr lang="en-US" sz="2000" kern="0" dirty="0">
                <a:latin typeface="+mn-lt"/>
                <a:ea typeface="+mn-ea"/>
                <a:cs typeface="+mn-cs"/>
              </a:rPr>
              <a:t>token invariant</a:t>
            </a:r>
          </a:p>
          <a:p>
            <a:pPr marL="569913" marR="0" lvl="1" indent="-279400" algn="l" eaLnBrk="0" latinLnBrk="0">
              <a:lnSpc>
                <a:spcPct val="100000"/>
              </a:lnSpc>
              <a:spcBef>
                <a:spcPts val="200"/>
              </a:spcBef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F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or any instance of the data structure,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how many tokens need to be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285750" marR="0" lvl="0" indent="-285750" algn="l" eaLnBrk="0" latinLnBrk="0">
              <a:lnSpc>
                <a:spcPct val="100000"/>
              </a:lnSpc>
              <a:spcBef>
                <a:spcPts val="800"/>
              </a:spcBef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Prove that the operation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preserves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it</a:t>
            </a:r>
            <a:endParaRPr lang="en-US" sz="2000" b="0" kern="0" dirty="0">
              <a:latin typeface="+mn-lt"/>
              <a:ea typeface="+mn-ea"/>
              <a:cs typeface="+mn-cs"/>
            </a:endParaRPr>
          </a:p>
          <a:p>
            <a:pPr marL="569913" lvl="1" indent="-279400" algn="l" eaLnBrk="0">
              <a:spcBef>
                <a:spcPts val="200"/>
              </a:spcBef>
              <a:buSzPct val="125000"/>
              <a:buFont typeface="Courier New" pitchFamily="49" charset="0"/>
              <a:buChar char="o"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 the invariant holds before, it also holds after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795338" marR="0" lvl="2" indent="-231775" algn="l" defTabSz="6223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 tokens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before +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amortized cost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–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actual cost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=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 tokens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after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874000" y="4724400"/>
            <a:ext cx="4495800" cy="3962400"/>
          </a:xfrm>
          <a:prstGeom prst="wedgeRectCallout">
            <a:avLst>
              <a:gd name="adj1" fmla="val -105623"/>
              <a:gd name="adj2" fmla="val -22514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 a notion of </a:t>
            </a:r>
            <a:r>
              <a:rPr lang="en-US" b="1" dirty="0"/>
              <a:t>token</a:t>
            </a:r>
          </a:p>
          <a:p>
            <a:pPr lvl="1"/>
            <a:r>
              <a:rPr lang="en-US" dirty="0"/>
              <a:t>Represents a unit of </a:t>
            </a:r>
            <a:r>
              <a:rPr lang="en-US" dirty="0">
                <a:solidFill>
                  <a:srgbClr val="FF0000"/>
                </a:solidFill>
              </a:rPr>
              <a:t>cost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 us, the unit of cost will be an </a:t>
            </a:r>
            <a:r>
              <a:rPr lang="en-US" b="1" dirty="0">
                <a:solidFill>
                  <a:schemeClr val="tx1"/>
                </a:solidFill>
              </a:rPr>
              <a:t>array write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1 array write costs 1 token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 other instructions are cost-free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We could also assign a cost to them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6850506" y="6248400"/>
            <a:ext cx="2923814" cy="369332"/>
          </a:xfrm>
          <a:prstGeom prst="wedgeRectCallout">
            <a:avLst>
              <a:gd name="adj1" fmla="val -50823"/>
              <a:gd name="adj2" fmla="val -1906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But let’s keep things simple</a:t>
            </a:r>
          </a:p>
        </p:txBody>
      </p:sp>
      <p:sp>
        <p:nvSpPr>
          <p:cNvPr id="9" name="Oval 8"/>
          <p:cNvSpPr/>
          <p:nvPr/>
        </p:nvSpPr>
        <p:spPr>
          <a:xfrm>
            <a:off x="6350000" y="44196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" name="Flowchart: Document 6"/>
          <p:cNvSpPr/>
          <p:nvPr/>
        </p:nvSpPr>
        <p:spPr bwMode="auto">
          <a:xfrm>
            <a:off x="939800" y="1981200"/>
            <a:ext cx="5943600" cy="1371600"/>
          </a:xfrm>
          <a:prstGeom prst="flowChartDocumen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Punched Tape 19"/>
          <p:cNvSpPr/>
          <p:nvPr/>
        </p:nvSpPr>
        <p:spPr bwMode="auto">
          <a:xfrm>
            <a:off x="787400" y="1600200"/>
            <a:ext cx="7848600" cy="1752600"/>
          </a:xfrm>
          <a:prstGeom prst="flowChartPunchedTape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39800" y="1905000"/>
            <a:ext cx="11099800" cy="6896100"/>
          </a:xfrm>
        </p:spPr>
        <p:txBody>
          <a:bodyPr/>
          <a:lstStyle/>
          <a:p>
            <a:r>
              <a:rPr lang="en-US" dirty="0"/>
              <a:t>Determine how many tokens to charge</a:t>
            </a:r>
          </a:p>
          <a:p>
            <a:pPr lvl="1"/>
            <a:r>
              <a:rPr lang="en-US" dirty="0"/>
              <a:t>That’s the candidate </a:t>
            </a:r>
            <a:r>
              <a:rPr lang="en-US" b="1" dirty="0">
                <a:solidFill>
                  <a:srgbClr val="00B0F0"/>
                </a:solidFill>
              </a:rPr>
              <a:t>amortized cost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When adding an element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We first write it in the old array, and then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If full, copy everything to the new array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This costs 5 tokens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Write “e” in the old array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Copy “a”, “b”, “d”, “e” to the new array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509000" y="2133600"/>
            <a:ext cx="4495800" cy="3962400"/>
          </a:xfrm>
          <a:prstGeom prst="wedgeRectCallout">
            <a:avLst>
              <a:gd name="adj1" fmla="val -68038"/>
              <a:gd name="adj2" fmla="val -3366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cxnSp>
        <p:nvCxnSpPr>
          <p:cNvPr id="8" name="Elbow Connector 19"/>
          <p:cNvCxnSpPr>
            <a:stCxn id="12" idx="6"/>
            <a:endCxn id="11" idx="2"/>
          </p:cNvCxnSpPr>
          <p:nvPr/>
        </p:nvCxnSpPr>
        <p:spPr bwMode="auto">
          <a:xfrm>
            <a:off x="4317935" y="6763796"/>
            <a:ext cx="919545" cy="6261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447050" y="56196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37480" y="7161311"/>
          <a:ext cx="43891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Oval 10"/>
          <p:cNvSpPr/>
          <p:nvPr/>
        </p:nvSpPr>
        <p:spPr bwMode="auto">
          <a:xfrm>
            <a:off x="5237480" y="73137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165535" y="66875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3" name="Elbow Connector 19"/>
          <p:cNvCxnSpPr>
            <a:stCxn id="14" idx="3"/>
          </p:cNvCxnSpPr>
          <p:nvPr/>
        </p:nvCxnSpPr>
        <p:spPr bwMode="auto">
          <a:xfrm flipV="1">
            <a:off x="3040270" y="57150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650420" y="5486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237480" y="65351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"d"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"e"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Pie 15"/>
          <p:cNvSpPr/>
          <p:nvPr/>
        </p:nvSpPr>
        <p:spPr>
          <a:xfrm flipH="1" flipV="1">
            <a:off x="7335926" y="6248400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7751687" y="8192869"/>
            <a:ext cx="2332113" cy="646331"/>
          </a:xfrm>
          <a:prstGeom prst="wedgeRectCallout">
            <a:avLst>
              <a:gd name="adj1" fmla="val -144286"/>
              <a:gd name="adj2" fmla="val 279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a bit silly, but it makes</a:t>
            </a:r>
            <a:br>
              <a:rPr lang="en-US" sz="1800" b="0" dirty="0"/>
            </a:br>
            <a:r>
              <a:rPr lang="en-US" sz="1800" b="0" dirty="0"/>
              <a:t>the math simpler</a:t>
            </a:r>
          </a:p>
        </p:txBody>
      </p:sp>
      <p:sp>
        <p:nvSpPr>
          <p:cNvPr id="19" name="Down Arrow 18"/>
          <p:cNvSpPr/>
          <p:nvPr/>
        </p:nvSpPr>
        <p:spPr bwMode="auto">
          <a:xfrm rot="16200000">
            <a:off x="924879" y="6217602"/>
            <a:ext cx="2438398" cy="518795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 err="1"/>
              <a:t>uba_add</a:t>
            </a:r>
            <a:r>
              <a:rPr lang="en-US" sz="1800" b="0" dirty="0"/>
              <a:t>(A, </a:t>
            </a:r>
            <a:r>
              <a:rPr lang="en-US" sz="1800" b="0" dirty="0">
                <a:solidFill>
                  <a:schemeClr val="tx1"/>
                </a:solidFill>
              </a:rPr>
              <a:t>"</a:t>
            </a:r>
            <a:r>
              <a:rPr lang="en-US" sz="1800" b="0" dirty="0"/>
              <a:t>e</a:t>
            </a:r>
            <a:r>
              <a:rPr lang="en-US" sz="1800" b="0" dirty="0">
                <a:solidFill>
                  <a:schemeClr val="tx1"/>
                </a:solidFill>
              </a:rPr>
              <a:t>")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 animBg="1"/>
      <p:bldP spid="18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038542"/>
              </p:ext>
            </p:extLst>
          </p:nvPr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313217"/>
              </p:ext>
            </p:extLst>
          </p:nvPr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909681"/>
              </p:ext>
            </p:extLst>
          </p:nvPr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158030"/>
              </p:ext>
            </p:extLst>
          </p:nvPr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799552"/>
              </p:ext>
            </p:extLst>
          </p:nvPr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776692"/>
              </p:ext>
            </p:extLst>
          </p:nvPr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877365"/>
              </p:ext>
            </p:extLst>
          </p:nvPr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018802"/>
              </p:ext>
            </p:extLst>
          </p:nvPr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814342"/>
              </p:ext>
            </p:extLst>
          </p:nvPr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54828"/>
              </p:ext>
            </p:extLst>
          </p:nvPr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153259"/>
              </p:ext>
            </p:extLst>
          </p:nvPr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001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6" grpId="0" animBg="1"/>
      <p:bldP spid="108" grpId="0" animBg="1"/>
      <p:bldP spid="110" grpId="0" animBg="1"/>
      <p:bldP spid="111" grpId="0" animBg="1"/>
      <p:bldP spid="112" grpId="0" animBg="1"/>
      <p:bldP spid="113" grpId="1" animBg="1"/>
      <p:bldP spid="114" grpId="0" animBg="1"/>
      <p:bldP spid="117" grpId="0"/>
      <p:bldP spid="120" grpId="0"/>
      <p:bldP spid="121" grpId="0"/>
      <p:bldP spid="123" grpId="0"/>
      <p:bldP spid="124" grpId="0"/>
      <p:bldP spid="125" grpId="0"/>
      <p:bldP spid="126" grpId="0"/>
      <p:bldP spid="127" grpId="0"/>
      <p:bldP spid="56" grpId="0" animBg="1"/>
      <p:bldP spid="59" grpId="0" animBg="1"/>
      <p:bldP spid="60" grpId="0" animBg="1"/>
      <p:bldP spid="140" grpId="0"/>
      <p:bldP spid="14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507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68635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88854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5693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395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6896100"/>
          </a:xfrm>
        </p:spPr>
        <p:txBody>
          <a:bodyPr/>
          <a:lstStyle/>
          <a:p>
            <a:r>
              <a:rPr lang="en-US" dirty="0"/>
              <a:t>We want to store all the words in a text file into an array-like data structure so that we can access them fast</a:t>
            </a:r>
          </a:p>
          <a:p>
            <a:pPr lvl="1"/>
            <a:r>
              <a:rPr lang="en-US" dirty="0"/>
              <a:t>We don’t know how many words there are ahead of time</a:t>
            </a:r>
          </a:p>
          <a:p>
            <a:pPr lvl="4"/>
            <a:endParaRPr lang="en-US" dirty="0"/>
          </a:p>
          <a:p>
            <a:r>
              <a:rPr lang="en-US" dirty="0"/>
              <a:t>Use an array?</a:t>
            </a:r>
          </a:p>
          <a:p>
            <a:pPr lvl="1"/>
            <a:r>
              <a:rPr lang="en-US" dirty="0"/>
              <a:t>Access is O(1)</a:t>
            </a:r>
          </a:p>
          <a:p>
            <a:pPr lvl="1"/>
            <a:r>
              <a:rPr lang="en-US" dirty="0"/>
              <a:t>But we don’t know how big to make it!</a:t>
            </a:r>
          </a:p>
          <a:p>
            <a:pPr lvl="2"/>
            <a:r>
              <a:rPr lang="en-US" dirty="0"/>
              <a:t>Too small and we run out of space</a:t>
            </a:r>
          </a:p>
          <a:p>
            <a:pPr lvl="2"/>
            <a:r>
              <a:rPr lang="en-US" dirty="0"/>
              <a:t>Too big and we waste lots of space</a:t>
            </a:r>
          </a:p>
          <a:p>
            <a:pPr lvl="4"/>
            <a:endParaRPr lang="en-US" dirty="0"/>
          </a:p>
          <a:p>
            <a:r>
              <a:rPr lang="en-US" dirty="0"/>
              <a:t>Use a linked list?</a:t>
            </a:r>
          </a:p>
          <a:p>
            <a:pPr lvl="1"/>
            <a:r>
              <a:rPr lang="en-US" dirty="0"/>
              <a:t>We can make it the exact right size!</a:t>
            </a:r>
          </a:p>
          <a:p>
            <a:pPr lvl="1"/>
            <a:r>
              <a:rPr lang="en-US" dirty="0"/>
              <a:t>But access is O(n)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975097" y="8877300"/>
            <a:ext cx="4845622" cy="400110"/>
          </a:xfrm>
          <a:prstGeom prst="wedgeRectCallout">
            <a:avLst>
              <a:gd name="adj1" fmla="val -74113"/>
              <a:gd name="adj2" fmla="val -1986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Where n is the number of words in the file</a:t>
            </a:r>
          </a:p>
        </p:txBody>
      </p:sp>
      <p:sp>
        <p:nvSpPr>
          <p:cNvPr id="7" name="Vertical Scroll 6"/>
          <p:cNvSpPr/>
          <p:nvPr/>
        </p:nvSpPr>
        <p:spPr bwMode="auto">
          <a:xfrm flipH="1">
            <a:off x="11074400" y="76200"/>
            <a:ext cx="1854200" cy="1371600"/>
          </a:xfrm>
          <a:prstGeom prst="verticalScroll">
            <a:avLst/>
          </a:prstGeom>
          <a:solidFill>
            <a:srgbClr val="FFF3F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800" b="0" dirty="0" err="1"/>
              <a:t>Lorem</a:t>
            </a:r>
            <a:r>
              <a:rPr lang="en-US" sz="800" b="0" dirty="0"/>
              <a:t> </a:t>
            </a:r>
            <a:r>
              <a:rPr lang="en-US" sz="800" b="0" dirty="0" err="1"/>
              <a:t>ipsum</a:t>
            </a:r>
            <a:r>
              <a:rPr lang="en-US" sz="800" b="0" dirty="0"/>
              <a:t> dolor sit </a:t>
            </a:r>
            <a:r>
              <a:rPr lang="en-US" sz="800" b="0" dirty="0" err="1"/>
              <a:t>amet</a:t>
            </a:r>
            <a:r>
              <a:rPr lang="en-US" sz="800" b="0" dirty="0"/>
              <a:t>, </a:t>
            </a:r>
            <a:r>
              <a:rPr lang="en-US" sz="800" b="0" dirty="0" err="1"/>
              <a:t>consectetur</a:t>
            </a:r>
            <a:r>
              <a:rPr lang="en-US" sz="800" b="0" dirty="0"/>
              <a:t> </a:t>
            </a:r>
            <a:r>
              <a:rPr lang="en-US" sz="800" b="0" dirty="0" err="1"/>
              <a:t>adipiscing</a:t>
            </a:r>
            <a:r>
              <a:rPr lang="en-US" sz="800" b="0" dirty="0"/>
              <a:t> </a:t>
            </a:r>
            <a:r>
              <a:rPr lang="en-US" sz="800" b="0" dirty="0" err="1"/>
              <a:t>elit</a:t>
            </a:r>
            <a:r>
              <a:rPr lang="en-US" sz="800" b="0" dirty="0"/>
              <a:t>, </a:t>
            </a:r>
            <a:r>
              <a:rPr lang="en-US" sz="800" b="0" dirty="0" err="1"/>
              <a:t>sed</a:t>
            </a:r>
            <a:r>
              <a:rPr lang="en-US" sz="800" b="0" dirty="0"/>
              <a:t> do </a:t>
            </a:r>
            <a:r>
              <a:rPr lang="en-US" sz="800" b="0" dirty="0" err="1"/>
              <a:t>eiusmod</a:t>
            </a:r>
            <a:r>
              <a:rPr lang="en-US" sz="800" b="0" dirty="0"/>
              <a:t> </a:t>
            </a:r>
            <a:r>
              <a:rPr lang="en-US" sz="800" b="0" dirty="0" err="1"/>
              <a:t>tempor</a:t>
            </a:r>
            <a:r>
              <a:rPr lang="en-US" sz="800" b="0" dirty="0"/>
              <a:t> </a:t>
            </a:r>
            <a:r>
              <a:rPr lang="en-US" sz="800" b="0" dirty="0" err="1"/>
              <a:t>incididunt</a:t>
            </a:r>
            <a:r>
              <a:rPr lang="en-US" sz="800" b="0" dirty="0"/>
              <a:t>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labore</a:t>
            </a:r>
            <a:r>
              <a:rPr lang="en-US" sz="800" b="0" dirty="0"/>
              <a:t> et </a:t>
            </a:r>
            <a:r>
              <a:rPr lang="en-US" sz="800" b="0" dirty="0" err="1"/>
              <a:t>dolore</a:t>
            </a:r>
            <a:r>
              <a:rPr lang="en-US" sz="800" b="0" dirty="0"/>
              <a:t> magna </a:t>
            </a:r>
            <a:r>
              <a:rPr lang="en-US" sz="800" b="0" dirty="0" err="1"/>
              <a:t>aliqua</a:t>
            </a:r>
            <a:r>
              <a:rPr lang="en-US" sz="800" b="0" dirty="0"/>
              <a:t>.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enim</a:t>
            </a:r>
            <a:r>
              <a:rPr lang="en-US" sz="800" b="0" dirty="0"/>
              <a:t> ad minim </a:t>
            </a:r>
            <a:r>
              <a:rPr lang="en-US" sz="800" b="0" dirty="0" err="1"/>
              <a:t>veniam</a:t>
            </a:r>
            <a:r>
              <a:rPr lang="en-US" sz="800" b="0" dirty="0"/>
              <a:t>, </a:t>
            </a:r>
            <a:r>
              <a:rPr lang="en-US" sz="800" b="0" dirty="0" err="1"/>
              <a:t>quis</a:t>
            </a:r>
            <a:r>
              <a:rPr lang="en-US" sz="800" b="0" dirty="0"/>
              <a:t> </a:t>
            </a:r>
            <a:r>
              <a:rPr lang="en-US" sz="800" b="0" dirty="0" err="1"/>
              <a:t>nostrud</a:t>
            </a:r>
            <a:r>
              <a:rPr lang="en-US" sz="800" b="0" dirty="0"/>
              <a:t> exercitation </a:t>
            </a:r>
            <a:r>
              <a:rPr lang="en-US" sz="800" b="0" dirty="0" err="1"/>
              <a:t>ullamco</a:t>
            </a:r>
            <a:r>
              <a:rPr lang="en-US" sz="800" b="0" dirty="0"/>
              <a:t> </a:t>
            </a:r>
            <a:r>
              <a:rPr lang="en-US" sz="800" b="0" dirty="0" err="1"/>
              <a:t>laboris</a:t>
            </a:r>
            <a:r>
              <a:rPr lang="en-US" sz="800" b="0" dirty="0"/>
              <a:t> nisi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aliquip</a:t>
            </a:r>
            <a:r>
              <a:rPr lang="en-US" sz="800" b="0" dirty="0"/>
              <a:t> ex ea </a:t>
            </a:r>
            <a:r>
              <a:rPr lang="en-US" sz="800" b="0" dirty="0" err="1"/>
              <a:t>commodo</a:t>
            </a:r>
            <a:r>
              <a:rPr lang="en-US" sz="800" b="0" dirty="0"/>
              <a:t> </a:t>
            </a:r>
            <a:r>
              <a:rPr lang="en-US" sz="800" b="0" dirty="0" err="1"/>
              <a:t>consequat</a:t>
            </a:r>
            <a:r>
              <a:rPr lang="en-US" sz="800" b="0" dirty="0"/>
              <a:t>. </a:t>
            </a:r>
            <a:r>
              <a:rPr lang="en-US" sz="800" b="0" dirty="0" err="1"/>
              <a:t>Duis</a:t>
            </a:r>
            <a:r>
              <a:rPr lang="en-US" sz="800" b="0" dirty="0"/>
              <a:t> </a:t>
            </a:r>
            <a:r>
              <a:rPr lang="en-US" sz="800" b="0" dirty="0" err="1"/>
              <a:t>aute</a:t>
            </a:r>
            <a:r>
              <a:rPr lang="en-US" sz="800" b="0" dirty="0"/>
              <a:t> </a:t>
            </a:r>
            <a:r>
              <a:rPr lang="en-US" sz="800" b="0" dirty="0" err="1"/>
              <a:t>irure</a:t>
            </a:r>
            <a:r>
              <a:rPr lang="en-US" sz="800" b="0" dirty="0"/>
              <a:t> 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7417" y="5429250"/>
            <a:ext cx="7809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07417" y="7181671"/>
            <a:ext cx="7809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7451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96954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81380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91420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044935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45524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801299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83887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07191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72986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569700" cy="6896100"/>
          </a:xfrm>
        </p:spPr>
        <p:txBody>
          <a:bodyPr/>
          <a:lstStyle/>
          <a:p>
            <a:r>
              <a:rPr lang="en-US" dirty="0"/>
              <a:t>We want to store all the words in a text file into an array-like data structure so that we can access them fast</a:t>
            </a:r>
          </a:p>
          <a:p>
            <a:pPr lvl="1"/>
            <a:r>
              <a:rPr lang="en-US" dirty="0"/>
              <a:t>We don’t know how many words there are ahead of time</a:t>
            </a:r>
          </a:p>
          <a:p>
            <a:pPr lvl="4"/>
            <a:endParaRPr lang="en-US" i="1" dirty="0"/>
          </a:p>
          <a:p>
            <a:r>
              <a:rPr lang="en-US" dirty="0"/>
              <a:t>What we want is an </a:t>
            </a:r>
            <a:r>
              <a:rPr lang="en-US" b="1" dirty="0"/>
              <a:t>unbounded array</a:t>
            </a:r>
          </a:p>
          <a:p>
            <a:pPr lvl="1"/>
            <a:r>
              <a:rPr lang="en-US" dirty="0"/>
              <a:t>A data structure that combines the best properties of arrays and linked lists</a:t>
            </a:r>
          </a:p>
          <a:p>
            <a:pPr lvl="1"/>
            <a:r>
              <a:rPr lang="en-US" dirty="0"/>
              <a:t>Access is </a:t>
            </a:r>
            <a:r>
              <a:rPr lang="en-US" b="1" i="1" dirty="0"/>
              <a:t>about</a:t>
            </a:r>
            <a:r>
              <a:rPr lang="en-US" dirty="0"/>
              <a:t> O(1)</a:t>
            </a:r>
          </a:p>
          <a:p>
            <a:pPr lvl="1"/>
            <a:r>
              <a:rPr lang="en-US" dirty="0"/>
              <a:t>And size is </a:t>
            </a:r>
            <a:r>
              <a:rPr lang="en-US" b="1" i="1" dirty="0"/>
              <a:t>about</a:t>
            </a:r>
            <a:r>
              <a:rPr lang="en-US" dirty="0"/>
              <a:t> right</a:t>
            </a:r>
          </a:p>
          <a:p>
            <a:pPr lvl="1"/>
            <a:endParaRPr lang="en-US" dirty="0"/>
          </a:p>
          <a:p>
            <a:r>
              <a:rPr lang="en-US" dirty="0"/>
              <a:t>Same operations as regular arrays, plus</a:t>
            </a:r>
          </a:p>
          <a:p>
            <a:pPr lvl="1"/>
            <a:r>
              <a:rPr lang="en-US" dirty="0"/>
              <a:t>A way to add a new element at the end</a:t>
            </a:r>
          </a:p>
          <a:p>
            <a:pPr lvl="1"/>
            <a:r>
              <a:rPr lang="en-US" dirty="0"/>
              <a:t>A way to remove the end element</a:t>
            </a:r>
          </a:p>
          <a:p>
            <a:pPr lvl="4"/>
            <a:endParaRPr lang="en-US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7340600" y="5202585"/>
            <a:ext cx="2679644" cy="707886"/>
          </a:xfrm>
          <a:prstGeom prst="wedgeRectCallout">
            <a:avLst>
              <a:gd name="adj1" fmla="val -127303"/>
              <a:gd name="adj2" fmla="val 245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That’s what </a:t>
            </a:r>
            <a:r>
              <a:rPr lang="en-US" sz="2000" dirty="0"/>
              <a:t>amortized</a:t>
            </a:r>
            <a:br>
              <a:rPr lang="en-US" sz="2000" dirty="0"/>
            </a:br>
            <a:r>
              <a:rPr lang="en-US" sz="2000" dirty="0"/>
              <a:t>cost</a:t>
            </a:r>
            <a:r>
              <a:rPr lang="en-US" sz="2000" b="0" dirty="0"/>
              <a:t> is all about!</a:t>
            </a:r>
          </a:p>
        </p:txBody>
      </p:sp>
      <p:sp>
        <p:nvSpPr>
          <p:cNvPr id="9" name="Vertical Scroll 8"/>
          <p:cNvSpPr/>
          <p:nvPr/>
        </p:nvSpPr>
        <p:spPr bwMode="auto">
          <a:xfrm flipH="1">
            <a:off x="11074400" y="76200"/>
            <a:ext cx="1854200" cy="1371600"/>
          </a:xfrm>
          <a:prstGeom prst="verticalScroll">
            <a:avLst/>
          </a:prstGeom>
          <a:solidFill>
            <a:srgbClr val="FFF3F3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800" b="0" dirty="0" err="1"/>
              <a:t>Lorem</a:t>
            </a:r>
            <a:r>
              <a:rPr lang="en-US" sz="800" b="0" dirty="0"/>
              <a:t> </a:t>
            </a:r>
            <a:r>
              <a:rPr lang="en-US" sz="800" b="0" dirty="0" err="1"/>
              <a:t>ipsum</a:t>
            </a:r>
            <a:r>
              <a:rPr lang="en-US" sz="800" b="0" dirty="0"/>
              <a:t> dolor sit </a:t>
            </a:r>
            <a:r>
              <a:rPr lang="en-US" sz="800" b="0" dirty="0" err="1"/>
              <a:t>amet</a:t>
            </a:r>
            <a:r>
              <a:rPr lang="en-US" sz="800" b="0" dirty="0"/>
              <a:t>, </a:t>
            </a:r>
            <a:r>
              <a:rPr lang="en-US" sz="800" b="0" dirty="0" err="1"/>
              <a:t>consectetur</a:t>
            </a:r>
            <a:r>
              <a:rPr lang="en-US" sz="800" b="0" dirty="0"/>
              <a:t> </a:t>
            </a:r>
            <a:r>
              <a:rPr lang="en-US" sz="800" b="0" dirty="0" err="1"/>
              <a:t>adipiscing</a:t>
            </a:r>
            <a:r>
              <a:rPr lang="en-US" sz="800" b="0" dirty="0"/>
              <a:t> </a:t>
            </a:r>
            <a:r>
              <a:rPr lang="en-US" sz="800" b="0" dirty="0" err="1"/>
              <a:t>elit</a:t>
            </a:r>
            <a:r>
              <a:rPr lang="en-US" sz="800" b="0" dirty="0"/>
              <a:t>, </a:t>
            </a:r>
            <a:r>
              <a:rPr lang="en-US" sz="800" b="0" dirty="0" err="1"/>
              <a:t>sed</a:t>
            </a:r>
            <a:r>
              <a:rPr lang="en-US" sz="800" b="0" dirty="0"/>
              <a:t> do </a:t>
            </a:r>
            <a:r>
              <a:rPr lang="en-US" sz="800" b="0" dirty="0" err="1"/>
              <a:t>eiusmod</a:t>
            </a:r>
            <a:r>
              <a:rPr lang="en-US" sz="800" b="0" dirty="0"/>
              <a:t> </a:t>
            </a:r>
            <a:r>
              <a:rPr lang="en-US" sz="800" b="0" dirty="0" err="1"/>
              <a:t>tempor</a:t>
            </a:r>
            <a:r>
              <a:rPr lang="en-US" sz="800" b="0" dirty="0"/>
              <a:t> </a:t>
            </a:r>
            <a:r>
              <a:rPr lang="en-US" sz="800" b="0" dirty="0" err="1"/>
              <a:t>incididunt</a:t>
            </a:r>
            <a:r>
              <a:rPr lang="en-US" sz="800" b="0" dirty="0"/>
              <a:t>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labore</a:t>
            </a:r>
            <a:r>
              <a:rPr lang="en-US" sz="800" b="0" dirty="0"/>
              <a:t> et </a:t>
            </a:r>
            <a:r>
              <a:rPr lang="en-US" sz="800" b="0" dirty="0" err="1"/>
              <a:t>dolore</a:t>
            </a:r>
            <a:r>
              <a:rPr lang="en-US" sz="800" b="0" dirty="0"/>
              <a:t> magna </a:t>
            </a:r>
            <a:r>
              <a:rPr lang="en-US" sz="800" b="0" dirty="0" err="1"/>
              <a:t>aliqua</a:t>
            </a:r>
            <a:r>
              <a:rPr lang="en-US" sz="800" b="0" dirty="0"/>
              <a:t>.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enim</a:t>
            </a:r>
            <a:r>
              <a:rPr lang="en-US" sz="800" b="0" dirty="0"/>
              <a:t> ad minim </a:t>
            </a:r>
            <a:r>
              <a:rPr lang="en-US" sz="800" b="0" dirty="0" err="1"/>
              <a:t>veniam</a:t>
            </a:r>
            <a:r>
              <a:rPr lang="en-US" sz="800" b="0" dirty="0"/>
              <a:t>, </a:t>
            </a:r>
            <a:r>
              <a:rPr lang="en-US" sz="800" b="0" dirty="0" err="1"/>
              <a:t>quis</a:t>
            </a:r>
            <a:r>
              <a:rPr lang="en-US" sz="800" b="0" dirty="0"/>
              <a:t> </a:t>
            </a:r>
            <a:r>
              <a:rPr lang="en-US" sz="800" b="0" dirty="0" err="1"/>
              <a:t>nostrud</a:t>
            </a:r>
            <a:r>
              <a:rPr lang="en-US" sz="800" b="0" dirty="0"/>
              <a:t> exercitation </a:t>
            </a:r>
            <a:r>
              <a:rPr lang="en-US" sz="800" b="0" dirty="0" err="1"/>
              <a:t>ullamco</a:t>
            </a:r>
            <a:r>
              <a:rPr lang="en-US" sz="800" b="0" dirty="0"/>
              <a:t> </a:t>
            </a:r>
            <a:r>
              <a:rPr lang="en-US" sz="800" b="0" dirty="0" err="1"/>
              <a:t>laboris</a:t>
            </a:r>
            <a:r>
              <a:rPr lang="en-US" sz="800" b="0" dirty="0"/>
              <a:t> nisi </a:t>
            </a:r>
            <a:r>
              <a:rPr lang="en-US" sz="800" b="0" dirty="0" err="1"/>
              <a:t>ut</a:t>
            </a:r>
            <a:r>
              <a:rPr lang="en-US" sz="800" b="0" dirty="0"/>
              <a:t> </a:t>
            </a:r>
            <a:r>
              <a:rPr lang="en-US" sz="800" b="0" dirty="0" err="1"/>
              <a:t>aliquip</a:t>
            </a:r>
            <a:r>
              <a:rPr lang="en-US" sz="800" b="0" dirty="0"/>
              <a:t> ex ea </a:t>
            </a:r>
            <a:r>
              <a:rPr lang="en-US" sz="800" b="0" dirty="0" err="1"/>
              <a:t>commodo</a:t>
            </a:r>
            <a:r>
              <a:rPr lang="en-US" sz="800" b="0" dirty="0"/>
              <a:t> </a:t>
            </a:r>
            <a:r>
              <a:rPr lang="en-US" sz="800" b="0" dirty="0" err="1"/>
              <a:t>consequat</a:t>
            </a:r>
            <a:r>
              <a:rPr lang="en-US" sz="800" b="0" dirty="0"/>
              <a:t>. </a:t>
            </a:r>
            <a:r>
              <a:rPr lang="en-US" sz="800" b="0" dirty="0" err="1"/>
              <a:t>Duis</a:t>
            </a:r>
            <a:r>
              <a:rPr lang="en-US" sz="800" b="0" dirty="0"/>
              <a:t> </a:t>
            </a:r>
            <a:r>
              <a:rPr lang="en-US" sz="800" b="0" dirty="0" err="1"/>
              <a:t>aute</a:t>
            </a:r>
            <a:r>
              <a:rPr lang="en-US" sz="800" b="0" dirty="0"/>
              <a:t> </a:t>
            </a:r>
            <a:r>
              <a:rPr lang="en-US" sz="800" b="0" dirty="0" err="1"/>
              <a:t>irure</a:t>
            </a:r>
            <a:r>
              <a:rPr lang="en-US" sz="800" b="0" dirty="0"/>
              <a:t> 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340600" y="6139071"/>
            <a:ext cx="2679644" cy="707886"/>
          </a:xfrm>
          <a:prstGeom prst="wedgeRectCallout">
            <a:avLst>
              <a:gd name="adj1" fmla="val -120461"/>
              <a:gd name="adj2" fmla="val -3782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Never too small, and</a:t>
            </a:r>
            <a:br>
              <a:rPr lang="en-US" sz="2000" b="0" dirty="0"/>
            </a:br>
            <a:r>
              <a:rPr lang="en-US" sz="2000" b="0" dirty="0"/>
              <a:t>not extravagantly big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77852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5329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400650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chemeClr val="bg1"/>
                </a:solidFill>
                <a:cs typeface="Courier New"/>
              </a:rPr>
              <a:t>3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2BC8190-2E08-CC88-568C-40EE3C2FD42F}"/>
              </a:ext>
            </a:extLst>
          </p:cNvPr>
          <p:cNvSpPr/>
          <p:nvPr/>
        </p:nvSpPr>
        <p:spPr bwMode="auto">
          <a:xfrm>
            <a:off x="635000" y="9906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F8935D-AFCC-5DDD-9FD8-A60F304E7204}"/>
              </a:ext>
            </a:extLst>
          </p:cNvPr>
          <p:cNvSpPr txBox="1"/>
          <p:nvPr/>
        </p:nvSpPr>
        <p:spPr>
          <a:xfrm rot="18000000">
            <a:off x="132905" y="1284448"/>
            <a:ext cx="741930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Div</a:t>
            </a:r>
          </a:p>
        </p:txBody>
      </p:sp>
    </p:spTree>
    <p:extLst>
      <p:ext uri="{BB962C8B-B14F-4D97-AF65-F5344CB8AC3E}">
        <p14:creationId xmlns:p14="http://schemas.microsoft.com/office/powerpoint/2010/main" val="36085440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8768692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130794" y="9312714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“I”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130794" y="8352223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“h”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794" y="7414880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</a:t>
                      </a:r>
                      <a:r>
                        <a:rPr lang="en-US" sz="1400" baseline="0" dirty="0"/>
                        <a:t>g</a:t>
                      </a:r>
                      <a:r>
                        <a:rPr lang="en-US" sz="1400" dirty="0"/>
                        <a:t>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5130794" y="647993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“f”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130794" y="553400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“e”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130800" y="5006192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5130794" y="458972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5130794" y="3695673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5130799" y="3172442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5130794" y="2755973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3" name="Table 92"/>
          <p:cNvGraphicFramePr>
            <a:graphicFrameLocks noGrp="1"/>
          </p:cNvGraphicFramePr>
          <p:nvPr/>
        </p:nvGraphicFramePr>
        <p:xfrm>
          <a:off x="2844794" y="14738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4" name="Curved Left Arrow 103"/>
          <p:cNvSpPr/>
          <p:nvPr/>
        </p:nvSpPr>
        <p:spPr>
          <a:xfrm flipH="1">
            <a:off x="2399921" y="205580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urved Left Arrow 105"/>
          <p:cNvSpPr/>
          <p:nvPr/>
        </p:nvSpPr>
        <p:spPr>
          <a:xfrm flipH="1">
            <a:off x="2395275" y="299491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urved Left Arrow 107"/>
          <p:cNvSpPr/>
          <p:nvPr/>
        </p:nvSpPr>
        <p:spPr>
          <a:xfrm flipH="1">
            <a:off x="2404568" y="393402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Curved Left Arrow 109"/>
          <p:cNvSpPr/>
          <p:nvPr/>
        </p:nvSpPr>
        <p:spPr>
          <a:xfrm flipH="1">
            <a:off x="2387023" y="487313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Curved Left Arrow 110"/>
          <p:cNvSpPr/>
          <p:nvPr/>
        </p:nvSpPr>
        <p:spPr>
          <a:xfrm flipH="1">
            <a:off x="2391669" y="5812248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urved Left Arrow 111"/>
          <p:cNvSpPr/>
          <p:nvPr/>
        </p:nvSpPr>
        <p:spPr>
          <a:xfrm flipH="1">
            <a:off x="2387023" y="6751360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urved Left Arrow 112"/>
          <p:cNvSpPr/>
          <p:nvPr/>
        </p:nvSpPr>
        <p:spPr>
          <a:xfrm flipH="1">
            <a:off x="2396316" y="7690472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urved Left Arrow 113"/>
          <p:cNvSpPr/>
          <p:nvPr/>
        </p:nvSpPr>
        <p:spPr>
          <a:xfrm flipH="1">
            <a:off x="2391669" y="862958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0" y="2152587"/>
            <a:ext cx="2326817" cy="500648"/>
          </a:xfrm>
          <a:prstGeom prst="rect">
            <a:avLst/>
          </a:prstGeom>
          <a:ln>
            <a:noFill/>
          </a:ln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0070C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1</a:t>
            </a:r>
            <a:endParaRPr lang="en-US" b="0" dirty="0"/>
          </a:p>
        </p:txBody>
      </p:sp>
      <p:sp>
        <p:nvSpPr>
          <p:cNvPr id="120" name="Rectangle 119"/>
          <p:cNvSpPr/>
          <p:nvPr/>
        </p:nvSpPr>
        <p:spPr>
          <a:xfrm>
            <a:off x="0" y="3088758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4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2</a:t>
            </a:r>
            <a:endParaRPr lang="en-US" b="0" dirty="0"/>
          </a:p>
        </p:txBody>
      </p:sp>
      <p:sp>
        <p:nvSpPr>
          <p:cNvPr id="121" name="Rectangle 120"/>
          <p:cNvSpPr/>
          <p:nvPr/>
        </p:nvSpPr>
        <p:spPr>
          <a:xfrm>
            <a:off x="0" y="4024929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0070C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5</a:t>
            </a:r>
            <a:r>
              <a:rPr lang="en-US" b="0" dirty="0">
                <a:cs typeface="Courier New"/>
              </a:rPr>
              <a:t>	3</a:t>
            </a:r>
            <a:endParaRPr lang="en-US" b="0" dirty="0"/>
          </a:p>
        </p:txBody>
      </p:sp>
      <p:sp>
        <p:nvSpPr>
          <p:cNvPr id="123" name="Rectangle 122"/>
          <p:cNvSpPr/>
          <p:nvPr/>
        </p:nvSpPr>
        <p:spPr>
          <a:xfrm>
            <a:off x="0" y="4961100"/>
            <a:ext cx="2326818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10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4</a:t>
            </a:r>
            <a:endParaRPr lang="en-US" b="0" dirty="0"/>
          </a:p>
        </p:txBody>
      </p:sp>
      <p:sp>
        <p:nvSpPr>
          <p:cNvPr id="124" name="Rectangle 123"/>
          <p:cNvSpPr/>
          <p:nvPr/>
        </p:nvSpPr>
        <p:spPr>
          <a:xfrm>
            <a:off x="0" y="5897271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5</a:t>
            </a:r>
            <a:endParaRPr lang="en-US" b="0" dirty="0"/>
          </a:p>
        </p:txBody>
      </p:sp>
      <p:sp>
        <p:nvSpPr>
          <p:cNvPr id="125" name="Rectangle 124"/>
          <p:cNvSpPr/>
          <p:nvPr/>
        </p:nvSpPr>
        <p:spPr>
          <a:xfrm>
            <a:off x="0" y="6833442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12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6</a:t>
            </a:r>
            <a:endParaRPr lang="en-US" b="0" dirty="0"/>
          </a:p>
        </p:txBody>
      </p:sp>
      <p:sp>
        <p:nvSpPr>
          <p:cNvPr id="126" name="Rectangle 125"/>
          <p:cNvSpPr/>
          <p:nvPr/>
        </p:nvSpPr>
        <p:spPr>
          <a:xfrm>
            <a:off x="0" y="7769613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0070C0"/>
                </a:solidFill>
                <a:cs typeface="Courier New"/>
              </a:rPr>
              <a:t>3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7030A0"/>
                </a:solidFill>
                <a:cs typeface="Courier New"/>
              </a:rPr>
              <a:t>21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9</a:t>
            </a:r>
            <a:r>
              <a:rPr lang="en-US" b="0" dirty="0">
                <a:cs typeface="Courier New"/>
              </a:rPr>
              <a:t>	7</a:t>
            </a:r>
            <a:endParaRPr lang="en-US" b="0" dirty="0"/>
          </a:p>
        </p:txBody>
      </p:sp>
      <p:sp>
        <p:nvSpPr>
          <p:cNvPr id="127" name="Rectangle 126"/>
          <p:cNvSpPr/>
          <p:nvPr/>
        </p:nvSpPr>
        <p:spPr>
          <a:xfrm>
            <a:off x="0" y="8705787"/>
            <a:ext cx="2326817" cy="500648"/>
          </a:xfrm>
          <a:prstGeom prst="rect">
            <a:avLst/>
          </a:prstGeom>
        </p:spPr>
        <p:txBody>
          <a:bodyPr wrap="square" lIns="130046" tIns="65023" rIns="130046" bIns="65023">
            <a:spAutoFit/>
          </a:bodyPr>
          <a:lstStyle/>
          <a:p>
            <a:pPr algn="r"/>
            <a:r>
              <a:rPr lang="en-US" b="0" dirty="0">
                <a:solidFill>
                  <a:srgbClr val="7030A0"/>
                </a:solidFill>
                <a:cs typeface="Courier New"/>
              </a:rPr>
              <a:t>22</a:t>
            </a:r>
            <a:r>
              <a:rPr lang="en-US" b="0" dirty="0">
                <a:cs typeface="Courier New"/>
              </a:rPr>
              <a:t>	</a:t>
            </a:r>
            <a:r>
              <a:rPr lang="en-US" b="0" dirty="0">
                <a:solidFill>
                  <a:srgbClr val="FF0000"/>
                </a:solidFill>
                <a:cs typeface="Courier New"/>
              </a:rPr>
              <a:t>1</a:t>
            </a:r>
            <a:r>
              <a:rPr lang="en-US" b="0" dirty="0">
                <a:cs typeface="Courier New"/>
              </a:rPr>
              <a:t>	8</a:t>
            </a:r>
            <a:endParaRPr lang="en-US" b="0" dirty="0"/>
          </a:p>
        </p:txBody>
      </p:sp>
      <p:cxnSp>
        <p:nvCxnSpPr>
          <p:cNvPr id="129" name="Straight Arrow Connector 128"/>
          <p:cNvCxnSpPr>
            <a:stCxn id="76" idx="6"/>
            <a:endCxn id="79" idx="2"/>
          </p:cNvCxnSpPr>
          <p:nvPr/>
        </p:nvCxnSpPr>
        <p:spPr>
          <a:xfrm>
            <a:off x="4216394" y="1953194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0" name="Table 129"/>
          <p:cNvGraphicFramePr>
            <a:graphicFrameLocks noGrp="1"/>
          </p:cNvGraphicFramePr>
          <p:nvPr/>
        </p:nvGraphicFramePr>
        <p:xfrm>
          <a:off x="5130794" y="1777044"/>
          <a:ext cx="914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" name="TextBox 132"/>
          <p:cNvSpPr txBox="1"/>
          <p:nvPr/>
        </p:nvSpPr>
        <p:spPr>
          <a:xfrm rot="18000000">
            <a:off x="1178465" y="1195601"/>
            <a:ext cx="947115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Cost</a:t>
            </a:r>
          </a:p>
        </p:txBody>
      </p:sp>
      <p:sp>
        <p:nvSpPr>
          <p:cNvPr id="56" name="Pie 55"/>
          <p:cNvSpPr/>
          <p:nvPr/>
        </p:nvSpPr>
        <p:spPr>
          <a:xfrm flipH="1" flipV="1">
            <a:off x="5968994" y="2440756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 flipH="1" flipV="1">
            <a:off x="6883394" y="4284941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 flipH="1" flipV="1">
            <a:off x="8696463" y="8056117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40639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130794" y="18769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2844794" y="2420198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6" name="Straight Arrow Connector 85"/>
          <p:cNvCxnSpPr>
            <a:stCxn id="87" idx="6"/>
            <a:endCxn id="88" idx="2"/>
          </p:cNvCxnSpPr>
          <p:nvPr/>
        </p:nvCxnSpPr>
        <p:spPr>
          <a:xfrm>
            <a:off x="4216394" y="2899493"/>
            <a:ext cx="914400" cy="43510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4063994" y="2823293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130794" y="325839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844794" y="33599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0" name="Straight Arrow Connector 89"/>
          <p:cNvCxnSpPr>
            <a:stCxn id="91" idx="6"/>
            <a:endCxn id="92" idx="2"/>
          </p:cNvCxnSpPr>
          <p:nvPr/>
        </p:nvCxnSpPr>
        <p:spPr>
          <a:xfrm>
            <a:off x="4216394" y="3839207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4063994" y="37630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5130794" y="376466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2844794" y="4293299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5" name="Straight Arrow Connector 94"/>
          <p:cNvCxnSpPr>
            <a:stCxn id="96" idx="6"/>
            <a:endCxn id="97" idx="2"/>
          </p:cNvCxnSpPr>
          <p:nvPr/>
        </p:nvCxnSpPr>
        <p:spPr>
          <a:xfrm>
            <a:off x="4216394" y="4772594"/>
            <a:ext cx="914400" cy="4279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 bwMode="auto">
          <a:xfrm>
            <a:off x="4063994" y="469639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130794" y="512438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99" name="Table 98"/>
          <p:cNvGraphicFramePr>
            <a:graphicFrameLocks noGrp="1"/>
          </p:cNvGraphicFramePr>
          <p:nvPr/>
        </p:nvGraphicFramePr>
        <p:xfrm>
          <a:off x="2844794" y="5229287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0" name="Straight Arrow Connector 99"/>
          <p:cNvCxnSpPr>
            <a:stCxn id="101" idx="6"/>
            <a:endCxn id="102" idx="2"/>
          </p:cNvCxnSpPr>
          <p:nvPr/>
        </p:nvCxnSpPr>
        <p:spPr>
          <a:xfrm>
            <a:off x="4216394" y="5708582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 bwMode="auto">
          <a:xfrm>
            <a:off x="40639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5130794" y="5632382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2844794" y="61793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5" name="Straight Arrow Connector 104"/>
          <p:cNvCxnSpPr>
            <a:stCxn id="107" idx="6"/>
            <a:endCxn id="109" idx="2"/>
          </p:cNvCxnSpPr>
          <p:nvPr/>
        </p:nvCxnSpPr>
        <p:spPr>
          <a:xfrm>
            <a:off x="4216394" y="66586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Oval 106"/>
          <p:cNvSpPr/>
          <p:nvPr/>
        </p:nvSpPr>
        <p:spPr bwMode="auto">
          <a:xfrm>
            <a:off x="40639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130794" y="65824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2844794" y="711746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" name="Straight Arrow Connector 115"/>
          <p:cNvCxnSpPr>
            <a:stCxn id="118" idx="6"/>
            <a:endCxn id="119" idx="2"/>
          </p:cNvCxnSpPr>
          <p:nvPr/>
        </p:nvCxnSpPr>
        <p:spPr>
          <a:xfrm>
            <a:off x="4216394" y="759675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 bwMode="auto">
          <a:xfrm>
            <a:off x="40639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5130794" y="752055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2" name="Table 121"/>
          <p:cNvGraphicFramePr>
            <a:graphicFrameLocks noGrp="1"/>
          </p:cNvGraphicFramePr>
          <p:nvPr/>
        </p:nvGraphicFramePr>
        <p:xfrm>
          <a:off x="2844794" y="8998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8" name="Straight Arrow Connector 127"/>
          <p:cNvCxnSpPr>
            <a:stCxn id="131" idx="6"/>
            <a:endCxn id="132" idx="2"/>
          </p:cNvCxnSpPr>
          <p:nvPr/>
        </p:nvCxnSpPr>
        <p:spPr>
          <a:xfrm>
            <a:off x="4216394" y="9478007"/>
            <a:ext cx="914400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 bwMode="auto">
          <a:xfrm>
            <a:off x="40639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/>
          <p:nvPr/>
        </p:nvSpPr>
        <p:spPr bwMode="auto">
          <a:xfrm>
            <a:off x="5130794" y="9401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35" name="Table 134"/>
          <p:cNvGraphicFramePr>
            <a:graphicFrameLocks noGrp="1"/>
          </p:cNvGraphicFramePr>
          <p:nvPr/>
        </p:nvGraphicFramePr>
        <p:xfrm>
          <a:off x="2844794" y="805837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16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6" name="Straight Arrow Connector 135"/>
          <p:cNvCxnSpPr>
            <a:stCxn id="137" idx="6"/>
            <a:endCxn id="138" idx="2"/>
          </p:cNvCxnSpPr>
          <p:nvPr/>
        </p:nvCxnSpPr>
        <p:spPr>
          <a:xfrm>
            <a:off x="4216394" y="8537667"/>
            <a:ext cx="914400" cy="40643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7" name="Oval 136"/>
          <p:cNvSpPr/>
          <p:nvPr/>
        </p:nvSpPr>
        <p:spPr bwMode="auto">
          <a:xfrm>
            <a:off x="4063994" y="846146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5130794" y="88679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 rot="18000000">
            <a:off x="1725269" y="1144236"/>
            <a:ext cx="1065736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/>
              <a:t>add #</a:t>
            </a:r>
          </a:p>
        </p:txBody>
      </p:sp>
      <p:sp>
        <p:nvSpPr>
          <p:cNvPr id="141" name="TextBox 140"/>
          <p:cNvSpPr txBox="1"/>
          <p:nvPr/>
        </p:nvSpPr>
        <p:spPr>
          <a:xfrm rot="18000000">
            <a:off x="421043" y="873085"/>
            <a:ext cx="1691934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Total cost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854200" y="7924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144" name="Oval 143"/>
          <p:cNvSpPr/>
          <p:nvPr/>
        </p:nvSpPr>
        <p:spPr bwMode="auto">
          <a:xfrm>
            <a:off x="2844800" y="9144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711200" y="2197925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11200" y="40910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11200" y="7824850"/>
            <a:ext cx="1600200" cy="3810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8" name="Oval 147"/>
          <p:cNvSpPr/>
          <p:nvPr/>
        </p:nvSpPr>
        <p:spPr bwMode="auto">
          <a:xfrm>
            <a:off x="1701800" y="1969325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49" name="Oval 148"/>
          <p:cNvSpPr/>
          <p:nvPr/>
        </p:nvSpPr>
        <p:spPr bwMode="auto">
          <a:xfrm>
            <a:off x="1701800" y="392163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 bwMode="auto">
          <a:xfrm>
            <a:off x="1701800" y="759625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151" name="Oval 150"/>
          <p:cNvSpPr/>
          <p:nvPr/>
        </p:nvSpPr>
        <p:spPr bwMode="auto">
          <a:xfrm>
            <a:off x="1625600" y="1828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2" name="Oval 151"/>
          <p:cNvSpPr/>
          <p:nvPr/>
        </p:nvSpPr>
        <p:spPr bwMode="auto">
          <a:xfrm>
            <a:off x="635000" y="99060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153" name="TextBox 152"/>
          <p:cNvSpPr txBox="1"/>
          <p:nvPr/>
        </p:nvSpPr>
        <p:spPr>
          <a:xfrm rot="18000000">
            <a:off x="132905" y="1284448"/>
            <a:ext cx="741930" cy="500648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Div</a:t>
            </a:r>
          </a:p>
        </p:txBody>
      </p:sp>
      <p:sp>
        <p:nvSpPr>
          <p:cNvPr id="156" name="Down Arrow 155"/>
          <p:cNvSpPr/>
          <p:nvPr/>
        </p:nvSpPr>
        <p:spPr bwMode="auto">
          <a:xfrm rot="15108704">
            <a:off x="9948776" y="7222491"/>
            <a:ext cx="558800" cy="762000"/>
          </a:xfrm>
          <a:prstGeom prst="downArrow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0689358" y="70866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158" name="Oval 157"/>
          <p:cNvSpPr/>
          <p:nvPr/>
        </p:nvSpPr>
        <p:spPr bwMode="auto">
          <a:xfrm>
            <a:off x="10041944" y="7345680"/>
            <a:ext cx="274320" cy="274320"/>
          </a:xfrm>
          <a:prstGeom prst="ellipse">
            <a:avLst/>
          </a:prstGeom>
          <a:solidFill>
            <a:srgbClr val="FFF3F3"/>
          </a:solidFill>
          <a:ln w="127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</a:t>
            </a:r>
          </a:p>
        </p:txBody>
      </p:sp>
      <p:sp>
        <p:nvSpPr>
          <p:cNvPr id="159" name="Title 158"/>
          <p:cNvSpPr>
            <a:spLocks noGrp="1"/>
          </p:cNvSpPr>
          <p:nvPr>
            <p:ph type="title"/>
          </p:nvPr>
        </p:nvSpPr>
        <p:spPr>
          <a:xfrm>
            <a:off x="4914900" y="254000"/>
            <a:ext cx="7607300" cy="1498600"/>
          </a:xfrm>
        </p:spPr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1" name="Content Placeholder 2"/>
          <p:cNvSpPr txBox="1">
            <a:spLocks/>
          </p:cNvSpPr>
          <p:nvPr/>
        </p:nvSpPr>
        <p:spPr bwMode="auto">
          <a:xfrm>
            <a:off x="8940800" y="1905000"/>
            <a:ext cx="3886200" cy="2971800"/>
          </a:xfrm>
          <a:prstGeom prst="wedgeRectCallout">
            <a:avLst>
              <a:gd name="adj1" fmla="val -71663"/>
              <a:gd name="adj2" fmla="val -4788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162" name="Rectangular Callout 161"/>
          <p:cNvSpPr/>
          <p:nvPr/>
        </p:nvSpPr>
        <p:spPr bwMode="auto">
          <a:xfrm>
            <a:off x="3302000" y="152400"/>
            <a:ext cx="1361911" cy="646331"/>
          </a:xfrm>
          <a:prstGeom prst="wedgeRectCallout">
            <a:avLst>
              <a:gd name="adj1" fmla="val -131374"/>
              <a:gd name="adj2" fmla="val 51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Unit of cost:</a:t>
            </a:r>
            <a:br>
              <a:rPr lang="en-US" sz="1800" b="0" dirty="0"/>
            </a:br>
            <a:r>
              <a:rPr lang="en-US" sz="1800" b="0" dirty="0"/>
              <a:t>1 array write</a:t>
            </a:r>
          </a:p>
        </p:txBody>
      </p:sp>
      <p:sp>
        <p:nvSpPr>
          <p:cNvPr id="163" name="Rectangular Callout 162"/>
          <p:cNvSpPr/>
          <p:nvPr/>
        </p:nvSpPr>
        <p:spPr bwMode="auto">
          <a:xfrm>
            <a:off x="11513883" y="7581060"/>
            <a:ext cx="1222451" cy="923330"/>
          </a:xfrm>
          <a:prstGeom prst="wedgeRectCallout">
            <a:avLst>
              <a:gd name="adj1" fmla="val -87876"/>
              <a:gd name="adj2" fmla="val -6044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i="1" u="sng" dirty="0"/>
              <a:t>Candidate</a:t>
            </a:r>
            <a:br>
              <a:rPr lang="en-US" sz="1800" b="0" dirty="0"/>
            </a:br>
            <a:r>
              <a:rPr lang="en-US" sz="1800" b="0" dirty="0"/>
              <a:t>amortized</a:t>
            </a:r>
            <a:br>
              <a:rPr lang="en-US" sz="1800" b="0" dirty="0"/>
            </a:br>
            <a:r>
              <a:rPr lang="en-US" sz="1800" b="0" dirty="0"/>
              <a:t>cost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3" name="Explosion 1 2">
            <a:extLst>
              <a:ext uri="{FF2B5EF4-FFF2-40B4-BE49-F238E27FC236}">
                <a16:creationId xmlns:a16="http://schemas.microsoft.com/office/drawing/2014/main" id="{0CA398F9-8A80-6B3F-45E7-289BA5A4A763}"/>
              </a:ext>
            </a:extLst>
          </p:cNvPr>
          <p:cNvSpPr/>
          <p:nvPr/>
        </p:nvSpPr>
        <p:spPr bwMode="auto">
          <a:xfrm>
            <a:off x="9453684" y="5298523"/>
            <a:ext cx="3025204" cy="1642348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tIns="91440" rIns="0" bIns="0" anchor="ctr">
            <a:spAutoFit/>
          </a:bodyPr>
          <a:lstStyle/>
          <a:p>
            <a:pPr marL="0" marR="0" indent="0" eaLnBrk="1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sz="1600" b="0" dirty="0"/>
              <a:t>Charge </a:t>
            </a:r>
            <a:r>
              <a:rPr lang="en-US" sz="1600" dirty="0">
                <a:solidFill>
                  <a:srgbClr val="00B0F0"/>
                </a:solidFill>
              </a:rPr>
              <a:t>3 tokens </a:t>
            </a:r>
            <a:br>
              <a:rPr lang="en-US" sz="1600" b="0" dirty="0">
                <a:solidFill>
                  <a:srgbClr val="00B0F0"/>
                </a:solidFill>
              </a:rPr>
            </a:br>
            <a:r>
              <a:rPr lang="en-US" sz="1600" b="0" dirty="0"/>
              <a:t>per </a:t>
            </a:r>
            <a:r>
              <a:rPr lang="en-US" sz="1600" b="0" dirty="0" err="1">
                <a:solidFill>
                  <a:srgbClr val="7030A0"/>
                </a:solidFill>
              </a:rPr>
              <a:t>uba_add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237223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  <p:bldP spid="157" grpId="0"/>
      <p:bldP spid="158" grpId="0" animBg="1"/>
      <p:bldP spid="163" grpId="0" animBg="1"/>
      <p:bldP spid="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Specify the </a:t>
            </a:r>
            <a:r>
              <a:rPr lang="en-US" b="1" dirty="0">
                <a:solidFill>
                  <a:schemeClr val="tx1"/>
                </a:solidFill>
              </a:rPr>
              <a:t>token invariant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For any instance of the data structure,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how many tokens need to be </a:t>
            </a:r>
            <a:r>
              <a:rPr lang="en-US" dirty="0">
                <a:solidFill>
                  <a:srgbClr val="00B050"/>
                </a:solidFill>
              </a:rPr>
              <a:t>saved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How are the </a:t>
            </a:r>
            <a:r>
              <a:rPr lang="en-US" dirty="0">
                <a:solidFill>
                  <a:srgbClr val="00B0F0"/>
                </a:solidFill>
              </a:rPr>
              <a:t>3 tokens </a:t>
            </a:r>
            <a:r>
              <a:rPr lang="en-US" dirty="0">
                <a:solidFill>
                  <a:schemeClr val="tx1"/>
                </a:solidFill>
              </a:rPr>
              <a:t>charged for an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>
                <a:solidFill>
                  <a:schemeClr val="tx1"/>
                </a:solidFill>
              </a:rPr>
              <a:t> used?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We always write the added element to the old array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00B0F0"/>
                </a:solidFill>
              </a:rPr>
              <a:t>1 token </a:t>
            </a:r>
            <a:r>
              <a:rPr lang="en-US" dirty="0">
                <a:solidFill>
                  <a:schemeClr val="tx1"/>
                </a:solidFill>
              </a:rPr>
              <a:t>used to write the new element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remaining </a:t>
            </a:r>
            <a:r>
              <a:rPr lang="en-US" dirty="0">
                <a:solidFill>
                  <a:srgbClr val="00B0F0"/>
                </a:solidFill>
              </a:rPr>
              <a:t>2 tokens</a:t>
            </a:r>
            <a:r>
              <a:rPr lang="en-US" dirty="0">
                <a:solidFill>
                  <a:schemeClr val="tx1"/>
                </a:solidFill>
              </a:rPr>
              <a:t> are </a:t>
            </a:r>
            <a:r>
              <a:rPr lang="en-US" dirty="0">
                <a:solidFill>
                  <a:srgbClr val="00B050"/>
                </a:solidFill>
              </a:rPr>
              <a:t>saved</a:t>
            </a:r>
          </a:p>
          <a:p>
            <a:pPr lvl="2"/>
            <a:r>
              <a:rPr lang="en-US" i="1" dirty="0">
                <a:solidFill>
                  <a:schemeClr val="tx1"/>
                </a:solidFill>
              </a:rPr>
              <a:t>Where do they go?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Flowchart: Punched Tape 5"/>
          <p:cNvSpPr/>
          <p:nvPr/>
        </p:nvSpPr>
        <p:spPr bwMode="auto">
          <a:xfrm>
            <a:off x="787400" y="1600200"/>
            <a:ext cx="7848600" cy="2438400"/>
          </a:xfrm>
          <a:prstGeom prst="flowChartPunchedTap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How are the </a:t>
            </a:r>
            <a:r>
              <a:rPr lang="en-US" dirty="0">
                <a:solidFill>
                  <a:srgbClr val="00B0F0"/>
                </a:solidFill>
              </a:rPr>
              <a:t>3 tokens </a:t>
            </a:r>
            <a:r>
              <a:rPr lang="en-US" dirty="0">
                <a:solidFill>
                  <a:schemeClr val="tx1"/>
                </a:solidFill>
              </a:rPr>
              <a:t>charged for an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>
                <a:solidFill>
                  <a:schemeClr val="tx1"/>
                </a:solidFill>
              </a:rPr>
              <a:t> used?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00B0F0"/>
                </a:solidFill>
              </a:rPr>
              <a:t>1 token </a:t>
            </a:r>
            <a:r>
              <a:rPr lang="en-US" dirty="0">
                <a:solidFill>
                  <a:schemeClr val="tx1"/>
                </a:solidFill>
              </a:rPr>
              <a:t>used to write the new element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Where do the remaining </a:t>
            </a:r>
            <a:r>
              <a:rPr lang="en-US" i="1" dirty="0">
                <a:solidFill>
                  <a:srgbClr val="00B0F0"/>
                </a:solidFill>
              </a:rPr>
              <a:t>2 tokens</a:t>
            </a:r>
            <a:r>
              <a:rPr lang="en-US" i="1" dirty="0">
                <a:solidFill>
                  <a:schemeClr val="tx1"/>
                </a:solidFill>
              </a:rPr>
              <a:t> go?</a:t>
            </a:r>
          </a:p>
          <a:p>
            <a:pPr lvl="4"/>
            <a:endParaRPr lang="en-US" dirty="0"/>
          </a:p>
          <a:p>
            <a:r>
              <a:rPr lang="en-US" dirty="0"/>
              <a:t>Assume:</a:t>
            </a:r>
          </a:p>
          <a:p>
            <a:pPr lvl="1"/>
            <a:r>
              <a:rPr lang="en-US" dirty="0"/>
              <a:t>We have just resized the array and have no tokens left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877365"/>
              </p:ext>
            </p:extLst>
          </p:nvPr>
        </p:nvGraphicFramePr>
        <p:xfrm>
          <a:off x="5130800" y="868427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018802"/>
              </p:ext>
            </p:extLst>
          </p:nvPr>
        </p:nvGraphicFramePr>
        <p:xfrm>
          <a:off x="5130794" y="7963005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814342"/>
              </p:ext>
            </p:extLst>
          </p:nvPr>
        </p:nvGraphicFramePr>
        <p:xfrm>
          <a:off x="5130794" y="7068955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130799" y="6093474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Curved Left Arrow 8"/>
          <p:cNvSpPr/>
          <p:nvPr/>
        </p:nvSpPr>
        <p:spPr>
          <a:xfrm flipH="1">
            <a:off x="2395275" y="6368194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Left Arrow 9"/>
          <p:cNvSpPr/>
          <p:nvPr/>
        </p:nvSpPr>
        <p:spPr>
          <a:xfrm flipH="1">
            <a:off x="2404568" y="7307306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 flipH="1" flipV="1">
            <a:off x="6883394" y="7658223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5793480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V="1">
            <a:off x="4216394" y="6268823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 bwMode="auto">
          <a:xfrm>
            <a:off x="4063994" y="619394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130794" y="619394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6733194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>
            <a:stCxn id="19" idx="6"/>
            <a:endCxn id="20" idx="2"/>
          </p:cNvCxnSpPr>
          <p:nvPr/>
        </p:nvCxnSpPr>
        <p:spPr>
          <a:xfrm>
            <a:off x="4216394" y="7212489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 bwMode="auto">
          <a:xfrm>
            <a:off x="4063994" y="713628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130794" y="713794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7666581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>
            <a:stCxn id="23" idx="6"/>
            <a:endCxn id="24" idx="2"/>
          </p:cNvCxnSpPr>
          <p:nvPr/>
        </p:nvCxnSpPr>
        <p:spPr>
          <a:xfrm>
            <a:off x="4216394" y="8145876"/>
            <a:ext cx="914400" cy="7327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 bwMode="auto">
          <a:xfrm>
            <a:off x="4063994" y="806967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130794" y="880246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7357908" y="5449669"/>
            <a:ext cx="3640292" cy="369332"/>
          </a:xfrm>
          <a:prstGeom prst="wedgeRectCallout">
            <a:avLst>
              <a:gd name="adj1" fmla="val -58462"/>
              <a:gd name="adj2" fmla="val 994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We spent all saved tokens resizing</a:t>
            </a:r>
          </a:p>
        </p:txBody>
      </p:sp>
      <p:sp>
        <p:nvSpPr>
          <p:cNvPr id="33" name="Oval 32"/>
          <p:cNvSpPr/>
          <p:nvPr/>
        </p:nvSpPr>
        <p:spPr>
          <a:xfrm>
            <a:off x="1667491" y="6500257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549401" y="6717637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778001" y="671763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 bwMode="auto">
          <a:xfrm rot="5400000">
            <a:off x="5207397" y="8497272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rot="5400000">
            <a:off x="5663803" y="8497272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rot="5400000">
            <a:off x="6121003" y="8497272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rot="5400000">
            <a:off x="6578997" y="8497272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44" name="Rectangular Callout 43"/>
          <p:cNvSpPr/>
          <p:nvPr/>
        </p:nvSpPr>
        <p:spPr bwMode="auto">
          <a:xfrm>
            <a:off x="9612975" y="7775138"/>
            <a:ext cx="2299669" cy="646331"/>
          </a:xfrm>
          <a:prstGeom prst="wedgeRectCallout">
            <a:avLst>
              <a:gd name="adj1" fmla="val -82606"/>
              <a:gd name="adj2" fmla="val 259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We spent 4 tokens</a:t>
            </a:r>
          </a:p>
          <a:p>
            <a:pPr>
              <a:defRPr/>
            </a:pPr>
            <a:r>
              <a:rPr lang="en-US" sz="1800" b="0" dirty="0"/>
              <a:t>copying the elements</a:t>
            </a:r>
          </a:p>
        </p:txBody>
      </p:sp>
      <p:sp>
        <p:nvSpPr>
          <p:cNvPr id="45" name="Pentagon 44"/>
          <p:cNvSpPr/>
          <p:nvPr/>
        </p:nvSpPr>
        <p:spPr bwMode="auto">
          <a:xfrm>
            <a:off x="1332992" y="6440269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Pentagon 45"/>
          <p:cNvSpPr/>
          <p:nvPr/>
        </p:nvSpPr>
        <p:spPr bwMode="auto">
          <a:xfrm>
            <a:off x="7950200" y="8116669"/>
            <a:ext cx="838200" cy="484632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50" name="Group 36"/>
          <p:cNvGrpSpPr/>
          <p:nvPr/>
        </p:nvGrpSpPr>
        <p:grpSpPr>
          <a:xfrm>
            <a:off x="8102601" y="8170641"/>
            <a:ext cx="380999" cy="381000"/>
            <a:chOff x="10083800" y="6629400"/>
            <a:chExt cx="380999" cy="381000"/>
          </a:xfrm>
        </p:grpSpPr>
        <p:sp>
          <p:nvSpPr>
            <p:cNvPr id="51" name="Oval 50"/>
            <p:cNvSpPr/>
            <p:nvPr/>
          </p:nvSpPr>
          <p:spPr>
            <a:xfrm>
              <a:off x="10083800" y="66294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993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0312400" y="66294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993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0083800" y="68580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993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0312400" y="68580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993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Pentagon 57"/>
          <p:cNvSpPr/>
          <p:nvPr/>
        </p:nvSpPr>
        <p:spPr bwMode="auto">
          <a:xfrm>
            <a:off x="7493000" y="7507069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7639666" y="7585425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64" name="Pentagon 63"/>
          <p:cNvSpPr/>
          <p:nvPr/>
        </p:nvSpPr>
        <p:spPr bwMode="auto">
          <a:xfrm>
            <a:off x="7493000" y="6668869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7639666" y="6747225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1679682" y="7463425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1561592" y="7680805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1790192" y="7680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3" name="Pentagon 72"/>
          <p:cNvSpPr/>
          <p:nvPr/>
        </p:nvSpPr>
        <p:spPr bwMode="auto">
          <a:xfrm>
            <a:off x="1332992" y="7403437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Down Arrow 73"/>
          <p:cNvSpPr/>
          <p:nvPr/>
        </p:nvSpPr>
        <p:spPr bwMode="auto">
          <a:xfrm rot="16200000">
            <a:off x="264956" y="6493683"/>
            <a:ext cx="905446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/>
              <a:t>add  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r>
              <a:rPr lang="en-US" sz="1300" b="0" dirty="0"/>
              <a:t>c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5" name="Down Arrow 74"/>
          <p:cNvSpPr/>
          <p:nvPr/>
        </p:nvSpPr>
        <p:spPr bwMode="auto">
          <a:xfrm rot="16200000">
            <a:off x="258520" y="7460867"/>
            <a:ext cx="918319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/>
              <a:t>add  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r>
              <a:rPr lang="en-US" sz="1300" b="0" dirty="0"/>
              <a:t>d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8431151" y="3277954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8886699" y="3277954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2" name="Rectangular Callout 81"/>
          <p:cNvSpPr/>
          <p:nvPr/>
        </p:nvSpPr>
        <p:spPr bwMode="auto">
          <a:xfrm>
            <a:off x="8864600" y="9031069"/>
            <a:ext cx="4087016" cy="646331"/>
          </a:xfrm>
          <a:prstGeom prst="wedgeRectCallout">
            <a:avLst>
              <a:gd name="adj1" fmla="val -22430"/>
              <a:gd name="adj2" fmla="val -12500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In essence each     token is associated</a:t>
            </a:r>
          </a:p>
          <a:p>
            <a:pPr>
              <a:defRPr/>
            </a:pPr>
            <a:r>
              <a:rPr lang="en-US" sz="1800" b="0" dirty="0"/>
              <a:t>with an element in the old array</a:t>
            </a:r>
          </a:p>
        </p:txBody>
      </p:sp>
      <p:sp>
        <p:nvSpPr>
          <p:cNvPr id="83" name="Oval 82"/>
          <p:cNvSpPr/>
          <p:nvPr/>
        </p:nvSpPr>
        <p:spPr>
          <a:xfrm>
            <a:off x="10693400" y="9167622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6464673" y="7582544"/>
            <a:ext cx="113927" cy="36984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cxnSpLocks/>
          </p:cNvCxnSpPr>
          <p:nvPr/>
        </p:nvCxnSpPr>
        <p:spPr bwMode="auto">
          <a:xfrm>
            <a:off x="5994837" y="6694481"/>
            <a:ext cx="126563" cy="35538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6" name="Slide Number Placeholder 5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AD8160-F9A9-C546-D0C2-7E28901AC0BA}"/>
              </a:ext>
            </a:extLst>
          </p:cNvPr>
          <p:cNvSpPr/>
          <p:nvPr/>
        </p:nvSpPr>
        <p:spPr>
          <a:xfrm>
            <a:off x="6080480" y="6717604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CF2032A-FB4C-0931-8A5E-4D2D022634A3}"/>
              </a:ext>
            </a:extLst>
          </p:cNvPr>
          <p:cNvSpPr/>
          <p:nvPr/>
        </p:nvSpPr>
        <p:spPr>
          <a:xfrm>
            <a:off x="6268066" y="6717604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5EA69DE-3191-26E4-D831-5D848CB7FD3F}"/>
              </a:ext>
            </a:extLst>
          </p:cNvPr>
          <p:cNvSpPr/>
          <p:nvPr/>
        </p:nvSpPr>
        <p:spPr>
          <a:xfrm>
            <a:off x="6549524" y="7640763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5CC7863-A614-A25D-25F8-F8AA37833589}"/>
              </a:ext>
            </a:extLst>
          </p:cNvPr>
          <p:cNvSpPr/>
          <p:nvPr/>
        </p:nvSpPr>
        <p:spPr>
          <a:xfrm>
            <a:off x="6737110" y="7640763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C8577A0-949C-986E-2C71-3423281F4AA0}"/>
              </a:ext>
            </a:extLst>
          </p:cNvPr>
          <p:cNvSpPr/>
          <p:nvPr/>
        </p:nvSpPr>
        <p:spPr>
          <a:xfrm>
            <a:off x="6085420" y="7640763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36A7A05-6486-0073-2998-06E108199F65}"/>
              </a:ext>
            </a:extLst>
          </p:cNvPr>
          <p:cNvSpPr/>
          <p:nvPr/>
        </p:nvSpPr>
        <p:spPr>
          <a:xfrm>
            <a:off x="6273006" y="7640763"/>
            <a:ext cx="155448" cy="155448"/>
          </a:xfrm>
          <a:prstGeom prst="ellipse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D5D7E1-DDFE-8236-C8F2-6583058FABE5}"/>
              </a:ext>
            </a:extLst>
          </p:cNvPr>
          <p:cNvSpPr/>
          <p:nvPr/>
        </p:nvSpPr>
        <p:spPr>
          <a:xfrm>
            <a:off x="8659750" y="2719450"/>
            <a:ext cx="228600" cy="2286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5" grpId="0"/>
      <p:bldP spid="16" grpId="0"/>
      <p:bldP spid="24" grpId="0"/>
      <p:bldP spid="26" grpId="0" animBg="1"/>
      <p:bldP spid="33" grpId="0" animBg="1"/>
      <p:bldP spid="35" grpId="0" animBg="1"/>
      <p:bldP spid="36" grpId="0" animBg="1"/>
      <p:bldP spid="44" grpId="0" animBg="1"/>
      <p:bldP spid="45" grpId="0" animBg="1"/>
      <p:bldP spid="46" grpId="0" animBg="1"/>
      <p:bldP spid="58" grpId="0" animBg="1"/>
      <p:bldP spid="60" grpId="0" animBg="1"/>
      <p:bldP spid="64" grpId="0" animBg="1"/>
      <p:bldP spid="65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2" grpId="0" animBg="1"/>
      <p:bldP spid="83" grpId="0" animBg="1"/>
      <p:bldP spid="8" grpId="0" animBg="1"/>
      <p:bldP spid="11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How are the </a:t>
            </a:r>
            <a:r>
              <a:rPr lang="en-US" dirty="0">
                <a:solidFill>
                  <a:srgbClr val="00B0F0"/>
                </a:solidFill>
              </a:rPr>
              <a:t>3 tokens </a:t>
            </a:r>
            <a:r>
              <a:rPr lang="en-US" dirty="0">
                <a:solidFill>
                  <a:schemeClr val="tx1"/>
                </a:solidFill>
              </a:rPr>
              <a:t>charged for an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>
                <a:solidFill>
                  <a:schemeClr val="tx1"/>
                </a:solidFill>
              </a:rPr>
              <a:t> used?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00B0F0"/>
                </a:solidFill>
              </a:rPr>
              <a:t>1 token </a:t>
            </a:r>
            <a:r>
              <a:rPr lang="en-US" dirty="0">
                <a:solidFill>
                  <a:schemeClr val="tx1"/>
                </a:solidFill>
              </a:rPr>
              <a:t>used to write the new element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Each of the remaining </a:t>
            </a:r>
            <a:r>
              <a:rPr lang="en-US" dirty="0">
                <a:solidFill>
                  <a:srgbClr val="00B0F0"/>
                </a:solidFill>
              </a:rPr>
              <a:t>2 tokens</a:t>
            </a:r>
            <a:r>
              <a:rPr lang="en-US" dirty="0">
                <a:solidFill>
                  <a:schemeClr val="tx1"/>
                </a:solidFill>
              </a:rPr>
              <a:t> is associated with an element in the old array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1 token to copy the element we just wrote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Always in the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of the array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1 token to copy the matching element in the first half of the array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Element that was copied on the last resize</a:t>
            </a:r>
          </a:p>
          <a:p>
            <a:pPr lvl="4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877365"/>
              </p:ext>
            </p:extLst>
          </p:nvPr>
        </p:nvGraphicFramePr>
        <p:xfrm>
          <a:off x="5130800" y="9254405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018802"/>
              </p:ext>
            </p:extLst>
          </p:nvPr>
        </p:nvGraphicFramePr>
        <p:xfrm>
          <a:off x="5130794" y="8533136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“d”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814342"/>
              </p:ext>
            </p:extLst>
          </p:nvPr>
        </p:nvGraphicFramePr>
        <p:xfrm>
          <a:off x="5130794" y="7639086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“c”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130799" y="6663605"/>
          <a:ext cx="18288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“a”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“b”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Curved Left Arrow 8"/>
          <p:cNvSpPr/>
          <p:nvPr/>
        </p:nvSpPr>
        <p:spPr>
          <a:xfrm flipH="1">
            <a:off x="2395275" y="6938325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Left Arrow 9"/>
          <p:cNvSpPr/>
          <p:nvPr/>
        </p:nvSpPr>
        <p:spPr>
          <a:xfrm flipH="1">
            <a:off x="2404568" y="7877437"/>
            <a:ext cx="359515" cy="69473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 flipH="1" flipV="1">
            <a:off x="6883394" y="8228354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6363611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V="1">
            <a:off x="4216394" y="6838954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 bwMode="auto">
          <a:xfrm>
            <a:off x="4063994" y="676407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130794" y="676407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7303325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>
            <a:stCxn id="19" idx="6"/>
            <a:endCxn id="20" idx="2"/>
          </p:cNvCxnSpPr>
          <p:nvPr/>
        </p:nvCxnSpPr>
        <p:spPr>
          <a:xfrm>
            <a:off x="4216394" y="7782620"/>
            <a:ext cx="914400" cy="165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 bwMode="auto">
          <a:xfrm>
            <a:off x="4063994" y="770642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130794" y="7708075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844794" y="8236712"/>
          <a:ext cx="164592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>
            <a:stCxn id="23" idx="6"/>
            <a:endCxn id="24" idx="2"/>
          </p:cNvCxnSpPr>
          <p:nvPr/>
        </p:nvCxnSpPr>
        <p:spPr>
          <a:xfrm>
            <a:off x="4216394" y="8716007"/>
            <a:ext cx="914400" cy="732793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 bwMode="auto">
          <a:xfrm>
            <a:off x="4063994" y="8639807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130794" y="93726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1667491" y="7070388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549401" y="7287768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778001" y="72877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 bwMode="auto">
          <a:xfrm rot="5400000">
            <a:off x="5207397" y="9067403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rot="5400000">
            <a:off x="5663803" y="9067403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rot="5400000">
            <a:off x="6121003" y="9067403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rot="5400000">
            <a:off x="6578997" y="9067403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45" name="Pentagon 44"/>
          <p:cNvSpPr/>
          <p:nvPr/>
        </p:nvSpPr>
        <p:spPr bwMode="auto">
          <a:xfrm>
            <a:off x="1332992" y="7010400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Pentagon 45"/>
          <p:cNvSpPr/>
          <p:nvPr/>
        </p:nvSpPr>
        <p:spPr bwMode="auto">
          <a:xfrm>
            <a:off x="7950200" y="8686800"/>
            <a:ext cx="838200" cy="484632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8" name="Group 36"/>
          <p:cNvGrpSpPr/>
          <p:nvPr/>
        </p:nvGrpSpPr>
        <p:grpSpPr>
          <a:xfrm>
            <a:off x="8102601" y="8740772"/>
            <a:ext cx="380999" cy="381000"/>
            <a:chOff x="10083800" y="6629400"/>
            <a:chExt cx="380999" cy="381000"/>
          </a:xfrm>
        </p:grpSpPr>
        <p:sp>
          <p:nvSpPr>
            <p:cNvPr id="51" name="Oval 50"/>
            <p:cNvSpPr/>
            <p:nvPr/>
          </p:nvSpPr>
          <p:spPr>
            <a:xfrm>
              <a:off x="10083800" y="66294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0312400" y="66294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0083800" y="68580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0312400" y="6858000"/>
              <a:ext cx="152399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130046" tIns="65023" rIns="130046" bIns="65023"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5" name="Straight Arrow Connector 54"/>
          <p:cNvCxnSpPr/>
          <p:nvPr/>
        </p:nvCxnSpPr>
        <p:spPr bwMode="auto">
          <a:xfrm rot="16200000" flipH="1">
            <a:off x="6350000" y="8293924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rot="16200000" flipH="1">
            <a:off x="5892800" y="7391401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8" name="Pentagon 57"/>
          <p:cNvSpPr/>
          <p:nvPr/>
        </p:nvSpPr>
        <p:spPr bwMode="auto">
          <a:xfrm>
            <a:off x="7493000" y="80772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7639666" y="8155556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64" name="Pentagon 63"/>
          <p:cNvSpPr/>
          <p:nvPr/>
        </p:nvSpPr>
        <p:spPr bwMode="auto">
          <a:xfrm>
            <a:off x="7493000" y="72390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7639666" y="7317356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1679682" y="8033556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1561592" y="8250936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1790192" y="8250936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3" name="Pentagon 72"/>
          <p:cNvSpPr/>
          <p:nvPr/>
        </p:nvSpPr>
        <p:spPr bwMode="auto">
          <a:xfrm>
            <a:off x="1332992" y="7973568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Down Arrow 73"/>
          <p:cNvSpPr/>
          <p:nvPr/>
        </p:nvSpPr>
        <p:spPr bwMode="auto">
          <a:xfrm rot="16200000">
            <a:off x="264956" y="7063814"/>
            <a:ext cx="905446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/>
              <a:t>add  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r>
              <a:rPr lang="en-US" sz="1300" b="0" dirty="0"/>
              <a:t>c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5" name="Down Arrow 74"/>
          <p:cNvSpPr/>
          <p:nvPr/>
        </p:nvSpPr>
        <p:spPr bwMode="auto">
          <a:xfrm rot="16200000">
            <a:off x="258520" y="8030998"/>
            <a:ext cx="918319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/>
              <a:t>add  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r>
              <a:rPr lang="en-US" sz="1300" b="0" dirty="0"/>
              <a:t>d</a:t>
            </a:r>
            <a:r>
              <a:rPr lang="en-US" sz="1300" b="0" dirty="0">
                <a:solidFill>
                  <a:schemeClr val="tx1"/>
                </a:solidFill>
              </a:rPr>
              <a:t>"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11303001" y="41148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1303001" y="49530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8659750" y="2719450"/>
            <a:ext cx="228600" cy="2286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6197600" y="75438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197600" y="8458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654800" y="8458200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5283200" y="75438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283200" y="84582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740400" y="84582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5218875" y="6069273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1</a:t>
            </a:r>
            <a:r>
              <a:rPr lang="en-US" sz="1400" b="0" baseline="30000" dirty="0"/>
              <a:t>st</a:t>
            </a:r>
            <a:r>
              <a:rPr lang="en-US" sz="1400" b="0" dirty="0"/>
              <a:t> half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133275" y="6069273"/>
            <a:ext cx="756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2</a:t>
            </a:r>
            <a:r>
              <a:rPr lang="en-US" sz="1400" b="0" baseline="30000" dirty="0"/>
              <a:t>nd</a:t>
            </a:r>
            <a:r>
              <a:rPr lang="en-US" sz="1400" b="0" dirty="0"/>
              <a:t> half</a:t>
            </a:r>
          </a:p>
        </p:txBody>
      </p:sp>
      <p:sp>
        <p:nvSpPr>
          <p:cNvPr id="82" name="Rectangular Callout 81"/>
          <p:cNvSpPr/>
          <p:nvPr/>
        </p:nvSpPr>
        <p:spPr bwMode="auto">
          <a:xfrm>
            <a:off x="7578835" y="5791200"/>
            <a:ext cx="4486165" cy="646331"/>
          </a:xfrm>
          <a:prstGeom prst="wedgeRectCallout">
            <a:avLst>
              <a:gd name="adj1" fmla="val -62962"/>
              <a:gd name="adj2" fmla="val 2046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1800" dirty="0"/>
              <a:t>1</a:t>
            </a:r>
            <a:r>
              <a:rPr lang="en-US" sz="1800" baseline="30000" dirty="0"/>
              <a:t>st</a:t>
            </a:r>
            <a:r>
              <a:rPr lang="en-US" sz="1800" dirty="0"/>
              <a:t> half: </a:t>
            </a:r>
            <a:r>
              <a:rPr lang="en-US" sz="1800" b="0" dirty="0"/>
              <a:t>Elements inherited from last resize</a:t>
            </a:r>
            <a:br>
              <a:rPr lang="en-US" sz="1800" b="0" dirty="0"/>
            </a:br>
            <a:r>
              <a:rPr lang="en-US" sz="1800" dirty="0"/>
              <a:t>2</a:t>
            </a:r>
            <a:r>
              <a:rPr lang="en-US" sz="1800" baseline="30000" dirty="0"/>
              <a:t>nd</a:t>
            </a:r>
            <a:r>
              <a:rPr lang="en-US" sz="1800" dirty="0"/>
              <a:t> half: </a:t>
            </a:r>
            <a:r>
              <a:rPr lang="en-US" sz="1800" b="0" dirty="0"/>
              <a:t>Elements added after last resize</a:t>
            </a:r>
          </a:p>
        </p:txBody>
      </p:sp>
      <p:sp>
        <p:nvSpPr>
          <p:cNvPr id="68" name="Left Brace 67"/>
          <p:cNvSpPr/>
          <p:nvPr/>
        </p:nvSpPr>
        <p:spPr bwMode="auto">
          <a:xfrm rot="5400000">
            <a:off x="5494216" y="6037384"/>
            <a:ext cx="152400" cy="879232"/>
          </a:xfrm>
          <a:prstGeom prst="leftBrace">
            <a:avLst>
              <a:gd name="adj1" fmla="val 2481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6" name="Left Brace 75"/>
          <p:cNvSpPr/>
          <p:nvPr/>
        </p:nvSpPr>
        <p:spPr bwMode="auto">
          <a:xfrm rot="5400000">
            <a:off x="6443784" y="6037384"/>
            <a:ext cx="152400" cy="879232"/>
          </a:xfrm>
          <a:prstGeom prst="leftBrace">
            <a:avLst>
              <a:gd name="adj1" fmla="val 2481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5" grpId="0"/>
      <p:bldP spid="16" grpId="0"/>
      <p:bldP spid="19" grpId="0"/>
      <p:bldP spid="20" grpId="0"/>
      <p:bldP spid="23" grpId="0"/>
      <p:bldP spid="24" grpId="0"/>
      <p:bldP spid="33" grpId="0" animBg="1"/>
      <p:bldP spid="35" grpId="0" animBg="1"/>
      <p:bldP spid="36" grpId="0" animBg="1"/>
      <p:bldP spid="45" grpId="0" animBg="1"/>
      <p:bldP spid="46" grpId="0" animBg="1"/>
      <p:bldP spid="58" grpId="0" animBg="1"/>
      <p:bldP spid="60" grpId="0" animBg="1"/>
      <p:bldP spid="64" grpId="0" animBg="1"/>
      <p:bldP spid="65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0" grpId="0" animBg="1"/>
      <p:bldP spid="81" grpId="0" animBg="1"/>
      <p:bldP spid="59" grpId="0" animBg="1"/>
      <p:bldP spid="61" grpId="0" animBg="1"/>
      <p:bldP spid="62" grpId="0" animBg="1"/>
      <p:bldP spid="63" grpId="0" animBg="1"/>
      <p:bldP spid="66" grpId="0" animBg="1"/>
      <p:bldP spid="67" grpId="0" animBg="1"/>
      <p:bldP spid="77" grpId="0"/>
      <p:bldP spid="79" grpId="0"/>
      <p:bldP spid="82" grpId="0" animBg="1"/>
      <p:bldP spid="68" grpId="0" animBg="1"/>
      <p:bldP spid="7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tx1"/>
                </a:solidFill>
              </a:rPr>
              <a:t>token invariant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Every element in the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of the array has a token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And the corresponding element in the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half of the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array has a token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Alternative formulation</a:t>
            </a:r>
            <a:r>
              <a:rPr lang="en-US" i="1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An array with limit 2k and size </a:t>
            </a:r>
            <a:r>
              <a:rPr lang="en-US" dirty="0" err="1">
                <a:solidFill>
                  <a:schemeClr val="tx1"/>
                </a:solidFill>
              </a:rPr>
              <a:t>k+r</a:t>
            </a:r>
            <a:r>
              <a:rPr lang="en-US" dirty="0">
                <a:solidFill>
                  <a:schemeClr val="tx1"/>
                </a:solidFill>
              </a:rPr>
              <a:t> holds </a:t>
            </a:r>
            <a:r>
              <a:rPr lang="en-US" dirty="0">
                <a:solidFill>
                  <a:srgbClr val="00B050"/>
                </a:solidFill>
              </a:rPr>
              <a:t>2r tokens </a:t>
            </a:r>
            <a:r>
              <a:rPr lang="en-US" dirty="0">
                <a:solidFill>
                  <a:schemeClr val="tx1"/>
                </a:solidFill>
              </a:rPr>
              <a:t>(for 0 ≤ r &lt; k)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# tokens == 2r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130799" y="5151273"/>
          <a:ext cx="5486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600960" y="4851279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k+r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V="1">
            <a:off x="4216394" y="5326622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 bwMode="auto">
          <a:xfrm>
            <a:off x="4063994" y="525173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130794" y="5251739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11303001" y="27432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5283201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146520" y="4278868"/>
            <a:ext cx="715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1</a:t>
            </a:r>
            <a:r>
              <a:rPr lang="en-US" sz="1400" b="0" baseline="30000" dirty="0"/>
              <a:t>st</a:t>
            </a:r>
            <a:r>
              <a:rPr lang="en-US" sz="1400" b="0" dirty="0"/>
              <a:t> half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874648" y="4275891"/>
            <a:ext cx="756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2</a:t>
            </a:r>
            <a:r>
              <a:rPr lang="en-US" sz="1400" b="0" baseline="30000" dirty="0"/>
              <a:t>nd</a:t>
            </a:r>
            <a:r>
              <a:rPr lang="en-US" sz="1400" b="0" dirty="0"/>
              <a:t> half</a:t>
            </a:r>
          </a:p>
        </p:txBody>
      </p:sp>
      <p:sp>
        <p:nvSpPr>
          <p:cNvPr id="84" name="Oval 83"/>
          <p:cNvSpPr/>
          <p:nvPr/>
        </p:nvSpPr>
        <p:spPr>
          <a:xfrm>
            <a:off x="6197601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5664201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5740400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5816600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8026400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940800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8407400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8483599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8559799" y="50408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 bwMode="auto">
          <a:xfrm>
            <a:off x="5130800" y="5955268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7874000" y="5955268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6350000" y="59552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9093200" y="59552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cxnSp>
        <p:nvCxnSpPr>
          <p:cNvPr id="98" name="Straight Arrow Connector 97"/>
          <p:cNvCxnSpPr/>
          <p:nvPr/>
        </p:nvCxnSpPr>
        <p:spPr bwMode="auto">
          <a:xfrm>
            <a:off x="5130800" y="5593378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7874000" y="5593378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5699374" y="551953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442574" y="5517945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</a:t>
            </a:r>
          </a:p>
        </p:txBody>
      </p:sp>
      <p:sp>
        <p:nvSpPr>
          <p:cNvPr id="108" name="Left Brace 107"/>
          <p:cNvSpPr/>
          <p:nvPr/>
        </p:nvSpPr>
        <p:spPr bwMode="auto">
          <a:xfrm rot="5400000">
            <a:off x="6411128" y="3288268"/>
            <a:ext cx="152400" cy="2743200"/>
          </a:xfrm>
          <a:prstGeom prst="leftBrace">
            <a:avLst>
              <a:gd name="adj1" fmla="val 2481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9" name="Left Brace 108"/>
          <p:cNvSpPr/>
          <p:nvPr/>
        </p:nvSpPr>
        <p:spPr bwMode="auto">
          <a:xfrm rot="5400000">
            <a:off x="9189496" y="3288268"/>
            <a:ext cx="152400" cy="2743200"/>
          </a:xfrm>
          <a:prstGeom prst="leftBrace">
            <a:avLst>
              <a:gd name="adj1" fmla="val 2481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11303001" y="32766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2" name="Rectangular Callout 111"/>
          <p:cNvSpPr/>
          <p:nvPr/>
        </p:nvSpPr>
        <p:spPr bwMode="auto">
          <a:xfrm>
            <a:off x="7125185" y="9079468"/>
            <a:ext cx="4939815" cy="369332"/>
          </a:xfrm>
          <a:prstGeom prst="wedgeRectCallout">
            <a:avLst>
              <a:gd name="adj1" fmla="val -28450"/>
              <a:gd name="adj2" fmla="val -17383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Both assume a resize has happened previously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77" grpId="0"/>
      <p:bldP spid="79" grpId="0"/>
      <p:bldP spid="84" grpId="0" animBg="1"/>
      <p:bldP spid="85" grpId="0" animBg="1"/>
      <p:bldP spid="86" grpId="0" animBg="1"/>
      <p:bldP spid="87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6" grpId="0"/>
      <p:bldP spid="97" grpId="0"/>
      <p:bldP spid="100" grpId="0"/>
      <p:bldP spid="101" grpId="0"/>
      <p:bldP spid="108" grpId="0" animBg="1"/>
      <p:bldP spid="109" grpId="0" animBg="1"/>
      <p:bldP spid="111" grpId="0" animBg="1"/>
      <p:bldP spid="11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 that the operation </a:t>
            </a:r>
            <a:r>
              <a:rPr lang="en-US" b="1" dirty="0"/>
              <a:t>preserves</a:t>
            </a:r>
            <a:r>
              <a:rPr lang="en-US" dirty="0"/>
              <a:t> the token invariant</a:t>
            </a:r>
          </a:p>
          <a:p>
            <a:pPr lvl="1"/>
            <a:r>
              <a:rPr lang="en-US" dirty="0"/>
              <a:t>If the invariant holds before, it also holds after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00B050"/>
                </a:solidFill>
              </a:rPr>
              <a:t>Saved tokens </a:t>
            </a:r>
            <a:r>
              <a:rPr lang="en-US" dirty="0"/>
              <a:t>before + </a:t>
            </a:r>
            <a:r>
              <a:rPr lang="en-US" dirty="0">
                <a:solidFill>
                  <a:srgbClr val="00B0F0"/>
                </a:solidFill>
              </a:rPr>
              <a:t>amortized cost </a:t>
            </a:r>
            <a:r>
              <a:rPr lang="en-US" dirty="0"/>
              <a:t>– </a:t>
            </a:r>
            <a:r>
              <a:rPr lang="en-US" dirty="0">
                <a:solidFill>
                  <a:srgbClr val="FF0000"/>
                </a:solidFill>
              </a:rPr>
              <a:t>actual cost</a:t>
            </a:r>
            <a:r>
              <a:rPr lang="en-US" dirty="0"/>
              <a:t> = </a:t>
            </a:r>
            <a:r>
              <a:rPr lang="en-US" dirty="0">
                <a:solidFill>
                  <a:srgbClr val="00B050"/>
                </a:solidFill>
              </a:rPr>
              <a:t>saved tokens</a:t>
            </a:r>
            <a:r>
              <a:rPr lang="en-US" dirty="0"/>
              <a:t> after</a:t>
            </a:r>
          </a:p>
          <a:p>
            <a:endParaRPr lang="en-US" dirty="0"/>
          </a:p>
          <a:p>
            <a:r>
              <a:rPr lang="en-US" dirty="0"/>
              <a:t>We need to distinguish between two cases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/>
              <a:t>Adding an element does not trigger a resize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/>
              <a:t>Adding an element does trigger a resize</a:t>
            </a:r>
          </a:p>
          <a:p>
            <a:pPr>
              <a:buNone/>
            </a:pPr>
            <a:r>
              <a:rPr lang="en-US" dirty="0"/>
              <a:t>	… and we will need to see what happens before the first resize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5" name="Flowchart: Document 4"/>
          <p:cNvSpPr/>
          <p:nvPr/>
        </p:nvSpPr>
        <p:spPr bwMode="auto">
          <a:xfrm flipV="1">
            <a:off x="863600" y="1600200"/>
            <a:ext cx="11125200" cy="2057400"/>
          </a:xfrm>
          <a:prstGeom prst="flowChartDocumen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Unbounded Array Interface</a:t>
            </a:r>
            <a:endParaRPr lang="en-US" dirty="0"/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4292600" y="2438400"/>
            <a:ext cx="4724400" cy="6627019"/>
          </a:xfrm>
          <a:prstGeom prst="verticalScroll">
            <a:avLst>
              <a:gd name="adj" fmla="val 6050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      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size 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uba_set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uba_add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amt</a:t>
            </a:r>
            <a:endParaRPr lang="en-US" sz="160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uba_rem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amt</a:t>
            </a:r>
            <a:endParaRPr lang="en-US" sz="160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 0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34741" y="2385950"/>
            <a:ext cx="3151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Menlo"/>
              </a:rPr>
              <a:t>Unbounded Array Interface</a:t>
            </a:r>
          </a:p>
        </p:txBody>
      </p:sp>
      <p:sp>
        <p:nvSpPr>
          <p:cNvPr id="13" name="Right Brace 12"/>
          <p:cNvSpPr/>
          <p:nvPr/>
        </p:nvSpPr>
        <p:spPr bwMode="auto">
          <a:xfrm>
            <a:off x="8895657" y="2819400"/>
            <a:ext cx="228600" cy="4419600"/>
          </a:xfrm>
          <a:prstGeom prst="rightBrace">
            <a:avLst>
              <a:gd name="adj1" fmla="val 38522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00457" y="4532376"/>
            <a:ext cx="33217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This is exactly the</a:t>
            </a:r>
            <a:br>
              <a:rPr lang="en-US" sz="2000" b="0" dirty="0"/>
            </a:br>
            <a:r>
              <a:rPr lang="en-US" sz="2000" b="0" dirty="0"/>
              <a:t>self-sorting array interface</a:t>
            </a:r>
            <a:br>
              <a:rPr lang="en-US" sz="2000" b="0" dirty="0"/>
            </a:br>
            <a:r>
              <a:rPr lang="en-US" sz="2000" b="0" dirty="0"/>
              <a:t>with “</a:t>
            </a:r>
            <a:r>
              <a:rPr lang="en-US" sz="2000" b="0" dirty="0" err="1"/>
              <a:t>ssa</a:t>
            </a:r>
            <a:r>
              <a:rPr lang="en-US" sz="2000" b="0" dirty="0"/>
              <a:t>” renamed to “</a:t>
            </a:r>
            <a:r>
              <a:rPr lang="en-US" sz="2000" b="0" dirty="0" err="1"/>
              <a:t>uba</a:t>
            </a:r>
            <a:r>
              <a:rPr lang="en-US" sz="2000" b="0" dirty="0"/>
              <a:t>”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355793" y="7162800"/>
            <a:ext cx="3479607" cy="677108"/>
          </a:xfrm>
          <a:prstGeom prst="wedgeRectCallout">
            <a:avLst>
              <a:gd name="adj1" fmla="val 68024"/>
              <a:gd name="adj2" fmla="val 244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Add x as the last element of A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A grows by 1 element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654080" y="8229600"/>
            <a:ext cx="3181320" cy="1015663"/>
          </a:xfrm>
          <a:prstGeom prst="wedgeRectCallout">
            <a:avLst>
              <a:gd name="adj1" fmla="val 69890"/>
              <a:gd name="adj2" fmla="val -235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/>
              <a:t>Remove and return the last</a:t>
            </a:r>
            <a:br>
              <a:rPr lang="en-US" sz="2000" b="0" dirty="0"/>
            </a:br>
            <a:r>
              <a:rPr lang="en-US" sz="2000" b="0" dirty="0"/>
              <a:t>element of A</a:t>
            </a:r>
          </a:p>
          <a:p>
            <a:pPr marL="166688" indent="-166688" algn="l">
              <a:buFont typeface="Arial" pitchFamily="34" charset="0"/>
              <a:buChar char="•"/>
              <a:defRPr/>
            </a:pPr>
            <a:r>
              <a:rPr lang="en-US" sz="1800" b="0" dirty="0"/>
              <a:t>A shrinks by 1 element</a:t>
            </a:r>
          </a:p>
        </p:txBody>
      </p:sp>
      <p:sp>
        <p:nvSpPr>
          <p:cNvPr id="17" name="Right Brace 16"/>
          <p:cNvSpPr/>
          <p:nvPr/>
        </p:nvSpPr>
        <p:spPr bwMode="auto">
          <a:xfrm>
            <a:off x="9169400" y="7391400"/>
            <a:ext cx="288313" cy="1600200"/>
          </a:xfrm>
          <a:prstGeom prst="rightBrace">
            <a:avLst>
              <a:gd name="adj1" fmla="val 38522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497413" y="7555675"/>
            <a:ext cx="249138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/>
              <a:t>Constant </a:t>
            </a:r>
            <a:r>
              <a:rPr lang="en-US" sz="2000" dirty="0"/>
              <a:t>amortized</a:t>
            </a:r>
            <a:br>
              <a:rPr lang="en-US" sz="2000" b="0" dirty="0"/>
            </a:br>
            <a:r>
              <a:rPr lang="en-US" sz="2000" b="0" dirty="0"/>
              <a:t>complexity</a:t>
            </a:r>
          </a:p>
          <a:p>
            <a:r>
              <a:rPr lang="en-US" sz="1800" b="0" dirty="0"/>
              <a:t>(</a:t>
            </a:r>
            <a:r>
              <a:rPr lang="en-US" sz="1800" i="1" dirty="0"/>
              <a:t>worst-case</a:t>
            </a:r>
            <a:r>
              <a:rPr lang="en-US" sz="1800" b="0" dirty="0"/>
              <a:t> could</a:t>
            </a:r>
            <a:br>
              <a:rPr lang="en-US" sz="1800" b="0" dirty="0"/>
            </a:br>
            <a:r>
              <a:rPr lang="en-US" sz="1800" b="0" dirty="0"/>
              <a:t>be a lot higher)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10388600" y="6553200"/>
            <a:ext cx="2439129" cy="646331"/>
          </a:xfrm>
          <a:prstGeom prst="wedgeRectCallout">
            <a:avLst>
              <a:gd name="adj1" fmla="val -120898"/>
              <a:gd name="adj2" fmla="val -415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Doesn’t keep elements</a:t>
            </a:r>
            <a:br>
              <a:rPr lang="en-US" sz="1800" b="0" dirty="0"/>
            </a:br>
            <a:r>
              <a:rPr lang="en-US" sz="1800" b="0" dirty="0"/>
              <a:t>sorted this time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 animBg="1"/>
      <p:bldP spid="17" grpId="0" animBg="1"/>
      <p:bldP spid="18" grpId="0"/>
      <p:bldP spid="1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700" dirty="0">
                <a:solidFill>
                  <a:srgbClr val="00B050"/>
                </a:solidFill>
              </a:rPr>
              <a:t>Saved tokens </a:t>
            </a:r>
            <a:r>
              <a:rPr lang="en-US" sz="2700" dirty="0"/>
              <a:t>before + </a:t>
            </a:r>
            <a:r>
              <a:rPr lang="en-US" sz="2700" dirty="0">
                <a:solidFill>
                  <a:srgbClr val="00B0F0"/>
                </a:solidFill>
              </a:rPr>
              <a:t>amortized cost </a:t>
            </a:r>
            <a:r>
              <a:rPr lang="en-US" sz="2700" dirty="0"/>
              <a:t>– </a:t>
            </a:r>
            <a:r>
              <a:rPr lang="en-US" sz="2700" dirty="0">
                <a:solidFill>
                  <a:srgbClr val="FF0000"/>
                </a:solidFill>
              </a:rPr>
              <a:t>actual cost</a:t>
            </a:r>
            <a:r>
              <a:rPr lang="en-US" sz="2700" dirty="0"/>
              <a:t> = </a:t>
            </a:r>
            <a:r>
              <a:rPr lang="en-US" sz="2700" dirty="0">
                <a:solidFill>
                  <a:srgbClr val="00B050"/>
                </a:solidFill>
              </a:rPr>
              <a:t>saved tokens</a:t>
            </a:r>
            <a:r>
              <a:rPr lang="en-US" sz="2700" dirty="0"/>
              <a:t> after</a:t>
            </a:r>
          </a:p>
          <a:p>
            <a:pPr lvl="4"/>
            <a:endParaRPr lang="en-US" sz="900" dirty="0"/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/>
              <a:t>Adding an element </a:t>
            </a:r>
            <a:r>
              <a:rPr lang="en-US" b="1" dirty="0"/>
              <a:t>does not </a:t>
            </a:r>
            <a:r>
              <a:rPr lang="en-US" dirty="0"/>
              <a:t>trigger a resize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We receive</a:t>
            </a:r>
            <a:r>
              <a:rPr lang="en-US" dirty="0">
                <a:solidFill>
                  <a:srgbClr val="00B0F0"/>
                </a:solidFill>
              </a:rPr>
              <a:t> 3 </a:t>
            </a:r>
            <a:r>
              <a:rPr lang="en-US" dirty="0"/>
              <a:t>tokens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spend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 to write the new element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put </a:t>
            </a:r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 on top of the new element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put</a:t>
            </a:r>
            <a:r>
              <a:rPr lang="en-US" dirty="0">
                <a:solidFill>
                  <a:srgbClr val="00B050"/>
                </a:solidFill>
              </a:rPr>
              <a:t> 1 </a:t>
            </a:r>
            <a:r>
              <a:rPr lang="en-US" dirty="0"/>
              <a:t>on top of the matching element in the 1</a:t>
            </a:r>
            <a:r>
              <a:rPr lang="en-US" baseline="30000" dirty="0"/>
              <a:t>st</a:t>
            </a:r>
            <a:r>
              <a:rPr lang="en-US" dirty="0"/>
              <a:t> half of the array</a:t>
            </a:r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  <a:buNone/>
            </a:pPr>
            <a:endParaRPr lang="en-US" dirty="0"/>
          </a:p>
          <a:p>
            <a:pPr lvl="2">
              <a:buClr>
                <a:schemeClr val="tx1"/>
              </a:buClr>
            </a:pPr>
            <a:r>
              <a:rPr lang="en-US" dirty="0"/>
              <a:t>Alternatively,</a:t>
            </a:r>
          </a:p>
          <a:p>
            <a:pPr lvl="3">
              <a:buClr>
                <a:schemeClr val="tx1"/>
              </a:buClr>
            </a:pPr>
            <a:r>
              <a:rPr lang="en-US" dirty="0">
                <a:solidFill>
                  <a:srgbClr val="00B050"/>
                </a:solidFill>
              </a:rPr>
              <a:t># tokens </a:t>
            </a:r>
            <a:r>
              <a:rPr lang="en-US" dirty="0"/>
              <a:t>after = </a:t>
            </a:r>
            <a:r>
              <a:rPr lang="en-US" dirty="0">
                <a:solidFill>
                  <a:srgbClr val="00B050"/>
                </a:solidFill>
              </a:rPr>
              <a:t># tokens </a:t>
            </a:r>
            <a:r>
              <a:rPr lang="en-US" dirty="0"/>
              <a:t>before + </a:t>
            </a:r>
            <a:r>
              <a:rPr lang="en-US" dirty="0">
                <a:solidFill>
                  <a:srgbClr val="00B0F0"/>
                </a:solidFill>
              </a:rPr>
              <a:t>3</a:t>
            </a:r>
            <a:r>
              <a:rPr lang="en-US" dirty="0"/>
              <a:t> –</a:t>
            </a:r>
            <a:r>
              <a:rPr lang="en-US" dirty="0">
                <a:solidFill>
                  <a:srgbClr val="FF0000"/>
                </a:solidFill>
              </a:rPr>
              <a:t> 1 </a:t>
            </a:r>
            <a:r>
              <a:rPr lang="en-US" dirty="0"/>
              <a:t>= 2r + 2 = 2(r+1) = 2r’</a:t>
            </a:r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476463" y="5252994"/>
          <a:ext cx="5486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97200" y="4953000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k+r</a:t>
                      </a:r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>
            <a:stCxn id="7" idx="6"/>
            <a:endCxn id="8" idx="2"/>
          </p:cNvCxnSpPr>
          <p:nvPr/>
        </p:nvCxnSpPr>
        <p:spPr>
          <a:xfrm>
            <a:off x="4597400" y="5429660"/>
            <a:ext cx="879058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 bwMode="auto">
          <a:xfrm>
            <a:off x="4445000" y="53534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76458" y="53534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628865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43265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09865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86064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162264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372064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9286464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753064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829263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905463" y="51425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5476464" y="6019800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8219664" y="6019800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695664" y="6019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38864" y="6019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5476464" y="56950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8219664" y="56950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045038" y="562125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788238" y="5619666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799" y="6764912"/>
          <a:ext cx="54864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81960" y="6464918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k+r+1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flipV="1">
            <a:off x="4597394" y="6940261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 bwMode="auto">
          <a:xfrm>
            <a:off x="4444994" y="686537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5511794" y="686537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5664201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578601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045201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12140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19760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40740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932180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878840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8864599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940799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511800" y="7555468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8255000" y="7555468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543369" y="7555468"/>
            <a:ext cx="721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k’ = 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245600" y="7555468"/>
            <a:ext cx="785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 ’ = k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5511800" y="7203168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8255000" y="7203168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5969000" y="715692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r+1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710965" y="7155334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r+1</a:t>
            </a:r>
          </a:p>
        </p:txBody>
      </p:sp>
      <p:sp>
        <p:nvSpPr>
          <p:cNvPr id="54" name="Oval 53"/>
          <p:cNvSpPr/>
          <p:nvPr/>
        </p:nvSpPr>
        <p:spPr>
          <a:xfrm>
            <a:off x="9794825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044310" y="66545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6" name="Curved Left Arrow 55"/>
          <p:cNvSpPr/>
          <p:nvPr/>
        </p:nvSpPr>
        <p:spPr>
          <a:xfrm flipH="1">
            <a:off x="2403799" y="5486400"/>
            <a:ext cx="457201" cy="14478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1697508" y="6022757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579418" y="6240137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808018" y="624013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0" name="Pentagon 59"/>
          <p:cNvSpPr/>
          <p:nvPr/>
        </p:nvSpPr>
        <p:spPr bwMode="auto">
          <a:xfrm>
            <a:off x="1363009" y="5959066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1" name="Down Arrow 60"/>
          <p:cNvSpPr/>
          <p:nvPr/>
        </p:nvSpPr>
        <p:spPr bwMode="auto">
          <a:xfrm rot="16200000">
            <a:off x="481784" y="6002781"/>
            <a:ext cx="1008435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 err="1"/>
              <a:t>uba_add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7" name="Pentagon 66"/>
          <p:cNvSpPr/>
          <p:nvPr/>
        </p:nvSpPr>
        <p:spPr bwMode="auto">
          <a:xfrm>
            <a:off x="11379200" y="64008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11525866" y="6477000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318483" y="3260388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7200393" y="3477768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7428993" y="34777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5" name="Pentagon 64"/>
          <p:cNvSpPr/>
          <p:nvPr/>
        </p:nvSpPr>
        <p:spPr bwMode="auto">
          <a:xfrm flipH="1">
            <a:off x="6819392" y="3200400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6" name="Pentagon 65"/>
          <p:cNvSpPr/>
          <p:nvPr/>
        </p:nvSpPr>
        <p:spPr bwMode="auto">
          <a:xfrm>
            <a:off x="10095675" y="36576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242341" y="3735956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10236200" y="412667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0236201" y="44958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 bwMode="auto">
          <a:xfrm rot="16200000" flipH="1">
            <a:off x="9474200" y="6505493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72" name="Slide Number Placeholder 7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/>
      <p:bldP spid="24" grpId="0"/>
      <p:bldP spid="27" grpId="0"/>
      <p:bldP spid="28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/>
      <p:bldP spid="49" grpId="0"/>
      <p:bldP spid="52" grpId="0"/>
      <p:bldP spid="53" grpId="0"/>
      <p:bldP spid="54" grpId="1" animBg="1"/>
      <p:bldP spid="55" grpId="1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7" grpId="0" animBg="1"/>
      <p:bldP spid="68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9" grpId="0" animBg="1"/>
      <p:bldP spid="70" grpId="0" animBg="1"/>
      <p:bldP spid="7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700" dirty="0">
                <a:solidFill>
                  <a:srgbClr val="00B050"/>
                </a:solidFill>
              </a:rPr>
              <a:t>Saved tokens </a:t>
            </a:r>
            <a:r>
              <a:rPr lang="en-US" sz="2700" dirty="0"/>
              <a:t>before + </a:t>
            </a:r>
            <a:r>
              <a:rPr lang="en-US" sz="2700" dirty="0">
                <a:solidFill>
                  <a:srgbClr val="00B0F0"/>
                </a:solidFill>
              </a:rPr>
              <a:t>amortized cost </a:t>
            </a:r>
            <a:r>
              <a:rPr lang="en-US" sz="2700" dirty="0"/>
              <a:t>– </a:t>
            </a:r>
            <a:r>
              <a:rPr lang="en-US" sz="2700" dirty="0">
                <a:solidFill>
                  <a:srgbClr val="FF0000"/>
                </a:solidFill>
              </a:rPr>
              <a:t>actual cost</a:t>
            </a:r>
            <a:r>
              <a:rPr lang="en-US" sz="2700" dirty="0"/>
              <a:t> = </a:t>
            </a:r>
            <a:r>
              <a:rPr lang="en-US" sz="2700" dirty="0">
                <a:solidFill>
                  <a:srgbClr val="00B050"/>
                </a:solidFill>
              </a:rPr>
              <a:t>saved tokens</a:t>
            </a:r>
            <a:r>
              <a:rPr lang="en-US" sz="2700" dirty="0"/>
              <a:t> after</a:t>
            </a:r>
          </a:p>
          <a:p>
            <a:pPr lvl="4"/>
            <a:endParaRPr lang="en-US" sz="900" dirty="0"/>
          </a:p>
          <a:p>
            <a:pPr marL="971550" lvl="1" indent="-514350">
              <a:buSzPct val="105000"/>
              <a:buFont typeface="+mj-lt"/>
              <a:buAutoNum type="arabicPeriod" startAt="2"/>
            </a:pPr>
            <a:r>
              <a:rPr lang="en-US" dirty="0"/>
              <a:t>Adding an element </a:t>
            </a:r>
            <a:r>
              <a:rPr lang="en-US" b="1" dirty="0"/>
              <a:t>does </a:t>
            </a:r>
            <a:r>
              <a:rPr lang="en-US" dirty="0"/>
              <a:t>trigger a resize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We receive</a:t>
            </a:r>
            <a:r>
              <a:rPr lang="en-US" dirty="0">
                <a:solidFill>
                  <a:srgbClr val="00B0F0"/>
                </a:solidFill>
              </a:rPr>
              <a:t> 3 </a:t>
            </a:r>
            <a:r>
              <a:rPr lang="en-US" dirty="0"/>
              <a:t>tokens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spend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 to write the new element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put </a:t>
            </a:r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 on top of the new element</a:t>
            </a:r>
          </a:p>
          <a:p>
            <a:pPr lvl="3">
              <a:buClr>
                <a:schemeClr val="tx1"/>
              </a:buClr>
            </a:pPr>
            <a:r>
              <a:rPr lang="en-US" dirty="0"/>
              <a:t>We put</a:t>
            </a:r>
            <a:r>
              <a:rPr lang="en-US" dirty="0">
                <a:solidFill>
                  <a:srgbClr val="00B050"/>
                </a:solidFill>
              </a:rPr>
              <a:t> 1 </a:t>
            </a:r>
            <a:r>
              <a:rPr lang="en-US" dirty="0"/>
              <a:t>on top of the matching element in the 1</a:t>
            </a:r>
            <a:r>
              <a:rPr lang="en-US" baseline="30000" dirty="0"/>
              <a:t>st</a:t>
            </a:r>
            <a:r>
              <a:rPr lang="en-US" dirty="0"/>
              <a:t> half of the array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We </a:t>
            </a:r>
            <a:r>
              <a:rPr lang="en-US" dirty="0">
                <a:solidFill>
                  <a:srgbClr val="FF0000"/>
                </a:solidFill>
              </a:rPr>
              <a:t>spend all tokens </a:t>
            </a:r>
            <a:r>
              <a:rPr lang="en-US" dirty="0"/>
              <a:t>associated with array elements</a:t>
            </a:r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  <a:buNone/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476463" y="578639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46624" y="5486400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2k-1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4562058" y="5961743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 bwMode="auto">
          <a:xfrm>
            <a:off x="4409658" y="58868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76458" y="58868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628865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43265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09865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86064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162264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493000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407400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874000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950199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026399" y="5675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5476464" y="6553200"/>
            <a:ext cx="186413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7340600" y="6553200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278518" y="6553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83568" y="6553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5476464" y="62284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7340600" y="62284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40400" y="616652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 = k-1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69200" y="6164941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 = k-1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799" y="8059678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81960" y="6986016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>
            <a:endCxn id="35" idx="2"/>
          </p:cNvCxnSpPr>
          <p:nvPr/>
        </p:nvCxnSpPr>
        <p:spPr>
          <a:xfrm>
            <a:off x="4597394" y="7463995"/>
            <a:ext cx="914400" cy="772349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 bwMode="auto">
          <a:xfrm>
            <a:off x="4444994" y="738647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5511794" y="816014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511800" y="8862950"/>
            <a:ext cx="3657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9169400" y="8862950"/>
            <a:ext cx="3657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543369" y="8850868"/>
            <a:ext cx="849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k’ = 2k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160000" y="8850868"/>
            <a:ext cx="91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 ’ = 2k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207000" y="845232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846361" y="8450734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0</a:t>
            </a:r>
          </a:p>
        </p:txBody>
      </p:sp>
      <p:sp>
        <p:nvSpPr>
          <p:cNvPr id="56" name="Curved Left Arrow 55"/>
          <p:cNvSpPr/>
          <p:nvPr/>
        </p:nvSpPr>
        <p:spPr>
          <a:xfrm flipH="1">
            <a:off x="2403799" y="6019800"/>
            <a:ext cx="457201" cy="14478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1697508" y="6556157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579418" y="6773537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808018" y="677353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0" name="Pentagon 59"/>
          <p:cNvSpPr/>
          <p:nvPr/>
        </p:nvSpPr>
        <p:spPr bwMode="auto">
          <a:xfrm>
            <a:off x="1363009" y="6492466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1" name="Down Arrow 60"/>
          <p:cNvSpPr/>
          <p:nvPr/>
        </p:nvSpPr>
        <p:spPr bwMode="auto">
          <a:xfrm rot="16200000">
            <a:off x="481784" y="6536181"/>
            <a:ext cx="1008435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 err="1"/>
              <a:t>uba_add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7" name="Pentagon 66"/>
          <p:cNvSpPr/>
          <p:nvPr/>
        </p:nvSpPr>
        <p:spPr bwMode="auto">
          <a:xfrm>
            <a:off x="9398000" y="69342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9544666" y="7010400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7318483" y="3260388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7200393" y="3477768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7428993" y="3477768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5" name="Pentagon 64"/>
          <p:cNvSpPr/>
          <p:nvPr/>
        </p:nvSpPr>
        <p:spPr bwMode="auto">
          <a:xfrm flipH="1">
            <a:off x="6819392" y="3200400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6" name="Pentagon 65"/>
          <p:cNvSpPr/>
          <p:nvPr/>
        </p:nvSpPr>
        <p:spPr bwMode="auto">
          <a:xfrm>
            <a:off x="10095675" y="36576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242341" y="3735956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10236200" y="412667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0236201" y="44958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graphicFrame>
        <p:nvGraphicFramePr>
          <p:cNvPr id="76" name="Table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800" y="7290816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Oval 35"/>
          <p:cNvSpPr/>
          <p:nvPr/>
        </p:nvSpPr>
        <p:spPr>
          <a:xfrm>
            <a:off x="5664201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578601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045201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12140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19760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49300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40740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87400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950199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026399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880425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044310" y="71756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 bwMode="auto">
          <a:xfrm rot="5400000">
            <a:off x="5587603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rot="5400000">
            <a:off x="6044009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rot="5400000">
            <a:off x="6501209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rot="5400000">
            <a:off x="6959203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 rot="5400000">
            <a:off x="7416403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rot="5400000">
            <a:off x="7872809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 rot="5400000">
            <a:off x="8330009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rot="5400000">
            <a:off x="8788003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rot="5400000">
            <a:off x="6111065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5400000">
            <a:off x="5983843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rot="5400000">
            <a:off x="7937610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 rot="5400000">
            <a:off x="7810388" y="78497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rot="16200000" flipH="1">
            <a:off x="8559800" y="7062850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98" name="Pentagon 97"/>
          <p:cNvSpPr/>
          <p:nvPr/>
        </p:nvSpPr>
        <p:spPr bwMode="auto">
          <a:xfrm>
            <a:off x="9398000" y="7682552"/>
            <a:ext cx="32766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9534577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103124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98552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9931399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10007599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10744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118364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113792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1455399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1531599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122936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0693400" y="77587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1" name="Pentagon 110"/>
          <p:cNvSpPr/>
          <p:nvPr/>
        </p:nvSpPr>
        <p:spPr bwMode="auto">
          <a:xfrm>
            <a:off x="9398000" y="4824350"/>
            <a:ext cx="32766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9534577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103124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98552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9931399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10007599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110744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118364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113792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11455399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11531599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122936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10693400" y="490055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4" name="Slide Number Placeholder 1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/>
      <p:bldP spid="24" grpId="0"/>
      <p:bldP spid="27" grpId="0"/>
      <p:bldP spid="28" grpId="0"/>
      <p:bldP spid="34" grpId="0"/>
      <p:bldP spid="35" grpId="0"/>
      <p:bldP spid="48" grpId="0"/>
      <p:bldP spid="49" grpId="0"/>
      <p:bldP spid="52" grpId="0"/>
      <p:bldP spid="53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7" grpId="0" animBg="1"/>
      <p:bldP spid="68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9" grpId="0" animBg="1"/>
      <p:bldP spid="70" grpId="0" animBg="1"/>
      <p:bldP spid="7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4" grpId="0" animBg="1"/>
      <p:bldP spid="55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/>
          <p:cNvSpPr txBox="1"/>
          <p:nvPr/>
        </p:nvSpPr>
        <p:spPr>
          <a:xfrm>
            <a:off x="8846361" y="6240934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207000" y="6242522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6896100"/>
          </a:xfrm>
        </p:spPr>
        <p:txBody>
          <a:bodyPr/>
          <a:lstStyle/>
          <a:p>
            <a:pPr>
              <a:buClr>
                <a:schemeClr val="tx1"/>
              </a:buClr>
              <a:buNone/>
            </a:pPr>
            <a:r>
              <a:rPr lang="en-US" sz="2700" dirty="0">
                <a:solidFill>
                  <a:srgbClr val="00B050"/>
                </a:solidFill>
              </a:rPr>
              <a:t>Saved tokens </a:t>
            </a:r>
            <a:r>
              <a:rPr lang="en-US" sz="2700" dirty="0"/>
              <a:t>before + </a:t>
            </a:r>
            <a:r>
              <a:rPr lang="en-US" sz="2700" dirty="0">
                <a:solidFill>
                  <a:srgbClr val="00B0F0"/>
                </a:solidFill>
              </a:rPr>
              <a:t>amortized cost </a:t>
            </a:r>
            <a:r>
              <a:rPr lang="en-US" sz="2700" dirty="0"/>
              <a:t>– </a:t>
            </a:r>
            <a:r>
              <a:rPr lang="en-US" sz="2700" dirty="0">
                <a:solidFill>
                  <a:srgbClr val="FF0000"/>
                </a:solidFill>
              </a:rPr>
              <a:t>actual cost</a:t>
            </a:r>
            <a:r>
              <a:rPr lang="en-US" sz="2700" dirty="0"/>
              <a:t> = </a:t>
            </a:r>
            <a:r>
              <a:rPr lang="en-US" sz="2700" dirty="0">
                <a:solidFill>
                  <a:srgbClr val="00B050"/>
                </a:solidFill>
              </a:rPr>
              <a:t>saved tokens</a:t>
            </a:r>
            <a:r>
              <a:rPr lang="en-US" sz="2700" dirty="0"/>
              <a:t> after</a:t>
            </a:r>
          </a:p>
          <a:p>
            <a:pPr lvl="4"/>
            <a:endParaRPr lang="en-US" sz="900" dirty="0"/>
          </a:p>
          <a:p>
            <a:pPr marL="971550" lvl="1" indent="-514350">
              <a:buSzPct val="105000"/>
              <a:buFont typeface="+mj-lt"/>
              <a:buAutoNum type="arabicPeriod" startAt="2"/>
            </a:pPr>
            <a:r>
              <a:rPr lang="en-US" dirty="0"/>
              <a:t>Adding an element </a:t>
            </a:r>
            <a:r>
              <a:rPr lang="en-US" b="1" dirty="0"/>
              <a:t>does </a:t>
            </a:r>
            <a:r>
              <a:rPr lang="en-US" dirty="0"/>
              <a:t>trigger a resize</a:t>
            </a:r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  <a:buNone/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endParaRPr lang="en-US" dirty="0"/>
          </a:p>
          <a:p>
            <a:pPr lvl="2">
              <a:buClr>
                <a:schemeClr val="tx1"/>
              </a:buClr>
            </a:pPr>
            <a:r>
              <a:rPr lang="en-US" dirty="0"/>
              <a:t>Alternatively,</a:t>
            </a:r>
          </a:p>
          <a:p>
            <a:pPr lvl="3">
              <a:buClr>
                <a:schemeClr val="tx1"/>
              </a:buClr>
            </a:pPr>
            <a:r>
              <a:rPr lang="en-US" dirty="0">
                <a:solidFill>
                  <a:srgbClr val="00B050"/>
                </a:solidFill>
              </a:rPr>
              <a:t># tokens </a:t>
            </a:r>
            <a:r>
              <a:rPr lang="en-US" dirty="0"/>
              <a:t>after = </a:t>
            </a:r>
            <a:r>
              <a:rPr lang="en-US" dirty="0">
                <a:solidFill>
                  <a:srgbClr val="00B050"/>
                </a:solidFill>
              </a:rPr>
              <a:t># tokens </a:t>
            </a:r>
            <a:r>
              <a:rPr lang="en-US" dirty="0"/>
              <a:t>before + </a:t>
            </a:r>
            <a:r>
              <a:rPr lang="en-US" dirty="0">
                <a:solidFill>
                  <a:srgbClr val="00B0F0"/>
                </a:solidFill>
              </a:rPr>
              <a:t>3</a:t>
            </a:r>
            <a:r>
              <a:rPr lang="en-US" dirty="0"/>
              <a:t> –</a:t>
            </a:r>
            <a:r>
              <a:rPr lang="en-US" dirty="0">
                <a:solidFill>
                  <a:srgbClr val="FF0000"/>
                </a:solidFill>
              </a:rPr>
              <a:t> 1 – (# tokens before + 2) </a:t>
            </a:r>
            <a:r>
              <a:rPr lang="en-US" dirty="0"/>
              <a:t>= 2r + 2 – (2r+2) = 0 = 2r’</a:t>
            </a:r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476463" y="3576594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46624" y="3276600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2k-1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4562058" y="3751943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 bwMode="auto">
          <a:xfrm>
            <a:off x="4409658" y="36770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76458" y="36770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628865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43265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09865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86064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162264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493000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407400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874000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950199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026399" y="34661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5476464" y="4343400"/>
            <a:ext cx="186413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7340600" y="4343400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278518" y="4343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83568" y="4343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5476464" y="40186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7340600" y="40186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40400" y="395672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 = k-1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69200" y="3955141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 = k-1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799" y="5849878"/>
          <a:ext cx="7315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81960" y="4776216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>
            <a:endCxn id="35" idx="2"/>
          </p:cNvCxnSpPr>
          <p:nvPr/>
        </p:nvCxnSpPr>
        <p:spPr>
          <a:xfrm>
            <a:off x="4597394" y="5254195"/>
            <a:ext cx="914400" cy="772349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 bwMode="auto">
          <a:xfrm>
            <a:off x="4444994" y="517667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5511794" y="5950344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511800" y="6653150"/>
            <a:ext cx="3657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9169400" y="6653150"/>
            <a:ext cx="3657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543369" y="6641068"/>
            <a:ext cx="849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k’ = 2k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160000" y="6641068"/>
            <a:ext cx="91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 ’ = 2k</a:t>
            </a:r>
          </a:p>
        </p:txBody>
      </p:sp>
      <p:sp>
        <p:nvSpPr>
          <p:cNvPr id="56" name="Curved Left Arrow 55"/>
          <p:cNvSpPr/>
          <p:nvPr/>
        </p:nvSpPr>
        <p:spPr>
          <a:xfrm flipH="1">
            <a:off x="2403799" y="3810000"/>
            <a:ext cx="457201" cy="14478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1697508" y="4346357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1579418" y="4563737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808018" y="456373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0" name="Pentagon 59"/>
          <p:cNvSpPr/>
          <p:nvPr/>
        </p:nvSpPr>
        <p:spPr bwMode="auto">
          <a:xfrm>
            <a:off x="1363009" y="4282666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1" name="Down Arrow 60"/>
          <p:cNvSpPr/>
          <p:nvPr/>
        </p:nvSpPr>
        <p:spPr bwMode="auto">
          <a:xfrm rot="16200000">
            <a:off x="481784" y="4326381"/>
            <a:ext cx="1008435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 err="1"/>
              <a:t>uba_add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7" name="Pentagon 66"/>
          <p:cNvSpPr/>
          <p:nvPr/>
        </p:nvSpPr>
        <p:spPr bwMode="auto">
          <a:xfrm>
            <a:off x="9398000" y="47244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9544666" y="4800600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graphicFrame>
        <p:nvGraphicFramePr>
          <p:cNvPr id="76" name="Table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800" y="5081016"/>
          <a:ext cx="36576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Oval 35"/>
          <p:cNvSpPr/>
          <p:nvPr/>
        </p:nvSpPr>
        <p:spPr>
          <a:xfrm>
            <a:off x="5664201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578601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045201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12140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19760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49300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40740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87400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950199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026399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880425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044310" y="4965805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 bwMode="auto">
          <a:xfrm rot="5400000">
            <a:off x="5587603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rot="5400000">
            <a:off x="6044009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rot="5400000">
            <a:off x="6501209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 rot="5400000">
            <a:off x="6959203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 rot="5400000">
            <a:off x="7416403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rot="5400000">
            <a:off x="7872809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 rot="5400000">
            <a:off x="8330009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rot="5400000">
            <a:off x="8788003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rot="5400000">
            <a:off x="6111065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5400000">
            <a:off x="5983843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rot="5400000">
            <a:off x="7937610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 rot="5400000">
            <a:off x="7810388" y="5639927"/>
            <a:ext cx="304800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rot="16200000" flipH="1">
            <a:off x="8559800" y="4853050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98" name="Pentagon 97"/>
          <p:cNvSpPr/>
          <p:nvPr/>
        </p:nvSpPr>
        <p:spPr bwMode="auto">
          <a:xfrm>
            <a:off x="9398000" y="5472752"/>
            <a:ext cx="32766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9534577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103124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98552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9931399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10007599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10744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118364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113792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1455399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1531599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122936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0693400" y="5548952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9" name="Slide Number Placeholder 8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before the first resize?</a:t>
            </a:r>
          </a:p>
          <a:p>
            <a:pPr lvl="1"/>
            <a:r>
              <a:rPr lang="en-US" dirty="0"/>
              <a:t>There is no 1</a:t>
            </a:r>
            <a:r>
              <a:rPr lang="en-US" baseline="30000" dirty="0"/>
              <a:t>st</a:t>
            </a:r>
            <a:r>
              <a:rPr lang="en-US" dirty="0"/>
              <a:t> half of the array where to put matching tokens</a:t>
            </a:r>
          </a:p>
          <a:p>
            <a:pPr lvl="1"/>
            <a:r>
              <a:rPr lang="en-US" dirty="0"/>
              <a:t>Put it in an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extra savings </a:t>
            </a:r>
            <a:r>
              <a:rPr lang="en-US" dirty="0"/>
              <a:t>account</a:t>
            </a:r>
          </a:p>
          <a:p>
            <a:pPr lvl="2"/>
            <a:r>
              <a:rPr lang="en-US" dirty="0"/>
              <a:t>That will not be used when resizing</a:t>
            </a:r>
          </a:p>
          <a:p>
            <a:pPr lvl="2"/>
            <a:r>
              <a:rPr lang="en-US" dirty="0"/>
              <a:t>Update the token invariant to: </a:t>
            </a:r>
            <a:r>
              <a:rPr lang="en-US" dirty="0">
                <a:solidFill>
                  <a:srgbClr val="C00000"/>
                </a:solidFill>
              </a:rPr>
              <a:t># tokens   ≥   2r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 doesn’t matter if we have extra savings</a:t>
            </a:r>
          </a:p>
          <a:p>
            <a:pPr lvl="2"/>
            <a:r>
              <a:rPr lang="en-US" dirty="0"/>
              <a:t>We are charging </a:t>
            </a:r>
            <a:r>
              <a:rPr lang="en-US" dirty="0">
                <a:solidFill>
                  <a:srgbClr val="00B0F0"/>
                </a:solidFill>
              </a:rPr>
              <a:t>3</a:t>
            </a:r>
            <a:r>
              <a:rPr lang="en-US" dirty="0"/>
              <a:t> tokens for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00B0F0"/>
                </a:solidFill>
              </a:rPr>
              <a:t>Amortized cost </a:t>
            </a:r>
            <a:r>
              <a:rPr lang="en-US" dirty="0"/>
              <a:t>is still O(1)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476463" y="5024394"/>
          <a:ext cx="2743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97200" y="4724400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>
            <a:stCxn id="7" idx="6"/>
            <a:endCxn id="8" idx="2"/>
          </p:cNvCxnSpPr>
          <p:nvPr/>
        </p:nvCxnSpPr>
        <p:spPr>
          <a:xfrm>
            <a:off x="4597400" y="5201060"/>
            <a:ext cx="879058" cy="1588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 bwMode="auto">
          <a:xfrm>
            <a:off x="4445000" y="51248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76458" y="512486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36905" y="4913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51305" y="4913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017905" y="4913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4104" y="4913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170304" y="491398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476464" y="5791200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695664" y="5791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5476464" y="5466499"/>
            <a:ext cx="13716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045038" y="539265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19647"/>
              </p:ext>
            </p:extLst>
          </p:nvPr>
        </p:nvGraphicFramePr>
        <p:xfrm>
          <a:off x="5511799" y="6536312"/>
          <a:ext cx="2743200" cy="346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79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2692"/>
              </p:ext>
            </p:extLst>
          </p:nvPr>
        </p:nvGraphicFramePr>
        <p:xfrm>
          <a:off x="2981960" y="6236318"/>
          <a:ext cx="1920240" cy="678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size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limit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data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r+1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</a:t>
                      </a:r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130048" marR="130048" marT="65024" marB="65024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9" name="Straight Arrow Connector 28"/>
          <p:cNvCxnSpPr/>
          <p:nvPr/>
        </p:nvCxnSpPr>
        <p:spPr>
          <a:xfrm flipV="1">
            <a:off x="4597394" y="6711661"/>
            <a:ext cx="914400" cy="2635"/>
          </a:xfrm>
          <a:prstGeom prst="straightConnector1">
            <a:avLst/>
          </a:prstGeom>
          <a:ln>
            <a:headEnd type="oval" w="lg" len="lg"/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 bwMode="auto">
          <a:xfrm>
            <a:off x="4444994" y="663677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5511794" y="6636778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5676075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590475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057075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133274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09474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5511800" y="7326868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543369" y="7326868"/>
            <a:ext cx="721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k’ = k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5511800" y="6974568"/>
            <a:ext cx="1828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969000" y="692832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/>
              <a:t>r’ = r+1</a:t>
            </a:r>
          </a:p>
        </p:txBody>
      </p:sp>
      <p:sp>
        <p:nvSpPr>
          <p:cNvPr id="50" name="Oval 49"/>
          <p:cNvSpPr/>
          <p:nvPr/>
        </p:nvSpPr>
        <p:spPr>
          <a:xfrm>
            <a:off x="7063500" y="642590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2" name="Curved Left Arrow 51"/>
          <p:cNvSpPr/>
          <p:nvPr/>
        </p:nvSpPr>
        <p:spPr>
          <a:xfrm flipH="1">
            <a:off x="2403799" y="5257800"/>
            <a:ext cx="457201" cy="14478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1697508" y="5794157"/>
            <a:ext cx="152400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1579418" y="6011537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1808018" y="6011537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56" name="Pentagon 55"/>
          <p:cNvSpPr/>
          <p:nvPr/>
        </p:nvSpPr>
        <p:spPr bwMode="auto">
          <a:xfrm>
            <a:off x="1363009" y="5730466"/>
            <a:ext cx="978408" cy="484632"/>
          </a:xfrm>
          <a:prstGeom prst="homePlate">
            <a:avLst/>
          </a:prstGeom>
          <a:noFill/>
          <a:ln w="381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7" name="Down Arrow 56"/>
          <p:cNvSpPr/>
          <p:nvPr/>
        </p:nvSpPr>
        <p:spPr bwMode="auto">
          <a:xfrm rot="16200000">
            <a:off x="481784" y="5774181"/>
            <a:ext cx="1008435" cy="397202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300" b="0" dirty="0" err="1"/>
              <a:t>uba_add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8" name="Pentagon 57"/>
          <p:cNvSpPr/>
          <p:nvPr/>
        </p:nvSpPr>
        <p:spPr bwMode="auto">
          <a:xfrm>
            <a:off x="8647875" y="6172200"/>
            <a:ext cx="533400" cy="304800"/>
          </a:xfrm>
          <a:prstGeom prst="homePlat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8794541" y="6248400"/>
            <a:ext cx="152399" cy="152400"/>
          </a:xfrm>
          <a:prstGeom prst="ellipse">
            <a:avLst/>
          </a:prstGeom>
          <a:solidFill>
            <a:srgbClr val="FF0000">
              <a:alpha val="35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lIns="130039" tIns="65020" rIns="130039" bIns="65020" rtlCol="0" anchor="ctr"/>
          <a:lstStyle/>
          <a:p>
            <a:pPr defTabSz="914400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kern="0">
              <a:solidFill>
                <a:sysClr val="window" lastClr="FFFFFF"/>
              </a:solidFill>
              <a:latin typeface="Calibri"/>
              <a:ea typeface="Helvetica Neue" charset="0"/>
              <a:cs typeface="Helvetica Neue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 rot="16200000" flipH="1">
            <a:off x="6742875" y="6276893"/>
            <a:ext cx="2286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62" name="Flowchart: Delay 61"/>
          <p:cNvSpPr/>
          <p:nvPr/>
        </p:nvSpPr>
        <p:spPr bwMode="auto">
          <a:xfrm rot="5400000">
            <a:off x="9131300" y="4914900"/>
            <a:ext cx="609600" cy="838200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9131300" y="51054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588501" y="51054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283701" y="5334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9359900" y="5334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436100" y="5334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11607801" y="2743200"/>
            <a:ext cx="228599" cy="2286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6" name="Flowchart: Delay 65"/>
          <p:cNvSpPr/>
          <p:nvPr/>
        </p:nvSpPr>
        <p:spPr bwMode="auto">
          <a:xfrm rot="5400000">
            <a:off x="9131300" y="6438900"/>
            <a:ext cx="609600" cy="838200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9131300" y="66294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9588501" y="66294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9283701" y="6858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9359900" y="6858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9436100" y="6858000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7493000" y="405227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898DD24-D6B9-0088-8B1D-4BF204B94FC5}"/>
              </a:ext>
            </a:extLst>
          </p:cNvPr>
          <p:cNvSpPr/>
          <p:nvPr/>
        </p:nvSpPr>
        <p:spPr>
          <a:xfrm>
            <a:off x="9359900" y="6636219"/>
            <a:ext cx="152399" cy="152400"/>
          </a:xfrm>
          <a:prstGeom prst="ellipse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 animBg="1"/>
      <p:bldP spid="15" grpId="0" animBg="1"/>
      <p:bldP spid="16" grpId="0" animBg="1"/>
      <p:bldP spid="17" grpId="0" animBg="1"/>
      <p:bldP spid="18" grpId="0" animBg="1"/>
      <p:bldP spid="21" grpId="0"/>
      <p:bldP spid="25" grpId="0"/>
      <p:bldP spid="30" grpId="0"/>
      <p:bldP spid="31" grpId="0"/>
      <p:bldP spid="37" grpId="0" animBg="1"/>
      <p:bldP spid="38" grpId="0" animBg="1"/>
      <p:bldP spid="39" grpId="0" animBg="1"/>
      <p:bldP spid="40" grpId="0" animBg="1"/>
      <p:bldP spid="41" grpId="0" animBg="1"/>
      <p:bldP spid="44" grpId="0"/>
      <p:bldP spid="48" grpId="0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60" grpId="0" animBg="1"/>
      <p:bldP spid="2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Amortized Cost 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We followed our methodology</a:t>
            </a:r>
          </a:p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1800"/>
              </a:spcBef>
              <a:buNone/>
            </a:pP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And found that</a:t>
            </a:r>
          </a:p>
          <a:p>
            <a:pPr lvl="1"/>
            <a:r>
              <a:rPr lang="en-US" dirty="0"/>
              <a:t>We can charge </a:t>
            </a:r>
            <a:r>
              <a:rPr lang="en-US" dirty="0">
                <a:solidFill>
                  <a:srgbClr val="00B0F0"/>
                </a:solidFill>
              </a:rPr>
              <a:t>3 tokens </a:t>
            </a:r>
            <a:r>
              <a:rPr lang="en-US" dirty="0"/>
              <a:t>for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The </a:t>
            </a:r>
            <a:r>
              <a:rPr lang="en-US" b="1" dirty="0"/>
              <a:t>amortized complexity </a:t>
            </a:r>
            <a:r>
              <a:rPr lang="en-US" dirty="0"/>
              <a:t>of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r>
              <a:rPr lang="en-US" dirty="0"/>
              <a:t> is </a:t>
            </a:r>
            <a:r>
              <a:rPr lang="en-US" b="1" dirty="0"/>
              <a:t>O(1)</a:t>
            </a:r>
          </a:p>
          <a:p>
            <a:pPr lvl="1"/>
            <a:r>
              <a:rPr lang="en-US" dirty="0"/>
              <a:t>Although its </a:t>
            </a:r>
            <a:r>
              <a:rPr lang="en-US" b="1" dirty="0"/>
              <a:t>worst-case complexity</a:t>
            </a:r>
            <a:r>
              <a:rPr lang="en-US" dirty="0"/>
              <a:t> is </a:t>
            </a:r>
            <a:r>
              <a:rPr lang="en-US" b="1" dirty="0"/>
              <a:t>O(n)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485900" y="2743200"/>
            <a:ext cx="5702300" cy="3657600"/>
          </a:xfrm>
          <a:prstGeom prst="rect">
            <a:avLst/>
          </a:prstGeom>
          <a:noFill/>
          <a:ln w="254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Invent a notion of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token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569913" marR="0" lvl="1" indent="-279400" algn="l" defTabSz="5842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R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epresents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 unit of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cost</a:t>
            </a:r>
          </a:p>
          <a:p>
            <a:pPr marL="285750" indent="-285750" algn="l" eaLnBrk="0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Determine how many tokens to charge</a:t>
            </a:r>
          </a:p>
          <a:p>
            <a:pPr marL="569913" lvl="1" indent="-279400" algn="l" eaLnBrk="0">
              <a:spcBef>
                <a:spcPts val="200"/>
              </a:spcBef>
              <a:buSzPct val="125000"/>
              <a:buFont typeface="Courier New" pitchFamily="49" charset="0"/>
              <a:buChar char="o"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he candidate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amortized cost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285750" marR="0" lvl="0" indent="-285750" algn="l" eaLnBrk="0" latinLnBrk="0">
              <a:lnSpc>
                <a:spcPct val="100000"/>
              </a:lnSpc>
              <a:spcBef>
                <a:spcPts val="800"/>
              </a:spcBef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Specify the </a:t>
            </a:r>
            <a:r>
              <a:rPr lang="en-US" sz="2000" kern="0" dirty="0">
                <a:latin typeface="+mn-lt"/>
                <a:ea typeface="+mn-ea"/>
                <a:cs typeface="+mn-cs"/>
              </a:rPr>
              <a:t>token invariant</a:t>
            </a:r>
          </a:p>
          <a:p>
            <a:pPr marL="569913" marR="0" lvl="1" indent="-279400" algn="l" eaLnBrk="0" latinLnBrk="0">
              <a:lnSpc>
                <a:spcPct val="100000"/>
              </a:lnSpc>
              <a:spcBef>
                <a:spcPts val="200"/>
              </a:spcBef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any instance of the data structure,</a:t>
            </a:r>
            <a:b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</a:b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how many tokens need to be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285750" marR="0" lvl="0" indent="-285750" algn="l" eaLnBrk="0" latinLnBrk="0">
              <a:lnSpc>
                <a:spcPct val="100000"/>
              </a:lnSpc>
              <a:spcBef>
                <a:spcPts val="800"/>
              </a:spcBef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Prove that the operation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preserves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it</a:t>
            </a:r>
            <a:endParaRPr lang="en-US" sz="2000" b="0" kern="0" dirty="0">
              <a:latin typeface="+mn-lt"/>
              <a:ea typeface="+mn-ea"/>
              <a:cs typeface="+mn-cs"/>
            </a:endParaRPr>
          </a:p>
          <a:p>
            <a:pPr marL="569913" lvl="1" indent="-279400" algn="l" eaLnBrk="0">
              <a:spcBef>
                <a:spcPts val="200"/>
              </a:spcBef>
              <a:buSzPct val="125000"/>
              <a:buFont typeface="Courier New" pitchFamily="49" charset="0"/>
              <a:buChar char="o"/>
            </a:pPr>
            <a:r>
              <a:rPr lang="en-US" sz="1800" b="0" kern="0" dirty="0">
                <a:latin typeface="+mn-lt"/>
                <a:ea typeface="+mn-ea"/>
                <a:cs typeface="+mn-cs"/>
              </a:rPr>
              <a:t>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 the invariant holds before, it also holds after</a:t>
            </a:r>
            <a:endParaRPr lang="en-US" sz="1800" b="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795338" marR="0" lvl="2" indent="-231775" algn="l" defTabSz="6223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 tokens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before +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amortized cost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–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actual cost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=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saved tokens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after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874000" y="2895600"/>
            <a:ext cx="4495800" cy="3962400"/>
          </a:xfrm>
          <a:prstGeom prst="wedgeRectCallout">
            <a:avLst>
              <a:gd name="adj1" fmla="val -105623"/>
              <a:gd name="adj2" fmla="val -22514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Draw a short sequence of operations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Write the cost of each operation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C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Flag the most expensive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7030A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For each operation, compute the total cost up to it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Divide the total cost of the most expensive operations by the operation number in the sequence</a:t>
            </a:r>
          </a:p>
          <a:p>
            <a:pPr marL="403225" marR="0" lvl="1" indent="-290513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B0F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Round up — that’s the candidate amortized cost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312400" y="8938789"/>
            <a:ext cx="2503249" cy="646331"/>
          </a:xfrm>
          <a:prstGeom prst="wedgeRectCallout">
            <a:avLst>
              <a:gd name="adj1" fmla="val -105859"/>
              <a:gd name="adj2" fmla="val -586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Where n is the number</a:t>
            </a:r>
            <a:br>
              <a:rPr lang="en-US" sz="1800" b="0" dirty="0"/>
            </a:br>
            <a:r>
              <a:rPr lang="en-US" sz="1800" b="0" dirty="0"/>
              <a:t>of elements in the array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the Other Operations?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uba_len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uba_get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don’t write</a:t>
            </a:r>
            <a:br>
              <a:rPr lang="en-US" dirty="0"/>
            </a:br>
            <a:r>
              <a:rPr lang="en-US" dirty="0"/>
              <a:t>to the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They </a:t>
            </a:r>
            <a:r>
              <a:rPr lang="en-US" dirty="0">
                <a:solidFill>
                  <a:srgbClr val="FF0000"/>
                </a:solidFill>
              </a:rPr>
              <a:t>cost 0 tokens</a:t>
            </a:r>
          </a:p>
          <a:p>
            <a:pPr lvl="4">
              <a:buClr>
                <a:schemeClr val="tx1"/>
              </a:buClr>
            </a:pPr>
            <a:endParaRPr lang="en-US" dirty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uba_set</a:t>
            </a:r>
            <a:r>
              <a:rPr lang="en-US" dirty="0"/>
              <a:t> does exactly 1 write to</a:t>
            </a:r>
            <a:br>
              <a:rPr lang="en-US" dirty="0"/>
            </a:br>
            <a:r>
              <a:rPr lang="en-US" dirty="0"/>
              <a:t>the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It </a:t>
            </a:r>
            <a:r>
              <a:rPr lang="en-US" dirty="0">
                <a:solidFill>
                  <a:srgbClr val="FF0000"/>
                </a:solidFill>
              </a:rPr>
              <a:t>costs 1 token</a:t>
            </a:r>
          </a:p>
          <a:p>
            <a:pPr lvl="4"/>
            <a:endParaRPr lang="en-US" dirty="0"/>
          </a:p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uba_new</a:t>
            </a:r>
            <a:r>
              <a:rPr lang="en-US" dirty="0"/>
              <a:t> doesn’t write to the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It </a:t>
            </a:r>
            <a:r>
              <a:rPr lang="en-US" dirty="0">
                <a:solidFill>
                  <a:srgbClr val="FF0000"/>
                </a:solidFill>
              </a:rPr>
              <a:t>costs 0 tokens</a:t>
            </a:r>
          </a:p>
          <a:p>
            <a:pPr lvl="1"/>
            <a:r>
              <a:rPr lang="en-US" dirty="0"/>
              <a:t>But we need to account for </a:t>
            </a:r>
            <a:r>
              <a:rPr lang="en-US" dirty="0" err="1"/>
              <a:t>alloc_array</a:t>
            </a:r>
            <a:endParaRPr lang="en-US" dirty="0"/>
          </a:p>
          <a:p>
            <a:pPr lvl="4"/>
            <a:endParaRPr lang="en-US" dirty="0"/>
          </a:p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uba_rem</a:t>
            </a:r>
            <a:r>
              <a:rPr lang="en-US" dirty="0"/>
              <a:t> is … interesting</a:t>
            </a:r>
          </a:p>
          <a:p>
            <a:pPr lvl="1"/>
            <a:r>
              <a:rPr lang="en-US" i="1" dirty="0"/>
              <a:t>left as exercise!</a:t>
            </a:r>
          </a:p>
        </p:txBody>
      </p:sp>
      <p:sp>
        <p:nvSpPr>
          <p:cNvPr id="4" name="Left Brace 3"/>
          <p:cNvSpPr/>
          <p:nvPr/>
        </p:nvSpPr>
        <p:spPr bwMode="auto">
          <a:xfrm rot="10800000">
            <a:off x="7493000" y="2133600"/>
            <a:ext cx="228600" cy="3429000"/>
          </a:xfrm>
          <a:prstGeom prst="leftBrace">
            <a:avLst>
              <a:gd name="adj1" fmla="val 2481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8483600" y="2221468"/>
            <a:ext cx="3165803" cy="369332"/>
          </a:xfrm>
          <a:prstGeom prst="wedgeRectCallout">
            <a:avLst>
              <a:gd name="adj1" fmla="val -73739"/>
              <a:gd name="adj2" fmla="val 1991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Worst-case complexity is O(1)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505700" y="3200400"/>
            <a:ext cx="5321300" cy="24384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63550" marR="0" lvl="1" indent="-635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By charging this number of tokens, they trivially preserve the token invariant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000" b="0" kern="0" dirty="0">
                <a:latin typeface="+mn-lt"/>
                <a:ea typeface="+mn-ea"/>
                <a:cs typeface="+mn-cs"/>
              </a:rPr>
              <a:t>O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ur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analysis of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uba_add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remains valid even for sequences of operations that make use of them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6642507" y="8903970"/>
            <a:ext cx="3503523" cy="646331"/>
          </a:xfrm>
          <a:prstGeom prst="wedgeRectCallout">
            <a:avLst>
              <a:gd name="adj1" fmla="val -71579"/>
              <a:gd name="adj2" fmla="val -1087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It turns out that its</a:t>
            </a:r>
            <a:br>
              <a:rPr lang="en-US" sz="1800" b="0" dirty="0"/>
            </a:br>
            <a:r>
              <a:rPr lang="en-US" sz="1800" b="0" dirty="0"/>
              <a:t>amortized complexity is also O(1)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8712200" y="6096000"/>
            <a:ext cx="3447932" cy="369332"/>
          </a:xfrm>
          <a:prstGeom prst="wedgeRectCallout">
            <a:avLst>
              <a:gd name="adj1" fmla="val -73739"/>
              <a:gd name="adj2" fmla="val 1991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Worst-case complexity is O(size)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Implementing Unbounded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522200" y="929640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Implement them!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we need to do</a:t>
            </a:r>
          </a:p>
          <a:p>
            <a:pPr lvl="1"/>
            <a:r>
              <a:rPr lang="en-US" dirty="0"/>
              <a:t>Define the concrete type for </a:t>
            </a:r>
            <a:r>
              <a:rPr lang="en-US" dirty="0" err="1">
                <a:solidFill>
                  <a:srgbClr val="00B050"/>
                </a:solidFill>
              </a:rPr>
              <a:t>uba_t</a:t>
            </a:r>
            <a:endParaRPr lang="en-US" dirty="0"/>
          </a:p>
          <a:p>
            <a:pPr lvl="1"/>
            <a:r>
              <a:rPr lang="en-US" dirty="0"/>
              <a:t>Define its representation invariants</a:t>
            </a:r>
          </a:p>
          <a:p>
            <a:pPr lvl="1"/>
            <a:r>
              <a:rPr lang="en-US" dirty="0"/>
              <a:t>Write code for every interface function</a:t>
            </a:r>
          </a:p>
          <a:p>
            <a:pPr lvl="2"/>
            <a:r>
              <a:rPr lang="en-US" dirty="0"/>
              <a:t>Make sure it’s safe and correct</a:t>
            </a:r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7645400" y="2288381"/>
            <a:ext cx="4724400" cy="6827500"/>
          </a:xfrm>
          <a:prstGeom prst="verticalScroll">
            <a:avLst>
              <a:gd name="adj" fmla="val 6050"/>
            </a:avLst>
          </a:prstGeom>
          <a:solidFill>
            <a:schemeClr val="bg1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             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&gt;=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size</a:t>
            </a:r>
            <a:r>
              <a:rPr lang="en-US" sz="1600" b="0" dirty="0">
                <a:latin typeface="Helvetica Neue"/>
              </a:rPr>
              <a:t>) </a:t>
            </a:r>
            <a:r>
              <a:rPr lang="en-US" sz="1400" b="0" dirty="0">
                <a:latin typeface="Helvetica Neue"/>
              </a:rPr>
              <a:t>    </a:t>
            </a:r>
            <a:r>
              <a:rPr lang="en-US" sz="1600" b="0" dirty="0">
                <a:latin typeface="Helvetica Neue"/>
              </a:rPr>
              <a:t>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O(size)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size 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 == size;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uba_get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 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uba_set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0 &lt;=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uba_add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latin typeface="Helvetica Neue"/>
              </a:rPr>
              <a:t>)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amt</a:t>
            </a:r>
            <a:endParaRPr lang="en-US" sz="160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4909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uba_rem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latin typeface="Helvetica Neue"/>
              </a:rPr>
              <a:t>)     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 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amt</a:t>
            </a:r>
            <a:endParaRPr lang="en-US" sz="1600" dirty="0">
              <a:latin typeface="Helvetica Neue"/>
            </a:endParaRP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A != NULL;	@*/</a:t>
            </a:r>
          </a:p>
          <a:p>
            <a:pPr algn="l">
              <a:tabLst>
                <a:tab pos="34909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 0 &lt;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uba_len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(A);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87541" y="2235931"/>
            <a:ext cx="3151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Menlo"/>
              </a:rPr>
              <a:t>Unbounded Array Interface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787400" y="4800600"/>
            <a:ext cx="2028761" cy="369332"/>
          </a:xfrm>
          <a:prstGeom prst="wedgeRectCallout">
            <a:avLst>
              <a:gd name="adj1" fmla="val 146072"/>
              <a:gd name="adj2" fmla="val -1115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Left as an exercise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112500" cy="1498600"/>
          </a:xfrm>
        </p:spPr>
        <p:txBody>
          <a:bodyPr/>
          <a:lstStyle/>
          <a:p>
            <a:r>
              <a:rPr lang="en-US" dirty="0"/>
              <a:t>Concrete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did this earlier!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63900" y="2667000"/>
            <a:ext cx="6477000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432175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size;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   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&lt;= size &amp;&amp; size &lt;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       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latin typeface="Helvetica Neue"/>
              </a:rPr>
              <a:t> data;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\length(data) == limit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};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2000" b="0" dirty="0">
                <a:latin typeface="Helvetica Neue"/>
              </a:rPr>
              <a:t>;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Internal name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 rest of implementation …</a:t>
            </a:r>
          </a:p>
          <a:p>
            <a:pPr algn="l">
              <a:tabLst>
                <a:tab pos="4286250" algn="l"/>
              </a:tabLst>
            </a:pP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Client-side type (abstract)</a:t>
            </a:r>
          </a:p>
          <a:p>
            <a:pPr algn="l">
              <a:tabLst>
                <a:tab pos="4286250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uba_t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1990985" y="6874515"/>
            <a:ext cx="1334661" cy="400110"/>
          </a:xfrm>
          <a:prstGeom prst="wedgeRectCallout">
            <a:avLst>
              <a:gd name="adj1" fmla="val 39682"/>
              <a:gd name="adj2" fmla="val 1979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10144385" y="6817425"/>
            <a:ext cx="1844415" cy="707886"/>
          </a:xfrm>
          <a:prstGeom prst="wedgeRectCallout">
            <a:avLst>
              <a:gd name="adj1" fmla="val -123702"/>
              <a:gd name="adj2" fmla="val 1189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cxnSp>
        <p:nvCxnSpPr>
          <p:cNvPr id="42" name="Elbow Connector 19"/>
          <p:cNvCxnSpPr>
            <a:stCxn id="49" idx="6"/>
            <a:endCxn id="48" idx="2"/>
          </p:cNvCxnSpPr>
          <p:nvPr/>
        </p:nvCxnSpPr>
        <p:spPr bwMode="auto">
          <a:xfrm>
            <a:off x="8081840" y="9066311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3" name="Striped Right Arrow 42"/>
          <p:cNvSpPr/>
          <p:nvPr/>
        </p:nvSpPr>
        <p:spPr bwMode="auto">
          <a:xfrm>
            <a:off x="5042725" y="794131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4" name="Cloud 43"/>
          <p:cNvSpPr/>
          <p:nvPr/>
        </p:nvSpPr>
        <p:spPr bwMode="auto">
          <a:xfrm>
            <a:off x="2283910" y="7998405"/>
            <a:ext cx="184067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2588710" y="8303205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7210955" y="7922205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9001385" y="8837711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" name="Oval 47"/>
          <p:cNvSpPr/>
          <p:nvPr/>
        </p:nvSpPr>
        <p:spPr bwMode="auto">
          <a:xfrm>
            <a:off x="9001385" y="89901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7929440" y="899011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0" name="Elbow Connector 19"/>
          <p:cNvCxnSpPr>
            <a:stCxn id="51" idx="3"/>
          </p:cNvCxnSpPr>
          <p:nvPr/>
        </p:nvCxnSpPr>
        <p:spPr bwMode="auto">
          <a:xfrm flipV="1">
            <a:off x="6804175" y="8017515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414325" y="778891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52" name="Elbow Connector 19"/>
          <p:cNvCxnSpPr>
            <a:stCxn id="53" idx="3"/>
          </p:cNvCxnSpPr>
          <p:nvPr/>
        </p:nvCxnSpPr>
        <p:spPr bwMode="auto">
          <a:xfrm flipV="1">
            <a:off x="1838585" y="8550915"/>
            <a:ext cx="76200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1448735" y="832231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064500" cy="1498600"/>
          </a:xfrm>
        </p:spPr>
        <p:txBody>
          <a:bodyPr/>
          <a:lstStyle/>
          <a:p>
            <a:r>
              <a:rPr lang="en-US" dirty="0"/>
              <a:t>Representation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Internally, unbounded arrays are values of type </a:t>
            </a:r>
            <a:r>
              <a:rPr lang="en-US" dirty="0" err="1">
                <a:solidFill>
                  <a:srgbClr val="00B050"/>
                </a:solidFill>
              </a:rPr>
              <a:t>uba</a:t>
            </a:r>
            <a:r>
              <a:rPr lang="en-US" dirty="0">
                <a:solidFill>
                  <a:srgbClr val="00B050"/>
                </a:solidFill>
              </a:rPr>
              <a:t>*</a:t>
            </a:r>
          </a:p>
          <a:p>
            <a:pPr lvl="1"/>
            <a:r>
              <a:rPr lang="en-US" dirty="0"/>
              <a:t>Non-NULL</a:t>
            </a:r>
          </a:p>
          <a:p>
            <a:pPr lvl="1"/>
            <a:r>
              <a:rPr lang="en-US" dirty="0"/>
              <a:t>Satisfies the requirements in the type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63900" y="5943600"/>
            <a:ext cx="6477000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is_array_expected_length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string[]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length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\length(A) == length;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true;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A != NULL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&amp;&amp; 0 &lt;= A-&gt;size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&amp;&amp; A-&gt;size &lt; A-&gt;limit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&amp;&amp;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is_array_expected_length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(A-&gt;data, A-&gt;limit);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0" name="Rectangle 49"/>
          <p:cNvSpPr/>
          <p:nvPr/>
        </p:nvSpPr>
        <p:spPr>
          <a:xfrm>
            <a:off x="9017000" y="76200"/>
            <a:ext cx="38862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34321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1317625" algn="l"/>
                <a:tab pos="34321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size;	</a:t>
            </a:r>
            <a:r>
              <a:rPr lang="en-US" sz="16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&lt;= size &amp;&amp; size &lt; limit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1317625" algn="l"/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limit;	</a:t>
            </a:r>
            <a:r>
              <a:rPr lang="en-US" sz="16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0 &lt; limit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1317625" algn="l"/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	</a:t>
            </a:r>
            <a:r>
              <a:rPr lang="en-US" sz="16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\length(data) == limit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cxnSp>
        <p:nvCxnSpPr>
          <p:cNvPr id="32" name="Elbow Connector 19"/>
          <p:cNvCxnSpPr>
            <a:stCxn id="61" idx="6"/>
            <a:endCxn id="60" idx="2"/>
          </p:cNvCxnSpPr>
          <p:nvPr/>
        </p:nvCxnSpPr>
        <p:spPr bwMode="auto">
          <a:xfrm>
            <a:off x="4588515" y="5087396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3717630" y="3943290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5508060" y="4858796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Oval 59"/>
          <p:cNvSpPr/>
          <p:nvPr/>
        </p:nvSpPr>
        <p:spPr bwMode="auto">
          <a:xfrm>
            <a:off x="5508060" y="5011196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4436115" y="5011196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2" name="Elbow Connector 19"/>
          <p:cNvCxnSpPr>
            <a:stCxn id="63" idx="3"/>
          </p:cNvCxnSpPr>
          <p:nvPr/>
        </p:nvCxnSpPr>
        <p:spPr bwMode="auto">
          <a:xfrm flipV="1">
            <a:off x="3310850" y="40386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2921000" y="38100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64" name="Bent Arrow 63"/>
          <p:cNvSpPr/>
          <p:nvPr/>
        </p:nvSpPr>
        <p:spPr bwMode="auto">
          <a:xfrm rot="5400000" flipH="1">
            <a:off x="9359900" y="266700"/>
            <a:ext cx="1676400" cy="4800600"/>
          </a:xfrm>
          <a:prstGeom prst="bentArrow">
            <a:avLst>
              <a:gd name="adj1" fmla="val 2216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Rectangular Callout 64"/>
          <p:cNvSpPr/>
          <p:nvPr/>
        </p:nvSpPr>
        <p:spPr bwMode="auto">
          <a:xfrm>
            <a:off x="10144385" y="6817425"/>
            <a:ext cx="2368598" cy="707886"/>
          </a:xfrm>
          <a:prstGeom prst="wedgeRectCallout">
            <a:avLst>
              <a:gd name="adj1" fmla="val -132716"/>
              <a:gd name="adj2" fmla="val -1125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Our trick to check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that the length is Ok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0" grpId="0"/>
      <p:bldP spid="61" grpId="0"/>
      <p:bldP spid="63" grpId="0"/>
      <p:bldP spid="64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the SSA concrete type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 we reuse it for unbounded arrays?</a:t>
            </a:r>
          </a:p>
          <a:p>
            <a:pPr lvl="1"/>
            <a:r>
              <a:rPr lang="en-US" dirty="0"/>
              <a:t>Let’s add “c” to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3606800" y="2712184"/>
            <a:ext cx="563880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tabLst>
                <a:tab pos="3432175" algn="l"/>
              </a:tabLst>
            </a:pP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Implementation-side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ssa_header</a:t>
            </a:r>
            <a:r>
              <a:rPr lang="en-US" sz="2000" b="0" dirty="0">
                <a:latin typeface="Helvetica Neue"/>
              </a:rPr>
              <a:t> {	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  <a:endParaRPr lang="en-US" sz="2000" b="0" dirty="0"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length;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// 0 &lt;= length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2000" b="0" dirty="0">
                <a:latin typeface="Helvetica Neue"/>
              </a:rPr>
              <a:t> data;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sym typeface="Menlo" charset="0"/>
              </a:rPr>
              <a:t>   </a:t>
            </a:r>
            <a:r>
              <a:rPr lang="en-US" sz="20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\length(data) == length</a:t>
            </a:r>
            <a:endParaRPr lang="en-US" sz="20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1686185" y="4876800"/>
            <a:ext cx="1334661" cy="400110"/>
          </a:xfrm>
          <a:prstGeom prst="wedgeRectCallout">
            <a:avLst>
              <a:gd name="adj1" fmla="val 39682"/>
              <a:gd name="adj2" fmla="val 1979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Client view</a:t>
            </a: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9626600" y="2873514"/>
            <a:ext cx="2899192" cy="707886"/>
          </a:xfrm>
          <a:prstGeom prst="wedgeRectCallout">
            <a:avLst>
              <a:gd name="adj1" fmla="val -140104"/>
              <a:gd name="adj2" fmla="val 432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These are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representation invariants</a:t>
            </a:r>
          </a:p>
        </p:txBody>
      </p:sp>
      <p:cxnSp>
        <p:nvCxnSpPr>
          <p:cNvPr id="72" name="Elbow Connector 19"/>
          <p:cNvCxnSpPr>
            <a:stCxn id="79" idx="6"/>
            <a:endCxn id="78" idx="2"/>
          </p:cNvCxnSpPr>
          <p:nvPr/>
        </p:nvCxnSpPr>
        <p:spPr bwMode="auto">
          <a:xfrm>
            <a:off x="7777040" y="6610290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73" name="Striped Right Arrow 72"/>
          <p:cNvSpPr/>
          <p:nvPr/>
        </p:nvSpPr>
        <p:spPr bwMode="auto">
          <a:xfrm>
            <a:off x="4737925" y="5943600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4" name="Cloud 73"/>
          <p:cNvSpPr/>
          <p:nvPr/>
        </p:nvSpPr>
        <p:spPr bwMode="auto">
          <a:xfrm>
            <a:off x="1979110" y="6000690"/>
            <a:ext cx="184067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2283910" y="630549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6906155" y="5924490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8696585" y="638169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8" name="Oval 77"/>
          <p:cNvSpPr/>
          <p:nvPr/>
        </p:nvSpPr>
        <p:spPr bwMode="auto">
          <a:xfrm>
            <a:off x="8696585" y="653409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7624640" y="653409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0" name="Elbow Connector 19"/>
          <p:cNvCxnSpPr>
            <a:stCxn id="81" idx="3"/>
          </p:cNvCxnSpPr>
          <p:nvPr/>
        </p:nvCxnSpPr>
        <p:spPr bwMode="auto">
          <a:xfrm flipV="1">
            <a:off x="6499375" y="6019800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6109525" y="57912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82" name="Elbow Connector 19"/>
          <p:cNvCxnSpPr>
            <a:stCxn id="83" idx="3"/>
          </p:cNvCxnSpPr>
          <p:nvPr/>
        </p:nvCxnSpPr>
        <p:spPr bwMode="auto">
          <a:xfrm flipV="1">
            <a:off x="1533785" y="6553200"/>
            <a:ext cx="76200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1143935" y="63246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9" name="Down Arrow 18"/>
          <p:cNvSpPr/>
          <p:nvPr/>
        </p:nvSpPr>
        <p:spPr bwMode="auto">
          <a:xfrm rot="16200000">
            <a:off x="10919847" y="76686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0" dirty="0" err="1"/>
              <a:t>uba_add</a:t>
            </a:r>
            <a:r>
              <a:rPr lang="en-US" b="0" dirty="0"/>
              <a:t>(A, "c"</a:t>
            </a:r>
            <a:r>
              <a:rPr lang="en-US" b="0" dirty="0">
                <a:solidFill>
                  <a:schemeClr val="tx1"/>
                </a:solidFill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9626600" y="4876800"/>
            <a:ext cx="1844415" cy="707886"/>
          </a:xfrm>
          <a:prstGeom prst="wedgeRectCallout">
            <a:avLst>
              <a:gd name="adj1" fmla="val -123702"/>
              <a:gd name="adj2" fmla="val 1189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Implementation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1A5702AC-0E97-912A-EE2A-127A23134465}"/>
              </a:ext>
            </a:extLst>
          </p:cNvPr>
          <p:cNvSpPr/>
          <p:nvPr/>
        </p:nvSpPr>
        <p:spPr bwMode="auto">
          <a:xfrm>
            <a:off x="9626600" y="2873514"/>
            <a:ext cx="2899192" cy="707886"/>
          </a:xfrm>
          <a:prstGeom prst="wedgeRectCallout">
            <a:avLst>
              <a:gd name="adj1" fmla="val -95948"/>
              <a:gd name="adj2" fmla="val 846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These are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representation invariants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73" grpId="0" animBg="1"/>
      <p:bldP spid="74" grpId="0" animBg="1"/>
      <p:bldP spid="78" grpId="0"/>
      <p:bldP spid="79" grpId="0"/>
      <p:bldP spid="81" grpId="0"/>
      <p:bldP spid="83" grpId="0"/>
      <p:bldP spid="19" grpId="0" animBg="1"/>
      <p:bldP spid="20" grpId="0" animBg="1"/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902700" cy="1498600"/>
          </a:xfrm>
        </p:spPr>
        <p:txBody>
          <a:bodyPr/>
          <a:lstStyle/>
          <a:p>
            <a:r>
              <a:rPr lang="en-US" dirty="0"/>
              <a:t>Basic Array Operations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code is as expected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2400" y="4953000"/>
            <a:ext cx="4445000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uba_set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lvl="0" algn="l" defTabSz="12700">
              <a:buClr>
                <a:srgbClr val="FFFFFF">
                  <a:lumMod val="50000"/>
                </a:srgb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lvl="0" algn="l" defTabSz="12700">
              <a:buClr>
                <a:srgbClr val="FFFFFF">
                  <a:lumMod val="50000"/>
                </a:srgb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A-&gt;data[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855200" y="76200"/>
            <a:ext cx="30480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34321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size;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limit;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26000" y="4953000"/>
            <a:ext cx="4419600" cy="3924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uba_new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size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size;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(\result) == size;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limit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size == 0 ? 1 : size*2;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A-&gt;data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limit);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A-&gt;size = size;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A-&gt;limit = limit;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6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A;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2400" y="2819400"/>
            <a:ext cx="62738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lvl="0" algn="l" defTabSz="12700">
              <a:buClr>
                <a:srgbClr val="FFFFFF">
                  <a:lumMod val="50000"/>
                </a:srgb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0 &lt;= \result &amp;&amp; \result &lt; \length(A-&gt;data);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A-&gt;size;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2400" y="7433608"/>
            <a:ext cx="44450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uba_get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r>
              <a:rPr lang="en-US" sz="20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lvl="0" algn="l" defTabSz="12700">
              <a:buClr>
                <a:srgbClr val="FFFFFF">
                  <a:lumMod val="50000"/>
                </a:srgb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028950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A-&gt;data[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cxnSp>
        <p:nvCxnSpPr>
          <p:cNvPr id="31" name="Elbow Connector 19"/>
          <p:cNvCxnSpPr>
            <a:stCxn id="56" idx="6"/>
            <a:endCxn id="55" idx="2"/>
          </p:cNvCxnSpPr>
          <p:nvPr/>
        </p:nvCxnSpPr>
        <p:spPr bwMode="auto">
          <a:xfrm>
            <a:off x="8950895" y="3656111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8080010" y="2512005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9870440" y="3427511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" name="Oval 54"/>
          <p:cNvSpPr/>
          <p:nvPr/>
        </p:nvSpPr>
        <p:spPr bwMode="auto">
          <a:xfrm>
            <a:off x="9870440" y="35799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8798495" y="357991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7" name="Elbow Connector 19"/>
          <p:cNvCxnSpPr>
            <a:stCxn id="58" idx="3"/>
          </p:cNvCxnSpPr>
          <p:nvPr/>
        </p:nvCxnSpPr>
        <p:spPr bwMode="auto">
          <a:xfrm flipV="1">
            <a:off x="7673230" y="2607315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7283380" y="237871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9779000" y="6150114"/>
            <a:ext cx="3194144" cy="707886"/>
          </a:xfrm>
          <a:prstGeom prst="wedgeRectCallout">
            <a:avLst>
              <a:gd name="adj1" fmla="val -86083"/>
              <a:gd name="adj2" fmla="val 619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If</a:t>
            </a:r>
            <a:r>
              <a:rPr lang="en-US" sz="2000" b="0" dirty="0">
                <a:solidFill>
                  <a:schemeClr val="tx1"/>
                </a:solidFill>
              </a:rPr>
              <a:t> size == 0, </a:t>
            </a:r>
            <a:r>
              <a:rPr lang="en-US" sz="2000" b="0" i="1" dirty="0">
                <a:solidFill>
                  <a:schemeClr val="tx1"/>
                </a:solidFill>
              </a:rPr>
              <a:t>then</a:t>
            </a:r>
            <a:r>
              <a:rPr lang="en-US" sz="2000" b="0" dirty="0">
                <a:solidFill>
                  <a:schemeClr val="tx1"/>
                </a:solidFill>
              </a:rPr>
              <a:t> limit = 1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Otherwise</a:t>
            </a:r>
            <a:r>
              <a:rPr lang="en-US" sz="2000" b="0" dirty="0">
                <a:solidFill>
                  <a:schemeClr val="tx1"/>
                </a:solidFill>
              </a:rPr>
              <a:t> limit = size*2</a:t>
            </a: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9855200" y="7239000"/>
            <a:ext cx="2772554" cy="984885"/>
          </a:xfrm>
          <a:prstGeom prst="wedgeRectCallout">
            <a:avLst>
              <a:gd name="adj1" fmla="val -92260"/>
              <a:gd name="adj2" fmla="val -716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ensures that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rgbClr val="C00000"/>
                </a:solidFill>
              </a:rPr>
              <a:t>size &lt; limit</a:t>
            </a:r>
          </a:p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(and leaves room to grow)</a:t>
            </a:r>
          </a:p>
        </p:txBody>
      </p:sp>
      <p:sp>
        <p:nvSpPr>
          <p:cNvPr id="61" name="Rectangular Callout 60"/>
          <p:cNvSpPr/>
          <p:nvPr/>
        </p:nvSpPr>
        <p:spPr bwMode="auto">
          <a:xfrm>
            <a:off x="10849707" y="8465403"/>
            <a:ext cx="1139093" cy="830997"/>
          </a:xfrm>
          <a:prstGeom prst="wedgeRectCallout">
            <a:avLst>
              <a:gd name="adj1" fmla="val -19119"/>
              <a:gd name="adj2" fmla="val -73392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We are not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considering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overflow</a:t>
            </a:r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7" grpId="0" animBg="1"/>
      <p:bldP spid="28" grpId="0" animBg="1"/>
      <p:bldP spid="34" grpId="0" animBg="1"/>
      <p:bldP spid="59" grpId="0" animBg="1"/>
      <p:bldP spid="60" grpId="0" animBg="1"/>
      <p:bldP spid="61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902700" cy="1498600"/>
          </a:xfrm>
        </p:spPr>
        <p:txBody>
          <a:bodyPr/>
          <a:lstStyle/>
          <a:p>
            <a:r>
              <a:rPr lang="en-US" dirty="0"/>
              <a:t>Adding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write the new element,</a:t>
            </a:r>
          </a:p>
          <a:p>
            <a:r>
              <a:rPr lang="en-US" dirty="0"/>
              <a:t>Increment size,</a:t>
            </a:r>
          </a:p>
          <a:p>
            <a:r>
              <a:rPr lang="en-US" dirty="0"/>
              <a:t>If array is full, we resize it</a:t>
            </a:r>
          </a:p>
          <a:p>
            <a:pPr lvl="1"/>
            <a:r>
              <a:rPr lang="en-US" dirty="0"/>
              <a:t>But only if there can’t be overflow</a:t>
            </a:r>
          </a:p>
        </p:txBody>
      </p:sp>
      <p:sp>
        <p:nvSpPr>
          <p:cNvPr id="4" name="Rectangle 3"/>
          <p:cNvSpPr/>
          <p:nvPr/>
        </p:nvSpPr>
        <p:spPr>
          <a:xfrm>
            <a:off x="1625600" y="4751725"/>
            <a:ext cx="4038600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uba_add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A-&gt;data[A-&gt;size] = x;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(A-&gt;size)++;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(A-&gt;size &lt; A-&gt;limit)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assert(A-&gt;limit &lt;=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int_max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() / 2);</a:t>
            </a:r>
            <a:endParaRPr lang="en-US" sz="2000" b="0" dirty="0">
              <a:solidFill>
                <a:schemeClr val="accent1">
                  <a:lumMod val="60000"/>
                  <a:lumOff val="4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uba_resize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A-&gt;limit * 2);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9855200" y="76200"/>
            <a:ext cx="30480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34321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size;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limit;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7112000" y="6629400"/>
            <a:ext cx="3543599" cy="400110"/>
          </a:xfrm>
          <a:prstGeom prst="wedgeRectCallout">
            <a:avLst>
              <a:gd name="adj1" fmla="val -93494"/>
              <a:gd name="adj2" fmla="val 137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Fail if new limit would overflow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397000" y="7503225"/>
            <a:ext cx="4419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7035800" y="8153400"/>
            <a:ext cx="3114250" cy="707886"/>
          </a:xfrm>
          <a:prstGeom prst="wedgeRectCallout">
            <a:avLst>
              <a:gd name="adj1" fmla="val -86144"/>
              <a:gd name="adj2" fmla="val -1067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Resize A with the new limit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double the old limit</a:t>
            </a:r>
          </a:p>
        </p:txBody>
      </p:sp>
      <p:cxnSp>
        <p:nvCxnSpPr>
          <p:cNvPr id="9" name="Elbow Connector 19"/>
          <p:cNvCxnSpPr>
            <a:stCxn id="13" idx="6"/>
            <a:endCxn id="12" idx="2"/>
          </p:cNvCxnSpPr>
          <p:nvPr/>
        </p:nvCxnSpPr>
        <p:spPr bwMode="auto">
          <a:xfrm>
            <a:off x="8950895" y="3656111"/>
            <a:ext cx="91954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080010" y="2512005"/>
          <a:ext cx="1099485" cy="1371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size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limit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870440" y="3427511"/>
          <a:ext cx="219456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Oval 11"/>
          <p:cNvSpPr/>
          <p:nvPr/>
        </p:nvSpPr>
        <p:spPr bwMode="auto">
          <a:xfrm>
            <a:off x="9870440" y="35799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798495" y="3579911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" name="Elbow Connector 19"/>
          <p:cNvCxnSpPr>
            <a:stCxn id="15" idx="3"/>
          </p:cNvCxnSpPr>
          <p:nvPr/>
        </p:nvCxnSpPr>
        <p:spPr bwMode="auto">
          <a:xfrm flipV="1">
            <a:off x="7673230" y="2607315"/>
            <a:ext cx="105421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283380" y="237871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902700" cy="1498600"/>
          </a:xfrm>
        </p:spPr>
        <p:txBody>
          <a:bodyPr/>
          <a:lstStyle/>
          <a:p>
            <a:r>
              <a:rPr lang="en-US" dirty="0"/>
              <a:t>Resizing the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array with the new limit,</a:t>
            </a:r>
          </a:p>
          <a:p>
            <a:r>
              <a:rPr lang="en-US" dirty="0"/>
              <a:t>Copy the elements over</a:t>
            </a:r>
          </a:p>
          <a:p>
            <a:r>
              <a:rPr lang="en-US" dirty="0"/>
              <a:t>Update the fields of the header</a:t>
            </a:r>
          </a:p>
        </p:txBody>
      </p:sp>
      <p:sp>
        <p:nvSpPr>
          <p:cNvPr id="4" name="Rectangle 3"/>
          <p:cNvSpPr/>
          <p:nvPr/>
        </p:nvSpPr>
        <p:spPr>
          <a:xfrm>
            <a:off x="1397000" y="4048065"/>
            <a:ext cx="5791200" cy="53245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uba_resize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new_limit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A != NULL;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A-&gt;size &amp;&amp; A-&gt;size &lt;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new_limit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\length(A-&gt;data) == A-&gt;limit;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is_uba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string[]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new_limit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FF993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= 0;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A-&gt;size;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A-&gt;size;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{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B[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 = A-&gt;data[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A-&gt;limit = </a:t>
            </a:r>
            <a:r>
              <a:rPr lang="en-US" sz="20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new_limit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A-&gt;data = B;</a:t>
            </a:r>
          </a:p>
          <a:p>
            <a:pPr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2684463" algn="l"/>
              </a:tabLst>
            </a:pPr>
            <a:r>
              <a:rPr lang="en-US" sz="2000" b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2000" b="0" dirty="0"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855200" y="76200"/>
            <a:ext cx="30480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l">
              <a:tabLst>
                <a:tab pos="34321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size;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limit;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lvl="0"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string[]</a:t>
            </a:r>
            <a:r>
              <a:rPr lang="en-US" sz="1600" b="0" dirty="0">
                <a:latin typeface="Helvetica Neue"/>
              </a:rPr>
              <a:t> data;</a:t>
            </a:r>
            <a:endParaRPr lang="en-US" sz="16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3432175" algn="l"/>
              </a:tabLst>
            </a:pPr>
            <a:r>
              <a:rPr lang="en-US" sz="1600" b="0" dirty="0">
                <a:latin typeface="Helvetica Neue"/>
              </a:rPr>
              <a:t>};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28625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uba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uba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7855662" y="3810000"/>
            <a:ext cx="2921441" cy="1015663"/>
          </a:xfrm>
          <a:prstGeom prst="wedgeRectCallout">
            <a:avLst>
              <a:gd name="adj1" fmla="val -117430"/>
              <a:gd name="adj2" fmla="val 206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C00000"/>
                </a:solidFill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</a:rPr>
              <a:t>is_uba</a:t>
            </a:r>
            <a:r>
              <a:rPr lang="en-US" sz="2000" b="0" dirty="0">
                <a:solidFill>
                  <a:srgbClr val="C00000"/>
                </a:solidFill>
              </a:rPr>
              <a:t>(A);</a:t>
            </a:r>
            <a:br>
              <a:rPr lang="en-US" sz="2000" b="0" dirty="0">
                <a:solidFill>
                  <a:srgbClr val="C00000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Would be incorrect: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We may have size==limit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7569200" y="5257800"/>
            <a:ext cx="4130297" cy="584775"/>
          </a:xfrm>
          <a:prstGeom prst="wedgeRectCallout">
            <a:avLst>
              <a:gd name="adj1" fmla="val -20568"/>
              <a:gd name="adj2" fmla="val -119260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 err="1">
                <a:solidFill>
                  <a:srgbClr val="7030A0"/>
                </a:solidFill>
              </a:rPr>
              <a:t>uba_resize</a:t>
            </a:r>
            <a:r>
              <a:rPr lang="en-US" sz="1600" b="0" dirty="0">
                <a:solidFill>
                  <a:schemeClr val="tx1"/>
                </a:solidFill>
              </a:rPr>
              <a:t> may be passed an </a:t>
            </a:r>
            <a:r>
              <a:rPr lang="en-US" sz="1600" dirty="0">
                <a:solidFill>
                  <a:schemeClr val="tx1"/>
                </a:solidFill>
              </a:rPr>
              <a:t>invalid UBA</a:t>
            </a:r>
            <a:r>
              <a:rPr lang="en-US" sz="1600" b="0" dirty="0">
                <a:solidFill>
                  <a:schemeClr val="tx1"/>
                </a:solidFill>
              </a:rPr>
              <a:t>: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one that violates the representation invariant</a:t>
            </a:r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029451" y="6378714"/>
            <a:ext cx="3197349" cy="707886"/>
          </a:xfrm>
          <a:prstGeom prst="wedgeRectCallout">
            <a:avLst>
              <a:gd name="adj1" fmla="val -172659"/>
              <a:gd name="adj2" fmla="val -1774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Part of its job is to restore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representation invariant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Unbounded Arrays in the Wild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522200" y="929640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“Lists”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Python programming language does not have arrays</a:t>
            </a:r>
          </a:p>
          <a:p>
            <a:r>
              <a:rPr lang="en-US" dirty="0"/>
              <a:t>It has “lists” that can be indexed, extended and shrunk</a:t>
            </a:r>
          </a:p>
          <a:p>
            <a:pPr lvl="1"/>
            <a:r>
              <a:rPr lang="en-US" dirty="0"/>
              <a:t>Nothing to do with linked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Python lists work just like unbounded arrays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append</a:t>
            </a:r>
            <a:r>
              <a:rPr lang="en-US" dirty="0"/>
              <a:t> is what we called </a:t>
            </a:r>
            <a:r>
              <a:rPr lang="en-US" dirty="0" err="1">
                <a:solidFill>
                  <a:srgbClr val="7030A0"/>
                </a:solidFill>
              </a:rPr>
              <a:t>uba_add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25AE4F-14C1-4FA8-A5C5-462D101D59D8}"/>
              </a:ext>
            </a:extLst>
          </p:cNvPr>
          <p:cNvSpPr txBox="1">
            <a:spLocks/>
          </p:cNvSpPr>
          <p:nvPr/>
        </p:nvSpPr>
        <p:spPr>
          <a:xfrm>
            <a:off x="1473200" y="4114800"/>
            <a:ext cx="4800600" cy="3200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lvl="0" algn="l" defTabSz="914400" fontAlgn="auto" hangingPunct="1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/>
            </a:pPr>
            <a:endParaRPr kumimoji="0" lang="en-US" sz="8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lvl="0" algn="l" defTabSz="914400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 = 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['A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</a:t>
            </a:r>
          </a:p>
          <a:p>
            <a:pPr lvl="0" algn="l" defTabSz="914400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en-US" sz="240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data.append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R="0" lvl="0" indent="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data[2]</a:t>
            </a:r>
          </a:p>
          <a:p>
            <a:pPr marR="0" lvl="0" indent="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R="0" lvl="0" indent="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 = []</a:t>
            </a:r>
          </a:p>
          <a:p>
            <a:pPr marR="0" lvl="0" indent="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</a:t>
            </a:r>
            <a:r>
              <a:rPr kumimoji="0" lang="en-US" sz="240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range(100000):</a:t>
            </a:r>
          </a:p>
          <a:p>
            <a:pPr lvl="0" algn="l" defTabSz="914400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240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data.append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</a:t>
            </a:r>
            <a:r>
              <a:rPr lang="en-US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R="0" lvl="0" indent="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data[99888]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7264399" y="4095690"/>
            <a:ext cx="4967130" cy="400110"/>
          </a:xfrm>
          <a:prstGeom prst="wedgeRectCallout">
            <a:avLst>
              <a:gd name="adj1" fmla="val -82829"/>
              <a:gd name="adj2" fmla="val 443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Create a 3-element list  with ‘A’, ‘B’, and ‘C’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7264399" y="4552890"/>
            <a:ext cx="1988686" cy="400110"/>
          </a:xfrm>
          <a:prstGeom prst="wedgeRectCallout">
            <a:avLst>
              <a:gd name="adj1" fmla="val -181159"/>
              <a:gd name="adj2" fmla="val 145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Extend it with ‘D’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7264399" y="5010090"/>
            <a:ext cx="4314707" cy="400110"/>
          </a:xfrm>
          <a:prstGeom prst="wedgeRectCallout">
            <a:avLst>
              <a:gd name="adj1" fmla="val -149603"/>
              <a:gd name="adj2" fmla="val 56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Get the element at index 2 (that’s ‘C’)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264399" y="5924490"/>
            <a:ext cx="2908810" cy="400110"/>
          </a:xfrm>
          <a:prstGeom prst="wedgeRectCallout">
            <a:avLst>
              <a:gd name="adj1" fmla="val -182630"/>
              <a:gd name="adj2" fmla="val -311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Set data to the empty list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7264399" y="6400800"/>
            <a:ext cx="3232616" cy="400110"/>
          </a:xfrm>
          <a:prstGeom prst="wedgeRectCallout">
            <a:avLst>
              <a:gd name="adj1" fmla="val -93362"/>
              <a:gd name="adj2" fmla="val -193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Extend it with a bunch of ‘A’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7264399" y="6858000"/>
            <a:ext cx="2341347" cy="400110"/>
          </a:xfrm>
          <a:prstGeom prst="wedgeRectCallout">
            <a:avLst>
              <a:gd name="adj1" fmla="val -194287"/>
              <a:gd name="adj2" fmla="val 27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Access one of them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are Python Lists Implemented?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 code available at </a:t>
            </a:r>
          </a:p>
          <a:p>
            <a:pPr lvl="1">
              <a:buNone/>
            </a:pPr>
            <a:r>
              <a:rPr lang="en-US" sz="2400" dirty="0">
                <a:hlinkClick r:id="rId2"/>
              </a:rPr>
              <a:t>https://github.com/python/cpython/blob/master/Objects/listobject.c</a:t>
            </a:r>
            <a:endParaRPr lang="en-US" sz="2400" dirty="0"/>
          </a:p>
          <a:p>
            <a:pPr lvl="1"/>
            <a:r>
              <a:rPr lang="en-US" dirty="0"/>
              <a:t>It is written in C</a:t>
            </a:r>
          </a:p>
          <a:p>
            <a:pPr lvl="2"/>
            <a:endParaRPr lang="en-US" dirty="0"/>
          </a:p>
          <a:p>
            <a:r>
              <a:rPr lang="en-US" dirty="0"/>
              <a:t>Let’s look at the code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append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E7064C-95D2-4B6D-8B95-FFF730ACE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197" y="4800600"/>
            <a:ext cx="7157803" cy="28502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ular Callout 6"/>
          <p:cNvSpPr/>
          <p:nvPr/>
        </p:nvSpPr>
        <p:spPr bwMode="auto">
          <a:xfrm>
            <a:off x="9855200" y="6019800"/>
            <a:ext cx="2128147" cy="400110"/>
          </a:xfrm>
          <a:prstGeom prst="wedgeRectCallout">
            <a:avLst>
              <a:gd name="adj1" fmla="val -126767"/>
              <a:gd name="adj2" fmla="val 235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If all Ok, call </a:t>
            </a:r>
            <a:r>
              <a:rPr lang="en-US" sz="2000" b="0" dirty="0">
                <a:solidFill>
                  <a:srgbClr val="7030A0"/>
                </a:solidFill>
              </a:rPr>
              <a:t>app1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9855200" y="6934200"/>
            <a:ext cx="1615186" cy="707886"/>
          </a:xfrm>
          <a:prstGeom prst="wedgeRectCallout">
            <a:avLst>
              <a:gd name="adj1" fmla="val -259843"/>
              <a:gd name="adj2" fmla="val -385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Otherwise,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raise an error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Python Lists Implemented?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look at the code of </a:t>
            </a:r>
            <a:r>
              <a:rPr lang="en-US" dirty="0">
                <a:solidFill>
                  <a:srgbClr val="7030A0"/>
                </a:solidFill>
              </a:rPr>
              <a:t>app1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39114F-8AA8-4A75-8A66-423CDE990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210" y="2667000"/>
            <a:ext cx="6737790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ular Callout 6"/>
          <p:cNvSpPr/>
          <p:nvPr/>
        </p:nvSpPr>
        <p:spPr bwMode="auto">
          <a:xfrm>
            <a:off x="9169400" y="8229600"/>
            <a:ext cx="3025828" cy="707886"/>
          </a:xfrm>
          <a:prstGeom prst="wedgeRectCallout">
            <a:avLst>
              <a:gd name="adj1" fmla="val -140503"/>
              <a:gd name="adj2" fmla="val -166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code writes the new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element after any resizing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169400" y="6934200"/>
            <a:ext cx="2556149" cy="707886"/>
          </a:xfrm>
          <a:prstGeom prst="wedgeRectCallout">
            <a:avLst>
              <a:gd name="adj1" fmla="val -146021"/>
              <a:gd name="adj2" fmla="val -184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Calls </a:t>
            </a:r>
            <a:r>
              <a:rPr lang="en-US" sz="2000" b="0" dirty="0" err="1">
                <a:solidFill>
                  <a:srgbClr val="7030A0"/>
                </a:solidFill>
              </a:rPr>
              <a:t>list_resize</a:t>
            </a:r>
            <a:r>
              <a:rPr lang="en-US" sz="2000" b="0" dirty="0">
                <a:solidFill>
                  <a:schemeClr val="tx1"/>
                </a:solidFill>
              </a:rPr>
              <a:t> to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resize array if needed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Python Lists Implemented?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7226300" cy="6896100"/>
          </a:xfrm>
        </p:spPr>
        <p:txBody>
          <a:bodyPr/>
          <a:lstStyle/>
          <a:p>
            <a:r>
              <a:rPr lang="en-US" dirty="0"/>
              <a:t>Let’s look at the code of </a:t>
            </a:r>
            <a:r>
              <a:rPr lang="en-US" dirty="0" err="1">
                <a:solidFill>
                  <a:srgbClr val="7030A0"/>
                </a:solidFill>
              </a:rPr>
              <a:t>list_resize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74850" y="2819400"/>
            <a:ext cx="10518550" cy="6824092"/>
            <a:chOff x="98650" y="2895600"/>
            <a:chExt cx="10518550" cy="682409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FDD8047-D0A2-4699-BA2F-3C4430B23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650" y="4506364"/>
              <a:ext cx="10518550" cy="521332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D59E7EE-A071-47E8-B6C5-0039BBADA7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650" y="2895600"/>
              <a:ext cx="7314191" cy="119529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EB90CDE-4AB8-44C8-88DB-146731342D6E}"/>
                </a:ext>
              </a:extLst>
            </p:cNvPr>
            <p:cNvSpPr txBox="1"/>
            <p:nvPr/>
          </p:nvSpPr>
          <p:spPr>
            <a:xfrm>
              <a:off x="500298" y="3736923"/>
              <a:ext cx="144534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</p:grpSp>
      <p:sp>
        <p:nvSpPr>
          <p:cNvPr id="8" name="Rectangle 7"/>
          <p:cNvSpPr/>
          <p:nvPr/>
        </p:nvSpPr>
        <p:spPr bwMode="auto">
          <a:xfrm>
            <a:off x="76200" y="2819400"/>
            <a:ext cx="10464800" cy="68580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3835400" y="3810000"/>
            <a:ext cx="2115323" cy="400110"/>
          </a:xfrm>
          <a:prstGeom prst="wedgeRectCallout">
            <a:avLst>
              <a:gd name="adj1" fmla="val -150608"/>
              <a:gd name="adj2" fmla="val 428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unimportant code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939800" y="7696200"/>
            <a:ext cx="10439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le 11"/>
          <p:cNvSpPr/>
          <p:nvPr/>
        </p:nvSpPr>
        <p:spPr bwMode="auto">
          <a:xfrm>
            <a:off x="3683000" y="5257800"/>
            <a:ext cx="5410200" cy="228600"/>
          </a:xfrm>
          <a:prstGeom prst="rect">
            <a:avLst/>
          </a:prstGeom>
          <a:solidFill>
            <a:srgbClr val="FFFF00">
              <a:alpha val="25098"/>
            </a:srgbClr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854200" y="5638800"/>
            <a:ext cx="2667000" cy="228600"/>
          </a:xfrm>
          <a:prstGeom prst="rect">
            <a:avLst/>
          </a:prstGeom>
          <a:solidFill>
            <a:srgbClr val="FFFF00">
              <a:alpha val="25098"/>
            </a:srgbClr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0922000" y="5638800"/>
            <a:ext cx="1579920" cy="369332"/>
          </a:xfrm>
          <a:prstGeom prst="wedgeRectCallout">
            <a:avLst>
              <a:gd name="adj1" fmla="val -274071"/>
              <a:gd name="adj2" fmla="val 5411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== </a:t>
            </a:r>
            <a:r>
              <a:rPr lang="en-US" sz="1800" b="0" dirty="0" err="1">
                <a:solidFill>
                  <a:schemeClr val="tx1"/>
                </a:solidFill>
              </a:rPr>
              <a:t>newsize</a:t>
            </a:r>
            <a:r>
              <a:rPr lang="en-US" sz="1800" b="0" dirty="0">
                <a:solidFill>
                  <a:schemeClr val="tx1"/>
                </a:solidFill>
              </a:rPr>
              <a:t> / 8</a:t>
            </a:r>
            <a:endParaRPr lang="en-US" sz="1800" b="0" dirty="0">
              <a:solidFill>
                <a:srgbClr val="7030A0"/>
              </a:solidFill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845800" y="6620470"/>
            <a:ext cx="1919756" cy="923330"/>
          </a:xfrm>
          <a:prstGeom prst="wedgeRectCallout">
            <a:avLst>
              <a:gd name="adj1" fmla="val -60660"/>
              <a:gd name="adj2" fmla="val 741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 err="1">
                <a:solidFill>
                  <a:schemeClr val="tx1"/>
                </a:solidFill>
              </a:rPr>
              <a:t>new_allocated</a:t>
            </a:r>
            <a:endParaRPr lang="en-US" sz="18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= 1.125 * </a:t>
            </a:r>
            <a:r>
              <a:rPr lang="en-US" sz="1800" b="0" dirty="0" err="1">
                <a:solidFill>
                  <a:schemeClr val="tx1"/>
                </a:solidFill>
              </a:rPr>
              <a:t>newsize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+ </a:t>
            </a:r>
            <a:r>
              <a:rPr lang="en-US" sz="1800" b="0" i="1" dirty="0">
                <a:solidFill>
                  <a:schemeClr val="tx1"/>
                </a:solidFill>
              </a:rPr>
              <a:t>change</a:t>
            </a:r>
            <a:endParaRPr lang="en-US" sz="1800" b="0" i="1" dirty="0">
              <a:solidFill>
                <a:srgbClr val="7030A0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1379200" y="8305800"/>
            <a:ext cx="1472519" cy="1323439"/>
          </a:xfrm>
          <a:prstGeom prst="wedgeRectCallout">
            <a:avLst>
              <a:gd name="adj1" fmla="val -20568"/>
              <a:gd name="adj2" fmla="val -102678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doesn’t quite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double the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size, but grows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as a multiple of</a:t>
            </a:r>
            <a:br>
              <a:rPr lang="en-US" sz="1600" b="0" dirty="0">
                <a:solidFill>
                  <a:schemeClr val="tx1"/>
                </a:solidFill>
              </a:rPr>
            </a:br>
            <a:r>
              <a:rPr lang="en-US" sz="1600" b="0" dirty="0" err="1">
                <a:solidFill>
                  <a:schemeClr val="tx1"/>
                </a:solidFill>
              </a:rPr>
              <a:t>newsize</a:t>
            </a:r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5816600" y="9220200"/>
            <a:ext cx="4750659" cy="338554"/>
          </a:xfrm>
          <a:prstGeom prst="wedgeRectCallout">
            <a:avLst>
              <a:gd name="adj1" fmla="val 65943"/>
              <a:gd name="adj2" fmla="val -63065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Exercise</a:t>
            </a:r>
            <a:r>
              <a:rPr lang="en-US" sz="1600" b="0" dirty="0">
                <a:solidFill>
                  <a:schemeClr val="tx1"/>
                </a:solidFill>
              </a:rPr>
              <a:t>: check that the amortized cost is still O(1)</a:t>
            </a:r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Wrap 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2522200" y="929640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Done Over this And Past Lectures?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introduced </a:t>
            </a:r>
            <a:r>
              <a:rPr lang="en-US" b="1" dirty="0"/>
              <a:t>amortized complexity</a:t>
            </a:r>
          </a:p>
          <a:p>
            <a:pPr lvl="1"/>
            <a:r>
              <a:rPr lang="en-US" dirty="0"/>
              <a:t>Average cost over a sequence of operations</a:t>
            </a:r>
          </a:p>
          <a:p>
            <a:pPr>
              <a:spcBef>
                <a:spcPts val="1800"/>
              </a:spcBef>
            </a:pPr>
            <a:r>
              <a:rPr lang="en-US" dirty="0"/>
              <a:t>We learned how to determine the amortized complexity</a:t>
            </a:r>
          </a:p>
          <a:p>
            <a:pPr lvl="1"/>
            <a:r>
              <a:rPr lang="en-US" b="1" dirty="0"/>
              <a:t>Amortized analysis </a:t>
            </a:r>
            <a:r>
              <a:rPr lang="en-US" dirty="0"/>
              <a:t>using the accounting method</a:t>
            </a:r>
          </a:p>
          <a:p>
            <a:pPr>
              <a:spcBef>
                <a:spcPts val="1800"/>
              </a:spcBef>
            </a:pPr>
            <a:r>
              <a:rPr lang="en-US" dirty="0"/>
              <a:t>We used it to analyze </a:t>
            </a:r>
            <a:r>
              <a:rPr lang="en-US" b="1" dirty="0"/>
              <a:t>unbounded arrays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We implemented unbounded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54200" y="5105400"/>
          <a:ext cx="8382000" cy="332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8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8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5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 Operation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/>
                        <a:t>Worst-case complexity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/>
                        <a:t>Amortized complexity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uba_len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O(1)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(same)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uba_new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O(n)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uba_get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O(1)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uba_set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O(1)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uba_add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O(n)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O(1)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7030A0"/>
                          </a:solidFill>
                        </a:rPr>
                        <a:t>uba_rem</a:t>
                      </a:r>
                      <a:endParaRPr lang="en-US" sz="20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O(n)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O(1)</a:t>
                      </a:r>
                    </a:p>
                  </a:txBody>
                  <a:tcPr marT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ular Callout 5"/>
          <p:cNvSpPr/>
          <p:nvPr/>
        </p:nvSpPr>
        <p:spPr bwMode="auto">
          <a:xfrm>
            <a:off x="11064623" y="8058090"/>
            <a:ext cx="1076577" cy="400110"/>
          </a:xfrm>
          <a:prstGeom prst="wedgeRectCallout">
            <a:avLst>
              <a:gd name="adj1" fmla="val -120648"/>
              <a:gd name="adj2" fmla="val -135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Exercise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add “c” to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Copying the old elements to the new array is expensive</a:t>
            </a:r>
          </a:p>
          <a:p>
            <a:pPr lvl="2"/>
            <a:r>
              <a:rPr lang="en-US" dirty="0"/>
              <a:t>O(n) for an n-element array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Next, let’s remove the last element</a:t>
            </a:r>
          </a:p>
        </p:txBody>
      </p:sp>
      <p:cxnSp>
        <p:nvCxnSpPr>
          <p:cNvPr id="17" name="Elbow Connector 19"/>
          <p:cNvCxnSpPr>
            <a:stCxn id="16" idx="6"/>
            <a:endCxn id="40" idx="1"/>
          </p:cNvCxnSpPr>
          <p:nvPr/>
        </p:nvCxnSpPr>
        <p:spPr bwMode="auto">
          <a:xfrm>
            <a:off x="3674115" y="3790890"/>
            <a:ext cx="961218" cy="64953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0" name="Striped Right Arrow 19"/>
          <p:cNvSpPr/>
          <p:nvPr/>
        </p:nvSpPr>
        <p:spPr bwMode="auto">
          <a:xfrm rot="8100000">
            <a:off x="10157207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Cloud 22"/>
          <p:cNvSpPr/>
          <p:nvPr/>
        </p:nvSpPr>
        <p:spPr bwMode="auto">
          <a:xfrm>
            <a:off x="10537975" y="76200"/>
            <a:ext cx="2362200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10842775" y="381000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2803230" y="3105090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97400" y="356229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Oval 14"/>
          <p:cNvSpPr/>
          <p:nvPr/>
        </p:nvSpPr>
        <p:spPr bwMode="auto">
          <a:xfrm>
            <a:off x="4597400" y="371469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521715" y="371469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2396450" y="3200400"/>
            <a:ext cx="105795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006600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44" name="Elbow Connector 19"/>
          <p:cNvCxnSpPr>
            <a:stCxn id="45" idx="3"/>
          </p:cNvCxnSpPr>
          <p:nvPr/>
        </p:nvCxnSpPr>
        <p:spPr bwMode="auto">
          <a:xfrm flipV="1">
            <a:off x="1009265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970280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613015" y="4265711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Oval 39"/>
          <p:cNvSpPr/>
          <p:nvPr/>
        </p:nvSpPr>
        <p:spPr bwMode="auto">
          <a:xfrm>
            <a:off x="4613015" y="4418111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8" name="Down Arrow 47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uba_add</a:t>
            </a:r>
            <a:r>
              <a:rPr lang="en-US" dirty="0"/>
              <a:t>(A, </a:t>
            </a:r>
            <a:r>
              <a:rPr lang="en-US" dirty="0">
                <a:solidFill>
                  <a:schemeClr val="tx1"/>
                </a:solidFill>
              </a:rPr>
              <a:t>"</a:t>
            </a:r>
            <a:r>
              <a:rPr lang="en-US" dirty="0"/>
              <a:t>c</a:t>
            </a:r>
            <a:r>
              <a:rPr lang="en-US" dirty="0">
                <a:solidFill>
                  <a:schemeClr val="tx1"/>
                </a:solidFill>
              </a:rPr>
              <a:t>")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9" name="Pie 48"/>
          <p:cNvSpPr/>
          <p:nvPr/>
        </p:nvSpPr>
        <p:spPr>
          <a:xfrm flipH="1" flipV="1">
            <a:off x="5573135" y="3276600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Rectangular Callout 49"/>
          <p:cNvSpPr/>
          <p:nvPr/>
        </p:nvSpPr>
        <p:spPr bwMode="auto">
          <a:xfrm>
            <a:off x="6959600" y="4800600"/>
            <a:ext cx="3191323" cy="923330"/>
          </a:xfrm>
          <a:prstGeom prst="wedgeRectCallout">
            <a:avLst>
              <a:gd name="adj1" fmla="val -61047"/>
              <a:gd name="adj2" fmla="val -1078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Create a new 3-element array,</a:t>
            </a:r>
            <a:br>
              <a:rPr lang="en-US" sz="1800" b="0" dirty="0"/>
            </a:br>
            <a:r>
              <a:rPr lang="en-US" sz="1800" b="0" dirty="0"/>
              <a:t>copy “a” and “b” over,</a:t>
            </a:r>
          </a:p>
          <a:p>
            <a:pPr>
              <a:defRPr/>
            </a:pPr>
            <a:r>
              <a:rPr lang="en-US" sz="1800" b="0" dirty="0"/>
              <a:t>and write “c”</a:t>
            </a:r>
          </a:p>
        </p:txBody>
      </p:sp>
      <p:sp>
        <p:nvSpPr>
          <p:cNvPr id="47" name="Down Arrow 46"/>
          <p:cNvSpPr/>
          <p:nvPr/>
        </p:nvSpPr>
        <p:spPr bwMode="auto">
          <a:xfrm rot="16200000">
            <a:off x="10919847" y="76686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0" dirty="0" err="1"/>
              <a:t>uba_rem</a:t>
            </a:r>
            <a:r>
              <a:rPr lang="en-US" b="0" dirty="0"/>
              <a:t>(A</a:t>
            </a:r>
            <a:r>
              <a:rPr lang="en-US" b="0" dirty="0">
                <a:solidFill>
                  <a:schemeClr val="tx1"/>
                </a:solidFill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43" grpId="0"/>
      <p:bldP spid="40" grpId="0"/>
      <p:bldP spid="49" grpId="0" animBg="1"/>
      <p:bldP spid="50" grpId="0" animBg="1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remove the last element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Copying the remaining elements to the new array is expensive</a:t>
            </a:r>
          </a:p>
          <a:p>
            <a:pPr lvl="2"/>
            <a:r>
              <a:rPr lang="en-US" dirty="0"/>
              <a:t>Again, O(n)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3" name="Cloud 22"/>
          <p:cNvSpPr/>
          <p:nvPr/>
        </p:nvSpPr>
        <p:spPr bwMode="auto">
          <a:xfrm>
            <a:off x="11058785" y="76200"/>
            <a:ext cx="184441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11363585" y="38100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2803230" y="3105090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97400" y="426720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 bwMode="auto">
          <a:xfrm>
            <a:off x="3521715" y="371469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2396450" y="3200400"/>
            <a:ext cx="105795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006600" y="29718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cxnSp>
        <p:nvCxnSpPr>
          <p:cNvPr id="44" name="Elbow Connector 19"/>
          <p:cNvCxnSpPr>
            <a:stCxn id="45" idx="3"/>
          </p:cNvCxnSpPr>
          <p:nvPr/>
        </p:nvCxnSpPr>
        <p:spPr bwMode="auto">
          <a:xfrm flipV="1">
            <a:off x="106134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2236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613015" y="3561111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"c"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Oval 39"/>
          <p:cNvSpPr/>
          <p:nvPr/>
        </p:nvSpPr>
        <p:spPr bwMode="auto">
          <a:xfrm>
            <a:off x="4601140" y="4419600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8" name="Down Arrow 47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uba_rem</a:t>
            </a:r>
            <a:r>
              <a:rPr lang="en-US" dirty="0"/>
              <a:t>(A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9" name="Pie 48"/>
          <p:cNvSpPr/>
          <p:nvPr/>
        </p:nvSpPr>
        <p:spPr>
          <a:xfrm flipH="1" flipV="1">
            <a:off x="6162446" y="3237689"/>
            <a:ext cx="416154" cy="419911"/>
          </a:xfrm>
          <a:prstGeom prst="pi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Rectangular Callout 49"/>
          <p:cNvSpPr/>
          <p:nvPr/>
        </p:nvSpPr>
        <p:spPr bwMode="auto">
          <a:xfrm>
            <a:off x="6959600" y="4800600"/>
            <a:ext cx="3191323" cy="923330"/>
          </a:xfrm>
          <a:prstGeom prst="wedgeRectCallout">
            <a:avLst>
              <a:gd name="adj1" fmla="val -60472"/>
              <a:gd name="adj2" fmla="val -961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Create a new 2-element array,</a:t>
            </a:r>
            <a:br>
              <a:rPr lang="en-US" sz="1800" b="0" dirty="0"/>
            </a:br>
            <a:r>
              <a:rPr lang="en-US" sz="1800" b="0" dirty="0"/>
              <a:t>copy “a” and “b” over,</a:t>
            </a:r>
          </a:p>
          <a:p>
            <a:pPr>
              <a:defRPr/>
            </a:pPr>
            <a:r>
              <a:rPr lang="en-US" sz="1800" b="0" dirty="0"/>
              <a:t>and return “c”</a:t>
            </a:r>
          </a:p>
        </p:txBody>
      </p:sp>
      <p:cxnSp>
        <p:nvCxnSpPr>
          <p:cNvPr id="17" name="Elbow Connector 19"/>
          <p:cNvCxnSpPr>
            <a:stCxn id="16" idx="6"/>
            <a:endCxn id="40" idx="1"/>
          </p:cNvCxnSpPr>
          <p:nvPr/>
        </p:nvCxnSpPr>
        <p:spPr bwMode="auto">
          <a:xfrm>
            <a:off x="3674115" y="3790890"/>
            <a:ext cx="949343" cy="65102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7" name="Striped Right Arrow 36"/>
          <p:cNvSpPr/>
          <p:nvPr/>
        </p:nvSpPr>
        <p:spPr bwMode="auto">
          <a:xfrm rot="8100000">
            <a:off x="10403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3" grpId="0"/>
      <p:bldP spid="40" grpId="0"/>
      <p:bldP spid="49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  <a:p>
            <a:pPr lvl="1"/>
            <a:r>
              <a:rPr lang="en-US" dirty="0"/>
              <a:t>Maybe leave the array alone and just change the length!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We did not do any copying, just updated the length</a:t>
            </a:r>
          </a:p>
          <a:p>
            <a:pPr lvl="2"/>
            <a:r>
              <a:rPr lang="en-US" dirty="0"/>
              <a:t>O(1) for an n-element array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Let’s continue by adding “d”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2803230" y="3429000"/>
          <a:ext cx="1099485" cy="9144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828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 bwMode="auto">
          <a:xfrm>
            <a:off x="3521715" y="4038600"/>
            <a:ext cx="152400" cy="152400"/>
          </a:xfrm>
          <a:prstGeom prst="ellipse">
            <a:avLst/>
          </a:prstGeom>
          <a:noFill/>
          <a:ln w="3175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2" name="Elbow Connector 19"/>
          <p:cNvCxnSpPr>
            <a:stCxn id="43" idx="3"/>
          </p:cNvCxnSpPr>
          <p:nvPr/>
        </p:nvCxnSpPr>
        <p:spPr bwMode="auto">
          <a:xfrm flipV="1">
            <a:off x="2396450" y="3524310"/>
            <a:ext cx="105795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006600" y="32957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613015" y="3873146"/>
          <a:ext cx="164592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Oval 39"/>
          <p:cNvSpPr/>
          <p:nvPr/>
        </p:nvSpPr>
        <p:spPr bwMode="auto">
          <a:xfrm>
            <a:off x="4624890" y="4035449"/>
            <a:ext cx="152400" cy="152400"/>
          </a:xfrm>
          <a:prstGeom prst="ellipse">
            <a:avLst/>
          </a:prstGeom>
          <a:noFill/>
          <a:ln w="635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0" name="Rectangular Callout 49"/>
          <p:cNvSpPr/>
          <p:nvPr/>
        </p:nvSpPr>
        <p:spPr bwMode="auto">
          <a:xfrm>
            <a:off x="7188200" y="3276600"/>
            <a:ext cx="3259867" cy="369332"/>
          </a:xfrm>
          <a:prstGeom prst="wedgeRectCallout">
            <a:avLst>
              <a:gd name="adj1" fmla="val -68396"/>
              <a:gd name="adj2" fmla="val 1209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No need to create a new array!</a:t>
            </a:r>
          </a:p>
        </p:txBody>
      </p:sp>
      <p:cxnSp>
        <p:nvCxnSpPr>
          <p:cNvPr id="17" name="Elbow Connector 19"/>
          <p:cNvCxnSpPr>
            <a:stCxn id="16" idx="6"/>
            <a:endCxn id="40" idx="2"/>
          </p:cNvCxnSpPr>
          <p:nvPr/>
        </p:nvCxnSpPr>
        <p:spPr bwMode="auto">
          <a:xfrm flipV="1">
            <a:off x="3674115" y="4111649"/>
            <a:ext cx="950775" cy="315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6" name="Rectangular Callout 35"/>
          <p:cNvSpPr/>
          <p:nvPr/>
        </p:nvSpPr>
        <p:spPr bwMode="auto">
          <a:xfrm>
            <a:off x="6121400" y="5029200"/>
            <a:ext cx="2887970" cy="646331"/>
          </a:xfrm>
          <a:prstGeom prst="wedgeRectCallout">
            <a:avLst>
              <a:gd name="adj1" fmla="val -57801"/>
              <a:gd name="adj2" fmla="val -1709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The last position is unused:</a:t>
            </a:r>
            <a:br>
              <a:rPr lang="en-US" sz="1800" b="0" dirty="0"/>
            </a:br>
            <a:r>
              <a:rPr lang="en-US" sz="1800" b="0" dirty="0"/>
              <a:t>We can recycle it</a:t>
            </a:r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3378200" y="3397149"/>
            <a:ext cx="6096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38" name="Rectangular Callout 37"/>
          <p:cNvSpPr/>
          <p:nvPr/>
        </p:nvSpPr>
        <p:spPr bwMode="auto">
          <a:xfrm>
            <a:off x="8712200" y="6781800"/>
            <a:ext cx="925896" cy="369332"/>
          </a:xfrm>
          <a:prstGeom prst="wedgeRectCallout">
            <a:avLst>
              <a:gd name="adj1" fmla="val -60632"/>
              <a:gd name="adj2" fmla="val -1169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Sneaky!</a:t>
            </a:r>
          </a:p>
        </p:txBody>
      </p:sp>
      <p:sp>
        <p:nvSpPr>
          <p:cNvPr id="46" name="Down Arrow 45"/>
          <p:cNvSpPr/>
          <p:nvPr/>
        </p:nvSpPr>
        <p:spPr bwMode="auto">
          <a:xfrm rot="16200000">
            <a:off x="-1420247" y="34014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uba_rem</a:t>
            </a:r>
            <a:r>
              <a:rPr lang="en-US" dirty="0"/>
              <a:t>(A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9" name="Down Arrow 48"/>
          <p:cNvSpPr/>
          <p:nvPr/>
        </p:nvSpPr>
        <p:spPr bwMode="auto">
          <a:xfrm rot="16200000">
            <a:off x="10919847" y="7668647"/>
            <a:ext cx="3505200" cy="664706"/>
          </a:xfrm>
          <a:prstGeom prst="downArrow">
            <a:avLst>
              <a:gd name="adj1" fmla="val 74393"/>
              <a:gd name="adj2" fmla="val 5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0" dirty="0" err="1"/>
              <a:t>uba_add</a:t>
            </a:r>
            <a:r>
              <a:rPr lang="en-US" b="0" dirty="0"/>
              <a:t>(A, "d"</a:t>
            </a:r>
            <a:r>
              <a:rPr lang="en-US" b="0" dirty="0">
                <a:solidFill>
                  <a:schemeClr val="tx1"/>
                </a:solidFill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3" name="Cloud 52"/>
          <p:cNvSpPr/>
          <p:nvPr/>
        </p:nvSpPr>
        <p:spPr bwMode="auto">
          <a:xfrm>
            <a:off x="11058785" y="76200"/>
            <a:ext cx="1844415" cy="11430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11363585" y="381000"/>
          <a:ext cx="109728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"a"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"b"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9" name="Elbow Connector 19"/>
          <p:cNvCxnSpPr>
            <a:stCxn id="60" idx="3"/>
          </p:cNvCxnSpPr>
          <p:nvPr/>
        </p:nvCxnSpPr>
        <p:spPr bwMode="auto">
          <a:xfrm flipV="1">
            <a:off x="10613460" y="628710"/>
            <a:ext cx="765740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0223610" y="40011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</a:p>
        </p:txBody>
      </p:sp>
      <p:sp>
        <p:nvSpPr>
          <p:cNvPr id="68" name="Striped Right Arrow 67"/>
          <p:cNvSpPr/>
          <p:nvPr/>
        </p:nvSpPr>
        <p:spPr bwMode="auto">
          <a:xfrm rot="8100000">
            <a:off x="10403585" y="1082295"/>
            <a:ext cx="978408" cy="1094232"/>
          </a:xfrm>
          <a:prstGeom prst="striped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694B2A-89E9-381F-154F-60F7DA9129A3}"/>
              </a:ext>
            </a:extLst>
          </p:cNvPr>
          <p:cNvSpPr txBox="1"/>
          <p:nvPr/>
        </p:nvSpPr>
        <p:spPr>
          <a:xfrm>
            <a:off x="2274341" y="2964882"/>
            <a:ext cx="2799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was 3 before removal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3" grpId="0"/>
      <p:bldP spid="40" grpId="0"/>
      <p:bldP spid="50" grpId="0" animBg="1"/>
      <p:bldP spid="36" grpId="0" animBg="1"/>
      <p:bldP spid="37" grpId="0" animBg="1"/>
      <p:bldP spid="38" grpId="0" animBg="1"/>
      <p:bldP spid="49" grpId="0" animBg="1"/>
      <p:bldP spid="4" grpId="0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26818</TotalTime>
  <Words>12915</Words>
  <Application>Microsoft Macintosh PowerPoint</Application>
  <PresentationFormat>Custom</PresentationFormat>
  <Paragraphs>3929</Paragraphs>
  <Slides>69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9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Menlo</vt:lpstr>
      <vt:lpstr>Wingdings</vt:lpstr>
      <vt:lpstr>White</vt:lpstr>
      <vt:lpstr>15-122: Principles of  Imperative Computation</vt:lpstr>
      <vt:lpstr>Today…</vt:lpstr>
      <vt:lpstr>Another Problem</vt:lpstr>
      <vt:lpstr>Another Problem</vt:lpstr>
      <vt:lpstr>The Unbounded Array Interface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Towards an Implementation</vt:lpstr>
      <vt:lpstr>Resizing the Array</vt:lpstr>
      <vt:lpstr>Resizing the Array</vt:lpstr>
      <vt:lpstr>Resizing the Array</vt:lpstr>
      <vt:lpstr>Resizing the Array</vt:lpstr>
      <vt:lpstr>PowerPoint Presentation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Amortized Cost of uba_add</vt:lpstr>
      <vt:lpstr>What About the Other Operations?</vt:lpstr>
      <vt:lpstr>PowerPoint Presentation</vt:lpstr>
      <vt:lpstr>Let’s Implement them!</vt:lpstr>
      <vt:lpstr>Concrete Type</vt:lpstr>
      <vt:lpstr>Representation Invariants</vt:lpstr>
      <vt:lpstr>Basic Array Operations</vt:lpstr>
      <vt:lpstr>Adding an Element</vt:lpstr>
      <vt:lpstr>Resizing the Array</vt:lpstr>
      <vt:lpstr>PowerPoint Presentation</vt:lpstr>
      <vt:lpstr>Python “Lists”</vt:lpstr>
      <vt:lpstr>How are Python Lists Implemented?</vt:lpstr>
      <vt:lpstr>How are Python Lists Implemented?</vt:lpstr>
      <vt:lpstr>How are Python Lists Implemented?</vt:lpstr>
      <vt:lpstr>PowerPoint Presentation</vt:lpstr>
      <vt:lpstr>What Have We Done Over this And Past Lectures?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Amortized Analysis</dc:title>
  <cp:lastModifiedBy>Mohammad Hammoud</cp:lastModifiedBy>
  <cp:revision>1000</cp:revision>
  <dcterms:modified xsi:type="dcterms:W3CDTF">2023-02-23T07:11:53Z</dcterms:modified>
</cp:coreProperties>
</file>