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488" r:id="rId2"/>
    <p:sldId id="521" r:id="rId3"/>
    <p:sldId id="426" r:id="rId4"/>
    <p:sldId id="427" r:id="rId5"/>
    <p:sldId id="428" r:id="rId6"/>
    <p:sldId id="487" r:id="rId7"/>
    <p:sldId id="387" r:id="rId8"/>
    <p:sldId id="429" r:id="rId9"/>
    <p:sldId id="431" r:id="rId10"/>
    <p:sldId id="432" r:id="rId11"/>
    <p:sldId id="433" r:id="rId12"/>
    <p:sldId id="434" r:id="rId13"/>
    <p:sldId id="420" r:id="rId14"/>
    <p:sldId id="435" r:id="rId15"/>
    <p:sldId id="436" r:id="rId16"/>
    <p:sldId id="437" r:id="rId17"/>
    <p:sldId id="438" r:id="rId18"/>
    <p:sldId id="439" r:id="rId19"/>
    <p:sldId id="440" r:id="rId20"/>
    <p:sldId id="441" r:id="rId21"/>
    <p:sldId id="443" r:id="rId22"/>
    <p:sldId id="442" r:id="rId23"/>
    <p:sldId id="444" r:id="rId24"/>
    <p:sldId id="486" r:id="rId25"/>
    <p:sldId id="446" r:id="rId26"/>
    <p:sldId id="421" r:id="rId27"/>
    <p:sldId id="447" r:id="rId28"/>
    <p:sldId id="469" r:id="rId29"/>
    <p:sldId id="470" r:id="rId30"/>
    <p:sldId id="471" r:id="rId31"/>
    <p:sldId id="472" r:id="rId32"/>
    <p:sldId id="451" r:id="rId33"/>
    <p:sldId id="422" r:id="rId34"/>
    <p:sldId id="453" r:id="rId35"/>
    <p:sldId id="458" r:id="rId36"/>
    <p:sldId id="455" r:id="rId37"/>
    <p:sldId id="459" r:id="rId38"/>
    <p:sldId id="456" r:id="rId39"/>
    <p:sldId id="457" r:id="rId40"/>
    <p:sldId id="423" r:id="rId41"/>
    <p:sldId id="460" r:id="rId42"/>
    <p:sldId id="461" r:id="rId43"/>
    <p:sldId id="465" r:id="rId44"/>
    <p:sldId id="463" r:id="rId45"/>
    <p:sldId id="462" r:id="rId46"/>
    <p:sldId id="466" r:id="rId47"/>
    <p:sldId id="424" r:id="rId48"/>
    <p:sldId id="473" r:id="rId49"/>
    <p:sldId id="475" r:id="rId50"/>
    <p:sldId id="474" r:id="rId51"/>
    <p:sldId id="476" r:id="rId52"/>
    <p:sldId id="478" r:id="rId53"/>
    <p:sldId id="480" r:id="rId54"/>
    <p:sldId id="481" r:id="rId55"/>
    <p:sldId id="484" r:id="rId56"/>
    <p:sldId id="483" r:id="rId57"/>
    <p:sldId id="482" r:id="rId58"/>
  </p:sldIdLst>
  <p:sldSz cx="13004800" cy="9753600"/>
  <p:notesSz cx="7007225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F3F3"/>
    <a:srgbClr val="FF9933"/>
    <a:srgbClr val="FFE5E5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11"/>
    <p:restoredTop sz="94660"/>
  </p:normalViewPr>
  <p:slideViewPr>
    <p:cSldViewPr>
      <p:cViewPr varScale="1">
        <p:scale>
          <a:sx n="106" d="100"/>
          <a:sy n="106" d="100"/>
        </p:scale>
        <p:origin x="368" y="17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8750" y="0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8750" y="8829675"/>
            <a:ext cx="3036888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038" y="4416427"/>
            <a:ext cx="5137150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10: Linked Lists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13,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Let’s make it more readable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Implementing this linked list</a:t>
            </a:r>
          </a:p>
          <a:p>
            <a:pPr lvl="2">
              <a:buNone/>
            </a:pPr>
            <a:r>
              <a:rPr lang="en-US" dirty="0">
                <a:solidFill>
                  <a:srgbClr val="00B050"/>
                </a:solidFill>
              </a:rPr>
              <a:t>list* </a:t>
            </a:r>
            <a:r>
              <a:rPr lang="en-US" dirty="0">
                <a:solidFill>
                  <a:srgbClr val="FFC000"/>
                </a:solidFill>
              </a:rPr>
              <a:t>L</a:t>
            </a:r>
            <a:r>
              <a:rPr lang="en-US" dirty="0"/>
              <a:t>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list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L-&gt;data = 3;</a:t>
            </a:r>
          </a:p>
          <a:p>
            <a:pPr lvl="2">
              <a:buNone/>
            </a:pPr>
            <a:r>
              <a:rPr lang="en-US" dirty="0"/>
              <a:t>L-&gt;next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list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L-&gt;next-&gt;data = 7;</a:t>
            </a:r>
          </a:p>
          <a:p>
            <a:pPr lvl="2">
              <a:buNone/>
            </a:pPr>
            <a:r>
              <a:rPr lang="en-US" dirty="0"/>
              <a:t>L-&gt;next-&gt;next =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list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L-&gt;next-&gt;next-&gt;data = 2;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74133"/>
              </p:ext>
            </p:extLst>
          </p:nvPr>
        </p:nvGraphicFramePr>
        <p:xfrm>
          <a:off x="7931278" y="777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17136"/>
              </p:ext>
            </p:extLst>
          </p:nvPr>
        </p:nvGraphicFramePr>
        <p:xfrm>
          <a:off x="9321800" y="777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67525"/>
              </p:ext>
            </p:extLst>
          </p:nvPr>
        </p:nvGraphicFramePr>
        <p:xfrm>
          <a:off x="10717150" y="777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>
            <a:off x="8710103" y="800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0117328" y="800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3987800" y="4309408"/>
            <a:ext cx="5257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latin typeface="Helvetica Neue"/>
              </a:rPr>
              <a:t>;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</a:endParaRPr>
          </a:p>
          <a:p>
            <a:pPr algn="l">
              <a:tabLst>
                <a:tab pos="3206750" algn="l"/>
              </a:tabLst>
            </a:pPr>
            <a:endParaRPr lang="en-US" sz="2000" b="0" dirty="0"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next;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87800" y="1981200"/>
            <a:ext cx="5257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9398000" y="4876800"/>
            <a:ext cx="2214709" cy="707886"/>
          </a:xfrm>
          <a:prstGeom prst="wedgeRectCallout">
            <a:avLst>
              <a:gd name="adj1" fmla="val -147088"/>
              <a:gd name="adj2" fmla="val -767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This can go before</a:t>
            </a:r>
            <a:br>
              <a:rPr lang="en-US" sz="2000" b="0" dirty="0"/>
            </a:br>
            <a:r>
              <a:rPr lang="en-US" sz="2000" b="0" dirty="0"/>
              <a:t>or after the </a:t>
            </a:r>
            <a:r>
              <a:rPr lang="en-US" sz="2000" b="0" dirty="0" err="1"/>
              <a:t>struct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7317450" y="800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68382" y="7772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L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D16C12-B58E-C3AF-9FC3-720668864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90339"/>
              </p:ext>
            </p:extLst>
          </p:nvPr>
        </p:nvGraphicFramePr>
        <p:xfrm>
          <a:off x="7933375" y="777165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80147F-4B5E-7441-5390-F411B8564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228503"/>
              </p:ext>
            </p:extLst>
          </p:nvPr>
        </p:nvGraphicFramePr>
        <p:xfrm>
          <a:off x="9316911" y="77716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CD913A-90EC-55D0-7E35-518FD5849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97214"/>
              </p:ext>
            </p:extLst>
          </p:nvPr>
        </p:nvGraphicFramePr>
        <p:xfrm>
          <a:off x="10717150" y="777165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9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help us implement queues?</a:t>
            </a:r>
          </a:p>
          <a:p>
            <a:pPr lvl="1"/>
            <a:r>
              <a:rPr lang="en-US" dirty="0"/>
              <a:t>Linked lists can be arbitrarily large or small</a:t>
            </a:r>
          </a:p>
          <a:p>
            <a:pPr lvl="2"/>
            <a:r>
              <a:rPr lang="en-US" dirty="0"/>
              <a:t>Use just the nodes we need</a:t>
            </a:r>
          </a:p>
          <a:p>
            <a:pPr lvl="2"/>
            <a:r>
              <a:rPr lang="en-US" dirty="0"/>
              <a:t>Size is not fixed like arrays</a:t>
            </a:r>
          </a:p>
          <a:p>
            <a:pPr lvl="1"/>
            <a:r>
              <a:rPr lang="en-US" dirty="0"/>
              <a:t>It’s easy to insert an element at the beginning</a:t>
            </a:r>
          </a:p>
          <a:p>
            <a:pPr lvl="2"/>
            <a:r>
              <a:rPr lang="en-US" dirty="0"/>
              <a:t>Allocate a new node and point its next field to the list</a:t>
            </a:r>
          </a:p>
          <a:p>
            <a:pPr lvl="1"/>
            <a:r>
              <a:rPr lang="en-US" dirty="0"/>
              <a:t>In fact, it’s easy to insert an element between any two nodes</a:t>
            </a:r>
          </a:p>
          <a:p>
            <a:pPr lvl="2"/>
            <a:r>
              <a:rPr lang="en-US" dirty="0"/>
              <a:t>Allocate a new node and move pointers around</a:t>
            </a:r>
          </a:p>
          <a:p>
            <a:pPr lvl="4"/>
            <a:endParaRPr lang="en-US" dirty="0"/>
          </a:p>
          <a:p>
            <a:r>
              <a:rPr lang="en-US" dirty="0"/>
              <a:t>What about inserting an element at the end?</a:t>
            </a:r>
          </a:p>
          <a:p>
            <a:pPr lvl="1"/>
            <a:r>
              <a:rPr lang="en-US" dirty="0"/>
              <a:t>How do we indicate the end of a linked list?</a:t>
            </a:r>
          </a:p>
          <a:p>
            <a:pPr lvl="1"/>
            <a:r>
              <a:rPr lang="en-US" dirty="0"/>
              <a:t>We can make the pointer in the last node </a:t>
            </a:r>
            <a:r>
              <a:rPr lang="en-US" b="1" dirty="0"/>
              <a:t>special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093200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8372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907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9872025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1279250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9" name="Rectangular Callout 8"/>
          <p:cNvSpPr/>
          <p:nvPr/>
        </p:nvSpPr>
        <p:spPr bwMode="auto">
          <a:xfrm>
            <a:off x="10438127" y="6781800"/>
            <a:ext cx="2291846" cy="707886"/>
          </a:xfrm>
          <a:prstGeom prst="wedgeRectCallout">
            <a:avLst>
              <a:gd name="adj1" fmla="val -121071"/>
              <a:gd name="adj2" fmla="val -39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So far we just drew</a:t>
            </a:r>
            <a:br>
              <a:rPr lang="en-US" sz="2000" b="0" dirty="0"/>
            </a:br>
            <a:r>
              <a:rPr lang="en-US" sz="2000" b="0" dirty="0"/>
              <a:t>an empty box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 of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make the pointer in the last node special</a:t>
            </a:r>
          </a:p>
          <a:p>
            <a:pPr lvl="1"/>
            <a:r>
              <a:rPr lang="en-US" dirty="0"/>
              <a:t>Use the NULL pointer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This is a </a:t>
            </a:r>
            <a:r>
              <a:rPr lang="en-US" b="1" dirty="0"/>
              <a:t>NULL-terminated list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Point it to a special node we keep track of somewhere</a:t>
            </a:r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dirty="0"/>
              <a:t>We know we reached the end of the list if its next </a:t>
            </a:r>
            <a:br>
              <a:rPr lang="en-US" dirty="0"/>
            </a:br>
            <a:r>
              <a:rPr lang="en-US" dirty="0"/>
              <a:t>field is equal to the address of the dummy node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Have it point to itself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81482"/>
              </p:ext>
            </p:extLst>
          </p:nvPr>
        </p:nvGraphicFramePr>
        <p:xfrm>
          <a:off x="3454400" y="330166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094400"/>
              </p:ext>
            </p:extLst>
          </p:nvPr>
        </p:nvGraphicFramePr>
        <p:xfrm>
          <a:off x="4844922" y="330166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48965"/>
              </p:ext>
            </p:extLst>
          </p:nvPr>
        </p:nvGraphicFramePr>
        <p:xfrm>
          <a:off x="6240272" y="3301663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4233225" y="3530263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5640450" y="3530263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9" name="Group 8"/>
          <p:cNvGrpSpPr/>
          <p:nvPr/>
        </p:nvGrpSpPr>
        <p:grpSpPr>
          <a:xfrm>
            <a:off x="7035800" y="3361038"/>
            <a:ext cx="458788" cy="381000"/>
            <a:chOff x="863600" y="305197"/>
            <a:chExt cx="458788" cy="381000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34206"/>
              </p:ext>
            </p:extLst>
          </p:nvPr>
        </p:nvGraphicFramePr>
        <p:xfrm>
          <a:off x="3454400" y="83820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986793"/>
              </p:ext>
            </p:extLst>
          </p:nvPr>
        </p:nvGraphicFramePr>
        <p:xfrm>
          <a:off x="4844922" y="83820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62360"/>
              </p:ext>
            </p:extLst>
          </p:nvPr>
        </p:nvGraphicFramePr>
        <p:xfrm>
          <a:off x="6240272" y="83820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>
            <a:off x="4233225" y="86106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640450" y="86106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093200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048372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87907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 bwMode="auto">
          <a:xfrm>
            <a:off x="9872025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1279250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06687"/>
              </p:ext>
            </p:extLst>
          </p:nvPr>
        </p:nvGraphicFramePr>
        <p:xfrm>
          <a:off x="3454400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08058"/>
              </p:ext>
            </p:extLst>
          </p:nvPr>
        </p:nvGraphicFramePr>
        <p:xfrm>
          <a:off x="4844922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95353"/>
              </p:ext>
            </p:extLst>
          </p:nvPr>
        </p:nvGraphicFramePr>
        <p:xfrm>
          <a:off x="6240272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4233225" y="5766137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640450" y="5766137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978522" y="5766137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408247"/>
              </p:ext>
            </p:extLst>
          </p:nvPr>
        </p:nvGraphicFramePr>
        <p:xfrm>
          <a:off x="7588122" y="5537537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8" name="Curved Connector 33"/>
          <p:cNvCxnSpPr>
            <a:stCxn id="63" idx="6"/>
            <a:endCxn id="62" idx="0"/>
          </p:cNvCxnSpPr>
          <p:nvPr/>
        </p:nvCxnSpPr>
        <p:spPr bwMode="auto">
          <a:xfrm flipH="1" flipV="1">
            <a:off x="6502400" y="8383489"/>
            <a:ext cx="457200" cy="228600"/>
          </a:xfrm>
          <a:prstGeom prst="curvedConnector4">
            <a:avLst>
              <a:gd name="adj1" fmla="val -101948"/>
              <a:gd name="adj2" fmla="val 288312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6426200" y="838348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6807200" y="853588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0" name="Rectangular Callout 69"/>
          <p:cNvSpPr/>
          <p:nvPr/>
        </p:nvSpPr>
        <p:spPr bwMode="auto">
          <a:xfrm>
            <a:off x="9245600" y="2667000"/>
            <a:ext cx="2855910" cy="1015663"/>
          </a:xfrm>
          <a:prstGeom prst="wedgeRectCallout">
            <a:avLst>
              <a:gd name="adj1" fmla="val -105712"/>
              <a:gd name="adj2" fmla="val 380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a great idea if we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don’t need direct access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the end of the list</a:t>
            </a:r>
          </a:p>
        </p:txBody>
      </p:sp>
      <p:sp>
        <p:nvSpPr>
          <p:cNvPr id="74" name="Rectangular Callout 73"/>
          <p:cNvSpPr/>
          <p:nvPr/>
        </p:nvSpPr>
        <p:spPr bwMode="auto">
          <a:xfrm>
            <a:off x="9437690" y="5385137"/>
            <a:ext cx="2855910" cy="1015663"/>
          </a:xfrm>
          <a:prstGeom prst="wedgeRectCallout">
            <a:avLst>
              <a:gd name="adj1" fmla="val -72863"/>
              <a:gd name="adj2" fmla="val -133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a great idea if we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do</a:t>
            </a:r>
            <a:r>
              <a:rPr lang="en-US" sz="2000" b="0" dirty="0">
                <a:solidFill>
                  <a:schemeClr val="tx1"/>
                </a:solidFill>
              </a:rPr>
              <a:t> need direct access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the end of the list</a:t>
            </a:r>
          </a:p>
        </p:txBody>
      </p:sp>
      <p:sp>
        <p:nvSpPr>
          <p:cNvPr id="75" name="Rectangular Callout 74"/>
          <p:cNvSpPr/>
          <p:nvPr/>
        </p:nvSpPr>
        <p:spPr bwMode="auto">
          <a:xfrm>
            <a:off x="9285290" y="6756737"/>
            <a:ext cx="2217915" cy="1015663"/>
          </a:xfrm>
          <a:prstGeom prst="wedgeRectCallout">
            <a:avLst>
              <a:gd name="adj1" fmla="val -96421"/>
              <a:gd name="adj2" fmla="val -1197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node is called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dummy node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or the </a:t>
            </a:r>
            <a:r>
              <a:rPr lang="en-US" sz="2000" dirty="0">
                <a:solidFill>
                  <a:schemeClr val="tx1"/>
                </a:solidFill>
              </a:rPr>
              <a:t>sentinel</a:t>
            </a:r>
          </a:p>
        </p:txBody>
      </p:sp>
      <p:sp>
        <p:nvSpPr>
          <p:cNvPr id="76" name="Rectangular Callout 75"/>
          <p:cNvSpPr/>
          <p:nvPr/>
        </p:nvSpPr>
        <p:spPr bwMode="auto">
          <a:xfrm>
            <a:off x="8549226" y="8688289"/>
            <a:ext cx="4277774" cy="400110"/>
          </a:xfrm>
          <a:prstGeom prst="wedgeRectCallout">
            <a:avLst>
              <a:gd name="adj1" fmla="val -78138"/>
              <a:gd name="adj2" fmla="val -75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This works too, but nobody does that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70" grpId="0" animBg="1"/>
      <p:bldP spid="74" grpId="0" animBg="1"/>
      <p:bldP spid="75" grpId="0" animBg="1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List Segments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with a Dummy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keep track of </a:t>
            </a:r>
            <a:r>
              <a:rPr lang="en-US" i="1" dirty="0"/>
              <a:t>two</a:t>
            </a:r>
            <a:r>
              <a:rPr lang="en-US" dirty="0"/>
              <a:t> pointers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start</a:t>
            </a:r>
            <a:r>
              <a:rPr lang="en-US" dirty="0"/>
              <a:t>: Where the first node is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end</a:t>
            </a:r>
            <a:r>
              <a:rPr lang="en-US" dirty="0"/>
              <a:t>: The address in the </a:t>
            </a:r>
            <a:r>
              <a:rPr lang="en-US" i="1" dirty="0"/>
              <a:t>next</a:t>
            </a:r>
            <a:r>
              <a:rPr lang="en-US" dirty="0"/>
              <a:t> field of the last node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The address of the dummy node</a:t>
            </a:r>
          </a:p>
          <a:p>
            <a:pPr lvl="4"/>
            <a:endParaRPr lang="en-US" dirty="0"/>
          </a:p>
          <a:p>
            <a:r>
              <a:rPr lang="en-US" dirty="0"/>
              <a:t>What is in the dummy node?</a:t>
            </a:r>
          </a:p>
          <a:p>
            <a:pPr lvl="1"/>
            <a:r>
              <a:rPr lang="en-US" dirty="0"/>
              <a:t>Some values that are not important to us</a:t>
            </a:r>
          </a:p>
          <a:p>
            <a:pPr lvl="2"/>
            <a:r>
              <a:rPr lang="en-US" dirty="0"/>
              <a:t>Some number and some pointer</a:t>
            </a:r>
          </a:p>
          <a:p>
            <a:pPr lvl="1"/>
            <a:r>
              <a:rPr lang="en-US" dirty="0"/>
              <a:t>We say its fields are </a:t>
            </a:r>
            <a:r>
              <a:rPr lang="en-US" i="1" dirty="0"/>
              <a:t>unspecified</a:t>
            </a:r>
            <a:endParaRPr lang="en-US" dirty="0"/>
          </a:p>
          <a:p>
            <a:pPr lvl="2"/>
            <a:r>
              <a:rPr lang="en-US" dirty="0"/>
              <a:t>No way to test for “unspecified”</a:t>
            </a:r>
          </a:p>
          <a:p>
            <a:pPr lvl="4"/>
            <a:endParaRPr lang="en-US" dirty="0"/>
          </a:p>
          <a:p>
            <a:r>
              <a:rPr lang="en-US" dirty="0"/>
              <a:t>A dummy value is a value we </a:t>
            </a:r>
            <a:r>
              <a:rPr lang="en-US" b="1" dirty="0"/>
              <a:t>don’t care </a:t>
            </a:r>
            <a:r>
              <a:rPr lang="en-US" dirty="0"/>
              <a:t>what it is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454400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4844922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240272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4233225" y="3048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640450" y="3048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978522" y="3048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7588122" y="2819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1" name="Straight Arrow Connector 70"/>
          <p:cNvCxnSpPr/>
          <p:nvPr/>
        </p:nvCxnSpPr>
        <p:spPr bwMode="auto">
          <a:xfrm rot="5400000" flipH="1" flipV="1">
            <a:off x="7512319" y="3528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rot="5400000" flipH="1" flipV="1">
            <a:off x="3377803" y="3528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3273300" y="365760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409128" y="3657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7874000" y="7162800"/>
            <a:ext cx="4708981" cy="1015663"/>
          </a:xfrm>
          <a:prstGeom prst="wedgeRectCallout">
            <a:avLst>
              <a:gd name="adj1" fmla="val -78150"/>
              <a:gd name="adj2" fmla="val -326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225425" algn="l"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values are not special in any way: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data</a:t>
            </a:r>
            <a:r>
              <a:rPr lang="en-US" sz="2000" b="0" dirty="0">
                <a:solidFill>
                  <a:schemeClr val="tx1"/>
                </a:solidFill>
              </a:rPr>
              <a:t> could be any element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next</a:t>
            </a:r>
            <a:r>
              <a:rPr lang="en-US" sz="2000" b="0" dirty="0">
                <a:solidFill>
                  <a:schemeClr val="tx1"/>
                </a:solidFill>
              </a:rPr>
              <a:t> may or may not be NULL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6A13F1D-731D-0152-E60E-B69C4D50018D}"/>
              </a:ext>
            </a:extLst>
          </p:cNvPr>
          <p:cNvSpPr/>
          <p:nvPr/>
        </p:nvSpPr>
        <p:spPr bwMode="auto">
          <a:xfrm>
            <a:off x="6807200" y="2819400"/>
            <a:ext cx="780922" cy="458689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BE573244-0E5B-D8A6-BEA5-156D68BE86CA}"/>
              </a:ext>
            </a:extLst>
          </p:cNvPr>
          <p:cNvCxnSpPr>
            <a:cxnSpLocks/>
            <a:endCxn id="4" idx="4"/>
          </p:cNvCxnSpPr>
          <p:nvPr/>
        </p:nvCxnSpPr>
        <p:spPr bwMode="auto">
          <a:xfrm rot="5400000" flipH="1" flipV="1">
            <a:off x="6068811" y="3567379"/>
            <a:ext cx="1418140" cy="83956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2BD19ED-B6DE-6F5A-BED7-883C049B8218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00A405-1FA9-66B1-761C-934441F6F19E}"/>
              </a:ext>
            </a:extLst>
          </p:cNvPr>
          <p:cNvSpPr/>
          <p:nvPr/>
        </p:nvSpPr>
        <p:spPr bwMode="auto">
          <a:xfrm>
            <a:off x="10693400" y="838200"/>
            <a:ext cx="533400" cy="3048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37" grpId="0" animBg="1"/>
      <p:bldP spid="4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</a:t>
            </a:r>
            <a:r>
              <a:rPr lang="en-US" i="1" dirty="0"/>
              <a:t>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may be more nodes before and after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The pair of pointers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identify our list exactly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is </a:t>
            </a:r>
            <a:r>
              <a:rPr lang="en-US" b="1" i="1" dirty="0"/>
              <a:t>inclusive</a:t>
            </a:r>
            <a:r>
              <a:rPr lang="en-US" dirty="0"/>
              <a:t> (the first node of the list)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is </a:t>
            </a:r>
            <a:r>
              <a:rPr lang="en-US" b="1" i="1" dirty="0"/>
              <a:t>exclusive</a:t>
            </a:r>
            <a:r>
              <a:rPr lang="en-US" b="1" dirty="0"/>
              <a:t> </a:t>
            </a:r>
            <a:r>
              <a:rPr lang="en-US" dirty="0"/>
              <a:t>(one past the last node of the list)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They identify the </a:t>
            </a:r>
            <a:r>
              <a:rPr lang="en-US" b="1" dirty="0"/>
              <a:t>list segment </a:t>
            </a:r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Above it contains values 3, 7 and 2</a:t>
            </a:r>
          </a:p>
          <a:p>
            <a:pPr lvl="2"/>
            <a:r>
              <a:rPr lang="en-US" dirty="0"/>
              <a:t>Similar to array segments A[lo, hi)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3573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57478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7143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/>
          <p:nvPr/>
        </p:nvCxnSpPr>
        <p:spPr bwMode="auto">
          <a:xfrm>
            <a:off x="51361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5433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7881428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 flipH="1" flipV="1">
            <a:off x="8415225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 flipH="1" flipV="1">
            <a:off x="4280709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176206" y="3669475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312034" y="3669475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56165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2952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7" name="Straight Arrow Connector 46"/>
          <p:cNvCxnSpPr/>
          <p:nvPr/>
        </p:nvCxnSpPr>
        <p:spPr bwMode="auto">
          <a:xfrm>
            <a:off x="234048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374770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84721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98626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1" name="Straight Arrow Connector 50"/>
          <p:cNvCxnSpPr/>
          <p:nvPr/>
        </p:nvCxnSpPr>
        <p:spPr bwMode="auto">
          <a:xfrm>
            <a:off x="92509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106581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1191556" y="2743200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</a:t>
            </a:r>
            <a:r>
              <a:rPr lang="en-US" i="1" dirty="0"/>
              <a:t>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list segments in a list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) contains elements 3, 7, 2</a:t>
            </a:r>
          </a:p>
          <a:p>
            <a:pPr lvl="3"/>
            <a:r>
              <a:rPr lang="en-US" dirty="0"/>
              <a:t>Its dummy node contains 42 and the pointer G</a:t>
            </a:r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/>
              <a:t>) contains 9, 23, 3, 7, 2, 42</a:t>
            </a:r>
          </a:p>
          <a:p>
            <a:pPr lvl="3"/>
            <a:r>
              <a:rPr lang="en-US" dirty="0"/>
              <a:t>Its dummy node contains 18 and some pointer</a:t>
            </a:r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/>
              <a:t>) contains 23, 3</a:t>
            </a:r>
          </a:p>
          <a:p>
            <a:pPr lvl="3"/>
            <a:r>
              <a:rPr lang="en-US" dirty="0"/>
              <a:t>Its dummy node contains 7 and the pointer E</a:t>
            </a:r>
          </a:p>
          <a:p>
            <a:pPr lvl="1"/>
            <a:r>
              <a:rPr lang="en-US" dirty="0"/>
              <a:t>The list segment [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) contains no elements</a:t>
            </a:r>
          </a:p>
          <a:p>
            <a:pPr lvl="3"/>
            <a:r>
              <a:rPr lang="en-US" dirty="0"/>
              <a:t>Its dummy node contains 3 and the pointer D</a:t>
            </a:r>
          </a:p>
          <a:p>
            <a:pPr lvl="2"/>
            <a:r>
              <a:rPr lang="en-US" dirty="0"/>
              <a:t>This is an </a:t>
            </a:r>
            <a:r>
              <a:rPr lang="en-US" b="1" dirty="0"/>
              <a:t>empty segment</a:t>
            </a:r>
          </a:p>
          <a:p>
            <a:pPr lvl="2"/>
            <a:r>
              <a:rPr lang="en-US" dirty="0"/>
              <a:t>Any segment where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is the same as </a:t>
            </a:r>
            <a:r>
              <a:rPr lang="en-US" dirty="0">
                <a:solidFill>
                  <a:srgbClr val="FF0000"/>
                </a:solidFill>
              </a:rPr>
              <a:t>end </a:t>
            </a:r>
            <a:r>
              <a:rPr lang="en-US" dirty="0">
                <a:solidFill>
                  <a:schemeClr val="tx1"/>
                </a:solidFill>
              </a:rPr>
              <a:t>is an empty segment </a:t>
            </a:r>
          </a:p>
          <a:p>
            <a:pPr lvl="3"/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), [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),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43573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57478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7143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 bwMode="auto">
          <a:xfrm>
            <a:off x="51361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65433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881428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rot="5400000" flipH="1" flipV="1">
            <a:off x="4280709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4332067" y="37146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C</a:t>
            </a:r>
          </a:p>
        </p:txBody>
      </p:sp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156165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295217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1" name="Straight Arrow Connector 80"/>
          <p:cNvCxnSpPr/>
          <p:nvPr/>
        </p:nvCxnSpPr>
        <p:spPr bwMode="auto">
          <a:xfrm>
            <a:off x="234048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374770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8472106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9862628" y="283127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5" name="Straight Arrow Connector 84"/>
          <p:cNvCxnSpPr/>
          <p:nvPr/>
        </p:nvCxnSpPr>
        <p:spPr bwMode="auto">
          <a:xfrm>
            <a:off x="9250931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10658156" y="3059875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11191556" y="2743200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2920984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72342" y="3714690"/>
            <a:ext cx="356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1487611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538969" y="3714690"/>
            <a:ext cx="356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 flipH="1" flipV="1">
            <a:off x="8396998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448356" y="37146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F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rot="5400000" flipH="1" flipV="1">
            <a:off x="5690486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741844" y="3714690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rot="5400000" flipH="1" flipV="1">
            <a:off x="9768598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9819956" y="371469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5625FAE-4F18-D8B1-3999-06C6F5F9D17B}"/>
              </a:ext>
            </a:extLst>
          </p:cNvPr>
          <p:cNvCxnSpPr/>
          <p:nvPr/>
        </p:nvCxnSpPr>
        <p:spPr bwMode="auto">
          <a:xfrm rot="5400000" flipH="1" flipV="1">
            <a:off x="7189519" y="3540428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B9B53F2-4894-05E7-A936-A80C99B334F1}"/>
              </a:ext>
            </a:extLst>
          </p:cNvPr>
          <p:cNvSpPr txBox="1"/>
          <p:nvPr/>
        </p:nvSpPr>
        <p:spPr>
          <a:xfrm>
            <a:off x="7255304" y="37146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7" grpId="1"/>
      <p:bldP spid="24" grpId="0"/>
      <p:bldP spid="26" grpId="0"/>
      <p:bldP spid="28" grpId="0"/>
      <p:bldP spid="32" grpId="0"/>
      <p:bldP spid="3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write a specification function that checks that two pointers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r>
              <a:rPr lang="en-US" dirty="0"/>
              <a:t>Follow the next pointer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until we reach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Does this work?</a:t>
            </a:r>
          </a:p>
          <a:p>
            <a:pPr lvl="2"/>
            <a:r>
              <a:rPr lang="en-US" dirty="0"/>
              <a:t>The dereference l-&gt;next may not be safe</a:t>
            </a:r>
          </a:p>
          <a:p>
            <a:pPr lvl="3"/>
            <a:r>
              <a:rPr lang="en-US" dirty="0"/>
              <a:t>We need NULL-checks!</a:t>
            </a:r>
          </a:p>
          <a:p>
            <a:pPr lvl="2"/>
            <a:r>
              <a:rPr lang="en-US" dirty="0"/>
              <a:t>We never return false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886200"/>
            <a:ext cx="52578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end)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50200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34072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73607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8729025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136250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1531600" y="4174175"/>
            <a:ext cx="458788" cy="381000"/>
            <a:chOff x="863600" y="305197"/>
            <a:chExt cx="458788" cy="381000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10110791" y="5562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7920879" y="4800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816376" y="49292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007600" y="569125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02600" y="73224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163068" y="4876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Rectangular Callout 27"/>
          <p:cNvSpPr/>
          <p:nvPr/>
        </p:nvSpPr>
        <p:spPr bwMode="auto">
          <a:xfrm>
            <a:off x="11074400" y="6096000"/>
            <a:ext cx="1587935" cy="707886"/>
          </a:xfrm>
          <a:prstGeom prst="wedgeRectCallout">
            <a:avLst>
              <a:gd name="adj1" fmla="val -495"/>
              <a:gd name="adj2" fmla="val -2545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dereferences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NULL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  <p:bldP spid="23" grpId="0"/>
      <p:bldP spid="26" grpId="0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write a specification function that checks that two pointers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r>
              <a:rPr lang="en-US" dirty="0"/>
              <a:t>Follow the next pointer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until we reach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Does this work?</a:t>
            </a:r>
          </a:p>
          <a:p>
            <a:pPr lvl="2"/>
            <a:r>
              <a:rPr lang="en-US" dirty="0"/>
              <a:t>If there is a list segment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, it will return true</a:t>
            </a:r>
          </a:p>
          <a:p>
            <a:pPr lvl="2"/>
            <a:r>
              <a:rPr lang="en-US" dirty="0"/>
              <a:t>If it returns false, there is no list segment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lvl="2"/>
            <a:r>
              <a:rPr lang="en-US" dirty="0"/>
              <a:t>It works, but not enough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886200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MODIFIED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50200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34072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736072" y="4114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8729025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136250" y="4343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5" name="Group 11"/>
          <p:cNvGrpSpPr/>
          <p:nvPr/>
        </p:nvGrpSpPr>
        <p:grpSpPr>
          <a:xfrm>
            <a:off x="11531600" y="4174175"/>
            <a:ext cx="458788" cy="381000"/>
            <a:chOff x="863600" y="305197"/>
            <a:chExt cx="458788" cy="381000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10110791" y="5562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7920879" y="480020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816376" y="492925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007600" y="569125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163068" y="4876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11074400" y="6096000"/>
            <a:ext cx="1501373" cy="400110"/>
          </a:xfrm>
          <a:prstGeom prst="wedgeRectCallout">
            <a:avLst>
              <a:gd name="adj1" fmla="val -35443"/>
              <a:gd name="adj2" fmla="val -2625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returns false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27C5A9-5243-F13A-1EFF-F4F9C053B4BA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that checks that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Can there be no list segment, but it does not return false?</a:t>
            </a:r>
          </a:p>
          <a:p>
            <a:pPr lvl="2"/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points to a list containing a </a:t>
            </a:r>
            <a:r>
              <a:rPr lang="en-US" b="1" dirty="0"/>
              <a:t>cycle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We need to be sure there are no cycles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2855655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02426" y="6938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92948" y="6938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088298" y="6938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7081251" y="71674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8488476" y="71674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8463017" y="83862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6273105" y="76242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168602" y="77532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59826" y="85152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8515294" y="77008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11021801" y="7696200"/>
            <a:ext cx="1728999" cy="400110"/>
          </a:xfrm>
          <a:prstGeom prst="wedgeRectCallout">
            <a:avLst>
              <a:gd name="adj1" fmla="val -104127"/>
              <a:gd name="adj2" fmla="val -844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Loops forever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6654800" y="2819400"/>
            <a:ext cx="6007100" cy="24384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there is a list segment from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start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to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end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, it will return true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it returns false, there is no list segment from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start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to </a:t>
            </a:r>
            <a:r>
              <a:rPr kumimoji="0" lang="en-US" sz="2400" b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end</a:t>
            </a:r>
          </a:p>
        </p:txBody>
      </p:sp>
      <p:cxnSp>
        <p:nvCxnSpPr>
          <p:cNvPr id="26" name="Curved Connector 33"/>
          <p:cNvCxnSpPr>
            <a:stCxn id="29" idx="6"/>
            <a:endCxn id="28" idx="0"/>
          </p:cNvCxnSpPr>
          <p:nvPr/>
        </p:nvCxnSpPr>
        <p:spPr bwMode="auto">
          <a:xfrm flipH="1" flipV="1">
            <a:off x="7921202" y="6934200"/>
            <a:ext cx="1964375" cy="228600"/>
          </a:xfrm>
          <a:prstGeom prst="curvedConnector4">
            <a:avLst>
              <a:gd name="adj1" fmla="val -23728"/>
              <a:gd name="adj2" fmla="val 35064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7845002" y="6934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9733177" y="7086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06800" y="73224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EEF40-8DC8-AA87-9108-4FA2CD0809FE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8" grpId="0"/>
      <p:bldP spid="29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Stacks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Queues 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Linked Lists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Implementing Stacks and Queues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 programming assignment is due this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1 is on Wednesday Feb 15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Linked Lists are NOT included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 overview session will be conducted today at 7PM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that checks that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r>
              <a:rPr lang="en-US" dirty="0"/>
              <a:t>We need to be sure there are no cycles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Does this work?</a:t>
            </a:r>
          </a:p>
          <a:p>
            <a:pPr lvl="2"/>
            <a:r>
              <a:rPr lang="en-US" dirty="0"/>
              <a:t>Yes!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230701"/>
            <a:ext cx="52578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ADDED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941024" y="7167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31546" y="7167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726896" y="7167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7719849" y="73960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9127074" y="73960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9101615" y="86148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6911703" y="78528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807200" y="79818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98424" y="87438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153892" y="79294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11103398" y="8382000"/>
            <a:ext cx="1490152" cy="707886"/>
          </a:xfrm>
          <a:prstGeom prst="wedgeRectCallout">
            <a:avLst>
              <a:gd name="adj1" fmla="val -104127"/>
              <a:gd name="adj2" fmla="val -844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Fails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precondition</a:t>
            </a:r>
          </a:p>
        </p:txBody>
      </p:sp>
      <p:cxnSp>
        <p:nvCxnSpPr>
          <p:cNvPr id="26" name="Curved Connector 33"/>
          <p:cNvCxnSpPr>
            <a:stCxn id="29" idx="6"/>
            <a:endCxn id="28" idx="0"/>
          </p:cNvCxnSpPr>
          <p:nvPr/>
        </p:nvCxnSpPr>
        <p:spPr bwMode="auto">
          <a:xfrm flipH="1" flipV="1">
            <a:off x="8559800" y="7162800"/>
            <a:ext cx="1964375" cy="228600"/>
          </a:xfrm>
          <a:prstGeom prst="curvedConnector4">
            <a:avLst>
              <a:gd name="adj1" fmla="val -23728"/>
              <a:gd name="adj2" fmla="val 35064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8483600" y="7162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0371775" y="7315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7340600" y="4038600"/>
            <a:ext cx="2923301" cy="400110"/>
          </a:xfrm>
          <a:prstGeom prst="wedgeRectCallout">
            <a:avLst>
              <a:gd name="adj1" fmla="val -123666"/>
              <a:gd name="adj2" fmla="val -853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will implement it later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73400" y="7772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F4E777-099C-972C-6B24-85F88D725B13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84D3395-B7C4-D4C8-E907-0C046EA17AAB}"/>
              </a:ext>
            </a:extLst>
          </p:cNvPr>
          <p:cNvSpPr/>
          <p:nvPr/>
        </p:nvSpPr>
        <p:spPr bwMode="auto">
          <a:xfrm>
            <a:off x="1701800" y="3581400"/>
            <a:ext cx="35814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8" grpId="0"/>
      <p:bldP spid="29" grpId="0"/>
      <p:bldP spid="30" grpId="0" animBg="1"/>
      <p:bldP spid="31" grpId="0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function that checks that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form a list segment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Notes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Returns </a:t>
            </a:r>
            <a:r>
              <a:rPr lang="en-US" dirty="0">
                <a:solidFill>
                  <a:schemeClr val="tx1"/>
                </a:solidFill>
              </a:rPr>
              <a:t>false</a:t>
            </a:r>
            <a:r>
              <a:rPr lang="en-US" dirty="0"/>
              <a:t> if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== NULL</a:t>
            </a:r>
          </a:p>
          <a:p>
            <a:pPr lvl="2"/>
            <a:r>
              <a:rPr lang="en-US" dirty="0"/>
              <a:t>or if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== NULL</a:t>
            </a:r>
          </a:p>
          <a:p>
            <a:pPr lvl="3"/>
            <a:r>
              <a:rPr lang="en-US" dirty="0"/>
              <a:t>NULL is not a pointer to a list node</a:t>
            </a:r>
          </a:p>
          <a:p>
            <a:pPr lvl="3"/>
            <a:r>
              <a:rPr lang="en-US" dirty="0"/>
              <a:t>Subsumes NULL-check for both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2667000"/>
            <a:ext cx="52578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!= NULL)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EF5317-2B6B-6159-26DF-C2B2CE4936C3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Checking for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We can also write it more succinctly</a:t>
            </a:r>
          </a:p>
          <a:p>
            <a:pPr lvl="1"/>
            <a:r>
              <a:rPr lang="en-US" dirty="0"/>
              <a:t>Using a for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Using recursion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8000" y="3230701"/>
            <a:ext cx="52578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 l != NULL; l = l-&gt;next)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 == end)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78000" y="6668631"/>
            <a:ext cx="52578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(start);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(start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start == end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||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(start-&gt;next, end);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6576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623DB8-CE3F-7122-5ED3-68F20800F9E1}"/>
              </a:ext>
            </a:extLst>
          </p:cNvPr>
          <p:cNvSpPr/>
          <p:nvPr/>
        </p:nvSpPr>
        <p:spPr>
          <a:xfrm>
            <a:off x="10136250" y="48161"/>
            <a:ext cx="284315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check if a list is cyclic?</a:t>
            </a:r>
          </a:p>
          <a:p>
            <a:pPr lvl="1"/>
            <a:r>
              <a:rPr lang="en-US" dirty="0"/>
              <a:t>Use a counter and look for overflows</a:t>
            </a:r>
          </a:p>
          <a:p>
            <a:pPr lvl="2"/>
            <a:r>
              <a:rPr lang="en-US" dirty="0"/>
              <a:t>Very inefficient!</a:t>
            </a:r>
          </a:p>
          <a:p>
            <a:pPr lvl="2"/>
            <a:r>
              <a:rPr lang="en-US" dirty="0"/>
              <a:t>Also, C0 pointers are 64 bits but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are 32 bits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Keep track of visited nodes somewhere</a:t>
            </a:r>
          </a:p>
          <a:p>
            <a:pPr lvl="2"/>
            <a:r>
              <a:rPr lang="en-US" dirty="0"/>
              <a:t>In an array?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In another list?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Add a “visited” field to the nodes (a </a:t>
            </a:r>
            <a:r>
              <a:rPr lang="en-US" dirty="0" err="1"/>
              <a:t>boolean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We need to know the list is acyclic to initialize it to false!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then?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10007600" y="2971800"/>
            <a:ext cx="2626681" cy="707886"/>
          </a:xfrm>
          <a:prstGeom prst="wedgeRectCallout">
            <a:avLst>
              <a:gd name="adj1" fmla="val -103978"/>
              <a:gd name="adj2" fmla="val 487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In C0, there are more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pointers than integers!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8581953" y="4606260"/>
            <a:ext cx="2851293" cy="707886"/>
          </a:xfrm>
          <a:prstGeom prst="wedgeRectCallout">
            <a:avLst>
              <a:gd name="adj1" fmla="val -217596"/>
              <a:gd name="adj2" fmla="val 21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How big to make it?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Array indices are 32 bits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012557" y="5715000"/>
            <a:ext cx="4141518" cy="400110"/>
          </a:xfrm>
          <a:prstGeom prst="wedgeRectCallout">
            <a:avLst>
              <a:gd name="adj1" fmla="val -120532"/>
              <a:gd name="adj2" fmla="val -783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How do we check it has no cycles?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800" y="31242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800" y="49602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800" y="6560403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207500" cy="1498600"/>
          </a:xfrm>
        </p:spPr>
        <p:txBody>
          <a:bodyPr/>
          <a:lstStyle/>
          <a:p>
            <a:r>
              <a:rPr lang="en-US" dirty="0"/>
              <a:t>Detecting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tortoise and hare algorithm</a:t>
            </a:r>
          </a:p>
          <a:p>
            <a:pPr lvl="1"/>
            <a:r>
              <a:rPr lang="en-US" dirty="0"/>
              <a:t>Traverse the list using two pointers</a:t>
            </a:r>
          </a:p>
          <a:p>
            <a:pPr lvl="2"/>
            <a:r>
              <a:rPr lang="en-US" dirty="0"/>
              <a:t>The tortoise starts at the beginning and moves by 1 step</a:t>
            </a:r>
          </a:p>
          <a:p>
            <a:pPr lvl="2"/>
            <a:r>
              <a:rPr lang="en-US" dirty="0"/>
              <a:t>The hare starts just ahead of the tortoise and moves by 2 steps</a:t>
            </a:r>
          </a:p>
          <a:p>
            <a:pPr lvl="1"/>
            <a:r>
              <a:rPr lang="en-US" dirty="0"/>
              <a:t>If the hare ever overtakes the tortoise, there is a cycle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8000" y="4907101"/>
            <a:ext cx="6388100" cy="4093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(start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(h != t)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(h == NULL || h-&gt;next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t != NULL;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hits NULL quicker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t = 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 moves by 1 step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h = h-&gt;next-&gt;next;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moves by 2 steps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h == t;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has overtaken tortoise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pic>
        <p:nvPicPr>
          <p:cNvPr id="1026" name="Picture 2" descr="https://upload.wikimedia.org/wikipedia/en/c/ca/Robert_W._Floyd.jpg"/>
          <p:cNvPicPr>
            <a:picLocks noChangeAspect="1" noChangeArrowheads="1"/>
          </p:cNvPicPr>
          <p:nvPr/>
        </p:nvPicPr>
        <p:blipFill>
          <a:blip r:embed="rId2"/>
          <a:srcRect t="2402" r="6355" b="15916"/>
          <a:stretch>
            <a:fillRect/>
          </a:stretch>
        </p:blipFill>
        <p:spPr bwMode="auto">
          <a:xfrm>
            <a:off x="10160000" y="152400"/>
            <a:ext cx="2667000" cy="259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0693400" y="2743200"/>
            <a:ext cx="1656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Robert W. Floyd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361624" y="2103201"/>
            <a:ext cx="1531831" cy="400110"/>
          </a:xfrm>
          <a:prstGeom prst="wedgeRectCallout">
            <a:avLst>
              <a:gd name="adj1" fmla="val 135942"/>
              <a:gd name="adj2" fmla="val -910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By this dude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8483600" y="6172200"/>
            <a:ext cx="3733800" cy="259080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8940800" y="6591301"/>
            <a:ext cx="2819400" cy="175259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8712200" y="6362700"/>
            <a:ext cx="3276600" cy="2209800"/>
          </a:xfrm>
          <a:prstGeom prst="roundRect">
            <a:avLst>
              <a:gd name="adj" fmla="val 50000"/>
            </a:avLst>
          </a:prstGeom>
          <a:noFill/>
          <a:ln w="28575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8" name="Picture 27" descr="tortoisevhare-600x30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00" t="2667" r="4000" b="6667"/>
          <a:stretch>
            <a:fillRect/>
          </a:stretch>
        </p:blipFill>
        <p:spPr>
          <a:xfrm>
            <a:off x="9626600" y="5105400"/>
            <a:ext cx="1701053" cy="83820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 bwMode="auto">
          <a:xfrm rot="5400000">
            <a:off x="9777809" y="6248797"/>
            <a:ext cx="458788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oval" w="lg" len="lg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10464800" y="5849745"/>
            <a:ext cx="685800" cy="76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rot="5400000">
            <a:off x="10464403" y="6043947"/>
            <a:ext cx="458788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oval" w="lg" len="lg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19" grpId="0" animBg="1"/>
      <p:bldP spid="19" grpId="1" animBg="1"/>
      <p:bldP spid="20" grpId="0" animBg="1"/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Cycles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tortoise and hare algorithm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Does it fix our problem with </a:t>
            </a:r>
            <a:r>
              <a:rPr lang="en-US" dirty="0" err="1">
                <a:solidFill>
                  <a:srgbClr val="7030A0"/>
                </a:solidFill>
              </a:rPr>
              <a:t>is_segment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Too aggressive</a:t>
            </a:r>
          </a:p>
          <a:p>
            <a:pPr lvl="1"/>
            <a:r>
              <a:rPr lang="en-US" i="1" dirty="0"/>
              <a:t>Exercise: Fix it!</a:t>
            </a:r>
          </a:p>
        </p:txBody>
      </p:sp>
      <p:sp>
        <p:nvSpPr>
          <p:cNvPr id="8" name="Rectangle 7"/>
          <p:cNvSpPr/>
          <p:nvPr/>
        </p:nvSpPr>
        <p:spPr>
          <a:xfrm>
            <a:off x="1549400" y="2743200"/>
            <a:ext cx="6324600" cy="4093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(start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(h != t)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(h == NULL || h-&gt;next == NULL)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t != NULL;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hits NULL quicker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t = 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tortoise moves by 1 step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h = h-&gt;next-&gt;next;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moves by 2 steps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h == t;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hare has overtaken tortoise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false;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645400" y="2743200"/>
            <a:ext cx="4724400" cy="2209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Returns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lang="en-US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rue if there is no cycle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False if there is a cycle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8359826" y="81580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750348" y="81580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45698" y="815804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 bwMode="auto">
          <a:xfrm>
            <a:off x="9138651" y="83866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0545876" y="838664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rot="5400000" flipH="1" flipV="1">
            <a:off x="9729791" y="8850995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rot="5400000" flipH="1" flipV="1">
            <a:off x="8330505" y="88434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226002" y="89724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626600" y="8980042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11574137" y="6553200"/>
            <a:ext cx="1326646" cy="707886"/>
          </a:xfrm>
          <a:prstGeom prst="wedgeRectCallout">
            <a:avLst>
              <a:gd name="adj1" fmla="val -43134"/>
              <a:gd name="adj2" fmla="val 92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Cycle after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segment</a:t>
            </a:r>
          </a:p>
        </p:txBody>
      </p:sp>
      <p:cxnSp>
        <p:nvCxnSpPr>
          <p:cNvPr id="38" name="Curved Connector 33"/>
          <p:cNvCxnSpPr>
            <a:stCxn id="40" idx="6"/>
            <a:endCxn id="39" idx="0"/>
          </p:cNvCxnSpPr>
          <p:nvPr/>
        </p:nvCxnSpPr>
        <p:spPr bwMode="auto">
          <a:xfrm flipH="1" flipV="1">
            <a:off x="9978602" y="8153400"/>
            <a:ext cx="1964375" cy="228600"/>
          </a:xfrm>
          <a:prstGeom prst="curvedConnector4">
            <a:avLst>
              <a:gd name="adj1" fmla="val -23728"/>
              <a:gd name="adj2" fmla="val 350649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9902402" y="8153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1790577" y="8305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4978400" y="8893314"/>
            <a:ext cx="2099677" cy="707886"/>
          </a:xfrm>
          <a:prstGeom prst="wedgeRectCallout">
            <a:avLst>
              <a:gd name="adj1" fmla="val -86710"/>
              <a:gd name="adj2" fmla="val -896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i="1" dirty="0">
                <a:solidFill>
                  <a:schemeClr val="tx1"/>
                </a:solidFill>
              </a:rPr>
              <a:t>Hint</a:t>
            </a:r>
            <a:r>
              <a:rPr lang="en-US" sz="2000" b="0" i="1" dirty="0">
                <a:solidFill>
                  <a:schemeClr val="tx1"/>
                </a:solidFill>
              </a:rPr>
              <a:t>: You need to</a:t>
            </a:r>
            <a:br>
              <a:rPr lang="en-US" sz="2000" b="0" i="1" dirty="0">
                <a:solidFill>
                  <a:schemeClr val="tx1"/>
                </a:solidFill>
              </a:rPr>
            </a:br>
            <a:r>
              <a:rPr lang="en-US" sz="2000" b="0" i="1" dirty="0">
                <a:solidFill>
                  <a:schemeClr val="tx1"/>
                </a:solidFill>
              </a:rPr>
              <a:t>account for end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 animBg="1"/>
      <p:bldP spid="39" grpId="0"/>
      <p:bldP spid="40" grpId="0"/>
      <p:bldP spid="4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Manipulating List Segments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Deleting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remove the node </a:t>
            </a:r>
            <a:r>
              <a:rPr lang="en-US" b="1" dirty="0"/>
              <a:t>at</a:t>
            </a:r>
            <a:br>
              <a:rPr lang="en-US" dirty="0"/>
            </a:br>
            <a:r>
              <a:rPr lang="en-US" b="1" dirty="0"/>
              <a:t>the beginning </a:t>
            </a:r>
            <a:r>
              <a:rPr lang="en-US" dirty="0"/>
              <a:t>of a non-empty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And return the value in there</a:t>
            </a:r>
          </a:p>
          <a:p>
            <a:pPr lvl="4"/>
            <a:endParaRPr lang="en-US" dirty="0"/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Grab the value in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point to the next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Return the value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O(1)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40400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09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5262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519225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9926450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64522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8741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1798319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663803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59300" y="6762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95128" y="6762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135872" y="318277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531222" y="318277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931400" y="341137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269472" y="341137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879072" y="318277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rot="5400000" flipH="1" flipV="1">
            <a:off x="11803269" y="38919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9040353" y="38919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935850" y="40209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00078" y="40209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start-&gt;data;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start = start-&gt;next;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x; </a:t>
            </a:r>
          </a:p>
        </p:txBody>
      </p:sp>
      <p:sp>
        <p:nvSpPr>
          <p:cNvPr id="29" name="Notched Right Arrow 28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12-Point Star 29"/>
          <p:cNvSpPr/>
          <p:nvPr/>
        </p:nvSpPr>
        <p:spPr bwMode="auto">
          <a:xfrm>
            <a:off x="7950200" y="3125689"/>
            <a:ext cx="612247" cy="575667"/>
          </a:xfrm>
          <a:prstGeom prst="star12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6731000" y="8128337"/>
            <a:ext cx="3423373" cy="1015663"/>
          </a:xfrm>
          <a:prstGeom prst="wedgeRectCallout">
            <a:avLst>
              <a:gd name="adj1" fmla="val -91723"/>
              <a:gd name="adj2" fmla="val -1680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not “deleting”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node, just making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segment shorter</a:t>
            </a:r>
          </a:p>
        </p:txBody>
      </p:sp>
      <p:cxnSp>
        <p:nvCxnSpPr>
          <p:cNvPr id="46" name="Curved Connector 45"/>
          <p:cNvCxnSpPr>
            <a:stCxn id="15" idx="3"/>
            <a:endCxn id="61" idx="4"/>
          </p:cNvCxnSpPr>
          <p:nvPr/>
        </p:nvCxnSpPr>
        <p:spPr bwMode="auto">
          <a:xfrm flipV="1">
            <a:off x="8240897" y="6400800"/>
            <a:ext cx="1004703" cy="56194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7833425" y="5971990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0" name="Straight Arrow Connector 49"/>
          <p:cNvCxnSpPr>
            <a:stCxn id="48" idx="3"/>
          </p:cNvCxnSpPr>
          <p:nvPr/>
        </p:nvCxnSpPr>
        <p:spPr bwMode="auto">
          <a:xfrm rot="5400000">
            <a:off x="7153563" y="6179432"/>
            <a:ext cx="617896" cy="8534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arrow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8026400" y="58482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8712200" y="67056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7112000" y="66102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5" name="Straight Arrow Connector 44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4817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59" name="Up Arrow 58"/>
          <p:cNvSpPr/>
          <p:nvPr/>
        </p:nvSpPr>
        <p:spPr bwMode="auto">
          <a:xfrm flipV="1">
            <a:off x="7950200" y="152400"/>
            <a:ext cx="609600" cy="457200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0" rIns="5080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493000" y="76200"/>
            <a:ext cx="5435600" cy="4419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9169400" y="62484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1D6887-1AA0-8647-42EC-C8055951C641}"/>
              </a:ext>
            </a:extLst>
          </p:cNvPr>
          <p:cNvSpPr/>
          <p:nvPr/>
        </p:nvSpPr>
        <p:spPr>
          <a:xfrm>
            <a:off x="1546224" y="6066171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start = start-&gt;next;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endParaRPr lang="en-US" sz="2000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F96F96-B756-CD71-32DF-69624E034AE3}"/>
              </a:ext>
            </a:extLst>
          </p:cNvPr>
          <p:cNvSpPr/>
          <p:nvPr/>
        </p:nvSpPr>
        <p:spPr>
          <a:xfrm>
            <a:off x="1546616" y="6070936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/>
      <p:bldP spid="28" grpId="0" build="allAtOnce" animBg="1"/>
      <p:bldP spid="29" grpId="0" animBg="1"/>
      <p:bldP spid="30" grpId="0" animBg="1"/>
      <p:bldP spid="31" grpId="0" animBg="1"/>
      <p:bldP spid="48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9" grpId="0" animBg="1"/>
      <p:bldP spid="61" grpId="0"/>
      <p:bldP spid="2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Deleting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remove the </a:t>
            </a:r>
            <a:r>
              <a:rPr lang="en-US" b="1" dirty="0"/>
              <a:t>last</a:t>
            </a:r>
            <a:br>
              <a:rPr lang="en-US" b="1" dirty="0"/>
            </a:br>
            <a:r>
              <a:rPr lang="en-US" dirty="0"/>
              <a:t>node of a non-empty list</a:t>
            </a:r>
            <a:br>
              <a:rPr lang="en-US" dirty="0"/>
            </a:br>
            <a:r>
              <a:rPr lang="en-US" dirty="0"/>
              <a:t>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And return the value in there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We must go from </a:t>
            </a:r>
            <a:r>
              <a:rPr lang="en-US" dirty="0">
                <a:solidFill>
                  <a:srgbClr val="FF0000"/>
                </a:solidFill>
              </a:rPr>
              <a:t>start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is one node too far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Follow next until just before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to that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Return its value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O(n)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45350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5872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531222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524175" y="614962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9931400" y="614962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69472" y="614962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879072" y="592102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1803269" y="663017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668753" y="663017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64250" y="675922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00078" y="675922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522184"/>
            <a:ext cx="3657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(l-&gt;next != end)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12-Point Star 29"/>
          <p:cNvSpPr/>
          <p:nvPr/>
        </p:nvSpPr>
        <p:spPr bwMode="auto">
          <a:xfrm>
            <a:off x="11993750" y="3105090"/>
            <a:ext cx="612247" cy="575667"/>
          </a:xfrm>
          <a:prstGeom prst="star12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7750300" y="31812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9140822" y="31812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37"/>
          <p:cNvCxnSpPr/>
          <p:nvPr/>
        </p:nvCxnSpPr>
        <p:spPr bwMode="auto">
          <a:xfrm>
            <a:off x="8529125" y="34098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9936350" y="34098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548160" y="31812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 bwMode="auto">
          <a:xfrm rot="5400000" flipH="1" flipV="1">
            <a:off x="10472357" y="38904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 flipH="1" flipV="1">
            <a:off x="7673703" y="38904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493000" y="40194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369166" y="40194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cxnSp>
        <p:nvCxnSpPr>
          <p:cNvPr id="49" name="Curved Connector 48"/>
          <p:cNvCxnSpPr>
            <a:stCxn id="16" idx="1"/>
            <a:endCxn id="59" idx="4"/>
          </p:cNvCxnSpPr>
          <p:nvPr/>
        </p:nvCxnSpPr>
        <p:spPr bwMode="auto">
          <a:xfrm rot="10800000">
            <a:off x="10774550" y="6378221"/>
            <a:ext cx="925528" cy="58105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0622150" y="5973470"/>
            <a:ext cx="381000" cy="3810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1" name="Straight Arrow Connector 50"/>
          <p:cNvCxnSpPr>
            <a:stCxn id="50" idx="3"/>
          </p:cNvCxnSpPr>
          <p:nvPr/>
        </p:nvCxnSpPr>
        <p:spPr bwMode="auto">
          <a:xfrm rot="5400000">
            <a:off x="10000674" y="6615350"/>
            <a:ext cx="993948" cy="3605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arrow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11079350" y="668302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10308028" y="6847454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0698350" y="62258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1" name="Curved Connector 48"/>
          <p:cNvCxnSpPr>
            <a:stCxn id="62" idx="0"/>
            <a:endCxn id="63" idx="0"/>
          </p:cNvCxnSpPr>
          <p:nvPr/>
        </p:nvCxnSpPr>
        <p:spPr bwMode="auto">
          <a:xfrm rot="5400000" flipH="1" flipV="1">
            <a:off x="8524619" y="5229283"/>
            <a:ext cx="1588" cy="1383475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7756682" y="592102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9140157" y="59210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6" name="Curved Connector 48"/>
          <p:cNvCxnSpPr>
            <a:cxnSpLocks/>
            <a:stCxn id="63" idx="0"/>
            <a:endCxn id="67" idx="0"/>
          </p:cNvCxnSpPr>
          <p:nvPr/>
        </p:nvCxnSpPr>
        <p:spPr bwMode="auto">
          <a:xfrm rot="5400000" flipH="1" flipV="1">
            <a:off x="9919253" y="5218124"/>
            <a:ext cx="1588" cy="1405793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10545950" y="59210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9" name="Curved Connector 48"/>
          <p:cNvCxnSpPr>
            <a:stCxn id="70" idx="6"/>
            <a:endCxn id="62" idx="0"/>
          </p:cNvCxnSpPr>
          <p:nvPr/>
        </p:nvCxnSpPr>
        <p:spPr bwMode="auto">
          <a:xfrm>
            <a:off x="7421750" y="5692420"/>
            <a:ext cx="411132" cy="2286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7269350" y="5616220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8336150" y="554002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78" name="Rectangular Callout 77"/>
          <p:cNvSpPr/>
          <p:nvPr/>
        </p:nvSpPr>
        <p:spPr bwMode="auto">
          <a:xfrm>
            <a:off x="7188200" y="8001000"/>
            <a:ext cx="3904595" cy="1631216"/>
          </a:xfrm>
          <a:prstGeom prst="wedgeRectCallout">
            <a:avLst>
              <a:gd name="adj1" fmla="val -94954"/>
              <a:gd name="adj2" fmla="val -885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Notes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</a:rPr>
              <a:t>The old last node becomes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new dummy node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</a:rPr>
              <a:t>We are not “deleting” anything,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just making the segment shorter</a:t>
            </a:r>
          </a:p>
        </p:txBody>
      </p:sp>
      <p:sp>
        <p:nvSpPr>
          <p:cNvPr id="79" name="Oval 78"/>
          <p:cNvSpPr/>
          <p:nvPr/>
        </p:nvSpPr>
        <p:spPr bwMode="auto">
          <a:xfrm>
            <a:off x="1244600" y="7543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1244600" y="78486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81" name="Oval 80"/>
          <p:cNvSpPr/>
          <p:nvPr/>
        </p:nvSpPr>
        <p:spPr bwMode="auto">
          <a:xfrm>
            <a:off x="939800" y="6934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83" name="Left Brace 82"/>
          <p:cNvSpPr/>
          <p:nvPr/>
        </p:nvSpPr>
        <p:spPr bwMode="auto">
          <a:xfrm>
            <a:off x="1244600" y="6629400"/>
            <a:ext cx="228600" cy="838200"/>
          </a:xfrm>
          <a:prstGeom prst="leftBrace">
            <a:avLst>
              <a:gd name="adj1" fmla="val 17288"/>
              <a:gd name="adj2" fmla="val 50000"/>
            </a:avLst>
          </a:prstGeom>
          <a:noFill/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8" name="Straight Arrow Connector 57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Rectangular Callout 70"/>
          <p:cNvSpPr/>
          <p:nvPr/>
        </p:nvSpPr>
        <p:spPr bwMode="auto">
          <a:xfrm>
            <a:off x="3987800" y="9155668"/>
            <a:ext cx="1220847" cy="369332"/>
          </a:xfrm>
          <a:prstGeom prst="wedgeRectCallout">
            <a:avLst>
              <a:gd name="adj1" fmla="val -17844"/>
              <a:gd name="adj2" fmla="val -10966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Expensive!</a:t>
            </a:r>
          </a:p>
        </p:txBody>
      </p:sp>
      <p:sp>
        <p:nvSpPr>
          <p:cNvPr id="72" name="Up Arrow 71"/>
          <p:cNvSpPr/>
          <p:nvPr/>
        </p:nvSpPr>
        <p:spPr bwMode="auto">
          <a:xfrm flipV="1">
            <a:off x="10769600" y="152400"/>
            <a:ext cx="609600" cy="457200"/>
          </a:xfrm>
          <a:prstGeom prst="up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0" rIns="5080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493000" y="76200"/>
            <a:ext cx="5435600" cy="4419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Notched Right Arrow 73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4817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5133E9-3196-2DEC-0BB8-B49F3023BC96}"/>
              </a:ext>
            </a:extLst>
          </p:cNvPr>
          <p:cNvSpPr/>
          <p:nvPr/>
        </p:nvSpPr>
        <p:spPr>
          <a:xfrm>
            <a:off x="1549400" y="6522184"/>
            <a:ext cx="3657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 = 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A1DE8A-6A00-31D2-0786-27B8A02451DF}"/>
              </a:ext>
            </a:extLst>
          </p:cNvPr>
          <p:cNvSpPr/>
          <p:nvPr/>
        </p:nvSpPr>
        <p:spPr>
          <a:xfrm>
            <a:off x="1554745" y="6522184"/>
            <a:ext cx="3657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l-&gt;data;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8" grpId="0" animBg="1"/>
      <p:bldP spid="30" grpId="0" animBg="1"/>
      <p:bldP spid="44" grpId="0"/>
      <p:bldP spid="45" grpId="0"/>
      <p:bldP spid="50" grpId="0" animBg="1"/>
      <p:bldP spid="53" grpId="0" animBg="1"/>
      <p:bldP spid="54" grpId="0" animBg="1"/>
      <p:bldP spid="62" grpId="0"/>
      <p:bldP spid="63" grpId="0"/>
      <p:bldP spid="67" grpId="0"/>
      <p:bldP spid="70" grpId="0"/>
      <p:bldP spid="70" grpId="1"/>
      <p:bldP spid="52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71" grpId="0" animBg="1"/>
      <p:bldP spid="72" grpId="0" animBg="1"/>
      <p:bldP spid="74" grpId="0" animBg="1"/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0F68C-5BC9-B029-26D2-82B2C75D258D}"/>
              </a:ext>
            </a:extLst>
          </p:cNvPr>
          <p:cNvSpPr txBox="1"/>
          <p:nvPr/>
        </p:nvSpPr>
        <p:spPr>
          <a:xfrm>
            <a:off x="6447712" y="591853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add a node</a:t>
            </a:r>
            <a:br>
              <a:rPr lang="en-US" dirty="0"/>
            </a:br>
            <a:r>
              <a:rPr lang="en-US" b="1" dirty="0"/>
              <a:t>at the beginning </a:t>
            </a:r>
            <a:r>
              <a:rPr lang="en-US" dirty="0"/>
              <a:t>of a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endParaRPr lang="en-US" dirty="0"/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Create a new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data field to the value to add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next field to </a:t>
            </a:r>
            <a:r>
              <a:rPr lang="en-US" dirty="0">
                <a:solidFill>
                  <a:srgbClr val="FF0000"/>
                </a:solidFill>
              </a:rPr>
              <a:t>start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to it</a:t>
            </a:r>
          </a:p>
          <a:p>
            <a:pPr marL="1147763" lvl="2" indent="-398463">
              <a:buClr>
                <a:srgbClr val="7030A0"/>
              </a:buClr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O(1)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740400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309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5262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519225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9926450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64522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8741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1798319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663803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59300" y="6762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95128" y="6762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135872" y="3200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531222" y="3200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931400" y="3429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269472" y="3429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879072" y="3200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rot="5400000" flipH="1" flipV="1">
            <a:off x="11803269" y="3909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6378303" y="390955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273800" y="403860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00078" y="4038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list*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7188200" y="8001000"/>
            <a:ext cx="2543645" cy="707886"/>
          </a:xfrm>
          <a:prstGeom prst="wedgeRectCallout">
            <a:avLst>
              <a:gd name="adj1" fmla="val -123532"/>
              <a:gd name="adj2" fmla="val -2095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adding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brand-new node</a:t>
            </a:r>
          </a:p>
        </p:txBody>
      </p:sp>
      <p:cxnSp>
        <p:nvCxnSpPr>
          <p:cNvPr id="46" name="Curved Connector 45"/>
          <p:cNvCxnSpPr>
            <a:stCxn id="15" idx="1"/>
            <a:endCxn id="49" idx="4"/>
          </p:cNvCxnSpPr>
          <p:nvPr/>
        </p:nvCxnSpPr>
        <p:spPr bwMode="auto">
          <a:xfrm rot="10800000">
            <a:off x="6502400" y="6381691"/>
            <a:ext cx="1056900" cy="58105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4" name="Down Arrow 53"/>
          <p:cNvSpPr/>
          <p:nvPr/>
        </p:nvSpPr>
        <p:spPr bwMode="auto">
          <a:xfrm>
            <a:off x="7264400" y="228600"/>
            <a:ext cx="609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9144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1244600" y="70866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745350" y="321802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 bwMode="auto">
          <a:xfrm>
            <a:off x="8524175" y="344662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6361875" y="321951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 bwMode="auto">
          <a:xfrm>
            <a:off x="7140700" y="344811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62328"/>
              </p:ext>
            </p:extLst>
          </p:nvPr>
        </p:nvGraphicFramePr>
        <p:xfrm>
          <a:off x="6361875" y="592300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7140700" y="615160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7349648" y="6035069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6807200" y="57720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6654800" y="60768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6426200" y="62292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759214" y="66864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nip and Round Single Corner Rectangle 70"/>
          <p:cNvSpPr/>
          <p:nvPr/>
        </p:nvSpPr>
        <p:spPr bwMode="auto">
          <a:xfrm flipH="1">
            <a:off x="6197600" y="76200"/>
            <a:ext cx="6731000" cy="4419600"/>
          </a:xfrm>
          <a:prstGeom prst="snipRoundRect">
            <a:avLst>
              <a:gd name="adj1" fmla="val 0"/>
              <a:gd name="adj2" fmla="val 29438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2" name="Notched Right Arrow 71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3" name="Straight Arrow Connector 72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5579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77" name="Right Triangle 76"/>
          <p:cNvSpPr/>
          <p:nvPr/>
        </p:nvSpPr>
        <p:spPr bwMode="auto">
          <a:xfrm flipH="1">
            <a:off x="6197600" y="457200"/>
            <a:ext cx="914400" cy="914400"/>
          </a:xfrm>
          <a:prstGeom prst="rtTriangle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9" name="Straight Connector 78"/>
          <p:cNvCxnSpPr>
            <a:stCxn id="77" idx="0"/>
            <a:endCxn id="77" idx="4"/>
          </p:cNvCxnSpPr>
          <p:nvPr/>
        </p:nvCxnSpPr>
        <p:spPr bwMode="auto">
          <a:xfrm rot="16200000" flipH="1" flipV="1">
            <a:off x="6197600" y="457200"/>
            <a:ext cx="914400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B7FB1B-3FCB-ED06-6936-D3DE709B2F22}"/>
              </a:ext>
            </a:extLst>
          </p:cNvPr>
          <p:cNvSpPr/>
          <p:nvPr/>
        </p:nvSpPr>
        <p:spPr>
          <a:xfrm>
            <a:off x="1549400" y="6070936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DF0097-55F5-75F3-2CAD-8B433DA477B8}"/>
              </a:ext>
            </a:extLst>
          </p:cNvPr>
          <p:cNvSpPr/>
          <p:nvPr/>
        </p:nvSpPr>
        <p:spPr>
          <a:xfrm>
            <a:off x="1549400" y="6070936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l-&gt;next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62E332-4873-7DEF-BF82-764D6F5AF5DF}"/>
              </a:ext>
            </a:extLst>
          </p:cNvPr>
          <p:cNvSpPr/>
          <p:nvPr/>
        </p:nvSpPr>
        <p:spPr>
          <a:xfrm>
            <a:off x="1549400" y="6070936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start = l;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26" grpId="0"/>
      <p:bldP spid="27" grpId="0"/>
      <p:bldP spid="28" grpId="0" animBg="1"/>
      <p:bldP spid="31" grpId="0" animBg="1"/>
      <p:bldP spid="54" grpId="0" animBg="1"/>
      <p:bldP spid="55" grpId="0" animBg="1"/>
      <p:bldP spid="56" grpId="0" animBg="1"/>
      <p:bldP spid="57" grpId="0" animBg="1"/>
      <p:bldP spid="38" grpId="0" animBg="1"/>
      <p:bldP spid="53" grpId="0" animBg="1"/>
      <p:bldP spid="51" grpId="0" animBg="1"/>
      <p:bldP spid="52" grpId="0" animBg="1"/>
      <p:bldP spid="49" grpId="0"/>
      <p:bldP spid="59" grpId="0" animBg="1"/>
      <p:bldP spid="72" grpId="0" animBg="1"/>
      <p:bldP spid="3" grpId="0" animBg="1"/>
      <p:bldP spid="17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</a:t>
            </a:r>
            <a:r>
              <a:rPr lang="en-US" b="1" dirty="0"/>
              <a:t>implement</a:t>
            </a:r>
            <a:r>
              <a:rPr lang="en-US" dirty="0"/>
              <a:t> the queue library</a:t>
            </a:r>
          </a:p>
          <a:p>
            <a:pPr lvl="1"/>
            <a:r>
              <a:rPr lang="en-US" dirty="0"/>
              <a:t>So far we only wrote </a:t>
            </a:r>
            <a:r>
              <a:rPr lang="en-US" i="1" dirty="0"/>
              <a:t>client code </a:t>
            </a:r>
            <a:r>
              <a:rPr lang="en-US" dirty="0"/>
              <a:t>using its</a:t>
            </a:r>
            <a:br>
              <a:rPr lang="en-US" dirty="0"/>
            </a:br>
            <a:r>
              <a:rPr lang="en-US" dirty="0"/>
              <a:t>interface</a:t>
            </a:r>
          </a:p>
          <a:p>
            <a:pPr lvl="4"/>
            <a:endParaRPr lang="en-US" sz="1000" dirty="0"/>
          </a:p>
          <a:p>
            <a:r>
              <a:rPr lang="en-US" dirty="0"/>
              <a:t>A queue stores a bunch of elements of</a:t>
            </a:r>
            <a:br>
              <a:rPr lang="en-US" dirty="0"/>
            </a:br>
            <a:r>
              <a:rPr lang="en-US" dirty="0"/>
              <a:t>the same type (say,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for a change)</a:t>
            </a:r>
          </a:p>
          <a:p>
            <a:pPr lvl="1"/>
            <a:r>
              <a:rPr lang="en-US" b="1" dirty="0"/>
              <a:t>Idea</a:t>
            </a:r>
            <a:r>
              <a:rPr lang="en-US" dirty="0"/>
              <a:t>: Represent a queue as an array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But,</a:t>
            </a:r>
          </a:p>
          <a:p>
            <a:pPr lvl="2"/>
            <a:r>
              <a:rPr lang="en-US" dirty="0"/>
              <a:t>Arrays have fixed lengths yet queues are unbounded</a:t>
            </a:r>
          </a:p>
          <a:p>
            <a:pPr lvl="2"/>
            <a:r>
              <a:rPr lang="en-US" dirty="0"/>
              <a:t>How would we add and remove elements?</a:t>
            </a:r>
          </a:p>
          <a:p>
            <a:pPr lvl="2"/>
            <a:r>
              <a:rPr lang="en-US" dirty="0"/>
              <a:t>Can we achieve the complexity goals?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Towards Queues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7" name="Cloud 6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11"/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12" name="Right Bracket 11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3" name="Right Bracket 12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9" name="Right Arrow 8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10399" y="5562600"/>
          <a:ext cx="1701801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Striped Right Arrow 16"/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Right Arrow Callout 22"/>
          <p:cNvSpPr/>
          <p:nvPr/>
        </p:nvSpPr>
        <p:spPr bwMode="auto">
          <a:xfrm>
            <a:off x="254000" y="186442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24" name="Cloud Callout 23"/>
          <p:cNvSpPr/>
          <p:nvPr/>
        </p:nvSpPr>
        <p:spPr bwMode="auto">
          <a:xfrm>
            <a:off x="9702800" y="4610101"/>
            <a:ext cx="3302000" cy="2514600"/>
          </a:xfrm>
          <a:prstGeom prst="cloudCallout">
            <a:avLst>
              <a:gd name="adj1" fmla="val -77365"/>
              <a:gd name="adj2" fmla="val 14424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</a:t>
            </a:r>
          </a:p>
          <a:p>
            <a:pPr algn="l"/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400" b="0" dirty="0">
                <a:latin typeface="Helvetica Neue"/>
              </a:rPr>
              <a:t> {</a:t>
            </a:r>
          </a:p>
          <a:p>
            <a:pPr algn="l"/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1400" b="0" dirty="0">
                <a:latin typeface="Helvetica Neue"/>
              </a:rPr>
              <a:t> data;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400" b="0" dirty="0">
                <a:latin typeface="Helvetica Neue"/>
              </a:rPr>
              <a:t>};</a:t>
            </a:r>
          </a:p>
          <a:p>
            <a:pPr algn="l"/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400" b="0" dirty="0">
                <a:latin typeface="Helvetica Neue"/>
              </a:rPr>
              <a:t>;</a:t>
            </a:r>
          </a:p>
          <a:p>
            <a:pPr algn="l"/>
            <a:endParaRPr lang="en-US" sz="1400" b="0" dirty="0">
              <a:latin typeface="Helvetica Neue"/>
            </a:endParaRPr>
          </a:p>
          <a:p>
            <a:pPr algn="l"/>
            <a:r>
              <a:rPr lang="fr-FR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4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400" b="0" dirty="0">
                <a:latin typeface="Helvetica Neue"/>
              </a:rPr>
              <a:t> </a:t>
            </a:r>
            <a:r>
              <a:rPr lang="fr-FR" sz="1400" b="0" dirty="0">
                <a:solidFill>
                  <a:srgbClr val="00B050"/>
                </a:solidFill>
                <a:latin typeface="Helvetica Neue"/>
              </a:rPr>
              <a:t>queue* </a:t>
            </a:r>
            <a:r>
              <a:rPr lang="fr-FR" sz="14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fr-FR" sz="1400" b="0" dirty="0">
                <a:latin typeface="Helvetica Neue"/>
              </a:rPr>
              <a:t>;</a:t>
            </a:r>
          </a:p>
        </p:txBody>
      </p:sp>
      <p:sp>
        <p:nvSpPr>
          <p:cNvPr id="27" name="Right Arrow Callout 26"/>
          <p:cNvSpPr/>
          <p:nvPr/>
        </p:nvSpPr>
        <p:spPr bwMode="auto">
          <a:xfrm>
            <a:off x="8102600" y="609600"/>
            <a:ext cx="729234" cy="936475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64018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4" grpId="0" animBg="1"/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add a node</a:t>
            </a:r>
            <a:br>
              <a:rPr lang="en-US" dirty="0"/>
            </a:br>
            <a:r>
              <a:rPr lang="en-US" b="1" dirty="0"/>
              <a:t>as the last </a:t>
            </a:r>
            <a:r>
              <a:rPr lang="en-US" dirty="0"/>
              <a:t>node of a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endParaRPr lang="en-US" dirty="0"/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Create a new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data field to the value to add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next field to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Point the old last node to it</a:t>
            </a:r>
          </a:p>
          <a:p>
            <a:pPr marL="1147763" lvl="2" indent="-398463">
              <a:buClr>
                <a:srgbClr val="7030A0"/>
              </a:buClr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O(n)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73750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64272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59622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7152575" y="6170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8559800" y="6170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9897872" y="6170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0507472" y="5942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0431669" y="6651264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6297153" y="6651264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92650" y="6780311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28478" y="6780311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91358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53122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931400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269472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8790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 rot="5400000" flipH="1" flipV="1">
            <a:off x="11803269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6378303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273800" y="4095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00078" y="4095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7156777" y="8115894"/>
            <a:ext cx="3784369" cy="1015663"/>
          </a:xfrm>
          <a:prstGeom prst="wedgeRectCallout">
            <a:avLst>
              <a:gd name="adj1" fmla="val -98271"/>
              <a:gd name="adj2" fmla="val -118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adding a new last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node and modifying the next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pointer of the old last node</a:t>
            </a:r>
          </a:p>
        </p:txBody>
      </p:sp>
      <p:cxnSp>
        <p:nvCxnSpPr>
          <p:cNvPr id="46" name="Curved Connector 45"/>
          <p:cNvCxnSpPr/>
          <p:nvPr/>
        </p:nvCxnSpPr>
        <p:spPr bwMode="auto">
          <a:xfrm rot="5400000">
            <a:off x="9438575" y="6323111"/>
            <a:ext cx="609600" cy="304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745350" y="3275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 bwMode="auto">
          <a:xfrm>
            <a:off x="8524175" y="3503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6361875" y="32766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 bwMode="auto">
          <a:xfrm>
            <a:off x="7140700" y="35052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17786"/>
              </p:ext>
            </p:extLst>
          </p:nvPr>
        </p:nvGraphicFramePr>
        <p:xfrm>
          <a:off x="9398000" y="67803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 rot="5400000" flipH="1" flipV="1">
            <a:off x="10083800" y="6551711"/>
            <a:ext cx="53340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9474200" y="63993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9245600" y="67803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9702800" y="70089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0083800" y="66279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cxnSp>
        <p:nvCxnSpPr>
          <p:cNvPr id="72" name="Curved Connector 48"/>
          <p:cNvCxnSpPr>
            <a:stCxn id="73" idx="0"/>
            <a:endCxn id="74" idx="0"/>
          </p:cNvCxnSpPr>
          <p:nvPr/>
        </p:nvCxnSpPr>
        <p:spPr bwMode="auto">
          <a:xfrm rot="5400000" flipH="1" flipV="1">
            <a:off x="7300469" y="5250374"/>
            <a:ext cx="1588" cy="1383475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3" name="Oval 72"/>
          <p:cNvSpPr/>
          <p:nvPr/>
        </p:nvSpPr>
        <p:spPr bwMode="auto">
          <a:xfrm>
            <a:off x="6532532" y="5942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7916007" y="5942111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5" name="Curved Connector 48"/>
          <p:cNvCxnSpPr>
            <a:stCxn id="74" idx="0"/>
            <a:endCxn id="76" idx="0"/>
          </p:cNvCxnSpPr>
          <p:nvPr/>
        </p:nvCxnSpPr>
        <p:spPr bwMode="auto">
          <a:xfrm rot="5400000" flipH="1" flipV="1">
            <a:off x="8695103" y="5239215"/>
            <a:ext cx="1588" cy="1405793"/>
          </a:xfrm>
          <a:prstGeom prst="curvedConnector3">
            <a:avLst>
              <a:gd name="adj1" fmla="val 14395466"/>
            </a:avLst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6" name="Oval 75"/>
          <p:cNvSpPr/>
          <p:nvPr/>
        </p:nvSpPr>
        <p:spPr bwMode="auto">
          <a:xfrm>
            <a:off x="9321800" y="5942111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7" name="Curved Connector 48"/>
          <p:cNvCxnSpPr>
            <a:stCxn id="78" idx="6"/>
            <a:endCxn id="73" idx="0"/>
          </p:cNvCxnSpPr>
          <p:nvPr/>
        </p:nvCxnSpPr>
        <p:spPr bwMode="auto">
          <a:xfrm>
            <a:off x="6197600" y="5713511"/>
            <a:ext cx="411132" cy="2286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8" name="Oval 77"/>
          <p:cNvSpPr/>
          <p:nvPr/>
        </p:nvSpPr>
        <p:spPr bwMode="auto">
          <a:xfrm>
            <a:off x="6045200" y="5637311"/>
            <a:ext cx="152400" cy="1524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112000" y="5561111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939800" y="7579425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81" name="Left Brace 80"/>
          <p:cNvSpPr/>
          <p:nvPr/>
        </p:nvSpPr>
        <p:spPr bwMode="auto">
          <a:xfrm>
            <a:off x="1244600" y="7127174"/>
            <a:ext cx="228600" cy="1102425"/>
          </a:xfrm>
          <a:prstGeom prst="leftBrace">
            <a:avLst>
              <a:gd name="adj1" fmla="val 17288"/>
              <a:gd name="adj2" fmla="val 50000"/>
            </a:avLst>
          </a:prstGeom>
          <a:noFill/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4028486" y="9198001"/>
            <a:ext cx="1220847" cy="369332"/>
          </a:xfrm>
          <a:prstGeom prst="wedgeRectCallout">
            <a:avLst>
              <a:gd name="adj1" fmla="val -17844"/>
              <a:gd name="adj2" fmla="val -10966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Expensive!</a:t>
            </a:r>
          </a:p>
        </p:txBody>
      </p:sp>
      <p:sp>
        <p:nvSpPr>
          <p:cNvPr id="62" name="Down Arrow 61"/>
          <p:cNvSpPr/>
          <p:nvPr/>
        </p:nvSpPr>
        <p:spPr bwMode="auto">
          <a:xfrm>
            <a:off x="11379200" y="228600"/>
            <a:ext cx="609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9144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4" name="Snip and Round Single Corner Rectangle 83"/>
          <p:cNvSpPr/>
          <p:nvPr/>
        </p:nvSpPr>
        <p:spPr bwMode="auto">
          <a:xfrm flipH="1">
            <a:off x="6197600" y="76200"/>
            <a:ext cx="6731000" cy="4419600"/>
          </a:xfrm>
          <a:prstGeom prst="snipRoundRect">
            <a:avLst>
              <a:gd name="adj1" fmla="val 0"/>
              <a:gd name="adj2" fmla="val 4476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5" name="Notched Right Arrow 84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75579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89E63F-05A0-C692-86CE-799718274FD4}"/>
              </a:ext>
            </a:extLst>
          </p:cNvPr>
          <p:cNvSpPr/>
          <p:nvPr/>
        </p:nvSpPr>
        <p:spPr>
          <a:xfrm>
            <a:off x="1544206" y="6070937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A199EE-8ECC-494F-6AF3-5D78CA383D2B}"/>
              </a:ext>
            </a:extLst>
          </p:cNvPr>
          <p:cNvSpPr txBox="1"/>
          <p:nvPr/>
        </p:nvSpPr>
        <p:spPr>
          <a:xfrm>
            <a:off x="9469006" y="6779298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DCD99E-08D1-68FB-044D-528C0007788C}"/>
              </a:ext>
            </a:extLst>
          </p:cNvPr>
          <p:cNvSpPr/>
          <p:nvPr/>
        </p:nvSpPr>
        <p:spPr>
          <a:xfrm>
            <a:off x="1549400" y="6070936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-&gt;next = end;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5E2C46-2BD7-025B-1D52-11B78193A4C8}"/>
              </a:ext>
            </a:extLst>
          </p:cNvPr>
          <p:cNvSpPr/>
          <p:nvPr/>
        </p:nvSpPr>
        <p:spPr>
          <a:xfrm>
            <a:off x="1544206" y="6070935"/>
            <a:ext cx="36576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list*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start;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(l-&gt;next != end)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l = l-&gt;next;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l-&gt;next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new_last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6" grpId="0"/>
      <p:bldP spid="27" grpId="0"/>
      <p:bldP spid="28" grpId="0" animBg="1"/>
      <p:bldP spid="31" grpId="0" animBg="1"/>
      <p:bldP spid="55" grpId="0" animBg="1"/>
      <p:bldP spid="56" grpId="0" animBg="1"/>
      <p:bldP spid="57" grpId="0" animBg="1"/>
      <p:bldP spid="53" grpId="0" animBg="1"/>
      <p:bldP spid="51" grpId="0" animBg="1"/>
      <p:bldP spid="52" grpId="0" animBg="1"/>
      <p:bldP spid="59" grpId="0" animBg="1"/>
      <p:bldP spid="73" grpId="0"/>
      <p:bldP spid="74" grpId="0"/>
      <p:bldP spid="76" grpId="0"/>
      <p:bldP spid="78" grpId="0"/>
      <p:bldP spid="79" grpId="0" animBg="1"/>
      <p:bldP spid="80" grpId="0" animBg="1"/>
      <p:bldP spid="81" grpId="0" animBg="1"/>
      <p:bldP spid="82" grpId="0" animBg="1"/>
      <p:bldP spid="62" grpId="0" animBg="1"/>
      <p:bldP spid="85" grpId="0" animBg="1"/>
      <p:bldP spid="2" grpId="0" animBg="1"/>
      <p:bldP spid="3" grpId="0"/>
      <p:bldP spid="17" grpId="0" animBg="1"/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Inserting an Element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add a node</a:t>
            </a:r>
            <a:br>
              <a:rPr lang="en-US" dirty="0"/>
            </a:br>
            <a:r>
              <a:rPr lang="en-US" b="1" dirty="0"/>
              <a:t>as the last </a:t>
            </a:r>
            <a:r>
              <a:rPr lang="en-US" dirty="0"/>
              <a:t>node of a</a:t>
            </a:r>
            <a:br>
              <a:rPr lang="en-US" dirty="0"/>
            </a:br>
            <a:r>
              <a:rPr lang="en-US" dirty="0"/>
              <a:t>list segment </a:t>
            </a:r>
            <a:r>
              <a:rPr lang="en-US" dirty="0">
                <a:solidFill>
                  <a:srgbClr val="FF0000"/>
                </a:solidFill>
              </a:rPr>
              <a:t>[start, end)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Can we do better?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the data field of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to the value to add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its next field to a new dummy node</a:t>
            </a:r>
          </a:p>
          <a:p>
            <a:pPr marL="1147763" lvl="2" indent="-398463">
              <a:buClr>
                <a:srgbClr val="7030A0"/>
              </a:buClr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to it</a:t>
            </a:r>
          </a:p>
          <a:p>
            <a:pPr marL="1147763" lvl="2" indent="-398463">
              <a:buClr>
                <a:srgbClr val="7030A0"/>
              </a:buClr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1"/>
            <a:r>
              <a:rPr lang="en-US" b="1" dirty="0"/>
              <a:t>Complexity</a:t>
            </a:r>
            <a:r>
              <a:rPr lang="en-US" dirty="0"/>
              <a:t>: O(1)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73750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642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5962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7152575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8559800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9897872" y="6153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364455"/>
              </p:ext>
            </p:extLst>
          </p:nvPr>
        </p:nvGraphicFramePr>
        <p:xfrm>
          <a:off x="105074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 bwMode="auto">
          <a:xfrm rot="5400000" flipH="1" flipV="1">
            <a:off x="10431669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6297153" y="6633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92650" y="6762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28478" y="6762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49400" y="6070937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7188200" y="8280737"/>
            <a:ext cx="4083810" cy="1015663"/>
          </a:xfrm>
          <a:prstGeom prst="wedgeRectCallout">
            <a:avLst>
              <a:gd name="adj1" fmla="val -95980"/>
              <a:gd name="adj2" fmla="val -1721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344488" indent="-344488" algn="l">
              <a:defRPr/>
            </a:pPr>
            <a:r>
              <a:rPr lang="en-US" sz="2000" dirty="0">
                <a:solidFill>
                  <a:schemeClr val="tx1"/>
                </a:solidFill>
              </a:rPr>
              <a:t>Note</a:t>
            </a:r>
            <a:r>
              <a:rPr lang="en-US" sz="2000" b="0" dirty="0">
                <a:solidFill>
                  <a:schemeClr val="tx1"/>
                </a:solidFill>
              </a:rPr>
              <a:t>: We are using the old dummy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node as the new last node, 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creating a new dummy node</a:t>
            </a:r>
          </a:p>
        </p:txBody>
      </p:sp>
      <p:cxnSp>
        <p:nvCxnSpPr>
          <p:cNvPr id="46" name="Curved Connector 45"/>
          <p:cNvCxnSpPr>
            <a:stCxn id="16" idx="3"/>
            <a:endCxn id="49" idx="4"/>
          </p:cNvCxnSpPr>
          <p:nvPr/>
        </p:nvCxnSpPr>
        <p:spPr bwMode="auto">
          <a:xfrm flipV="1">
            <a:off x="10941146" y="6381690"/>
            <a:ext cx="1123854" cy="58105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1244600" y="64770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244600" y="67818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244600" y="617220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11879072" y="5924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11279250" y="615308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dash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12065000" y="57720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10845800" y="59244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11519725" y="5965065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11988800" y="62292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1531600" y="6762690"/>
            <a:ext cx="228600" cy="22860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54" name="Rectangular Callout 53"/>
          <p:cNvSpPr/>
          <p:nvPr/>
        </p:nvSpPr>
        <p:spPr bwMode="auto">
          <a:xfrm>
            <a:off x="3911600" y="8382379"/>
            <a:ext cx="1374735" cy="369332"/>
          </a:xfrm>
          <a:prstGeom prst="wedgeRectCallout">
            <a:avLst>
              <a:gd name="adj1" fmla="val -17844"/>
              <a:gd name="adj2" fmla="val -109663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Much better!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91358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1053122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6" name="Straight Arrow Connector 65"/>
          <p:cNvCxnSpPr/>
          <p:nvPr/>
        </p:nvCxnSpPr>
        <p:spPr bwMode="auto">
          <a:xfrm>
            <a:off x="9931400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11269472" y="348609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11879072" y="325749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9" name="Straight Arrow Connector 68"/>
          <p:cNvCxnSpPr/>
          <p:nvPr/>
        </p:nvCxnSpPr>
        <p:spPr bwMode="auto">
          <a:xfrm rot="5400000" flipH="1" flipV="1">
            <a:off x="11803269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5400000" flipH="1" flipV="1">
            <a:off x="6378303" y="3966643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273800" y="4095690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700078" y="4095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7745350" y="3275111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8524175" y="3503711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6361875" y="32766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Straight Arrow Connector 75"/>
          <p:cNvCxnSpPr/>
          <p:nvPr/>
        </p:nvCxnSpPr>
        <p:spPr bwMode="auto">
          <a:xfrm>
            <a:off x="7140700" y="35052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77" name="Down Arrow 76"/>
          <p:cNvSpPr/>
          <p:nvPr/>
        </p:nvSpPr>
        <p:spPr bwMode="auto">
          <a:xfrm>
            <a:off x="11379200" y="228600"/>
            <a:ext cx="609600" cy="457200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9144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8" name="Table 77"/>
          <p:cNvGraphicFramePr>
            <a:graphicFrameLocks noGrp="1"/>
          </p:cNvGraphicFramePr>
          <p:nvPr/>
        </p:nvGraphicFramePr>
        <p:xfrm>
          <a:off x="7745350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91358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1053122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1" name="Straight Arrow Connector 80"/>
          <p:cNvCxnSpPr/>
          <p:nvPr/>
        </p:nvCxnSpPr>
        <p:spPr bwMode="auto">
          <a:xfrm>
            <a:off x="8524175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9931400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1269472" y="914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11879072" y="685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Snip and Round Single Corner Rectangle 84"/>
          <p:cNvSpPr/>
          <p:nvPr/>
        </p:nvSpPr>
        <p:spPr bwMode="auto">
          <a:xfrm flipH="1">
            <a:off x="6197600" y="76200"/>
            <a:ext cx="6731000" cy="4419600"/>
          </a:xfrm>
          <a:prstGeom prst="snipRoundRect">
            <a:avLst>
              <a:gd name="adj1" fmla="val 0"/>
              <a:gd name="adj2" fmla="val 4476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6" name="Notched Right Arrow 85"/>
          <p:cNvSpPr/>
          <p:nvPr/>
        </p:nvSpPr>
        <p:spPr bwMode="auto">
          <a:xfrm rot="5400000">
            <a:off x="9702800" y="1754089"/>
            <a:ext cx="1143000" cy="990600"/>
          </a:xfrm>
          <a:prstGeom prst="notchedRigh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rot="5400000" flipH="1" flipV="1">
            <a:off x="11796930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rot="5400000" flipH="1" flipV="1">
            <a:off x="7662414" y="1377332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7557911" y="1506379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1693739" y="150637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5D7AD3-7009-733F-8EDD-A156A0A898D4}"/>
              </a:ext>
            </a:extLst>
          </p:cNvPr>
          <p:cNvSpPr txBox="1"/>
          <p:nvPr/>
        </p:nvSpPr>
        <p:spPr>
          <a:xfrm>
            <a:off x="10506458" y="5918537"/>
            <a:ext cx="5849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5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780042-6210-0467-2B21-600905F01F8D}"/>
              </a:ext>
            </a:extLst>
          </p:cNvPr>
          <p:cNvSpPr/>
          <p:nvPr/>
        </p:nvSpPr>
        <p:spPr>
          <a:xfrm>
            <a:off x="1549400" y="6070936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end-&gt;next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10B9AB-E9B5-7763-B901-68298F721579}"/>
              </a:ext>
            </a:extLst>
          </p:cNvPr>
          <p:cNvSpPr/>
          <p:nvPr/>
        </p:nvSpPr>
        <p:spPr>
          <a:xfrm>
            <a:off x="1549400" y="6070935"/>
            <a:ext cx="36576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end = end-&gt;next;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55" grpId="0" animBg="1"/>
      <p:bldP spid="56" grpId="0" animBg="1"/>
      <p:bldP spid="57" grpId="0" animBg="1"/>
      <p:bldP spid="53" grpId="0" animBg="1"/>
      <p:bldP spid="51" grpId="0" animBg="1"/>
      <p:bldP spid="52" grpId="0" animBg="1"/>
      <p:bldP spid="59" grpId="0" animBg="1"/>
      <p:bldP spid="54" grpId="0" animBg="1"/>
      <p:bldP spid="3" grpId="0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33402"/>
              </p:ext>
            </p:extLst>
          </p:nvPr>
        </p:nvGraphicFramePr>
        <p:xfrm>
          <a:off x="3135488" y="2590800"/>
          <a:ext cx="6186312" cy="256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1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At the beginning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At the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Inserting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Deleting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1F62E82-EDF6-3450-FC54-29ED175B47D8}"/>
              </a:ext>
            </a:extLst>
          </p:cNvPr>
          <p:cNvSpPr/>
          <p:nvPr/>
        </p:nvSpPr>
        <p:spPr bwMode="auto">
          <a:xfrm>
            <a:off x="2075744" y="6324600"/>
            <a:ext cx="8305800" cy="114300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We will use this as a guide when implementing queues (and stacks) to achieve their complexity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Implementing Queues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queues</a:t>
            </a:r>
          </a:p>
          <a:p>
            <a:pPr lvl="1"/>
            <a:r>
              <a:rPr lang="en-US" dirty="0"/>
              <a:t>We add and remove from </a:t>
            </a:r>
            <a:r>
              <a:rPr lang="en-US" i="1" dirty="0"/>
              <a:t>opposite ends</a:t>
            </a:r>
          </a:p>
          <a:p>
            <a:pPr lvl="1"/>
            <a:r>
              <a:rPr lang="en-US" dirty="0"/>
              <a:t>Cost must be O(1)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front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Because that is where we remove elements from</a:t>
            </a:r>
          </a:p>
          <a:p>
            <a:pPr lvl="2"/>
            <a:r>
              <a:rPr lang="en-US" dirty="0"/>
              <a:t>Choosing the end would give </a:t>
            </a:r>
            <a:r>
              <a:rPr lang="en-US" dirty="0" err="1"/>
              <a:t>deq</a:t>
            </a:r>
            <a:r>
              <a:rPr lang="en-US" dirty="0"/>
              <a:t> cost O(n)</a:t>
            </a:r>
          </a:p>
          <a:p>
            <a:pPr marL="800100" lvl="2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back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The dummy node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97787"/>
              </p:ext>
            </p:extLst>
          </p:nvPr>
        </p:nvGraphicFramePr>
        <p:xfrm>
          <a:off x="8636000" y="2105783"/>
          <a:ext cx="41910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88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beginning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Inserting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Deleting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 bwMode="auto">
          <a:xfrm rot="20373447">
            <a:off x="10072281" y="2869651"/>
            <a:ext cx="2604207" cy="58003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835008"/>
              </p:ext>
            </p:extLst>
          </p:nvPr>
        </p:nvGraphicFramePr>
        <p:xfrm>
          <a:off x="3249550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277175"/>
              </p:ext>
            </p:extLst>
          </p:nvPr>
        </p:nvGraphicFramePr>
        <p:xfrm>
          <a:off x="4640072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04036"/>
              </p:ext>
            </p:extLst>
          </p:nvPr>
        </p:nvGraphicFramePr>
        <p:xfrm>
          <a:off x="6035422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4028375" y="76741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435600" y="76741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773672" y="76741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43072"/>
              </p:ext>
            </p:extLst>
          </p:nvPr>
        </p:nvGraphicFramePr>
        <p:xfrm>
          <a:off x="7383272" y="74455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rot="5400000" flipH="1" flipV="1">
            <a:off x="7307469" y="81546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 flipH="1" flipV="1">
            <a:off x="3172953" y="81546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056258" y="828371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28662" y="828371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331200" y="8588514"/>
            <a:ext cx="1091003" cy="707886"/>
          </a:xfrm>
          <a:prstGeom prst="wedgeRectCallout">
            <a:avLst>
              <a:gd name="adj1" fmla="val -65992"/>
              <a:gd name="adj2" fmla="val -1117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</a:rPr>
              <a:t>enqueue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854200" y="8588514"/>
            <a:ext cx="1091004" cy="707886"/>
          </a:xfrm>
          <a:prstGeom prst="wedgeRectCallout">
            <a:avLst>
              <a:gd name="adj1" fmla="val 61360"/>
              <a:gd name="adj2" fmla="val -1218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</a:rPr>
              <a:t>dequeue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front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r>
              <a:rPr lang="en-US" dirty="0"/>
              <a:t>The </a:t>
            </a:r>
            <a:r>
              <a:rPr lang="en-US" b="1" dirty="0"/>
              <a:t>back</a:t>
            </a:r>
            <a:r>
              <a:rPr lang="en-US" dirty="0"/>
              <a:t> of the queue is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of the segment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754750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145272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540622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7533575" y="3962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8940800" y="3962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0278872" y="3962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888472" y="3733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3263900" y="5818525"/>
            <a:ext cx="64770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front;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start of segment, where we </a:t>
            </a:r>
            <a:r>
              <a:rPr lang="en-US" sz="2000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back;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end of segment, where we </a:t>
            </a:r>
            <a:r>
              <a:rPr lang="en-US" sz="2000" b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rest of implementation …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Client-side type (abstract)</a:t>
            </a: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queue*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20" name="Elbow Connector 19"/>
          <p:cNvCxnSpPr>
            <a:stCxn id="24" idx="6"/>
            <a:endCxn id="22" idx="4"/>
          </p:cNvCxnSpPr>
          <p:nvPr/>
        </p:nvCxnSpPr>
        <p:spPr bwMode="auto">
          <a:xfrm flipV="1">
            <a:off x="7416800" y="4191000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998200" y="4038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264400" y="47244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83400" y="4038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83400" y="4800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Elbow Connector 19"/>
          <p:cNvCxnSpPr>
            <a:stCxn id="27" idx="0"/>
            <a:endCxn id="26" idx="4"/>
          </p:cNvCxnSpPr>
          <p:nvPr/>
        </p:nvCxnSpPr>
        <p:spPr bwMode="auto">
          <a:xfrm rot="5400000" flipH="1" flipV="1">
            <a:off x="6654800" y="44958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728795" y="4569022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tangular Callout 28"/>
          <p:cNvSpPr/>
          <p:nvPr/>
        </p:nvSpPr>
        <p:spPr bwMode="auto">
          <a:xfrm>
            <a:off x="8255000" y="5105400"/>
            <a:ext cx="890628" cy="400110"/>
          </a:xfrm>
          <a:prstGeom prst="wedgeRectCallout">
            <a:avLst>
              <a:gd name="adj1" fmla="val -105953"/>
              <a:gd name="adj2" fmla="val -823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header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94795" y="3733800"/>
            <a:ext cx="2590800" cy="1295400"/>
            <a:chOff x="6959600" y="7162800"/>
            <a:chExt cx="3505200" cy="1752601"/>
          </a:xfrm>
        </p:grpSpPr>
        <p:sp>
          <p:nvSpPr>
            <p:cNvPr id="32" name="Cloud 31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33" name="Group 11"/>
            <p:cNvGrpSpPr/>
            <p:nvPr/>
          </p:nvGrpSpPr>
          <p:grpSpPr>
            <a:xfrm>
              <a:off x="7950196" y="7472084"/>
              <a:ext cx="1524001" cy="998813"/>
              <a:chOff x="8026399" y="6913463"/>
              <a:chExt cx="1375742" cy="595452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2  7  3</a:t>
                </a:r>
              </a:p>
            </p:txBody>
          </p:sp>
          <p:sp>
            <p:nvSpPr>
              <p:cNvPr id="37" name="Right Bracket 36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38" name="Right Bracket 37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34" name="Right Arrow 33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35" name="Right Arrow 34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sp>
        <p:nvSpPr>
          <p:cNvPr id="39" name="Striped Right Arrow 38"/>
          <p:cNvSpPr/>
          <p:nvPr/>
        </p:nvSpPr>
        <p:spPr bwMode="auto">
          <a:xfrm>
            <a:off x="4759787" y="3782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787400" y="6400800"/>
            <a:ext cx="1334661" cy="400110"/>
          </a:xfrm>
          <a:prstGeom prst="wedgeRectCallout">
            <a:avLst>
              <a:gd name="adj1" fmla="val 75273"/>
              <a:gd name="adj2" fmla="val -3926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0425539" y="6400800"/>
            <a:ext cx="1844415" cy="707886"/>
          </a:xfrm>
          <a:prstGeom prst="wedgeRectCallout">
            <a:avLst>
              <a:gd name="adj1" fmla="val -60604"/>
              <a:gd name="adj2" fmla="val -231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11074400" y="7620000"/>
            <a:ext cx="1015663" cy="646331"/>
          </a:xfrm>
          <a:prstGeom prst="wedgeRectCallout">
            <a:avLst>
              <a:gd name="adj1" fmla="val -20166"/>
              <a:gd name="adj2" fmla="val -115201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Notice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the order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2BF659-69DA-EFD5-7122-EAE6D710A9E4}"/>
              </a:ext>
            </a:extLst>
          </p:cNvPr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/>
      <p:bldP spid="24" grpId="0"/>
      <p:bldP spid="26" grpId="0"/>
      <p:bldP spid="27" grpId="0"/>
      <p:bldP spid="29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Internally, queues are values of</a:t>
            </a:r>
            <a:br>
              <a:rPr lang="en-US" dirty="0"/>
            </a:br>
            <a:r>
              <a:rPr lang="en-US" dirty="0"/>
              <a:t>type </a:t>
            </a:r>
            <a:r>
              <a:rPr lang="en-US" dirty="0">
                <a:solidFill>
                  <a:srgbClr val="00B050"/>
                </a:solidFill>
              </a:rPr>
              <a:t>queue*</a:t>
            </a:r>
          </a:p>
          <a:p>
            <a:pPr lvl="1"/>
            <a:r>
              <a:rPr lang="en-US" dirty="0"/>
              <a:t>Must be non-NULL</a:t>
            </a:r>
          </a:p>
          <a:p>
            <a:pPr lvl="1"/>
            <a:r>
              <a:rPr lang="en-US" dirty="0"/>
              <a:t>Front and back fields must bracket a valid list segment</a:t>
            </a:r>
          </a:p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3900" y="6674584"/>
            <a:ext cx="64770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Q != NULL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(Q-&gt;front)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is_segment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(Q-&gt;front, Q-&gt;back);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398000" y="1419761"/>
            <a:ext cx="3530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front;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back;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2201514" y="5619690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701800" y="539109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Q</a:t>
            </a: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1625600" y="6477000"/>
            <a:ext cx="1018869" cy="400110"/>
          </a:xfrm>
          <a:prstGeom prst="wedgeRectCallout">
            <a:avLst>
              <a:gd name="adj1" fmla="val -18225"/>
              <a:gd name="adj2" fmla="val -2192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 queue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3444464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834986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6230336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4223289" y="4876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5630514" y="4876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968586" y="4876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7578186" y="4648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Elbow Connector 19"/>
          <p:cNvCxnSpPr>
            <a:stCxn id="45" idx="6"/>
            <a:endCxn id="44" idx="4"/>
          </p:cNvCxnSpPr>
          <p:nvPr/>
        </p:nvCxnSpPr>
        <p:spPr bwMode="auto">
          <a:xfrm flipV="1">
            <a:off x="4106514" y="5105400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4" name="Oval 43"/>
          <p:cNvSpPr/>
          <p:nvPr/>
        </p:nvSpPr>
        <p:spPr bwMode="auto">
          <a:xfrm>
            <a:off x="7687914" y="4953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954114" y="56388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573114" y="4953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573114" y="57150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8" name="Elbow Connector 19"/>
          <p:cNvCxnSpPr>
            <a:stCxn id="47" idx="0"/>
            <a:endCxn id="46" idx="4"/>
          </p:cNvCxnSpPr>
          <p:nvPr/>
        </p:nvCxnSpPr>
        <p:spPr bwMode="auto">
          <a:xfrm rot="5400000" flipH="1" flipV="1">
            <a:off x="3344514" y="54102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418509" y="5483422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10312400" y="4267200"/>
            <a:ext cx="2590800" cy="1295400"/>
            <a:chOff x="6959600" y="7162800"/>
            <a:chExt cx="3505200" cy="1752601"/>
          </a:xfrm>
        </p:grpSpPr>
        <p:sp>
          <p:nvSpPr>
            <p:cNvPr id="51" name="Cloud 50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52" name="Group 11"/>
            <p:cNvGrpSpPr/>
            <p:nvPr/>
          </p:nvGrpSpPr>
          <p:grpSpPr>
            <a:xfrm>
              <a:off x="7950194" y="7472084"/>
              <a:ext cx="1524001" cy="998813"/>
              <a:chOff x="8026399" y="6913463"/>
              <a:chExt cx="1375742" cy="595452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2  7  3</a:t>
                </a:r>
              </a:p>
            </p:txBody>
          </p:sp>
          <p:sp>
            <p:nvSpPr>
              <p:cNvPr id="56" name="Right Bracket 55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57" name="Right Bracket 56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53" name="Right Arrow 52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54" name="Right Arrow 53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sp>
        <p:nvSpPr>
          <p:cNvPr id="58" name="Striped Right Arrow 57"/>
          <p:cNvSpPr/>
          <p:nvPr/>
        </p:nvSpPr>
        <p:spPr bwMode="auto">
          <a:xfrm flipH="1">
            <a:off x="9105392" y="43159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implement the operations exported by the interface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4445000" y="3657600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2179" y="3593274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731000" y="3505200"/>
            <a:ext cx="5549900" cy="4457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sz="3200" b="0" kern="0" dirty="0" err="1">
                <a:latin typeface="Helvetica Neue"/>
              </a:rPr>
              <a:t>Dequeueing</a:t>
            </a:r>
            <a:endParaRPr lang="en-US" sz="3200" b="0" kern="0" dirty="0">
              <a:latin typeface="Helvetica Neue"/>
            </a:endParaRPr>
          </a:p>
          <a:p>
            <a:pPr marL="800100" lvl="1" indent="-342900" algn="l" eaLnBrk="0">
              <a:spcBef>
                <a:spcPts val="700"/>
              </a:spcBef>
              <a:buSzPct val="125000"/>
              <a:buFont typeface="Courier New" pitchFamily="49" charset="0"/>
              <a:buChar char="o"/>
            </a:pPr>
            <a:r>
              <a:rPr lang="en-US" sz="2800" b="0" kern="0" dirty="0">
                <a:latin typeface="Helvetica Neue"/>
              </a:rPr>
              <a:t>Remove from the front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505200"/>
            <a:ext cx="11645900" cy="5410200"/>
          </a:xfrm>
        </p:spPr>
        <p:txBody>
          <a:bodyPr/>
          <a:lstStyle/>
          <a:p>
            <a:pPr lvl="0">
              <a:defRPr/>
            </a:pPr>
            <a:r>
              <a:rPr lang="en-US" dirty="0" err="1"/>
              <a:t>Enqueuing</a:t>
            </a:r>
            <a:endParaRPr lang="en-US" dirty="0"/>
          </a:p>
          <a:p>
            <a:pPr lvl="1">
              <a:defRPr/>
            </a:pPr>
            <a:r>
              <a:rPr lang="en-US" dirty="0"/>
              <a:t>Add at the back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This is the code we wrote earlier with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changed to </a:t>
            </a:r>
            <a:r>
              <a:rPr lang="en-US" dirty="0">
                <a:solidFill>
                  <a:srgbClr val="FF0000"/>
                </a:solidFill>
              </a:rPr>
              <a:t>Q-&gt;front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changed to </a:t>
            </a:r>
            <a:r>
              <a:rPr lang="en-US" dirty="0">
                <a:solidFill>
                  <a:srgbClr val="FF0000"/>
                </a:solidFill>
              </a:rPr>
              <a:t>Q-&gt;back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07200" y="4724400"/>
            <a:ext cx="52578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Q-&gt;front-&gt;data;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Q-&gt;front = Q-&gt;front-&gt;next;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271000" y="1419761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front;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back;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9540109" y="8305800"/>
            <a:ext cx="1458091" cy="400110"/>
          </a:xfrm>
          <a:prstGeom prst="wedgeRectCallout">
            <a:avLst>
              <a:gd name="adj1" fmla="val -116464"/>
              <a:gd name="adj2" fmla="val -2156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9540109" y="8305800"/>
            <a:ext cx="1458091" cy="400110"/>
          </a:xfrm>
          <a:prstGeom prst="wedgeRectCallout">
            <a:avLst>
              <a:gd name="adj1" fmla="val -269506"/>
              <a:gd name="adj2" fmla="val -2215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1972914" y="267985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473200" y="245125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Q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215864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6063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600173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3994689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401914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6739986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3495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Elbow Connector 19"/>
          <p:cNvCxnSpPr>
            <a:stCxn id="50" idx="6"/>
            <a:endCxn id="49" idx="4"/>
          </p:cNvCxnSpPr>
          <p:nvPr/>
        </p:nvCxnSpPr>
        <p:spPr bwMode="auto">
          <a:xfrm flipV="1">
            <a:off x="3877914" y="2165569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74593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3725514" y="26989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3445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344514" y="27751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3" name="Elbow Connector 19"/>
          <p:cNvCxnSpPr>
            <a:stCxn id="52" idx="0"/>
            <a:endCxn id="51" idx="4"/>
          </p:cNvCxnSpPr>
          <p:nvPr/>
        </p:nvCxnSpPr>
        <p:spPr bwMode="auto">
          <a:xfrm rot="5400000" flipH="1" flipV="1">
            <a:off x="3115914" y="2470369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3189909" y="2543591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Rectangle 55"/>
          <p:cNvSpPr/>
          <p:nvPr/>
        </p:nvSpPr>
        <p:spPr>
          <a:xfrm>
            <a:off x="1016000" y="4724400"/>
            <a:ext cx="5181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Q-&gt;back-&gt;next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 = Q-&gt;back-&gt;next;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3" grpId="0" animBg="1"/>
      <p:bldP spid="42" grpId="0" animBg="1"/>
      <p:bldP spid="5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Queues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57700"/>
            <a:ext cx="5549900" cy="4457700"/>
          </a:xfrm>
        </p:spPr>
        <p:txBody>
          <a:bodyPr/>
          <a:lstStyle/>
          <a:p>
            <a:r>
              <a:rPr lang="en-US" dirty="0"/>
              <a:t>The empty queue</a:t>
            </a:r>
          </a:p>
          <a:p>
            <a:pPr lvl="1"/>
            <a:r>
              <a:rPr lang="en-US" dirty="0"/>
              <a:t>Empty segment has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equal to </a:t>
            </a:r>
            <a:r>
              <a:rPr lang="en-US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07200" y="6179284"/>
            <a:ext cx="5181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Q-&gt;front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Q-&gt;back = Q-&gt;front;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Q;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06872" y="2163155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819900" y="4457700"/>
            <a:ext cx="5549900" cy="4457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Creating a queue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>
                <a:latin typeface="+mn-lt"/>
                <a:ea typeface="+mn-ea"/>
                <a:cs typeface="+mn-cs"/>
              </a:rPr>
              <a:t>W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 create an empty queue</a:t>
            </a:r>
          </a:p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16000" y="6179284"/>
            <a:ext cx="51816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is_queue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(Q);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Q-&gt;front == Q-&gt;back;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4453986" y="313705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54272" y="290845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Q</a:t>
            </a:r>
          </a:p>
        </p:txBody>
      </p:sp>
      <p:cxnSp>
        <p:nvCxnSpPr>
          <p:cNvPr id="24" name="Elbow Connector 19"/>
          <p:cNvCxnSpPr>
            <a:stCxn id="36" idx="0"/>
            <a:endCxn id="34" idx="4"/>
          </p:cNvCxnSpPr>
          <p:nvPr/>
        </p:nvCxnSpPr>
        <p:spPr bwMode="auto">
          <a:xfrm rot="16200000" flipV="1">
            <a:off x="5913357" y="2797285"/>
            <a:ext cx="611291" cy="262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6011672" y="24703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825586" y="24703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825586" y="32323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0" name="Elbow Connector 19"/>
          <p:cNvCxnSpPr>
            <a:stCxn id="39" idx="0"/>
            <a:endCxn id="38" idx="4"/>
          </p:cNvCxnSpPr>
          <p:nvPr/>
        </p:nvCxnSpPr>
        <p:spPr bwMode="auto">
          <a:xfrm rot="5400000" flipH="1" flipV="1">
            <a:off x="5596986" y="2927569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5670981" y="3000791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front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 bwMode="auto">
          <a:xfrm>
            <a:off x="6273932" y="323406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3759200" y="8839200"/>
            <a:ext cx="1458091" cy="400110"/>
          </a:xfrm>
          <a:prstGeom prst="wedgeRectCallout">
            <a:avLst>
              <a:gd name="adj1" fmla="val 153740"/>
              <a:gd name="adj2" fmla="val -184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3759200" y="8839200"/>
            <a:ext cx="1458091" cy="400110"/>
          </a:xfrm>
          <a:prstGeom prst="wedgeRectCallout">
            <a:avLst>
              <a:gd name="adj1" fmla="val -134017"/>
              <a:gd name="adj2" fmla="val -2921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Cost is </a:t>
            </a:r>
            <a:r>
              <a:rPr lang="en-US" sz="2000" dirty="0">
                <a:solidFill>
                  <a:schemeClr val="tx1"/>
                </a:solidFill>
              </a:rPr>
              <a:t>O(1)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B96AB9-DC4C-241F-2A8E-B4A04E30698C}"/>
              </a:ext>
            </a:extLst>
          </p:cNvPr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9D915A-FD71-44DF-7572-98E048ADE219}"/>
              </a:ext>
            </a:extLst>
          </p:cNvPr>
          <p:cNvSpPr/>
          <p:nvPr/>
        </p:nvSpPr>
        <p:spPr>
          <a:xfrm>
            <a:off x="9271000" y="1419761"/>
            <a:ext cx="36576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front;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back;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queue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5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something like an array, but</a:t>
            </a:r>
          </a:p>
          <a:p>
            <a:pPr lvl="1"/>
            <a:r>
              <a:rPr lang="en-US" dirty="0"/>
              <a:t>Efficiently add/remove elements to/from it </a:t>
            </a:r>
            <a:br>
              <a:rPr lang="en-US" dirty="0"/>
            </a:br>
            <a:r>
              <a:rPr lang="en-US" dirty="0"/>
              <a:t>at the beginning and the end</a:t>
            </a:r>
          </a:p>
          <a:p>
            <a:pPr lvl="1"/>
            <a:r>
              <a:rPr lang="en-US" dirty="0"/>
              <a:t>Have it grow and shrink as needed</a:t>
            </a:r>
          </a:p>
          <a:p>
            <a:pPr lvl="4"/>
            <a:endParaRPr lang="en-US" dirty="0"/>
          </a:p>
          <a:p>
            <a:r>
              <a:rPr lang="en-US" dirty="0"/>
              <a:t>Some kind of a disembodied array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7" name="Cloud 6"/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8" name="Group 11"/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12" name="Right Bracket 11"/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13" name="Right Bracket 12"/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9" name="Right Arrow 8"/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24228"/>
              </p:ext>
            </p:extLst>
          </p:nvPr>
        </p:nvGraphicFramePr>
        <p:xfrm>
          <a:off x="7543799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Striped Right Arrow 16"/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963257"/>
              </p:ext>
            </p:extLst>
          </p:nvPr>
        </p:nvGraphicFramePr>
        <p:xfrm>
          <a:off x="85598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23106"/>
              </p:ext>
            </p:extLst>
          </p:nvPr>
        </p:nvGraphicFramePr>
        <p:xfrm>
          <a:off x="96266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angular Callout 32"/>
          <p:cNvSpPr/>
          <p:nvPr/>
        </p:nvSpPr>
        <p:spPr bwMode="auto">
          <a:xfrm>
            <a:off x="8618156" y="4953000"/>
            <a:ext cx="4208844" cy="707886"/>
          </a:xfrm>
          <a:prstGeom prst="wedgeRectCallout">
            <a:avLst>
              <a:gd name="adj1" fmla="val -33198"/>
              <a:gd name="adj2" fmla="val 933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Adding an element adds a cell;</a:t>
            </a:r>
          </a:p>
          <a:p>
            <a:pPr marL="166688" indent="-166688" algn="l">
              <a:defRPr/>
            </a:pPr>
            <a:r>
              <a:rPr lang="en-US" sz="2000" b="0" dirty="0"/>
              <a:t>removing an element removes a cell</a:t>
            </a: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8068325" y="7391400"/>
            <a:ext cx="4758675" cy="400110"/>
          </a:xfrm>
          <a:prstGeom prst="wedgeRectCallout">
            <a:avLst>
              <a:gd name="adj1" fmla="val -45586"/>
              <a:gd name="adj2" fmla="val -272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But how to reach elements after the first?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9352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3" grpId="0" animBg="1"/>
      <p:bldP spid="3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Implementing Stacks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as List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stacks</a:t>
            </a:r>
          </a:p>
          <a:p>
            <a:pPr lvl="1"/>
            <a:r>
              <a:rPr lang="en-US" dirty="0"/>
              <a:t>We add and remove from </a:t>
            </a:r>
            <a:r>
              <a:rPr lang="en-US" i="1" dirty="0"/>
              <a:t>the same end</a:t>
            </a:r>
          </a:p>
          <a:p>
            <a:pPr lvl="1"/>
            <a:r>
              <a:rPr lang="en-US" dirty="0"/>
              <a:t>Cost must be O(1)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top </a:t>
            </a:r>
            <a:r>
              <a:rPr lang="en-US" dirty="0"/>
              <a:t>of the stack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Because that is where we add and remove elements</a:t>
            </a:r>
          </a:p>
          <a:p>
            <a:pPr lvl="2"/>
            <a:r>
              <a:rPr lang="en-US" dirty="0"/>
              <a:t>Choosing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would give </a:t>
            </a:r>
            <a:r>
              <a:rPr lang="en-US" dirty="0">
                <a:solidFill>
                  <a:srgbClr val="7030A0"/>
                </a:solidFill>
              </a:rPr>
              <a:t>pop </a:t>
            </a:r>
            <a:r>
              <a:rPr lang="en-US" dirty="0"/>
              <a:t>cost O(n)</a:t>
            </a:r>
          </a:p>
          <a:p>
            <a:pPr lvl="2"/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floor </a:t>
            </a:r>
            <a:r>
              <a:rPr lang="en-US" dirty="0"/>
              <a:t>of the stack is the </a:t>
            </a:r>
            <a:r>
              <a:rPr lang="en-US" dirty="0">
                <a:solidFill>
                  <a:srgbClr val="FF0000"/>
                </a:solidFill>
              </a:rPr>
              <a:t>end</a:t>
            </a:r>
            <a:r>
              <a:rPr lang="en-US" dirty="0"/>
              <a:t> of the segment</a:t>
            </a:r>
          </a:p>
          <a:p>
            <a:pPr lvl="1"/>
            <a:r>
              <a:rPr lang="en-US" dirty="0"/>
              <a:t>The dummy node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74695"/>
              </p:ext>
            </p:extLst>
          </p:nvPr>
        </p:nvGraphicFramePr>
        <p:xfrm>
          <a:off x="8636000" y="2105783"/>
          <a:ext cx="41910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88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beginning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At the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Inserting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Deleting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0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 bwMode="auto">
          <a:xfrm rot="16200000">
            <a:off x="9992816" y="2834185"/>
            <a:ext cx="1219199" cy="58003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80360"/>
              </p:ext>
            </p:extLst>
          </p:nvPr>
        </p:nvGraphicFramePr>
        <p:xfrm>
          <a:off x="3249550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85612"/>
              </p:ext>
            </p:extLst>
          </p:nvPr>
        </p:nvGraphicFramePr>
        <p:xfrm>
          <a:off x="4640072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19829"/>
              </p:ext>
            </p:extLst>
          </p:nvPr>
        </p:nvGraphicFramePr>
        <p:xfrm>
          <a:off x="6035422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4028375" y="75979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435600" y="75979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773672" y="759791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922801"/>
              </p:ext>
            </p:extLst>
          </p:nvPr>
        </p:nvGraphicFramePr>
        <p:xfrm>
          <a:off x="7383272" y="736931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rot="5400000" flipH="1" flipV="1">
            <a:off x="7307469" y="80784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 flipH="1" flipV="1">
            <a:off x="3172953" y="8078467"/>
            <a:ext cx="4572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061208" y="8207514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6948" y="820751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331200" y="8512314"/>
            <a:ext cx="2427909" cy="400110"/>
          </a:xfrm>
          <a:prstGeom prst="wedgeRectCallout">
            <a:avLst>
              <a:gd name="adj1" fmla="val -68317"/>
              <a:gd name="adj2" fmla="val -1794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(nothing on this end)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218150" y="8512314"/>
            <a:ext cx="1769075" cy="707886"/>
          </a:xfrm>
          <a:prstGeom prst="wedgeRectCallout">
            <a:avLst>
              <a:gd name="adj1" fmla="val 61360"/>
              <a:gd name="adj2" fmla="val -1218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Push and pop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Stack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top </a:t>
            </a:r>
            <a:r>
              <a:rPr lang="en-US" dirty="0"/>
              <a:t>of the stack is the </a:t>
            </a:r>
            <a:r>
              <a:rPr lang="en-US" dirty="0">
                <a:solidFill>
                  <a:srgbClr val="FF0000"/>
                </a:solidFill>
              </a:rPr>
              <a:t>start</a:t>
            </a:r>
            <a:r>
              <a:rPr lang="en-US" dirty="0"/>
              <a:t> of the segment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The representation invariant </a:t>
            </a:r>
            <a:r>
              <a:rPr lang="en-US" dirty="0" err="1">
                <a:solidFill>
                  <a:srgbClr val="7030A0"/>
                </a:solidFill>
              </a:rPr>
              <a:t>is_stack</a:t>
            </a:r>
            <a:r>
              <a:rPr lang="en-US" dirty="0"/>
              <a:t> is just like </a:t>
            </a:r>
            <a:r>
              <a:rPr lang="en-US" dirty="0" err="1">
                <a:solidFill>
                  <a:srgbClr val="7030A0"/>
                </a:solidFill>
              </a:rPr>
              <a:t>is_queue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6150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916672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12022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7304975" y="3352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8712200" y="3352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0050272" y="3352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659872" y="3124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0050272" y="124361"/>
            <a:ext cx="2852928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3900" y="5029200"/>
            <a:ext cx="65913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top;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start of segment, where we push and pop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floor;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rest of implementation …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Client-side type (abstract)</a:t>
            </a: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stack*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20" name="Elbow Connector 19"/>
          <p:cNvCxnSpPr>
            <a:stCxn id="24" idx="6"/>
            <a:endCxn id="22" idx="4"/>
          </p:cNvCxnSpPr>
          <p:nvPr/>
        </p:nvCxnSpPr>
        <p:spPr bwMode="auto">
          <a:xfrm flipV="1">
            <a:off x="7188200" y="3581400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769600" y="3429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35800" y="41148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54800" y="3429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54800" y="41910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Elbow Connector 19"/>
          <p:cNvCxnSpPr>
            <a:stCxn id="27" idx="0"/>
            <a:endCxn id="26" idx="4"/>
          </p:cNvCxnSpPr>
          <p:nvPr/>
        </p:nvCxnSpPr>
        <p:spPr bwMode="auto">
          <a:xfrm rot="5400000" flipH="1" flipV="1">
            <a:off x="6426200" y="38862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500195" y="3959422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floor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tangular Callout 28"/>
          <p:cNvSpPr/>
          <p:nvPr/>
        </p:nvSpPr>
        <p:spPr bwMode="auto">
          <a:xfrm>
            <a:off x="8026400" y="4495800"/>
            <a:ext cx="890628" cy="400110"/>
          </a:xfrm>
          <a:prstGeom prst="wedgeRectCallout">
            <a:avLst>
              <a:gd name="adj1" fmla="val -105953"/>
              <a:gd name="adj2" fmla="val -823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header</a:t>
            </a:r>
          </a:p>
        </p:txBody>
      </p:sp>
      <p:sp>
        <p:nvSpPr>
          <p:cNvPr id="39" name="Striped Right Arrow 38"/>
          <p:cNvSpPr/>
          <p:nvPr/>
        </p:nvSpPr>
        <p:spPr bwMode="auto">
          <a:xfrm>
            <a:off x="4531187" y="31729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863600" y="5791200"/>
            <a:ext cx="1334661" cy="400110"/>
          </a:xfrm>
          <a:prstGeom prst="wedgeRectCallout">
            <a:avLst>
              <a:gd name="adj1" fmla="val 75273"/>
              <a:gd name="adj2" fmla="val -3926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0425539" y="5791200"/>
            <a:ext cx="1844415" cy="707886"/>
          </a:xfrm>
          <a:prstGeom prst="wedgeRectCallout">
            <a:avLst>
              <a:gd name="adj1" fmla="val -60604"/>
              <a:gd name="adj2" fmla="val -231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53" name="Cloud 52"/>
          <p:cNvSpPr/>
          <p:nvPr/>
        </p:nvSpPr>
        <p:spPr bwMode="auto">
          <a:xfrm>
            <a:off x="2503061" y="2743200"/>
            <a:ext cx="1219200" cy="1905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731661" y="3124200"/>
            <a:ext cx="764756" cy="1219200"/>
            <a:chOff x="1625600" y="4724400"/>
            <a:chExt cx="838200" cy="2211388"/>
          </a:xfrm>
        </p:grpSpPr>
        <p:sp>
          <p:nvSpPr>
            <p:cNvPr id="55" name="Rectangle 54"/>
            <p:cNvSpPr/>
            <p:nvPr/>
          </p:nvSpPr>
          <p:spPr bwMode="auto">
            <a:xfrm>
              <a:off x="1778000" y="4724400"/>
              <a:ext cx="533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9144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9806C541-88A9-95DD-CCC0-1BB894CA2D46}"/>
              </a:ext>
            </a:extLst>
          </p:cNvPr>
          <p:cNvSpPr/>
          <p:nvPr/>
        </p:nvSpPr>
        <p:spPr bwMode="auto">
          <a:xfrm>
            <a:off x="10670984" y="8154590"/>
            <a:ext cx="1886287" cy="400110"/>
          </a:xfrm>
          <a:prstGeom prst="wedgeRectCallout">
            <a:avLst>
              <a:gd name="adj1" fmla="val -59055"/>
              <a:gd name="adj2" fmla="val 97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Left as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/>
      <p:bldP spid="24" grpId="0"/>
      <p:bldP spid="26" grpId="0"/>
      <p:bldP spid="27" grpId="0"/>
      <p:bldP spid="29" grpId="0" animBg="1"/>
      <p:bldP spid="39" grpId="0" animBg="1"/>
      <p:bldP spid="40" grpId="0" animBg="1"/>
      <p:bldP spid="41" grpId="0" animBg="1"/>
      <p:bldP spid="53" grpId="0" animBg="1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as List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Let’s implement the operations exported by the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4445000" y="3662799"/>
            <a:ext cx="42672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3579" y="3598473"/>
            <a:ext cx="18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Stack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9550400" y="8398014"/>
            <a:ext cx="1757854" cy="707886"/>
          </a:xfrm>
          <a:prstGeom prst="wedgeRectCallout">
            <a:avLst>
              <a:gd name="adj1" fmla="val -95283"/>
              <a:gd name="adj2" fmla="val -2220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Also updated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to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>
                <a:solidFill>
                  <a:schemeClr val="tx1"/>
                </a:solidFill>
              </a:rPr>
              <a:t> elements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ular Callout 28"/>
          <p:cNvSpPr/>
          <p:nvPr/>
        </p:nvSpPr>
        <p:spPr bwMode="auto">
          <a:xfrm>
            <a:off x="9979104" y="7278469"/>
            <a:ext cx="2847896" cy="646331"/>
          </a:xfrm>
          <a:prstGeom prst="wedgeRectCallout">
            <a:avLst>
              <a:gd name="adj1" fmla="val -202910"/>
              <a:gd name="adj2" fmla="val 565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Code we wrote earlier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</a:t>
            </a:r>
            <a:r>
              <a:rPr lang="en-US" sz="1600" b="0" dirty="0">
                <a:solidFill>
                  <a:srgbClr val="FF0000"/>
                </a:solidFill>
              </a:rPr>
              <a:t>start</a:t>
            </a:r>
            <a:r>
              <a:rPr lang="en-US" sz="1600" b="0" dirty="0">
                <a:solidFill>
                  <a:schemeClr val="tx1"/>
                </a:solidFill>
              </a:rPr>
              <a:t> replaced with </a:t>
            </a:r>
            <a:r>
              <a:rPr lang="en-US" sz="1600" b="0" dirty="0">
                <a:solidFill>
                  <a:srgbClr val="FF0000"/>
                </a:solidFill>
              </a:rPr>
              <a:t>S-&gt;top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359900" cy="1498600"/>
          </a:xfrm>
        </p:spPr>
        <p:txBody>
          <a:bodyPr/>
          <a:lstStyle/>
          <a:p>
            <a:r>
              <a:rPr lang="en-US" dirty="0"/>
              <a:t>Stacks as List Segments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083800" y="96322"/>
            <a:ext cx="2844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next;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206750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82800" y="6659701"/>
            <a:ext cx="35052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S-&gt;top-&gt;data;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S-&gt;top-&gt;next;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550400" y="1419761"/>
            <a:ext cx="33782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top;</a:t>
            </a:r>
          </a:p>
          <a:p>
            <a:pPr lvl="0" algn="l">
              <a:tabLst>
                <a:tab pos="428625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600" b="0" dirty="0">
                <a:latin typeface="Helvetica Neue"/>
              </a:rPr>
              <a:t> floor;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506314" y="267985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006600" y="245125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749264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51397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653513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4" name="Straight Arrow Connector 43"/>
          <p:cNvCxnSpPr/>
          <p:nvPr/>
        </p:nvCxnSpPr>
        <p:spPr bwMode="auto">
          <a:xfrm>
            <a:off x="4528089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935314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7273386" y="193696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882986" y="170836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Elbow Connector 19"/>
          <p:cNvCxnSpPr>
            <a:stCxn id="50" idx="6"/>
            <a:endCxn id="49" idx="4"/>
          </p:cNvCxnSpPr>
          <p:nvPr/>
        </p:nvCxnSpPr>
        <p:spPr bwMode="auto">
          <a:xfrm flipV="1">
            <a:off x="4411314" y="2165569"/>
            <a:ext cx="3657600" cy="6096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79927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4258914" y="26989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877914" y="201316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877914" y="27751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3" name="Elbow Connector 19"/>
          <p:cNvCxnSpPr>
            <a:stCxn id="52" idx="0"/>
            <a:endCxn id="51" idx="4"/>
          </p:cNvCxnSpPr>
          <p:nvPr/>
        </p:nvCxnSpPr>
        <p:spPr bwMode="auto">
          <a:xfrm rot="5400000" flipH="1" flipV="1">
            <a:off x="3649314" y="2470369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3723309" y="2543591"/>
          <a:ext cx="916605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floor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5740400" y="3333628"/>
            <a:ext cx="403860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S-&gt;floor = S-&gt;top;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082800" y="3657600"/>
            <a:ext cx="3529496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S-&gt;top == S-&gt;floor;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9979104" y="7278469"/>
            <a:ext cx="2847896" cy="646331"/>
          </a:xfrm>
          <a:prstGeom prst="wedgeRectCallout">
            <a:avLst>
              <a:gd name="adj1" fmla="val -52280"/>
              <a:gd name="adj2" fmla="val 1473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Code we wrote earlier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</a:t>
            </a:r>
            <a:r>
              <a:rPr lang="en-US" sz="1600" b="0" dirty="0">
                <a:solidFill>
                  <a:srgbClr val="FF0000"/>
                </a:solidFill>
              </a:rPr>
              <a:t>start</a:t>
            </a:r>
            <a:r>
              <a:rPr lang="en-US" sz="1600" b="0" dirty="0">
                <a:solidFill>
                  <a:schemeClr val="tx1"/>
                </a:solidFill>
              </a:rPr>
              <a:t> replaced with </a:t>
            </a:r>
            <a:r>
              <a:rPr lang="en-US" sz="1600" b="0" dirty="0">
                <a:solidFill>
                  <a:srgbClr val="FF0000"/>
                </a:solidFill>
              </a:rPr>
              <a:t>S-&gt;top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254000" y="5678269"/>
            <a:ext cx="3766416" cy="646331"/>
          </a:xfrm>
          <a:prstGeom prst="wedgeRectCallout">
            <a:avLst>
              <a:gd name="adj1" fmla="val 45199"/>
              <a:gd name="adj2" fmla="val -1023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Same code we wrote for queues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front/back replaced with top/floor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254000" y="5678269"/>
            <a:ext cx="3766416" cy="646331"/>
          </a:xfrm>
          <a:prstGeom prst="wedgeRectCallout">
            <a:avLst>
              <a:gd name="adj1" fmla="val 93156"/>
              <a:gd name="adj2" fmla="val -325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Same code we wrote for queues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front/back replaced with top/floor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254000" y="5678269"/>
            <a:ext cx="3766416" cy="646331"/>
          </a:xfrm>
          <a:prstGeom prst="wedgeRectCallout">
            <a:avLst>
              <a:gd name="adj1" fmla="val 46398"/>
              <a:gd name="adj2" fmla="val 897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Same code we wrote for queues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with </a:t>
            </a:r>
            <a:r>
              <a:rPr lang="en-US" sz="1600" b="0" dirty="0">
                <a:solidFill>
                  <a:srgbClr val="FF0000"/>
                </a:solidFill>
              </a:rPr>
              <a:t>front</a:t>
            </a:r>
            <a:r>
              <a:rPr lang="en-US" sz="1600" b="0" dirty="0">
                <a:solidFill>
                  <a:schemeClr val="tx1"/>
                </a:solidFill>
              </a:rPr>
              <a:t>/</a:t>
            </a:r>
            <a:r>
              <a:rPr lang="en-US" sz="1600" b="0" dirty="0">
                <a:solidFill>
                  <a:srgbClr val="FF0000"/>
                </a:solidFill>
              </a:rPr>
              <a:t>back</a:t>
            </a:r>
            <a:r>
              <a:rPr lang="en-US" sz="1600" b="0" dirty="0">
                <a:solidFill>
                  <a:schemeClr val="tx1"/>
                </a:solidFill>
              </a:rPr>
              <a:t> replaced with </a:t>
            </a:r>
            <a:r>
              <a:rPr lang="en-US" sz="1600" b="0" dirty="0">
                <a:solidFill>
                  <a:srgbClr val="FF0000"/>
                </a:solidFill>
              </a:rPr>
              <a:t>top</a:t>
            </a:r>
            <a:r>
              <a:rPr lang="en-US" sz="1600" b="0" dirty="0">
                <a:solidFill>
                  <a:schemeClr val="tx1"/>
                </a:solidFill>
              </a:rPr>
              <a:t>/</a:t>
            </a:r>
            <a:r>
              <a:rPr lang="en-US" sz="1600" b="0" dirty="0">
                <a:solidFill>
                  <a:srgbClr val="FF0000"/>
                </a:solidFill>
              </a:rPr>
              <a:t>floor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740400" y="6354901"/>
            <a:ext cx="4038600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!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list* 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l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list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l-&gt;data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l-&gt;next = S-&gt;top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1125131" y="7539840"/>
            <a:ext cx="584455" cy="400110"/>
          </a:xfrm>
          <a:prstGeom prst="wedgeRectCallout">
            <a:avLst>
              <a:gd name="adj1" fmla="val 96088"/>
              <a:gd name="adj2" fmla="val 550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125131" y="4166859"/>
            <a:ext cx="584455" cy="400110"/>
          </a:xfrm>
          <a:prstGeom prst="wedgeRectCallout">
            <a:avLst>
              <a:gd name="adj1" fmla="val 98643"/>
              <a:gd name="adj2" fmla="val 343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10258168" y="6154846"/>
            <a:ext cx="584455" cy="400110"/>
          </a:xfrm>
          <a:prstGeom prst="wedgeRectCallout">
            <a:avLst>
              <a:gd name="adj1" fmla="val -113928"/>
              <a:gd name="adj2" fmla="val 378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10258168" y="4372569"/>
            <a:ext cx="584455" cy="400110"/>
          </a:xfrm>
          <a:prstGeom prst="wedgeRectCallout">
            <a:avLst>
              <a:gd name="adj1" fmla="val -116020"/>
              <a:gd name="adj2" fmla="val 338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O(1)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7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41" grpId="0" animBg="1"/>
      <p:bldP spid="42" grpId="0" animBg="1"/>
      <p:bldP spid="4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Implementation of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05000"/>
            <a:ext cx="110998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floor</a:t>
            </a:r>
            <a:r>
              <a:rPr lang="en-US" dirty="0"/>
              <a:t> field goes mostly unused</a:t>
            </a:r>
          </a:p>
          <a:p>
            <a:pPr lvl="1"/>
            <a:r>
              <a:rPr lang="en-US" dirty="0"/>
              <a:t>Only to check that a stack is empty</a:t>
            </a:r>
          </a:p>
          <a:p>
            <a:pPr lvl="4"/>
            <a:endParaRPr lang="en-US" dirty="0"/>
          </a:p>
          <a:p>
            <a:r>
              <a:rPr lang="en-US" dirty="0"/>
              <a:t>We can get rid of it …</a:t>
            </a:r>
          </a:p>
          <a:p>
            <a:pPr lvl="1"/>
            <a:r>
              <a:rPr lang="en-US" dirty="0"/>
              <a:t>… if we represent stacks as </a:t>
            </a:r>
            <a:r>
              <a:rPr lang="en-US" b="1" dirty="0"/>
              <a:t>NULL-terminated</a:t>
            </a:r>
            <a:r>
              <a:rPr lang="en-US" dirty="0"/>
              <a:t> lists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44800" y="7360384"/>
            <a:ext cx="65913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1211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top;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start of segment, where we push and pop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82600" y="7543800"/>
            <a:ext cx="1488549" cy="400110"/>
          </a:xfrm>
          <a:prstGeom prst="wedgeRectCallout">
            <a:avLst>
              <a:gd name="adj1" fmla="val 347406"/>
              <a:gd name="adj2" fmla="val -3529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floor is gone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526150" y="5257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916672" y="5257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9312022" y="5257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7304975" y="5486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8712200" y="5486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7035800" y="62484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654800" y="5562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654800" y="6324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29" idx="0"/>
            <a:endCxn id="28" idx="4"/>
          </p:cNvCxnSpPr>
          <p:nvPr/>
        </p:nvCxnSpPr>
        <p:spPr bwMode="auto">
          <a:xfrm rot="5400000" flipH="1" flipV="1">
            <a:off x="6426200" y="60198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500195" y="6093022"/>
          <a:ext cx="457200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ular Callout 31"/>
          <p:cNvSpPr/>
          <p:nvPr/>
        </p:nvSpPr>
        <p:spPr bwMode="auto">
          <a:xfrm>
            <a:off x="7645400" y="6629400"/>
            <a:ext cx="890628" cy="400110"/>
          </a:xfrm>
          <a:prstGeom prst="wedgeRectCallout">
            <a:avLst>
              <a:gd name="adj1" fmla="val -105953"/>
              <a:gd name="adj2" fmla="val -823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header</a:t>
            </a:r>
          </a:p>
        </p:txBody>
      </p:sp>
      <p:sp>
        <p:nvSpPr>
          <p:cNvPr id="33" name="Striped Right Arrow 32"/>
          <p:cNvSpPr/>
          <p:nvPr/>
        </p:nvSpPr>
        <p:spPr bwMode="auto">
          <a:xfrm>
            <a:off x="4531187" y="5306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863600" y="6781800"/>
            <a:ext cx="1334661" cy="400110"/>
          </a:xfrm>
          <a:prstGeom prst="wedgeRectCallout">
            <a:avLst>
              <a:gd name="adj1" fmla="val 76965"/>
              <a:gd name="adj2" fmla="val -1528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10425539" y="6553200"/>
            <a:ext cx="1844415" cy="1015663"/>
          </a:xfrm>
          <a:prstGeom prst="wedgeRectCallout">
            <a:avLst>
              <a:gd name="adj1" fmla="val -96715"/>
              <a:gd name="adj2" fmla="val -1149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New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36" name="Cloud 35"/>
          <p:cNvSpPr/>
          <p:nvPr/>
        </p:nvSpPr>
        <p:spPr bwMode="auto">
          <a:xfrm>
            <a:off x="2503061" y="4876800"/>
            <a:ext cx="1219200" cy="1905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731661" y="5257800"/>
            <a:ext cx="764756" cy="1219200"/>
            <a:chOff x="1625600" y="4724400"/>
            <a:chExt cx="838200" cy="2211388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778000" y="4724400"/>
              <a:ext cx="533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9144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10104790" y="5291667"/>
            <a:ext cx="458788" cy="381000"/>
            <a:chOff x="863600" y="305197"/>
            <a:chExt cx="458788" cy="381000"/>
          </a:xfrm>
        </p:grpSpPr>
        <p:cxnSp>
          <p:nvCxnSpPr>
            <p:cNvPr id="45" name="Straight Connector 44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9855200" y="5105400"/>
            <a:ext cx="9906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0" name="Rectangular Callout 49"/>
          <p:cNvSpPr/>
          <p:nvPr/>
        </p:nvSpPr>
        <p:spPr bwMode="auto">
          <a:xfrm>
            <a:off x="482600" y="7543800"/>
            <a:ext cx="1488549" cy="400110"/>
          </a:xfrm>
          <a:prstGeom prst="wedgeRectCallout">
            <a:avLst>
              <a:gd name="adj1" fmla="val 116100"/>
              <a:gd name="adj2" fmla="val 1323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floor is gone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9855200" y="2819400"/>
            <a:ext cx="2855910" cy="1015663"/>
          </a:xfrm>
          <a:prstGeom prst="wedgeRectCallout">
            <a:avLst>
              <a:gd name="adj1" fmla="val -95435"/>
              <a:gd name="adj2" fmla="val 680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a great idea if we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don’t need direct access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 the end of the list</a:t>
            </a: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7" grpId="0"/>
      <p:bldP spid="28" grpId="0"/>
      <p:bldP spid="29" grpId="0"/>
      <p:bldP spid="32" grpId="0" animBg="1"/>
      <p:bldP spid="33" grpId="0" animBg="1"/>
      <p:bldP spid="34" grpId="0" animBg="1"/>
      <p:bldP spid="35" grpId="0" animBg="1"/>
      <p:bldP spid="36" grpId="0" animBg="1"/>
      <p:bldP spid="49" grpId="0" animBg="1"/>
      <p:bldP spid="50" grpId="0" animBg="1"/>
      <p:bldP spid="5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Implementation of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05000"/>
            <a:ext cx="11099800" cy="6896100"/>
          </a:xfrm>
        </p:spPr>
        <p:txBody>
          <a:bodyPr/>
          <a:lstStyle/>
          <a:p>
            <a:r>
              <a:rPr lang="en-US" dirty="0"/>
              <a:t>Valid stacks are</a:t>
            </a:r>
          </a:p>
          <a:p>
            <a:pPr lvl="1"/>
            <a:r>
              <a:rPr lang="en-US" dirty="0"/>
              <a:t>Non-NULL and</a:t>
            </a:r>
          </a:p>
          <a:p>
            <a:pPr lvl="1"/>
            <a:r>
              <a:rPr lang="en-US" dirty="0"/>
              <a:t>The top field is a NULL-terminated list</a:t>
            </a:r>
          </a:p>
          <a:p>
            <a:pPr lvl="2"/>
            <a:r>
              <a:rPr lang="en-US" dirty="0"/>
              <a:t>I.e., Is acyclic</a:t>
            </a:r>
          </a:p>
          <a:p>
            <a:pPr lvl="4"/>
            <a:endParaRPr lang="en-US" dirty="0"/>
          </a:p>
          <a:p>
            <a:r>
              <a:rPr lang="en-US" dirty="0"/>
              <a:t>The empty stack has NULL</a:t>
            </a:r>
            <a:br>
              <a:rPr lang="en-US" dirty="0"/>
            </a:br>
            <a:r>
              <a:rPr lang="en-US" dirty="0"/>
              <a:t>in the top field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Nothing else changes!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740400" y="5601831"/>
            <a:ext cx="403860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S-&gt;top = NULL;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82800" y="5601831"/>
            <a:ext cx="3529496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(S);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S-&gt;top == NULL;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026400" y="2286000"/>
            <a:ext cx="38862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is_stack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S != NULL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is_acyclic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(S-&gt;top); 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9779000" y="4799113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9398000" y="487531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9243395" y="4495800"/>
          <a:ext cx="457200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9508067" y="4538133"/>
            <a:ext cx="458788" cy="381000"/>
            <a:chOff x="863600" y="305197"/>
            <a:chExt cx="458788" cy="381000"/>
          </a:xfrm>
        </p:grpSpPr>
        <p:cxnSp>
          <p:nvCxnSpPr>
            <p:cNvPr id="64" name="Straight Connector 63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69" name="Straight Arrow Connector 68"/>
          <p:cNvCxnSpPr/>
          <p:nvPr/>
        </p:nvCxnSpPr>
        <p:spPr bwMode="auto">
          <a:xfrm>
            <a:off x="8026400" y="4724400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526686" y="4495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71" name="Oval 70"/>
          <p:cNvSpPr>
            <a:spLocks noChangeArrowheads="1"/>
          </p:cNvSpPr>
          <p:nvPr/>
        </p:nvSpPr>
        <p:spPr bwMode="auto">
          <a:xfrm>
            <a:off x="4216400" y="6445956"/>
            <a:ext cx="914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6883400" y="70866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4" grpId="0" animBg="1"/>
      <p:bldP spid="51" grpId="0" animBg="1"/>
      <p:bldP spid="57" grpId="0"/>
      <p:bldP spid="59" grpId="0"/>
      <p:bldP spid="70" grpId="0"/>
      <p:bldP spid="71" grpId="0" animBg="1"/>
      <p:bldP spid="7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without Headers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header contains just one field,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Why not get rid of it?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push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pop</a:t>
            </a:r>
            <a:r>
              <a:rPr lang="en-US" dirty="0"/>
              <a:t> are now incorrect</a:t>
            </a:r>
          </a:p>
          <a:p>
            <a:pPr lvl="3"/>
            <a:r>
              <a:rPr lang="en-US" dirty="0"/>
              <a:t>they modify the local stack variable but not the caller’s</a:t>
            </a:r>
          </a:p>
          <a:p>
            <a:pPr lvl="3"/>
            <a:r>
              <a:rPr lang="en-US" dirty="0"/>
              <a:t>aliasing!</a:t>
            </a:r>
          </a:p>
          <a:p>
            <a:pPr lvl="2"/>
            <a:r>
              <a:rPr lang="en-US" dirty="0"/>
              <a:t>It breaks the interface: NULL is now the empty stack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54200" y="2743200"/>
            <a:ext cx="41910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latin typeface="Helvetica Neue"/>
              </a:rPr>
              <a:t> top;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stack_header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stack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560972" y="2743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51494" y="2743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346844" y="27432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9339797" y="2971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747022" y="29718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9070622" y="37338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689622" y="30480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689622" y="38100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" name="Elbow Connector 19"/>
          <p:cNvCxnSpPr>
            <a:stCxn id="14" idx="0"/>
            <a:endCxn id="13" idx="4"/>
          </p:cNvCxnSpPr>
          <p:nvPr/>
        </p:nvCxnSpPr>
        <p:spPr bwMode="auto">
          <a:xfrm rot="5400000" flipH="1" flipV="1">
            <a:off x="8461022" y="35052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535017" y="3578422"/>
          <a:ext cx="457200" cy="73300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top</a:t>
                      </a:r>
                    </a:p>
                  </a:txBody>
                  <a:tcPr marL="0" marR="0" marT="1828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12139612" y="2777067"/>
            <a:ext cx="458788" cy="381000"/>
            <a:chOff x="863600" y="305197"/>
            <a:chExt cx="458788" cy="3810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23" name="Straight Arrow Connector 22"/>
          <p:cNvCxnSpPr/>
          <p:nvPr/>
        </p:nvCxnSpPr>
        <p:spPr bwMode="auto">
          <a:xfrm>
            <a:off x="7318022" y="3810000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818308" y="3581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54200" y="5035028"/>
            <a:ext cx="41910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stack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8549864" y="5018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940386" y="5018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1335736" y="5018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 bwMode="auto">
          <a:xfrm>
            <a:off x="9328689" y="5247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735914" y="5247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8678514" y="532363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2128504" y="5052703"/>
            <a:ext cx="458788" cy="381000"/>
            <a:chOff x="863600" y="305197"/>
            <a:chExt cx="458788" cy="381000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41" name="Straight Arrow Connector 40"/>
          <p:cNvCxnSpPr/>
          <p:nvPr/>
        </p:nvCxnSpPr>
        <p:spPr bwMode="auto">
          <a:xfrm>
            <a:off x="7329492" y="5253335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829778" y="50247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64200" y="8001000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Stacks without Headers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3048000"/>
            <a:ext cx="11099800" cy="5829300"/>
          </a:xfrm>
        </p:spPr>
        <p:txBody>
          <a:bodyPr/>
          <a:lstStyle/>
          <a:p>
            <a:r>
              <a:rPr lang="en-US" dirty="0"/>
              <a:t>But we’re fine if we always </a:t>
            </a:r>
            <a:r>
              <a:rPr lang="en-US" i="1" dirty="0"/>
              <a:t>return</a:t>
            </a:r>
            <a:r>
              <a:rPr lang="en-US" dirty="0"/>
              <a:t> the updated stack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Functions transform an input stack into an output stack</a:t>
            </a:r>
          </a:p>
          <a:p>
            <a:pPr lvl="2"/>
            <a:r>
              <a:rPr lang="en-US" dirty="0"/>
              <a:t>This is a </a:t>
            </a:r>
            <a:r>
              <a:rPr lang="en-US" b="1" dirty="0"/>
              <a:t>functional interface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54200" y="2073592"/>
            <a:ext cx="41910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41211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stack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8549864" y="2057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940386" y="2057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1335736" y="2057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 bwMode="auto">
          <a:xfrm>
            <a:off x="9328689" y="2286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735914" y="2286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8678514" y="23622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12128504" y="2091267"/>
            <a:ext cx="458788" cy="381000"/>
            <a:chOff x="863600" y="305197"/>
            <a:chExt cx="458788" cy="381000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41" name="Straight Arrow Connector 40"/>
          <p:cNvCxnSpPr/>
          <p:nvPr/>
        </p:nvCxnSpPr>
        <p:spPr bwMode="auto">
          <a:xfrm>
            <a:off x="7329492" y="2291899"/>
            <a:ext cx="1219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829778" y="206329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5" name="Vertical Scroll 44"/>
          <p:cNvSpPr/>
          <p:nvPr/>
        </p:nvSpPr>
        <p:spPr bwMode="auto">
          <a:xfrm flipH="1">
            <a:off x="4445000" y="4043799"/>
            <a:ext cx="4343400" cy="3354804"/>
          </a:xfrm>
          <a:prstGeom prst="verticalScroll">
            <a:avLst>
              <a:gd name="adj" fmla="val 7463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1600" b="0" dirty="0">
                <a:latin typeface="Helvetica Neue"/>
              </a:rPr>
              <a:t>()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06750" algn="l"/>
                <a:tab pos="39433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stack_t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1600" b="0" dirty="0">
                <a:latin typeface="Helvetica Neue"/>
              </a:rPr>
              <a:t>)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06750" algn="l"/>
                <a:tab pos="39433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stack_empty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73579" y="3979473"/>
            <a:ext cx="3031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Helvetica Neue"/>
              </a:rPr>
              <a:t>Functional</a:t>
            </a:r>
            <a:r>
              <a:rPr lang="en-US" sz="1800" dirty="0">
                <a:latin typeface="Helvetica Neue"/>
              </a:rPr>
              <a:t> stack Interface</a:t>
            </a: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10388600" y="3657600"/>
            <a:ext cx="1608775" cy="707886"/>
          </a:xfrm>
          <a:prstGeom prst="wedgeRectCallout">
            <a:avLst>
              <a:gd name="adj1" fmla="val -148642"/>
              <a:gd name="adj2" fmla="val 1099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No more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NULL checks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4597400" y="6019800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4597400" y="6759222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6731000" y="6759222"/>
            <a:ext cx="838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1" name="Rectangular Callout 50"/>
          <p:cNvSpPr/>
          <p:nvPr/>
        </p:nvSpPr>
        <p:spPr bwMode="auto">
          <a:xfrm>
            <a:off x="9550400" y="5638800"/>
            <a:ext cx="2081660" cy="707886"/>
          </a:xfrm>
          <a:prstGeom prst="wedgeRectCallout">
            <a:avLst>
              <a:gd name="adj1" fmla="val -148642"/>
              <a:gd name="adj2" fmla="val 1099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Our trick to return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two outputs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reach the elements in a</a:t>
            </a:r>
            <a:br>
              <a:rPr lang="en-US" dirty="0"/>
            </a:br>
            <a:r>
              <a:rPr lang="en-US" dirty="0"/>
              <a:t>disembodied array after the first?</a:t>
            </a:r>
          </a:p>
          <a:p>
            <a:pPr lvl="1"/>
            <a:r>
              <a:rPr lang="en-US" dirty="0"/>
              <a:t>Use pointers to go to the next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803BD64-B566-D813-56AE-3E43C85793C8}"/>
              </a:ext>
            </a:extLst>
          </p:cNvPr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40" name="Cloud 39">
              <a:extLst>
                <a:ext uri="{FF2B5EF4-FFF2-40B4-BE49-F238E27FC236}">
                  <a16:creationId xmlns:a16="http://schemas.microsoft.com/office/drawing/2014/main" id="{F6172C12-3EB4-B8D3-BE6D-7ED7DA501075}"/>
                </a:ext>
              </a:extLst>
            </p:cNvPr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1" name="Group 11">
              <a:extLst>
                <a:ext uri="{FF2B5EF4-FFF2-40B4-BE49-F238E27FC236}">
                  <a16:creationId xmlns:a16="http://schemas.microsoft.com/office/drawing/2014/main" id="{FB50B0FA-FEEE-1883-AC77-45C52D875042}"/>
                </a:ext>
              </a:extLst>
            </p:cNvPr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40253E5-6719-E5D9-993F-25E9E2378846}"/>
                  </a:ext>
                </a:extLst>
              </p:cNvPr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45" name="Right Bracket 44">
                <a:extLst>
                  <a:ext uri="{FF2B5EF4-FFF2-40B4-BE49-F238E27FC236}">
                    <a16:creationId xmlns:a16="http://schemas.microsoft.com/office/drawing/2014/main" id="{93C8E56D-09D1-D65F-4AE8-736B2446F97C}"/>
                  </a:ext>
                </a:extLst>
              </p:cNvPr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6" name="Right Bracket 45">
                <a:extLst>
                  <a:ext uri="{FF2B5EF4-FFF2-40B4-BE49-F238E27FC236}">
                    <a16:creationId xmlns:a16="http://schemas.microsoft.com/office/drawing/2014/main" id="{C1AE16BA-09B6-CEE3-62E7-B9D7D8EE5F54}"/>
                  </a:ext>
                </a:extLst>
              </p:cNvPr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42" name="Right Arrow 41">
              <a:extLst>
                <a:ext uri="{FF2B5EF4-FFF2-40B4-BE49-F238E27FC236}">
                  <a16:creationId xmlns:a16="http://schemas.microsoft.com/office/drawing/2014/main" id="{14E19804-E312-23D7-D396-0D50F3294CD1}"/>
                </a:ext>
              </a:extLst>
            </p:cNvPr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E3FE39E9-C118-E778-99FD-52366F8D3770}"/>
                </a:ext>
              </a:extLst>
            </p:cNvPr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866AA6F3-D54A-85AF-5D0B-1AB2B54D1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329497"/>
              </p:ext>
            </p:extLst>
          </p:nvPr>
        </p:nvGraphicFramePr>
        <p:xfrm>
          <a:off x="7543799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68E0EA57-C834-1169-765D-A8B23A71C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24247"/>
              </p:ext>
            </p:extLst>
          </p:nvPr>
        </p:nvGraphicFramePr>
        <p:xfrm>
          <a:off x="85598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C1B6EEAE-6DFB-319D-B166-E229B8837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51421"/>
              </p:ext>
            </p:extLst>
          </p:nvPr>
        </p:nvGraphicFramePr>
        <p:xfrm>
          <a:off x="9626600" y="6018311"/>
          <a:ext cx="567267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7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780B1B6-E818-B8F6-E7F0-63DF3E0D6DCF}"/>
              </a:ext>
            </a:extLst>
          </p:cNvPr>
          <p:cNvCxnSpPr/>
          <p:nvPr/>
        </p:nvCxnSpPr>
        <p:spPr bwMode="auto">
          <a:xfrm>
            <a:off x="69352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9" name="Striped Right Arrow 58">
            <a:extLst>
              <a:ext uri="{FF2B5EF4-FFF2-40B4-BE49-F238E27FC236}">
                <a16:creationId xmlns:a16="http://schemas.microsoft.com/office/drawing/2014/main" id="{FCC0ECBD-8C0A-A6E7-A632-83890516CB26}"/>
              </a:ext>
            </a:extLst>
          </p:cNvPr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create this stack?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2"/>
            <a:r>
              <a:rPr lang="en-US" dirty="0"/>
              <a:t>Equivalently</a:t>
            </a:r>
          </a:p>
          <a:p>
            <a:pPr lvl="4"/>
            <a:endParaRPr lang="en-US" sz="1400" dirty="0"/>
          </a:p>
          <a:p>
            <a:pPr lvl="4"/>
            <a:endParaRPr lang="en-US" dirty="0"/>
          </a:p>
          <a:p>
            <a:pPr lvl="3"/>
            <a:r>
              <a:rPr lang="en-US" i="1" dirty="0"/>
              <a:t>But harder to read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70372" y="32662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60894" y="32662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356244" y="32662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349197" y="34948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9756422" y="34948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11149012" y="3300103"/>
            <a:ext cx="458788" cy="381000"/>
            <a:chOff x="863600" y="305197"/>
            <a:chExt cx="458788" cy="3810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>
            <a:off x="6730819" y="3494836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98636" y="32721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18" name="Striped Right Arrow 17"/>
          <p:cNvSpPr/>
          <p:nvPr/>
        </p:nvSpPr>
        <p:spPr bwMode="auto">
          <a:xfrm>
            <a:off x="4761992" y="29443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Cloud 18"/>
          <p:cNvSpPr/>
          <p:nvPr/>
        </p:nvSpPr>
        <p:spPr bwMode="auto">
          <a:xfrm>
            <a:off x="2886266" y="28194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114866" y="3048000"/>
            <a:ext cx="644334" cy="914400"/>
            <a:chOff x="1625600" y="4724400"/>
            <a:chExt cx="838200" cy="221138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9" name="Straight Arrow Connector 28"/>
          <p:cNvCxnSpPr/>
          <p:nvPr/>
        </p:nvCxnSpPr>
        <p:spPr bwMode="auto">
          <a:xfrm>
            <a:off x="2006600" y="34993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574417" y="3276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092200" y="4495800"/>
            <a:ext cx="1334661" cy="400110"/>
          </a:xfrm>
          <a:prstGeom prst="wedgeRectCallout">
            <a:avLst>
              <a:gd name="adj1" fmla="val 76965"/>
              <a:gd name="adj2" fmla="val -1528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9931400" y="4495800"/>
            <a:ext cx="1831591" cy="707886"/>
          </a:xfrm>
          <a:prstGeom prst="wedgeRectCallout">
            <a:avLst>
              <a:gd name="adj1" fmla="val -96715"/>
              <a:gd name="adj2" fmla="val -1149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854200" y="5791200"/>
            <a:ext cx="3529496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S = push(S, 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S = push(S, 7);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S = push(S, 3);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778000" y="8153400"/>
            <a:ext cx="64008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push(push(push(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stack_new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(), 2), 7), 3);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3863622"/>
            <a:ext cx="11099800" cy="4991100"/>
          </a:xfrm>
        </p:spPr>
        <p:txBody>
          <a:bodyPr/>
          <a:lstStyle/>
          <a:p>
            <a:pPr lvl="1"/>
            <a:r>
              <a:rPr lang="en-US" dirty="0"/>
              <a:t>What if now we do                                             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70372" y="2351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60894" y="2351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356244" y="23518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8349197" y="2580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9756422" y="2580436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9" name="Group 9"/>
          <p:cNvGrpSpPr/>
          <p:nvPr/>
        </p:nvGrpSpPr>
        <p:grpSpPr>
          <a:xfrm>
            <a:off x="11149012" y="2385703"/>
            <a:ext cx="458788" cy="381000"/>
            <a:chOff x="863600" y="305197"/>
            <a:chExt cx="458788" cy="3810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>
            <a:off x="6730819" y="2580436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98636" y="23577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18" name="Striped Right Arrow 17"/>
          <p:cNvSpPr/>
          <p:nvPr/>
        </p:nvSpPr>
        <p:spPr bwMode="auto">
          <a:xfrm>
            <a:off x="4761992" y="20299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30800" y="3943290"/>
            <a:ext cx="352949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S1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push(S, 14);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8713372" y="59606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0103894" y="59606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1499244" y="59606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9492197" y="61892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0899422" y="61892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41" name="Group 9"/>
          <p:cNvGrpSpPr/>
          <p:nvPr/>
        </p:nvGrpSpPr>
        <p:grpSpPr>
          <a:xfrm>
            <a:off x="12292012" y="5994535"/>
            <a:ext cx="458788" cy="381000"/>
            <a:chOff x="863600" y="305197"/>
            <a:chExt cx="458788" cy="381000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46" name="Straight Arrow Connector 45"/>
          <p:cNvCxnSpPr/>
          <p:nvPr/>
        </p:nvCxnSpPr>
        <p:spPr bwMode="auto">
          <a:xfrm>
            <a:off x="7961489" y="5345289"/>
            <a:ext cx="7620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580489" y="496428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48" name="Striped Right Arrow 47"/>
          <p:cNvSpPr/>
          <p:nvPr/>
        </p:nvSpPr>
        <p:spPr bwMode="auto">
          <a:xfrm>
            <a:off x="4736975" y="5638800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7328225" y="595488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3" name="Straight Arrow Connector 72"/>
          <p:cNvCxnSpPr/>
          <p:nvPr/>
        </p:nvCxnSpPr>
        <p:spPr bwMode="auto">
          <a:xfrm>
            <a:off x="8107050" y="619477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6488672" y="6183489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884967" y="5960788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3987800" y="7124700"/>
            <a:ext cx="8686800" cy="22479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The client has two stacks</a:t>
            </a:r>
          </a:p>
          <a:p>
            <a:pPr marL="1435100" marR="0" lvl="3" indent="-342900" algn="l" defTabSz="584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 with 3, 7, 2</a:t>
            </a:r>
          </a:p>
          <a:p>
            <a:pPr marL="1435100" marR="0" lvl="3" indent="-342900" algn="l" defTabSz="584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S1 with 14, 3, 7, 2</a:t>
            </a:r>
          </a:p>
          <a:p>
            <a:pPr marL="1092200" marR="0" lvl="2" indent="-292100" algn="l" defTabSz="6223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 the implementation, they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share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suffix</a:t>
            </a:r>
          </a:p>
          <a:p>
            <a:pPr marL="1435100" marR="0" lvl="3" indent="-342900" algn="l" defTabSz="584200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q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 linked list 3, 7, 2 is shared</a:t>
            </a:r>
          </a:p>
        </p:txBody>
      </p:sp>
      <p:sp>
        <p:nvSpPr>
          <p:cNvPr id="82" name="Cloud 81"/>
          <p:cNvSpPr/>
          <p:nvPr/>
        </p:nvSpPr>
        <p:spPr bwMode="auto">
          <a:xfrm>
            <a:off x="2886266" y="19050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3114866" y="2133600"/>
            <a:ext cx="644334" cy="914400"/>
            <a:chOff x="1625600" y="4724400"/>
            <a:chExt cx="838200" cy="2211388"/>
          </a:xfrm>
        </p:grpSpPr>
        <p:sp>
          <p:nvSpPr>
            <p:cNvPr id="84" name="Rectangle 83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85" name="Straight Connector 84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0" name="Straight Arrow Connector 89"/>
          <p:cNvCxnSpPr/>
          <p:nvPr/>
        </p:nvCxnSpPr>
        <p:spPr bwMode="auto">
          <a:xfrm>
            <a:off x="2006600" y="25849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574417" y="23622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92" name="Cloud 91"/>
          <p:cNvSpPr/>
          <p:nvPr/>
        </p:nvSpPr>
        <p:spPr bwMode="auto">
          <a:xfrm>
            <a:off x="2886266" y="47244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114866" y="4953000"/>
            <a:ext cx="644334" cy="914400"/>
            <a:chOff x="1625600" y="4724400"/>
            <a:chExt cx="838200" cy="2211388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00" name="Straight Arrow Connector 99"/>
          <p:cNvCxnSpPr/>
          <p:nvPr/>
        </p:nvCxnSpPr>
        <p:spPr bwMode="auto">
          <a:xfrm>
            <a:off x="2006600" y="54043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1" name="TextBox 100"/>
          <p:cNvSpPr txBox="1"/>
          <p:nvPr/>
        </p:nvSpPr>
        <p:spPr>
          <a:xfrm>
            <a:off x="1574417" y="5181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102" name="Cloud 101"/>
          <p:cNvSpPr/>
          <p:nvPr/>
        </p:nvSpPr>
        <p:spPr bwMode="auto">
          <a:xfrm>
            <a:off x="2886266" y="6248400"/>
            <a:ext cx="1101534" cy="16002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3114866" y="6477000"/>
            <a:ext cx="644334" cy="1143000"/>
            <a:chOff x="1625600" y="4724400"/>
            <a:chExt cx="838200" cy="2211388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14</a:t>
              </a:r>
            </a:p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10" name="Straight Arrow Connector 109"/>
          <p:cNvCxnSpPr/>
          <p:nvPr/>
        </p:nvCxnSpPr>
        <p:spPr bwMode="auto">
          <a:xfrm>
            <a:off x="2006600" y="7046834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1402895" y="6824133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functional stack library supports sharing list suffixes</a:t>
            </a:r>
          </a:p>
          <a:p>
            <a:pPr lvl="1"/>
            <a:r>
              <a:rPr lang="en-US" dirty="0"/>
              <a:t>This takes up much less space than our earlier implementation!</a:t>
            </a:r>
          </a:p>
          <a:p>
            <a:pPr lvl="1"/>
            <a:r>
              <a:rPr lang="en-US" dirty="0"/>
              <a:t>The client has no idea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What if we now do this?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521200" y="5638800"/>
            <a:ext cx="3529496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S2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push(S, 42);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S3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x_ptr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</p:txBody>
      </p:sp>
      <p:sp>
        <p:nvSpPr>
          <p:cNvPr id="84" name="Rectangular Callout 83"/>
          <p:cNvSpPr/>
          <p:nvPr/>
        </p:nvSpPr>
        <p:spPr bwMode="auto">
          <a:xfrm>
            <a:off x="9017000" y="5791200"/>
            <a:ext cx="1746632" cy="707886"/>
          </a:xfrm>
          <a:prstGeom prst="wedgeRectCallout">
            <a:avLst>
              <a:gd name="adj1" fmla="val -103178"/>
              <a:gd name="adj2" fmla="val -319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 variable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is still around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now do                                    ?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0304" y="1959114"/>
            <a:ext cx="3529496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S2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push(S, 42);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stack_t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S3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pop(S,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x_ptr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13372" y="50462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103894" y="50462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99244" y="5046268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9492197" y="52748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0899422" y="527486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0" name="Group 9"/>
          <p:cNvGrpSpPr/>
          <p:nvPr/>
        </p:nvGrpSpPr>
        <p:grpSpPr>
          <a:xfrm>
            <a:off x="12292012" y="5080135"/>
            <a:ext cx="458788" cy="381000"/>
            <a:chOff x="863600" y="305197"/>
            <a:chExt cx="458788" cy="381000"/>
          </a:xfrm>
        </p:grpSpPr>
        <p:cxnSp>
          <p:nvCxnSpPr>
            <p:cNvPr id="11" name="Straight Connector 10"/>
            <p:cNvCxnSpPr/>
            <p:nvPr/>
          </p:nvCxnSpPr>
          <p:spPr bwMode="auto">
            <a:xfrm>
              <a:off x="863600" y="494903"/>
              <a:ext cx="4572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oval" w="lg" len="lg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977106" y="494903"/>
              <a:ext cx="3810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1092994" y="494903"/>
              <a:ext cx="304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1207294" y="494903"/>
              <a:ext cx="2286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lg" len="lg"/>
              <a:tailEnd type="none" w="med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>
            <a:off x="7961489" y="4430889"/>
            <a:ext cx="7620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580489" y="404988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328225" y="5040489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 bwMode="auto">
          <a:xfrm>
            <a:off x="8107050" y="5280378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488672" y="5269089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884967" y="5046388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324769" y="6085636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>
            <a:off x="6485216" y="6314236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881511" y="6091535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S2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 flipH="1" flipV="1">
            <a:off x="7977012" y="5620454"/>
            <a:ext cx="838201" cy="63217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9333089" y="4419600"/>
            <a:ext cx="7620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780567" y="40386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S3</a:t>
            </a:r>
          </a:p>
        </p:txBody>
      </p:sp>
      <p:sp>
        <p:nvSpPr>
          <p:cNvPr id="27" name="Striped Right Arrow 26"/>
          <p:cNvSpPr/>
          <p:nvPr/>
        </p:nvSpPr>
        <p:spPr bwMode="auto">
          <a:xfrm>
            <a:off x="4736975" y="5257800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Cloud 27"/>
          <p:cNvSpPr/>
          <p:nvPr/>
        </p:nvSpPr>
        <p:spPr bwMode="auto">
          <a:xfrm>
            <a:off x="2886266" y="2743200"/>
            <a:ext cx="1101534" cy="1371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114866" y="2971800"/>
            <a:ext cx="644334" cy="914400"/>
            <a:chOff x="1625600" y="4724400"/>
            <a:chExt cx="838200" cy="2211388"/>
          </a:xfrm>
        </p:grpSpPr>
        <p:sp>
          <p:nvSpPr>
            <p:cNvPr id="30" name="Rectangle 2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2006600" y="342310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574417" y="3200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S</a:t>
            </a:r>
          </a:p>
        </p:txBody>
      </p:sp>
      <p:sp>
        <p:nvSpPr>
          <p:cNvPr id="38" name="Cloud 37"/>
          <p:cNvSpPr/>
          <p:nvPr/>
        </p:nvSpPr>
        <p:spPr bwMode="auto">
          <a:xfrm>
            <a:off x="2886266" y="4191000"/>
            <a:ext cx="1101534" cy="16002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114866" y="4419600"/>
            <a:ext cx="644334" cy="1143000"/>
            <a:chOff x="1625600" y="4724400"/>
            <a:chExt cx="838200" cy="2211388"/>
          </a:xfrm>
        </p:grpSpPr>
        <p:sp>
          <p:nvSpPr>
            <p:cNvPr id="40" name="Rectangle 3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14</a:t>
              </a:r>
            </a:p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6" name="Straight Arrow Connector 45"/>
          <p:cNvCxnSpPr/>
          <p:nvPr/>
        </p:nvCxnSpPr>
        <p:spPr bwMode="auto">
          <a:xfrm>
            <a:off x="2006600" y="4989434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402895" y="4766733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S1</a:t>
            </a:r>
          </a:p>
        </p:txBody>
      </p:sp>
      <p:sp>
        <p:nvSpPr>
          <p:cNvPr id="48" name="Cloud 47"/>
          <p:cNvSpPr/>
          <p:nvPr/>
        </p:nvSpPr>
        <p:spPr bwMode="auto">
          <a:xfrm>
            <a:off x="2880371" y="5889978"/>
            <a:ext cx="1101534" cy="16002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108971" y="6118578"/>
            <a:ext cx="644334" cy="1143000"/>
            <a:chOff x="1625600" y="4724400"/>
            <a:chExt cx="838200" cy="2211388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42</a:t>
              </a:r>
            </a:p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6" name="Straight Arrow Connector 55"/>
          <p:cNvCxnSpPr/>
          <p:nvPr/>
        </p:nvCxnSpPr>
        <p:spPr bwMode="auto">
          <a:xfrm>
            <a:off x="2000705" y="6688412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397000" y="6465711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S2</a:t>
            </a:r>
          </a:p>
        </p:txBody>
      </p:sp>
      <p:sp>
        <p:nvSpPr>
          <p:cNvPr id="58" name="Cloud 57"/>
          <p:cNvSpPr/>
          <p:nvPr/>
        </p:nvSpPr>
        <p:spPr bwMode="auto">
          <a:xfrm>
            <a:off x="2886266" y="7597422"/>
            <a:ext cx="1101534" cy="10668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114866" y="7826022"/>
            <a:ext cx="644334" cy="609600"/>
            <a:chOff x="1625600" y="4724400"/>
            <a:chExt cx="838200" cy="2211388"/>
          </a:xfrm>
        </p:grpSpPr>
        <p:sp>
          <p:nvSpPr>
            <p:cNvPr id="60" name="Rectangle 59"/>
            <p:cNvSpPr/>
            <p:nvPr/>
          </p:nvSpPr>
          <p:spPr bwMode="auto">
            <a:xfrm>
              <a:off x="1778000" y="4724400"/>
              <a:ext cx="533400" cy="22098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4572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  <a:b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</a:br>
              <a:r>
                <a:rPr kumimoji="0" lang="en-US" sz="18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rot="5400000">
              <a:off x="673100" y="5829300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5400000">
              <a:off x="1205706" y="5828506"/>
              <a:ext cx="2209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0800000">
              <a:off x="1778000" y="6934200"/>
              <a:ext cx="533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23114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1625600" y="4724400"/>
              <a:ext cx="1524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" name="Straight Arrow Connector 65"/>
          <p:cNvCxnSpPr/>
          <p:nvPr/>
        </p:nvCxnSpPr>
        <p:spPr bwMode="auto">
          <a:xfrm>
            <a:off x="2006600" y="8124923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402895" y="7902222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/>
              <a:t>S3</a:t>
            </a:r>
          </a:p>
        </p:txBody>
      </p:sp>
      <p:sp>
        <p:nvSpPr>
          <p:cNvPr id="68" name="Rectangular Callout 67"/>
          <p:cNvSpPr/>
          <p:nvPr/>
        </p:nvSpPr>
        <p:spPr bwMode="auto">
          <a:xfrm>
            <a:off x="1281539" y="9198114"/>
            <a:ext cx="1334661" cy="400110"/>
          </a:xfrm>
          <a:prstGeom prst="wedgeRectCallout">
            <a:avLst>
              <a:gd name="adj1" fmla="val 38057"/>
              <a:gd name="adj2" fmla="val -2262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69" name="Rectangular Callout 68"/>
          <p:cNvSpPr/>
          <p:nvPr/>
        </p:nvSpPr>
        <p:spPr bwMode="auto">
          <a:xfrm>
            <a:off x="6350000" y="8893314"/>
            <a:ext cx="1831591" cy="707886"/>
          </a:xfrm>
          <a:prstGeom prst="wedgeRectCallout">
            <a:avLst>
              <a:gd name="adj1" fmla="val 54905"/>
              <a:gd name="adj2" fmla="val -3397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71" name="Content Placeholder 2"/>
          <p:cNvSpPr txBox="1">
            <a:spLocks/>
          </p:cNvSpPr>
          <p:nvPr/>
        </p:nvSpPr>
        <p:spPr bwMode="auto">
          <a:xfrm>
            <a:off x="8712200" y="7010400"/>
            <a:ext cx="4178300" cy="838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Lots more sharing!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sharing is so great, why don’t our libraries always use it?</a:t>
            </a:r>
          </a:p>
          <a:p>
            <a:pPr lvl="1"/>
            <a:r>
              <a:rPr lang="en-US" dirty="0"/>
              <a:t>It takes a change of mindset</a:t>
            </a:r>
          </a:p>
          <a:p>
            <a:pPr lvl="2"/>
            <a:r>
              <a:rPr lang="en-US" dirty="0"/>
              <a:t>using functions that don’t modify data structures in place</a:t>
            </a:r>
          </a:p>
          <a:p>
            <a:pPr lvl="1"/>
            <a:r>
              <a:rPr lang="en-US" dirty="0"/>
              <a:t>A lot of code we </a:t>
            </a:r>
            <a:r>
              <a:rPr lang="en-US"/>
              <a:t>write uses </a:t>
            </a:r>
            <a:r>
              <a:rPr lang="en-US" dirty="0"/>
              <a:t>one instance of a data structure</a:t>
            </a:r>
          </a:p>
          <a:p>
            <a:pPr lvl="2"/>
            <a:r>
              <a:rPr lang="en-US" dirty="0"/>
              <a:t>So what? Sharing wouldn’t hurt anyway</a:t>
            </a:r>
          </a:p>
          <a:p>
            <a:pPr lvl="3"/>
            <a:r>
              <a:rPr lang="en-US" dirty="0"/>
              <a:t>Good point</a:t>
            </a:r>
          </a:p>
          <a:p>
            <a:pPr lvl="1"/>
            <a:r>
              <a:rPr lang="en-US" dirty="0"/>
              <a:t>It doesn’t work for all data structures</a:t>
            </a:r>
          </a:p>
          <a:p>
            <a:pPr lvl="2"/>
            <a:r>
              <a:rPr lang="en-US" dirty="0"/>
              <a:t>Try it on queues!</a:t>
            </a:r>
          </a:p>
          <a:p>
            <a:pPr lvl="2"/>
            <a:endParaRPr lang="en-US" dirty="0"/>
          </a:p>
          <a:p>
            <a:r>
              <a:rPr lang="en-US" dirty="0"/>
              <a:t>Functional programming languages rely heavily on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Wrap 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introduced </a:t>
            </a:r>
            <a:r>
              <a:rPr lang="en-US" b="1" dirty="0"/>
              <a:t>linked lists </a:t>
            </a:r>
            <a:r>
              <a:rPr lang="en-US" dirty="0"/>
              <a:t>and two common ways to use them</a:t>
            </a:r>
          </a:p>
          <a:p>
            <a:pPr lvl="1"/>
            <a:r>
              <a:rPr lang="en-US" dirty="0"/>
              <a:t>NULL-terminated linked lists</a:t>
            </a:r>
          </a:p>
          <a:p>
            <a:pPr lvl="1"/>
            <a:r>
              <a:rPr lang="en-US" dirty="0"/>
              <a:t>List segments</a:t>
            </a:r>
          </a:p>
          <a:p>
            <a:pPr lvl="3"/>
            <a:endParaRPr lang="en-US" dirty="0"/>
          </a:p>
          <a:p>
            <a:r>
              <a:rPr lang="en-US" dirty="0"/>
              <a:t>We learned about list manipulations and their complexity</a:t>
            </a:r>
          </a:p>
          <a:p>
            <a:pPr lvl="3"/>
            <a:endParaRPr lang="en-US" dirty="0"/>
          </a:p>
          <a:p>
            <a:r>
              <a:rPr lang="en-US" dirty="0"/>
              <a:t>We used them to implement stacks and queues</a:t>
            </a:r>
          </a:p>
          <a:p>
            <a:pPr lvl="3"/>
            <a:endParaRPr lang="en-US" dirty="0"/>
          </a:p>
          <a:p>
            <a:r>
              <a:rPr lang="en-US" dirty="0"/>
              <a:t>We talked about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vs.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they compare?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Question to </a:t>
            </a:r>
            <a:r>
              <a:rPr lang="en-US"/>
              <a:t>help decide </a:t>
            </a:r>
            <a:r>
              <a:rPr lang="en-US" dirty="0"/>
              <a:t>which one </a:t>
            </a:r>
            <a:r>
              <a:rPr lang="en-US"/>
              <a:t>to use:</a:t>
            </a:r>
            <a:endParaRPr lang="en-US" dirty="0"/>
          </a:p>
          <a:p>
            <a:pPr lvl="1"/>
            <a:r>
              <a:rPr lang="en-US" dirty="0"/>
              <a:t>Can we anticipate the size we need?</a:t>
            </a:r>
          </a:p>
          <a:p>
            <a:pPr lvl="1"/>
            <a:r>
              <a:rPr lang="en-US" dirty="0"/>
              <a:t>Do they allow us to achieve our target complexity?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826926"/>
              </p:ext>
            </p:extLst>
          </p:nvPr>
        </p:nvGraphicFramePr>
        <p:xfrm>
          <a:off x="2159000" y="2895600"/>
          <a:ext cx="82296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4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1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3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Arrays (unsorted)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Linked lists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indent="-282575" algn="l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dirty="0"/>
                        <a:t>O(1) access</a:t>
                      </a:r>
                    </a:p>
                    <a:p>
                      <a:pPr marL="282575" indent="-282575" algn="l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dirty="0"/>
                        <a:t>Built-in</a:t>
                      </a: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self-resizing</a:t>
                      </a: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O(1) insertion</a:t>
                      </a:r>
                      <a:r>
                        <a:rPr lang="en-US" sz="2400" i="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24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O(1) deletion</a:t>
                      </a:r>
                      <a:r>
                        <a:rPr lang="en-US" sz="2400" i="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endParaRPr lang="en-US" sz="1200" i="0" dirty="0"/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2400" i="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sz="2400" i="0" dirty="0"/>
                        <a:t> </a:t>
                      </a:r>
                      <a:r>
                        <a:rPr lang="en-US" sz="1800" i="1" dirty="0"/>
                        <a:t>Given the right pointers</a:t>
                      </a:r>
                      <a:endParaRPr lang="en-US" sz="2400" i="1" dirty="0"/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 size</a:t>
                      </a: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O(n) insertion</a:t>
                      </a: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O(n) access</a:t>
                      </a:r>
                    </a:p>
                    <a:p>
                      <a:pPr marL="282575" indent="-282575" algn="l" defTabSz="914400" rtl="0" eaLnBrk="1" latinLnBrk="0" hangingPunct="1">
                        <a:spcBef>
                          <a:spcPts val="600"/>
                        </a:spcBef>
                        <a:buSzPct val="125000"/>
                        <a:buFont typeface="Courier New" pitchFamily="49" charset="0"/>
                        <a:buChar char="o"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special</a:t>
                      </a: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syntax</a:t>
                      </a:r>
                      <a:endParaRPr lang="en-US" sz="24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51917"/>
              </p:ext>
            </p:extLst>
          </p:nvPr>
        </p:nvGraphicFramePr>
        <p:xfrm>
          <a:off x="7543599" y="60190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787947"/>
              </p:ext>
            </p:extLst>
          </p:nvPr>
        </p:nvGraphicFramePr>
        <p:xfrm>
          <a:off x="8934121" y="60190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12804"/>
              </p:ext>
            </p:extLst>
          </p:nvPr>
        </p:nvGraphicFramePr>
        <p:xfrm>
          <a:off x="10329471" y="6019054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9729649" y="624765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929391" y="625229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368FD04-625B-54BD-03E9-99D31E4CBB00}"/>
              </a:ext>
            </a:extLst>
          </p:cNvPr>
          <p:cNvCxnSpPr/>
          <p:nvPr/>
        </p:nvCxnSpPr>
        <p:spPr bwMode="auto">
          <a:xfrm>
            <a:off x="8322424" y="6247654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573F9FA9-1BF4-0202-4477-51D1488E8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399" y="6023694"/>
            <a:ext cx="914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Toward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reach the elements in a</a:t>
            </a:r>
            <a:br>
              <a:rPr lang="en-US" dirty="0"/>
            </a:br>
            <a:r>
              <a:rPr lang="en-US" dirty="0"/>
              <a:t>disembodied array after the first?</a:t>
            </a:r>
          </a:p>
          <a:p>
            <a:pPr lvl="1"/>
            <a:r>
              <a:rPr lang="en-US" dirty="0"/>
              <a:t>Use pointers to go to the next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8636000" y="140526"/>
            <a:ext cx="4343400" cy="4338201"/>
          </a:xfrm>
          <a:prstGeom prst="verticalScroll">
            <a:avLst>
              <a:gd name="adj" fmla="val 5547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queue_new</a:t>
            </a:r>
            <a:r>
              <a:rPr lang="en-US" sz="1600" b="0" dirty="0">
                <a:latin typeface="Helvetica Neue"/>
              </a:rPr>
              <a:t>()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25437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deq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queue_t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25437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queue_empty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(S);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93179" y="762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Queue Interface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803BD64-B566-D813-56AE-3E43C85793C8}"/>
              </a:ext>
            </a:extLst>
          </p:cNvPr>
          <p:cNvGrpSpPr/>
          <p:nvPr/>
        </p:nvGrpSpPr>
        <p:grpSpPr>
          <a:xfrm>
            <a:off x="1701800" y="5638800"/>
            <a:ext cx="2590800" cy="1295400"/>
            <a:chOff x="6959600" y="7162800"/>
            <a:chExt cx="3505200" cy="1752601"/>
          </a:xfrm>
        </p:grpSpPr>
        <p:sp>
          <p:nvSpPr>
            <p:cNvPr id="40" name="Cloud 39">
              <a:extLst>
                <a:ext uri="{FF2B5EF4-FFF2-40B4-BE49-F238E27FC236}">
                  <a16:creationId xmlns:a16="http://schemas.microsoft.com/office/drawing/2014/main" id="{F6172C12-3EB4-B8D3-BE6D-7ED7DA501075}"/>
                </a:ext>
              </a:extLst>
            </p:cNvPr>
            <p:cNvSpPr/>
            <p:nvPr/>
          </p:nvSpPr>
          <p:spPr bwMode="auto">
            <a:xfrm>
              <a:off x="7416801" y="7162800"/>
              <a:ext cx="2514600" cy="1752601"/>
            </a:xfrm>
            <a:prstGeom prst="cloud">
              <a:avLst/>
            </a:prstGeom>
            <a:solidFill>
              <a:srgbClr val="FFE5E5"/>
            </a:solidFill>
            <a:ln w="9525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grpSp>
          <p:nvGrpSpPr>
            <p:cNvPr id="41" name="Group 11">
              <a:extLst>
                <a:ext uri="{FF2B5EF4-FFF2-40B4-BE49-F238E27FC236}">
                  <a16:creationId xmlns:a16="http://schemas.microsoft.com/office/drawing/2014/main" id="{FB50B0FA-FEEE-1883-AC77-45C52D875042}"/>
                </a:ext>
              </a:extLst>
            </p:cNvPr>
            <p:cNvGrpSpPr/>
            <p:nvPr/>
          </p:nvGrpSpPr>
          <p:grpSpPr>
            <a:xfrm>
              <a:off x="7950198" y="7472084"/>
              <a:ext cx="1524001" cy="998813"/>
              <a:chOff x="8026399" y="6913463"/>
              <a:chExt cx="1375742" cy="595452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40253E5-6719-E5D9-993F-25E9E2378846}"/>
                  </a:ext>
                </a:extLst>
              </p:cNvPr>
              <p:cNvSpPr/>
              <p:nvPr/>
            </p:nvSpPr>
            <p:spPr bwMode="auto">
              <a:xfrm>
                <a:off x="8026399" y="7017763"/>
                <a:ext cx="1371600" cy="381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squar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 Neue" charset="0"/>
                    <a:ea typeface="Helvetica Neue" charset="0"/>
                    <a:cs typeface="Helvetica Neue" charset="0"/>
                    <a:sym typeface="Helvetica Neue" charset="0"/>
                  </a:rPr>
                  <a:t>3  7  2</a:t>
                </a:r>
              </a:p>
            </p:txBody>
          </p:sp>
          <p:sp>
            <p:nvSpPr>
              <p:cNvPr id="45" name="Right Bracket 44">
                <a:extLst>
                  <a:ext uri="{FF2B5EF4-FFF2-40B4-BE49-F238E27FC236}">
                    <a16:creationId xmlns:a16="http://schemas.microsoft.com/office/drawing/2014/main" id="{93C8E56D-09D1-D65F-4AE8-736B2446F97C}"/>
                  </a:ext>
                </a:extLst>
              </p:cNvPr>
              <p:cNvSpPr/>
              <p:nvPr/>
            </p:nvSpPr>
            <p:spPr bwMode="auto">
              <a:xfrm rot="5400000">
                <a:off x="8658439" y="6281423"/>
                <a:ext cx="111661" cy="1375741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  <p:sp>
            <p:nvSpPr>
              <p:cNvPr id="46" name="Right Bracket 45">
                <a:extLst>
                  <a:ext uri="{FF2B5EF4-FFF2-40B4-BE49-F238E27FC236}">
                    <a16:creationId xmlns:a16="http://schemas.microsoft.com/office/drawing/2014/main" id="{C1AE16BA-09B6-CEE3-62E7-B9D7D8EE5F54}"/>
                  </a:ext>
                </a:extLst>
              </p:cNvPr>
              <p:cNvSpPr/>
              <p:nvPr/>
            </p:nvSpPr>
            <p:spPr bwMode="auto">
              <a:xfrm rot="16200000" flipV="1">
                <a:off x="8658955" y="6765730"/>
                <a:ext cx="110629" cy="1375742"/>
              </a:xfrm>
              <a:prstGeom prst="rightBracket">
                <a:avLst>
                  <a:gd name="adj" fmla="val 0"/>
                </a:avLst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:ln>
              <a:effectLst/>
            </p:spPr>
            <p:txBody>
              <a:bodyPr vert="horz" wrap="none" lIns="50800" tIns="50800" rIns="50800" bIns="508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584200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endParaRPr>
              </a:p>
            </p:txBody>
          </p:sp>
        </p:grpSp>
        <p:sp>
          <p:nvSpPr>
            <p:cNvPr id="42" name="Right Arrow 41">
              <a:extLst>
                <a:ext uri="{FF2B5EF4-FFF2-40B4-BE49-F238E27FC236}">
                  <a16:creationId xmlns:a16="http://schemas.microsoft.com/office/drawing/2014/main" id="{14E19804-E312-23D7-D396-0D50F3294CD1}"/>
                </a:ext>
              </a:extLst>
            </p:cNvPr>
            <p:cNvSpPr/>
            <p:nvPr/>
          </p:nvSpPr>
          <p:spPr bwMode="auto">
            <a:xfrm>
              <a:off x="9398000" y="7568184"/>
              <a:ext cx="10668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US" sz="1400" b="0" dirty="0" err="1"/>
                <a:t>deq</a:t>
              </a:r>
              <a:endParaRPr lang="en-US" sz="1400" b="0" dirty="0"/>
            </a:p>
          </p:txBody>
        </p:sp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E3FE39E9-C118-E778-99FD-52366F8D3770}"/>
                </a:ext>
              </a:extLst>
            </p:cNvPr>
            <p:cNvSpPr/>
            <p:nvPr/>
          </p:nvSpPr>
          <p:spPr bwMode="auto">
            <a:xfrm>
              <a:off x="6959600" y="7568184"/>
              <a:ext cx="990600" cy="762000"/>
            </a:xfrm>
            <a:prstGeom prst="rightArrow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400" b="0" dirty="0" err="1"/>
                <a:t>enq</a:t>
              </a:r>
              <a:endParaRPr lang="en-US" sz="1400" b="0" dirty="0"/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780B1B6-E818-B8F6-E7F0-63DF3E0D6DCF}"/>
              </a:ext>
            </a:extLst>
          </p:cNvPr>
          <p:cNvCxnSpPr/>
          <p:nvPr/>
        </p:nvCxnSpPr>
        <p:spPr bwMode="auto">
          <a:xfrm>
            <a:off x="6935216" y="6248399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92CF75AA-1665-3779-5958-DB478BF6F821}"/>
              </a:ext>
            </a:extLst>
          </p:cNvPr>
          <p:cNvSpPr/>
          <p:nvPr/>
        </p:nvSpPr>
        <p:spPr bwMode="auto">
          <a:xfrm>
            <a:off x="5066792" y="5687568"/>
            <a:ext cx="978408" cy="1094232"/>
          </a:xfrm>
          <a:prstGeom prst="stripedRightArrow">
            <a:avLst/>
          </a:prstGeom>
          <a:solidFill>
            <a:srgbClr val="FF993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B577A68F-D7AB-2BD3-0BFC-DD2A986FC28C}"/>
              </a:ext>
            </a:extLst>
          </p:cNvPr>
          <p:cNvSpPr/>
          <p:nvPr/>
        </p:nvSpPr>
        <p:spPr bwMode="auto">
          <a:xfrm>
            <a:off x="7992954" y="8013411"/>
            <a:ext cx="3021020" cy="400110"/>
          </a:xfrm>
          <a:prstGeom prst="wedgeRectCallout">
            <a:avLst>
              <a:gd name="adj1" fmla="val -3335"/>
              <a:gd name="adj2" fmla="val -2972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r>
              <a:rPr lang="en-US" sz="2000" b="0" dirty="0"/>
              <a:t>This is called a </a:t>
            </a:r>
            <a:r>
              <a:rPr lang="en-US" sz="2000" dirty="0"/>
              <a:t>linked list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59AB748D-24C1-04FC-FEE7-7C8C5FD82119}"/>
              </a:ext>
            </a:extLst>
          </p:cNvPr>
          <p:cNvSpPr/>
          <p:nvPr/>
        </p:nvSpPr>
        <p:spPr bwMode="auto">
          <a:xfrm rot="5400000">
            <a:off x="9212078" y="4944336"/>
            <a:ext cx="403997" cy="3726642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47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" grpId="0" animBg="1"/>
      <p:bldP spid="7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Linked Lists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Linked lists use pointers to go to the next element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Each block is called a </a:t>
            </a:r>
            <a:r>
              <a:rPr lang="en-US" b="1" dirty="0"/>
              <a:t>node</a:t>
            </a:r>
          </a:p>
          <a:p>
            <a:pPr lvl="1"/>
            <a:r>
              <a:rPr lang="en-US" dirty="0"/>
              <a:t>Let’s implement it:</a:t>
            </a:r>
          </a:p>
          <a:p>
            <a:pPr lvl="2"/>
            <a:r>
              <a:rPr lang="en-US" dirty="0"/>
              <a:t>A node consists of</a:t>
            </a:r>
          </a:p>
          <a:p>
            <a:pPr lvl="3"/>
            <a:r>
              <a:rPr lang="en-US" sz="2400" dirty="0"/>
              <a:t>A data element</a:t>
            </a:r>
          </a:p>
          <a:p>
            <a:pPr lvl="3"/>
            <a:r>
              <a:rPr lang="en-US" sz="2400" dirty="0"/>
              <a:t>A pointer to the next node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The whole list is a pointer to its first node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273678" y="2971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664200" y="2971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7059550" y="29718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>
            <a:off x="5052503" y="3200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6459728" y="32004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3873500" y="6409316"/>
            <a:ext cx="5257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435600" y="2819400"/>
            <a:ext cx="13716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1" name="Oval 40"/>
          <p:cNvSpPr/>
          <p:nvPr/>
        </p:nvSpPr>
        <p:spPr bwMode="auto">
          <a:xfrm>
            <a:off x="6021450" y="416725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5157127" y="5386000"/>
            <a:ext cx="1302601" cy="400110"/>
          </a:xfrm>
          <a:prstGeom prst="wedgeRectCallout">
            <a:avLst>
              <a:gd name="adj1" fmla="val -82208"/>
              <a:gd name="adj2" fmla="val 205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/>
              <a:t>an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/>
              <a:t> here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82602D6-0BE8-0916-78CF-DA139CD60A18}"/>
              </a:ext>
            </a:extLst>
          </p:cNvPr>
          <p:cNvCxnSpPr>
            <a:cxnSpLocks/>
            <a:endCxn id="30" idx="4"/>
          </p:cNvCxnSpPr>
          <p:nvPr/>
        </p:nvCxnSpPr>
        <p:spPr bwMode="auto">
          <a:xfrm flipV="1">
            <a:off x="5740400" y="3581400"/>
            <a:ext cx="38100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Linked lists are a </a:t>
            </a:r>
            <a:r>
              <a:rPr lang="en-US" b="1" dirty="0"/>
              <a:t>recursive type</a:t>
            </a:r>
          </a:p>
          <a:p>
            <a:pPr lvl="1"/>
            <a:r>
              <a:rPr lang="en-US" dirty="0"/>
              <a:t>A </a:t>
            </a:r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list_node</a:t>
            </a:r>
            <a:r>
              <a:rPr lang="en-US" dirty="0"/>
              <a:t> is defined in terms of itself</a:t>
            </a:r>
          </a:p>
          <a:p>
            <a:pPr lvl="4"/>
            <a:endParaRPr lang="en-US" dirty="0"/>
          </a:p>
          <a:p>
            <a:r>
              <a:rPr lang="en-US" dirty="0"/>
              <a:t>What if we don’t have </a:t>
            </a:r>
            <a:r>
              <a:rPr lang="en-US" dirty="0" err="1"/>
              <a:t>elem</a:t>
            </a:r>
            <a:r>
              <a:rPr lang="en-US" dirty="0"/>
              <a:t> </a:t>
            </a:r>
            <a:r>
              <a:rPr lang="en-US" dirty="0" err="1"/>
              <a:t>list_node</a:t>
            </a:r>
            <a:r>
              <a:rPr lang="en-US" dirty="0"/>
              <a:t> as a pointer?</a:t>
            </a:r>
          </a:p>
          <a:p>
            <a:pPr lvl="2">
              <a:buNone/>
            </a:pPr>
            <a:r>
              <a:rPr lang="en-US" dirty="0"/>
              <a:t>A node that contains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and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/>
              <a:t>A node that contains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and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/>
              <a:t>A node that contains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and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/>
              <a:t>…</a:t>
            </a:r>
          </a:p>
          <a:p>
            <a:pPr lvl="1"/>
            <a:r>
              <a:rPr lang="en-US" dirty="0"/>
              <a:t>It would take an </a:t>
            </a:r>
            <a:r>
              <a:rPr lang="en-US" i="1" dirty="0"/>
              <a:t>infinite amount of memory!</a:t>
            </a:r>
          </a:p>
          <a:p>
            <a:pPr lvl="1"/>
            <a:r>
              <a:rPr lang="en-US" dirty="0"/>
              <a:t>The C0 compiler disallows this</a:t>
            </a:r>
          </a:p>
          <a:p>
            <a:pPr lvl="2"/>
            <a:r>
              <a:rPr lang="en-US" dirty="0"/>
              <a:t>Recursion can only occur behind a pointer (or an array)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9093200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048372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879072" y="152400"/>
          <a:ext cx="947928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 bwMode="auto">
          <a:xfrm>
            <a:off x="9872025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1279250" y="381000"/>
            <a:ext cx="6096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3987800" y="1981200"/>
            <a:ext cx="5257800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data;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10822050" y="134785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569200" y="54389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828475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1074400" y="4114800"/>
            <a:ext cx="533400" cy="5715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1112500" y="4648200"/>
            <a:ext cx="457200" cy="5181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1150600" y="5181600"/>
            <a:ext cx="381000" cy="4648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1188700" y="5715000"/>
            <a:ext cx="304800" cy="41148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  <a:b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.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A93547-73CB-464F-28CA-58E161F58694}"/>
              </a:ext>
            </a:extLst>
          </p:cNvPr>
          <p:cNvSpPr/>
          <p:nvPr/>
        </p:nvSpPr>
        <p:spPr bwMode="auto">
          <a:xfrm>
            <a:off x="4902200" y="2667000"/>
            <a:ext cx="1078675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5F3A88-4E15-9E46-6329-67388BD1DB68}"/>
              </a:ext>
            </a:extLst>
          </p:cNvPr>
          <p:cNvSpPr/>
          <p:nvPr/>
        </p:nvSpPr>
        <p:spPr bwMode="auto">
          <a:xfrm>
            <a:off x="4737925" y="2053173"/>
            <a:ext cx="1078675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C0F062-C688-5B37-D854-86CF4B5326AD}"/>
              </a:ext>
            </a:extLst>
          </p:cNvPr>
          <p:cNvCxnSpPr>
            <a:stCxn id="4" idx="0"/>
            <a:endCxn id="6" idx="2"/>
          </p:cNvCxnSpPr>
          <p:nvPr/>
        </p:nvCxnSpPr>
        <p:spPr bwMode="auto">
          <a:xfrm flipH="1" flipV="1">
            <a:off x="5277263" y="2357973"/>
            <a:ext cx="164275" cy="309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21" name="Right Arrow 20">
            <a:extLst>
              <a:ext uri="{FF2B5EF4-FFF2-40B4-BE49-F238E27FC236}">
                <a16:creationId xmlns:a16="http://schemas.microsoft.com/office/drawing/2014/main" id="{EF3ED5EA-38C2-6F78-3B12-403AABE148ED}"/>
              </a:ext>
            </a:extLst>
          </p:cNvPr>
          <p:cNvSpPr/>
          <p:nvPr/>
        </p:nvSpPr>
        <p:spPr bwMode="auto">
          <a:xfrm>
            <a:off x="2727532" y="2590800"/>
            <a:ext cx="1066800" cy="4572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33" grpId="0" animBg="1"/>
      <p:bldP spid="35" grpId="0" animBg="1"/>
      <p:bldP spid="4" grpId="0" animBg="1"/>
      <p:bldP spid="6" grpId="0" animBg="1"/>
      <p:bldP spid="21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20242</TotalTime>
  <Words>6578</Words>
  <Application>Microsoft Macintosh PowerPoint</Application>
  <PresentationFormat>Custom</PresentationFormat>
  <Paragraphs>1593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Towards Queues</vt:lpstr>
      <vt:lpstr>Toward Queues</vt:lpstr>
      <vt:lpstr>Toward Queues</vt:lpstr>
      <vt:lpstr>Toward Queues</vt:lpstr>
      <vt:lpstr>PowerPoint Presentation</vt:lpstr>
      <vt:lpstr>Lists of Nodes</vt:lpstr>
      <vt:lpstr>Lists of Nodes</vt:lpstr>
      <vt:lpstr>Lists of Nodes</vt:lpstr>
      <vt:lpstr>Lists of Nodes</vt:lpstr>
      <vt:lpstr>The End of a List</vt:lpstr>
      <vt:lpstr>PowerPoint Presentation</vt:lpstr>
      <vt:lpstr>Lists with a Dummy Node</vt:lpstr>
      <vt:lpstr>List Segments</vt:lpstr>
      <vt:lpstr>List Segments</vt:lpstr>
      <vt:lpstr>Checking for List Segments</vt:lpstr>
      <vt:lpstr>Checking for List Segments</vt:lpstr>
      <vt:lpstr>Checking for List Segments</vt:lpstr>
      <vt:lpstr>Checking for List Segments</vt:lpstr>
      <vt:lpstr>Checking for List Segments</vt:lpstr>
      <vt:lpstr>Checking for List Segments</vt:lpstr>
      <vt:lpstr>Detecting Cycles</vt:lpstr>
      <vt:lpstr>Detecting Cycles</vt:lpstr>
      <vt:lpstr>Detecting Cycles</vt:lpstr>
      <vt:lpstr>PowerPoint Presentation</vt:lpstr>
      <vt:lpstr>Deleting an Element</vt:lpstr>
      <vt:lpstr>Deleting an Element</vt:lpstr>
      <vt:lpstr>Inserting an Element</vt:lpstr>
      <vt:lpstr>Inserting an Element</vt:lpstr>
      <vt:lpstr>Inserting an Element</vt:lpstr>
      <vt:lpstr>Summary</vt:lpstr>
      <vt:lpstr>PowerPoint Presentation</vt:lpstr>
      <vt:lpstr>Queues as List Segments</vt:lpstr>
      <vt:lpstr>Queues as List Segments</vt:lpstr>
      <vt:lpstr>Queues as List Segments</vt:lpstr>
      <vt:lpstr>Queues as List Segments</vt:lpstr>
      <vt:lpstr>Queues as List Segments</vt:lpstr>
      <vt:lpstr>Queues as List Segments</vt:lpstr>
      <vt:lpstr>PowerPoint Presentation</vt:lpstr>
      <vt:lpstr>Stacks as List Segments</vt:lpstr>
      <vt:lpstr>Stack as List Segments</vt:lpstr>
      <vt:lpstr>Stacks as List Segments</vt:lpstr>
      <vt:lpstr>Stacks as List Segments</vt:lpstr>
      <vt:lpstr>Another Implementation of Stacks</vt:lpstr>
      <vt:lpstr>Another Implementation of Stacks</vt:lpstr>
      <vt:lpstr>PowerPoint Presentation</vt:lpstr>
      <vt:lpstr>Stacks without Headers</vt:lpstr>
      <vt:lpstr>Stacks without Headers</vt:lpstr>
      <vt:lpstr>Functional Stacks</vt:lpstr>
      <vt:lpstr>Functional Stacks</vt:lpstr>
      <vt:lpstr>Sharing</vt:lpstr>
      <vt:lpstr>Sharing</vt:lpstr>
      <vt:lpstr>Sharing</vt:lpstr>
      <vt:lpstr>PowerPoint Presentation</vt:lpstr>
      <vt:lpstr>What have we done?</vt:lpstr>
      <vt:lpstr>Linked Lists vs. 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Lists</dc:title>
  <cp:lastModifiedBy>Mohammad Hammoud</cp:lastModifiedBy>
  <cp:revision>639</cp:revision>
  <dcterms:modified xsi:type="dcterms:W3CDTF">2023-02-20T09:28:32Z</dcterms:modified>
</cp:coreProperties>
</file>