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erverZoom="100000" firstSlideNum="0" showSpecialPlsOnTitleSld="0" strictFirstAndLastChars="0" saveSubsetFonts="1">
  <p:sldMasterIdLst>
    <p:sldMasterId id="2147483648" r:id="rId1"/>
  </p:sldMasterIdLst>
  <p:notesMasterIdLst>
    <p:notesMasterId r:id="rId100"/>
  </p:notesMasterIdLst>
  <p:handoutMasterIdLst>
    <p:handoutMasterId r:id="rId101"/>
  </p:handoutMasterIdLst>
  <p:sldIdLst>
    <p:sldId id="397" r:id="rId2"/>
    <p:sldId id="521" r:id="rId3"/>
    <p:sldId id="419" r:id="rId4"/>
    <p:sldId id="292" r:id="rId5"/>
    <p:sldId id="330" r:id="rId6"/>
    <p:sldId id="331" r:id="rId7"/>
    <p:sldId id="341" r:id="rId8"/>
    <p:sldId id="342" r:id="rId9"/>
    <p:sldId id="335" r:id="rId10"/>
    <p:sldId id="371" r:id="rId11"/>
    <p:sldId id="344" r:id="rId12"/>
    <p:sldId id="345" r:id="rId13"/>
    <p:sldId id="346" r:id="rId14"/>
    <p:sldId id="347" r:id="rId15"/>
    <p:sldId id="374" r:id="rId16"/>
    <p:sldId id="373" r:id="rId17"/>
    <p:sldId id="379" r:id="rId18"/>
    <p:sldId id="348" r:id="rId19"/>
    <p:sldId id="338" r:id="rId20"/>
    <p:sldId id="340" r:id="rId21"/>
    <p:sldId id="375" r:id="rId22"/>
    <p:sldId id="372" r:id="rId23"/>
    <p:sldId id="349" r:id="rId24"/>
    <p:sldId id="336" r:id="rId25"/>
    <p:sldId id="352" r:id="rId26"/>
    <p:sldId id="354" r:id="rId27"/>
    <p:sldId id="353" r:id="rId28"/>
    <p:sldId id="356" r:id="rId29"/>
    <p:sldId id="355" r:id="rId30"/>
    <p:sldId id="339" r:id="rId31"/>
    <p:sldId id="357" r:id="rId32"/>
    <p:sldId id="358" r:id="rId33"/>
    <p:sldId id="377" r:id="rId34"/>
    <p:sldId id="376" r:id="rId35"/>
    <p:sldId id="351" r:id="rId36"/>
    <p:sldId id="522" r:id="rId37"/>
    <p:sldId id="337" r:id="rId38"/>
    <p:sldId id="359" r:id="rId39"/>
    <p:sldId id="378" r:id="rId40"/>
    <p:sldId id="360" r:id="rId41"/>
    <p:sldId id="361" r:id="rId42"/>
    <p:sldId id="362" r:id="rId43"/>
    <p:sldId id="363" r:id="rId44"/>
    <p:sldId id="364" r:id="rId45"/>
    <p:sldId id="365" r:id="rId46"/>
    <p:sldId id="366" r:id="rId47"/>
    <p:sldId id="367" r:id="rId48"/>
    <p:sldId id="368" r:id="rId49"/>
    <p:sldId id="369" r:id="rId50"/>
    <p:sldId id="370" r:id="rId51"/>
    <p:sldId id="523" r:id="rId52"/>
    <p:sldId id="524" r:id="rId53"/>
    <p:sldId id="525" r:id="rId54"/>
    <p:sldId id="526" r:id="rId55"/>
    <p:sldId id="383" r:id="rId56"/>
    <p:sldId id="382" r:id="rId57"/>
    <p:sldId id="384" r:id="rId58"/>
    <p:sldId id="381" r:id="rId59"/>
    <p:sldId id="527" r:id="rId60"/>
    <p:sldId id="528" r:id="rId61"/>
    <p:sldId id="529" r:id="rId62"/>
    <p:sldId id="530" r:id="rId63"/>
    <p:sldId id="531" r:id="rId64"/>
    <p:sldId id="532" r:id="rId65"/>
    <p:sldId id="350" r:id="rId66"/>
    <p:sldId id="533" r:id="rId67"/>
    <p:sldId id="534" r:id="rId68"/>
    <p:sldId id="535" r:id="rId69"/>
    <p:sldId id="536" r:id="rId70"/>
    <p:sldId id="537" r:id="rId71"/>
    <p:sldId id="538" r:id="rId72"/>
    <p:sldId id="539" r:id="rId73"/>
    <p:sldId id="386" r:id="rId74"/>
    <p:sldId id="540" r:id="rId75"/>
    <p:sldId id="541" r:id="rId76"/>
    <p:sldId id="542" r:id="rId77"/>
    <p:sldId id="387" r:id="rId78"/>
    <p:sldId id="543" r:id="rId79"/>
    <p:sldId id="544" r:id="rId80"/>
    <p:sldId id="545" r:id="rId81"/>
    <p:sldId id="546" r:id="rId82"/>
    <p:sldId id="547" r:id="rId83"/>
    <p:sldId id="548" r:id="rId84"/>
    <p:sldId id="549" r:id="rId85"/>
    <p:sldId id="550" r:id="rId86"/>
    <p:sldId id="551" r:id="rId87"/>
    <p:sldId id="552" r:id="rId88"/>
    <p:sldId id="553" r:id="rId89"/>
    <p:sldId id="554" r:id="rId90"/>
    <p:sldId id="555" r:id="rId91"/>
    <p:sldId id="556" r:id="rId92"/>
    <p:sldId id="557" r:id="rId93"/>
    <p:sldId id="558" r:id="rId94"/>
    <p:sldId id="559" r:id="rId95"/>
    <p:sldId id="385" r:id="rId96"/>
    <p:sldId id="560" r:id="rId97"/>
    <p:sldId id="561" r:id="rId98"/>
    <p:sldId id="562" r:id="rId99"/>
  </p:sldIdLst>
  <p:sldSz cx="13004800" cy="9753600"/>
  <p:notesSz cx="7007225" cy="9296400"/>
  <p:defaultTextStyle>
    <a:defPPr>
      <a:defRPr lang="en-US"/>
    </a:defPPr>
    <a:lvl1pPr algn="ctr" defTabSz="584200" rtl="0" fontAlgn="base" hangingPunct="0">
      <a:spcBef>
        <a:spcPct val="0"/>
      </a:spcBef>
      <a:spcAft>
        <a:spcPct val="0"/>
      </a:spcAft>
      <a:defRPr sz="2400" b="1" kern="1200">
        <a:solidFill>
          <a:srgbClr val="000000"/>
        </a:solidFill>
        <a:latin typeface="Helvetica Neue" charset="0"/>
        <a:ea typeface="Helvetica Neue" charset="0"/>
        <a:cs typeface="Helvetica Neue" charset="0"/>
        <a:sym typeface="Helvetica Neue" charset="0"/>
      </a:defRPr>
    </a:lvl1pPr>
    <a:lvl2pPr marL="457200" indent="-228600" algn="ctr" defTabSz="584200" rtl="0" fontAlgn="base" hangingPunct="0">
      <a:spcBef>
        <a:spcPct val="0"/>
      </a:spcBef>
      <a:spcAft>
        <a:spcPct val="0"/>
      </a:spcAft>
      <a:defRPr sz="2400" b="1" kern="1200">
        <a:solidFill>
          <a:srgbClr val="000000"/>
        </a:solidFill>
        <a:latin typeface="Helvetica Neue" charset="0"/>
        <a:ea typeface="Helvetica Neue" charset="0"/>
        <a:cs typeface="Helvetica Neue" charset="0"/>
        <a:sym typeface="Helvetica Neue" charset="0"/>
      </a:defRPr>
    </a:lvl2pPr>
    <a:lvl3pPr marL="914400" indent="-457200" algn="ctr" defTabSz="584200" rtl="0" fontAlgn="base" hangingPunct="0">
      <a:spcBef>
        <a:spcPct val="0"/>
      </a:spcBef>
      <a:spcAft>
        <a:spcPct val="0"/>
      </a:spcAft>
      <a:defRPr sz="2400" b="1" kern="1200">
        <a:solidFill>
          <a:srgbClr val="000000"/>
        </a:solidFill>
        <a:latin typeface="Helvetica Neue" charset="0"/>
        <a:ea typeface="Helvetica Neue" charset="0"/>
        <a:cs typeface="Helvetica Neue" charset="0"/>
        <a:sym typeface="Helvetica Neue" charset="0"/>
      </a:defRPr>
    </a:lvl3pPr>
    <a:lvl4pPr marL="1371600" indent="-685800" algn="ctr" defTabSz="584200" rtl="0" fontAlgn="base" hangingPunct="0">
      <a:spcBef>
        <a:spcPct val="0"/>
      </a:spcBef>
      <a:spcAft>
        <a:spcPct val="0"/>
      </a:spcAft>
      <a:defRPr sz="2400" b="1" kern="1200">
        <a:solidFill>
          <a:srgbClr val="000000"/>
        </a:solidFill>
        <a:latin typeface="Helvetica Neue" charset="0"/>
        <a:ea typeface="Helvetica Neue" charset="0"/>
        <a:cs typeface="Helvetica Neue" charset="0"/>
        <a:sym typeface="Helvetica Neue" charset="0"/>
      </a:defRPr>
    </a:lvl4pPr>
    <a:lvl5pPr marL="1828800" indent="-914400" algn="ctr" defTabSz="584200" rtl="0" fontAlgn="base" hangingPunct="0">
      <a:spcBef>
        <a:spcPct val="0"/>
      </a:spcBef>
      <a:spcAft>
        <a:spcPct val="0"/>
      </a:spcAft>
      <a:defRPr sz="2400" b="1" kern="1200">
        <a:solidFill>
          <a:srgbClr val="000000"/>
        </a:solidFill>
        <a:latin typeface="Helvetica Neue" charset="0"/>
        <a:ea typeface="Helvetica Neue" charset="0"/>
        <a:cs typeface="Helvetica Neue" charset="0"/>
        <a:sym typeface="Helvetica Neue" charset="0"/>
      </a:defRPr>
    </a:lvl5pPr>
    <a:lvl6pPr marL="2286000" algn="l" defTabSz="914400" rtl="0" eaLnBrk="1" latinLnBrk="0" hangingPunct="1">
      <a:defRPr sz="2400" b="1" kern="1200">
        <a:solidFill>
          <a:srgbClr val="000000"/>
        </a:solidFill>
        <a:latin typeface="Helvetica Neue" charset="0"/>
        <a:ea typeface="Helvetica Neue" charset="0"/>
        <a:cs typeface="Helvetica Neue" charset="0"/>
        <a:sym typeface="Helvetica Neue" charset="0"/>
      </a:defRPr>
    </a:lvl6pPr>
    <a:lvl7pPr marL="2743200" algn="l" defTabSz="914400" rtl="0" eaLnBrk="1" latinLnBrk="0" hangingPunct="1">
      <a:defRPr sz="2400" b="1" kern="1200">
        <a:solidFill>
          <a:srgbClr val="000000"/>
        </a:solidFill>
        <a:latin typeface="Helvetica Neue" charset="0"/>
        <a:ea typeface="Helvetica Neue" charset="0"/>
        <a:cs typeface="Helvetica Neue" charset="0"/>
        <a:sym typeface="Helvetica Neue" charset="0"/>
      </a:defRPr>
    </a:lvl7pPr>
    <a:lvl8pPr marL="3200400" algn="l" defTabSz="914400" rtl="0" eaLnBrk="1" latinLnBrk="0" hangingPunct="1">
      <a:defRPr sz="2400" b="1" kern="1200">
        <a:solidFill>
          <a:srgbClr val="000000"/>
        </a:solidFill>
        <a:latin typeface="Helvetica Neue" charset="0"/>
        <a:ea typeface="Helvetica Neue" charset="0"/>
        <a:cs typeface="Helvetica Neue" charset="0"/>
        <a:sym typeface="Helvetica Neue" charset="0"/>
      </a:defRPr>
    </a:lvl8pPr>
    <a:lvl9pPr marL="3657600" algn="l" defTabSz="914400" rtl="0" eaLnBrk="1" latinLnBrk="0" hangingPunct="1">
      <a:defRPr sz="2400" b="1" kern="1200">
        <a:solidFill>
          <a:srgbClr val="000000"/>
        </a:solidFill>
        <a:latin typeface="Helvetica Neue" charset="0"/>
        <a:ea typeface="Helvetica Neue" charset="0"/>
        <a:cs typeface="Helvetica Neue" charset="0"/>
        <a:sym typeface="Helvetica Neue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3072">
          <p15:clr>
            <a:srgbClr val="A4A3A4"/>
          </p15:clr>
        </p15:guide>
        <p15:guide id="2" pos="409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7E0FF"/>
    <a:srgbClr val="E7F0FF"/>
    <a:srgbClr val="CCECFF"/>
    <a:srgbClr val="CD792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1"/>
    <p:restoredTop sz="94660"/>
  </p:normalViewPr>
  <p:slideViewPr>
    <p:cSldViewPr>
      <p:cViewPr varScale="1">
        <p:scale>
          <a:sx n="108" d="100"/>
          <a:sy n="108" d="100"/>
        </p:scale>
        <p:origin x="272" y="200"/>
      </p:cViewPr>
      <p:guideLst>
        <p:guide orient="horz" pos="3072"/>
        <p:guide pos="409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16" Type="http://schemas.openxmlformats.org/officeDocument/2006/relationships/slide" Target="slides/slide15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102" Type="http://schemas.openxmlformats.org/officeDocument/2006/relationships/presProps" Target="presProps.xml"/><Relationship Id="rId5" Type="http://schemas.openxmlformats.org/officeDocument/2006/relationships/slide" Target="slides/slide4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59" Type="http://schemas.openxmlformats.org/officeDocument/2006/relationships/slide" Target="slides/slide58.xml"/><Relationship Id="rId103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theme" Target="theme/theme1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56" Type="http://schemas.openxmlformats.org/officeDocument/2006/relationships/slide" Target="slides/slide55.xml"/><Relationship Id="rId77" Type="http://schemas.openxmlformats.org/officeDocument/2006/relationships/slide" Target="slides/slide76.xml"/><Relationship Id="rId100" Type="http://schemas.openxmlformats.org/officeDocument/2006/relationships/notesMaster" Target="notesMasters/notesMaster1.xml"/><Relationship Id="rId105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3" Type="http://schemas.openxmlformats.org/officeDocument/2006/relationships/slide" Target="slides/slide2.xml"/><Relationship Id="rId25" Type="http://schemas.openxmlformats.org/officeDocument/2006/relationships/slide" Target="slides/slide24.xml"/><Relationship Id="rId46" Type="http://schemas.openxmlformats.org/officeDocument/2006/relationships/slide" Target="slides/slide45.xml"/><Relationship Id="rId67" Type="http://schemas.openxmlformats.org/officeDocument/2006/relationships/slide" Target="slides/slide66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6888" cy="465138"/>
          </a:xfrm>
          <a:prstGeom prst="rect">
            <a:avLst/>
          </a:prstGeom>
        </p:spPr>
        <p:txBody>
          <a:bodyPr vert="horz" lIns="93159" tIns="46580" rIns="93159" bIns="4658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68750" y="0"/>
            <a:ext cx="3036888" cy="465138"/>
          </a:xfrm>
          <a:prstGeom prst="rect">
            <a:avLst/>
          </a:prstGeom>
        </p:spPr>
        <p:txBody>
          <a:bodyPr vert="horz" lIns="93159" tIns="46580" rIns="93159" bIns="46580" rtlCol="0"/>
          <a:lstStyle>
            <a:lvl1pPr algn="r">
              <a:defRPr sz="1200"/>
            </a:lvl1pPr>
          </a:lstStyle>
          <a:p>
            <a:pPr>
              <a:defRPr/>
            </a:pPr>
            <a:fld id="{231B3D12-EB5E-4DBD-B1D2-B9BE0915A721}" type="datetimeFigureOut">
              <a:rPr lang="en-US"/>
              <a:pPr>
                <a:defRPr/>
              </a:pPr>
              <a:t>2/7/23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6888" cy="465138"/>
          </a:xfrm>
          <a:prstGeom prst="rect">
            <a:avLst/>
          </a:prstGeom>
        </p:spPr>
        <p:txBody>
          <a:bodyPr vert="horz" lIns="93159" tIns="46580" rIns="93159" bIns="4658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68750" y="8829675"/>
            <a:ext cx="3036888" cy="465138"/>
          </a:xfrm>
          <a:prstGeom prst="rect">
            <a:avLst/>
          </a:prstGeom>
        </p:spPr>
        <p:txBody>
          <a:bodyPr vert="horz" lIns="93159" tIns="46580" rIns="93159" bIns="46580" rtlCol="0" anchor="b"/>
          <a:lstStyle>
            <a:lvl1pPr algn="r">
              <a:defRPr sz="1200"/>
            </a:lvl1pPr>
          </a:lstStyle>
          <a:p>
            <a:pPr>
              <a:defRPr/>
            </a:pPr>
            <a:fld id="{9689D15F-4C94-4BB4-A061-5F06739A460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1179513" y="696913"/>
            <a:ext cx="4648200" cy="34861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sp>
      <p:sp>
        <p:nvSpPr>
          <p:cNvPr id="2050" name="Rectangle 2"/>
          <p:cNvSpPr>
            <a:spLocks noGrp="1"/>
          </p:cNvSpPr>
          <p:nvPr>
            <p:ph type="body" sz="quarter" idx="1"/>
          </p:nvPr>
        </p:nvSpPr>
        <p:spPr bwMode="auto">
          <a:xfrm>
            <a:off x="935038" y="4416425"/>
            <a:ext cx="5137150" cy="4183063"/>
          </a:xfrm>
          <a:prstGeom prst="rect">
            <a:avLst/>
          </a:prstGeom>
          <a:noFill/>
          <a:ln w="9525" cap="flat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3159" tIns="46580" rIns="93159" bIns="465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>
                <a:sym typeface="Helvetica Neue" charset="0"/>
              </a:rPr>
              <a:t>Click to edit Master text styles</a:t>
            </a:r>
          </a:p>
          <a:p>
            <a:pPr lvl="1"/>
            <a:r>
              <a:rPr lang="en-US" noProof="0">
                <a:sym typeface="Helvetica Neue" charset="0"/>
              </a:rPr>
              <a:t>Second level</a:t>
            </a:r>
          </a:p>
          <a:p>
            <a:pPr lvl="2"/>
            <a:r>
              <a:rPr lang="en-US" noProof="0">
                <a:sym typeface="Helvetica Neue" charset="0"/>
              </a:rPr>
              <a:t>Third level</a:t>
            </a:r>
          </a:p>
          <a:p>
            <a:pPr lvl="3"/>
            <a:r>
              <a:rPr lang="en-US" noProof="0">
                <a:sym typeface="Helvetica Neue" charset="0"/>
              </a:rPr>
              <a:t>Fourth level</a:t>
            </a:r>
          </a:p>
          <a:p>
            <a:pPr lvl="4"/>
            <a:r>
              <a:rPr lang="en-US" noProof="0">
                <a:sym typeface="Helvetica Neue" charset="0"/>
              </a:rPr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lnSpc>
        <a:spcPct val="117000"/>
      </a:lnSpc>
      <a:spcBef>
        <a:spcPct val="0"/>
      </a:spcBef>
      <a:spcAft>
        <a:spcPct val="0"/>
      </a:spcAft>
      <a:defRPr sz="2200" kern="1200">
        <a:solidFill>
          <a:srgbClr val="000000"/>
        </a:solidFill>
        <a:latin typeface="Helvetica Neue" charset="0"/>
        <a:ea typeface="Helvetica Neue" charset="0"/>
        <a:cs typeface="Helvetica Neue" charset="0"/>
        <a:sym typeface="Helvetica Neue" charset="0"/>
      </a:defRPr>
    </a:lvl1pPr>
    <a:lvl2pPr indent="228600" algn="l" defTabSz="457200" rtl="0" eaLnBrk="0" fontAlgn="base" hangingPunct="0">
      <a:lnSpc>
        <a:spcPct val="117000"/>
      </a:lnSpc>
      <a:spcBef>
        <a:spcPct val="0"/>
      </a:spcBef>
      <a:spcAft>
        <a:spcPct val="0"/>
      </a:spcAft>
      <a:defRPr sz="2200" kern="1200">
        <a:solidFill>
          <a:srgbClr val="000000"/>
        </a:solidFill>
        <a:latin typeface="Helvetica Neue" charset="0"/>
        <a:ea typeface="Helvetica Neue" charset="0"/>
        <a:cs typeface="Helvetica Neue" charset="0"/>
        <a:sym typeface="Helvetica Neue" charset="0"/>
      </a:defRPr>
    </a:lvl2pPr>
    <a:lvl3pPr indent="457200" algn="l" defTabSz="457200" rtl="0" eaLnBrk="0" fontAlgn="base" hangingPunct="0">
      <a:lnSpc>
        <a:spcPct val="117000"/>
      </a:lnSpc>
      <a:spcBef>
        <a:spcPct val="0"/>
      </a:spcBef>
      <a:spcAft>
        <a:spcPct val="0"/>
      </a:spcAft>
      <a:defRPr sz="2200" kern="1200">
        <a:solidFill>
          <a:srgbClr val="000000"/>
        </a:solidFill>
        <a:latin typeface="Helvetica Neue" charset="0"/>
        <a:ea typeface="Helvetica Neue" charset="0"/>
        <a:cs typeface="Helvetica Neue" charset="0"/>
        <a:sym typeface="Helvetica Neue" charset="0"/>
      </a:defRPr>
    </a:lvl3pPr>
    <a:lvl4pPr indent="685800" algn="l" defTabSz="457200" rtl="0" eaLnBrk="0" fontAlgn="base" hangingPunct="0">
      <a:lnSpc>
        <a:spcPct val="117000"/>
      </a:lnSpc>
      <a:spcBef>
        <a:spcPct val="0"/>
      </a:spcBef>
      <a:spcAft>
        <a:spcPct val="0"/>
      </a:spcAft>
      <a:defRPr sz="2200" kern="1200">
        <a:solidFill>
          <a:srgbClr val="000000"/>
        </a:solidFill>
        <a:latin typeface="Helvetica Neue" charset="0"/>
        <a:ea typeface="Helvetica Neue" charset="0"/>
        <a:cs typeface="Helvetica Neue" charset="0"/>
        <a:sym typeface="Helvetica Neue" charset="0"/>
      </a:defRPr>
    </a:lvl4pPr>
    <a:lvl5pPr indent="914400" algn="l" defTabSz="457200" rtl="0" eaLnBrk="0" fontAlgn="base" hangingPunct="0">
      <a:lnSpc>
        <a:spcPct val="117000"/>
      </a:lnSpc>
      <a:spcBef>
        <a:spcPct val="0"/>
      </a:spcBef>
      <a:spcAft>
        <a:spcPct val="0"/>
      </a:spcAft>
      <a:defRPr sz="2200" kern="1200">
        <a:solidFill>
          <a:srgbClr val="000000"/>
        </a:solidFill>
        <a:latin typeface="Helvetica Neue" charset="0"/>
        <a:ea typeface="Helvetica Neue" charset="0"/>
        <a:cs typeface="Helvetica Neue" charset="0"/>
        <a:sym typeface="Helvetica Neue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C0A1846-15C1-4F35-AD6E-2FC96FAC81C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4725" y="3030538"/>
            <a:ext cx="11055350" cy="209073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51038" y="5527675"/>
            <a:ext cx="9102725" cy="2492375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11BF73-A674-4D7B-B1DA-2178CF8CE3B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2500" y="254000"/>
            <a:ext cx="11099800" cy="1498600"/>
          </a:xfrm>
        </p:spPr>
        <p:txBody>
          <a:bodyPr/>
          <a:lstStyle>
            <a:lvl1pPr>
              <a:defRPr sz="4800" b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2500" y="1981200"/>
            <a:ext cx="11099800" cy="6896100"/>
          </a:xfrm>
        </p:spPr>
        <p:txBody>
          <a:bodyPr anchor="t"/>
          <a:lstStyle>
            <a:lvl1pPr marL="457200" indent="-457200">
              <a:spcBef>
                <a:spcPts val="800"/>
              </a:spcBef>
              <a:buSzPct val="100000"/>
              <a:buFont typeface="Wingdings" pitchFamily="2" charset="2"/>
              <a:buChar char="l"/>
              <a:defRPr/>
            </a:lvl1pPr>
            <a:lvl2pPr marL="800100" indent="-342900">
              <a:spcBef>
                <a:spcPts val="700"/>
              </a:spcBef>
              <a:buSzPct val="125000"/>
              <a:buFont typeface="Courier New" pitchFamily="49" charset="0"/>
              <a:buChar char="o"/>
              <a:defRPr sz="2800"/>
            </a:lvl2pPr>
            <a:lvl3pPr marL="1092200" indent="-292100" defTabSz="622300">
              <a:spcBef>
                <a:spcPts val="600"/>
              </a:spcBef>
              <a:buSzPct val="100000"/>
              <a:buFont typeface="Wingdings" pitchFamily="2" charset="2"/>
              <a:buChar char="Ø"/>
              <a:defRPr sz="2400"/>
            </a:lvl3pPr>
            <a:lvl4pPr marL="1435100" indent="-342900">
              <a:spcBef>
                <a:spcPts val="480"/>
              </a:spcBef>
              <a:buSzPct val="90000"/>
              <a:buFont typeface="Wingdings" pitchFamily="2" charset="2"/>
              <a:buChar char="q"/>
              <a:defRPr sz="2000"/>
            </a:lvl4pPr>
            <a:lvl5pPr marL="1663700" indent="-228600">
              <a:spcBef>
                <a:spcPts val="480"/>
              </a:spcBef>
              <a:buSzPct val="100000"/>
              <a:buFont typeface="Wingdings" pitchFamily="2" charset="2"/>
              <a:buChar char="§"/>
              <a:defRPr sz="20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101600" y="9353550"/>
            <a:ext cx="341313" cy="323850"/>
          </a:xfrm>
        </p:spPr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7113" y="4083050"/>
            <a:ext cx="11053762" cy="1936750"/>
          </a:xfrm>
        </p:spPr>
        <p:txBody>
          <a:bodyPr anchor="t"/>
          <a:lstStyle>
            <a:lvl1pPr algn="ctr">
              <a:defRPr sz="4400" b="1" cap="none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7113" y="5943600"/>
            <a:ext cx="11053762" cy="213360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101600" y="9353550"/>
            <a:ext cx="341313" cy="323850"/>
          </a:xfrm>
        </p:spPr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52500" y="2590800"/>
            <a:ext cx="5473700" cy="62865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78600" y="2590800"/>
            <a:ext cx="5473700" cy="62865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3"/>
          <p:cNvSpPr txBox="1">
            <a:spLocks/>
          </p:cNvSpPr>
          <p:nvPr userDrawn="1"/>
        </p:nvSpPr>
        <p:spPr bwMode="auto">
          <a:xfrm>
            <a:off x="101600" y="9353550"/>
            <a:ext cx="341313" cy="323850"/>
          </a:xfrm>
          <a:prstGeom prst="rect">
            <a:avLst/>
          </a:prstGeom>
          <a:noFill/>
          <a:ln w="12700" cap="flat" cmpd="sng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25C490D4-7A1B-45D2-B551-E1B1E148D9B2}" type="slidenum">
              <a:rPr kumimoji="0" lang="en-US" sz="16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elvetica Neue Light" charset="0"/>
                <a:ea typeface="Helvetica Neue Light" charset="0"/>
                <a:cs typeface="Helvetica Neue Light" charset="0"/>
                <a:sym typeface="Helvetica Neue Light" charset="0"/>
              </a:rPr>
              <a:pPr marL="0" marR="0" lvl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Helvetica Neue Light" charset="0"/>
              <a:ea typeface="Helvetica Neue Light" charset="0"/>
              <a:cs typeface="Helvetica Neue Light" charset="0"/>
              <a:sym typeface="Helvetica Neue Light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0875" y="2182813"/>
            <a:ext cx="5745163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0875" y="3092450"/>
            <a:ext cx="5745163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05588" y="2182813"/>
            <a:ext cx="5748337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5588" y="3092450"/>
            <a:ext cx="5748337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Slide Number Placeholder 3"/>
          <p:cNvSpPr txBox="1">
            <a:spLocks/>
          </p:cNvSpPr>
          <p:nvPr userDrawn="1"/>
        </p:nvSpPr>
        <p:spPr bwMode="auto">
          <a:xfrm>
            <a:off x="101600" y="9353550"/>
            <a:ext cx="341313" cy="323850"/>
          </a:xfrm>
          <a:prstGeom prst="rect">
            <a:avLst/>
          </a:prstGeom>
          <a:noFill/>
          <a:ln w="12700" cap="flat" cmpd="sng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25C490D4-7A1B-45D2-B551-E1B1E148D9B2}" type="slidenum">
              <a:rPr kumimoji="0" lang="en-US" sz="16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elvetica Neue Light" charset="0"/>
                <a:ea typeface="Helvetica Neue Light" charset="0"/>
                <a:cs typeface="Helvetica Neue Light" charset="0"/>
                <a:sym typeface="Helvetica Neue Light" charset="0"/>
              </a:rPr>
              <a:pPr marL="0" marR="0" lvl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Helvetica Neue Light" charset="0"/>
              <a:ea typeface="Helvetica Neue Light" charset="0"/>
              <a:cs typeface="Helvetica Neue Light" charset="0"/>
              <a:sym typeface="Helvetica Neue Light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Slide Number Placeholder 3"/>
          <p:cNvSpPr txBox="1">
            <a:spLocks/>
          </p:cNvSpPr>
          <p:nvPr userDrawn="1"/>
        </p:nvSpPr>
        <p:spPr bwMode="auto">
          <a:xfrm>
            <a:off x="101600" y="9353550"/>
            <a:ext cx="341313" cy="323850"/>
          </a:xfrm>
          <a:prstGeom prst="rect">
            <a:avLst/>
          </a:prstGeom>
          <a:noFill/>
          <a:ln w="12700" cap="flat" cmpd="sng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25C490D4-7A1B-45D2-B551-E1B1E148D9B2}" type="slidenum">
              <a:rPr kumimoji="0" lang="en-US" sz="16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elvetica Neue Light" charset="0"/>
                <a:ea typeface="Helvetica Neue Light" charset="0"/>
                <a:cs typeface="Helvetica Neue Light" charset="0"/>
                <a:sym typeface="Helvetica Neue Light" charset="0"/>
              </a:rPr>
              <a:pPr marL="0" marR="0" lvl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Helvetica Neue Light" charset="0"/>
              <a:ea typeface="Helvetica Neue Light" charset="0"/>
              <a:cs typeface="Helvetica Neue Light" charset="0"/>
              <a:sym typeface="Helvetica Neue Light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3"/>
          <p:cNvSpPr txBox="1">
            <a:spLocks/>
          </p:cNvSpPr>
          <p:nvPr userDrawn="1"/>
        </p:nvSpPr>
        <p:spPr bwMode="auto">
          <a:xfrm>
            <a:off x="101600" y="9353550"/>
            <a:ext cx="341313" cy="323850"/>
          </a:xfrm>
          <a:prstGeom prst="rect">
            <a:avLst/>
          </a:prstGeom>
          <a:noFill/>
          <a:ln w="12700" cap="flat" cmpd="sng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25C490D4-7A1B-45D2-B551-E1B1E148D9B2}" type="slidenum">
              <a:rPr kumimoji="0" lang="en-US" sz="16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elvetica Neue Light" charset="0"/>
                <a:ea typeface="Helvetica Neue Light" charset="0"/>
                <a:cs typeface="Helvetica Neue Light" charset="0"/>
                <a:sym typeface="Helvetica Neue Light" charset="0"/>
              </a:rPr>
              <a:pPr marL="0" marR="0" lvl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Helvetica Neue Light" charset="0"/>
              <a:ea typeface="Helvetica Neue Light" charset="0"/>
              <a:cs typeface="Helvetica Neue Light" charset="0"/>
              <a:sym typeface="Helvetica Neue Light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Grp="1"/>
          </p:cNvSpPr>
          <p:nvPr>
            <p:ph type="title"/>
          </p:nvPr>
        </p:nvSpPr>
        <p:spPr bwMode="auto">
          <a:xfrm>
            <a:off x="952500" y="254000"/>
            <a:ext cx="11099800" cy="2159000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vert="horz" wrap="square" lIns="50800" tIns="50800" rIns="50800" bIns="50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>
                <a:sym typeface="Helvetica Neue Medium" charset="0"/>
              </a:rPr>
              <a:t>Click to edit Master title style</a:t>
            </a:r>
          </a:p>
        </p:txBody>
      </p:sp>
      <p:sp>
        <p:nvSpPr>
          <p:cNvPr id="1027" name="Rectangle 2"/>
          <p:cNvSpPr>
            <a:spLocks noGrp="1"/>
          </p:cNvSpPr>
          <p:nvPr>
            <p:ph type="body" idx="1"/>
          </p:nvPr>
        </p:nvSpPr>
        <p:spPr bwMode="auto">
          <a:xfrm>
            <a:off x="952500" y="2590800"/>
            <a:ext cx="11099800" cy="6286500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vert="horz" wrap="square" lIns="50800" tIns="50800" rIns="50800" bIns="50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>
                <a:sym typeface="Helvetica Neue" charset="0"/>
              </a:rPr>
              <a:t>Click to edit Master text styles</a:t>
            </a:r>
          </a:p>
          <a:p>
            <a:pPr lvl="1"/>
            <a:r>
              <a:rPr lang="en-US">
                <a:sym typeface="Helvetica Neue" charset="0"/>
              </a:rPr>
              <a:t>Second level</a:t>
            </a:r>
          </a:p>
          <a:p>
            <a:pPr lvl="2"/>
            <a:r>
              <a:rPr lang="en-US">
                <a:sym typeface="Helvetica Neue" charset="0"/>
              </a:rPr>
              <a:t>Third level</a:t>
            </a:r>
          </a:p>
          <a:p>
            <a:pPr lvl="3"/>
            <a:r>
              <a:rPr lang="en-US">
                <a:sym typeface="Helvetica Neue" charset="0"/>
              </a:rPr>
              <a:t>Fourth level</a:t>
            </a:r>
          </a:p>
          <a:p>
            <a:pPr lvl="4"/>
            <a:r>
              <a:rPr lang="en-US">
                <a:sym typeface="Helvetica Neue" charset="0"/>
              </a:rPr>
              <a:t>Fifth level</a:t>
            </a:r>
          </a:p>
        </p:txBody>
      </p:sp>
      <p:sp>
        <p:nvSpPr>
          <p:cNvPr id="2" name="Rectangle 3"/>
          <p:cNvSpPr>
            <a:spLocks noGrp="1"/>
          </p:cNvSpPr>
          <p:nvPr>
            <p:ph type="sldNum" sz="quarter" idx="2"/>
          </p:nvPr>
        </p:nvSpPr>
        <p:spPr bwMode="auto">
          <a:xfrm>
            <a:off x="6327775" y="9296400"/>
            <a:ext cx="341313" cy="323850"/>
          </a:xfrm>
          <a:prstGeom prst="rect">
            <a:avLst/>
          </a:prstGeom>
          <a:noFill/>
          <a:ln w="12700" cap="flat" cmpd="sng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anchor="t" anchorCtr="0" compatLnSpc="1">
            <a:prstTxWarp prst="textNoShape">
              <a:avLst/>
            </a:prstTxWarp>
          </a:bodyPr>
          <a:lstStyle>
            <a:lvl1pPr>
              <a:defRPr sz="1600" b="0">
                <a:latin typeface="Helvetica Neue Light" charset="0"/>
                <a:ea typeface="Helvetica Neue Light" charset="0"/>
                <a:cs typeface="Helvetica Neue Light" charset="0"/>
                <a:sym typeface="Helvetica Neue Light" charset="0"/>
              </a:defRPr>
            </a:lvl1pPr>
          </a:lstStyle>
          <a:p>
            <a:pPr>
              <a:defRPr/>
            </a:pPr>
            <a:fld id="{25C490D4-7A1B-45D2-B551-E1B1E148D9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84" r:id="rId2"/>
    <p:sldLayoutId id="2147483685" r:id="rId3"/>
    <p:sldLayoutId id="2147483676" r:id="rId4"/>
    <p:sldLayoutId id="2147483677" r:id="rId5"/>
    <p:sldLayoutId id="2147483678" r:id="rId6"/>
    <p:sldLayoutId id="2147483679" r:id="rId7"/>
  </p:sldLayoutIdLst>
  <p:hf hdr="0" ftr="0" dt="0"/>
  <p:txStyles>
    <p:titleStyle>
      <a:lvl1pPr algn="ctr" defTabSz="584200" rtl="0" eaLnBrk="0" fontAlgn="base" hangingPunct="0">
        <a:spcBef>
          <a:spcPct val="0"/>
        </a:spcBef>
        <a:spcAft>
          <a:spcPct val="0"/>
        </a:spcAft>
        <a:defRPr sz="8000">
          <a:solidFill>
            <a:srgbClr val="000000"/>
          </a:solidFill>
          <a:latin typeface="+mj-lt"/>
          <a:ea typeface="+mj-ea"/>
          <a:cs typeface="+mj-cs"/>
          <a:sym typeface="Helvetica Neue Medium" charset="0"/>
        </a:defRPr>
      </a:lvl1pPr>
      <a:lvl2pPr algn="ctr" defTabSz="584200" rtl="0" eaLnBrk="0" fontAlgn="base" hangingPunct="0">
        <a:spcBef>
          <a:spcPct val="0"/>
        </a:spcBef>
        <a:spcAft>
          <a:spcPct val="0"/>
        </a:spcAft>
        <a:defRPr sz="8000">
          <a:solidFill>
            <a:srgbClr val="000000"/>
          </a:solidFill>
          <a:latin typeface="Helvetica Neue Medium" charset="0"/>
          <a:ea typeface="Helvetica Neue Medium" charset="0"/>
          <a:cs typeface="Helvetica Neue Medium" charset="0"/>
          <a:sym typeface="Helvetica Neue Medium" charset="0"/>
        </a:defRPr>
      </a:lvl2pPr>
      <a:lvl3pPr algn="ctr" defTabSz="584200" rtl="0" eaLnBrk="0" fontAlgn="base" hangingPunct="0">
        <a:spcBef>
          <a:spcPct val="0"/>
        </a:spcBef>
        <a:spcAft>
          <a:spcPct val="0"/>
        </a:spcAft>
        <a:defRPr sz="8000">
          <a:solidFill>
            <a:srgbClr val="000000"/>
          </a:solidFill>
          <a:latin typeface="Helvetica Neue Medium" charset="0"/>
          <a:ea typeface="Helvetica Neue Medium" charset="0"/>
          <a:cs typeface="Helvetica Neue Medium" charset="0"/>
          <a:sym typeface="Helvetica Neue Medium" charset="0"/>
        </a:defRPr>
      </a:lvl3pPr>
      <a:lvl4pPr algn="ctr" defTabSz="584200" rtl="0" eaLnBrk="0" fontAlgn="base" hangingPunct="0">
        <a:spcBef>
          <a:spcPct val="0"/>
        </a:spcBef>
        <a:spcAft>
          <a:spcPct val="0"/>
        </a:spcAft>
        <a:defRPr sz="8000">
          <a:solidFill>
            <a:srgbClr val="000000"/>
          </a:solidFill>
          <a:latin typeface="Helvetica Neue Medium" charset="0"/>
          <a:ea typeface="Helvetica Neue Medium" charset="0"/>
          <a:cs typeface="Helvetica Neue Medium" charset="0"/>
          <a:sym typeface="Helvetica Neue Medium" charset="0"/>
        </a:defRPr>
      </a:lvl4pPr>
      <a:lvl5pPr algn="ctr" defTabSz="584200" rtl="0" eaLnBrk="0" fontAlgn="base" hangingPunct="0">
        <a:spcBef>
          <a:spcPct val="0"/>
        </a:spcBef>
        <a:spcAft>
          <a:spcPct val="0"/>
        </a:spcAft>
        <a:defRPr sz="8000">
          <a:solidFill>
            <a:srgbClr val="000000"/>
          </a:solidFill>
          <a:latin typeface="Helvetica Neue Medium" charset="0"/>
          <a:ea typeface="Helvetica Neue Medium" charset="0"/>
          <a:cs typeface="Helvetica Neue Medium" charset="0"/>
          <a:sym typeface="Helvetica Neue Medium" charset="0"/>
        </a:defRPr>
      </a:lvl5pPr>
      <a:lvl6pPr marL="457200" algn="ctr" defTabSz="584200" rtl="0" fontAlgn="base" hangingPunct="0">
        <a:spcBef>
          <a:spcPct val="0"/>
        </a:spcBef>
        <a:spcAft>
          <a:spcPct val="0"/>
        </a:spcAft>
        <a:defRPr sz="8000">
          <a:solidFill>
            <a:srgbClr val="000000"/>
          </a:solidFill>
          <a:latin typeface="Helvetica Neue Medium" charset="0"/>
          <a:ea typeface="Helvetica Neue Medium" charset="0"/>
          <a:cs typeface="Helvetica Neue Medium" charset="0"/>
          <a:sym typeface="Helvetica Neue Medium" charset="0"/>
        </a:defRPr>
      </a:lvl6pPr>
      <a:lvl7pPr marL="914400" algn="ctr" defTabSz="584200" rtl="0" fontAlgn="base" hangingPunct="0">
        <a:spcBef>
          <a:spcPct val="0"/>
        </a:spcBef>
        <a:spcAft>
          <a:spcPct val="0"/>
        </a:spcAft>
        <a:defRPr sz="8000">
          <a:solidFill>
            <a:srgbClr val="000000"/>
          </a:solidFill>
          <a:latin typeface="Helvetica Neue Medium" charset="0"/>
          <a:ea typeface="Helvetica Neue Medium" charset="0"/>
          <a:cs typeface="Helvetica Neue Medium" charset="0"/>
          <a:sym typeface="Helvetica Neue Medium" charset="0"/>
        </a:defRPr>
      </a:lvl7pPr>
      <a:lvl8pPr marL="1371600" algn="ctr" defTabSz="584200" rtl="0" fontAlgn="base" hangingPunct="0">
        <a:spcBef>
          <a:spcPct val="0"/>
        </a:spcBef>
        <a:spcAft>
          <a:spcPct val="0"/>
        </a:spcAft>
        <a:defRPr sz="8000">
          <a:solidFill>
            <a:srgbClr val="000000"/>
          </a:solidFill>
          <a:latin typeface="Helvetica Neue Medium" charset="0"/>
          <a:ea typeface="Helvetica Neue Medium" charset="0"/>
          <a:cs typeface="Helvetica Neue Medium" charset="0"/>
          <a:sym typeface="Helvetica Neue Medium" charset="0"/>
        </a:defRPr>
      </a:lvl8pPr>
      <a:lvl9pPr marL="1828800" algn="ctr" defTabSz="584200" rtl="0" fontAlgn="base" hangingPunct="0">
        <a:spcBef>
          <a:spcPct val="0"/>
        </a:spcBef>
        <a:spcAft>
          <a:spcPct val="0"/>
        </a:spcAft>
        <a:defRPr sz="8000">
          <a:solidFill>
            <a:srgbClr val="000000"/>
          </a:solidFill>
          <a:latin typeface="Helvetica Neue Medium" charset="0"/>
          <a:ea typeface="Helvetica Neue Medium" charset="0"/>
          <a:cs typeface="Helvetica Neue Medium" charset="0"/>
          <a:sym typeface="Helvetica Neue Medium" charset="0"/>
        </a:defRPr>
      </a:lvl9pPr>
    </p:titleStyle>
    <p:bodyStyle>
      <a:lvl1pPr marL="444500" indent="-444500" algn="l" defTabSz="584200" rtl="0" eaLnBrk="0" fontAlgn="base" hangingPunct="0">
        <a:spcBef>
          <a:spcPts val="4200"/>
        </a:spcBef>
        <a:spcAft>
          <a:spcPct val="0"/>
        </a:spcAft>
        <a:buSzPct val="145000"/>
        <a:buChar char="•"/>
        <a:defRPr sz="3200">
          <a:solidFill>
            <a:srgbClr val="000000"/>
          </a:solidFill>
          <a:latin typeface="+mn-lt"/>
          <a:ea typeface="+mn-ea"/>
          <a:cs typeface="+mn-cs"/>
          <a:sym typeface="Helvetica Neue" charset="0"/>
        </a:defRPr>
      </a:lvl1pPr>
      <a:lvl2pPr marL="889000" indent="-444500" algn="l" defTabSz="584200" rtl="0" eaLnBrk="0" fontAlgn="base" hangingPunct="0">
        <a:spcBef>
          <a:spcPts val="4200"/>
        </a:spcBef>
        <a:spcAft>
          <a:spcPct val="0"/>
        </a:spcAft>
        <a:buSzPct val="145000"/>
        <a:buChar char="•"/>
        <a:defRPr sz="3200">
          <a:solidFill>
            <a:srgbClr val="000000"/>
          </a:solidFill>
          <a:latin typeface="+mn-lt"/>
          <a:ea typeface="+mn-ea"/>
          <a:cs typeface="+mn-cs"/>
          <a:sym typeface="Helvetica Neue" charset="0"/>
        </a:defRPr>
      </a:lvl2pPr>
      <a:lvl3pPr marL="1333500" indent="-444500" algn="l" defTabSz="584200" rtl="0" eaLnBrk="0" fontAlgn="base" hangingPunct="0">
        <a:spcBef>
          <a:spcPts val="4200"/>
        </a:spcBef>
        <a:spcAft>
          <a:spcPct val="0"/>
        </a:spcAft>
        <a:buSzPct val="145000"/>
        <a:buChar char="•"/>
        <a:defRPr sz="3200">
          <a:solidFill>
            <a:srgbClr val="000000"/>
          </a:solidFill>
          <a:latin typeface="+mn-lt"/>
          <a:ea typeface="+mn-ea"/>
          <a:cs typeface="+mn-cs"/>
          <a:sym typeface="Helvetica Neue" charset="0"/>
        </a:defRPr>
      </a:lvl3pPr>
      <a:lvl4pPr marL="1778000" indent="-444500" algn="l" defTabSz="584200" rtl="0" eaLnBrk="0" fontAlgn="base" hangingPunct="0">
        <a:spcBef>
          <a:spcPts val="4200"/>
        </a:spcBef>
        <a:spcAft>
          <a:spcPct val="0"/>
        </a:spcAft>
        <a:buSzPct val="145000"/>
        <a:buChar char="•"/>
        <a:defRPr sz="3200">
          <a:solidFill>
            <a:srgbClr val="000000"/>
          </a:solidFill>
          <a:latin typeface="+mn-lt"/>
          <a:ea typeface="+mn-ea"/>
          <a:cs typeface="+mn-cs"/>
          <a:sym typeface="Helvetica Neue" charset="0"/>
        </a:defRPr>
      </a:lvl4pPr>
      <a:lvl5pPr marL="2222500" indent="-444500" algn="l" defTabSz="584200" rtl="0" eaLnBrk="0" fontAlgn="base" hangingPunct="0">
        <a:spcBef>
          <a:spcPts val="4200"/>
        </a:spcBef>
        <a:spcAft>
          <a:spcPct val="0"/>
        </a:spcAft>
        <a:buSzPct val="145000"/>
        <a:buChar char="•"/>
        <a:defRPr sz="3200">
          <a:solidFill>
            <a:srgbClr val="000000"/>
          </a:solidFill>
          <a:latin typeface="+mn-lt"/>
          <a:ea typeface="+mn-ea"/>
          <a:cs typeface="+mn-cs"/>
          <a:sym typeface="Helvetica Neue" charset="0"/>
        </a:defRPr>
      </a:lvl5pPr>
      <a:lvl6pPr marL="2679700" indent="-444500" algn="l" defTabSz="584200" rtl="0" fontAlgn="base" hangingPunct="0">
        <a:spcBef>
          <a:spcPts val="4200"/>
        </a:spcBef>
        <a:spcAft>
          <a:spcPct val="0"/>
        </a:spcAft>
        <a:buSzPct val="145000"/>
        <a:buChar char="•"/>
        <a:defRPr sz="3200">
          <a:solidFill>
            <a:srgbClr val="000000"/>
          </a:solidFill>
          <a:latin typeface="+mn-lt"/>
          <a:ea typeface="+mn-ea"/>
          <a:cs typeface="+mn-cs"/>
          <a:sym typeface="Helvetica Neue" charset="0"/>
        </a:defRPr>
      </a:lvl6pPr>
      <a:lvl7pPr marL="3136900" indent="-444500" algn="l" defTabSz="584200" rtl="0" fontAlgn="base" hangingPunct="0">
        <a:spcBef>
          <a:spcPts val="4200"/>
        </a:spcBef>
        <a:spcAft>
          <a:spcPct val="0"/>
        </a:spcAft>
        <a:buSzPct val="145000"/>
        <a:buChar char="•"/>
        <a:defRPr sz="3200">
          <a:solidFill>
            <a:srgbClr val="000000"/>
          </a:solidFill>
          <a:latin typeface="+mn-lt"/>
          <a:ea typeface="+mn-ea"/>
          <a:cs typeface="+mn-cs"/>
          <a:sym typeface="Helvetica Neue" charset="0"/>
        </a:defRPr>
      </a:lvl7pPr>
      <a:lvl8pPr marL="3594100" indent="-444500" algn="l" defTabSz="584200" rtl="0" fontAlgn="base" hangingPunct="0">
        <a:spcBef>
          <a:spcPts val="4200"/>
        </a:spcBef>
        <a:spcAft>
          <a:spcPct val="0"/>
        </a:spcAft>
        <a:buSzPct val="145000"/>
        <a:buChar char="•"/>
        <a:defRPr sz="3200">
          <a:solidFill>
            <a:srgbClr val="000000"/>
          </a:solidFill>
          <a:latin typeface="+mn-lt"/>
          <a:ea typeface="+mn-ea"/>
          <a:cs typeface="+mn-cs"/>
          <a:sym typeface="Helvetica Neue" charset="0"/>
        </a:defRPr>
      </a:lvl8pPr>
      <a:lvl9pPr marL="4051300" indent="-444500" algn="l" defTabSz="584200" rtl="0" fontAlgn="base" hangingPunct="0">
        <a:spcBef>
          <a:spcPts val="4200"/>
        </a:spcBef>
        <a:spcAft>
          <a:spcPct val="0"/>
        </a:spcAft>
        <a:buSzPct val="145000"/>
        <a:buChar char="•"/>
        <a:defRPr sz="3200">
          <a:solidFill>
            <a:srgbClr val="000000"/>
          </a:solidFill>
          <a:latin typeface="+mn-lt"/>
          <a:ea typeface="+mn-ea"/>
          <a:cs typeface="+mn-cs"/>
          <a:sym typeface="Helvetica Neue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://man7.org/linux/man-pages/man3/sincos.3.html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s://www.infoq.com/presentations/Null-References-The-Billion-Dollar-Mistake-Tony-Hoare/" TargetMode="Externa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600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15-122: Principles of </a:t>
            </a:r>
            <a:br>
              <a:rPr lang="en-US" sz="600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</a:br>
            <a:r>
              <a:rPr lang="en-US" sz="600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Imperative Computation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5527039"/>
            <a:ext cx="13004800" cy="3579331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rgbClr val="77E0FF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Lecture 08: Pointers, Structs &amp; Libraries</a:t>
            </a:r>
          </a:p>
          <a:p>
            <a:endParaRPr lang="en-US" b="1" dirty="0">
              <a:solidFill>
                <a:srgbClr val="77E0FF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r>
              <a:rPr lang="en-US" sz="3413" b="1" dirty="0">
                <a:solidFill>
                  <a:srgbClr val="ED7273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February 06, 2023</a:t>
            </a:r>
            <a:r>
              <a:rPr lang="en-US" sz="3413" b="1" dirty="0">
                <a:solidFill>
                  <a:srgbClr val="ED7273"/>
                </a:solidFill>
                <a:latin typeface="Helvetica" pitchFamily="2" charset="0"/>
              </a:rPr>
              <a:t>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14468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Memory Cells and Pointers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C0 provides</a:t>
            </a:r>
          </a:p>
          <a:p>
            <a:pPr lvl="1"/>
            <a:r>
              <a:rPr lang="en-US" dirty="0"/>
              <a:t>A way to create individual cells in allocated memory</a:t>
            </a:r>
          </a:p>
          <a:p>
            <a:endParaRPr lang="en-US" dirty="0"/>
          </a:p>
          <a:p>
            <a:pPr lvl="1"/>
            <a:endParaRPr lang="en-US" dirty="0"/>
          </a:p>
          <a:p>
            <a:pPr>
              <a:buNone/>
            </a:pPr>
            <a:r>
              <a:rPr lang="en-US" dirty="0"/>
              <a:t>						</a:t>
            </a:r>
            <a:r>
              <a:rPr lang="en-US" dirty="0" err="1"/>
              <a:t>alloc</a:t>
            </a:r>
            <a:r>
              <a:rPr lang="en-US" dirty="0"/>
              <a:t>(</a:t>
            </a:r>
            <a:r>
              <a:rPr lang="en-US" dirty="0" err="1">
                <a:solidFill>
                  <a:srgbClr val="00B050"/>
                </a:solidFill>
              </a:rPr>
              <a:t>int</a:t>
            </a:r>
            <a:r>
              <a:rPr lang="en-US" dirty="0"/>
              <a:t>)</a:t>
            </a:r>
          </a:p>
          <a:p>
            <a:endParaRPr lang="en-US" dirty="0"/>
          </a:p>
          <a:p>
            <a:pPr lvl="2"/>
            <a:endParaRPr lang="en-US" dirty="0"/>
          </a:p>
          <a:p>
            <a:pPr lvl="3"/>
            <a:endParaRPr lang="en-US" dirty="0"/>
          </a:p>
          <a:p>
            <a:pPr lvl="1"/>
            <a:r>
              <a:rPr lang="en-US" dirty="0"/>
              <a:t>And </a:t>
            </a:r>
            <a:r>
              <a:rPr lang="en-US" b="1" dirty="0"/>
              <a:t>pointers</a:t>
            </a:r>
            <a:r>
              <a:rPr lang="en-US" dirty="0"/>
              <a:t> to manipulate them</a:t>
            </a:r>
          </a:p>
          <a:p>
            <a:endParaRPr lang="en-US" dirty="0"/>
          </a:p>
          <a:p>
            <a:pPr lvl="1"/>
            <a:endParaRPr lang="en-US" dirty="0"/>
          </a:p>
          <a:p>
            <a:pPr>
              <a:buNone/>
            </a:pPr>
            <a:r>
              <a:rPr lang="en-US" dirty="0">
                <a:solidFill>
                  <a:srgbClr val="00B050"/>
                </a:solidFill>
              </a:rPr>
              <a:t>				</a:t>
            </a:r>
            <a:r>
              <a:rPr lang="en-US" dirty="0" err="1">
                <a:solidFill>
                  <a:srgbClr val="00B050"/>
                </a:solidFill>
              </a:rPr>
              <a:t>int</a:t>
            </a:r>
            <a:r>
              <a:rPr lang="en-US" dirty="0">
                <a:solidFill>
                  <a:srgbClr val="00B050"/>
                </a:solidFill>
              </a:rPr>
              <a:t>* </a:t>
            </a:r>
            <a:r>
              <a:rPr lang="en-US" dirty="0">
                <a:solidFill>
                  <a:srgbClr val="CD7923"/>
                </a:solidFill>
              </a:rPr>
              <a:t>p</a:t>
            </a:r>
            <a:r>
              <a:rPr lang="en-US" dirty="0"/>
              <a:t> = </a:t>
            </a:r>
            <a:r>
              <a:rPr lang="en-US" dirty="0" err="1"/>
              <a:t>alloc</a:t>
            </a:r>
            <a:r>
              <a:rPr lang="en-US" dirty="0"/>
              <a:t>(</a:t>
            </a:r>
            <a:r>
              <a:rPr lang="en-US" dirty="0" err="1">
                <a:solidFill>
                  <a:srgbClr val="00B050"/>
                </a:solidFill>
              </a:rPr>
              <a:t>int</a:t>
            </a:r>
            <a:r>
              <a:rPr lang="en-US" dirty="0"/>
              <a:t>)</a:t>
            </a:r>
          </a:p>
        </p:txBody>
      </p:sp>
      <p:sp>
        <p:nvSpPr>
          <p:cNvPr id="27" name="Rectangular Callout 26"/>
          <p:cNvSpPr/>
          <p:nvPr/>
        </p:nvSpPr>
        <p:spPr bwMode="auto">
          <a:xfrm>
            <a:off x="3664637" y="3232428"/>
            <a:ext cx="2456763" cy="707886"/>
          </a:xfrm>
          <a:prstGeom prst="wedgeRectCallout">
            <a:avLst>
              <a:gd name="adj1" fmla="val -17856"/>
              <a:gd name="adj2" fmla="val 103651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/>
              <a:t>Creates a new cell</a:t>
            </a:r>
            <a:br>
              <a:rPr lang="en-US" sz="2000" b="0" dirty="0"/>
            </a:br>
            <a:r>
              <a:rPr lang="en-US" sz="2000" b="0" dirty="0"/>
              <a:t>in allocated memory </a:t>
            </a:r>
          </a:p>
        </p:txBody>
      </p:sp>
      <p:sp>
        <p:nvSpPr>
          <p:cNvPr id="48" name="Rectangular Callout 47"/>
          <p:cNvSpPr/>
          <p:nvPr/>
        </p:nvSpPr>
        <p:spPr bwMode="auto">
          <a:xfrm>
            <a:off x="5476534" y="5235714"/>
            <a:ext cx="2599430" cy="707886"/>
          </a:xfrm>
          <a:prstGeom prst="wedgeRectCallout">
            <a:avLst>
              <a:gd name="adj1" fmla="val -66194"/>
              <a:gd name="adj2" fmla="val -114434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/>
              <a:t>Type of the values</a:t>
            </a:r>
            <a:br>
              <a:rPr lang="en-US" sz="2000" b="0" dirty="0"/>
            </a:br>
            <a:r>
              <a:rPr lang="en-US" sz="2000" b="0" dirty="0"/>
              <a:t>that can go in this cell</a:t>
            </a:r>
          </a:p>
        </p:txBody>
      </p:sp>
      <p:sp>
        <p:nvSpPr>
          <p:cNvPr id="49" name="Rectangular Callout 48"/>
          <p:cNvSpPr/>
          <p:nvPr/>
        </p:nvSpPr>
        <p:spPr bwMode="auto">
          <a:xfrm>
            <a:off x="482600" y="4854714"/>
            <a:ext cx="2713243" cy="707886"/>
          </a:xfrm>
          <a:prstGeom prst="wedgeRectCallout">
            <a:avLst>
              <a:gd name="adj1" fmla="val 73057"/>
              <a:gd name="adj2" fmla="val -90948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/>
              <a:t>Returns the memory</a:t>
            </a:r>
            <a:br>
              <a:rPr lang="en-US" sz="2000" b="0" dirty="0"/>
            </a:br>
            <a:r>
              <a:rPr lang="en-US" sz="2000" b="0" dirty="0"/>
              <a:t>address of the new cell</a:t>
            </a:r>
          </a:p>
        </p:txBody>
      </p:sp>
      <p:sp>
        <p:nvSpPr>
          <p:cNvPr id="59" name="Rectangular Callout 58"/>
          <p:cNvSpPr/>
          <p:nvPr/>
        </p:nvSpPr>
        <p:spPr bwMode="auto">
          <a:xfrm>
            <a:off x="3947301" y="6781800"/>
            <a:ext cx="3054875" cy="707886"/>
          </a:xfrm>
          <a:prstGeom prst="wedgeRectCallout">
            <a:avLst>
              <a:gd name="adj1" fmla="val -60506"/>
              <a:gd name="adj2" fmla="val 117072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/>
              <a:t>The memory address of</a:t>
            </a:r>
            <a:br>
              <a:rPr lang="en-US" sz="2000" b="0" dirty="0"/>
            </a:br>
            <a:r>
              <a:rPr lang="en-US" sz="2000" b="0" dirty="0"/>
              <a:t>this new cell is stored in </a:t>
            </a:r>
            <a:r>
              <a:rPr lang="en-US" sz="2000" b="0" dirty="0">
                <a:solidFill>
                  <a:srgbClr val="CD7923"/>
                </a:solidFill>
              </a:rPr>
              <a:t>p</a:t>
            </a:r>
          </a:p>
        </p:txBody>
      </p:sp>
      <p:sp>
        <p:nvSpPr>
          <p:cNvPr id="60" name="Rectangular Callout 59"/>
          <p:cNvSpPr/>
          <p:nvPr/>
        </p:nvSpPr>
        <p:spPr bwMode="auto">
          <a:xfrm>
            <a:off x="3454400" y="8509337"/>
            <a:ext cx="2355773" cy="1015663"/>
          </a:xfrm>
          <a:prstGeom prst="wedgeRectCallout">
            <a:avLst>
              <a:gd name="adj1" fmla="val -66987"/>
              <a:gd name="adj2" fmla="val -65174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/>
              <a:t>The type of pointers</a:t>
            </a:r>
            <a:br>
              <a:rPr lang="en-US" sz="2000" b="0" dirty="0"/>
            </a:br>
            <a:r>
              <a:rPr lang="en-US" sz="2000" b="0" dirty="0"/>
              <a:t>to a cell that can</a:t>
            </a:r>
            <a:br>
              <a:rPr lang="en-US" sz="2000" b="0" dirty="0"/>
            </a:br>
            <a:r>
              <a:rPr lang="en-US" sz="2000" b="0" dirty="0"/>
              <a:t>contain an </a:t>
            </a:r>
            <a:r>
              <a:rPr lang="en-US" sz="2000" b="0" dirty="0" err="1">
                <a:solidFill>
                  <a:srgbClr val="00B050"/>
                </a:solidFill>
              </a:rPr>
              <a:t>int</a:t>
            </a:r>
            <a:endParaRPr lang="en-US" sz="2000" b="0" dirty="0">
              <a:solidFill>
                <a:srgbClr val="00B05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  <p:bldP spid="48" grpId="0" animBg="1"/>
      <p:bldP spid="49" grpId="0" animBg="1"/>
      <p:bldP spid="59" grpId="0" animBg="1"/>
      <p:bldP spid="60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Memory Cells and Pointers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chemeClr val="tx1"/>
              </a:buClr>
            </a:pPr>
            <a:r>
              <a:rPr lang="en-US" dirty="0">
                <a:solidFill>
                  <a:srgbClr val="00B050"/>
                </a:solidFill>
              </a:rPr>
              <a:t>int* </a:t>
            </a:r>
            <a:r>
              <a:rPr lang="en-US" dirty="0">
                <a:solidFill>
                  <a:srgbClr val="CD7923"/>
                </a:solidFill>
              </a:rPr>
              <a:t>p</a:t>
            </a:r>
            <a:r>
              <a:rPr lang="en-US" dirty="0"/>
              <a:t> = </a:t>
            </a:r>
            <a:r>
              <a:rPr lang="en-US" dirty="0" err="1"/>
              <a:t>alloc</a:t>
            </a:r>
            <a:r>
              <a:rPr lang="en-US" dirty="0"/>
              <a:t>(</a:t>
            </a:r>
            <a:r>
              <a:rPr lang="en-US" dirty="0">
                <a:solidFill>
                  <a:srgbClr val="00B050"/>
                </a:solidFill>
              </a:rPr>
              <a:t>int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Creates a new cell</a:t>
            </a:r>
          </a:p>
          <a:p>
            <a:pPr lvl="1"/>
            <a:r>
              <a:rPr lang="en-US" dirty="0"/>
              <a:t>The returned address</a:t>
            </a:r>
            <a:br>
              <a:rPr lang="en-US" dirty="0"/>
            </a:br>
            <a:r>
              <a:rPr lang="en-US" dirty="0"/>
              <a:t>is stored in p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Similar to arrays</a:t>
            </a:r>
          </a:p>
          <a:p>
            <a:pPr lvl="1"/>
            <a:r>
              <a:rPr lang="en-US" dirty="0"/>
              <a:t>Specific addresses are not visible within the program</a:t>
            </a:r>
          </a:p>
          <a:p>
            <a:pPr lvl="2"/>
            <a:r>
              <a:rPr lang="en-US" dirty="0"/>
              <a:t>We draw arrows</a:t>
            </a:r>
          </a:p>
          <a:p>
            <a:pPr lvl="1"/>
            <a:r>
              <a:rPr lang="en-US" dirty="0"/>
              <a:t>Memory cells are initialized </a:t>
            </a:r>
            <a:br>
              <a:rPr lang="en-US" dirty="0"/>
            </a:br>
            <a:r>
              <a:rPr lang="en-US" dirty="0"/>
              <a:t>to the default value for</a:t>
            </a:r>
            <a:br>
              <a:rPr lang="en-US" dirty="0"/>
            </a:br>
            <a:r>
              <a:rPr lang="en-US" dirty="0"/>
              <a:t>their type</a:t>
            </a:r>
          </a:p>
        </p:txBody>
      </p:sp>
      <p:sp>
        <p:nvSpPr>
          <p:cNvPr id="6" name="Rectangle 21"/>
          <p:cNvSpPr>
            <a:spLocks/>
          </p:cNvSpPr>
          <p:nvPr/>
        </p:nvSpPr>
        <p:spPr bwMode="auto">
          <a:xfrm>
            <a:off x="8924925" y="2209800"/>
            <a:ext cx="2759075" cy="460375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dirty="0"/>
              <a:t>Allocated Memory</a:t>
            </a:r>
          </a:p>
        </p:txBody>
      </p:sp>
      <p:sp>
        <p:nvSpPr>
          <p:cNvPr id="7" name="Rectangle 2"/>
          <p:cNvSpPr>
            <a:spLocks/>
          </p:cNvSpPr>
          <p:nvPr/>
        </p:nvSpPr>
        <p:spPr bwMode="auto">
          <a:xfrm>
            <a:off x="6359525" y="2209800"/>
            <a:ext cx="2184400" cy="460375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dirty="0"/>
              <a:t>Local Memory</a:t>
            </a:r>
          </a:p>
        </p:txBody>
      </p:sp>
      <p:sp>
        <p:nvSpPr>
          <p:cNvPr id="8" name="Rectangle 7"/>
          <p:cNvSpPr>
            <a:spLocks/>
          </p:cNvSpPr>
          <p:nvPr/>
        </p:nvSpPr>
        <p:spPr bwMode="auto">
          <a:xfrm>
            <a:off x="7248524" y="3033276"/>
            <a:ext cx="274113" cy="471924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b="0" dirty="0"/>
              <a:t>p</a:t>
            </a:r>
          </a:p>
        </p:txBody>
      </p:sp>
      <p:sp>
        <p:nvSpPr>
          <p:cNvPr id="9" name="Rectangle 12"/>
          <p:cNvSpPr>
            <a:spLocks noChangeArrowheads="1"/>
          </p:cNvSpPr>
          <p:nvPr/>
        </p:nvSpPr>
        <p:spPr bwMode="auto">
          <a:xfrm>
            <a:off x="7629524" y="3048000"/>
            <a:ext cx="777876" cy="457200"/>
          </a:xfrm>
          <a:prstGeom prst="rect">
            <a:avLst/>
          </a:prstGeom>
          <a:noFill/>
          <a:ln w="12700" algn="ctr">
            <a:solidFill>
              <a:srgbClr val="00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r>
              <a:rPr lang="en-US" sz="1800" b="0" dirty="0"/>
              <a:t>0x8C4</a:t>
            </a:r>
          </a:p>
        </p:txBody>
      </p:sp>
      <p:grpSp>
        <p:nvGrpSpPr>
          <p:cNvPr id="2" name="Group 35"/>
          <p:cNvGrpSpPr/>
          <p:nvPr/>
        </p:nvGrpSpPr>
        <p:grpSpPr>
          <a:xfrm>
            <a:off x="8636000" y="2209800"/>
            <a:ext cx="120650" cy="1600200"/>
            <a:chOff x="9855200" y="5715000"/>
            <a:chExt cx="120650" cy="2819400"/>
          </a:xfrm>
        </p:grpSpPr>
        <p:cxnSp>
          <p:nvCxnSpPr>
            <p:cNvPr id="10" name="Straight Connector 25"/>
            <p:cNvCxnSpPr>
              <a:cxnSpLocks noChangeShapeType="1"/>
            </p:cNvCxnSpPr>
            <p:nvPr/>
          </p:nvCxnSpPr>
          <p:spPr bwMode="auto">
            <a:xfrm rot="5400000" flipH="1" flipV="1">
              <a:off x="8566944" y="7125494"/>
              <a:ext cx="2817812" cy="0"/>
            </a:xfrm>
            <a:prstGeom prst="line">
              <a:avLst/>
            </a:prstGeom>
            <a:noFill/>
            <a:ln w="38100" algn="ctr">
              <a:solidFill>
                <a:srgbClr val="000000"/>
              </a:solidFill>
              <a:miter lim="400000"/>
              <a:headEnd/>
              <a:tailEnd/>
            </a:ln>
          </p:spPr>
        </p:cxnSp>
        <p:cxnSp>
          <p:nvCxnSpPr>
            <p:cNvPr id="26" name="Straight Connector 25"/>
            <p:cNvCxnSpPr>
              <a:cxnSpLocks noChangeShapeType="1"/>
            </p:cNvCxnSpPr>
            <p:nvPr/>
          </p:nvCxnSpPr>
          <p:spPr bwMode="auto">
            <a:xfrm rot="5400000" flipH="1" flipV="1">
              <a:off x="8446294" y="7123906"/>
              <a:ext cx="2817812" cy="0"/>
            </a:xfrm>
            <a:prstGeom prst="line">
              <a:avLst/>
            </a:prstGeom>
            <a:noFill/>
            <a:ln w="38100" algn="ctr">
              <a:solidFill>
                <a:srgbClr val="000000"/>
              </a:solidFill>
              <a:prstDash val="dash"/>
              <a:miter lim="400000"/>
              <a:headEnd/>
              <a:tailEnd/>
            </a:ln>
          </p:spPr>
        </p:cxnSp>
      </p:grpSp>
      <p:sp>
        <p:nvSpPr>
          <p:cNvPr id="28" name="Rectangle 12"/>
          <p:cNvSpPr>
            <a:spLocks noChangeArrowheads="1"/>
          </p:cNvSpPr>
          <p:nvPr/>
        </p:nvSpPr>
        <p:spPr bwMode="auto">
          <a:xfrm>
            <a:off x="9702800" y="3048000"/>
            <a:ext cx="609600" cy="457200"/>
          </a:xfrm>
          <a:prstGeom prst="rect">
            <a:avLst/>
          </a:prstGeom>
          <a:noFill/>
          <a:ln w="12700" algn="ctr">
            <a:solidFill>
              <a:srgbClr val="00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 dirty="0"/>
          </a:p>
        </p:txBody>
      </p:sp>
      <p:sp>
        <p:nvSpPr>
          <p:cNvPr id="46" name="TextBox 45"/>
          <p:cNvSpPr txBox="1"/>
          <p:nvPr/>
        </p:nvSpPr>
        <p:spPr>
          <a:xfrm>
            <a:off x="9626600" y="2780798"/>
            <a:ext cx="66236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0" dirty="0"/>
              <a:t>0x8c4</a:t>
            </a:r>
          </a:p>
        </p:txBody>
      </p:sp>
      <p:sp>
        <p:nvSpPr>
          <p:cNvPr id="24" name="Rectangle 21"/>
          <p:cNvSpPr>
            <a:spLocks/>
          </p:cNvSpPr>
          <p:nvPr/>
        </p:nvSpPr>
        <p:spPr bwMode="auto">
          <a:xfrm>
            <a:off x="8927275" y="7064514"/>
            <a:ext cx="2759075" cy="460375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dirty="0"/>
              <a:t>Allocated Memory</a:t>
            </a:r>
          </a:p>
        </p:txBody>
      </p:sp>
      <p:sp>
        <p:nvSpPr>
          <p:cNvPr id="25" name="Rectangle 2"/>
          <p:cNvSpPr>
            <a:spLocks/>
          </p:cNvSpPr>
          <p:nvPr/>
        </p:nvSpPr>
        <p:spPr bwMode="auto">
          <a:xfrm>
            <a:off x="6361875" y="7064514"/>
            <a:ext cx="2184400" cy="460375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dirty="0"/>
              <a:t>Local Memory</a:t>
            </a:r>
          </a:p>
        </p:txBody>
      </p:sp>
      <p:sp>
        <p:nvSpPr>
          <p:cNvPr id="29" name="Rectangle 28"/>
          <p:cNvSpPr>
            <a:spLocks/>
          </p:cNvSpPr>
          <p:nvPr/>
        </p:nvSpPr>
        <p:spPr bwMode="auto">
          <a:xfrm>
            <a:off x="7250874" y="7887990"/>
            <a:ext cx="274113" cy="471924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b="0" dirty="0"/>
              <a:t>p</a:t>
            </a:r>
          </a:p>
        </p:txBody>
      </p:sp>
      <p:sp>
        <p:nvSpPr>
          <p:cNvPr id="30" name="Rectangle 12"/>
          <p:cNvSpPr>
            <a:spLocks noChangeArrowheads="1"/>
          </p:cNvSpPr>
          <p:nvPr/>
        </p:nvSpPr>
        <p:spPr bwMode="auto">
          <a:xfrm>
            <a:off x="7631874" y="7902714"/>
            <a:ext cx="470726" cy="457200"/>
          </a:xfrm>
          <a:prstGeom prst="rect">
            <a:avLst/>
          </a:prstGeom>
          <a:noFill/>
          <a:ln w="12700" algn="ctr">
            <a:solidFill>
              <a:srgbClr val="00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1800" b="0" dirty="0"/>
          </a:p>
        </p:txBody>
      </p:sp>
      <p:grpSp>
        <p:nvGrpSpPr>
          <p:cNvPr id="31" name="Group 35"/>
          <p:cNvGrpSpPr/>
          <p:nvPr/>
        </p:nvGrpSpPr>
        <p:grpSpPr>
          <a:xfrm>
            <a:off x="8638350" y="7064514"/>
            <a:ext cx="120650" cy="1600200"/>
            <a:chOff x="9855200" y="5715000"/>
            <a:chExt cx="120650" cy="2819400"/>
          </a:xfrm>
        </p:grpSpPr>
        <p:cxnSp>
          <p:nvCxnSpPr>
            <p:cNvPr id="32" name="Straight Connector 25"/>
            <p:cNvCxnSpPr>
              <a:cxnSpLocks noChangeShapeType="1"/>
            </p:cNvCxnSpPr>
            <p:nvPr/>
          </p:nvCxnSpPr>
          <p:spPr bwMode="auto">
            <a:xfrm rot="5400000" flipH="1" flipV="1">
              <a:off x="8566944" y="7125494"/>
              <a:ext cx="2817812" cy="0"/>
            </a:xfrm>
            <a:prstGeom prst="line">
              <a:avLst/>
            </a:prstGeom>
            <a:noFill/>
            <a:ln w="38100" algn="ctr">
              <a:solidFill>
                <a:srgbClr val="000000"/>
              </a:solidFill>
              <a:miter lim="400000"/>
              <a:headEnd/>
              <a:tailEnd/>
            </a:ln>
          </p:spPr>
        </p:cxnSp>
        <p:cxnSp>
          <p:nvCxnSpPr>
            <p:cNvPr id="33" name="Straight Connector 32"/>
            <p:cNvCxnSpPr>
              <a:cxnSpLocks noChangeShapeType="1"/>
            </p:cNvCxnSpPr>
            <p:nvPr/>
          </p:nvCxnSpPr>
          <p:spPr bwMode="auto">
            <a:xfrm rot="5400000" flipH="1" flipV="1">
              <a:off x="8446294" y="7123906"/>
              <a:ext cx="2817812" cy="0"/>
            </a:xfrm>
            <a:prstGeom prst="line">
              <a:avLst/>
            </a:prstGeom>
            <a:noFill/>
            <a:ln w="38100" algn="ctr">
              <a:solidFill>
                <a:srgbClr val="000000"/>
              </a:solidFill>
              <a:prstDash val="dash"/>
              <a:miter lim="400000"/>
              <a:headEnd/>
              <a:tailEnd/>
            </a:ln>
          </p:spPr>
        </p:cxnSp>
      </p:grpSp>
      <p:sp>
        <p:nvSpPr>
          <p:cNvPr id="34" name="Rectangle 12"/>
          <p:cNvSpPr>
            <a:spLocks noChangeArrowheads="1"/>
          </p:cNvSpPr>
          <p:nvPr/>
        </p:nvSpPr>
        <p:spPr bwMode="auto">
          <a:xfrm>
            <a:off x="9705150" y="7902714"/>
            <a:ext cx="609600" cy="457200"/>
          </a:xfrm>
          <a:prstGeom prst="rect">
            <a:avLst/>
          </a:prstGeom>
          <a:noFill/>
          <a:ln w="12700" algn="ctr">
            <a:solidFill>
              <a:srgbClr val="00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r>
              <a:rPr lang="en-US" sz="2000" b="0" dirty="0"/>
              <a:t>0</a:t>
            </a:r>
          </a:p>
        </p:txBody>
      </p:sp>
      <p:cxnSp>
        <p:nvCxnSpPr>
          <p:cNvPr id="36" name="Straight Arrow Connector 9"/>
          <p:cNvCxnSpPr>
            <a:cxnSpLocks noChangeShapeType="1"/>
            <a:endCxn id="34" idx="1"/>
          </p:cNvCxnSpPr>
          <p:nvPr/>
        </p:nvCxnSpPr>
        <p:spPr bwMode="auto">
          <a:xfrm>
            <a:off x="7874000" y="8131314"/>
            <a:ext cx="1831150" cy="1588"/>
          </a:xfrm>
          <a:prstGeom prst="straightConnector1">
            <a:avLst/>
          </a:prstGeom>
          <a:noFill/>
          <a:ln w="25400" algn="ctr">
            <a:solidFill>
              <a:srgbClr val="000000"/>
            </a:solidFill>
            <a:miter lim="400000"/>
            <a:headEnd type="oval" w="lg" len="lg"/>
            <a:tailEnd type="stealth" w="lg" len="lg"/>
          </a:ln>
        </p:spPr>
      </p:cxnSp>
      <p:sp>
        <p:nvSpPr>
          <p:cNvPr id="40" name="Rectangular Callout 39"/>
          <p:cNvSpPr/>
          <p:nvPr/>
        </p:nvSpPr>
        <p:spPr bwMode="auto">
          <a:xfrm>
            <a:off x="10352975" y="3938650"/>
            <a:ext cx="2158604" cy="707886"/>
          </a:xfrm>
          <a:prstGeom prst="wedgeRectCallout">
            <a:avLst>
              <a:gd name="adj1" fmla="val -52140"/>
              <a:gd name="adj2" fmla="val -112502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/>
              <a:t>This cell can</a:t>
            </a:r>
            <a:br>
              <a:rPr lang="en-US" sz="2000" b="0" dirty="0"/>
            </a:br>
            <a:r>
              <a:rPr lang="en-US" sz="2000" b="0" dirty="0"/>
              <a:t>only contain an </a:t>
            </a:r>
            <a:r>
              <a:rPr lang="en-US" sz="2000" b="0" dirty="0" err="1">
                <a:solidFill>
                  <a:srgbClr val="00B050"/>
                </a:solidFill>
              </a:rPr>
              <a:t>int</a:t>
            </a:r>
            <a:endParaRPr lang="en-US" sz="2000" b="0" dirty="0">
              <a:solidFill>
                <a:srgbClr val="00B050"/>
              </a:solidFill>
            </a:endParaRPr>
          </a:p>
        </p:txBody>
      </p:sp>
      <p:sp>
        <p:nvSpPr>
          <p:cNvPr id="41" name="Rectangular Callout 40"/>
          <p:cNvSpPr/>
          <p:nvPr/>
        </p:nvSpPr>
        <p:spPr bwMode="auto">
          <a:xfrm>
            <a:off x="11008862" y="8588514"/>
            <a:ext cx="1589538" cy="707886"/>
          </a:xfrm>
          <a:prstGeom prst="wedgeRectCallout">
            <a:avLst>
              <a:gd name="adj1" fmla="val -106106"/>
              <a:gd name="adj2" fmla="val -109147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/>
              <a:t>Default value</a:t>
            </a:r>
            <a:br>
              <a:rPr lang="en-US" sz="2000" b="0" dirty="0"/>
            </a:br>
            <a:r>
              <a:rPr lang="en-US" sz="2000" b="0" dirty="0"/>
              <a:t>of type </a:t>
            </a:r>
            <a:r>
              <a:rPr lang="en-US" sz="2000" b="0" dirty="0" err="1">
                <a:solidFill>
                  <a:srgbClr val="00B050"/>
                </a:solidFill>
              </a:rPr>
              <a:t>int</a:t>
            </a:r>
            <a:endParaRPr lang="en-US" sz="2000" b="0" dirty="0">
              <a:solidFill>
                <a:srgbClr val="00B050"/>
              </a:solidFill>
            </a:endParaRPr>
          </a:p>
        </p:txBody>
      </p:sp>
      <p:sp>
        <p:nvSpPr>
          <p:cNvPr id="42" name="Rectangular Callout 41"/>
          <p:cNvSpPr/>
          <p:nvPr/>
        </p:nvSpPr>
        <p:spPr bwMode="auto">
          <a:xfrm>
            <a:off x="5006411" y="4037130"/>
            <a:ext cx="3629589" cy="707886"/>
          </a:xfrm>
          <a:prstGeom prst="wedgeRectCallout">
            <a:avLst>
              <a:gd name="adj1" fmla="val 15244"/>
              <a:gd name="adj2" fmla="val -115560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squar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rgbClr val="CD7923"/>
                </a:solidFill>
              </a:rPr>
              <a:t>p</a:t>
            </a:r>
            <a:r>
              <a:rPr lang="en-US" sz="2000" b="0" dirty="0"/>
              <a:t> can only</a:t>
            </a:r>
            <a:r>
              <a:rPr lang="en-US" sz="2000" b="0" dirty="0">
                <a:solidFill>
                  <a:srgbClr val="FF0000"/>
                </a:solidFill>
              </a:rPr>
              <a:t>*</a:t>
            </a:r>
            <a:r>
              <a:rPr lang="en-US" sz="2000" b="0" dirty="0"/>
              <a:t> contain addresses</a:t>
            </a:r>
            <a:br>
              <a:rPr lang="en-US" sz="2000" b="0" dirty="0"/>
            </a:br>
            <a:r>
              <a:rPr lang="en-US" sz="2000" b="0" dirty="0"/>
              <a:t>to cells of type </a:t>
            </a:r>
            <a:r>
              <a:rPr lang="en-US" sz="2000" b="0" dirty="0">
                <a:solidFill>
                  <a:srgbClr val="00B050"/>
                </a:solidFill>
              </a:rPr>
              <a:t>int</a:t>
            </a:r>
          </a:p>
        </p:txBody>
      </p:sp>
      <p:sp>
        <p:nvSpPr>
          <p:cNvPr id="43" name="Rectangular Callout 42"/>
          <p:cNvSpPr/>
          <p:nvPr/>
        </p:nvSpPr>
        <p:spPr bwMode="auto">
          <a:xfrm>
            <a:off x="10464800" y="5029200"/>
            <a:ext cx="1956754" cy="400110"/>
          </a:xfrm>
          <a:prstGeom prst="wedgeRectCallout">
            <a:avLst>
              <a:gd name="adj1" fmla="val -21189"/>
              <a:gd name="adj2" fmla="val -151041"/>
            </a:avLst>
          </a:prstGeom>
          <a:solidFill>
            <a:schemeClr val="accent2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i="1" dirty="0"/>
              <a:t>A cell of type </a:t>
            </a:r>
            <a:r>
              <a:rPr lang="en-US" sz="2000" b="0" i="1" dirty="0" err="1">
                <a:solidFill>
                  <a:srgbClr val="00B050"/>
                </a:solidFill>
              </a:rPr>
              <a:t>int</a:t>
            </a:r>
            <a:endParaRPr lang="en-US" sz="2000" b="0" i="1" dirty="0">
              <a:solidFill>
                <a:srgbClr val="00B050"/>
              </a:solidFill>
            </a:endParaRPr>
          </a:p>
        </p:txBody>
      </p:sp>
      <p:sp>
        <p:nvSpPr>
          <p:cNvPr id="44" name="Rectangular Callout 43"/>
          <p:cNvSpPr/>
          <p:nvPr/>
        </p:nvSpPr>
        <p:spPr bwMode="auto">
          <a:xfrm>
            <a:off x="8366530" y="4829145"/>
            <a:ext cx="1602362" cy="400110"/>
          </a:xfrm>
          <a:prstGeom prst="wedgeRectCallout">
            <a:avLst>
              <a:gd name="adj1" fmla="val -66223"/>
              <a:gd name="adj2" fmla="val -104762"/>
            </a:avLst>
          </a:prstGeom>
          <a:solidFill>
            <a:schemeClr val="accent2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i="1" dirty="0"/>
              <a:t>An </a:t>
            </a:r>
            <a:r>
              <a:rPr lang="en-US" sz="2000" b="0" i="1" dirty="0" err="1">
                <a:solidFill>
                  <a:srgbClr val="00B050"/>
                </a:solidFill>
              </a:rPr>
              <a:t>int</a:t>
            </a:r>
            <a:r>
              <a:rPr lang="en-US" sz="2000" b="0" i="1" dirty="0"/>
              <a:t> pointer</a:t>
            </a:r>
            <a:endParaRPr lang="en-US" sz="2000" b="0" i="1" dirty="0">
              <a:solidFill>
                <a:srgbClr val="00B050"/>
              </a:solidFill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4941386" y="4745016"/>
            <a:ext cx="230608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FF0000"/>
                </a:solidFill>
              </a:rPr>
              <a:t>*</a:t>
            </a:r>
            <a:r>
              <a:rPr lang="en-US" sz="1200" b="0" dirty="0"/>
              <a:t> Well, almost. We’ll revisit this.</a:t>
            </a:r>
          </a:p>
        </p:txBody>
      </p:sp>
      <p:sp>
        <p:nvSpPr>
          <p:cNvPr id="35" name="Slide Number Placeholder 3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 animBg="1"/>
      <p:bldP spid="28" grpId="0" animBg="1"/>
      <p:bldP spid="46" grpId="0"/>
      <p:bldP spid="24" grpId="0"/>
      <p:bldP spid="25" grpId="0"/>
      <p:bldP spid="29" grpId="0"/>
      <p:bldP spid="30" grpId="0" animBg="1"/>
      <p:bldP spid="34" grpId="0" animBg="1"/>
      <p:bldP spid="40" grpId="0" animBg="1"/>
      <p:bldP spid="41" grpId="0" animBg="1"/>
      <p:bldP spid="42" grpId="0" animBg="1"/>
      <p:bldP spid="43" grpId="0" animBg="1"/>
      <p:bldP spid="44" grpId="0" animBg="1"/>
      <p:bldP spid="4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Working with Pointers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read and write to a memory cell through a pointer to it</a:t>
            </a:r>
          </a:p>
          <a:p>
            <a:pPr algn="ctr">
              <a:spcBef>
                <a:spcPts val="1800"/>
              </a:spcBef>
              <a:buNone/>
            </a:pPr>
            <a:r>
              <a:rPr lang="en-US" dirty="0"/>
              <a:t>*p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This is called </a:t>
            </a:r>
            <a:r>
              <a:rPr lang="en-US" b="1" dirty="0"/>
              <a:t>dereferencing</a:t>
            </a:r>
            <a:r>
              <a:rPr lang="en-US" dirty="0"/>
              <a:t> p</a:t>
            </a:r>
          </a:p>
          <a:p>
            <a:endParaRPr lang="en-US" dirty="0"/>
          </a:p>
          <a:p>
            <a:pPr lvl="1">
              <a:buNone/>
            </a:pPr>
            <a:r>
              <a:rPr lang="en-US" dirty="0" err="1"/>
              <a:t>printint</a:t>
            </a:r>
            <a:r>
              <a:rPr lang="en-US" dirty="0"/>
              <a:t>(*p);</a:t>
            </a:r>
          </a:p>
          <a:p>
            <a:pPr lvl="1">
              <a:buNone/>
            </a:pPr>
            <a:r>
              <a:rPr lang="en-US" dirty="0"/>
              <a:t>*p = 42;</a:t>
            </a:r>
          </a:p>
          <a:p>
            <a:pPr lvl="1">
              <a:buNone/>
            </a:pPr>
            <a:r>
              <a:rPr lang="en-US" dirty="0" err="1"/>
              <a:t>printint</a:t>
            </a:r>
            <a:r>
              <a:rPr lang="en-US" dirty="0"/>
              <a:t>(*p);</a:t>
            </a:r>
          </a:p>
          <a:p>
            <a:pPr lvl="1"/>
            <a:endParaRPr lang="en-US" dirty="0"/>
          </a:p>
        </p:txBody>
      </p:sp>
      <p:sp>
        <p:nvSpPr>
          <p:cNvPr id="4" name="Rectangular Callout 3"/>
          <p:cNvSpPr/>
          <p:nvPr/>
        </p:nvSpPr>
        <p:spPr bwMode="auto">
          <a:xfrm>
            <a:off x="3897173" y="3657600"/>
            <a:ext cx="2198679" cy="1015663"/>
          </a:xfrm>
          <a:prstGeom prst="wedgeRectCallout">
            <a:avLst>
              <a:gd name="adj1" fmla="val 57968"/>
              <a:gd name="adj2" fmla="val -99997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/>
              <a:t>Follow the pointer</a:t>
            </a:r>
            <a:br>
              <a:rPr lang="en-US" sz="2000" b="0" dirty="0"/>
            </a:br>
            <a:r>
              <a:rPr lang="en-US" sz="2000" b="0" dirty="0"/>
              <a:t>in </a:t>
            </a:r>
            <a:r>
              <a:rPr lang="en-US" sz="2000" dirty="0"/>
              <a:t>p</a:t>
            </a:r>
            <a:r>
              <a:rPr lang="en-US" sz="2000" b="0" dirty="0"/>
              <a:t> and return the</a:t>
            </a:r>
            <a:br>
              <a:rPr lang="en-US" sz="2000" b="0" dirty="0"/>
            </a:br>
            <a:r>
              <a:rPr lang="en-US" sz="2000" b="0" dirty="0"/>
              <a:t>value in the cell</a:t>
            </a:r>
            <a:endParaRPr lang="en-US" sz="2000" b="0" dirty="0">
              <a:solidFill>
                <a:srgbClr val="00B050"/>
              </a:solidFill>
            </a:endParaRPr>
          </a:p>
        </p:txBody>
      </p:sp>
      <p:sp>
        <p:nvSpPr>
          <p:cNvPr id="5" name="Rectangular Callout 4"/>
          <p:cNvSpPr/>
          <p:nvPr/>
        </p:nvSpPr>
        <p:spPr bwMode="auto">
          <a:xfrm>
            <a:off x="6959600" y="3657600"/>
            <a:ext cx="1860446" cy="1015663"/>
          </a:xfrm>
          <a:prstGeom prst="wedgeRectCallout">
            <a:avLst>
              <a:gd name="adj1" fmla="val -60064"/>
              <a:gd name="adj2" fmla="val -101166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/>
              <a:t>…</a:t>
            </a:r>
            <a:br>
              <a:rPr lang="en-US" sz="2000" b="0" dirty="0"/>
            </a:br>
            <a:r>
              <a:rPr lang="en-US" sz="2000" b="0" dirty="0"/>
              <a:t>or write a new</a:t>
            </a:r>
            <a:br>
              <a:rPr lang="en-US" sz="2000" b="0" dirty="0"/>
            </a:br>
            <a:r>
              <a:rPr lang="en-US" sz="2000" b="0" dirty="0"/>
              <a:t>value in the cell</a:t>
            </a:r>
            <a:endParaRPr lang="en-US" sz="2000" b="0" dirty="0">
              <a:solidFill>
                <a:srgbClr val="00B050"/>
              </a:solidFill>
            </a:endParaRPr>
          </a:p>
        </p:txBody>
      </p:sp>
      <p:sp>
        <p:nvSpPr>
          <p:cNvPr id="6" name="Rectangle 21"/>
          <p:cNvSpPr>
            <a:spLocks/>
          </p:cNvSpPr>
          <p:nvPr/>
        </p:nvSpPr>
        <p:spPr bwMode="auto">
          <a:xfrm>
            <a:off x="6858000" y="7924800"/>
            <a:ext cx="2759075" cy="460375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dirty="0"/>
              <a:t>Allocated Memory</a:t>
            </a:r>
          </a:p>
        </p:txBody>
      </p:sp>
      <p:sp>
        <p:nvSpPr>
          <p:cNvPr id="7" name="Rectangle 2"/>
          <p:cNvSpPr>
            <a:spLocks/>
          </p:cNvSpPr>
          <p:nvPr/>
        </p:nvSpPr>
        <p:spPr bwMode="auto">
          <a:xfrm>
            <a:off x="4292600" y="7924800"/>
            <a:ext cx="2184400" cy="460375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dirty="0"/>
              <a:t>Local Memory</a:t>
            </a:r>
          </a:p>
        </p:txBody>
      </p:sp>
      <p:sp>
        <p:nvSpPr>
          <p:cNvPr id="8" name="Rectangle 7"/>
          <p:cNvSpPr>
            <a:spLocks/>
          </p:cNvSpPr>
          <p:nvPr/>
        </p:nvSpPr>
        <p:spPr bwMode="auto">
          <a:xfrm>
            <a:off x="5181599" y="8748276"/>
            <a:ext cx="274113" cy="471924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b="0" dirty="0"/>
              <a:t>p</a:t>
            </a:r>
          </a:p>
        </p:txBody>
      </p:sp>
      <p:sp>
        <p:nvSpPr>
          <p:cNvPr id="9" name="Rectangle 12"/>
          <p:cNvSpPr>
            <a:spLocks noChangeArrowheads="1"/>
          </p:cNvSpPr>
          <p:nvPr/>
        </p:nvSpPr>
        <p:spPr bwMode="auto">
          <a:xfrm>
            <a:off x="5562599" y="8763000"/>
            <a:ext cx="470726" cy="457200"/>
          </a:xfrm>
          <a:prstGeom prst="rect">
            <a:avLst/>
          </a:prstGeom>
          <a:noFill/>
          <a:ln w="12700" algn="ctr">
            <a:solidFill>
              <a:srgbClr val="00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1800" b="0" dirty="0"/>
          </a:p>
        </p:txBody>
      </p:sp>
      <p:grpSp>
        <p:nvGrpSpPr>
          <p:cNvPr id="10" name="Group 35"/>
          <p:cNvGrpSpPr/>
          <p:nvPr/>
        </p:nvGrpSpPr>
        <p:grpSpPr>
          <a:xfrm>
            <a:off x="6569075" y="7924800"/>
            <a:ext cx="120650" cy="1600200"/>
            <a:chOff x="9855200" y="5715000"/>
            <a:chExt cx="120650" cy="2819400"/>
          </a:xfrm>
        </p:grpSpPr>
        <p:cxnSp>
          <p:nvCxnSpPr>
            <p:cNvPr id="11" name="Straight Connector 25"/>
            <p:cNvCxnSpPr>
              <a:cxnSpLocks noChangeShapeType="1"/>
            </p:cNvCxnSpPr>
            <p:nvPr/>
          </p:nvCxnSpPr>
          <p:spPr bwMode="auto">
            <a:xfrm rot="5400000" flipH="1" flipV="1">
              <a:off x="8566944" y="7125494"/>
              <a:ext cx="2817812" cy="0"/>
            </a:xfrm>
            <a:prstGeom prst="line">
              <a:avLst/>
            </a:prstGeom>
            <a:noFill/>
            <a:ln w="38100" algn="ctr">
              <a:solidFill>
                <a:srgbClr val="000000"/>
              </a:solidFill>
              <a:miter lim="400000"/>
              <a:headEnd/>
              <a:tailEnd/>
            </a:ln>
          </p:spPr>
        </p:cxnSp>
        <p:cxnSp>
          <p:nvCxnSpPr>
            <p:cNvPr id="12" name="Straight Connector 11"/>
            <p:cNvCxnSpPr>
              <a:cxnSpLocks noChangeShapeType="1"/>
            </p:cNvCxnSpPr>
            <p:nvPr/>
          </p:nvCxnSpPr>
          <p:spPr bwMode="auto">
            <a:xfrm rot="5400000" flipH="1" flipV="1">
              <a:off x="8446294" y="7123906"/>
              <a:ext cx="2817812" cy="0"/>
            </a:xfrm>
            <a:prstGeom prst="line">
              <a:avLst/>
            </a:prstGeom>
            <a:noFill/>
            <a:ln w="38100" algn="ctr">
              <a:solidFill>
                <a:srgbClr val="000000"/>
              </a:solidFill>
              <a:prstDash val="dash"/>
              <a:miter lim="400000"/>
              <a:headEnd/>
              <a:tailEnd/>
            </a:ln>
          </p:spPr>
        </p:cxnSp>
      </p:grp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7645399" y="8763000"/>
            <a:ext cx="609600" cy="457200"/>
          </a:xfrm>
          <a:prstGeom prst="rect">
            <a:avLst/>
          </a:prstGeom>
          <a:noFill/>
          <a:ln w="12700" algn="ctr">
            <a:solidFill>
              <a:srgbClr val="00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 dirty="0"/>
          </a:p>
        </p:txBody>
      </p:sp>
      <p:cxnSp>
        <p:nvCxnSpPr>
          <p:cNvPr id="14" name="Straight Arrow Connector 9"/>
          <p:cNvCxnSpPr>
            <a:cxnSpLocks noChangeShapeType="1"/>
            <a:endCxn id="13" idx="1"/>
          </p:cNvCxnSpPr>
          <p:nvPr/>
        </p:nvCxnSpPr>
        <p:spPr bwMode="auto">
          <a:xfrm>
            <a:off x="5804725" y="8991600"/>
            <a:ext cx="1840674" cy="0"/>
          </a:xfrm>
          <a:prstGeom prst="straightConnector1">
            <a:avLst/>
          </a:prstGeom>
          <a:noFill/>
          <a:ln w="25400" algn="ctr">
            <a:solidFill>
              <a:srgbClr val="000000"/>
            </a:solidFill>
            <a:miter lim="400000"/>
            <a:headEnd type="oval" w="lg" len="lg"/>
            <a:tailEnd type="stealth" w="lg" len="lg"/>
          </a:ln>
        </p:spPr>
      </p:cxnSp>
      <p:sp>
        <p:nvSpPr>
          <p:cNvPr id="15" name="Rectangular Callout 14"/>
          <p:cNvSpPr/>
          <p:nvPr/>
        </p:nvSpPr>
        <p:spPr bwMode="auto">
          <a:xfrm>
            <a:off x="4673600" y="5943600"/>
            <a:ext cx="1031693" cy="400110"/>
          </a:xfrm>
          <a:prstGeom prst="wedgeRectCallout">
            <a:avLst>
              <a:gd name="adj1" fmla="val -180191"/>
              <a:gd name="adj2" fmla="val 28987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/>
              <a:t>Prints 0 </a:t>
            </a:r>
            <a:endParaRPr lang="en-US" sz="2000" b="0" dirty="0">
              <a:solidFill>
                <a:srgbClr val="00B050"/>
              </a:solidFill>
            </a:endParaRPr>
          </a:p>
        </p:txBody>
      </p:sp>
      <p:sp>
        <p:nvSpPr>
          <p:cNvPr id="16" name="Rectangular Callout 15"/>
          <p:cNvSpPr/>
          <p:nvPr/>
        </p:nvSpPr>
        <p:spPr bwMode="auto">
          <a:xfrm>
            <a:off x="4673600" y="6477000"/>
            <a:ext cx="3582071" cy="400110"/>
          </a:xfrm>
          <a:prstGeom prst="wedgeRectCallout">
            <a:avLst>
              <a:gd name="adj1" fmla="val -88848"/>
              <a:gd name="adj2" fmla="val 18274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/>
              <a:t>Puts 42 in the cell pointed by p</a:t>
            </a:r>
            <a:endParaRPr lang="en-US" sz="2000" b="0" dirty="0">
              <a:solidFill>
                <a:srgbClr val="00B050"/>
              </a:solidFill>
            </a:endParaRPr>
          </a:p>
        </p:txBody>
      </p:sp>
      <p:sp>
        <p:nvSpPr>
          <p:cNvPr id="17" name="Rectangular Callout 16"/>
          <p:cNvSpPr/>
          <p:nvPr/>
        </p:nvSpPr>
        <p:spPr bwMode="auto">
          <a:xfrm>
            <a:off x="4673600" y="7010400"/>
            <a:ext cx="1174360" cy="400110"/>
          </a:xfrm>
          <a:prstGeom prst="wedgeRectCallout">
            <a:avLst>
              <a:gd name="adj1" fmla="val -168196"/>
              <a:gd name="adj2" fmla="val 16512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/>
              <a:t>Prints 42 </a:t>
            </a:r>
            <a:endParaRPr lang="en-US" sz="2000" b="0" dirty="0">
              <a:solidFill>
                <a:srgbClr val="00B050"/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A651EA80-DBF7-2753-0831-318FC8CB74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45400" y="8763000"/>
            <a:ext cx="609600" cy="457200"/>
          </a:xfrm>
          <a:prstGeom prst="rect">
            <a:avLst/>
          </a:prstGeom>
          <a:noFill/>
          <a:ln w="12700" algn="ctr">
            <a:solidFill>
              <a:srgbClr val="00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r>
              <a:rPr lang="en-US" sz="2000" b="0" dirty="0">
                <a:solidFill>
                  <a:srgbClr val="FF0000"/>
                </a:solidFill>
              </a:rPr>
              <a:t>42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/>
      <p:bldP spid="7" grpId="0"/>
      <p:bldP spid="8" grpId="0"/>
      <p:bldP spid="9" grpId="0" animBg="1"/>
      <p:bldP spid="13" grpId="0" animBg="1"/>
      <p:bldP spid="15" grpId="0" animBg="1"/>
      <p:bldP spid="16" grpId="0" animBg="1"/>
      <p:bldP spid="17" grpId="0" animBg="1"/>
      <p:bldP spid="20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Aliasing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Pointers are subject to aliasing</a:t>
            </a:r>
          </a:p>
          <a:p>
            <a:endParaRPr lang="en-US" dirty="0"/>
          </a:p>
          <a:p>
            <a:endParaRPr lang="en-US" dirty="0"/>
          </a:p>
          <a:p>
            <a:pPr lvl="1">
              <a:buNone/>
            </a:pPr>
            <a:r>
              <a:rPr lang="en-US" dirty="0" err="1">
                <a:solidFill>
                  <a:srgbClr val="00B050"/>
                </a:solidFill>
              </a:rPr>
              <a:t>int</a:t>
            </a:r>
            <a:r>
              <a:rPr lang="en-US" dirty="0">
                <a:solidFill>
                  <a:srgbClr val="00B050"/>
                </a:solidFill>
              </a:rPr>
              <a:t>* </a:t>
            </a:r>
            <a:r>
              <a:rPr lang="en-US" dirty="0">
                <a:solidFill>
                  <a:srgbClr val="CD7923"/>
                </a:solidFill>
              </a:rPr>
              <a:t>q</a:t>
            </a:r>
            <a:r>
              <a:rPr lang="en-US" dirty="0"/>
              <a:t> = p;</a:t>
            </a:r>
          </a:p>
          <a:p>
            <a:pPr lvl="1">
              <a:buNone/>
            </a:pPr>
            <a:r>
              <a:rPr lang="en-US" dirty="0" err="1"/>
              <a:t>printint</a:t>
            </a:r>
            <a:r>
              <a:rPr lang="en-US" dirty="0"/>
              <a:t>(*q);</a:t>
            </a:r>
          </a:p>
          <a:p>
            <a:pPr lvl="1">
              <a:buNone/>
            </a:pPr>
            <a:endParaRPr lang="en-US" dirty="0"/>
          </a:p>
          <a:p>
            <a:pPr lvl="1">
              <a:buNone/>
            </a:pPr>
            <a:endParaRPr lang="en-US" dirty="0"/>
          </a:p>
          <a:p>
            <a:pPr lvl="1">
              <a:buNone/>
            </a:pPr>
            <a:endParaRPr lang="en-US" dirty="0"/>
          </a:p>
          <a:p>
            <a:pPr lvl="1">
              <a:buNone/>
            </a:pPr>
            <a:endParaRPr lang="en-US" dirty="0"/>
          </a:p>
          <a:p>
            <a:pPr lvl="1">
              <a:buNone/>
            </a:pPr>
            <a:endParaRPr lang="en-US" dirty="0"/>
          </a:p>
          <a:p>
            <a:pPr lvl="1">
              <a:buNone/>
            </a:pPr>
            <a:r>
              <a:rPr lang="en-US" dirty="0"/>
              <a:t>*q = 7;</a:t>
            </a:r>
          </a:p>
          <a:p>
            <a:pPr lvl="1">
              <a:buNone/>
            </a:pPr>
            <a:r>
              <a:rPr lang="en-US" dirty="0" err="1"/>
              <a:t>printint</a:t>
            </a:r>
            <a:r>
              <a:rPr lang="en-US" dirty="0"/>
              <a:t>(*p);</a:t>
            </a:r>
          </a:p>
        </p:txBody>
      </p:sp>
      <p:sp>
        <p:nvSpPr>
          <p:cNvPr id="4" name="Rectangle 21"/>
          <p:cNvSpPr>
            <a:spLocks/>
          </p:cNvSpPr>
          <p:nvPr/>
        </p:nvSpPr>
        <p:spPr bwMode="auto">
          <a:xfrm>
            <a:off x="9534525" y="3276601"/>
            <a:ext cx="2759075" cy="460375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dirty="0"/>
              <a:t>Allocated Memory</a:t>
            </a:r>
          </a:p>
        </p:txBody>
      </p:sp>
      <p:sp>
        <p:nvSpPr>
          <p:cNvPr id="5" name="Rectangle 2"/>
          <p:cNvSpPr>
            <a:spLocks/>
          </p:cNvSpPr>
          <p:nvPr/>
        </p:nvSpPr>
        <p:spPr bwMode="auto">
          <a:xfrm>
            <a:off x="6969125" y="3276601"/>
            <a:ext cx="2184400" cy="460375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dirty="0"/>
              <a:t>Local Memory</a:t>
            </a:r>
          </a:p>
        </p:txBody>
      </p:sp>
      <p:sp>
        <p:nvSpPr>
          <p:cNvPr id="6" name="Rectangle 5"/>
          <p:cNvSpPr>
            <a:spLocks/>
          </p:cNvSpPr>
          <p:nvPr/>
        </p:nvSpPr>
        <p:spPr bwMode="auto">
          <a:xfrm>
            <a:off x="7858124" y="4100077"/>
            <a:ext cx="274113" cy="471924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b="0" dirty="0"/>
              <a:t>p</a:t>
            </a:r>
          </a:p>
        </p:txBody>
      </p:sp>
      <p:sp>
        <p:nvSpPr>
          <p:cNvPr id="7" name="Rectangle 12"/>
          <p:cNvSpPr>
            <a:spLocks noChangeArrowheads="1"/>
          </p:cNvSpPr>
          <p:nvPr/>
        </p:nvSpPr>
        <p:spPr bwMode="auto">
          <a:xfrm>
            <a:off x="8239124" y="4114801"/>
            <a:ext cx="470726" cy="457200"/>
          </a:xfrm>
          <a:prstGeom prst="rect">
            <a:avLst/>
          </a:prstGeom>
          <a:noFill/>
          <a:ln w="12700" algn="ctr">
            <a:solidFill>
              <a:srgbClr val="00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1800" b="0" dirty="0"/>
          </a:p>
        </p:txBody>
      </p:sp>
      <p:grpSp>
        <p:nvGrpSpPr>
          <p:cNvPr id="8" name="Group 35"/>
          <p:cNvGrpSpPr/>
          <p:nvPr/>
        </p:nvGrpSpPr>
        <p:grpSpPr>
          <a:xfrm>
            <a:off x="9241581" y="3276601"/>
            <a:ext cx="124650" cy="2057399"/>
            <a:chOff x="9865694" y="5715001"/>
            <a:chExt cx="110156" cy="2819399"/>
          </a:xfrm>
        </p:grpSpPr>
        <p:cxnSp>
          <p:nvCxnSpPr>
            <p:cNvPr id="9" name="Straight Connector 25"/>
            <p:cNvCxnSpPr>
              <a:cxnSpLocks noChangeShapeType="1"/>
            </p:cNvCxnSpPr>
            <p:nvPr/>
          </p:nvCxnSpPr>
          <p:spPr bwMode="auto">
            <a:xfrm rot="5400000" flipH="1" flipV="1">
              <a:off x="8566944" y="7125494"/>
              <a:ext cx="2817812" cy="0"/>
            </a:xfrm>
            <a:prstGeom prst="line">
              <a:avLst/>
            </a:prstGeom>
            <a:noFill/>
            <a:ln w="38100" algn="ctr">
              <a:solidFill>
                <a:srgbClr val="000000"/>
              </a:solidFill>
              <a:miter lim="400000"/>
              <a:headEnd/>
              <a:tailEnd/>
            </a:ln>
          </p:spPr>
        </p:cxnSp>
        <p:cxnSp>
          <p:nvCxnSpPr>
            <p:cNvPr id="10" name="Straight Connector 9"/>
            <p:cNvCxnSpPr>
              <a:cxnSpLocks noChangeShapeType="1"/>
            </p:cNvCxnSpPr>
            <p:nvPr/>
          </p:nvCxnSpPr>
          <p:spPr bwMode="auto">
            <a:xfrm rot="5400000" flipH="1" flipV="1">
              <a:off x="8456788" y="7123907"/>
              <a:ext cx="2817812" cy="0"/>
            </a:xfrm>
            <a:prstGeom prst="line">
              <a:avLst/>
            </a:prstGeom>
            <a:noFill/>
            <a:ln w="38100" algn="ctr">
              <a:solidFill>
                <a:srgbClr val="000000"/>
              </a:solidFill>
              <a:prstDash val="dash"/>
              <a:miter lim="400000"/>
              <a:headEnd/>
              <a:tailEnd/>
            </a:ln>
          </p:spPr>
        </p:cxnSp>
      </p:grp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0312400" y="4114801"/>
            <a:ext cx="609600" cy="457200"/>
          </a:xfrm>
          <a:prstGeom prst="rect">
            <a:avLst/>
          </a:prstGeom>
          <a:noFill/>
          <a:ln w="12700" algn="ctr">
            <a:solidFill>
              <a:srgbClr val="00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r>
              <a:rPr lang="en-US" sz="2000" b="0" dirty="0"/>
              <a:t>42</a:t>
            </a:r>
          </a:p>
        </p:txBody>
      </p:sp>
      <p:cxnSp>
        <p:nvCxnSpPr>
          <p:cNvPr id="12" name="Straight Arrow Connector 9"/>
          <p:cNvCxnSpPr>
            <a:cxnSpLocks noChangeShapeType="1"/>
            <a:endCxn id="11" idx="1"/>
          </p:cNvCxnSpPr>
          <p:nvPr/>
        </p:nvCxnSpPr>
        <p:spPr bwMode="auto">
          <a:xfrm>
            <a:off x="8481250" y="4343401"/>
            <a:ext cx="1831150" cy="1588"/>
          </a:xfrm>
          <a:prstGeom prst="straightConnector1">
            <a:avLst/>
          </a:prstGeom>
          <a:noFill/>
          <a:ln w="25400" algn="ctr">
            <a:solidFill>
              <a:srgbClr val="000000"/>
            </a:solidFill>
            <a:miter lim="400000"/>
            <a:headEnd type="oval" w="lg" len="lg"/>
            <a:tailEnd type="stealth" w="lg" len="lg"/>
          </a:ln>
        </p:spPr>
      </p:cxnSp>
      <p:sp>
        <p:nvSpPr>
          <p:cNvPr id="13" name="Rectangle 12"/>
          <p:cNvSpPr>
            <a:spLocks/>
          </p:cNvSpPr>
          <p:nvPr/>
        </p:nvSpPr>
        <p:spPr bwMode="auto">
          <a:xfrm>
            <a:off x="7858125" y="4709677"/>
            <a:ext cx="274113" cy="471924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b="0" dirty="0"/>
              <a:t>q</a:t>
            </a:r>
          </a:p>
        </p:txBody>
      </p:sp>
      <p:sp>
        <p:nvSpPr>
          <p:cNvPr id="14" name="Rectangle 12"/>
          <p:cNvSpPr>
            <a:spLocks noChangeArrowheads="1"/>
          </p:cNvSpPr>
          <p:nvPr/>
        </p:nvSpPr>
        <p:spPr bwMode="auto">
          <a:xfrm>
            <a:off x="8239125" y="4724401"/>
            <a:ext cx="470726" cy="457200"/>
          </a:xfrm>
          <a:prstGeom prst="rect">
            <a:avLst/>
          </a:prstGeom>
          <a:noFill/>
          <a:ln w="12700" algn="ctr">
            <a:solidFill>
              <a:srgbClr val="00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1800" b="0" dirty="0"/>
          </a:p>
        </p:txBody>
      </p:sp>
      <p:cxnSp>
        <p:nvCxnSpPr>
          <p:cNvPr id="15" name="Straight Arrow Connector 9"/>
          <p:cNvCxnSpPr>
            <a:cxnSpLocks noChangeShapeType="1"/>
          </p:cNvCxnSpPr>
          <p:nvPr/>
        </p:nvCxnSpPr>
        <p:spPr bwMode="auto">
          <a:xfrm flipV="1">
            <a:off x="8491475" y="4572001"/>
            <a:ext cx="1828800" cy="381000"/>
          </a:xfrm>
          <a:prstGeom prst="straightConnector1">
            <a:avLst/>
          </a:prstGeom>
          <a:noFill/>
          <a:ln w="25400" algn="ctr">
            <a:solidFill>
              <a:srgbClr val="000000"/>
            </a:solidFill>
            <a:miter lim="400000"/>
            <a:headEnd type="oval" w="lg" len="lg"/>
            <a:tailEnd type="stealth" w="lg" len="lg"/>
          </a:ln>
        </p:spPr>
      </p:cxnSp>
      <p:sp>
        <p:nvSpPr>
          <p:cNvPr id="21" name="Rectangle 21"/>
          <p:cNvSpPr>
            <a:spLocks/>
          </p:cNvSpPr>
          <p:nvPr/>
        </p:nvSpPr>
        <p:spPr bwMode="auto">
          <a:xfrm>
            <a:off x="9525000" y="7010401"/>
            <a:ext cx="2759075" cy="460375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dirty="0"/>
              <a:t>Allocated Memory</a:t>
            </a:r>
          </a:p>
        </p:txBody>
      </p:sp>
      <p:sp>
        <p:nvSpPr>
          <p:cNvPr id="22" name="Rectangle 2"/>
          <p:cNvSpPr>
            <a:spLocks/>
          </p:cNvSpPr>
          <p:nvPr/>
        </p:nvSpPr>
        <p:spPr bwMode="auto">
          <a:xfrm>
            <a:off x="6959600" y="7010401"/>
            <a:ext cx="2184400" cy="460375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dirty="0"/>
              <a:t>Local Memory</a:t>
            </a:r>
          </a:p>
        </p:txBody>
      </p:sp>
      <p:sp>
        <p:nvSpPr>
          <p:cNvPr id="23" name="Rectangle 22"/>
          <p:cNvSpPr>
            <a:spLocks/>
          </p:cNvSpPr>
          <p:nvPr/>
        </p:nvSpPr>
        <p:spPr bwMode="auto">
          <a:xfrm>
            <a:off x="7848599" y="7833877"/>
            <a:ext cx="274113" cy="471924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b="0" dirty="0"/>
              <a:t>p</a:t>
            </a:r>
          </a:p>
        </p:txBody>
      </p:sp>
      <p:sp>
        <p:nvSpPr>
          <p:cNvPr id="24" name="Rectangle 12"/>
          <p:cNvSpPr>
            <a:spLocks noChangeArrowheads="1"/>
          </p:cNvSpPr>
          <p:nvPr/>
        </p:nvSpPr>
        <p:spPr bwMode="auto">
          <a:xfrm>
            <a:off x="8229599" y="7848601"/>
            <a:ext cx="470726" cy="457200"/>
          </a:xfrm>
          <a:prstGeom prst="rect">
            <a:avLst/>
          </a:prstGeom>
          <a:noFill/>
          <a:ln w="12700" algn="ctr">
            <a:solidFill>
              <a:srgbClr val="00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1800" b="0" dirty="0"/>
          </a:p>
        </p:txBody>
      </p:sp>
      <p:grpSp>
        <p:nvGrpSpPr>
          <p:cNvPr id="25" name="Group 35"/>
          <p:cNvGrpSpPr/>
          <p:nvPr/>
        </p:nvGrpSpPr>
        <p:grpSpPr>
          <a:xfrm>
            <a:off x="9232056" y="7010401"/>
            <a:ext cx="124650" cy="2057399"/>
            <a:chOff x="9865694" y="5715001"/>
            <a:chExt cx="110156" cy="2819399"/>
          </a:xfrm>
        </p:grpSpPr>
        <p:cxnSp>
          <p:nvCxnSpPr>
            <p:cNvPr id="26" name="Straight Connector 25"/>
            <p:cNvCxnSpPr>
              <a:cxnSpLocks noChangeShapeType="1"/>
            </p:cNvCxnSpPr>
            <p:nvPr/>
          </p:nvCxnSpPr>
          <p:spPr bwMode="auto">
            <a:xfrm rot="5400000" flipH="1" flipV="1">
              <a:off x="8566944" y="7125494"/>
              <a:ext cx="2817812" cy="0"/>
            </a:xfrm>
            <a:prstGeom prst="line">
              <a:avLst/>
            </a:prstGeom>
            <a:noFill/>
            <a:ln w="38100" algn="ctr">
              <a:solidFill>
                <a:srgbClr val="000000"/>
              </a:solidFill>
              <a:miter lim="400000"/>
              <a:headEnd/>
              <a:tailEnd/>
            </a:ln>
          </p:spPr>
        </p:cxnSp>
        <p:cxnSp>
          <p:nvCxnSpPr>
            <p:cNvPr id="27" name="Straight Connector 26"/>
            <p:cNvCxnSpPr>
              <a:cxnSpLocks noChangeShapeType="1"/>
            </p:cNvCxnSpPr>
            <p:nvPr/>
          </p:nvCxnSpPr>
          <p:spPr bwMode="auto">
            <a:xfrm rot="5400000" flipH="1" flipV="1">
              <a:off x="8456788" y="7123907"/>
              <a:ext cx="2817812" cy="0"/>
            </a:xfrm>
            <a:prstGeom prst="line">
              <a:avLst/>
            </a:prstGeom>
            <a:noFill/>
            <a:ln w="38100" algn="ctr">
              <a:solidFill>
                <a:srgbClr val="000000"/>
              </a:solidFill>
              <a:prstDash val="dash"/>
              <a:miter lim="400000"/>
              <a:headEnd/>
              <a:tailEnd/>
            </a:ln>
          </p:spPr>
        </p:cxnSp>
      </p:grpSp>
      <p:sp>
        <p:nvSpPr>
          <p:cNvPr id="28" name="Rectangle 27"/>
          <p:cNvSpPr>
            <a:spLocks noChangeArrowheads="1"/>
          </p:cNvSpPr>
          <p:nvPr/>
        </p:nvSpPr>
        <p:spPr bwMode="auto">
          <a:xfrm>
            <a:off x="10302875" y="7848601"/>
            <a:ext cx="609600" cy="457200"/>
          </a:xfrm>
          <a:prstGeom prst="rect">
            <a:avLst/>
          </a:prstGeom>
          <a:noFill/>
          <a:ln w="12700" algn="ctr">
            <a:solidFill>
              <a:srgbClr val="00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r>
              <a:rPr lang="en-US" sz="2000" dirty="0">
                <a:solidFill>
                  <a:srgbClr val="FF0000"/>
                </a:solidFill>
              </a:rPr>
              <a:t>7</a:t>
            </a:r>
          </a:p>
        </p:txBody>
      </p:sp>
      <p:cxnSp>
        <p:nvCxnSpPr>
          <p:cNvPr id="29" name="Straight Arrow Connector 9"/>
          <p:cNvCxnSpPr>
            <a:cxnSpLocks noChangeShapeType="1"/>
            <a:endCxn id="28" idx="1"/>
          </p:cNvCxnSpPr>
          <p:nvPr/>
        </p:nvCxnSpPr>
        <p:spPr bwMode="auto">
          <a:xfrm>
            <a:off x="8471725" y="8077201"/>
            <a:ext cx="1831150" cy="1588"/>
          </a:xfrm>
          <a:prstGeom prst="straightConnector1">
            <a:avLst/>
          </a:prstGeom>
          <a:noFill/>
          <a:ln w="25400" algn="ctr">
            <a:solidFill>
              <a:srgbClr val="000000"/>
            </a:solidFill>
            <a:miter lim="400000"/>
            <a:headEnd type="oval" w="lg" len="lg"/>
            <a:tailEnd type="stealth" w="lg" len="lg"/>
          </a:ln>
        </p:spPr>
      </p:cxnSp>
      <p:sp>
        <p:nvSpPr>
          <p:cNvPr id="30" name="Rectangle 29"/>
          <p:cNvSpPr>
            <a:spLocks/>
          </p:cNvSpPr>
          <p:nvPr/>
        </p:nvSpPr>
        <p:spPr bwMode="auto">
          <a:xfrm>
            <a:off x="7848600" y="8443477"/>
            <a:ext cx="274113" cy="471924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b="0" dirty="0"/>
              <a:t>q</a:t>
            </a:r>
          </a:p>
        </p:txBody>
      </p:sp>
      <p:sp>
        <p:nvSpPr>
          <p:cNvPr id="31" name="Rectangle 12"/>
          <p:cNvSpPr>
            <a:spLocks noChangeArrowheads="1"/>
          </p:cNvSpPr>
          <p:nvPr/>
        </p:nvSpPr>
        <p:spPr bwMode="auto">
          <a:xfrm>
            <a:off x="8229600" y="8458201"/>
            <a:ext cx="470726" cy="457200"/>
          </a:xfrm>
          <a:prstGeom prst="rect">
            <a:avLst/>
          </a:prstGeom>
          <a:noFill/>
          <a:ln w="12700" algn="ctr">
            <a:solidFill>
              <a:srgbClr val="00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1800" b="0" dirty="0"/>
          </a:p>
        </p:txBody>
      </p:sp>
      <p:cxnSp>
        <p:nvCxnSpPr>
          <p:cNvPr id="32" name="Straight Arrow Connector 9"/>
          <p:cNvCxnSpPr>
            <a:cxnSpLocks noChangeShapeType="1"/>
          </p:cNvCxnSpPr>
          <p:nvPr/>
        </p:nvCxnSpPr>
        <p:spPr bwMode="auto">
          <a:xfrm flipV="1">
            <a:off x="8481950" y="8305801"/>
            <a:ext cx="1828800" cy="381000"/>
          </a:xfrm>
          <a:prstGeom prst="straightConnector1">
            <a:avLst/>
          </a:prstGeom>
          <a:noFill/>
          <a:ln w="25400" algn="ctr">
            <a:solidFill>
              <a:srgbClr val="000000"/>
            </a:solidFill>
            <a:miter lim="400000"/>
            <a:headEnd type="oval" w="lg" len="lg"/>
            <a:tailEnd type="stealth" w="lg" len="lg"/>
          </a:ln>
        </p:spPr>
      </p:cxnSp>
      <p:sp>
        <p:nvSpPr>
          <p:cNvPr id="34" name="Rectangular Callout 33"/>
          <p:cNvSpPr/>
          <p:nvPr/>
        </p:nvSpPr>
        <p:spPr bwMode="auto">
          <a:xfrm>
            <a:off x="4673600" y="7905690"/>
            <a:ext cx="1031693" cy="400110"/>
          </a:xfrm>
          <a:prstGeom prst="wedgeRectCallout">
            <a:avLst>
              <a:gd name="adj1" fmla="val -180191"/>
              <a:gd name="adj2" fmla="val 18274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/>
              <a:t>Prints 7 </a:t>
            </a:r>
            <a:endParaRPr lang="en-US" sz="2000" b="0" dirty="0">
              <a:solidFill>
                <a:srgbClr val="00B050"/>
              </a:solidFill>
            </a:endParaRPr>
          </a:p>
        </p:txBody>
      </p:sp>
      <p:sp>
        <p:nvSpPr>
          <p:cNvPr id="35" name="Rectangular Callout 34"/>
          <p:cNvSpPr/>
          <p:nvPr/>
        </p:nvSpPr>
        <p:spPr bwMode="auto">
          <a:xfrm>
            <a:off x="4673600" y="4343400"/>
            <a:ext cx="1174360" cy="400110"/>
          </a:xfrm>
          <a:prstGeom prst="wedgeRectCallout">
            <a:avLst>
              <a:gd name="adj1" fmla="val -168196"/>
              <a:gd name="adj2" fmla="val 9370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/>
              <a:t>Prints 42 </a:t>
            </a:r>
            <a:endParaRPr lang="en-US" sz="2000" b="0" dirty="0">
              <a:solidFill>
                <a:srgbClr val="00B050"/>
              </a:solidFill>
            </a:endParaRPr>
          </a:p>
        </p:txBody>
      </p:sp>
      <p:sp>
        <p:nvSpPr>
          <p:cNvPr id="36" name="Rectangular Callout 35"/>
          <p:cNvSpPr/>
          <p:nvPr/>
        </p:nvSpPr>
        <p:spPr bwMode="auto">
          <a:xfrm>
            <a:off x="4673600" y="3028890"/>
            <a:ext cx="1857239" cy="707886"/>
          </a:xfrm>
          <a:prstGeom prst="wedgeRectCallout">
            <a:avLst>
              <a:gd name="adj1" fmla="val -136226"/>
              <a:gd name="adj2" fmla="val 81506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/>
              <a:t>q and p point to</a:t>
            </a:r>
            <a:br>
              <a:rPr lang="en-US" sz="2000" b="0" dirty="0"/>
            </a:br>
            <a:r>
              <a:rPr lang="en-US" sz="2000" b="0" dirty="0"/>
              <a:t>the </a:t>
            </a:r>
            <a:r>
              <a:rPr lang="en-US" sz="2000" dirty="0"/>
              <a:t>same</a:t>
            </a:r>
            <a:r>
              <a:rPr lang="en-US" sz="2000" b="0" dirty="0"/>
              <a:t> cell</a:t>
            </a:r>
            <a:endParaRPr lang="en-US" sz="2000" b="0" dirty="0">
              <a:solidFill>
                <a:srgbClr val="00B050"/>
              </a:solidFill>
            </a:endParaRPr>
          </a:p>
        </p:txBody>
      </p:sp>
      <p:sp>
        <p:nvSpPr>
          <p:cNvPr id="33" name="Slide Number Placeholder 3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 animBg="1"/>
      <p:bldP spid="11" grpId="0" animBg="1"/>
      <p:bldP spid="13" grpId="0"/>
      <p:bldP spid="14" grpId="0" animBg="1"/>
      <p:bldP spid="21" grpId="0"/>
      <p:bldP spid="22" grpId="0"/>
      <p:bldP spid="23" grpId="0"/>
      <p:bldP spid="24" grpId="0" animBg="1"/>
      <p:bldP spid="28" grpId="0" animBg="1"/>
      <p:bldP spid="30" grpId="0"/>
      <p:bldP spid="31" grpId="0" animBg="1"/>
      <p:bldP spid="34" grpId="0" animBg="1"/>
      <p:bldP spid="35" grpId="0" animBg="1"/>
      <p:bldP spid="36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Garbage Collection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… and memory cells are subject to garbage collection</a:t>
            </a:r>
          </a:p>
          <a:p>
            <a:pPr lvl="1"/>
            <a:r>
              <a:rPr lang="en-US" dirty="0"/>
              <a:t>When there is no way to access them 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/>
          </a:p>
          <a:p>
            <a:pPr lvl="1">
              <a:buNone/>
            </a:pPr>
            <a:r>
              <a:rPr lang="en-US" dirty="0"/>
              <a:t>p = </a:t>
            </a:r>
            <a:r>
              <a:rPr lang="en-US" dirty="0" err="1"/>
              <a:t>alloc</a:t>
            </a:r>
            <a:r>
              <a:rPr lang="en-US" dirty="0"/>
              <a:t>(</a:t>
            </a:r>
            <a:r>
              <a:rPr lang="en-US" dirty="0">
                <a:solidFill>
                  <a:srgbClr val="00B050"/>
                </a:solidFill>
              </a:rPr>
              <a:t>int</a:t>
            </a:r>
            <a:r>
              <a:rPr lang="en-US" dirty="0"/>
              <a:t>);</a:t>
            </a:r>
          </a:p>
          <a:p>
            <a:pPr lvl="1">
              <a:buNone/>
            </a:pPr>
            <a:r>
              <a:rPr lang="en-US" dirty="0"/>
              <a:t>*p = 3;</a:t>
            </a:r>
          </a:p>
          <a:p>
            <a:pPr lvl="1">
              <a:buNone/>
            </a:pPr>
            <a:endParaRPr lang="en-US" dirty="0"/>
          </a:p>
          <a:p>
            <a:pPr lvl="1">
              <a:buNone/>
            </a:pPr>
            <a:endParaRPr lang="en-US" dirty="0"/>
          </a:p>
          <a:p>
            <a:pPr lvl="1">
              <a:buNone/>
            </a:pPr>
            <a:endParaRPr lang="en-US" dirty="0"/>
          </a:p>
          <a:p>
            <a:pPr lvl="1">
              <a:buNone/>
            </a:pPr>
            <a:endParaRPr lang="en-US" dirty="0"/>
          </a:p>
          <a:p>
            <a:pPr lvl="1">
              <a:buNone/>
            </a:pPr>
            <a:endParaRPr lang="en-US" dirty="0"/>
          </a:p>
        </p:txBody>
      </p:sp>
      <p:sp>
        <p:nvSpPr>
          <p:cNvPr id="21" name="Rectangle 21"/>
          <p:cNvSpPr>
            <a:spLocks/>
          </p:cNvSpPr>
          <p:nvPr/>
        </p:nvSpPr>
        <p:spPr bwMode="auto">
          <a:xfrm>
            <a:off x="9525000" y="4572000"/>
            <a:ext cx="2759075" cy="460375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dirty="0"/>
              <a:t>Allocated Memory</a:t>
            </a:r>
          </a:p>
        </p:txBody>
      </p:sp>
      <p:sp>
        <p:nvSpPr>
          <p:cNvPr id="22" name="Rectangle 2"/>
          <p:cNvSpPr>
            <a:spLocks/>
          </p:cNvSpPr>
          <p:nvPr/>
        </p:nvSpPr>
        <p:spPr bwMode="auto">
          <a:xfrm>
            <a:off x="6959600" y="4572000"/>
            <a:ext cx="2184400" cy="460375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dirty="0"/>
              <a:t>Local Memory</a:t>
            </a:r>
          </a:p>
        </p:txBody>
      </p:sp>
      <p:sp>
        <p:nvSpPr>
          <p:cNvPr id="23" name="Rectangle 22"/>
          <p:cNvSpPr>
            <a:spLocks/>
          </p:cNvSpPr>
          <p:nvPr/>
        </p:nvSpPr>
        <p:spPr bwMode="auto">
          <a:xfrm>
            <a:off x="7848599" y="5547876"/>
            <a:ext cx="274113" cy="471924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b="0" dirty="0"/>
              <a:t>p</a:t>
            </a:r>
          </a:p>
        </p:txBody>
      </p:sp>
      <p:sp>
        <p:nvSpPr>
          <p:cNvPr id="24" name="Rectangle 12"/>
          <p:cNvSpPr>
            <a:spLocks noChangeArrowheads="1"/>
          </p:cNvSpPr>
          <p:nvPr/>
        </p:nvSpPr>
        <p:spPr bwMode="auto">
          <a:xfrm>
            <a:off x="8229599" y="5562600"/>
            <a:ext cx="470726" cy="457200"/>
          </a:xfrm>
          <a:prstGeom prst="rect">
            <a:avLst/>
          </a:prstGeom>
          <a:noFill/>
          <a:ln w="12700" algn="ctr">
            <a:solidFill>
              <a:srgbClr val="00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1800" b="0" dirty="0"/>
          </a:p>
        </p:txBody>
      </p:sp>
      <p:grpSp>
        <p:nvGrpSpPr>
          <p:cNvPr id="16" name="Group 35"/>
          <p:cNvGrpSpPr/>
          <p:nvPr/>
        </p:nvGrpSpPr>
        <p:grpSpPr>
          <a:xfrm>
            <a:off x="9245600" y="4572000"/>
            <a:ext cx="111106" cy="2514600"/>
            <a:chOff x="9865694" y="5715001"/>
            <a:chExt cx="110156" cy="2819399"/>
          </a:xfrm>
        </p:grpSpPr>
        <p:cxnSp>
          <p:nvCxnSpPr>
            <p:cNvPr id="26" name="Straight Connector 25"/>
            <p:cNvCxnSpPr>
              <a:cxnSpLocks noChangeShapeType="1"/>
            </p:cNvCxnSpPr>
            <p:nvPr/>
          </p:nvCxnSpPr>
          <p:spPr bwMode="auto">
            <a:xfrm rot="5400000" flipH="1" flipV="1">
              <a:off x="8566944" y="7125494"/>
              <a:ext cx="2817812" cy="0"/>
            </a:xfrm>
            <a:prstGeom prst="line">
              <a:avLst/>
            </a:prstGeom>
            <a:noFill/>
            <a:ln w="38100" algn="ctr">
              <a:solidFill>
                <a:srgbClr val="000000"/>
              </a:solidFill>
              <a:miter lim="400000"/>
              <a:headEnd/>
              <a:tailEnd/>
            </a:ln>
          </p:spPr>
        </p:cxnSp>
        <p:cxnSp>
          <p:nvCxnSpPr>
            <p:cNvPr id="27" name="Straight Connector 26"/>
            <p:cNvCxnSpPr>
              <a:cxnSpLocks noChangeShapeType="1"/>
            </p:cNvCxnSpPr>
            <p:nvPr/>
          </p:nvCxnSpPr>
          <p:spPr bwMode="auto">
            <a:xfrm rot="5400000" flipH="1" flipV="1">
              <a:off x="8456788" y="7123907"/>
              <a:ext cx="2817812" cy="0"/>
            </a:xfrm>
            <a:prstGeom prst="line">
              <a:avLst/>
            </a:prstGeom>
            <a:noFill/>
            <a:ln w="38100" algn="ctr">
              <a:solidFill>
                <a:srgbClr val="000000"/>
              </a:solidFill>
              <a:prstDash val="dash"/>
              <a:miter lim="400000"/>
              <a:headEnd/>
              <a:tailEnd/>
            </a:ln>
          </p:spPr>
        </p:cxnSp>
      </p:grpSp>
      <p:sp>
        <p:nvSpPr>
          <p:cNvPr id="28" name="Rectangle 27"/>
          <p:cNvSpPr>
            <a:spLocks noChangeArrowheads="1"/>
          </p:cNvSpPr>
          <p:nvPr/>
        </p:nvSpPr>
        <p:spPr bwMode="auto">
          <a:xfrm>
            <a:off x="10302875" y="5257800"/>
            <a:ext cx="609600" cy="457200"/>
          </a:xfrm>
          <a:prstGeom prst="rect">
            <a:avLst/>
          </a:prstGeom>
          <a:noFill/>
          <a:ln w="12700" algn="ctr">
            <a:solidFill>
              <a:schemeClr val="tx1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r>
              <a:rPr lang="en-US" sz="2000" b="0" dirty="0"/>
              <a:t>7</a:t>
            </a:r>
          </a:p>
        </p:txBody>
      </p:sp>
      <p:cxnSp>
        <p:nvCxnSpPr>
          <p:cNvPr id="29" name="Straight Arrow Connector 9"/>
          <p:cNvCxnSpPr>
            <a:cxnSpLocks noChangeShapeType="1"/>
          </p:cNvCxnSpPr>
          <p:nvPr/>
        </p:nvCxnSpPr>
        <p:spPr bwMode="auto">
          <a:xfrm flipV="1">
            <a:off x="8471725" y="5410200"/>
            <a:ext cx="1831150" cy="404750"/>
          </a:xfrm>
          <a:prstGeom prst="straightConnector1">
            <a:avLst/>
          </a:prstGeom>
          <a:noFill/>
          <a:ln w="25400" algn="ctr">
            <a:solidFill>
              <a:srgbClr val="000000"/>
            </a:solidFill>
            <a:miter lim="400000"/>
            <a:headEnd type="oval" w="lg" len="lg"/>
            <a:tailEnd type="stealth" w="lg" len="lg"/>
          </a:ln>
        </p:spPr>
      </p:cxnSp>
      <p:sp>
        <p:nvSpPr>
          <p:cNvPr id="30" name="Rectangle 29"/>
          <p:cNvSpPr>
            <a:spLocks/>
          </p:cNvSpPr>
          <p:nvPr/>
        </p:nvSpPr>
        <p:spPr bwMode="auto">
          <a:xfrm>
            <a:off x="7848600" y="6157476"/>
            <a:ext cx="274113" cy="471924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b="0" dirty="0"/>
              <a:t>q</a:t>
            </a:r>
          </a:p>
        </p:txBody>
      </p:sp>
      <p:sp>
        <p:nvSpPr>
          <p:cNvPr id="31" name="Rectangle 12"/>
          <p:cNvSpPr>
            <a:spLocks noChangeArrowheads="1"/>
          </p:cNvSpPr>
          <p:nvPr/>
        </p:nvSpPr>
        <p:spPr bwMode="auto">
          <a:xfrm>
            <a:off x="8229600" y="6172200"/>
            <a:ext cx="470726" cy="457200"/>
          </a:xfrm>
          <a:prstGeom prst="rect">
            <a:avLst/>
          </a:prstGeom>
          <a:noFill/>
          <a:ln w="12700" algn="ctr">
            <a:solidFill>
              <a:srgbClr val="00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1800" b="0" dirty="0"/>
          </a:p>
        </p:txBody>
      </p:sp>
      <p:cxnSp>
        <p:nvCxnSpPr>
          <p:cNvPr id="32" name="Straight Arrow Connector 9"/>
          <p:cNvCxnSpPr>
            <a:cxnSpLocks noChangeShapeType="1"/>
          </p:cNvCxnSpPr>
          <p:nvPr/>
        </p:nvCxnSpPr>
        <p:spPr bwMode="auto">
          <a:xfrm flipV="1">
            <a:off x="8481950" y="5715000"/>
            <a:ext cx="1830450" cy="685800"/>
          </a:xfrm>
          <a:prstGeom prst="straightConnector1">
            <a:avLst/>
          </a:prstGeom>
          <a:noFill/>
          <a:ln w="25400" algn="ctr">
            <a:solidFill>
              <a:srgbClr val="000000"/>
            </a:solidFill>
            <a:miter lim="400000"/>
            <a:headEnd type="oval" w="lg" len="lg"/>
            <a:tailEnd type="stealth" w="lg" len="lg"/>
          </a:ln>
        </p:spPr>
      </p:cxnSp>
      <p:sp>
        <p:nvSpPr>
          <p:cNvPr id="19" name="Slide Number Placeholder 1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Garbage Collection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… and memory cells are subject to garbage collection</a:t>
            </a:r>
          </a:p>
          <a:p>
            <a:pPr lvl="1"/>
            <a:r>
              <a:rPr lang="en-US" dirty="0"/>
              <a:t>When there is no way to access them 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/>
          </a:p>
          <a:p>
            <a:pPr lvl="1">
              <a:buNone/>
            </a:pPr>
            <a:r>
              <a:rPr lang="en-US" dirty="0"/>
              <a:t>p = </a:t>
            </a:r>
            <a:r>
              <a:rPr lang="en-US" dirty="0" err="1"/>
              <a:t>alloc</a:t>
            </a:r>
            <a:r>
              <a:rPr lang="en-US" dirty="0"/>
              <a:t>(</a:t>
            </a:r>
            <a:r>
              <a:rPr lang="en-US" dirty="0">
                <a:solidFill>
                  <a:srgbClr val="00B050"/>
                </a:solidFill>
              </a:rPr>
              <a:t>int</a:t>
            </a:r>
            <a:r>
              <a:rPr lang="en-US" dirty="0"/>
              <a:t>);</a:t>
            </a:r>
          </a:p>
          <a:p>
            <a:pPr lvl="1">
              <a:buNone/>
            </a:pPr>
            <a:r>
              <a:rPr lang="en-US" dirty="0"/>
              <a:t>*p = 3;</a:t>
            </a:r>
          </a:p>
          <a:p>
            <a:pPr lvl="1">
              <a:buNone/>
            </a:pPr>
            <a:r>
              <a:rPr lang="en-US" dirty="0"/>
              <a:t>q = </a:t>
            </a:r>
            <a:r>
              <a:rPr lang="en-US" dirty="0" err="1"/>
              <a:t>alloc</a:t>
            </a:r>
            <a:r>
              <a:rPr lang="en-US" dirty="0"/>
              <a:t>(</a:t>
            </a:r>
            <a:r>
              <a:rPr lang="en-US" dirty="0">
                <a:solidFill>
                  <a:srgbClr val="00B050"/>
                </a:solidFill>
              </a:rPr>
              <a:t>int</a:t>
            </a:r>
            <a:r>
              <a:rPr lang="en-US" dirty="0"/>
              <a:t>);</a:t>
            </a:r>
          </a:p>
          <a:p>
            <a:pPr lvl="1">
              <a:buNone/>
            </a:pPr>
            <a:endParaRPr lang="en-US" dirty="0"/>
          </a:p>
          <a:p>
            <a:pPr lvl="1">
              <a:buNone/>
            </a:pPr>
            <a:endParaRPr lang="en-US" dirty="0"/>
          </a:p>
          <a:p>
            <a:pPr lvl="1">
              <a:buNone/>
            </a:pPr>
            <a:endParaRPr lang="en-US" dirty="0"/>
          </a:p>
          <a:p>
            <a:pPr lvl="1">
              <a:buNone/>
            </a:pPr>
            <a:endParaRPr lang="en-US" dirty="0"/>
          </a:p>
          <a:p>
            <a:pPr lvl="1">
              <a:buNone/>
            </a:pPr>
            <a:endParaRPr lang="en-US" dirty="0"/>
          </a:p>
        </p:txBody>
      </p:sp>
      <p:sp>
        <p:nvSpPr>
          <p:cNvPr id="21" name="Rectangle 21"/>
          <p:cNvSpPr>
            <a:spLocks/>
          </p:cNvSpPr>
          <p:nvPr/>
        </p:nvSpPr>
        <p:spPr bwMode="auto">
          <a:xfrm>
            <a:off x="9525000" y="4572000"/>
            <a:ext cx="2759075" cy="460375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dirty="0"/>
              <a:t>Allocated Memory</a:t>
            </a:r>
          </a:p>
        </p:txBody>
      </p:sp>
      <p:sp>
        <p:nvSpPr>
          <p:cNvPr id="22" name="Rectangle 2"/>
          <p:cNvSpPr>
            <a:spLocks/>
          </p:cNvSpPr>
          <p:nvPr/>
        </p:nvSpPr>
        <p:spPr bwMode="auto">
          <a:xfrm>
            <a:off x="6959600" y="4572000"/>
            <a:ext cx="2184400" cy="460375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dirty="0"/>
              <a:t>Local Memory</a:t>
            </a:r>
          </a:p>
        </p:txBody>
      </p:sp>
      <p:sp>
        <p:nvSpPr>
          <p:cNvPr id="23" name="Rectangle 22"/>
          <p:cNvSpPr>
            <a:spLocks/>
          </p:cNvSpPr>
          <p:nvPr/>
        </p:nvSpPr>
        <p:spPr bwMode="auto">
          <a:xfrm>
            <a:off x="7848599" y="5547876"/>
            <a:ext cx="274113" cy="471924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b="0" dirty="0"/>
              <a:t>p</a:t>
            </a:r>
          </a:p>
        </p:txBody>
      </p:sp>
      <p:sp>
        <p:nvSpPr>
          <p:cNvPr id="24" name="Rectangle 12"/>
          <p:cNvSpPr>
            <a:spLocks noChangeArrowheads="1"/>
          </p:cNvSpPr>
          <p:nvPr/>
        </p:nvSpPr>
        <p:spPr bwMode="auto">
          <a:xfrm>
            <a:off x="8229599" y="5562600"/>
            <a:ext cx="470726" cy="457200"/>
          </a:xfrm>
          <a:prstGeom prst="rect">
            <a:avLst/>
          </a:prstGeom>
          <a:noFill/>
          <a:ln w="12700" algn="ctr">
            <a:solidFill>
              <a:srgbClr val="00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1800" b="0" dirty="0"/>
          </a:p>
        </p:txBody>
      </p:sp>
      <p:grpSp>
        <p:nvGrpSpPr>
          <p:cNvPr id="16" name="Group 35"/>
          <p:cNvGrpSpPr/>
          <p:nvPr/>
        </p:nvGrpSpPr>
        <p:grpSpPr>
          <a:xfrm>
            <a:off x="9245600" y="4572000"/>
            <a:ext cx="111106" cy="2514600"/>
            <a:chOff x="9865694" y="5715001"/>
            <a:chExt cx="110156" cy="2819399"/>
          </a:xfrm>
        </p:grpSpPr>
        <p:cxnSp>
          <p:nvCxnSpPr>
            <p:cNvPr id="26" name="Straight Connector 25"/>
            <p:cNvCxnSpPr>
              <a:cxnSpLocks noChangeShapeType="1"/>
            </p:cNvCxnSpPr>
            <p:nvPr/>
          </p:nvCxnSpPr>
          <p:spPr bwMode="auto">
            <a:xfrm rot="5400000" flipH="1" flipV="1">
              <a:off x="8566944" y="7125494"/>
              <a:ext cx="2817812" cy="0"/>
            </a:xfrm>
            <a:prstGeom prst="line">
              <a:avLst/>
            </a:prstGeom>
            <a:noFill/>
            <a:ln w="38100" algn="ctr">
              <a:solidFill>
                <a:srgbClr val="000000"/>
              </a:solidFill>
              <a:miter lim="400000"/>
              <a:headEnd/>
              <a:tailEnd/>
            </a:ln>
          </p:spPr>
        </p:cxnSp>
        <p:cxnSp>
          <p:nvCxnSpPr>
            <p:cNvPr id="27" name="Straight Connector 26"/>
            <p:cNvCxnSpPr>
              <a:cxnSpLocks noChangeShapeType="1"/>
            </p:cNvCxnSpPr>
            <p:nvPr/>
          </p:nvCxnSpPr>
          <p:spPr bwMode="auto">
            <a:xfrm rot="5400000" flipH="1" flipV="1">
              <a:off x="8456788" y="7123907"/>
              <a:ext cx="2817812" cy="0"/>
            </a:xfrm>
            <a:prstGeom prst="line">
              <a:avLst/>
            </a:prstGeom>
            <a:noFill/>
            <a:ln w="38100" algn="ctr">
              <a:solidFill>
                <a:srgbClr val="000000"/>
              </a:solidFill>
              <a:prstDash val="dash"/>
              <a:miter lim="400000"/>
              <a:headEnd/>
              <a:tailEnd/>
            </a:ln>
          </p:spPr>
        </p:cxnSp>
      </p:grpSp>
      <p:sp>
        <p:nvSpPr>
          <p:cNvPr id="28" name="Rectangle 27"/>
          <p:cNvSpPr>
            <a:spLocks noChangeArrowheads="1"/>
          </p:cNvSpPr>
          <p:nvPr/>
        </p:nvSpPr>
        <p:spPr bwMode="auto">
          <a:xfrm>
            <a:off x="10302875" y="5257800"/>
            <a:ext cx="609600" cy="457200"/>
          </a:xfrm>
          <a:prstGeom prst="rect">
            <a:avLst/>
          </a:prstGeom>
          <a:noFill/>
          <a:ln w="12700" algn="ctr">
            <a:solidFill>
              <a:schemeClr val="tx1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r>
              <a:rPr lang="en-US" sz="2000" b="0" dirty="0"/>
              <a:t>7</a:t>
            </a:r>
          </a:p>
        </p:txBody>
      </p:sp>
      <p:cxnSp>
        <p:nvCxnSpPr>
          <p:cNvPr id="29" name="Straight Arrow Connector 9"/>
          <p:cNvCxnSpPr>
            <a:cxnSpLocks noChangeShapeType="1"/>
            <a:endCxn id="33" idx="1"/>
          </p:cNvCxnSpPr>
          <p:nvPr/>
        </p:nvCxnSpPr>
        <p:spPr bwMode="auto">
          <a:xfrm>
            <a:off x="8471725" y="5814950"/>
            <a:ext cx="1840675" cy="357250"/>
          </a:xfrm>
          <a:prstGeom prst="straightConnector1">
            <a:avLst/>
          </a:prstGeom>
          <a:noFill/>
          <a:ln w="25400" algn="ctr">
            <a:solidFill>
              <a:srgbClr val="000000"/>
            </a:solidFill>
            <a:miter lim="400000"/>
            <a:headEnd type="oval" w="lg" len="lg"/>
            <a:tailEnd type="stealth" w="lg" len="lg"/>
          </a:ln>
        </p:spPr>
      </p:cxnSp>
      <p:sp>
        <p:nvSpPr>
          <p:cNvPr id="30" name="Rectangle 29"/>
          <p:cNvSpPr>
            <a:spLocks/>
          </p:cNvSpPr>
          <p:nvPr/>
        </p:nvSpPr>
        <p:spPr bwMode="auto">
          <a:xfrm>
            <a:off x="7848600" y="6157476"/>
            <a:ext cx="274113" cy="471924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b="0" dirty="0"/>
              <a:t>q</a:t>
            </a:r>
          </a:p>
        </p:txBody>
      </p:sp>
      <p:sp>
        <p:nvSpPr>
          <p:cNvPr id="31" name="Rectangle 12"/>
          <p:cNvSpPr>
            <a:spLocks noChangeArrowheads="1"/>
          </p:cNvSpPr>
          <p:nvPr/>
        </p:nvSpPr>
        <p:spPr bwMode="auto">
          <a:xfrm>
            <a:off x="8229600" y="6172200"/>
            <a:ext cx="470726" cy="457200"/>
          </a:xfrm>
          <a:prstGeom prst="rect">
            <a:avLst/>
          </a:prstGeom>
          <a:noFill/>
          <a:ln w="12700" algn="ctr">
            <a:solidFill>
              <a:srgbClr val="00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1800" b="0" dirty="0"/>
          </a:p>
        </p:txBody>
      </p:sp>
      <p:sp>
        <p:nvSpPr>
          <p:cNvPr id="33" name="Rectangle 32"/>
          <p:cNvSpPr>
            <a:spLocks noChangeArrowheads="1"/>
          </p:cNvSpPr>
          <p:nvPr/>
        </p:nvSpPr>
        <p:spPr bwMode="auto">
          <a:xfrm>
            <a:off x="10312400" y="5943600"/>
            <a:ext cx="609600" cy="457200"/>
          </a:xfrm>
          <a:prstGeom prst="rect">
            <a:avLst/>
          </a:prstGeom>
          <a:noFill/>
          <a:ln w="12700" algn="ctr">
            <a:solidFill>
              <a:srgbClr val="00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r>
              <a:rPr lang="en-US" sz="2000" b="0" dirty="0"/>
              <a:t>3</a:t>
            </a:r>
          </a:p>
        </p:txBody>
      </p:sp>
      <p:sp>
        <p:nvSpPr>
          <p:cNvPr id="19" name="Slide Number Placeholder 1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  <p:cxnSp>
        <p:nvCxnSpPr>
          <p:cNvPr id="5" name="Straight Arrow Connector 9">
            <a:extLst>
              <a:ext uri="{FF2B5EF4-FFF2-40B4-BE49-F238E27FC236}">
                <a16:creationId xmlns:a16="http://schemas.microsoft.com/office/drawing/2014/main" id="{F854A082-5C61-A5AB-BD21-2C04B8DE676F}"/>
              </a:ext>
            </a:extLst>
          </p:cNvPr>
          <p:cNvCxnSpPr>
            <a:cxnSpLocks noChangeShapeType="1"/>
          </p:cNvCxnSpPr>
          <p:nvPr/>
        </p:nvCxnSpPr>
        <p:spPr bwMode="auto">
          <a:xfrm flipV="1">
            <a:off x="8481950" y="5715000"/>
            <a:ext cx="1830450" cy="685800"/>
          </a:xfrm>
          <a:prstGeom prst="straightConnector1">
            <a:avLst/>
          </a:prstGeom>
          <a:noFill/>
          <a:ln w="25400" algn="ctr">
            <a:solidFill>
              <a:srgbClr val="000000"/>
            </a:solidFill>
            <a:miter lim="400000"/>
            <a:headEnd type="oval" w="lg" len="lg"/>
            <a:tailEnd type="stealth" w="lg" len="lg"/>
          </a:ln>
        </p:spPr>
      </p:cxnSp>
    </p:spTree>
    <p:extLst>
      <p:ext uri="{BB962C8B-B14F-4D97-AF65-F5344CB8AC3E}">
        <p14:creationId xmlns:p14="http://schemas.microsoft.com/office/powerpoint/2010/main" val="1065298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Garbage Collection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… and memory cells are subject to garbage collection</a:t>
            </a:r>
          </a:p>
          <a:p>
            <a:pPr lvl="1"/>
            <a:r>
              <a:rPr lang="en-US" dirty="0"/>
              <a:t>When there is no way to access them 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/>
          </a:p>
          <a:p>
            <a:pPr lvl="1">
              <a:buNone/>
            </a:pPr>
            <a:r>
              <a:rPr lang="en-US" dirty="0"/>
              <a:t>p = </a:t>
            </a:r>
            <a:r>
              <a:rPr lang="en-US" dirty="0" err="1"/>
              <a:t>alloc</a:t>
            </a:r>
            <a:r>
              <a:rPr lang="en-US" dirty="0"/>
              <a:t>(</a:t>
            </a:r>
            <a:r>
              <a:rPr lang="en-US" dirty="0" err="1">
                <a:solidFill>
                  <a:srgbClr val="00B050"/>
                </a:solidFill>
              </a:rPr>
              <a:t>int</a:t>
            </a:r>
            <a:r>
              <a:rPr lang="en-US" dirty="0"/>
              <a:t>);</a:t>
            </a:r>
          </a:p>
          <a:p>
            <a:pPr lvl="1">
              <a:buNone/>
            </a:pPr>
            <a:r>
              <a:rPr lang="en-US" dirty="0"/>
              <a:t>*p = 3;</a:t>
            </a:r>
          </a:p>
          <a:p>
            <a:pPr lvl="1">
              <a:buNone/>
            </a:pPr>
            <a:r>
              <a:rPr lang="en-US" dirty="0"/>
              <a:t>q = </a:t>
            </a:r>
            <a:r>
              <a:rPr lang="en-US" dirty="0" err="1"/>
              <a:t>alloc</a:t>
            </a:r>
            <a:r>
              <a:rPr lang="en-US" dirty="0"/>
              <a:t>(</a:t>
            </a:r>
            <a:r>
              <a:rPr lang="en-US" dirty="0" err="1">
                <a:solidFill>
                  <a:srgbClr val="00B050"/>
                </a:solidFill>
              </a:rPr>
              <a:t>int</a:t>
            </a:r>
            <a:r>
              <a:rPr lang="en-US" dirty="0"/>
              <a:t>);</a:t>
            </a:r>
          </a:p>
          <a:p>
            <a:pPr lvl="1">
              <a:buNone/>
            </a:pPr>
            <a:endParaRPr lang="en-US" dirty="0"/>
          </a:p>
          <a:p>
            <a:pPr lvl="1">
              <a:buNone/>
            </a:pPr>
            <a:endParaRPr lang="en-US" dirty="0"/>
          </a:p>
          <a:p>
            <a:pPr lvl="1">
              <a:buNone/>
            </a:pPr>
            <a:endParaRPr lang="en-US" dirty="0"/>
          </a:p>
          <a:p>
            <a:pPr lvl="1">
              <a:buNone/>
            </a:pPr>
            <a:endParaRPr lang="en-US" dirty="0"/>
          </a:p>
          <a:p>
            <a:pPr lvl="1">
              <a:buNone/>
            </a:pPr>
            <a:endParaRPr lang="en-US" dirty="0"/>
          </a:p>
        </p:txBody>
      </p:sp>
      <p:sp>
        <p:nvSpPr>
          <p:cNvPr id="21" name="Rectangle 21"/>
          <p:cNvSpPr>
            <a:spLocks/>
          </p:cNvSpPr>
          <p:nvPr/>
        </p:nvSpPr>
        <p:spPr bwMode="auto">
          <a:xfrm>
            <a:off x="9525000" y="4572000"/>
            <a:ext cx="2759075" cy="460375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dirty="0"/>
              <a:t>Allocated Memory</a:t>
            </a:r>
          </a:p>
        </p:txBody>
      </p:sp>
      <p:sp>
        <p:nvSpPr>
          <p:cNvPr id="22" name="Rectangle 2"/>
          <p:cNvSpPr>
            <a:spLocks/>
          </p:cNvSpPr>
          <p:nvPr/>
        </p:nvSpPr>
        <p:spPr bwMode="auto">
          <a:xfrm>
            <a:off x="6959600" y="4572000"/>
            <a:ext cx="2184400" cy="460375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dirty="0"/>
              <a:t>Local Memory</a:t>
            </a:r>
          </a:p>
        </p:txBody>
      </p:sp>
      <p:sp>
        <p:nvSpPr>
          <p:cNvPr id="23" name="Rectangle 22"/>
          <p:cNvSpPr>
            <a:spLocks/>
          </p:cNvSpPr>
          <p:nvPr/>
        </p:nvSpPr>
        <p:spPr bwMode="auto">
          <a:xfrm>
            <a:off x="7848599" y="5547876"/>
            <a:ext cx="274113" cy="471924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b="0" dirty="0"/>
              <a:t>p</a:t>
            </a:r>
          </a:p>
        </p:txBody>
      </p:sp>
      <p:sp>
        <p:nvSpPr>
          <p:cNvPr id="24" name="Rectangle 12"/>
          <p:cNvSpPr>
            <a:spLocks noChangeArrowheads="1"/>
          </p:cNvSpPr>
          <p:nvPr/>
        </p:nvSpPr>
        <p:spPr bwMode="auto">
          <a:xfrm>
            <a:off x="8229599" y="5562600"/>
            <a:ext cx="470726" cy="457200"/>
          </a:xfrm>
          <a:prstGeom prst="rect">
            <a:avLst/>
          </a:prstGeom>
          <a:noFill/>
          <a:ln w="12700" algn="ctr">
            <a:solidFill>
              <a:srgbClr val="00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1800" b="0" dirty="0"/>
          </a:p>
        </p:txBody>
      </p:sp>
      <p:grpSp>
        <p:nvGrpSpPr>
          <p:cNvPr id="16" name="Group 35"/>
          <p:cNvGrpSpPr/>
          <p:nvPr/>
        </p:nvGrpSpPr>
        <p:grpSpPr>
          <a:xfrm>
            <a:off x="9245600" y="4572000"/>
            <a:ext cx="111106" cy="2514600"/>
            <a:chOff x="9865694" y="5715001"/>
            <a:chExt cx="110156" cy="2819399"/>
          </a:xfrm>
        </p:grpSpPr>
        <p:cxnSp>
          <p:nvCxnSpPr>
            <p:cNvPr id="26" name="Straight Connector 25"/>
            <p:cNvCxnSpPr>
              <a:cxnSpLocks noChangeShapeType="1"/>
            </p:cNvCxnSpPr>
            <p:nvPr/>
          </p:nvCxnSpPr>
          <p:spPr bwMode="auto">
            <a:xfrm rot="5400000" flipH="1" flipV="1">
              <a:off x="8566944" y="7125494"/>
              <a:ext cx="2817812" cy="0"/>
            </a:xfrm>
            <a:prstGeom prst="line">
              <a:avLst/>
            </a:prstGeom>
            <a:noFill/>
            <a:ln w="38100" algn="ctr">
              <a:solidFill>
                <a:srgbClr val="000000"/>
              </a:solidFill>
              <a:miter lim="400000"/>
              <a:headEnd/>
              <a:tailEnd/>
            </a:ln>
          </p:spPr>
        </p:cxnSp>
        <p:cxnSp>
          <p:nvCxnSpPr>
            <p:cNvPr id="27" name="Straight Connector 26"/>
            <p:cNvCxnSpPr>
              <a:cxnSpLocks noChangeShapeType="1"/>
            </p:cNvCxnSpPr>
            <p:nvPr/>
          </p:nvCxnSpPr>
          <p:spPr bwMode="auto">
            <a:xfrm rot="5400000" flipH="1" flipV="1">
              <a:off x="8456788" y="7123907"/>
              <a:ext cx="2817812" cy="0"/>
            </a:xfrm>
            <a:prstGeom prst="line">
              <a:avLst/>
            </a:prstGeom>
            <a:noFill/>
            <a:ln w="38100" algn="ctr">
              <a:solidFill>
                <a:srgbClr val="000000"/>
              </a:solidFill>
              <a:prstDash val="dash"/>
              <a:miter lim="400000"/>
              <a:headEnd/>
              <a:tailEnd/>
            </a:ln>
          </p:spPr>
        </p:cxnSp>
      </p:grpSp>
      <p:sp>
        <p:nvSpPr>
          <p:cNvPr id="28" name="Rectangle 27"/>
          <p:cNvSpPr>
            <a:spLocks noChangeArrowheads="1"/>
          </p:cNvSpPr>
          <p:nvPr/>
        </p:nvSpPr>
        <p:spPr bwMode="auto">
          <a:xfrm>
            <a:off x="10302875" y="5257800"/>
            <a:ext cx="609600" cy="457200"/>
          </a:xfrm>
          <a:prstGeom prst="rect">
            <a:avLst/>
          </a:prstGeom>
          <a:noFill/>
          <a:ln w="12700" algn="ctr">
            <a:solidFill>
              <a:schemeClr val="tx1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r>
              <a:rPr lang="en-US" sz="2000" b="0" dirty="0"/>
              <a:t>7</a:t>
            </a:r>
          </a:p>
        </p:txBody>
      </p:sp>
      <p:cxnSp>
        <p:nvCxnSpPr>
          <p:cNvPr id="29" name="Straight Arrow Connector 9"/>
          <p:cNvCxnSpPr>
            <a:cxnSpLocks noChangeShapeType="1"/>
            <a:endCxn id="33" idx="1"/>
          </p:cNvCxnSpPr>
          <p:nvPr/>
        </p:nvCxnSpPr>
        <p:spPr bwMode="auto">
          <a:xfrm>
            <a:off x="8471725" y="5814950"/>
            <a:ext cx="1840675" cy="357250"/>
          </a:xfrm>
          <a:prstGeom prst="straightConnector1">
            <a:avLst/>
          </a:prstGeom>
          <a:noFill/>
          <a:ln w="25400" algn="ctr">
            <a:solidFill>
              <a:srgbClr val="000000"/>
            </a:solidFill>
            <a:miter lim="400000"/>
            <a:headEnd type="oval" w="lg" len="lg"/>
            <a:tailEnd type="stealth" w="lg" len="lg"/>
          </a:ln>
        </p:spPr>
      </p:cxnSp>
      <p:sp>
        <p:nvSpPr>
          <p:cNvPr id="30" name="Rectangle 29"/>
          <p:cNvSpPr>
            <a:spLocks/>
          </p:cNvSpPr>
          <p:nvPr/>
        </p:nvSpPr>
        <p:spPr bwMode="auto">
          <a:xfrm>
            <a:off x="7848600" y="6157476"/>
            <a:ext cx="274113" cy="471924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b="0" dirty="0"/>
              <a:t>q</a:t>
            </a:r>
          </a:p>
        </p:txBody>
      </p:sp>
      <p:sp>
        <p:nvSpPr>
          <p:cNvPr id="31" name="Rectangle 12"/>
          <p:cNvSpPr>
            <a:spLocks noChangeArrowheads="1"/>
          </p:cNvSpPr>
          <p:nvPr/>
        </p:nvSpPr>
        <p:spPr bwMode="auto">
          <a:xfrm>
            <a:off x="8229600" y="6172200"/>
            <a:ext cx="470726" cy="457200"/>
          </a:xfrm>
          <a:prstGeom prst="rect">
            <a:avLst/>
          </a:prstGeom>
          <a:noFill/>
          <a:ln w="12700" algn="ctr">
            <a:solidFill>
              <a:srgbClr val="00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1800" b="0" dirty="0"/>
          </a:p>
        </p:txBody>
      </p:sp>
      <p:cxnSp>
        <p:nvCxnSpPr>
          <p:cNvPr id="32" name="Straight Arrow Connector 9"/>
          <p:cNvCxnSpPr>
            <a:cxnSpLocks noChangeShapeType="1"/>
          </p:cNvCxnSpPr>
          <p:nvPr/>
        </p:nvCxnSpPr>
        <p:spPr bwMode="auto">
          <a:xfrm>
            <a:off x="8481950" y="6400800"/>
            <a:ext cx="1820925" cy="381000"/>
          </a:xfrm>
          <a:prstGeom prst="straightConnector1">
            <a:avLst/>
          </a:prstGeom>
          <a:noFill/>
          <a:ln w="25400" algn="ctr">
            <a:solidFill>
              <a:srgbClr val="000000"/>
            </a:solidFill>
            <a:miter lim="400000"/>
            <a:headEnd type="oval" w="lg" len="lg"/>
            <a:tailEnd type="stealth" w="lg" len="lg"/>
          </a:ln>
        </p:spPr>
      </p:cxnSp>
      <p:sp>
        <p:nvSpPr>
          <p:cNvPr id="33" name="Rectangle 32"/>
          <p:cNvSpPr>
            <a:spLocks noChangeArrowheads="1"/>
          </p:cNvSpPr>
          <p:nvPr/>
        </p:nvSpPr>
        <p:spPr bwMode="auto">
          <a:xfrm>
            <a:off x="10312400" y="5943600"/>
            <a:ext cx="609600" cy="457200"/>
          </a:xfrm>
          <a:prstGeom prst="rect">
            <a:avLst/>
          </a:prstGeom>
          <a:noFill/>
          <a:ln w="12700" algn="ctr">
            <a:solidFill>
              <a:srgbClr val="00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r>
              <a:rPr lang="en-US" sz="2000" b="0" dirty="0"/>
              <a:t>3</a:t>
            </a:r>
          </a:p>
        </p:txBody>
      </p:sp>
      <p:sp>
        <p:nvSpPr>
          <p:cNvPr id="37" name="Rectangle 36"/>
          <p:cNvSpPr>
            <a:spLocks noChangeArrowheads="1"/>
          </p:cNvSpPr>
          <p:nvPr/>
        </p:nvSpPr>
        <p:spPr bwMode="auto">
          <a:xfrm>
            <a:off x="10312400" y="6629400"/>
            <a:ext cx="609600" cy="457200"/>
          </a:xfrm>
          <a:prstGeom prst="rect">
            <a:avLst/>
          </a:prstGeom>
          <a:noFill/>
          <a:ln w="12700" algn="ctr">
            <a:solidFill>
              <a:srgbClr val="00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r>
              <a:rPr lang="en-US" sz="2000" b="0" dirty="0"/>
              <a:t>0</a:t>
            </a:r>
          </a:p>
        </p:txBody>
      </p:sp>
      <p:sp>
        <p:nvSpPr>
          <p:cNvPr id="19" name="Slide Number Placeholder 1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647595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Garbage Collection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… and memory cells are subject to garbage collection</a:t>
            </a:r>
          </a:p>
          <a:p>
            <a:pPr lvl="1"/>
            <a:r>
              <a:rPr lang="en-US" dirty="0"/>
              <a:t>When there is no way to access them 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/>
          </a:p>
          <a:p>
            <a:pPr lvl="1">
              <a:buNone/>
            </a:pPr>
            <a:r>
              <a:rPr lang="en-US" dirty="0"/>
              <a:t>p = </a:t>
            </a:r>
            <a:r>
              <a:rPr lang="en-US" dirty="0" err="1"/>
              <a:t>alloc</a:t>
            </a:r>
            <a:r>
              <a:rPr lang="en-US" dirty="0"/>
              <a:t>(</a:t>
            </a:r>
            <a:r>
              <a:rPr lang="en-US" dirty="0" err="1">
                <a:solidFill>
                  <a:srgbClr val="00B050"/>
                </a:solidFill>
              </a:rPr>
              <a:t>int</a:t>
            </a:r>
            <a:r>
              <a:rPr lang="en-US" dirty="0"/>
              <a:t>);</a:t>
            </a:r>
          </a:p>
          <a:p>
            <a:pPr lvl="1">
              <a:buNone/>
            </a:pPr>
            <a:r>
              <a:rPr lang="en-US" dirty="0"/>
              <a:t>*p = 3;</a:t>
            </a:r>
          </a:p>
          <a:p>
            <a:pPr lvl="1">
              <a:buNone/>
            </a:pPr>
            <a:r>
              <a:rPr lang="en-US" dirty="0"/>
              <a:t>q = </a:t>
            </a:r>
            <a:r>
              <a:rPr lang="en-US" dirty="0" err="1"/>
              <a:t>alloc</a:t>
            </a:r>
            <a:r>
              <a:rPr lang="en-US" dirty="0"/>
              <a:t>(</a:t>
            </a:r>
            <a:r>
              <a:rPr lang="en-US" dirty="0" err="1">
                <a:solidFill>
                  <a:srgbClr val="00B050"/>
                </a:solidFill>
              </a:rPr>
              <a:t>int</a:t>
            </a:r>
            <a:r>
              <a:rPr lang="en-US" dirty="0"/>
              <a:t>);</a:t>
            </a:r>
          </a:p>
          <a:p>
            <a:pPr lvl="1">
              <a:buNone/>
            </a:pPr>
            <a:endParaRPr lang="en-US" dirty="0"/>
          </a:p>
          <a:p>
            <a:pPr lvl="1">
              <a:buNone/>
            </a:pPr>
            <a:endParaRPr lang="en-US" dirty="0"/>
          </a:p>
          <a:p>
            <a:pPr lvl="1">
              <a:buNone/>
            </a:pPr>
            <a:endParaRPr lang="en-US" dirty="0"/>
          </a:p>
          <a:p>
            <a:pPr lvl="1">
              <a:buNone/>
            </a:pPr>
            <a:endParaRPr lang="en-US" dirty="0"/>
          </a:p>
          <a:p>
            <a:pPr lvl="1">
              <a:buNone/>
            </a:pPr>
            <a:endParaRPr lang="en-US" dirty="0"/>
          </a:p>
        </p:txBody>
      </p:sp>
      <p:sp>
        <p:nvSpPr>
          <p:cNvPr id="21" name="Rectangle 21"/>
          <p:cNvSpPr>
            <a:spLocks/>
          </p:cNvSpPr>
          <p:nvPr/>
        </p:nvSpPr>
        <p:spPr bwMode="auto">
          <a:xfrm>
            <a:off x="9525000" y="4572000"/>
            <a:ext cx="2759075" cy="460375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dirty="0"/>
              <a:t>Allocated Memory</a:t>
            </a:r>
          </a:p>
        </p:txBody>
      </p:sp>
      <p:sp>
        <p:nvSpPr>
          <p:cNvPr id="22" name="Rectangle 2"/>
          <p:cNvSpPr>
            <a:spLocks/>
          </p:cNvSpPr>
          <p:nvPr/>
        </p:nvSpPr>
        <p:spPr bwMode="auto">
          <a:xfrm>
            <a:off x="6959600" y="4572000"/>
            <a:ext cx="2184400" cy="460375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dirty="0"/>
              <a:t>Local Memory</a:t>
            </a:r>
          </a:p>
        </p:txBody>
      </p:sp>
      <p:sp>
        <p:nvSpPr>
          <p:cNvPr id="23" name="Rectangle 22"/>
          <p:cNvSpPr>
            <a:spLocks/>
          </p:cNvSpPr>
          <p:nvPr/>
        </p:nvSpPr>
        <p:spPr bwMode="auto">
          <a:xfrm>
            <a:off x="7848599" y="5547876"/>
            <a:ext cx="274113" cy="471924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b="0" dirty="0"/>
              <a:t>p</a:t>
            </a:r>
          </a:p>
        </p:txBody>
      </p:sp>
      <p:sp>
        <p:nvSpPr>
          <p:cNvPr id="24" name="Rectangle 12"/>
          <p:cNvSpPr>
            <a:spLocks noChangeArrowheads="1"/>
          </p:cNvSpPr>
          <p:nvPr/>
        </p:nvSpPr>
        <p:spPr bwMode="auto">
          <a:xfrm>
            <a:off x="8229599" y="5562600"/>
            <a:ext cx="470726" cy="457200"/>
          </a:xfrm>
          <a:prstGeom prst="rect">
            <a:avLst/>
          </a:prstGeom>
          <a:noFill/>
          <a:ln w="12700" algn="ctr">
            <a:solidFill>
              <a:srgbClr val="00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1800" b="0" dirty="0"/>
          </a:p>
        </p:txBody>
      </p:sp>
      <p:grpSp>
        <p:nvGrpSpPr>
          <p:cNvPr id="16" name="Group 35"/>
          <p:cNvGrpSpPr/>
          <p:nvPr/>
        </p:nvGrpSpPr>
        <p:grpSpPr>
          <a:xfrm>
            <a:off x="9245600" y="4572000"/>
            <a:ext cx="111106" cy="2514600"/>
            <a:chOff x="9865694" y="5715001"/>
            <a:chExt cx="110156" cy="2819399"/>
          </a:xfrm>
        </p:grpSpPr>
        <p:cxnSp>
          <p:nvCxnSpPr>
            <p:cNvPr id="26" name="Straight Connector 25"/>
            <p:cNvCxnSpPr>
              <a:cxnSpLocks noChangeShapeType="1"/>
            </p:cNvCxnSpPr>
            <p:nvPr/>
          </p:nvCxnSpPr>
          <p:spPr bwMode="auto">
            <a:xfrm rot="5400000" flipH="1" flipV="1">
              <a:off x="8566944" y="7125494"/>
              <a:ext cx="2817812" cy="0"/>
            </a:xfrm>
            <a:prstGeom prst="line">
              <a:avLst/>
            </a:prstGeom>
            <a:noFill/>
            <a:ln w="38100" algn="ctr">
              <a:solidFill>
                <a:srgbClr val="000000"/>
              </a:solidFill>
              <a:miter lim="400000"/>
              <a:headEnd/>
              <a:tailEnd/>
            </a:ln>
          </p:spPr>
        </p:cxnSp>
        <p:cxnSp>
          <p:nvCxnSpPr>
            <p:cNvPr id="27" name="Straight Connector 26"/>
            <p:cNvCxnSpPr>
              <a:cxnSpLocks noChangeShapeType="1"/>
            </p:cNvCxnSpPr>
            <p:nvPr/>
          </p:nvCxnSpPr>
          <p:spPr bwMode="auto">
            <a:xfrm rot="5400000" flipH="1" flipV="1">
              <a:off x="8456788" y="7123907"/>
              <a:ext cx="2817812" cy="0"/>
            </a:xfrm>
            <a:prstGeom prst="line">
              <a:avLst/>
            </a:prstGeom>
            <a:noFill/>
            <a:ln w="38100" algn="ctr">
              <a:solidFill>
                <a:srgbClr val="000000"/>
              </a:solidFill>
              <a:prstDash val="dash"/>
              <a:miter lim="400000"/>
              <a:headEnd/>
              <a:tailEnd/>
            </a:ln>
          </p:spPr>
        </p:cxnSp>
      </p:grpSp>
      <p:sp>
        <p:nvSpPr>
          <p:cNvPr id="28" name="Rectangle 27"/>
          <p:cNvSpPr>
            <a:spLocks noChangeArrowheads="1"/>
          </p:cNvSpPr>
          <p:nvPr/>
        </p:nvSpPr>
        <p:spPr bwMode="auto">
          <a:xfrm>
            <a:off x="10302875" y="5257800"/>
            <a:ext cx="609600" cy="457200"/>
          </a:xfrm>
          <a:prstGeom prst="rect">
            <a:avLst/>
          </a:prstGeom>
          <a:noFill/>
          <a:ln w="127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r>
              <a:rPr lang="en-US" sz="2000" b="0" dirty="0"/>
              <a:t>7</a:t>
            </a:r>
          </a:p>
        </p:txBody>
      </p:sp>
      <p:cxnSp>
        <p:nvCxnSpPr>
          <p:cNvPr id="29" name="Straight Arrow Connector 9"/>
          <p:cNvCxnSpPr>
            <a:cxnSpLocks noChangeShapeType="1"/>
            <a:endCxn id="33" idx="1"/>
          </p:cNvCxnSpPr>
          <p:nvPr/>
        </p:nvCxnSpPr>
        <p:spPr bwMode="auto">
          <a:xfrm>
            <a:off x="8471725" y="5814950"/>
            <a:ext cx="1840675" cy="357250"/>
          </a:xfrm>
          <a:prstGeom prst="straightConnector1">
            <a:avLst/>
          </a:prstGeom>
          <a:noFill/>
          <a:ln w="25400" algn="ctr">
            <a:solidFill>
              <a:srgbClr val="000000"/>
            </a:solidFill>
            <a:miter lim="400000"/>
            <a:headEnd type="oval" w="lg" len="lg"/>
            <a:tailEnd type="stealth" w="lg" len="lg"/>
          </a:ln>
        </p:spPr>
      </p:cxnSp>
      <p:sp>
        <p:nvSpPr>
          <p:cNvPr id="30" name="Rectangle 29"/>
          <p:cNvSpPr>
            <a:spLocks/>
          </p:cNvSpPr>
          <p:nvPr/>
        </p:nvSpPr>
        <p:spPr bwMode="auto">
          <a:xfrm>
            <a:off x="7848600" y="6157476"/>
            <a:ext cx="274113" cy="471924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b="0" dirty="0"/>
              <a:t>q</a:t>
            </a:r>
          </a:p>
        </p:txBody>
      </p:sp>
      <p:sp>
        <p:nvSpPr>
          <p:cNvPr id="31" name="Rectangle 12"/>
          <p:cNvSpPr>
            <a:spLocks noChangeArrowheads="1"/>
          </p:cNvSpPr>
          <p:nvPr/>
        </p:nvSpPr>
        <p:spPr bwMode="auto">
          <a:xfrm>
            <a:off x="8229600" y="6172200"/>
            <a:ext cx="470726" cy="457200"/>
          </a:xfrm>
          <a:prstGeom prst="rect">
            <a:avLst/>
          </a:prstGeom>
          <a:noFill/>
          <a:ln w="12700" algn="ctr">
            <a:solidFill>
              <a:srgbClr val="00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1800" b="0" dirty="0"/>
          </a:p>
        </p:txBody>
      </p:sp>
      <p:cxnSp>
        <p:nvCxnSpPr>
          <p:cNvPr id="32" name="Straight Arrow Connector 9"/>
          <p:cNvCxnSpPr>
            <a:cxnSpLocks noChangeShapeType="1"/>
          </p:cNvCxnSpPr>
          <p:nvPr/>
        </p:nvCxnSpPr>
        <p:spPr bwMode="auto">
          <a:xfrm>
            <a:off x="8481950" y="6400800"/>
            <a:ext cx="1820925" cy="381000"/>
          </a:xfrm>
          <a:prstGeom prst="straightConnector1">
            <a:avLst/>
          </a:prstGeom>
          <a:noFill/>
          <a:ln w="25400" algn="ctr">
            <a:solidFill>
              <a:srgbClr val="000000"/>
            </a:solidFill>
            <a:miter lim="400000"/>
            <a:headEnd type="oval" w="lg" len="lg"/>
            <a:tailEnd type="stealth" w="lg" len="lg"/>
          </a:ln>
        </p:spPr>
      </p:cxnSp>
      <p:sp>
        <p:nvSpPr>
          <p:cNvPr id="33" name="Rectangle 32"/>
          <p:cNvSpPr>
            <a:spLocks noChangeArrowheads="1"/>
          </p:cNvSpPr>
          <p:nvPr/>
        </p:nvSpPr>
        <p:spPr bwMode="auto">
          <a:xfrm>
            <a:off x="10312400" y="5943600"/>
            <a:ext cx="609600" cy="457200"/>
          </a:xfrm>
          <a:prstGeom prst="rect">
            <a:avLst/>
          </a:prstGeom>
          <a:noFill/>
          <a:ln w="12700" algn="ctr">
            <a:solidFill>
              <a:srgbClr val="00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r>
              <a:rPr lang="en-US" sz="2000" b="0" dirty="0"/>
              <a:t>3</a:t>
            </a:r>
          </a:p>
        </p:txBody>
      </p:sp>
      <p:sp>
        <p:nvSpPr>
          <p:cNvPr id="37" name="Rectangle 36"/>
          <p:cNvSpPr>
            <a:spLocks noChangeArrowheads="1"/>
          </p:cNvSpPr>
          <p:nvPr/>
        </p:nvSpPr>
        <p:spPr bwMode="auto">
          <a:xfrm>
            <a:off x="10312400" y="6629400"/>
            <a:ext cx="609600" cy="457200"/>
          </a:xfrm>
          <a:prstGeom prst="rect">
            <a:avLst/>
          </a:prstGeom>
          <a:noFill/>
          <a:ln w="12700" algn="ctr">
            <a:solidFill>
              <a:srgbClr val="00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r>
              <a:rPr lang="en-US" sz="2000" b="0" dirty="0"/>
              <a:t>0</a:t>
            </a:r>
          </a:p>
        </p:txBody>
      </p:sp>
      <p:sp>
        <p:nvSpPr>
          <p:cNvPr id="40" name="Pie 39"/>
          <p:cNvSpPr/>
          <p:nvPr/>
        </p:nvSpPr>
        <p:spPr bwMode="auto">
          <a:xfrm rot="13500000">
            <a:off x="10942796" y="5086031"/>
            <a:ext cx="836773" cy="836773"/>
          </a:xfrm>
          <a:prstGeom prst="pie">
            <a:avLst/>
          </a:prstGeom>
          <a:solidFill>
            <a:srgbClr val="FF0000"/>
          </a:solidFill>
          <a:ln w="9525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50800" tIns="50800" rIns="50800" bIns="50800" anchor="ctr"/>
          <a:lstStyle/>
          <a:p>
            <a:pPr>
              <a:defRPr/>
            </a:pPr>
            <a:endParaRPr lang="en-US"/>
          </a:p>
        </p:txBody>
      </p:sp>
      <p:sp>
        <p:nvSpPr>
          <p:cNvPr id="19" name="Slide Number Placeholder 1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464329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Functions on Pointers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64000" y="2743200"/>
            <a:ext cx="7302500" cy="5981700"/>
          </a:xfrm>
        </p:spPr>
        <p:txBody>
          <a:bodyPr/>
          <a:lstStyle/>
          <a:p>
            <a:pPr lvl="1">
              <a:buClr>
                <a:schemeClr val="tx1"/>
              </a:buClr>
            </a:pPr>
            <a:r>
              <a:rPr lang="en-US" dirty="0">
                <a:solidFill>
                  <a:srgbClr val="7030A0"/>
                </a:solidFill>
              </a:rPr>
              <a:t>half</a:t>
            </a:r>
            <a:r>
              <a:rPr lang="en-US" dirty="0"/>
              <a:t> is passed</a:t>
            </a:r>
            <a:br>
              <a:rPr lang="en-US" dirty="0"/>
            </a:br>
            <a:r>
              <a:rPr lang="en-US" dirty="0"/>
              <a:t>the value of p</a:t>
            </a:r>
          </a:p>
          <a:p>
            <a:pPr lvl="2"/>
            <a:r>
              <a:rPr lang="en-US" dirty="0"/>
              <a:t>An </a:t>
            </a:r>
            <a:r>
              <a:rPr lang="en-US" i="1" dirty="0"/>
              <a:t>address 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3"/>
            <a:endParaRPr lang="en-US" dirty="0"/>
          </a:p>
          <a:p>
            <a:pPr lvl="4"/>
            <a:endParaRPr lang="en-US" dirty="0"/>
          </a:p>
          <a:p>
            <a:pPr lvl="1"/>
            <a:r>
              <a:rPr lang="en-US" dirty="0"/>
              <a:t>It modifies the </a:t>
            </a:r>
            <a:r>
              <a:rPr lang="en-US" i="1" dirty="0"/>
              <a:t>same</a:t>
            </a:r>
            <a:r>
              <a:rPr lang="en-US" dirty="0"/>
              <a:t> cell p points to</a:t>
            </a:r>
          </a:p>
          <a:p>
            <a:pPr lvl="2"/>
            <a:r>
              <a:rPr lang="en-US" dirty="0"/>
              <a:t>Upon returning,</a:t>
            </a:r>
            <a:br>
              <a:rPr lang="en-US" dirty="0"/>
            </a:br>
            <a:r>
              <a:rPr lang="en-US" dirty="0"/>
              <a:t>the cell pointed</a:t>
            </a:r>
            <a:br>
              <a:rPr lang="en-US" dirty="0"/>
            </a:br>
            <a:r>
              <a:rPr lang="en-US" dirty="0"/>
              <a:t>by p contains 4</a:t>
            </a:r>
          </a:p>
          <a:p>
            <a:endParaRPr lang="en-US" dirty="0"/>
          </a:p>
          <a:p>
            <a:r>
              <a:rPr lang="en-US" b="1" dirty="0"/>
              <a:t>Aliasing at work!</a:t>
            </a:r>
          </a:p>
        </p:txBody>
      </p:sp>
      <p:sp>
        <p:nvSpPr>
          <p:cNvPr id="4" name="Rectangle 4"/>
          <p:cNvSpPr>
            <a:spLocks/>
          </p:cNvSpPr>
          <p:nvPr/>
        </p:nvSpPr>
        <p:spPr bwMode="auto">
          <a:xfrm>
            <a:off x="1473200" y="2743200"/>
            <a:ext cx="2741456" cy="4247317"/>
          </a:xfrm>
          <a:prstGeom prst="rect">
            <a:avLst/>
          </a:prstGeom>
          <a:noFill/>
          <a:ln w="12700">
            <a:solidFill>
              <a:schemeClr val="tx2"/>
            </a:solidFill>
            <a:miter lim="400000"/>
            <a:headEnd/>
            <a:tailEnd/>
          </a:ln>
        </p:spPr>
        <p:txBody>
          <a:bodyPr wrap="none" tIns="91440" bIns="91440" anchor="ctr">
            <a:spAutoFit/>
          </a:bodyPr>
          <a:lstStyle/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void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half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b="0" dirty="0" err="1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*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x) {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*x = *x / 2;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endParaRPr lang="en-US" b="0" dirty="0"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 err="1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main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() {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b="0" dirty="0" err="1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*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p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= 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alloc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(</a:t>
            </a:r>
            <a:r>
              <a:rPr lang="en-US" b="0" dirty="0" err="1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);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*p = 9;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half(p);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assert(*p == 4);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0;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939799" y="1981200"/>
            <a:ext cx="11112497" cy="762000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vert="horz" wrap="square" lIns="50800" tIns="50800" rIns="50800" bIns="50800" numCol="1" anchor="t" anchorCtr="0" compatLnSpc="1">
            <a:prstTxWarp prst="textNoShape">
              <a:avLst/>
            </a:prstTxWarp>
          </a:bodyPr>
          <a:lstStyle/>
          <a:p>
            <a:pPr marL="457200" marR="0" lvl="0" indent="-457200" algn="l" defTabSz="584200" rtl="0" eaLnBrk="0" fontAlgn="base" latinLnBrk="0" hangingPunct="0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Tx/>
              <a:buSzPct val="100000"/>
              <a:buFont typeface="Wingdings" pitchFamily="2" charset="2"/>
              <a:buChar char="l"/>
              <a:tabLst/>
              <a:defRPr/>
            </a:pPr>
            <a:r>
              <a:rPr kumimoji="0" lang="en-US" sz="3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Consider a function that halves the content of an </a:t>
            </a:r>
            <a:r>
              <a:rPr kumimoji="0" lang="en-US" sz="3200" b="0" i="0" u="none" strike="noStrike" kern="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int</a:t>
            </a:r>
            <a:r>
              <a:rPr kumimoji="0" lang="en-US" sz="3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 cell</a:t>
            </a:r>
          </a:p>
        </p:txBody>
      </p:sp>
      <p:sp>
        <p:nvSpPr>
          <p:cNvPr id="6" name="Rectangle 21"/>
          <p:cNvSpPr>
            <a:spLocks/>
          </p:cNvSpPr>
          <p:nvPr/>
        </p:nvSpPr>
        <p:spPr bwMode="auto">
          <a:xfrm>
            <a:off x="11015607" y="2880876"/>
            <a:ext cx="1811393" cy="471924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dirty="0" err="1"/>
              <a:t>Alloc</a:t>
            </a:r>
            <a:r>
              <a:rPr lang="en-US" dirty="0"/>
              <a:t>. </a:t>
            </a:r>
            <a:r>
              <a:rPr lang="en-US" dirty="0" err="1"/>
              <a:t>Mem</a:t>
            </a:r>
            <a:r>
              <a:rPr lang="en-US" dirty="0"/>
              <a:t>.</a:t>
            </a:r>
          </a:p>
        </p:txBody>
      </p:sp>
      <p:sp>
        <p:nvSpPr>
          <p:cNvPr id="7" name="Rectangle 2"/>
          <p:cNvSpPr>
            <a:spLocks/>
          </p:cNvSpPr>
          <p:nvPr/>
        </p:nvSpPr>
        <p:spPr bwMode="auto">
          <a:xfrm>
            <a:off x="8720352" y="2880876"/>
            <a:ext cx="1777730" cy="471924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dirty="0"/>
              <a:t>Local </a:t>
            </a:r>
            <a:r>
              <a:rPr lang="en-US" dirty="0" err="1"/>
              <a:t>Mem</a:t>
            </a:r>
            <a:r>
              <a:rPr lang="en-US" dirty="0"/>
              <a:t>.</a:t>
            </a:r>
          </a:p>
        </p:txBody>
      </p:sp>
      <p:sp>
        <p:nvSpPr>
          <p:cNvPr id="8" name="Rectangle 7"/>
          <p:cNvSpPr>
            <a:spLocks/>
          </p:cNvSpPr>
          <p:nvPr/>
        </p:nvSpPr>
        <p:spPr bwMode="auto">
          <a:xfrm>
            <a:off x="9567806" y="3780552"/>
            <a:ext cx="274113" cy="471924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b="0" dirty="0"/>
              <a:t>p</a:t>
            </a:r>
          </a:p>
        </p:txBody>
      </p:sp>
      <p:sp>
        <p:nvSpPr>
          <p:cNvPr id="9" name="Rectangle 12"/>
          <p:cNvSpPr>
            <a:spLocks noChangeArrowheads="1"/>
          </p:cNvSpPr>
          <p:nvPr/>
        </p:nvSpPr>
        <p:spPr bwMode="auto">
          <a:xfrm>
            <a:off x="9948807" y="3749239"/>
            <a:ext cx="457200" cy="457200"/>
          </a:xfrm>
          <a:prstGeom prst="rect">
            <a:avLst/>
          </a:prstGeom>
          <a:noFill/>
          <a:ln w="12700" algn="ctr">
            <a:solidFill>
              <a:srgbClr val="00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cxnSp>
        <p:nvCxnSpPr>
          <p:cNvPr id="14" name="Straight Arrow Connector 29"/>
          <p:cNvCxnSpPr>
            <a:cxnSpLocks noChangeShapeType="1"/>
            <a:endCxn id="28" idx="1"/>
          </p:cNvCxnSpPr>
          <p:nvPr/>
        </p:nvCxnSpPr>
        <p:spPr bwMode="auto">
          <a:xfrm>
            <a:off x="10189282" y="3977839"/>
            <a:ext cx="1832800" cy="1588"/>
          </a:xfrm>
          <a:prstGeom prst="straightConnector1">
            <a:avLst/>
          </a:prstGeom>
          <a:noFill/>
          <a:ln w="25400" algn="ctr">
            <a:solidFill>
              <a:srgbClr val="000000"/>
            </a:solidFill>
            <a:miter lim="400000"/>
            <a:headEnd type="oval" w="lg" len="lg"/>
            <a:tailEnd type="stealth" w="lg" len="lg"/>
          </a:ln>
        </p:spPr>
      </p:cxnSp>
      <p:sp>
        <p:nvSpPr>
          <p:cNvPr id="15" name="TextBox 15"/>
          <p:cNvSpPr txBox="1">
            <a:spLocks noChangeArrowheads="1"/>
          </p:cNvSpPr>
          <p:nvPr/>
        </p:nvSpPr>
        <p:spPr bwMode="auto">
          <a:xfrm>
            <a:off x="8783860" y="3409514"/>
            <a:ext cx="852488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0" dirty="0">
                <a:solidFill>
                  <a:srgbClr val="7030A0"/>
                </a:solidFill>
              </a:rPr>
              <a:t>main</a:t>
            </a:r>
          </a:p>
        </p:txBody>
      </p:sp>
      <p:sp>
        <p:nvSpPr>
          <p:cNvPr id="16" name="TextBox 22"/>
          <p:cNvSpPr txBox="1">
            <a:spLocks noChangeArrowheads="1"/>
          </p:cNvSpPr>
          <p:nvPr/>
        </p:nvSpPr>
        <p:spPr bwMode="auto">
          <a:xfrm>
            <a:off x="8954751" y="4523939"/>
            <a:ext cx="68159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en-US" b="0" dirty="0">
                <a:solidFill>
                  <a:srgbClr val="7030A0"/>
                </a:solidFill>
              </a:rPr>
              <a:t>half</a:t>
            </a:r>
          </a:p>
        </p:txBody>
      </p:sp>
      <p:cxnSp>
        <p:nvCxnSpPr>
          <p:cNvPr id="17" name="Straight Connector 27"/>
          <p:cNvCxnSpPr>
            <a:cxnSpLocks noChangeShapeType="1"/>
          </p:cNvCxnSpPr>
          <p:nvPr/>
        </p:nvCxnSpPr>
        <p:spPr bwMode="auto">
          <a:xfrm>
            <a:off x="8897882" y="4419600"/>
            <a:ext cx="1957450" cy="1588"/>
          </a:xfrm>
          <a:prstGeom prst="line">
            <a:avLst/>
          </a:prstGeom>
          <a:noFill/>
          <a:ln w="25400" algn="ctr">
            <a:solidFill>
              <a:srgbClr val="000000"/>
            </a:solidFill>
            <a:miter lim="400000"/>
            <a:headEnd/>
            <a:tailEnd/>
          </a:ln>
        </p:spPr>
      </p:cxnSp>
      <p:cxnSp>
        <p:nvCxnSpPr>
          <p:cNvPr id="18" name="Straight Arrow Connector 39"/>
          <p:cNvCxnSpPr>
            <a:cxnSpLocks noChangeShapeType="1"/>
          </p:cNvCxnSpPr>
          <p:nvPr/>
        </p:nvCxnSpPr>
        <p:spPr bwMode="auto">
          <a:xfrm flipV="1">
            <a:off x="10193282" y="4176276"/>
            <a:ext cx="1828800" cy="1005324"/>
          </a:xfrm>
          <a:prstGeom prst="straightConnector1">
            <a:avLst/>
          </a:prstGeom>
          <a:noFill/>
          <a:ln w="25400" algn="ctr">
            <a:solidFill>
              <a:srgbClr val="000000"/>
            </a:solidFill>
            <a:miter lim="400000"/>
            <a:headEnd type="oval" w="lg" len="lg"/>
            <a:tailEnd type="stealth" w="lg" len="lg"/>
          </a:ln>
        </p:spPr>
      </p:cxnSp>
      <p:sp>
        <p:nvSpPr>
          <p:cNvPr id="19" name="Rectangle 7"/>
          <p:cNvSpPr>
            <a:spLocks/>
          </p:cNvSpPr>
          <p:nvPr/>
        </p:nvSpPr>
        <p:spPr bwMode="auto">
          <a:xfrm>
            <a:off x="9539927" y="4938276"/>
            <a:ext cx="256480" cy="471924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pPr algn="r"/>
            <a:r>
              <a:rPr lang="en-US" b="0" dirty="0"/>
              <a:t>x</a:t>
            </a:r>
          </a:p>
        </p:txBody>
      </p:sp>
      <p:sp>
        <p:nvSpPr>
          <p:cNvPr id="20" name="Rectangle 12"/>
          <p:cNvSpPr>
            <a:spLocks noChangeArrowheads="1"/>
          </p:cNvSpPr>
          <p:nvPr/>
        </p:nvSpPr>
        <p:spPr bwMode="auto">
          <a:xfrm>
            <a:off x="9948807" y="4952563"/>
            <a:ext cx="457200" cy="457200"/>
          </a:xfrm>
          <a:prstGeom prst="rect">
            <a:avLst/>
          </a:prstGeom>
          <a:noFill/>
          <a:ln w="12700" algn="ctr">
            <a:solidFill>
              <a:srgbClr val="00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grpSp>
        <p:nvGrpSpPr>
          <p:cNvPr id="62" name="Group 61"/>
          <p:cNvGrpSpPr/>
          <p:nvPr/>
        </p:nvGrpSpPr>
        <p:grpSpPr>
          <a:xfrm>
            <a:off x="10726682" y="2880876"/>
            <a:ext cx="120650" cy="2529324"/>
            <a:chOff x="9931400" y="2880876"/>
            <a:chExt cx="120650" cy="2819400"/>
          </a:xfrm>
        </p:grpSpPr>
        <p:cxnSp>
          <p:nvCxnSpPr>
            <p:cNvPr id="10" name="Straight Connector 25"/>
            <p:cNvCxnSpPr>
              <a:cxnSpLocks noChangeShapeType="1"/>
            </p:cNvCxnSpPr>
            <p:nvPr/>
          </p:nvCxnSpPr>
          <p:spPr bwMode="auto">
            <a:xfrm rot="5400000" flipH="1" flipV="1">
              <a:off x="8643144" y="4291370"/>
              <a:ext cx="2817812" cy="0"/>
            </a:xfrm>
            <a:prstGeom prst="line">
              <a:avLst/>
            </a:prstGeom>
            <a:noFill/>
            <a:ln w="38100" algn="ctr">
              <a:solidFill>
                <a:srgbClr val="000000"/>
              </a:solidFill>
              <a:miter lim="400000"/>
              <a:headEnd/>
              <a:tailEnd/>
            </a:ln>
          </p:spPr>
        </p:cxnSp>
        <p:cxnSp>
          <p:nvCxnSpPr>
            <p:cNvPr id="26" name="Straight Connector 25"/>
            <p:cNvCxnSpPr>
              <a:cxnSpLocks noChangeShapeType="1"/>
            </p:cNvCxnSpPr>
            <p:nvPr/>
          </p:nvCxnSpPr>
          <p:spPr bwMode="auto">
            <a:xfrm rot="5400000" flipH="1" flipV="1">
              <a:off x="8522494" y="4289782"/>
              <a:ext cx="2817812" cy="0"/>
            </a:xfrm>
            <a:prstGeom prst="line">
              <a:avLst/>
            </a:prstGeom>
            <a:noFill/>
            <a:ln w="38100" algn="ctr">
              <a:solidFill>
                <a:srgbClr val="000000"/>
              </a:solidFill>
              <a:prstDash val="dash"/>
              <a:miter lim="400000"/>
              <a:headEnd/>
              <a:tailEnd/>
            </a:ln>
          </p:spPr>
        </p:cxnSp>
      </p:grpSp>
      <p:sp>
        <p:nvSpPr>
          <p:cNvPr id="28" name="Rectangle 27"/>
          <p:cNvSpPr>
            <a:spLocks noChangeArrowheads="1"/>
          </p:cNvSpPr>
          <p:nvPr/>
        </p:nvSpPr>
        <p:spPr bwMode="auto">
          <a:xfrm>
            <a:off x="12022082" y="3749239"/>
            <a:ext cx="609600" cy="457200"/>
          </a:xfrm>
          <a:prstGeom prst="rect">
            <a:avLst/>
          </a:prstGeom>
          <a:noFill/>
          <a:ln w="12700" algn="ctr">
            <a:solidFill>
              <a:srgbClr val="00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r>
              <a:rPr lang="en-US" sz="2000" b="0" dirty="0"/>
              <a:t>9</a:t>
            </a:r>
          </a:p>
        </p:txBody>
      </p:sp>
      <p:sp>
        <p:nvSpPr>
          <p:cNvPr id="63" name="Rectangle 21"/>
          <p:cNvSpPr>
            <a:spLocks/>
          </p:cNvSpPr>
          <p:nvPr/>
        </p:nvSpPr>
        <p:spPr bwMode="auto">
          <a:xfrm>
            <a:off x="11006082" y="6629400"/>
            <a:ext cx="1811393" cy="471924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dirty="0" err="1"/>
              <a:t>Alloc</a:t>
            </a:r>
            <a:r>
              <a:rPr lang="en-US" dirty="0"/>
              <a:t>. </a:t>
            </a:r>
            <a:r>
              <a:rPr lang="en-US" dirty="0" err="1"/>
              <a:t>Mem</a:t>
            </a:r>
            <a:r>
              <a:rPr lang="en-US" dirty="0"/>
              <a:t>.</a:t>
            </a:r>
          </a:p>
        </p:txBody>
      </p:sp>
      <p:sp>
        <p:nvSpPr>
          <p:cNvPr id="64" name="Rectangle 2"/>
          <p:cNvSpPr>
            <a:spLocks/>
          </p:cNvSpPr>
          <p:nvPr/>
        </p:nvSpPr>
        <p:spPr bwMode="auto">
          <a:xfrm>
            <a:off x="8710827" y="6629400"/>
            <a:ext cx="1777730" cy="471924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dirty="0"/>
              <a:t>Local </a:t>
            </a:r>
            <a:r>
              <a:rPr lang="en-US" dirty="0" err="1"/>
              <a:t>Mem</a:t>
            </a:r>
            <a:r>
              <a:rPr lang="en-US" dirty="0"/>
              <a:t>.</a:t>
            </a:r>
          </a:p>
        </p:txBody>
      </p:sp>
      <p:sp>
        <p:nvSpPr>
          <p:cNvPr id="65" name="Rectangle 64"/>
          <p:cNvSpPr>
            <a:spLocks/>
          </p:cNvSpPr>
          <p:nvPr/>
        </p:nvSpPr>
        <p:spPr bwMode="auto">
          <a:xfrm>
            <a:off x="9558281" y="7529076"/>
            <a:ext cx="274113" cy="471924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b="0" dirty="0"/>
              <a:t>p</a:t>
            </a:r>
          </a:p>
        </p:txBody>
      </p:sp>
      <p:sp>
        <p:nvSpPr>
          <p:cNvPr id="66" name="Rectangle 12"/>
          <p:cNvSpPr>
            <a:spLocks noChangeArrowheads="1"/>
          </p:cNvSpPr>
          <p:nvPr/>
        </p:nvSpPr>
        <p:spPr bwMode="auto">
          <a:xfrm>
            <a:off x="9939282" y="7497763"/>
            <a:ext cx="457200" cy="457200"/>
          </a:xfrm>
          <a:prstGeom prst="rect">
            <a:avLst/>
          </a:prstGeom>
          <a:noFill/>
          <a:ln w="12700" algn="ctr">
            <a:solidFill>
              <a:srgbClr val="00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cxnSp>
        <p:nvCxnSpPr>
          <p:cNvPr id="67" name="Straight Arrow Connector 29"/>
          <p:cNvCxnSpPr>
            <a:cxnSpLocks noChangeShapeType="1"/>
            <a:endCxn id="77" idx="1"/>
          </p:cNvCxnSpPr>
          <p:nvPr/>
        </p:nvCxnSpPr>
        <p:spPr bwMode="auto">
          <a:xfrm>
            <a:off x="10179757" y="7726363"/>
            <a:ext cx="1832800" cy="1588"/>
          </a:xfrm>
          <a:prstGeom prst="straightConnector1">
            <a:avLst/>
          </a:prstGeom>
          <a:noFill/>
          <a:ln w="25400" algn="ctr">
            <a:solidFill>
              <a:srgbClr val="000000"/>
            </a:solidFill>
            <a:miter lim="400000"/>
            <a:headEnd type="oval" w="lg" len="lg"/>
            <a:tailEnd type="stealth" w="lg" len="lg"/>
          </a:ln>
        </p:spPr>
      </p:cxnSp>
      <p:sp>
        <p:nvSpPr>
          <p:cNvPr id="68" name="TextBox 15"/>
          <p:cNvSpPr txBox="1">
            <a:spLocks noChangeArrowheads="1"/>
          </p:cNvSpPr>
          <p:nvPr/>
        </p:nvSpPr>
        <p:spPr bwMode="auto">
          <a:xfrm>
            <a:off x="8774335" y="7158038"/>
            <a:ext cx="852488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0" dirty="0">
                <a:solidFill>
                  <a:srgbClr val="7030A0"/>
                </a:solidFill>
              </a:rPr>
              <a:t>main</a:t>
            </a:r>
          </a:p>
        </p:txBody>
      </p:sp>
      <p:sp>
        <p:nvSpPr>
          <p:cNvPr id="69" name="TextBox 22"/>
          <p:cNvSpPr txBox="1">
            <a:spLocks noChangeArrowheads="1"/>
          </p:cNvSpPr>
          <p:nvPr/>
        </p:nvSpPr>
        <p:spPr bwMode="auto">
          <a:xfrm>
            <a:off x="8945226" y="8272463"/>
            <a:ext cx="68159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en-US" b="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half</a:t>
            </a:r>
          </a:p>
        </p:txBody>
      </p:sp>
      <p:cxnSp>
        <p:nvCxnSpPr>
          <p:cNvPr id="70" name="Straight Connector 27"/>
          <p:cNvCxnSpPr>
            <a:cxnSpLocks noChangeShapeType="1"/>
          </p:cNvCxnSpPr>
          <p:nvPr/>
        </p:nvCxnSpPr>
        <p:spPr bwMode="auto">
          <a:xfrm>
            <a:off x="8897882" y="8153400"/>
            <a:ext cx="1947925" cy="16312"/>
          </a:xfrm>
          <a:prstGeom prst="line">
            <a:avLst/>
          </a:prstGeom>
          <a:noFill/>
          <a:ln w="25400" algn="ctr">
            <a:solidFill>
              <a:schemeClr val="tx2">
                <a:lumMod val="40000"/>
                <a:lumOff val="60000"/>
              </a:schemeClr>
            </a:solidFill>
            <a:miter lim="400000"/>
            <a:headEnd/>
            <a:tailEnd/>
          </a:ln>
        </p:spPr>
      </p:cxnSp>
      <p:cxnSp>
        <p:nvCxnSpPr>
          <p:cNvPr id="71" name="Straight Arrow Connector 39"/>
          <p:cNvCxnSpPr>
            <a:cxnSpLocks noChangeShapeType="1"/>
          </p:cNvCxnSpPr>
          <p:nvPr/>
        </p:nvCxnSpPr>
        <p:spPr bwMode="auto">
          <a:xfrm flipV="1">
            <a:off x="10183757" y="7924800"/>
            <a:ext cx="1828800" cy="1005324"/>
          </a:xfrm>
          <a:prstGeom prst="straightConnector1">
            <a:avLst/>
          </a:prstGeom>
          <a:noFill/>
          <a:ln w="25400" algn="ctr">
            <a:solidFill>
              <a:schemeClr val="tx2">
                <a:lumMod val="40000"/>
                <a:lumOff val="60000"/>
              </a:schemeClr>
            </a:solidFill>
            <a:miter lim="400000"/>
            <a:headEnd type="oval" w="lg" len="lg"/>
            <a:tailEnd type="stealth" w="lg" len="lg"/>
          </a:ln>
        </p:spPr>
      </p:cxnSp>
      <p:sp>
        <p:nvSpPr>
          <p:cNvPr id="72" name="Rectangle 7"/>
          <p:cNvSpPr>
            <a:spLocks/>
          </p:cNvSpPr>
          <p:nvPr/>
        </p:nvSpPr>
        <p:spPr bwMode="auto">
          <a:xfrm>
            <a:off x="9530402" y="8686800"/>
            <a:ext cx="256480" cy="471924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pPr algn="r"/>
            <a:r>
              <a:rPr lang="en-US" b="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x</a:t>
            </a:r>
          </a:p>
        </p:txBody>
      </p:sp>
      <p:sp>
        <p:nvSpPr>
          <p:cNvPr id="73" name="Rectangle 12"/>
          <p:cNvSpPr>
            <a:spLocks noChangeArrowheads="1"/>
          </p:cNvSpPr>
          <p:nvPr/>
        </p:nvSpPr>
        <p:spPr bwMode="auto">
          <a:xfrm>
            <a:off x="9939282" y="8701087"/>
            <a:ext cx="457200" cy="457200"/>
          </a:xfrm>
          <a:prstGeom prst="rect">
            <a:avLst/>
          </a:prstGeom>
          <a:noFill/>
          <a:ln w="12700" algn="ctr">
            <a:solidFill>
              <a:schemeClr val="tx2">
                <a:lumMod val="40000"/>
                <a:lumOff val="60000"/>
              </a:schemeClr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grpSp>
        <p:nvGrpSpPr>
          <p:cNvPr id="74" name="Group 73"/>
          <p:cNvGrpSpPr/>
          <p:nvPr/>
        </p:nvGrpSpPr>
        <p:grpSpPr>
          <a:xfrm>
            <a:off x="10717157" y="6629400"/>
            <a:ext cx="120650" cy="2529324"/>
            <a:chOff x="9931400" y="2880876"/>
            <a:chExt cx="120650" cy="2819400"/>
          </a:xfrm>
        </p:grpSpPr>
        <p:cxnSp>
          <p:nvCxnSpPr>
            <p:cNvPr id="75" name="Straight Connector 25"/>
            <p:cNvCxnSpPr>
              <a:cxnSpLocks noChangeShapeType="1"/>
            </p:cNvCxnSpPr>
            <p:nvPr/>
          </p:nvCxnSpPr>
          <p:spPr bwMode="auto">
            <a:xfrm rot="5400000" flipH="1" flipV="1">
              <a:off x="8643144" y="4291370"/>
              <a:ext cx="2817812" cy="0"/>
            </a:xfrm>
            <a:prstGeom prst="line">
              <a:avLst/>
            </a:prstGeom>
            <a:noFill/>
            <a:ln w="38100" algn="ctr">
              <a:solidFill>
                <a:srgbClr val="000000"/>
              </a:solidFill>
              <a:miter lim="400000"/>
              <a:headEnd/>
              <a:tailEnd/>
            </a:ln>
          </p:spPr>
        </p:cxnSp>
        <p:cxnSp>
          <p:nvCxnSpPr>
            <p:cNvPr id="76" name="Straight Connector 75"/>
            <p:cNvCxnSpPr>
              <a:cxnSpLocks noChangeShapeType="1"/>
            </p:cNvCxnSpPr>
            <p:nvPr/>
          </p:nvCxnSpPr>
          <p:spPr bwMode="auto">
            <a:xfrm rot="5400000" flipH="1" flipV="1">
              <a:off x="8522494" y="4289782"/>
              <a:ext cx="2817812" cy="0"/>
            </a:xfrm>
            <a:prstGeom prst="line">
              <a:avLst/>
            </a:prstGeom>
            <a:noFill/>
            <a:ln w="38100" algn="ctr">
              <a:solidFill>
                <a:srgbClr val="000000"/>
              </a:solidFill>
              <a:prstDash val="dash"/>
              <a:miter lim="400000"/>
              <a:headEnd/>
              <a:tailEnd/>
            </a:ln>
          </p:spPr>
        </p:cxnSp>
      </p:grpSp>
      <p:sp>
        <p:nvSpPr>
          <p:cNvPr id="77" name="Rectangle 76"/>
          <p:cNvSpPr>
            <a:spLocks noChangeArrowheads="1"/>
          </p:cNvSpPr>
          <p:nvPr/>
        </p:nvSpPr>
        <p:spPr bwMode="auto">
          <a:xfrm>
            <a:off x="12012557" y="7497763"/>
            <a:ext cx="609600" cy="457200"/>
          </a:xfrm>
          <a:prstGeom prst="rect">
            <a:avLst/>
          </a:prstGeom>
          <a:noFill/>
          <a:ln w="12700" algn="ctr">
            <a:solidFill>
              <a:srgbClr val="00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r>
              <a:rPr lang="en-US" sz="2000" b="0" dirty="0"/>
              <a:t>4</a:t>
            </a:r>
          </a:p>
        </p:txBody>
      </p:sp>
      <p:sp>
        <p:nvSpPr>
          <p:cNvPr id="82" name="Oval 81"/>
          <p:cNvSpPr>
            <a:spLocks noChangeArrowheads="1"/>
          </p:cNvSpPr>
          <p:nvPr/>
        </p:nvSpPr>
        <p:spPr bwMode="auto">
          <a:xfrm>
            <a:off x="2744850" y="2743200"/>
            <a:ext cx="533400" cy="5334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84" name="Right Arrow 83"/>
          <p:cNvSpPr/>
          <p:nvPr/>
        </p:nvSpPr>
        <p:spPr bwMode="auto">
          <a:xfrm>
            <a:off x="406400" y="5410200"/>
            <a:ext cx="1143000" cy="762000"/>
          </a:xfrm>
          <a:prstGeom prst="rightArrow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lIns="45720" rIns="45720" anchor="ctr"/>
          <a:lstStyle/>
          <a:p>
            <a:pPr>
              <a:defRPr/>
            </a:pPr>
            <a:r>
              <a:rPr lang="en-US" sz="2000" b="0" dirty="0"/>
              <a:t>There</a:t>
            </a:r>
          </a:p>
        </p:txBody>
      </p:sp>
      <p:sp>
        <p:nvSpPr>
          <p:cNvPr id="86" name="Right Arrow 85"/>
          <p:cNvSpPr/>
          <p:nvPr/>
        </p:nvSpPr>
        <p:spPr bwMode="auto">
          <a:xfrm>
            <a:off x="7493000" y="7391400"/>
            <a:ext cx="1143000" cy="762000"/>
          </a:xfrm>
          <a:prstGeom prst="rightArrow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lIns="45720" rIns="45720" anchor="ctr"/>
          <a:lstStyle/>
          <a:p>
            <a:pPr>
              <a:defRPr/>
            </a:pPr>
            <a:r>
              <a:rPr lang="en-US" sz="2000" b="0" dirty="0"/>
              <a:t>There</a:t>
            </a:r>
          </a:p>
        </p:txBody>
      </p:sp>
      <p:sp>
        <p:nvSpPr>
          <p:cNvPr id="87" name="Rectangular Callout 86"/>
          <p:cNvSpPr/>
          <p:nvPr/>
        </p:nvSpPr>
        <p:spPr bwMode="auto">
          <a:xfrm>
            <a:off x="10845800" y="9144000"/>
            <a:ext cx="2060822" cy="400110"/>
          </a:xfrm>
          <a:prstGeom prst="wedgeRectCallout">
            <a:avLst>
              <a:gd name="adj1" fmla="val -67314"/>
              <a:gd name="adj2" fmla="val -195423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/>
              <a:t>Decommissioned</a:t>
            </a:r>
            <a:endParaRPr lang="en-US" sz="2000" b="0" dirty="0">
              <a:solidFill>
                <a:srgbClr val="00B050"/>
              </a:solidFill>
            </a:endParaRPr>
          </a:p>
        </p:txBody>
      </p:sp>
      <p:sp>
        <p:nvSpPr>
          <p:cNvPr id="42" name="Slide Number Placeholder 4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/>
      <p:bldP spid="7" grpId="0"/>
      <p:bldP spid="8" grpId="0"/>
      <p:bldP spid="9" grpId="0" animBg="1"/>
      <p:bldP spid="15" grpId="0"/>
      <p:bldP spid="16" grpId="0"/>
      <p:bldP spid="19" grpId="0"/>
      <p:bldP spid="20" grpId="0" animBg="1"/>
      <p:bldP spid="28" grpId="0" animBg="1"/>
      <p:bldP spid="63" grpId="0"/>
      <p:bldP spid="64" grpId="0"/>
      <p:bldP spid="65" grpId="0"/>
      <p:bldP spid="66" grpId="0" animBg="1"/>
      <p:bldP spid="68" grpId="0"/>
      <p:bldP spid="69" grpId="0"/>
      <p:bldP spid="72" grpId="0"/>
      <p:bldP spid="73" grpId="0" animBg="1"/>
      <p:bldP spid="77" grpId="0" animBg="1"/>
      <p:bldP spid="82" grpId="0" animBg="1"/>
      <p:bldP spid="84" grpId="0" animBg="1"/>
      <p:bldP spid="86" grpId="0" animBg="1"/>
      <p:bldP spid="87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Returning Two Values From a Function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This is how we solve our</a:t>
            </a:r>
            <a:br>
              <a:rPr lang="en-US" dirty="0"/>
            </a:br>
            <a:r>
              <a:rPr lang="en-US" dirty="0"/>
              <a:t>problem using pointers</a:t>
            </a:r>
          </a:p>
          <a:p>
            <a:pPr lvl="1"/>
            <a:r>
              <a:rPr lang="en-US" dirty="0"/>
              <a:t>Caller passes an </a:t>
            </a:r>
            <a:r>
              <a:rPr lang="en-US" dirty="0">
                <a:solidFill>
                  <a:srgbClr val="00B050"/>
                </a:solidFill>
              </a:rPr>
              <a:t>int*</a:t>
            </a:r>
            <a:r>
              <a:rPr lang="en-US" dirty="0"/>
              <a:t> to store the sum</a:t>
            </a:r>
            <a:endParaRPr lang="en-US" i="1" dirty="0"/>
          </a:p>
          <a:p>
            <a:pPr lvl="1"/>
            <a:r>
              <a:rPr lang="en-US" dirty="0"/>
              <a:t>And function returns a </a:t>
            </a:r>
            <a:r>
              <a:rPr lang="en-US" dirty="0">
                <a:solidFill>
                  <a:srgbClr val="00B050"/>
                </a:solidFill>
              </a:rPr>
              <a:t>bool</a:t>
            </a:r>
          </a:p>
        </p:txBody>
      </p:sp>
      <p:sp>
        <p:nvSpPr>
          <p:cNvPr id="6" name="Rectangle 4"/>
          <p:cNvSpPr>
            <a:spLocks/>
          </p:cNvSpPr>
          <p:nvPr/>
        </p:nvSpPr>
        <p:spPr bwMode="auto">
          <a:xfrm>
            <a:off x="671615" y="4972883"/>
            <a:ext cx="5643404" cy="4247317"/>
          </a:xfrm>
          <a:prstGeom prst="rect">
            <a:avLst/>
          </a:prstGeom>
          <a:noFill/>
          <a:ln w="12700">
            <a:solidFill>
              <a:schemeClr val="tx2"/>
            </a:solidFill>
            <a:miter lim="400000"/>
            <a:headEnd/>
            <a:tailEnd/>
          </a:ln>
        </p:spPr>
        <p:txBody>
          <a:bodyPr wrap="none" tIns="91440" bIns="91440" anchor="ctr">
            <a:spAutoFit/>
          </a:bodyPr>
          <a:lstStyle/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 err="1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bool</a:t>
            </a: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sum_and_42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b="0" dirty="0" err="1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[]</a:t>
            </a: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,</a:t>
            </a: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 err="1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n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,</a:t>
            </a: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 err="1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*</a:t>
            </a: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sum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)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//@requires n == \length(A);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{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*sum 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= 0;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b="0" dirty="0" err="1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bool</a:t>
            </a: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has_42</a:t>
            </a: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= false;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for</a:t>
            </a: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b="0" dirty="0" err="1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 err="1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= 0; 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&lt; n; 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++) {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  </a:t>
            </a:r>
            <a:r>
              <a:rPr lang="en-US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*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sum += A[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];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 </a:t>
            </a:r>
            <a:r>
              <a:rPr lang="en-US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if 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(A[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] == 42) has_42 = true;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}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has_42;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</a:p>
        </p:txBody>
      </p:sp>
      <p:sp>
        <p:nvSpPr>
          <p:cNvPr id="9" name="Oval 8"/>
          <p:cNvSpPr>
            <a:spLocks noChangeArrowheads="1"/>
          </p:cNvSpPr>
          <p:nvPr/>
        </p:nvSpPr>
        <p:spPr bwMode="auto">
          <a:xfrm>
            <a:off x="671615" y="8241681"/>
            <a:ext cx="2286000" cy="609600"/>
          </a:xfrm>
          <a:prstGeom prst="ellipse">
            <a:avLst/>
          </a:prstGeom>
          <a:noFill/>
          <a:ln w="38100" algn="ctr">
            <a:solidFill>
              <a:srgbClr val="FFC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7" name="Rectangle 4"/>
          <p:cNvSpPr>
            <a:spLocks/>
          </p:cNvSpPr>
          <p:nvPr/>
        </p:nvSpPr>
        <p:spPr bwMode="auto">
          <a:xfrm>
            <a:off x="6310415" y="6072456"/>
            <a:ext cx="4992585" cy="3139321"/>
          </a:xfrm>
          <a:prstGeom prst="rect">
            <a:avLst/>
          </a:prstGeom>
          <a:noFill/>
          <a:ln w="12700">
            <a:solidFill>
              <a:schemeClr val="tx2"/>
            </a:solidFill>
            <a:miter lim="400000"/>
            <a:headEnd/>
            <a:tailEnd/>
          </a:ln>
        </p:spPr>
        <p:txBody>
          <a:bodyPr wrap="none" tIns="91440" bIns="91440" anchor="ctr">
            <a:spAutoFit/>
          </a:bodyPr>
          <a:lstStyle/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 err="1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main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() {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b="0" dirty="0" err="1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[]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= 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alloc_array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b="0" dirty="0" err="1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, 10);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for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(</a:t>
            </a:r>
            <a:r>
              <a:rPr lang="en-US" b="0" dirty="0" err="1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 err="1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= 0; 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&lt; 10; 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++) A[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] = 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- 5;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endParaRPr lang="en-US" b="0" dirty="0"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 </a:t>
            </a:r>
            <a:r>
              <a:rPr lang="en-US" b="0" dirty="0" err="1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*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= 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alloc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b="0" dirty="0" err="1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);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b="0" dirty="0" err="1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bool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b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= sum_and_42(A, 10, S);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0;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</a:p>
        </p:txBody>
      </p:sp>
      <p:sp>
        <p:nvSpPr>
          <p:cNvPr id="11" name="Oval 10"/>
          <p:cNvSpPr>
            <a:spLocks noChangeArrowheads="1"/>
          </p:cNvSpPr>
          <p:nvPr/>
        </p:nvSpPr>
        <p:spPr bwMode="auto">
          <a:xfrm>
            <a:off x="595415" y="5017531"/>
            <a:ext cx="838200" cy="457200"/>
          </a:xfrm>
          <a:prstGeom prst="ellipse">
            <a:avLst/>
          </a:prstGeom>
          <a:noFill/>
          <a:ln w="38100" algn="ctr">
            <a:solidFill>
              <a:srgbClr val="FFC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12" name="Oval 11"/>
          <p:cNvSpPr>
            <a:spLocks noChangeArrowheads="1"/>
          </p:cNvSpPr>
          <p:nvPr/>
        </p:nvSpPr>
        <p:spPr bwMode="auto">
          <a:xfrm>
            <a:off x="6398490" y="8004245"/>
            <a:ext cx="1219200" cy="381000"/>
          </a:xfrm>
          <a:prstGeom prst="ellipse">
            <a:avLst/>
          </a:prstGeom>
          <a:noFill/>
          <a:ln w="38100" algn="ctr">
            <a:solidFill>
              <a:srgbClr val="FFC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13" name="Oval 12"/>
          <p:cNvSpPr>
            <a:spLocks noChangeArrowheads="1"/>
          </p:cNvSpPr>
          <p:nvPr/>
        </p:nvSpPr>
        <p:spPr bwMode="auto">
          <a:xfrm>
            <a:off x="4862614" y="4993781"/>
            <a:ext cx="1258785" cy="5334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15" name="Oval 14"/>
          <p:cNvSpPr>
            <a:spLocks noChangeArrowheads="1"/>
          </p:cNvSpPr>
          <p:nvPr/>
        </p:nvSpPr>
        <p:spPr bwMode="auto">
          <a:xfrm>
            <a:off x="747814" y="6143706"/>
            <a:ext cx="1715985" cy="4572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16" name="Oval 15"/>
          <p:cNvSpPr>
            <a:spLocks noChangeArrowheads="1"/>
          </p:cNvSpPr>
          <p:nvPr/>
        </p:nvSpPr>
        <p:spPr bwMode="auto">
          <a:xfrm>
            <a:off x="900215" y="7227331"/>
            <a:ext cx="2057400" cy="4572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17" name="Oval 16"/>
          <p:cNvSpPr>
            <a:spLocks noChangeArrowheads="1"/>
          </p:cNvSpPr>
          <p:nvPr/>
        </p:nvSpPr>
        <p:spPr bwMode="auto">
          <a:xfrm>
            <a:off x="6398490" y="7530220"/>
            <a:ext cx="2743200" cy="58585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18" name="Oval 17"/>
          <p:cNvSpPr>
            <a:spLocks noChangeArrowheads="1"/>
          </p:cNvSpPr>
          <p:nvPr/>
        </p:nvSpPr>
        <p:spPr bwMode="auto">
          <a:xfrm>
            <a:off x="10372765" y="7963670"/>
            <a:ext cx="457200" cy="4572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41" name="Rectangle 21"/>
          <p:cNvSpPr>
            <a:spLocks/>
          </p:cNvSpPr>
          <p:nvPr/>
        </p:nvSpPr>
        <p:spPr bwMode="auto">
          <a:xfrm>
            <a:off x="10753725" y="1905000"/>
            <a:ext cx="1811393" cy="471924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dirty="0" err="1"/>
              <a:t>Alloc</a:t>
            </a:r>
            <a:r>
              <a:rPr lang="en-US" dirty="0"/>
              <a:t>. </a:t>
            </a:r>
            <a:r>
              <a:rPr lang="en-US" dirty="0" err="1"/>
              <a:t>Mem</a:t>
            </a:r>
            <a:r>
              <a:rPr lang="en-US" dirty="0"/>
              <a:t>.</a:t>
            </a:r>
          </a:p>
        </p:txBody>
      </p:sp>
      <p:sp>
        <p:nvSpPr>
          <p:cNvPr id="42" name="Rectangle 2"/>
          <p:cNvSpPr>
            <a:spLocks/>
          </p:cNvSpPr>
          <p:nvPr/>
        </p:nvSpPr>
        <p:spPr bwMode="auto">
          <a:xfrm>
            <a:off x="8534670" y="1905000"/>
            <a:ext cx="1777730" cy="471924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dirty="0"/>
              <a:t>Local </a:t>
            </a:r>
            <a:r>
              <a:rPr lang="en-US" dirty="0" err="1"/>
              <a:t>Mem</a:t>
            </a:r>
            <a:r>
              <a:rPr lang="en-US" dirty="0"/>
              <a:t>.</a:t>
            </a:r>
          </a:p>
        </p:txBody>
      </p:sp>
      <p:sp>
        <p:nvSpPr>
          <p:cNvPr id="43" name="Rectangle 7"/>
          <p:cNvSpPr>
            <a:spLocks/>
          </p:cNvSpPr>
          <p:nvPr/>
        </p:nvSpPr>
        <p:spPr bwMode="auto">
          <a:xfrm>
            <a:off x="9077324" y="2804676"/>
            <a:ext cx="307778" cy="471924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b="0" dirty="0"/>
              <a:t>A</a:t>
            </a:r>
          </a:p>
        </p:txBody>
      </p:sp>
      <p:sp>
        <p:nvSpPr>
          <p:cNvPr id="44" name="Rectangle 12"/>
          <p:cNvSpPr>
            <a:spLocks noChangeArrowheads="1"/>
          </p:cNvSpPr>
          <p:nvPr/>
        </p:nvSpPr>
        <p:spPr bwMode="auto">
          <a:xfrm>
            <a:off x="9458325" y="2773363"/>
            <a:ext cx="457200" cy="457200"/>
          </a:xfrm>
          <a:prstGeom prst="rect">
            <a:avLst/>
          </a:prstGeom>
          <a:noFill/>
          <a:ln w="12700" algn="ctr">
            <a:solidFill>
              <a:srgbClr val="00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cxnSp>
        <p:nvCxnSpPr>
          <p:cNvPr id="45" name="Straight Connector 25"/>
          <p:cNvCxnSpPr>
            <a:cxnSpLocks noChangeShapeType="1"/>
          </p:cNvCxnSpPr>
          <p:nvPr/>
        </p:nvCxnSpPr>
        <p:spPr bwMode="auto">
          <a:xfrm rot="5400000" flipH="1" flipV="1">
            <a:off x="9176544" y="3315494"/>
            <a:ext cx="2817812" cy="0"/>
          </a:xfrm>
          <a:prstGeom prst="line">
            <a:avLst/>
          </a:prstGeom>
          <a:noFill/>
          <a:ln w="38100" algn="ctr">
            <a:solidFill>
              <a:srgbClr val="000000"/>
            </a:solidFill>
            <a:miter lim="400000"/>
            <a:headEnd/>
            <a:tailEnd/>
          </a:ln>
        </p:spPr>
      </p:cxnSp>
      <p:graphicFrame>
        <p:nvGraphicFramePr>
          <p:cNvPr id="46" name="Table 45"/>
          <p:cNvGraphicFramePr>
            <a:graphicFrameLocks noGrp="1"/>
          </p:cNvGraphicFramePr>
          <p:nvPr/>
        </p:nvGraphicFramePr>
        <p:xfrm>
          <a:off x="10941049" y="2313185"/>
          <a:ext cx="2114551" cy="917378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52094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5866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3494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>
                          <a:solidFill>
                            <a:schemeClr val="tx1"/>
                          </a:solidFill>
                        </a:rPr>
                        <a:t>…</a:t>
                      </a:r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n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8689">
                <a:tc gridSpan="2"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47" name="Rectangle 7"/>
          <p:cNvSpPr>
            <a:spLocks/>
          </p:cNvSpPr>
          <p:nvPr/>
        </p:nvSpPr>
        <p:spPr bwMode="auto">
          <a:xfrm>
            <a:off x="9127927" y="3394075"/>
            <a:ext cx="307778" cy="471924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b="0" dirty="0"/>
              <a:t>S</a:t>
            </a:r>
          </a:p>
        </p:txBody>
      </p:sp>
      <p:sp>
        <p:nvSpPr>
          <p:cNvPr id="48" name="Rectangle 12"/>
          <p:cNvSpPr>
            <a:spLocks noChangeArrowheads="1"/>
          </p:cNvSpPr>
          <p:nvPr/>
        </p:nvSpPr>
        <p:spPr bwMode="auto">
          <a:xfrm>
            <a:off x="9458325" y="3427413"/>
            <a:ext cx="457200" cy="457200"/>
          </a:xfrm>
          <a:prstGeom prst="rect">
            <a:avLst/>
          </a:prstGeom>
          <a:noFill/>
          <a:ln w="12700" algn="ctr">
            <a:solidFill>
              <a:srgbClr val="00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cxnSp>
        <p:nvCxnSpPr>
          <p:cNvPr id="49" name="Straight Arrow Connector 29"/>
          <p:cNvCxnSpPr>
            <a:cxnSpLocks noChangeShapeType="1"/>
          </p:cNvCxnSpPr>
          <p:nvPr/>
        </p:nvCxnSpPr>
        <p:spPr bwMode="auto">
          <a:xfrm>
            <a:off x="9702800" y="3019300"/>
            <a:ext cx="1295400" cy="1588"/>
          </a:xfrm>
          <a:prstGeom prst="straightConnector1">
            <a:avLst/>
          </a:prstGeom>
          <a:noFill/>
          <a:ln w="25400" algn="ctr">
            <a:solidFill>
              <a:srgbClr val="000000"/>
            </a:solidFill>
            <a:miter lim="400000"/>
            <a:headEnd type="oval" w="lg" len="lg"/>
            <a:tailEnd type="stealth" w="lg" len="lg"/>
          </a:ln>
        </p:spPr>
      </p:cxnSp>
      <p:sp>
        <p:nvSpPr>
          <p:cNvPr id="50" name="TextBox 15"/>
          <p:cNvSpPr txBox="1">
            <a:spLocks noChangeArrowheads="1"/>
          </p:cNvSpPr>
          <p:nvPr/>
        </p:nvSpPr>
        <p:spPr bwMode="auto">
          <a:xfrm>
            <a:off x="7975870" y="2281238"/>
            <a:ext cx="852488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0" dirty="0">
                <a:solidFill>
                  <a:srgbClr val="7030A0"/>
                </a:solidFill>
              </a:rPr>
              <a:t>main</a:t>
            </a:r>
          </a:p>
        </p:txBody>
      </p:sp>
      <p:sp>
        <p:nvSpPr>
          <p:cNvPr id="51" name="TextBox 22"/>
          <p:cNvSpPr txBox="1">
            <a:spLocks noChangeArrowheads="1"/>
          </p:cNvSpPr>
          <p:nvPr/>
        </p:nvSpPr>
        <p:spPr bwMode="auto">
          <a:xfrm>
            <a:off x="7797800" y="4081463"/>
            <a:ext cx="196720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en-US" b="0" dirty="0">
                <a:solidFill>
                  <a:srgbClr val="7030A0"/>
                </a:solidFill>
              </a:rPr>
              <a:t>sum_and_42</a:t>
            </a:r>
          </a:p>
        </p:txBody>
      </p:sp>
      <p:cxnSp>
        <p:nvCxnSpPr>
          <p:cNvPr id="52" name="Straight Connector 27"/>
          <p:cNvCxnSpPr>
            <a:cxnSpLocks noChangeShapeType="1"/>
          </p:cNvCxnSpPr>
          <p:nvPr/>
        </p:nvCxnSpPr>
        <p:spPr bwMode="auto">
          <a:xfrm>
            <a:off x="7858125" y="4037013"/>
            <a:ext cx="2743200" cy="1587"/>
          </a:xfrm>
          <a:prstGeom prst="line">
            <a:avLst/>
          </a:prstGeom>
          <a:noFill/>
          <a:ln w="25400" algn="ctr">
            <a:solidFill>
              <a:srgbClr val="000000"/>
            </a:solidFill>
            <a:miter lim="400000"/>
            <a:headEnd/>
            <a:tailEnd/>
          </a:ln>
        </p:spPr>
      </p:cxnSp>
      <p:cxnSp>
        <p:nvCxnSpPr>
          <p:cNvPr id="53" name="Straight Arrow Connector 39"/>
          <p:cNvCxnSpPr>
            <a:cxnSpLocks noChangeShapeType="1"/>
          </p:cNvCxnSpPr>
          <p:nvPr/>
        </p:nvCxnSpPr>
        <p:spPr bwMode="auto">
          <a:xfrm rot="5400000" flipH="1" flipV="1">
            <a:off x="9535287" y="3403538"/>
            <a:ext cx="1603376" cy="1244600"/>
          </a:xfrm>
          <a:prstGeom prst="straightConnector1">
            <a:avLst/>
          </a:prstGeom>
          <a:noFill/>
          <a:ln w="25400" algn="ctr">
            <a:solidFill>
              <a:srgbClr val="000000"/>
            </a:solidFill>
            <a:miter lim="400000"/>
            <a:headEnd type="oval" w="lg" len="lg"/>
            <a:tailEnd type="stealth" w="lg" len="lg"/>
          </a:ln>
        </p:spPr>
      </p:cxnSp>
      <p:sp>
        <p:nvSpPr>
          <p:cNvPr id="54" name="Rectangle 7"/>
          <p:cNvSpPr>
            <a:spLocks/>
          </p:cNvSpPr>
          <p:nvPr/>
        </p:nvSpPr>
        <p:spPr bwMode="auto">
          <a:xfrm>
            <a:off x="8997950" y="4557713"/>
            <a:ext cx="307975" cy="471487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pPr algn="r"/>
            <a:r>
              <a:rPr lang="en-US" b="0" dirty="0"/>
              <a:t>A</a:t>
            </a:r>
          </a:p>
        </p:txBody>
      </p:sp>
      <p:sp>
        <p:nvSpPr>
          <p:cNvPr id="55" name="Rectangle 12"/>
          <p:cNvSpPr>
            <a:spLocks noChangeArrowheads="1"/>
          </p:cNvSpPr>
          <p:nvPr/>
        </p:nvSpPr>
        <p:spPr bwMode="auto">
          <a:xfrm>
            <a:off x="9458325" y="4572000"/>
            <a:ext cx="457200" cy="457200"/>
          </a:xfrm>
          <a:prstGeom prst="rect">
            <a:avLst/>
          </a:prstGeom>
          <a:noFill/>
          <a:ln w="12700" algn="ctr">
            <a:solidFill>
              <a:srgbClr val="00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56" name="Rectangle 12"/>
          <p:cNvSpPr>
            <a:spLocks noChangeArrowheads="1"/>
          </p:cNvSpPr>
          <p:nvPr/>
        </p:nvSpPr>
        <p:spPr bwMode="auto">
          <a:xfrm>
            <a:off x="9458325" y="5257800"/>
            <a:ext cx="457200" cy="457200"/>
          </a:xfrm>
          <a:prstGeom prst="rect">
            <a:avLst/>
          </a:prstGeom>
          <a:noFill/>
          <a:ln w="12700" algn="ctr">
            <a:solidFill>
              <a:srgbClr val="00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57" name="Rectangle 7"/>
          <p:cNvSpPr>
            <a:spLocks/>
          </p:cNvSpPr>
          <p:nvPr/>
        </p:nvSpPr>
        <p:spPr bwMode="auto">
          <a:xfrm>
            <a:off x="8697643" y="5243076"/>
            <a:ext cx="684483" cy="471924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pPr algn="r"/>
            <a:r>
              <a:rPr lang="en-US" b="0" dirty="0"/>
              <a:t>sum</a:t>
            </a:r>
          </a:p>
        </p:txBody>
      </p:sp>
      <p:cxnSp>
        <p:nvCxnSpPr>
          <p:cNvPr id="58" name="Straight Arrow Connector 29"/>
          <p:cNvCxnSpPr>
            <a:cxnSpLocks noChangeShapeType="1"/>
            <a:endCxn id="61" idx="1"/>
          </p:cNvCxnSpPr>
          <p:nvPr/>
        </p:nvCxnSpPr>
        <p:spPr bwMode="auto">
          <a:xfrm>
            <a:off x="9702800" y="3656013"/>
            <a:ext cx="1229424" cy="1587"/>
          </a:xfrm>
          <a:prstGeom prst="straightConnector1">
            <a:avLst/>
          </a:prstGeom>
          <a:noFill/>
          <a:ln w="25400" algn="ctr">
            <a:solidFill>
              <a:srgbClr val="000000"/>
            </a:solidFill>
            <a:miter lim="400000"/>
            <a:headEnd type="oval" w="lg" len="lg"/>
            <a:tailEnd type="stealth" w="lg" len="lg"/>
          </a:ln>
        </p:spPr>
      </p:cxnSp>
      <p:cxnSp>
        <p:nvCxnSpPr>
          <p:cNvPr id="59" name="Straight Arrow Connector 29"/>
          <p:cNvCxnSpPr>
            <a:cxnSpLocks noChangeShapeType="1"/>
          </p:cNvCxnSpPr>
          <p:nvPr/>
        </p:nvCxnSpPr>
        <p:spPr bwMode="auto">
          <a:xfrm rot="5400000" flipH="1" flipV="1">
            <a:off x="9528112" y="4068763"/>
            <a:ext cx="1600200" cy="1235075"/>
          </a:xfrm>
          <a:prstGeom prst="straightConnector1">
            <a:avLst/>
          </a:prstGeom>
          <a:noFill/>
          <a:ln w="25400" algn="ctr">
            <a:solidFill>
              <a:srgbClr val="000000"/>
            </a:solidFill>
            <a:miter lim="400000"/>
            <a:headEnd type="oval" w="lg" len="lg"/>
            <a:tailEnd type="stealth" w="lg" len="lg"/>
          </a:ln>
        </p:spPr>
      </p:cxnSp>
      <p:cxnSp>
        <p:nvCxnSpPr>
          <p:cNvPr id="60" name="Straight Connector 25"/>
          <p:cNvCxnSpPr>
            <a:cxnSpLocks noChangeShapeType="1"/>
          </p:cNvCxnSpPr>
          <p:nvPr/>
        </p:nvCxnSpPr>
        <p:spPr bwMode="auto">
          <a:xfrm rot="5400000" flipH="1" flipV="1">
            <a:off x="9055894" y="3313906"/>
            <a:ext cx="2817812" cy="0"/>
          </a:xfrm>
          <a:prstGeom prst="line">
            <a:avLst/>
          </a:prstGeom>
          <a:noFill/>
          <a:ln w="38100" algn="ctr">
            <a:solidFill>
              <a:srgbClr val="000000"/>
            </a:solidFill>
            <a:prstDash val="dash"/>
            <a:miter lim="400000"/>
            <a:headEnd/>
            <a:tailEnd/>
          </a:ln>
        </p:spPr>
      </p:cxnSp>
      <p:sp>
        <p:nvSpPr>
          <p:cNvPr id="61" name="Rectangle 60"/>
          <p:cNvSpPr>
            <a:spLocks noChangeArrowheads="1"/>
          </p:cNvSpPr>
          <p:nvPr/>
        </p:nvSpPr>
        <p:spPr bwMode="auto">
          <a:xfrm>
            <a:off x="10932224" y="3429000"/>
            <a:ext cx="609600" cy="457200"/>
          </a:xfrm>
          <a:prstGeom prst="rect">
            <a:avLst/>
          </a:prstGeom>
          <a:noFill/>
          <a:ln w="12700" algn="ctr">
            <a:solidFill>
              <a:srgbClr val="00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r>
              <a:rPr lang="en-US" sz="2000" b="0" dirty="0"/>
              <a:t>0</a:t>
            </a:r>
          </a:p>
        </p:txBody>
      </p:sp>
      <p:sp>
        <p:nvSpPr>
          <p:cNvPr id="62" name="Rectangular Callout 61"/>
          <p:cNvSpPr/>
          <p:nvPr/>
        </p:nvSpPr>
        <p:spPr bwMode="auto">
          <a:xfrm>
            <a:off x="11379200" y="4019490"/>
            <a:ext cx="1317027" cy="400110"/>
          </a:xfrm>
          <a:prstGeom prst="wedgeRectCallout">
            <a:avLst>
              <a:gd name="adj1" fmla="val -55760"/>
              <a:gd name="adj2" fmla="val -109351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/>
              <a:t>Default </a:t>
            </a:r>
            <a:r>
              <a:rPr lang="en-US" sz="2000" b="0" dirty="0" err="1">
                <a:solidFill>
                  <a:srgbClr val="00B050"/>
                </a:solidFill>
              </a:rPr>
              <a:t>int</a:t>
            </a:r>
            <a:r>
              <a:rPr lang="en-US" sz="2000" b="0" dirty="0"/>
              <a:t> </a:t>
            </a:r>
            <a:endParaRPr lang="en-US" sz="2000" b="0" dirty="0">
              <a:solidFill>
                <a:srgbClr val="00B050"/>
              </a:solidFill>
            </a:endParaRPr>
          </a:p>
        </p:txBody>
      </p:sp>
      <p:sp>
        <p:nvSpPr>
          <p:cNvPr id="36" name="Slide Number Placeholder 3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1" grpId="0" animBg="1"/>
      <p:bldP spid="12" grpId="0" animBg="1"/>
      <p:bldP spid="13" grpId="0" animBg="1"/>
      <p:bldP spid="15" grpId="0" animBg="1"/>
      <p:bldP spid="16" grpId="0" animBg="1"/>
      <p:bldP spid="17" grpId="0" animBg="1"/>
      <p:bldP spid="18" grpId="0" animBg="1"/>
      <p:bldP spid="41" grpId="0"/>
      <p:bldP spid="42" grpId="0"/>
      <p:bldP spid="43" grpId="0"/>
      <p:bldP spid="44" grpId="0" animBg="1"/>
      <p:bldP spid="47" grpId="0"/>
      <p:bldP spid="48" grpId="0" animBg="1"/>
      <p:bldP spid="50" grpId="0"/>
      <p:bldP spid="51" grpId="0"/>
      <p:bldP spid="54" grpId="0"/>
      <p:bldP spid="55" grpId="0" animBg="1"/>
      <p:bldP spid="56" grpId="0" animBg="1"/>
      <p:bldP spid="57" grpId="0"/>
      <p:bldP spid="61" grpId="0" animBg="1"/>
      <p:bldP spid="6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Today…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2500" y="1981200"/>
            <a:ext cx="11341100" cy="737235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77E0FF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Last lecture</a:t>
            </a:r>
            <a:r>
              <a:rPr lang="en-US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Sorting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Divide &amp; conquer, selection sort, merge sort, quick sort, &amp; stable sorting </a:t>
            </a:r>
          </a:p>
          <a:p>
            <a:pPr marL="800100" lvl="2" indent="0">
              <a:buNone/>
            </a:pPr>
            <a:endParaRPr lang="en-US" dirty="0"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77E0FF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Today’s lecture</a:t>
            </a:r>
            <a:r>
              <a:rPr lang="en-US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Pointers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Structs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Libraries </a:t>
            </a:r>
          </a:p>
          <a:p>
            <a:pPr marL="457200" lvl="1" indent="0">
              <a:buNone/>
            </a:pPr>
            <a:endParaRPr lang="en-US" dirty="0"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pPr marL="457200" lvl="1" indent="0">
              <a:buNone/>
            </a:pPr>
            <a:endParaRPr lang="en-US" i="1" dirty="0"/>
          </a:p>
          <a:p>
            <a:pPr lvl="1"/>
            <a:endParaRPr lang="en-US" i="1" dirty="0"/>
          </a:p>
          <a:p>
            <a:pPr>
              <a:buNone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Returning Two Values From a Function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can even share </a:t>
            </a:r>
            <a:r>
              <a:rPr lang="en-US" i="1" dirty="0"/>
              <a:t>both</a:t>
            </a:r>
            <a:br>
              <a:rPr lang="en-US" dirty="0"/>
            </a:br>
            <a:r>
              <a:rPr lang="en-US" dirty="0"/>
              <a:t>via allocated memory</a:t>
            </a:r>
          </a:p>
          <a:p>
            <a:pPr lvl="1"/>
            <a:r>
              <a:rPr lang="en-US" dirty="0"/>
              <a:t>Caller passes an </a:t>
            </a:r>
            <a:r>
              <a:rPr lang="en-US" dirty="0">
                <a:solidFill>
                  <a:srgbClr val="00B050"/>
                </a:solidFill>
              </a:rPr>
              <a:t>int*</a:t>
            </a:r>
            <a:r>
              <a:rPr lang="en-US" dirty="0"/>
              <a:t> to store the sum</a:t>
            </a:r>
          </a:p>
        </p:txBody>
      </p:sp>
      <p:sp>
        <p:nvSpPr>
          <p:cNvPr id="6" name="Rectangle 4"/>
          <p:cNvSpPr>
            <a:spLocks/>
          </p:cNvSpPr>
          <p:nvPr/>
        </p:nvSpPr>
        <p:spPr bwMode="auto">
          <a:xfrm>
            <a:off x="671615" y="4764374"/>
            <a:ext cx="7595862" cy="3877985"/>
          </a:xfrm>
          <a:prstGeom prst="rect">
            <a:avLst/>
          </a:prstGeom>
          <a:noFill/>
          <a:ln w="12700">
            <a:solidFill>
              <a:schemeClr val="tx2"/>
            </a:solidFill>
            <a:miter lim="400000"/>
            <a:headEnd/>
            <a:tailEnd/>
          </a:ln>
        </p:spPr>
        <p:txBody>
          <a:bodyPr wrap="none" tIns="91440" bIns="91440" anchor="ctr">
            <a:spAutoFit/>
          </a:bodyPr>
          <a:lstStyle/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void </a:t>
            </a:r>
            <a:r>
              <a:rPr lang="en-US" b="0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sum_and_42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b="0" dirty="0" err="1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[]</a:t>
            </a: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,</a:t>
            </a: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 err="1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n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,</a:t>
            </a: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 err="1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*</a:t>
            </a: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sum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,</a:t>
            </a: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 err="1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bool</a:t>
            </a:r>
            <a:r>
              <a:rPr lang="en-US" b="0" dirty="0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*</a:t>
            </a: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has_42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)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//@requires n == \length(A);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{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*sum 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= 0;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*has_42 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= false;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for</a:t>
            </a: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b="0" dirty="0" err="1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 err="1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= 0; 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&lt; n; 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++) {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  </a:t>
            </a:r>
            <a:r>
              <a:rPr lang="en-US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*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sum += A[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];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 </a:t>
            </a:r>
            <a:r>
              <a:rPr lang="en-US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if 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(A[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] == 42) *has_42 = true;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}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</a:p>
        </p:txBody>
      </p:sp>
      <p:sp>
        <p:nvSpPr>
          <p:cNvPr id="7" name="Rectangle 4"/>
          <p:cNvSpPr>
            <a:spLocks/>
          </p:cNvSpPr>
          <p:nvPr/>
        </p:nvSpPr>
        <p:spPr bwMode="auto">
          <a:xfrm>
            <a:off x="5167415" y="6168747"/>
            <a:ext cx="4992585" cy="3508653"/>
          </a:xfrm>
          <a:prstGeom prst="rect">
            <a:avLst/>
          </a:prstGeom>
          <a:solidFill>
            <a:schemeClr val="bg1"/>
          </a:solidFill>
          <a:ln w="12700">
            <a:solidFill>
              <a:schemeClr val="tx2"/>
            </a:solidFill>
            <a:miter lim="400000"/>
            <a:headEnd/>
            <a:tailEnd/>
          </a:ln>
        </p:spPr>
        <p:txBody>
          <a:bodyPr wrap="none" tIns="91440" bIns="91440" anchor="ctr">
            <a:spAutoFit/>
          </a:bodyPr>
          <a:lstStyle/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 err="1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main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() {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b="0" dirty="0" err="1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[]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= 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alloc_array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b="0" dirty="0" err="1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, 10);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for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(</a:t>
            </a:r>
            <a:r>
              <a:rPr lang="en-US" b="0" dirty="0" err="1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 err="1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= 0; 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&lt; 10; 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++) A[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] = 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- 5;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endParaRPr lang="en-US" b="0" dirty="0"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b="0" dirty="0" err="1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*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= 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alloc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b="0" dirty="0" err="1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);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b="0" dirty="0" err="1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bool</a:t>
            </a:r>
            <a:r>
              <a:rPr lang="en-US" b="0" dirty="0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*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b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= 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alloc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b="0" dirty="0" err="1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bool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);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sum_and_42(A, 10, S, b);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0;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</a:p>
        </p:txBody>
      </p:sp>
      <p:sp>
        <p:nvSpPr>
          <p:cNvPr id="13" name="Oval 12"/>
          <p:cNvSpPr>
            <a:spLocks noChangeArrowheads="1"/>
          </p:cNvSpPr>
          <p:nvPr/>
        </p:nvSpPr>
        <p:spPr bwMode="auto">
          <a:xfrm>
            <a:off x="4862614" y="4785272"/>
            <a:ext cx="1194461" cy="533400"/>
          </a:xfrm>
          <a:prstGeom prst="ellipse">
            <a:avLst/>
          </a:prstGeom>
          <a:noFill/>
          <a:ln w="127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15" name="Oval 14"/>
          <p:cNvSpPr>
            <a:spLocks noChangeArrowheads="1"/>
          </p:cNvSpPr>
          <p:nvPr/>
        </p:nvSpPr>
        <p:spPr bwMode="auto">
          <a:xfrm>
            <a:off x="747814" y="5935197"/>
            <a:ext cx="1628735" cy="457200"/>
          </a:xfrm>
          <a:prstGeom prst="ellipse">
            <a:avLst/>
          </a:prstGeom>
          <a:noFill/>
          <a:ln w="127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16" name="Oval 15"/>
          <p:cNvSpPr>
            <a:spLocks noChangeArrowheads="1"/>
          </p:cNvSpPr>
          <p:nvPr/>
        </p:nvSpPr>
        <p:spPr bwMode="auto">
          <a:xfrm>
            <a:off x="900214" y="7018822"/>
            <a:ext cx="2096985" cy="457200"/>
          </a:xfrm>
          <a:prstGeom prst="ellipse">
            <a:avLst/>
          </a:prstGeom>
          <a:noFill/>
          <a:ln w="127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17" name="Oval 16"/>
          <p:cNvSpPr>
            <a:spLocks noChangeArrowheads="1"/>
          </p:cNvSpPr>
          <p:nvPr/>
        </p:nvSpPr>
        <p:spPr bwMode="auto">
          <a:xfrm>
            <a:off x="5243615" y="7626511"/>
            <a:ext cx="2743200" cy="585850"/>
          </a:xfrm>
          <a:prstGeom prst="ellipse">
            <a:avLst/>
          </a:prstGeom>
          <a:noFill/>
          <a:ln w="127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18" name="Oval 17"/>
          <p:cNvSpPr>
            <a:spLocks noChangeArrowheads="1"/>
          </p:cNvSpPr>
          <p:nvPr/>
        </p:nvSpPr>
        <p:spPr bwMode="auto">
          <a:xfrm>
            <a:off x="8039265" y="8414172"/>
            <a:ext cx="457200" cy="457200"/>
          </a:xfrm>
          <a:prstGeom prst="ellipse">
            <a:avLst/>
          </a:prstGeom>
          <a:noFill/>
          <a:ln w="127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79" name="Rectangle 21"/>
          <p:cNvSpPr>
            <a:spLocks/>
          </p:cNvSpPr>
          <p:nvPr/>
        </p:nvSpPr>
        <p:spPr bwMode="auto">
          <a:xfrm>
            <a:off x="11141075" y="1752600"/>
            <a:ext cx="1524455" cy="410369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sz="2000" dirty="0" err="1"/>
              <a:t>Alloc</a:t>
            </a:r>
            <a:r>
              <a:rPr lang="en-US" sz="2000" dirty="0"/>
              <a:t>. </a:t>
            </a:r>
            <a:r>
              <a:rPr lang="en-US" sz="2000" dirty="0" err="1"/>
              <a:t>Mem</a:t>
            </a:r>
            <a:r>
              <a:rPr lang="en-US" sz="2000" dirty="0"/>
              <a:t>.</a:t>
            </a:r>
          </a:p>
        </p:txBody>
      </p:sp>
      <p:sp>
        <p:nvSpPr>
          <p:cNvPr id="80" name="Rectangle 2"/>
          <p:cNvSpPr>
            <a:spLocks/>
          </p:cNvSpPr>
          <p:nvPr/>
        </p:nvSpPr>
        <p:spPr bwMode="auto">
          <a:xfrm>
            <a:off x="8922020" y="1752600"/>
            <a:ext cx="1497205" cy="410369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sz="2000" dirty="0"/>
              <a:t>Local </a:t>
            </a:r>
            <a:r>
              <a:rPr lang="en-US" sz="2000" dirty="0" err="1"/>
              <a:t>Mem</a:t>
            </a:r>
            <a:r>
              <a:rPr lang="en-US" sz="2000" dirty="0"/>
              <a:t>.</a:t>
            </a:r>
          </a:p>
        </p:txBody>
      </p:sp>
      <p:sp>
        <p:nvSpPr>
          <p:cNvPr id="81" name="Rectangle 7"/>
          <p:cNvSpPr>
            <a:spLocks/>
          </p:cNvSpPr>
          <p:nvPr/>
        </p:nvSpPr>
        <p:spPr bwMode="auto">
          <a:xfrm>
            <a:off x="9510442" y="2537681"/>
            <a:ext cx="274113" cy="410369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sz="2000" b="0" dirty="0"/>
              <a:t>A</a:t>
            </a:r>
          </a:p>
        </p:txBody>
      </p:sp>
      <p:sp>
        <p:nvSpPr>
          <p:cNvPr id="82" name="Rectangle 12"/>
          <p:cNvSpPr>
            <a:spLocks noChangeArrowheads="1"/>
          </p:cNvSpPr>
          <p:nvPr/>
        </p:nvSpPr>
        <p:spPr bwMode="auto">
          <a:xfrm>
            <a:off x="9879568" y="2506368"/>
            <a:ext cx="406400" cy="381000"/>
          </a:xfrm>
          <a:prstGeom prst="rect">
            <a:avLst/>
          </a:prstGeom>
          <a:noFill/>
          <a:ln w="12700" algn="ctr">
            <a:solidFill>
              <a:srgbClr val="00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1800" b="0"/>
          </a:p>
        </p:txBody>
      </p:sp>
      <p:cxnSp>
        <p:nvCxnSpPr>
          <p:cNvPr id="83" name="Straight Connector 25"/>
          <p:cNvCxnSpPr>
            <a:cxnSpLocks noChangeShapeType="1"/>
          </p:cNvCxnSpPr>
          <p:nvPr/>
        </p:nvCxnSpPr>
        <p:spPr bwMode="auto">
          <a:xfrm rot="16200000" flipV="1">
            <a:off x="8993253" y="3733800"/>
            <a:ext cx="3962401" cy="1"/>
          </a:xfrm>
          <a:prstGeom prst="line">
            <a:avLst/>
          </a:prstGeom>
          <a:noFill/>
          <a:ln w="38100" algn="ctr">
            <a:solidFill>
              <a:srgbClr val="000000"/>
            </a:solidFill>
            <a:miter lim="400000"/>
            <a:headEnd/>
            <a:tailEnd/>
          </a:ln>
        </p:spPr>
      </p:cxnSp>
      <p:graphicFrame>
        <p:nvGraphicFramePr>
          <p:cNvPr id="84" name="Table 83"/>
          <p:cNvGraphicFramePr>
            <a:graphicFrameLocks noGrp="1"/>
          </p:cNvGraphicFramePr>
          <p:nvPr/>
        </p:nvGraphicFramePr>
        <p:xfrm>
          <a:off x="11328399" y="2160785"/>
          <a:ext cx="1727201" cy="764482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42551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2809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358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82241"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>
                          <a:solidFill>
                            <a:schemeClr val="tx1"/>
                          </a:solidFill>
                        </a:rPr>
                        <a:t>…</a:t>
                      </a:r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n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2241">
                <a:tc gridSpan="2"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85" name="Rectangle 7"/>
          <p:cNvSpPr>
            <a:spLocks/>
          </p:cNvSpPr>
          <p:nvPr/>
        </p:nvSpPr>
        <p:spPr bwMode="auto">
          <a:xfrm>
            <a:off x="9561045" y="3048699"/>
            <a:ext cx="274113" cy="410369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sz="2000" b="0" dirty="0"/>
              <a:t>S</a:t>
            </a:r>
          </a:p>
        </p:txBody>
      </p:sp>
      <p:sp>
        <p:nvSpPr>
          <p:cNvPr id="86" name="Rectangle 12"/>
          <p:cNvSpPr>
            <a:spLocks noChangeArrowheads="1"/>
          </p:cNvSpPr>
          <p:nvPr/>
        </p:nvSpPr>
        <p:spPr bwMode="auto">
          <a:xfrm>
            <a:off x="9879568" y="3083624"/>
            <a:ext cx="406400" cy="381000"/>
          </a:xfrm>
          <a:prstGeom prst="rect">
            <a:avLst/>
          </a:prstGeom>
          <a:noFill/>
          <a:ln w="12700" algn="ctr">
            <a:solidFill>
              <a:srgbClr val="00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1800" b="0"/>
          </a:p>
        </p:txBody>
      </p:sp>
      <p:cxnSp>
        <p:nvCxnSpPr>
          <p:cNvPr id="87" name="Straight Arrow Connector 29"/>
          <p:cNvCxnSpPr>
            <a:cxnSpLocks noChangeShapeType="1"/>
          </p:cNvCxnSpPr>
          <p:nvPr/>
        </p:nvCxnSpPr>
        <p:spPr bwMode="auto">
          <a:xfrm>
            <a:off x="10090150" y="2745380"/>
            <a:ext cx="1236025" cy="1588"/>
          </a:xfrm>
          <a:prstGeom prst="straightConnector1">
            <a:avLst/>
          </a:prstGeom>
          <a:noFill/>
          <a:ln w="25400" algn="ctr">
            <a:solidFill>
              <a:srgbClr val="000000"/>
            </a:solidFill>
            <a:miter lim="400000"/>
            <a:headEnd type="oval" w="lg" len="lg"/>
            <a:tailEnd type="stealth" w="lg" len="lg"/>
          </a:ln>
        </p:spPr>
      </p:cxnSp>
      <p:sp>
        <p:nvSpPr>
          <p:cNvPr id="88" name="TextBox 15"/>
          <p:cNvSpPr txBox="1">
            <a:spLocks noChangeArrowheads="1"/>
          </p:cNvSpPr>
          <p:nvPr/>
        </p:nvSpPr>
        <p:spPr bwMode="auto">
          <a:xfrm>
            <a:off x="8363220" y="2128838"/>
            <a:ext cx="740907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b="0" dirty="0">
                <a:solidFill>
                  <a:srgbClr val="7030A0"/>
                </a:solidFill>
              </a:rPr>
              <a:t>main</a:t>
            </a:r>
          </a:p>
        </p:txBody>
      </p:sp>
      <p:sp>
        <p:nvSpPr>
          <p:cNvPr id="89" name="TextBox 22"/>
          <p:cNvSpPr txBox="1">
            <a:spLocks noChangeArrowheads="1"/>
          </p:cNvSpPr>
          <p:nvPr/>
        </p:nvSpPr>
        <p:spPr bwMode="auto">
          <a:xfrm>
            <a:off x="8484912" y="4114800"/>
            <a:ext cx="1667443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en-US" sz="2000" b="0" dirty="0">
                <a:solidFill>
                  <a:srgbClr val="7030A0"/>
                </a:solidFill>
              </a:rPr>
              <a:t>sum_and_42</a:t>
            </a:r>
          </a:p>
        </p:txBody>
      </p:sp>
      <p:cxnSp>
        <p:nvCxnSpPr>
          <p:cNvPr id="90" name="Straight Connector 27"/>
          <p:cNvCxnSpPr>
            <a:cxnSpLocks noChangeShapeType="1"/>
          </p:cNvCxnSpPr>
          <p:nvPr/>
        </p:nvCxnSpPr>
        <p:spPr bwMode="auto">
          <a:xfrm>
            <a:off x="8245475" y="4114800"/>
            <a:ext cx="2743200" cy="1587"/>
          </a:xfrm>
          <a:prstGeom prst="line">
            <a:avLst/>
          </a:prstGeom>
          <a:noFill/>
          <a:ln w="25400" algn="ctr">
            <a:solidFill>
              <a:srgbClr val="000000"/>
            </a:solidFill>
            <a:miter lim="400000"/>
            <a:headEnd/>
            <a:tailEnd/>
          </a:ln>
        </p:spPr>
      </p:cxnSp>
      <p:cxnSp>
        <p:nvCxnSpPr>
          <p:cNvPr id="91" name="Straight Arrow Connector 39"/>
          <p:cNvCxnSpPr>
            <a:cxnSpLocks noChangeShapeType="1"/>
          </p:cNvCxnSpPr>
          <p:nvPr/>
        </p:nvCxnSpPr>
        <p:spPr bwMode="auto">
          <a:xfrm rot="5400000" flipH="1" flipV="1">
            <a:off x="9750014" y="3229386"/>
            <a:ext cx="1905000" cy="1237428"/>
          </a:xfrm>
          <a:prstGeom prst="straightConnector1">
            <a:avLst/>
          </a:prstGeom>
          <a:noFill/>
          <a:ln w="25400" algn="ctr">
            <a:solidFill>
              <a:srgbClr val="000000"/>
            </a:solidFill>
            <a:miter lim="400000"/>
            <a:headEnd type="oval" w="lg" len="lg"/>
            <a:tailEnd type="stealth" w="lg" len="lg"/>
          </a:ln>
        </p:spPr>
      </p:cxnSp>
      <p:sp>
        <p:nvSpPr>
          <p:cNvPr id="92" name="Rectangle 7"/>
          <p:cNvSpPr>
            <a:spLocks/>
          </p:cNvSpPr>
          <p:nvPr/>
        </p:nvSpPr>
        <p:spPr bwMode="auto">
          <a:xfrm>
            <a:off x="9464931" y="4591050"/>
            <a:ext cx="274113" cy="410369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pPr algn="r"/>
            <a:r>
              <a:rPr lang="en-US" sz="2000" b="0" dirty="0"/>
              <a:t>A</a:t>
            </a:r>
          </a:p>
        </p:txBody>
      </p:sp>
      <p:sp>
        <p:nvSpPr>
          <p:cNvPr id="93" name="Rectangle 12"/>
          <p:cNvSpPr>
            <a:spLocks noChangeArrowheads="1"/>
          </p:cNvSpPr>
          <p:nvPr/>
        </p:nvSpPr>
        <p:spPr bwMode="auto">
          <a:xfrm>
            <a:off x="9879568" y="4605337"/>
            <a:ext cx="406400" cy="381000"/>
          </a:xfrm>
          <a:prstGeom prst="rect">
            <a:avLst/>
          </a:prstGeom>
          <a:noFill/>
          <a:ln w="12700" algn="ctr">
            <a:solidFill>
              <a:srgbClr val="00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1800" b="0"/>
          </a:p>
        </p:txBody>
      </p:sp>
      <p:sp>
        <p:nvSpPr>
          <p:cNvPr id="94" name="Rectangle 12"/>
          <p:cNvSpPr>
            <a:spLocks noChangeArrowheads="1"/>
          </p:cNvSpPr>
          <p:nvPr/>
        </p:nvSpPr>
        <p:spPr bwMode="auto">
          <a:xfrm>
            <a:off x="9879568" y="5143205"/>
            <a:ext cx="406400" cy="381000"/>
          </a:xfrm>
          <a:prstGeom prst="rect">
            <a:avLst/>
          </a:prstGeom>
          <a:noFill/>
          <a:ln w="12700" algn="ctr">
            <a:solidFill>
              <a:srgbClr val="00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1800" b="0"/>
          </a:p>
        </p:txBody>
      </p:sp>
      <p:sp>
        <p:nvSpPr>
          <p:cNvPr id="95" name="Rectangle 7"/>
          <p:cNvSpPr>
            <a:spLocks/>
          </p:cNvSpPr>
          <p:nvPr/>
        </p:nvSpPr>
        <p:spPr bwMode="auto">
          <a:xfrm>
            <a:off x="9228545" y="5128481"/>
            <a:ext cx="586699" cy="410369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pPr algn="r"/>
            <a:r>
              <a:rPr lang="en-US" sz="2000" b="0" dirty="0"/>
              <a:t>sum</a:t>
            </a:r>
          </a:p>
        </p:txBody>
      </p:sp>
      <p:cxnSp>
        <p:nvCxnSpPr>
          <p:cNvPr id="96" name="Straight Arrow Connector 29"/>
          <p:cNvCxnSpPr>
            <a:cxnSpLocks noChangeShapeType="1"/>
            <a:endCxn id="99" idx="1"/>
          </p:cNvCxnSpPr>
          <p:nvPr/>
        </p:nvCxnSpPr>
        <p:spPr bwMode="auto">
          <a:xfrm flipV="1">
            <a:off x="10083800" y="3274124"/>
            <a:ext cx="1235774" cy="2476"/>
          </a:xfrm>
          <a:prstGeom prst="straightConnector1">
            <a:avLst/>
          </a:prstGeom>
          <a:noFill/>
          <a:ln w="25400" algn="ctr">
            <a:solidFill>
              <a:srgbClr val="000000"/>
            </a:solidFill>
            <a:miter lim="400000"/>
            <a:headEnd type="oval" w="lg" len="lg"/>
            <a:tailEnd type="stealth" w="lg" len="lg"/>
          </a:ln>
        </p:spPr>
      </p:cxnSp>
      <p:cxnSp>
        <p:nvCxnSpPr>
          <p:cNvPr id="97" name="Straight Arrow Connector 29"/>
          <p:cNvCxnSpPr>
            <a:cxnSpLocks noChangeShapeType="1"/>
          </p:cNvCxnSpPr>
          <p:nvPr/>
        </p:nvCxnSpPr>
        <p:spPr bwMode="auto">
          <a:xfrm rot="5400000" flipH="1" flipV="1">
            <a:off x="9767828" y="3780600"/>
            <a:ext cx="1869374" cy="1237427"/>
          </a:xfrm>
          <a:prstGeom prst="straightConnector1">
            <a:avLst/>
          </a:prstGeom>
          <a:noFill/>
          <a:ln w="25400" algn="ctr">
            <a:solidFill>
              <a:srgbClr val="000000"/>
            </a:solidFill>
            <a:miter lim="400000"/>
            <a:headEnd type="oval" w="lg" len="lg"/>
            <a:tailEnd type="stealth" w="lg" len="lg"/>
          </a:ln>
        </p:spPr>
      </p:cxnSp>
      <p:cxnSp>
        <p:nvCxnSpPr>
          <p:cNvPr id="98" name="Straight Connector 25"/>
          <p:cNvCxnSpPr>
            <a:cxnSpLocks noChangeShapeType="1"/>
          </p:cNvCxnSpPr>
          <p:nvPr/>
        </p:nvCxnSpPr>
        <p:spPr bwMode="auto">
          <a:xfrm rot="5400000" flipH="1" flipV="1">
            <a:off x="8876475" y="3733800"/>
            <a:ext cx="3962400" cy="1588"/>
          </a:xfrm>
          <a:prstGeom prst="line">
            <a:avLst/>
          </a:prstGeom>
          <a:noFill/>
          <a:ln w="38100" algn="ctr">
            <a:solidFill>
              <a:srgbClr val="000000"/>
            </a:solidFill>
            <a:prstDash val="dash"/>
            <a:miter lim="400000"/>
            <a:headEnd/>
            <a:tailEnd/>
          </a:ln>
        </p:spPr>
      </p:cxnSp>
      <p:sp>
        <p:nvSpPr>
          <p:cNvPr id="99" name="Rectangle 98"/>
          <p:cNvSpPr>
            <a:spLocks noChangeArrowheads="1"/>
          </p:cNvSpPr>
          <p:nvPr/>
        </p:nvSpPr>
        <p:spPr bwMode="auto">
          <a:xfrm>
            <a:off x="11319574" y="3083624"/>
            <a:ext cx="541867" cy="381000"/>
          </a:xfrm>
          <a:prstGeom prst="rect">
            <a:avLst/>
          </a:prstGeom>
          <a:noFill/>
          <a:ln w="12700" algn="ctr">
            <a:solidFill>
              <a:srgbClr val="00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r>
              <a:rPr lang="en-US" sz="1800" b="0" dirty="0"/>
              <a:t>0</a:t>
            </a:r>
          </a:p>
        </p:txBody>
      </p:sp>
      <p:sp>
        <p:nvSpPr>
          <p:cNvPr id="46" name="Slide Number Placeholder 4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19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5" grpId="0" animBg="1"/>
      <p:bldP spid="16" grpId="0" animBg="1"/>
      <p:bldP spid="17" grpId="0" animBg="1"/>
      <p:bldP spid="18" grpId="0" animBg="1"/>
      <p:bldP spid="79" grpId="0"/>
      <p:bldP spid="80" grpId="0"/>
      <p:bldP spid="81" grpId="0"/>
      <p:bldP spid="82" grpId="0" animBg="1"/>
      <p:bldP spid="85" grpId="0"/>
      <p:bldP spid="86" grpId="0" animBg="1"/>
      <p:bldP spid="88" grpId="0"/>
      <p:bldP spid="89" grpId="0"/>
      <p:bldP spid="92" grpId="0"/>
      <p:bldP spid="93" grpId="0" animBg="1"/>
      <p:bldP spid="94" grpId="0" animBg="1"/>
      <p:bldP spid="95" grpId="0"/>
      <p:bldP spid="99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Returning Two Values From a Function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can even share </a:t>
            </a:r>
            <a:r>
              <a:rPr lang="en-US" i="1" dirty="0"/>
              <a:t>both</a:t>
            </a:r>
            <a:br>
              <a:rPr lang="en-US" dirty="0"/>
            </a:br>
            <a:r>
              <a:rPr lang="en-US" dirty="0"/>
              <a:t>via allocated memory</a:t>
            </a:r>
          </a:p>
          <a:p>
            <a:pPr lvl="1"/>
            <a:r>
              <a:rPr lang="en-US" dirty="0"/>
              <a:t>Caller passes an </a:t>
            </a:r>
            <a:r>
              <a:rPr lang="en-US" dirty="0">
                <a:solidFill>
                  <a:srgbClr val="00B050"/>
                </a:solidFill>
              </a:rPr>
              <a:t>int*</a:t>
            </a:r>
            <a:r>
              <a:rPr lang="en-US" dirty="0"/>
              <a:t> to store the sum</a:t>
            </a:r>
          </a:p>
          <a:p>
            <a:pPr lvl="1"/>
            <a:r>
              <a:rPr lang="en-US" b="1" dirty="0"/>
              <a:t>and</a:t>
            </a:r>
            <a:r>
              <a:rPr lang="en-US" dirty="0"/>
              <a:t> a </a:t>
            </a:r>
            <a:r>
              <a:rPr lang="en-US" dirty="0" err="1">
                <a:solidFill>
                  <a:srgbClr val="00B050"/>
                </a:solidFill>
              </a:rPr>
              <a:t>bool</a:t>
            </a:r>
            <a:r>
              <a:rPr lang="en-US" dirty="0">
                <a:solidFill>
                  <a:srgbClr val="00B050"/>
                </a:solidFill>
              </a:rPr>
              <a:t>*</a:t>
            </a:r>
            <a:r>
              <a:rPr lang="en-US" dirty="0">
                <a:solidFill>
                  <a:schemeClr val="tx1"/>
                </a:solidFill>
              </a:rPr>
              <a:t> to store whether 42 is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>
                <a:solidFill>
                  <a:schemeClr val="tx1"/>
                </a:solidFill>
              </a:rPr>
              <a:t>in the array</a:t>
            </a:r>
          </a:p>
        </p:txBody>
      </p:sp>
      <p:sp>
        <p:nvSpPr>
          <p:cNvPr id="6" name="Rectangle 4"/>
          <p:cNvSpPr>
            <a:spLocks/>
          </p:cNvSpPr>
          <p:nvPr/>
        </p:nvSpPr>
        <p:spPr bwMode="auto">
          <a:xfrm>
            <a:off x="671615" y="4764374"/>
            <a:ext cx="7595862" cy="3877985"/>
          </a:xfrm>
          <a:prstGeom prst="rect">
            <a:avLst/>
          </a:prstGeom>
          <a:noFill/>
          <a:ln w="12700">
            <a:solidFill>
              <a:schemeClr val="tx2"/>
            </a:solidFill>
            <a:miter lim="400000"/>
            <a:headEnd/>
            <a:tailEnd/>
          </a:ln>
        </p:spPr>
        <p:txBody>
          <a:bodyPr wrap="none" tIns="91440" bIns="91440" anchor="ctr">
            <a:spAutoFit/>
          </a:bodyPr>
          <a:lstStyle/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void </a:t>
            </a:r>
            <a:r>
              <a:rPr lang="en-US" b="0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sum_and_42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b="0" dirty="0" err="1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[]</a:t>
            </a: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,</a:t>
            </a: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 err="1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n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,</a:t>
            </a: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 err="1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*</a:t>
            </a: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sum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,</a:t>
            </a: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 err="1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bool</a:t>
            </a:r>
            <a:r>
              <a:rPr lang="en-US" b="0" dirty="0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*</a:t>
            </a: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has_42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)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//@requires n == \length(A);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{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*sum 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= 0;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*has_42 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= false;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for</a:t>
            </a: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b="0" dirty="0" err="1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 err="1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= 0; 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&lt; n; 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++) {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  </a:t>
            </a:r>
            <a:r>
              <a:rPr lang="en-US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*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sum += A[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];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 </a:t>
            </a:r>
            <a:r>
              <a:rPr lang="en-US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if 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(A[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] == 42) *has_42 = true;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}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</a:p>
        </p:txBody>
      </p:sp>
      <p:sp>
        <p:nvSpPr>
          <p:cNvPr id="7" name="Rectangle 4"/>
          <p:cNvSpPr>
            <a:spLocks/>
          </p:cNvSpPr>
          <p:nvPr/>
        </p:nvSpPr>
        <p:spPr bwMode="auto">
          <a:xfrm>
            <a:off x="5167415" y="6168747"/>
            <a:ext cx="4992585" cy="3508653"/>
          </a:xfrm>
          <a:prstGeom prst="rect">
            <a:avLst/>
          </a:prstGeom>
          <a:solidFill>
            <a:schemeClr val="bg1"/>
          </a:solidFill>
          <a:ln w="12700">
            <a:solidFill>
              <a:schemeClr val="tx2"/>
            </a:solidFill>
            <a:miter lim="400000"/>
            <a:headEnd/>
            <a:tailEnd/>
          </a:ln>
        </p:spPr>
        <p:txBody>
          <a:bodyPr wrap="none" tIns="91440" bIns="91440" anchor="ctr">
            <a:spAutoFit/>
          </a:bodyPr>
          <a:lstStyle/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 err="1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main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() {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b="0" dirty="0" err="1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[]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= 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alloc_array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b="0" dirty="0" err="1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, 10);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for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(</a:t>
            </a:r>
            <a:r>
              <a:rPr lang="en-US" b="0" dirty="0" err="1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 err="1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= 0; 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&lt; 10; 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++) A[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] = 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- 5;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endParaRPr lang="en-US" b="0" dirty="0"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b="0" dirty="0" err="1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*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= 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alloc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b="0" dirty="0" err="1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);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b="0" dirty="0" err="1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bool</a:t>
            </a:r>
            <a:r>
              <a:rPr lang="en-US" b="0" dirty="0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*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b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= 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alloc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b="0" dirty="0" err="1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bool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);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sum_and_42(A, 10, S, b);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0;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</a:p>
        </p:txBody>
      </p:sp>
      <p:sp>
        <p:nvSpPr>
          <p:cNvPr id="11" name="Oval 10"/>
          <p:cNvSpPr>
            <a:spLocks noChangeArrowheads="1"/>
          </p:cNvSpPr>
          <p:nvPr/>
        </p:nvSpPr>
        <p:spPr bwMode="auto">
          <a:xfrm>
            <a:off x="595415" y="4809022"/>
            <a:ext cx="838200" cy="457200"/>
          </a:xfrm>
          <a:prstGeom prst="ellipse">
            <a:avLst/>
          </a:prstGeom>
          <a:noFill/>
          <a:ln w="38100" algn="ctr">
            <a:solidFill>
              <a:srgbClr val="FFC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13" name="Oval 12"/>
          <p:cNvSpPr>
            <a:spLocks noChangeArrowheads="1"/>
          </p:cNvSpPr>
          <p:nvPr/>
        </p:nvSpPr>
        <p:spPr bwMode="auto">
          <a:xfrm>
            <a:off x="4862614" y="4785272"/>
            <a:ext cx="1194461" cy="533400"/>
          </a:xfrm>
          <a:prstGeom prst="ellipse">
            <a:avLst/>
          </a:prstGeom>
          <a:noFill/>
          <a:ln w="127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15" name="Oval 14"/>
          <p:cNvSpPr>
            <a:spLocks noChangeArrowheads="1"/>
          </p:cNvSpPr>
          <p:nvPr/>
        </p:nvSpPr>
        <p:spPr bwMode="auto">
          <a:xfrm>
            <a:off x="747814" y="5935197"/>
            <a:ext cx="1628735" cy="457200"/>
          </a:xfrm>
          <a:prstGeom prst="ellipse">
            <a:avLst/>
          </a:prstGeom>
          <a:noFill/>
          <a:ln w="127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16" name="Oval 15"/>
          <p:cNvSpPr>
            <a:spLocks noChangeArrowheads="1"/>
          </p:cNvSpPr>
          <p:nvPr/>
        </p:nvSpPr>
        <p:spPr bwMode="auto">
          <a:xfrm>
            <a:off x="900214" y="7018822"/>
            <a:ext cx="2096985" cy="457200"/>
          </a:xfrm>
          <a:prstGeom prst="ellipse">
            <a:avLst/>
          </a:prstGeom>
          <a:noFill/>
          <a:ln w="127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17" name="Oval 16"/>
          <p:cNvSpPr>
            <a:spLocks noChangeArrowheads="1"/>
          </p:cNvSpPr>
          <p:nvPr/>
        </p:nvSpPr>
        <p:spPr bwMode="auto">
          <a:xfrm>
            <a:off x="5243615" y="7626511"/>
            <a:ext cx="2743200" cy="585850"/>
          </a:xfrm>
          <a:prstGeom prst="ellipse">
            <a:avLst/>
          </a:prstGeom>
          <a:noFill/>
          <a:ln w="127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18" name="Oval 17"/>
          <p:cNvSpPr>
            <a:spLocks noChangeArrowheads="1"/>
          </p:cNvSpPr>
          <p:nvPr/>
        </p:nvSpPr>
        <p:spPr bwMode="auto">
          <a:xfrm>
            <a:off x="8039265" y="8414172"/>
            <a:ext cx="457200" cy="457200"/>
          </a:xfrm>
          <a:prstGeom prst="ellipse">
            <a:avLst/>
          </a:prstGeom>
          <a:noFill/>
          <a:ln w="127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14" name="Oval 13"/>
          <p:cNvSpPr>
            <a:spLocks noChangeArrowheads="1"/>
          </p:cNvSpPr>
          <p:nvPr/>
        </p:nvSpPr>
        <p:spPr bwMode="auto">
          <a:xfrm>
            <a:off x="6121399" y="4809022"/>
            <a:ext cx="1865415" cy="5334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19" name="Oval 18"/>
          <p:cNvSpPr>
            <a:spLocks noChangeArrowheads="1"/>
          </p:cNvSpPr>
          <p:nvPr/>
        </p:nvSpPr>
        <p:spPr bwMode="auto">
          <a:xfrm>
            <a:off x="734950" y="6292447"/>
            <a:ext cx="2539942" cy="4572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20" name="Oval 19"/>
          <p:cNvSpPr>
            <a:spLocks noChangeArrowheads="1"/>
          </p:cNvSpPr>
          <p:nvPr/>
        </p:nvSpPr>
        <p:spPr bwMode="auto">
          <a:xfrm>
            <a:off x="2780475" y="7387947"/>
            <a:ext cx="2210402" cy="4572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21" name="Oval 20"/>
          <p:cNvSpPr>
            <a:spLocks noChangeArrowheads="1"/>
          </p:cNvSpPr>
          <p:nvPr/>
        </p:nvSpPr>
        <p:spPr bwMode="auto">
          <a:xfrm>
            <a:off x="5243615" y="8009422"/>
            <a:ext cx="3200400" cy="58585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22" name="Oval 21"/>
          <p:cNvSpPr>
            <a:spLocks noChangeArrowheads="1"/>
          </p:cNvSpPr>
          <p:nvPr/>
        </p:nvSpPr>
        <p:spPr bwMode="auto">
          <a:xfrm>
            <a:off x="8393540" y="8430997"/>
            <a:ext cx="457200" cy="4572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79" name="Rectangle 21"/>
          <p:cNvSpPr>
            <a:spLocks/>
          </p:cNvSpPr>
          <p:nvPr/>
        </p:nvSpPr>
        <p:spPr bwMode="auto">
          <a:xfrm>
            <a:off x="11141075" y="1752600"/>
            <a:ext cx="1524455" cy="410369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sz="2000" dirty="0" err="1"/>
              <a:t>Alloc</a:t>
            </a:r>
            <a:r>
              <a:rPr lang="en-US" sz="2000" dirty="0"/>
              <a:t>. </a:t>
            </a:r>
            <a:r>
              <a:rPr lang="en-US" sz="2000" dirty="0" err="1"/>
              <a:t>Mem</a:t>
            </a:r>
            <a:r>
              <a:rPr lang="en-US" sz="2000" dirty="0"/>
              <a:t>.</a:t>
            </a:r>
          </a:p>
        </p:txBody>
      </p:sp>
      <p:sp>
        <p:nvSpPr>
          <p:cNvPr id="80" name="Rectangle 2"/>
          <p:cNvSpPr>
            <a:spLocks/>
          </p:cNvSpPr>
          <p:nvPr/>
        </p:nvSpPr>
        <p:spPr bwMode="auto">
          <a:xfrm>
            <a:off x="8922020" y="1752600"/>
            <a:ext cx="1497205" cy="410369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sz="2000" dirty="0"/>
              <a:t>Local </a:t>
            </a:r>
            <a:r>
              <a:rPr lang="en-US" sz="2000" dirty="0" err="1"/>
              <a:t>Mem</a:t>
            </a:r>
            <a:r>
              <a:rPr lang="en-US" sz="2000" dirty="0"/>
              <a:t>.</a:t>
            </a:r>
          </a:p>
        </p:txBody>
      </p:sp>
      <p:sp>
        <p:nvSpPr>
          <p:cNvPr id="81" name="Rectangle 7"/>
          <p:cNvSpPr>
            <a:spLocks/>
          </p:cNvSpPr>
          <p:nvPr/>
        </p:nvSpPr>
        <p:spPr bwMode="auto">
          <a:xfrm>
            <a:off x="9510442" y="2537681"/>
            <a:ext cx="274113" cy="410369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sz="2000" b="0" dirty="0"/>
              <a:t>A</a:t>
            </a:r>
          </a:p>
        </p:txBody>
      </p:sp>
      <p:sp>
        <p:nvSpPr>
          <p:cNvPr id="82" name="Rectangle 12"/>
          <p:cNvSpPr>
            <a:spLocks noChangeArrowheads="1"/>
          </p:cNvSpPr>
          <p:nvPr/>
        </p:nvSpPr>
        <p:spPr bwMode="auto">
          <a:xfrm>
            <a:off x="9879568" y="2506368"/>
            <a:ext cx="406400" cy="381000"/>
          </a:xfrm>
          <a:prstGeom prst="rect">
            <a:avLst/>
          </a:prstGeom>
          <a:noFill/>
          <a:ln w="12700" algn="ctr">
            <a:solidFill>
              <a:srgbClr val="00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1800" b="0"/>
          </a:p>
        </p:txBody>
      </p:sp>
      <p:cxnSp>
        <p:nvCxnSpPr>
          <p:cNvPr id="83" name="Straight Connector 25"/>
          <p:cNvCxnSpPr>
            <a:cxnSpLocks noChangeShapeType="1"/>
          </p:cNvCxnSpPr>
          <p:nvPr/>
        </p:nvCxnSpPr>
        <p:spPr bwMode="auto">
          <a:xfrm rot="16200000" flipV="1">
            <a:off x="8993253" y="3733800"/>
            <a:ext cx="3962401" cy="1"/>
          </a:xfrm>
          <a:prstGeom prst="line">
            <a:avLst/>
          </a:prstGeom>
          <a:noFill/>
          <a:ln w="38100" algn="ctr">
            <a:solidFill>
              <a:srgbClr val="000000"/>
            </a:solidFill>
            <a:miter lim="400000"/>
            <a:headEnd/>
            <a:tailEnd/>
          </a:ln>
        </p:spPr>
      </p:cxnSp>
      <p:graphicFrame>
        <p:nvGraphicFramePr>
          <p:cNvPr id="84" name="Table 83"/>
          <p:cNvGraphicFramePr>
            <a:graphicFrameLocks noGrp="1"/>
          </p:cNvGraphicFramePr>
          <p:nvPr/>
        </p:nvGraphicFramePr>
        <p:xfrm>
          <a:off x="11328399" y="2160785"/>
          <a:ext cx="1727201" cy="764482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42551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2809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358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82241"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>
                          <a:solidFill>
                            <a:schemeClr val="tx1"/>
                          </a:solidFill>
                        </a:rPr>
                        <a:t>…</a:t>
                      </a:r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n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2241">
                <a:tc gridSpan="2"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85" name="Rectangle 7"/>
          <p:cNvSpPr>
            <a:spLocks/>
          </p:cNvSpPr>
          <p:nvPr/>
        </p:nvSpPr>
        <p:spPr bwMode="auto">
          <a:xfrm>
            <a:off x="9561045" y="3048699"/>
            <a:ext cx="274113" cy="410369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sz="2000" b="0" dirty="0"/>
              <a:t>S</a:t>
            </a:r>
          </a:p>
        </p:txBody>
      </p:sp>
      <p:sp>
        <p:nvSpPr>
          <p:cNvPr id="86" name="Rectangle 12"/>
          <p:cNvSpPr>
            <a:spLocks noChangeArrowheads="1"/>
          </p:cNvSpPr>
          <p:nvPr/>
        </p:nvSpPr>
        <p:spPr bwMode="auto">
          <a:xfrm>
            <a:off x="9879568" y="3083624"/>
            <a:ext cx="406400" cy="381000"/>
          </a:xfrm>
          <a:prstGeom prst="rect">
            <a:avLst/>
          </a:prstGeom>
          <a:noFill/>
          <a:ln w="12700" algn="ctr">
            <a:solidFill>
              <a:srgbClr val="00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1800" b="0"/>
          </a:p>
        </p:txBody>
      </p:sp>
      <p:cxnSp>
        <p:nvCxnSpPr>
          <p:cNvPr id="87" name="Straight Arrow Connector 29"/>
          <p:cNvCxnSpPr>
            <a:cxnSpLocks noChangeShapeType="1"/>
          </p:cNvCxnSpPr>
          <p:nvPr/>
        </p:nvCxnSpPr>
        <p:spPr bwMode="auto">
          <a:xfrm>
            <a:off x="10090150" y="2745380"/>
            <a:ext cx="1236025" cy="1588"/>
          </a:xfrm>
          <a:prstGeom prst="straightConnector1">
            <a:avLst/>
          </a:prstGeom>
          <a:noFill/>
          <a:ln w="25400" algn="ctr">
            <a:solidFill>
              <a:srgbClr val="000000"/>
            </a:solidFill>
            <a:miter lim="400000"/>
            <a:headEnd type="oval" w="lg" len="lg"/>
            <a:tailEnd type="stealth" w="lg" len="lg"/>
          </a:ln>
        </p:spPr>
      </p:cxnSp>
      <p:sp>
        <p:nvSpPr>
          <p:cNvPr id="88" name="TextBox 15"/>
          <p:cNvSpPr txBox="1">
            <a:spLocks noChangeArrowheads="1"/>
          </p:cNvSpPr>
          <p:nvPr/>
        </p:nvSpPr>
        <p:spPr bwMode="auto">
          <a:xfrm>
            <a:off x="8363220" y="2128838"/>
            <a:ext cx="740907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b="0" dirty="0">
                <a:solidFill>
                  <a:srgbClr val="7030A0"/>
                </a:solidFill>
              </a:rPr>
              <a:t>main</a:t>
            </a:r>
          </a:p>
        </p:txBody>
      </p:sp>
      <p:sp>
        <p:nvSpPr>
          <p:cNvPr id="89" name="TextBox 22"/>
          <p:cNvSpPr txBox="1">
            <a:spLocks noChangeArrowheads="1"/>
          </p:cNvSpPr>
          <p:nvPr/>
        </p:nvSpPr>
        <p:spPr bwMode="auto">
          <a:xfrm>
            <a:off x="8484912" y="4114800"/>
            <a:ext cx="1667443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en-US" sz="2000" b="0" dirty="0">
                <a:solidFill>
                  <a:srgbClr val="7030A0"/>
                </a:solidFill>
              </a:rPr>
              <a:t>sum_and_42</a:t>
            </a:r>
          </a:p>
        </p:txBody>
      </p:sp>
      <p:cxnSp>
        <p:nvCxnSpPr>
          <p:cNvPr id="90" name="Straight Connector 27"/>
          <p:cNvCxnSpPr>
            <a:cxnSpLocks noChangeShapeType="1"/>
          </p:cNvCxnSpPr>
          <p:nvPr/>
        </p:nvCxnSpPr>
        <p:spPr bwMode="auto">
          <a:xfrm>
            <a:off x="8245475" y="4114800"/>
            <a:ext cx="2743200" cy="1587"/>
          </a:xfrm>
          <a:prstGeom prst="line">
            <a:avLst/>
          </a:prstGeom>
          <a:noFill/>
          <a:ln w="25400" algn="ctr">
            <a:solidFill>
              <a:srgbClr val="000000"/>
            </a:solidFill>
            <a:miter lim="400000"/>
            <a:headEnd/>
            <a:tailEnd/>
          </a:ln>
        </p:spPr>
      </p:cxnSp>
      <p:cxnSp>
        <p:nvCxnSpPr>
          <p:cNvPr id="91" name="Straight Arrow Connector 39"/>
          <p:cNvCxnSpPr>
            <a:cxnSpLocks noChangeShapeType="1"/>
          </p:cNvCxnSpPr>
          <p:nvPr/>
        </p:nvCxnSpPr>
        <p:spPr bwMode="auto">
          <a:xfrm rot="5400000" flipH="1" flipV="1">
            <a:off x="9750014" y="3229386"/>
            <a:ext cx="1905000" cy="1237428"/>
          </a:xfrm>
          <a:prstGeom prst="straightConnector1">
            <a:avLst/>
          </a:prstGeom>
          <a:noFill/>
          <a:ln w="25400" algn="ctr">
            <a:solidFill>
              <a:srgbClr val="000000"/>
            </a:solidFill>
            <a:miter lim="400000"/>
            <a:headEnd type="oval" w="lg" len="lg"/>
            <a:tailEnd type="stealth" w="lg" len="lg"/>
          </a:ln>
        </p:spPr>
      </p:cxnSp>
      <p:sp>
        <p:nvSpPr>
          <p:cNvPr id="92" name="Rectangle 7"/>
          <p:cNvSpPr>
            <a:spLocks/>
          </p:cNvSpPr>
          <p:nvPr/>
        </p:nvSpPr>
        <p:spPr bwMode="auto">
          <a:xfrm>
            <a:off x="9464931" y="4591050"/>
            <a:ext cx="274113" cy="410369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pPr algn="r"/>
            <a:r>
              <a:rPr lang="en-US" sz="2000" b="0" dirty="0"/>
              <a:t>A</a:t>
            </a:r>
          </a:p>
        </p:txBody>
      </p:sp>
      <p:sp>
        <p:nvSpPr>
          <p:cNvPr id="93" name="Rectangle 12"/>
          <p:cNvSpPr>
            <a:spLocks noChangeArrowheads="1"/>
          </p:cNvSpPr>
          <p:nvPr/>
        </p:nvSpPr>
        <p:spPr bwMode="auto">
          <a:xfrm>
            <a:off x="9879568" y="4605337"/>
            <a:ext cx="406400" cy="381000"/>
          </a:xfrm>
          <a:prstGeom prst="rect">
            <a:avLst/>
          </a:prstGeom>
          <a:noFill/>
          <a:ln w="12700" algn="ctr">
            <a:solidFill>
              <a:srgbClr val="00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1800" b="0"/>
          </a:p>
        </p:txBody>
      </p:sp>
      <p:sp>
        <p:nvSpPr>
          <p:cNvPr id="94" name="Rectangle 12"/>
          <p:cNvSpPr>
            <a:spLocks noChangeArrowheads="1"/>
          </p:cNvSpPr>
          <p:nvPr/>
        </p:nvSpPr>
        <p:spPr bwMode="auto">
          <a:xfrm>
            <a:off x="9879568" y="5143205"/>
            <a:ext cx="406400" cy="381000"/>
          </a:xfrm>
          <a:prstGeom prst="rect">
            <a:avLst/>
          </a:prstGeom>
          <a:noFill/>
          <a:ln w="12700" algn="ctr">
            <a:solidFill>
              <a:srgbClr val="00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1800" b="0"/>
          </a:p>
        </p:txBody>
      </p:sp>
      <p:sp>
        <p:nvSpPr>
          <p:cNvPr id="95" name="Rectangle 7"/>
          <p:cNvSpPr>
            <a:spLocks/>
          </p:cNvSpPr>
          <p:nvPr/>
        </p:nvSpPr>
        <p:spPr bwMode="auto">
          <a:xfrm>
            <a:off x="9228545" y="5128481"/>
            <a:ext cx="586699" cy="410369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pPr algn="r"/>
            <a:r>
              <a:rPr lang="en-US" sz="2000" b="0" dirty="0"/>
              <a:t>sum</a:t>
            </a:r>
          </a:p>
        </p:txBody>
      </p:sp>
      <p:cxnSp>
        <p:nvCxnSpPr>
          <p:cNvPr id="96" name="Straight Arrow Connector 29"/>
          <p:cNvCxnSpPr>
            <a:cxnSpLocks noChangeShapeType="1"/>
            <a:endCxn id="99" idx="1"/>
          </p:cNvCxnSpPr>
          <p:nvPr/>
        </p:nvCxnSpPr>
        <p:spPr bwMode="auto">
          <a:xfrm flipV="1">
            <a:off x="10083800" y="3274124"/>
            <a:ext cx="1235774" cy="2476"/>
          </a:xfrm>
          <a:prstGeom prst="straightConnector1">
            <a:avLst/>
          </a:prstGeom>
          <a:noFill/>
          <a:ln w="25400" algn="ctr">
            <a:solidFill>
              <a:srgbClr val="000000"/>
            </a:solidFill>
            <a:miter lim="400000"/>
            <a:headEnd type="oval" w="lg" len="lg"/>
            <a:tailEnd type="stealth" w="lg" len="lg"/>
          </a:ln>
        </p:spPr>
      </p:cxnSp>
      <p:cxnSp>
        <p:nvCxnSpPr>
          <p:cNvPr id="97" name="Straight Arrow Connector 29"/>
          <p:cNvCxnSpPr>
            <a:cxnSpLocks noChangeShapeType="1"/>
          </p:cNvCxnSpPr>
          <p:nvPr/>
        </p:nvCxnSpPr>
        <p:spPr bwMode="auto">
          <a:xfrm rot="5400000" flipH="1" flipV="1">
            <a:off x="9767828" y="3780600"/>
            <a:ext cx="1869374" cy="1237427"/>
          </a:xfrm>
          <a:prstGeom prst="straightConnector1">
            <a:avLst/>
          </a:prstGeom>
          <a:noFill/>
          <a:ln w="25400" algn="ctr">
            <a:solidFill>
              <a:srgbClr val="000000"/>
            </a:solidFill>
            <a:miter lim="400000"/>
            <a:headEnd type="oval" w="lg" len="lg"/>
            <a:tailEnd type="stealth" w="lg" len="lg"/>
          </a:ln>
        </p:spPr>
      </p:cxnSp>
      <p:cxnSp>
        <p:nvCxnSpPr>
          <p:cNvPr id="98" name="Straight Connector 25"/>
          <p:cNvCxnSpPr>
            <a:cxnSpLocks noChangeShapeType="1"/>
          </p:cNvCxnSpPr>
          <p:nvPr/>
        </p:nvCxnSpPr>
        <p:spPr bwMode="auto">
          <a:xfrm rot="5400000" flipH="1" flipV="1">
            <a:off x="8876475" y="3733800"/>
            <a:ext cx="3962400" cy="1588"/>
          </a:xfrm>
          <a:prstGeom prst="line">
            <a:avLst/>
          </a:prstGeom>
          <a:noFill/>
          <a:ln w="38100" algn="ctr">
            <a:solidFill>
              <a:srgbClr val="000000"/>
            </a:solidFill>
            <a:prstDash val="dash"/>
            <a:miter lim="400000"/>
            <a:headEnd/>
            <a:tailEnd/>
          </a:ln>
        </p:spPr>
      </p:cxnSp>
      <p:sp>
        <p:nvSpPr>
          <p:cNvPr id="99" name="Rectangle 98"/>
          <p:cNvSpPr>
            <a:spLocks noChangeArrowheads="1"/>
          </p:cNvSpPr>
          <p:nvPr/>
        </p:nvSpPr>
        <p:spPr bwMode="auto">
          <a:xfrm>
            <a:off x="11319574" y="3083624"/>
            <a:ext cx="541867" cy="381000"/>
          </a:xfrm>
          <a:prstGeom prst="rect">
            <a:avLst/>
          </a:prstGeom>
          <a:noFill/>
          <a:ln w="12700" algn="ctr">
            <a:solidFill>
              <a:srgbClr val="00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r>
              <a:rPr lang="en-US" sz="1800" b="0" dirty="0"/>
              <a:t>0</a:t>
            </a:r>
          </a:p>
        </p:txBody>
      </p:sp>
      <p:sp>
        <p:nvSpPr>
          <p:cNvPr id="100" name="Rectangle 7"/>
          <p:cNvSpPr>
            <a:spLocks/>
          </p:cNvSpPr>
          <p:nvPr/>
        </p:nvSpPr>
        <p:spPr bwMode="auto">
          <a:xfrm>
            <a:off x="9550821" y="3581400"/>
            <a:ext cx="245259" cy="410369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sz="2000" b="0" dirty="0"/>
              <a:t>b</a:t>
            </a:r>
          </a:p>
        </p:txBody>
      </p:sp>
      <p:sp>
        <p:nvSpPr>
          <p:cNvPr id="101" name="Rectangle 12"/>
          <p:cNvSpPr>
            <a:spLocks noChangeArrowheads="1"/>
          </p:cNvSpPr>
          <p:nvPr/>
        </p:nvSpPr>
        <p:spPr bwMode="auto">
          <a:xfrm>
            <a:off x="9869344" y="3614738"/>
            <a:ext cx="406400" cy="381000"/>
          </a:xfrm>
          <a:prstGeom prst="rect">
            <a:avLst/>
          </a:prstGeom>
          <a:noFill/>
          <a:ln w="12700" algn="ctr">
            <a:solidFill>
              <a:srgbClr val="00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1800" b="0"/>
          </a:p>
        </p:txBody>
      </p:sp>
      <p:cxnSp>
        <p:nvCxnSpPr>
          <p:cNvPr id="102" name="Straight Arrow Connector 29"/>
          <p:cNvCxnSpPr>
            <a:cxnSpLocks noChangeShapeType="1"/>
          </p:cNvCxnSpPr>
          <p:nvPr/>
        </p:nvCxnSpPr>
        <p:spPr bwMode="auto">
          <a:xfrm flipV="1">
            <a:off x="10083800" y="3806824"/>
            <a:ext cx="1225550" cy="0"/>
          </a:xfrm>
          <a:prstGeom prst="straightConnector1">
            <a:avLst/>
          </a:prstGeom>
          <a:noFill/>
          <a:ln w="25400" algn="ctr">
            <a:solidFill>
              <a:srgbClr val="000000"/>
            </a:solidFill>
            <a:miter lim="400000"/>
            <a:headEnd type="oval" w="lg" len="lg"/>
            <a:tailEnd type="stealth" w="lg" len="lg"/>
          </a:ln>
        </p:spPr>
      </p:cxnSp>
      <p:sp>
        <p:nvSpPr>
          <p:cNvPr id="103" name="Rectangle 102"/>
          <p:cNvSpPr>
            <a:spLocks noChangeArrowheads="1"/>
          </p:cNvSpPr>
          <p:nvPr/>
        </p:nvSpPr>
        <p:spPr bwMode="auto">
          <a:xfrm>
            <a:off x="11309350" y="3616325"/>
            <a:ext cx="609600" cy="381000"/>
          </a:xfrm>
          <a:prstGeom prst="rect">
            <a:avLst/>
          </a:prstGeom>
          <a:noFill/>
          <a:ln w="12700" algn="ctr">
            <a:solidFill>
              <a:srgbClr val="00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r>
              <a:rPr lang="en-US" sz="1800" b="0" dirty="0"/>
              <a:t>false</a:t>
            </a:r>
          </a:p>
        </p:txBody>
      </p:sp>
      <p:sp>
        <p:nvSpPr>
          <p:cNvPr id="104" name="Rectangle 12"/>
          <p:cNvSpPr>
            <a:spLocks noChangeArrowheads="1"/>
          </p:cNvSpPr>
          <p:nvPr/>
        </p:nvSpPr>
        <p:spPr bwMode="auto">
          <a:xfrm>
            <a:off x="9879568" y="5682224"/>
            <a:ext cx="406400" cy="381000"/>
          </a:xfrm>
          <a:prstGeom prst="rect">
            <a:avLst/>
          </a:prstGeom>
          <a:noFill/>
          <a:ln w="12700" algn="ctr">
            <a:solidFill>
              <a:srgbClr val="00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1800" b="0"/>
          </a:p>
        </p:txBody>
      </p:sp>
      <p:sp>
        <p:nvSpPr>
          <p:cNvPr id="105" name="Rectangle 7"/>
          <p:cNvSpPr>
            <a:spLocks/>
          </p:cNvSpPr>
          <p:nvPr/>
        </p:nvSpPr>
        <p:spPr bwMode="auto">
          <a:xfrm>
            <a:off x="8885638" y="5667500"/>
            <a:ext cx="944168" cy="410369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pPr algn="r"/>
            <a:r>
              <a:rPr lang="en-US" sz="2000" b="0" dirty="0"/>
              <a:t>has_42</a:t>
            </a:r>
          </a:p>
        </p:txBody>
      </p:sp>
      <p:cxnSp>
        <p:nvCxnSpPr>
          <p:cNvPr id="106" name="Straight Arrow Connector 29"/>
          <p:cNvCxnSpPr>
            <a:cxnSpLocks noChangeShapeType="1"/>
          </p:cNvCxnSpPr>
          <p:nvPr/>
        </p:nvCxnSpPr>
        <p:spPr bwMode="auto">
          <a:xfrm rot="5400000" flipH="1" flipV="1">
            <a:off x="9750014" y="4296190"/>
            <a:ext cx="1904999" cy="1237423"/>
          </a:xfrm>
          <a:prstGeom prst="straightConnector1">
            <a:avLst/>
          </a:prstGeom>
          <a:noFill/>
          <a:ln w="25400" algn="ctr">
            <a:solidFill>
              <a:srgbClr val="000000"/>
            </a:solidFill>
            <a:miter lim="400000"/>
            <a:headEnd type="oval" w="lg" len="lg"/>
            <a:tailEnd type="stealth" w="lg" len="lg"/>
          </a:ln>
        </p:spPr>
      </p:cxnSp>
      <p:sp>
        <p:nvSpPr>
          <p:cNvPr id="107" name="Rectangular Callout 106"/>
          <p:cNvSpPr/>
          <p:nvPr/>
        </p:nvSpPr>
        <p:spPr bwMode="auto">
          <a:xfrm>
            <a:off x="11607800" y="4114800"/>
            <a:ext cx="1323439" cy="369332"/>
          </a:xfrm>
          <a:prstGeom prst="wedgeRectCallout">
            <a:avLst>
              <a:gd name="adj1" fmla="val -40506"/>
              <a:gd name="adj2" fmla="val -102920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1800" b="0" dirty="0"/>
              <a:t>Default </a:t>
            </a:r>
            <a:r>
              <a:rPr lang="en-US" sz="1800" b="0" dirty="0" err="1">
                <a:solidFill>
                  <a:srgbClr val="00B050"/>
                </a:solidFill>
              </a:rPr>
              <a:t>bool</a:t>
            </a:r>
            <a:endParaRPr lang="en-US" sz="1800" b="0" dirty="0">
              <a:solidFill>
                <a:srgbClr val="00B050"/>
              </a:solidFill>
            </a:endParaRPr>
          </a:p>
        </p:txBody>
      </p:sp>
      <p:sp>
        <p:nvSpPr>
          <p:cNvPr id="46" name="Slide Number Placeholder 4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89522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4" grpId="0" animBg="1"/>
      <p:bldP spid="19" grpId="0" animBg="1"/>
      <p:bldP spid="20" grpId="0" animBg="1"/>
      <p:bldP spid="21" grpId="0" animBg="1"/>
      <p:bldP spid="22" grpId="0" animBg="1"/>
      <p:bldP spid="100" grpId="0"/>
      <p:bldP spid="101" grpId="0" animBg="1"/>
      <p:bldP spid="103" grpId="0" animBg="1"/>
      <p:bldP spid="104" grpId="0" animBg="1"/>
      <p:bldP spid="105" grpId="0"/>
      <p:bldP spid="107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Returning Two Values From a Function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Real world example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49400" y="2819400"/>
            <a:ext cx="10334625" cy="48482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</p:pic>
      <p:sp>
        <p:nvSpPr>
          <p:cNvPr id="6" name="Rectangle 5"/>
          <p:cNvSpPr/>
          <p:nvPr/>
        </p:nvSpPr>
        <p:spPr>
          <a:xfrm>
            <a:off x="4292600" y="7772400"/>
            <a:ext cx="75692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0" dirty="0">
                <a:hlinkClick r:id="rId3"/>
              </a:rPr>
              <a:t>http://man7.org/linux/man-pages/man3/sincos.3.html</a:t>
            </a:r>
            <a:endParaRPr lang="en-US" b="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21</a:t>
            </a:fld>
            <a:endParaRPr lang="en-US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2500" y="1981200"/>
            <a:ext cx="11569700" cy="6896100"/>
          </a:xfrm>
        </p:spPr>
        <p:txBody>
          <a:bodyPr/>
          <a:lstStyle/>
          <a:p>
            <a:r>
              <a:rPr lang="en-US" dirty="0"/>
              <a:t>Memory cells are kind of like 1-element arrays</a:t>
            </a:r>
          </a:p>
          <a:p>
            <a:pPr lvl="1"/>
            <a:r>
              <a:rPr lang="en-US" dirty="0"/>
              <a:t>Live in allocated memory</a:t>
            </a:r>
          </a:p>
          <a:p>
            <a:pPr lvl="1"/>
            <a:r>
              <a:rPr lang="en-US" dirty="0"/>
              <a:t>Subject to aliasing</a:t>
            </a:r>
          </a:p>
          <a:p>
            <a:pPr lvl="1"/>
            <a:r>
              <a:rPr lang="en-US" dirty="0"/>
              <a:t>Garbage collected</a:t>
            </a:r>
          </a:p>
          <a:p>
            <a:pPr lvl="4"/>
            <a:endParaRPr lang="en-US" dirty="0"/>
          </a:p>
          <a:p>
            <a:r>
              <a:rPr lang="en-US" dirty="0"/>
              <a:t>But they are not arrays!</a:t>
            </a:r>
          </a:p>
          <a:p>
            <a:pPr>
              <a:buClr>
                <a:schemeClr val="tx1"/>
              </a:buClr>
            </a:pPr>
            <a:endParaRPr lang="en-US" dirty="0">
              <a:solidFill>
                <a:srgbClr val="00B050"/>
              </a:solidFill>
            </a:endParaRPr>
          </a:p>
          <a:p>
            <a:pPr>
              <a:buClr>
                <a:schemeClr val="tx1"/>
              </a:buClr>
            </a:pPr>
            <a:endParaRPr lang="en-US" dirty="0">
              <a:solidFill>
                <a:srgbClr val="00B050"/>
              </a:solidFill>
            </a:endParaRPr>
          </a:p>
          <a:p>
            <a:pPr>
              <a:buClr>
                <a:schemeClr val="tx1"/>
              </a:buClr>
            </a:pPr>
            <a:endParaRPr lang="en-US" dirty="0">
              <a:solidFill>
                <a:srgbClr val="00B050"/>
              </a:solidFill>
            </a:endParaRPr>
          </a:p>
          <a:p>
            <a:pPr>
              <a:buClr>
                <a:schemeClr val="tx1"/>
              </a:buClr>
            </a:pPr>
            <a:endParaRPr lang="en-US" dirty="0">
              <a:solidFill>
                <a:srgbClr val="00B050"/>
              </a:solidFill>
            </a:endParaRPr>
          </a:p>
          <a:p>
            <a:pPr marL="6524625" lvl="1">
              <a:buClr>
                <a:schemeClr val="tx1"/>
              </a:buClr>
            </a:pPr>
            <a:r>
              <a:rPr lang="en-US" dirty="0">
                <a:solidFill>
                  <a:srgbClr val="00B050"/>
                </a:solidFill>
              </a:rPr>
              <a:t>int* </a:t>
            </a:r>
            <a:r>
              <a:rPr lang="en-US" dirty="0"/>
              <a:t>and </a:t>
            </a:r>
            <a:r>
              <a:rPr lang="en-US" dirty="0">
                <a:solidFill>
                  <a:srgbClr val="00B050"/>
                </a:solidFill>
              </a:rPr>
              <a:t>int[] </a:t>
            </a:r>
            <a:r>
              <a:rPr lang="en-US" dirty="0"/>
              <a:t>are distinct types</a:t>
            </a:r>
          </a:p>
          <a:p>
            <a:pPr marL="6804025" lvl="2">
              <a:buClr>
                <a:schemeClr val="tx1"/>
              </a:buClr>
            </a:pPr>
            <a:r>
              <a:rPr lang="en-US" dirty="0"/>
              <a:t>Not interchangeable!</a:t>
            </a:r>
          </a:p>
        </p:txBody>
      </p:sp>
      <p:sp>
        <p:nvSpPr>
          <p:cNvPr id="6" name="Rectangle 4"/>
          <p:cNvSpPr>
            <a:spLocks/>
          </p:cNvSpPr>
          <p:nvPr/>
        </p:nvSpPr>
        <p:spPr bwMode="auto">
          <a:xfrm>
            <a:off x="1549400" y="5471279"/>
            <a:ext cx="5486400" cy="3139321"/>
          </a:xfrm>
          <a:prstGeom prst="rect">
            <a:avLst/>
          </a:prstGeom>
          <a:solidFill>
            <a:schemeClr val="tx1"/>
          </a:solidFill>
          <a:ln w="19050">
            <a:solidFill>
              <a:srgbClr val="C00000"/>
            </a:solidFill>
            <a:miter lim="400000"/>
            <a:headEnd/>
            <a:tailEnd/>
          </a:ln>
        </p:spPr>
        <p:txBody>
          <a:bodyPr wrap="square" tIns="91440" bIns="91440" anchor="ctr">
            <a:spAutoFit/>
          </a:bodyPr>
          <a:lstStyle/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--&gt;</a:t>
            </a:r>
            <a:r>
              <a:rPr lang="en-US" b="0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 err="1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* p = </a:t>
            </a:r>
            <a:r>
              <a:rPr lang="en-US" b="0" dirty="0" err="1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alloc_array</a:t>
            </a:r>
            <a:r>
              <a:rPr lang="en-US" b="0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b="0" dirty="0" err="1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, 1);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chemeClr val="accent1">
                    <a:lumMod val="40000"/>
                    <a:lumOff val="6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&lt;</a:t>
            </a:r>
            <a:r>
              <a:rPr lang="en-US" b="0" dirty="0" err="1">
                <a:solidFill>
                  <a:schemeClr val="accent1">
                    <a:lumMod val="40000"/>
                    <a:lumOff val="6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stdio</a:t>
            </a:r>
            <a:r>
              <a:rPr lang="en-US" b="0" dirty="0">
                <a:solidFill>
                  <a:schemeClr val="accent1">
                    <a:lumMod val="40000"/>
                    <a:lumOff val="6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&gt;:1.10-1.29:error:type mismatch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chemeClr val="accent1">
                    <a:lumMod val="40000"/>
                    <a:lumOff val="6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expected: </a:t>
            </a:r>
            <a:r>
              <a:rPr lang="en-US" b="0" dirty="0" err="1">
                <a:solidFill>
                  <a:schemeClr val="accent1">
                    <a:lumMod val="40000"/>
                    <a:lumOff val="6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chemeClr val="accent1">
                    <a:lumMod val="40000"/>
                    <a:lumOff val="6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*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chemeClr val="accent1">
                    <a:lumMod val="40000"/>
                    <a:lumOff val="6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 found: </a:t>
            </a:r>
            <a:r>
              <a:rPr lang="en-US" b="0" dirty="0" err="1">
                <a:solidFill>
                  <a:schemeClr val="accent1">
                    <a:lumMod val="40000"/>
                    <a:lumOff val="6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chemeClr val="accent1">
                    <a:lumMod val="40000"/>
                    <a:lumOff val="6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[]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--&gt;</a:t>
            </a:r>
            <a:r>
              <a:rPr lang="en-US" b="0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 err="1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[] A = </a:t>
            </a:r>
            <a:r>
              <a:rPr lang="en-US" b="0" dirty="0" err="1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alloc</a:t>
            </a:r>
            <a:r>
              <a:rPr lang="en-US" b="0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b="0" dirty="0" err="1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);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chemeClr val="accent1">
                    <a:lumMod val="40000"/>
                    <a:lumOff val="6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&lt;</a:t>
            </a:r>
            <a:r>
              <a:rPr lang="en-US" b="0" dirty="0" err="1">
                <a:solidFill>
                  <a:schemeClr val="accent1">
                    <a:lumMod val="40000"/>
                    <a:lumOff val="6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stdio</a:t>
            </a:r>
            <a:r>
              <a:rPr lang="en-US" b="0" dirty="0">
                <a:solidFill>
                  <a:schemeClr val="accent1">
                    <a:lumMod val="40000"/>
                    <a:lumOff val="6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&gt;:1.11-1.21:error:type mismatch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chemeClr val="accent1">
                    <a:lumMod val="40000"/>
                    <a:lumOff val="6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expected: </a:t>
            </a:r>
            <a:r>
              <a:rPr lang="en-US" b="0" dirty="0" err="1">
                <a:solidFill>
                  <a:schemeClr val="accent1">
                    <a:lumMod val="40000"/>
                    <a:lumOff val="6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chemeClr val="accent1">
                    <a:lumMod val="40000"/>
                    <a:lumOff val="6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[]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chemeClr val="accent1">
                    <a:lumMod val="40000"/>
                    <a:lumOff val="6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 found: </a:t>
            </a:r>
            <a:r>
              <a:rPr lang="en-US" b="0" dirty="0" err="1">
                <a:solidFill>
                  <a:schemeClr val="accent1">
                    <a:lumMod val="40000"/>
                    <a:lumOff val="6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chemeClr val="accent1">
                    <a:lumMod val="40000"/>
                    <a:lumOff val="6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*</a:t>
            </a:r>
          </a:p>
        </p:txBody>
      </p:sp>
      <p:sp>
        <p:nvSpPr>
          <p:cNvPr id="7" name="Rectangle 6"/>
          <p:cNvSpPr/>
          <p:nvPr/>
        </p:nvSpPr>
        <p:spPr bwMode="auto">
          <a:xfrm>
            <a:off x="1549400" y="5166479"/>
            <a:ext cx="5486400" cy="304800"/>
          </a:xfrm>
          <a:prstGeom prst="rect">
            <a:avLst/>
          </a:prstGeom>
          <a:solidFill>
            <a:srgbClr val="FFC000"/>
          </a:solidFill>
          <a:ln w="25400" cap="flat" cmpd="sng" algn="ctr">
            <a:solidFill>
              <a:srgbClr val="C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b="0" dirty="0"/>
              <a:t>Linux Terminal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4" name="Rectangular Callout 3"/>
          <p:cNvSpPr/>
          <p:nvPr/>
        </p:nvSpPr>
        <p:spPr bwMode="auto">
          <a:xfrm>
            <a:off x="7645400" y="5334000"/>
            <a:ext cx="1329979" cy="400110"/>
          </a:xfrm>
          <a:prstGeom prst="wedgeRectCallout">
            <a:avLst>
              <a:gd name="adj1" fmla="val -220512"/>
              <a:gd name="adj2" fmla="val 126221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/>
              <a:t>Type error!</a:t>
            </a:r>
            <a:endParaRPr lang="en-US" sz="2000" b="0" dirty="0">
              <a:solidFill>
                <a:srgbClr val="00B050"/>
              </a:solidFill>
            </a:endParaRPr>
          </a:p>
        </p:txBody>
      </p:sp>
      <p:sp>
        <p:nvSpPr>
          <p:cNvPr id="5" name="Rectangular Callout 4"/>
          <p:cNvSpPr/>
          <p:nvPr/>
        </p:nvSpPr>
        <p:spPr bwMode="auto">
          <a:xfrm>
            <a:off x="7645400" y="5334000"/>
            <a:ext cx="1329980" cy="400110"/>
          </a:xfrm>
          <a:prstGeom prst="wedgeRectCallout">
            <a:avLst>
              <a:gd name="adj1" fmla="val -230728"/>
              <a:gd name="adj2" fmla="val 496621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/>
              <a:t>Type error!</a:t>
            </a:r>
            <a:endParaRPr lang="en-US" sz="2000" b="0" dirty="0">
              <a:solidFill>
                <a:srgbClr val="00B050"/>
              </a:solidFill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22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4" grpId="0" animBg="1"/>
      <p:bldP spid="5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 anchor="ctr"/>
          <a:lstStyle/>
          <a:p>
            <a:r>
              <a:rPr lang="en-US" sz="4400" b="1" dirty="0">
                <a:solidFill>
                  <a:srgbClr val="77E0FF"/>
                </a:solidFill>
              </a:rPr>
              <a:t>NULL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23</a:t>
            </a:fld>
            <a:endParaRPr lang="en-US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Double Pointers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does this do?</a:t>
            </a:r>
          </a:p>
          <a:p>
            <a:pPr lvl="1">
              <a:buNone/>
            </a:pPr>
            <a:r>
              <a:rPr lang="en-US" dirty="0"/>
              <a:t>	</a:t>
            </a:r>
            <a:r>
              <a:rPr lang="en-US" dirty="0" err="1">
                <a:solidFill>
                  <a:srgbClr val="00B050"/>
                </a:solidFill>
              </a:rPr>
              <a:t>int</a:t>
            </a:r>
            <a:r>
              <a:rPr lang="en-US" dirty="0">
                <a:solidFill>
                  <a:srgbClr val="00B050"/>
                </a:solidFill>
              </a:rPr>
              <a:t>** </a:t>
            </a:r>
            <a:r>
              <a:rPr lang="en-US" dirty="0">
                <a:solidFill>
                  <a:srgbClr val="CD7923"/>
                </a:solidFill>
              </a:rPr>
              <a:t>w</a:t>
            </a:r>
            <a:r>
              <a:rPr lang="en-US" dirty="0"/>
              <a:t> = </a:t>
            </a:r>
            <a:r>
              <a:rPr lang="en-US" dirty="0" err="1"/>
              <a:t>alloc</a:t>
            </a:r>
            <a:r>
              <a:rPr lang="en-US" dirty="0"/>
              <a:t>(</a:t>
            </a:r>
            <a:r>
              <a:rPr lang="en-US" dirty="0" err="1">
                <a:solidFill>
                  <a:srgbClr val="00B050"/>
                </a:solidFill>
              </a:rPr>
              <a:t>int</a:t>
            </a:r>
            <a:r>
              <a:rPr lang="en-US" dirty="0">
                <a:solidFill>
                  <a:srgbClr val="00B050"/>
                </a:solidFill>
              </a:rPr>
              <a:t>*</a:t>
            </a:r>
            <a:r>
              <a:rPr lang="en-US" dirty="0"/>
              <a:t>);</a:t>
            </a:r>
          </a:p>
          <a:p>
            <a:pPr lvl="1"/>
            <a:r>
              <a:rPr lang="en-US" dirty="0"/>
              <a:t>It creates a cell that can contain an </a:t>
            </a:r>
            <a:r>
              <a:rPr lang="en-US" dirty="0">
                <a:solidFill>
                  <a:srgbClr val="00B050"/>
                </a:solidFill>
              </a:rPr>
              <a:t>int*</a:t>
            </a:r>
          </a:p>
          <a:p>
            <a:endParaRPr lang="en-US" dirty="0"/>
          </a:p>
          <a:p>
            <a:r>
              <a:rPr lang="en-US" dirty="0"/>
              <a:t>What is the default value of type </a:t>
            </a:r>
            <a:r>
              <a:rPr lang="en-US" dirty="0" err="1">
                <a:solidFill>
                  <a:srgbClr val="00B050"/>
                </a:solidFill>
              </a:rPr>
              <a:t>int</a:t>
            </a:r>
            <a:r>
              <a:rPr lang="en-US" dirty="0">
                <a:solidFill>
                  <a:srgbClr val="00B050"/>
                </a:solidFill>
              </a:rPr>
              <a:t>*</a:t>
            </a:r>
            <a:r>
              <a:rPr lang="en-US" dirty="0"/>
              <a:t>?</a:t>
            </a:r>
          </a:p>
          <a:p>
            <a:pPr lvl="1"/>
            <a:r>
              <a:rPr lang="en-US" dirty="0"/>
              <a:t>Let’s ask coin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What is NULL?</a:t>
            </a:r>
          </a:p>
        </p:txBody>
      </p:sp>
      <p:sp>
        <p:nvSpPr>
          <p:cNvPr id="6" name="Rectangle 21"/>
          <p:cNvSpPr>
            <a:spLocks/>
          </p:cNvSpPr>
          <p:nvPr/>
        </p:nvSpPr>
        <p:spPr bwMode="auto">
          <a:xfrm>
            <a:off x="10298875" y="1981200"/>
            <a:ext cx="1811393" cy="471924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dirty="0" err="1"/>
              <a:t>Alloc</a:t>
            </a:r>
            <a:r>
              <a:rPr lang="en-US" dirty="0"/>
              <a:t>. </a:t>
            </a:r>
            <a:r>
              <a:rPr lang="en-US" dirty="0" err="1"/>
              <a:t>Mem</a:t>
            </a:r>
            <a:r>
              <a:rPr lang="en-US" dirty="0"/>
              <a:t>.</a:t>
            </a:r>
          </a:p>
        </p:txBody>
      </p:sp>
      <p:sp>
        <p:nvSpPr>
          <p:cNvPr id="7" name="Rectangle 2"/>
          <p:cNvSpPr>
            <a:spLocks/>
          </p:cNvSpPr>
          <p:nvPr/>
        </p:nvSpPr>
        <p:spPr bwMode="auto">
          <a:xfrm>
            <a:off x="8013145" y="1981200"/>
            <a:ext cx="1777730" cy="471924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dirty="0"/>
              <a:t>Local </a:t>
            </a:r>
            <a:r>
              <a:rPr lang="en-US" dirty="0" err="1"/>
              <a:t>Mem</a:t>
            </a:r>
            <a:r>
              <a:rPr lang="en-US" dirty="0"/>
              <a:t>.</a:t>
            </a:r>
          </a:p>
        </p:txBody>
      </p:sp>
      <p:sp>
        <p:nvSpPr>
          <p:cNvPr id="8" name="Rectangle 7"/>
          <p:cNvSpPr>
            <a:spLocks/>
          </p:cNvSpPr>
          <p:nvPr/>
        </p:nvSpPr>
        <p:spPr bwMode="auto">
          <a:xfrm>
            <a:off x="8622474" y="2804676"/>
            <a:ext cx="325410" cy="471924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b="0" dirty="0"/>
              <a:t>w</a:t>
            </a:r>
          </a:p>
        </p:txBody>
      </p:sp>
      <p:sp>
        <p:nvSpPr>
          <p:cNvPr id="9" name="Rectangle 12"/>
          <p:cNvSpPr>
            <a:spLocks noChangeArrowheads="1"/>
          </p:cNvSpPr>
          <p:nvPr/>
        </p:nvSpPr>
        <p:spPr bwMode="auto">
          <a:xfrm>
            <a:off x="9003474" y="2819400"/>
            <a:ext cx="470726" cy="457200"/>
          </a:xfrm>
          <a:prstGeom prst="rect">
            <a:avLst/>
          </a:prstGeom>
          <a:noFill/>
          <a:ln w="12700" algn="ctr">
            <a:solidFill>
              <a:srgbClr val="00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1800" b="0" dirty="0"/>
          </a:p>
        </p:txBody>
      </p:sp>
      <p:grpSp>
        <p:nvGrpSpPr>
          <p:cNvPr id="10" name="Group 35"/>
          <p:cNvGrpSpPr/>
          <p:nvPr/>
        </p:nvGrpSpPr>
        <p:grpSpPr>
          <a:xfrm>
            <a:off x="10009950" y="1981200"/>
            <a:ext cx="120650" cy="1600200"/>
            <a:chOff x="9855200" y="5715000"/>
            <a:chExt cx="120650" cy="2819400"/>
          </a:xfrm>
        </p:grpSpPr>
        <p:cxnSp>
          <p:nvCxnSpPr>
            <p:cNvPr id="11" name="Straight Connector 25"/>
            <p:cNvCxnSpPr>
              <a:cxnSpLocks noChangeShapeType="1"/>
            </p:cNvCxnSpPr>
            <p:nvPr/>
          </p:nvCxnSpPr>
          <p:spPr bwMode="auto">
            <a:xfrm rot="5400000" flipH="1" flipV="1">
              <a:off x="8566944" y="7125494"/>
              <a:ext cx="2817812" cy="0"/>
            </a:xfrm>
            <a:prstGeom prst="line">
              <a:avLst/>
            </a:prstGeom>
            <a:noFill/>
            <a:ln w="38100" algn="ctr">
              <a:solidFill>
                <a:srgbClr val="000000"/>
              </a:solidFill>
              <a:miter lim="400000"/>
              <a:headEnd/>
              <a:tailEnd/>
            </a:ln>
          </p:spPr>
        </p:cxnSp>
        <p:cxnSp>
          <p:nvCxnSpPr>
            <p:cNvPr id="12" name="Straight Connector 11"/>
            <p:cNvCxnSpPr>
              <a:cxnSpLocks noChangeShapeType="1"/>
            </p:cNvCxnSpPr>
            <p:nvPr/>
          </p:nvCxnSpPr>
          <p:spPr bwMode="auto">
            <a:xfrm rot="5400000" flipH="1" flipV="1">
              <a:off x="8446294" y="7123906"/>
              <a:ext cx="2817812" cy="0"/>
            </a:xfrm>
            <a:prstGeom prst="line">
              <a:avLst/>
            </a:prstGeom>
            <a:noFill/>
            <a:ln w="38100" algn="ctr">
              <a:solidFill>
                <a:srgbClr val="000000"/>
              </a:solidFill>
              <a:prstDash val="dash"/>
              <a:miter lim="400000"/>
              <a:headEnd/>
              <a:tailEnd/>
            </a:ln>
          </p:spPr>
        </p:cxnSp>
      </p:grp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1076750" y="2819400"/>
            <a:ext cx="609600" cy="457200"/>
          </a:xfrm>
          <a:prstGeom prst="rect">
            <a:avLst/>
          </a:prstGeom>
          <a:noFill/>
          <a:ln w="12700" algn="ctr">
            <a:solidFill>
              <a:srgbClr val="00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 dirty="0"/>
          </a:p>
        </p:txBody>
      </p:sp>
      <p:cxnSp>
        <p:nvCxnSpPr>
          <p:cNvPr id="14" name="Straight Arrow Connector 9"/>
          <p:cNvCxnSpPr>
            <a:cxnSpLocks noChangeShapeType="1"/>
            <a:endCxn id="13" idx="1"/>
          </p:cNvCxnSpPr>
          <p:nvPr/>
        </p:nvCxnSpPr>
        <p:spPr bwMode="auto">
          <a:xfrm>
            <a:off x="9245600" y="3048000"/>
            <a:ext cx="1831150" cy="1588"/>
          </a:xfrm>
          <a:prstGeom prst="straightConnector1">
            <a:avLst/>
          </a:prstGeom>
          <a:noFill/>
          <a:ln w="25400" algn="ctr">
            <a:solidFill>
              <a:srgbClr val="000000"/>
            </a:solidFill>
            <a:miter lim="400000"/>
            <a:headEnd type="oval" w="lg" len="lg"/>
            <a:tailEnd type="stealth" w="lg" len="lg"/>
          </a:ln>
        </p:spPr>
      </p:cxnSp>
      <p:sp>
        <p:nvSpPr>
          <p:cNvPr id="15" name="Rectangular Callout 14"/>
          <p:cNvSpPr/>
          <p:nvPr/>
        </p:nvSpPr>
        <p:spPr bwMode="auto">
          <a:xfrm>
            <a:off x="11226800" y="3516868"/>
            <a:ext cx="1002839" cy="646331"/>
          </a:xfrm>
          <a:prstGeom prst="wedgeRectCallout">
            <a:avLst>
              <a:gd name="adj1" fmla="val -39933"/>
              <a:gd name="adj2" fmla="val -116241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1800" b="0" dirty="0"/>
              <a:t>Contains</a:t>
            </a:r>
            <a:br>
              <a:rPr lang="en-US" sz="1800" b="0" dirty="0"/>
            </a:br>
            <a:r>
              <a:rPr lang="en-US" sz="1800" b="0" dirty="0"/>
              <a:t>an </a:t>
            </a:r>
            <a:r>
              <a:rPr lang="en-US" sz="1800" b="0" dirty="0" err="1">
                <a:solidFill>
                  <a:srgbClr val="00B050"/>
                </a:solidFill>
              </a:rPr>
              <a:t>int</a:t>
            </a:r>
            <a:r>
              <a:rPr lang="en-US" sz="1800" b="0" dirty="0">
                <a:solidFill>
                  <a:srgbClr val="00B050"/>
                </a:solidFill>
              </a:rPr>
              <a:t>*</a:t>
            </a:r>
          </a:p>
        </p:txBody>
      </p:sp>
      <p:sp>
        <p:nvSpPr>
          <p:cNvPr id="16" name="Rectangular Callout 15"/>
          <p:cNvSpPr/>
          <p:nvPr/>
        </p:nvSpPr>
        <p:spPr bwMode="auto">
          <a:xfrm>
            <a:off x="8546816" y="3581400"/>
            <a:ext cx="1079784" cy="369332"/>
          </a:xfrm>
          <a:prstGeom prst="wedgeRectCallout">
            <a:avLst>
              <a:gd name="adj1" fmla="val -13538"/>
              <a:gd name="adj2" fmla="val -135533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1800" b="0" dirty="0"/>
              <a:t>Type </a:t>
            </a:r>
            <a:r>
              <a:rPr lang="en-US" sz="1800" b="0" dirty="0" err="1">
                <a:solidFill>
                  <a:srgbClr val="00B050"/>
                </a:solidFill>
              </a:rPr>
              <a:t>int</a:t>
            </a:r>
            <a:r>
              <a:rPr lang="en-US" sz="1800" b="0" dirty="0">
                <a:solidFill>
                  <a:srgbClr val="00B050"/>
                </a:solidFill>
              </a:rPr>
              <a:t>**</a:t>
            </a:r>
          </a:p>
        </p:txBody>
      </p:sp>
      <p:sp>
        <p:nvSpPr>
          <p:cNvPr id="17" name="Rectangle 4"/>
          <p:cNvSpPr>
            <a:spLocks/>
          </p:cNvSpPr>
          <p:nvPr/>
        </p:nvSpPr>
        <p:spPr bwMode="auto">
          <a:xfrm>
            <a:off x="1834662" y="5653207"/>
            <a:ext cx="6115538" cy="1661993"/>
          </a:xfrm>
          <a:prstGeom prst="rect">
            <a:avLst/>
          </a:prstGeom>
          <a:solidFill>
            <a:schemeClr val="tx1"/>
          </a:solidFill>
          <a:ln w="19050">
            <a:solidFill>
              <a:srgbClr val="C00000"/>
            </a:solidFill>
            <a:miter lim="400000"/>
            <a:headEnd/>
            <a:tailEnd/>
          </a:ln>
        </p:spPr>
        <p:txBody>
          <a:bodyPr wrap="square" tIns="91440" bIns="91440" anchor="ctr">
            <a:spAutoFit/>
          </a:bodyPr>
          <a:lstStyle/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--&gt;</a:t>
            </a:r>
            <a:r>
              <a:rPr lang="en-US" b="0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 err="1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** w = </a:t>
            </a:r>
            <a:r>
              <a:rPr lang="en-US" b="0" dirty="0" err="1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alloc</a:t>
            </a:r>
            <a:r>
              <a:rPr lang="en-US" b="0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b="0" dirty="0" err="1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*);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chemeClr val="accent1">
                    <a:lumMod val="40000"/>
                    <a:lumOff val="6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w is 0x1D75260 (</a:t>
            </a:r>
            <a:r>
              <a:rPr lang="en-US" b="0" dirty="0" err="1">
                <a:solidFill>
                  <a:schemeClr val="accent1">
                    <a:lumMod val="40000"/>
                    <a:lumOff val="6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chemeClr val="accent1">
                    <a:lumMod val="40000"/>
                    <a:lumOff val="6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**)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--&gt;</a:t>
            </a:r>
            <a:r>
              <a:rPr lang="en-US" b="0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*w;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chemeClr val="accent1">
                    <a:lumMod val="40000"/>
                    <a:lumOff val="6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NULL (</a:t>
            </a:r>
            <a:r>
              <a:rPr lang="en-US" b="0" dirty="0" err="1">
                <a:solidFill>
                  <a:schemeClr val="accent1">
                    <a:lumMod val="40000"/>
                    <a:lumOff val="6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chemeClr val="accent1">
                    <a:lumMod val="40000"/>
                    <a:lumOff val="6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*)</a:t>
            </a:r>
          </a:p>
        </p:txBody>
      </p:sp>
      <p:sp>
        <p:nvSpPr>
          <p:cNvPr id="18" name="Rectangle 17"/>
          <p:cNvSpPr/>
          <p:nvPr/>
        </p:nvSpPr>
        <p:spPr bwMode="auto">
          <a:xfrm>
            <a:off x="1834662" y="5348407"/>
            <a:ext cx="6115538" cy="304800"/>
          </a:xfrm>
          <a:prstGeom prst="rect">
            <a:avLst/>
          </a:prstGeom>
          <a:solidFill>
            <a:srgbClr val="FFC000"/>
          </a:solidFill>
          <a:ln w="25400" cap="flat" cmpd="sng" algn="ctr">
            <a:solidFill>
              <a:srgbClr val="C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b="0" dirty="0"/>
              <a:t>Linux Terminal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9" name="Slide Number Placeholder 1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24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 animBg="1"/>
      <p:bldP spid="13" grpId="0" animBg="1"/>
      <p:bldP spid="15" grpId="0" animBg="1"/>
      <p:bldP spid="16" grpId="0" animBg="1"/>
      <p:bldP spid="17" grpId="0" animBg="1"/>
      <p:bldP spid="18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NULL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is NULL?</a:t>
            </a:r>
          </a:p>
          <a:p>
            <a:pPr lvl="1"/>
            <a:r>
              <a:rPr lang="en-US" dirty="0"/>
              <a:t>The default value of </a:t>
            </a:r>
            <a:r>
              <a:rPr lang="en-US" i="1" dirty="0"/>
              <a:t>any</a:t>
            </a:r>
            <a:r>
              <a:rPr lang="en-US" dirty="0"/>
              <a:t> pointer type</a:t>
            </a:r>
          </a:p>
          <a:p>
            <a:pPr lvl="1"/>
            <a:r>
              <a:rPr lang="en-US" dirty="0"/>
              <a:t>Drawn as</a:t>
            </a:r>
          </a:p>
          <a:p>
            <a:pPr lvl="1">
              <a:buNone/>
            </a:pPr>
            <a:endParaRPr lang="en-US" dirty="0"/>
          </a:p>
          <a:p>
            <a:pPr lvl="2"/>
            <a:endParaRPr lang="en-US" dirty="0"/>
          </a:p>
          <a:p>
            <a:r>
              <a:rPr lang="en-US" dirty="0"/>
              <a:t>A value of pointer type can be either</a:t>
            </a:r>
          </a:p>
          <a:p>
            <a:pPr lvl="1"/>
            <a:r>
              <a:rPr lang="en-US" dirty="0"/>
              <a:t>An address to a cell in allocated memory, or</a:t>
            </a:r>
          </a:p>
          <a:p>
            <a:pPr lvl="1"/>
            <a:r>
              <a:rPr lang="en-US" dirty="0"/>
              <a:t>NULL</a:t>
            </a:r>
          </a:p>
          <a:p>
            <a:pPr lvl="2"/>
            <a:endParaRPr lang="en-US" dirty="0"/>
          </a:p>
          <a:p>
            <a:r>
              <a:rPr lang="en-US" dirty="0"/>
              <a:t>We can check if a pointer is NULL</a:t>
            </a:r>
          </a:p>
          <a:p>
            <a:endParaRPr lang="en-US" dirty="0"/>
          </a:p>
        </p:txBody>
      </p:sp>
      <p:sp>
        <p:nvSpPr>
          <p:cNvPr id="6" name="Rectangle 21"/>
          <p:cNvSpPr>
            <a:spLocks/>
          </p:cNvSpPr>
          <p:nvPr/>
        </p:nvSpPr>
        <p:spPr bwMode="auto">
          <a:xfrm>
            <a:off x="10298875" y="1981200"/>
            <a:ext cx="1811393" cy="471924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dirty="0" err="1"/>
              <a:t>Alloc</a:t>
            </a:r>
            <a:r>
              <a:rPr lang="en-US" dirty="0"/>
              <a:t>. </a:t>
            </a:r>
            <a:r>
              <a:rPr lang="en-US" dirty="0" err="1"/>
              <a:t>Mem</a:t>
            </a:r>
            <a:r>
              <a:rPr lang="en-US" dirty="0"/>
              <a:t>.</a:t>
            </a:r>
          </a:p>
        </p:txBody>
      </p:sp>
      <p:sp>
        <p:nvSpPr>
          <p:cNvPr id="7" name="Rectangle 2"/>
          <p:cNvSpPr>
            <a:spLocks/>
          </p:cNvSpPr>
          <p:nvPr/>
        </p:nvSpPr>
        <p:spPr bwMode="auto">
          <a:xfrm>
            <a:off x="8013145" y="1981200"/>
            <a:ext cx="1777730" cy="471924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dirty="0"/>
              <a:t>Local </a:t>
            </a:r>
            <a:r>
              <a:rPr lang="en-US" dirty="0" err="1"/>
              <a:t>Mem</a:t>
            </a:r>
            <a:r>
              <a:rPr lang="en-US" dirty="0"/>
              <a:t>.</a:t>
            </a:r>
          </a:p>
        </p:txBody>
      </p:sp>
      <p:sp>
        <p:nvSpPr>
          <p:cNvPr id="8" name="Rectangle 7"/>
          <p:cNvSpPr>
            <a:spLocks/>
          </p:cNvSpPr>
          <p:nvPr/>
        </p:nvSpPr>
        <p:spPr bwMode="auto">
          <a:xfrm>
            <a:off x="8622474" y="2804676"/>
            <a:ext cx="325410" cy="471924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b="0" dirty="0"/>
              <a:t>w</a:t>
            </a:r>
          </a:p>
        </p:txBody>
      </p:sp>
      <p:sp>
        <p:nvSpPr>
          <p:cNvPr id="9" name="Rectangle 12"/>
          <p:cNvSpPr>
            <a:spLocks noChangeArrowheads="1"/>
          </p:cNvSpPr>
          <p:nvPr/>
        </p:nvSpPr>
        <p:spPr bwMode="auto">
          <a:xfrm>
            <a:off x="9003474" y="2819400"/>
            <a:ext cx="470726" cy="457200"/>
          </a:xfrm>
          <a:prstGeom prst="rect">
            <a:avLst/>
          </a:prstGeom>
          <a:noFill/>
          <a:ln w="12700" algn="ctr">
            <a:solidFill>
              <a:srgbClr val="00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1800" b="0" dirty="0"/>
          </a:p>
        </p:txBody>
      </p:sp>
      <p:grpSp>
        <p:nvGrpSpPr>
          <p:cNvPr id="10" name="Group 35"/>
          <p:cNvGrpSpPr/>
          <p:nvPr/>
        </p:nvGrpSpPr>
        <p:grpSpPr>
          <a:xfrm>
            <a:off x="10009950" y="1981200"/>
            <a:ext cx="120650" cy="1600200"/>
            <a:chOff x="9855200" y="5715000"/>
            <a:chExt cx="120650" cy="2819400"/>
          </a:xfrm>
        </p:grpSpPr>
        <p:cxnSp>
          <p:nvCxnSpPr>
            <p:cNvPr id="11" name="Straight Connector 25"/>
            <p:cNvCxnSpPr>
              <a:cxnSpLocks noChangeShapeType="1"/>
            </p:cNvCxnSpPr>
            <p:nvPr/>
          </p:nvCxnSpPr>
          <p:spPr bwMode="auto">
            <a:xfrm rot="5400000" flipH="1" flipV="1">
              <a:off x="8566944" y="7125494"/>
              <a:ext cx="2817812" cy="0"/>
            </a:xfrm>
            <a:prstGeom prst="line">
              <a:avLst/>
            </a:prstGeom>
            <a:noFill/>
            <a:ln w="38100" algn="ctr">
              <a:solidFill>
                <a:srgbClr val="000000"/>
              </a:solidFill>
              <a:miter lim="400000"/>
              <a:headEnd/>
              <a:tailEnd/>
            </a:ln>
          </p:spPr>
        </p:cxnSp>
        <p:cxnSp>
          <p:nvCxnSpPr>
            <p:cNvPr id="12" name="Straight Connector 11"/>
            <p:cNvCxnSpPr>
              <a:cxnSpLocks noChangeShapeType="1"/>
            </p:cNvCxnSpPr>
            <p:nvPr/>
          </p:nvCxnSpPr>
          <p:spPr bwMode="auto">
            <a:xfrm rot="5400000" flipH="1" flipV="1">
              <a:off x="8446294" y="7123906"/>
              <a:ext cx="2817812" cy="0"/>
            </a:xfrm>
            <a:prstGeom prst="line">
              <a:avLst/>
            </a:prstGeom>
            <a:noFill/>
            <a:ln w="38100" algn="ctr">
              <a:solidFill>
                <a:srgbClr val="000000"/>
              </a:solidFill>
              <a:prstDash val="dash"/>
              <a:miter lim="400000"/>
              <a:headEnd/>
              <a:tailEnd/>
            </a:ln>
          </p:spPr>
        </p:cxnSp>
      </p:grp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1076750" y="2819400"/>
            <a:ext cx="609600" cy="457200"/>
          </a:xfrm>
          <a:prstGeom prst="rect">
            <a:avLst/>
          </a:prstGeom>
          <a:noFill/>
          <a:ln w="12700" algn="ctr">
            <a:solidFill>
              <a:srgbClr val="00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 dirty="0"/>
          </a:p>
        </p:txBody>
      </p:sp>
      <p:cxnSp>
        <p:nvCxnSpPr>
          <p:cNvPr id="14" name="Straight Arrow Connector 9"/>
          <p:cNvCxnSpPr>
            <a:cxnSpLocks noChangeShapeType="1"/>
            <a:endCxn id="13" idx="1"/>
          </p:cNvCxnSpPr>
          <p:nvPr/>
        </p:nvCxnSpPr>
        <p:spPr bwMode="auto">
          <a:xfrm>
            <a:off x="9245600" y="3048000"/>
            <a:ext cx="1831150" cy="1588"/>
          </a:xfrm>
          <a:prstGeom prst="straightConnector1">
            <a:avLst/>
          </a:prstGeom>
          <a:noFill/>
          <a:ln w="25400" algn="ctr">
            <a:solidFill>
              <a:srgbClr val="000000"/>
            </a:solidFill>
            <a:miter lim="400000"/>
            <a:headEnd type="oval" w="lg" len="lg"/>
            <a:tailEnd type="stealth" w="lg" len="lg"/>
          </a:ln>
        </p:spPr>
      </p:cxnSp>
      <p:sp>
        <p:nvSpPr>
          <p:cNvPr id="15" name="Rectangular Callout 14"/>
          <p:cNvSpPr/>
          <p:nvPr/>
        </p:nvSpPr>
        <p:spPr bwMode="auto">
          <a:xfrm>
            <a:off x="11226800" y="3516868"/>
            <a:ext cx="682238" cy="369332"/>
          </a:xfrm>
          <a:prstGeom prst="wedgeRectCallout">
            <a:avLst>
              <a:gd name="adj1" fmla="val -3379"/>
              <a:gd name="adj2" fmla="val -145179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1800" b="0" dirty="0"/>
              <a:t>NULL</a:t>
            </a:r>
            <a:endParaRPr lang="en-US" sz="1800" b="0" dirty="0">
              <a:solidFill>
                <a:srgbClr val="00B050"/>
              </a:solidFill>
            </a:endParaRPr>
          </a:p>
        </p:txBody>
      </p:sp>
      <p:sp>
        <p:nvSpPr>
          <p:cNvPr id="16" name="Rectangular Callout 15"/>
          <p:cNvSpPr/>
          <p:nvPr/>
        </p:nvSpPr>
        <p:spPr bwMode="auto">
          <a:xfrm>
            <a:off x="8546816" y="3581400"/>
            <a:ext cx="1079784" cy="369332"/>
          </a:xfrm>
          <a:prstGeom prst="wedgeRectCallout">
            <a:avLst>
              <a:gd name="adj1" fmla="val -13538"/>
              <a:gd name="adj2" fmla="val -135533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1800" b="0" dirty="0"/>
              <a:t>Type </a:t>
            </a:r>
            <a:r>
              <a:rPr lang="en-US" sz="1800" b="0" dirty="0" err="1">
                <a:solidFill>
                  <a:srgbClr val="00B050"/>
                </a:solidFill>
              </a:rPr>
              <a:t>int</a:t>
            </a:r>
            <a:r>
              <a:rPr lang="en-US" sz="1800" b="0" dirty="0">
                <a:solidFill>
                  <a:srgbClr val="00B050"/>
                </a:solidFill>
              </a:rPr>
              <a:t>**</a:t>
            </a:r>
          </a:p>
        </p:txBody>
      </p:sp>
      <p:grpSp>
        <p:nvGrpSpPr>
          <p:cNvPr id="28" name="Group 27"/>
          <p:cNvGrpSpPr/>
          <p:nvPr/>
        </p:nvGrpSpPr>
        <p:grpSpPr>
          <a:xfrm>
            <a:off x="4064000" y="3431638"/>
            <a:ext cx="914400" cy="759362"/>
            <a:chOff x="863600" y="305197"/>
            <a:chExt cx="458788" cy="381000"/>
          </a:xfrm>
        </p:grpSpPr>
        <p:cxnSp>
          <p:nvCxnSpPr>
            <p:cNvPr id="19" name="Straight Connector 18"/>
            <p:cNvCxnSpPr/>
            <p:nvPr/>
          </p:nvCxnSpPr>
          <p:spPr bwMode="auto">
            <a:xfrm>
              <a:off x="863600" y="494903"/>
              <a:ext cx="457200" cy="1588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21" name="Straight Connector 20"/>
            <p:cNvCxnSpPr/>
            <p:nvPr/>
          </p:nvCxnSpPr>
          <p:spPr bwMode="auto">
            <a:xfrm rot="5400000">
              <a:off x="977106" y="494903"/>
              <a:ext cx="381000" cy="1588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22" name="Straight Connector 21"/>
            <p:cNvCxnSpPr/>
            <p:nvPr/>
          </p:nvCxnSpPr>
          <p:spPr bwMode="auto">
            <a:xfrm rot="5400000">
              <a:off x="1092994" y="494903"/>
              <a:ext cx="304800" cy="1588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24" name="Straight Connector 23"/>
            <p:cNvCxnSpPr/>
            <p:nvPr/>
          </p:nvCxnSpPr>
          <p:spPr bwMode="auto">
            <a:xfrm rot="5400000">
              <a:off x="1207294" y="494903"/>
              <a:ext cx="228600" cy="1588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29" name="Group 28"/>
          <p:cNvGrpSpPr/>
          <p:nvPr/>
        </p:nvGrpSpPr>
        <p:grpSpPr>
          <a:xfrm>
            <a:off x="11467275" y="2859975"/>
            <a:ext cx="458788" cy="381000"/>
            <a:chOff x="863600" y="305197"/>
            <a:chExt cx="458788" cy="381000"/>
          </a:xfrm>
        </p:grpSpPr>
        <p:cxnSp>
          <p:nvCxnSpPr>
            <p:cNvPr id="30" name="Straight Connector 29"/>
            <p:cNvCxnSpPr/>
            <p:nvPr/>
          </p:nvCxnSpPr>
          <p:spPr bwMode="auto">
            <a:xfrm>
              <a:off x="863600" y="494903"/>
              <a:ext cx="45720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oval" w="lg" len="lg"/>
              <a:tailEnd type="none" w="med" len="med"/>
            </a:ln>
            <a:effectLst/>
          </p:spPr>
        </p:cxnSp>
        <p:cxnSp>
          <p:nvCxnSpPr>
            <p:cNvPr id="31" name="Straight Connector 30"/>
            <p:cNvCxnSpPr/>
            <p:nvPr/>
          </p:nvCxnSpPr>
          <p:spPr bwMode="auto">
            <a:xfrm rot="5400000">
              <a:off x="977106" y="494903"/>
              <a:ext cx="38100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lg" len="lg"/>
              <a:tailEnd type="none" w="med" len="med"/>
            </a:ln>
            <a:effectLst/>
          </p:spPr>
        </p:cxnSp>
        <p:cxnSp>
          <p:nvCxnSpPr>
            <p:cNvPr id="32" name="Straight Connector 31"/>
            <p:cNvCxnSpPr/>
            <p:nvPr/>
          </p:nvCxnSpPr>
          <p:spPr bwMode="auto">
            <a:xfrm rot="5400000">
              <a:off x="1092994" y="494903"/>
              <a:ext cx="30480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lg" len="lg"/>
              <a:tailEnd type="none" w="med" len="med"/>
            </a:ln>
            <a:effectLst/>
          </p:spPr>
        </p:cxnSp>
        <p:cxnSp>
          <p:nvCxnSpPr>
            <p:cNvPr id="33" name="Straight Connector 32"/>
            <p:cNvCxnSpPr/>
            <p:nvPr/>
          </p:nvCxnSpPr>
          <p:spPr bwMode="auto">
            <a:xfrm rot="5400000">
              <a:off x="1207294" y="494903"/>
              <a:ext cx="22860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lg" len="lg"/>
              <a:tailEnd type="none" w="med" len="med"/>
            </a:ln>
            <a:effectLst/>
          </p:spPr>
        </p:cxnSp>
      </p:grpSp>
      <p:sp>
        <p:nvSpPr>
          <p:cNvPr id="34" name="Rectangle 4"/>
          <p:cNvSpPr>
            <a:spLocks/>
          </p:cNvSpPr>
          <p:nvPr/>
        </p:nvSpPr>
        <p:spPr bwMode="auto">
          <a:xfrm>
            <a:off x="1549400" y="7611070"/>
            <a:ext cx="6115538" cy="1661993"/>
          </a:xfrm>
          <a:prstGeom prst="rect">
            <a:avLst/>
          </a:prstGeom>
          <a:solidFill>
            <a:schemeClr val="tx1"/>
          </a:solidFill>
          <a:ln w="19050">
            <a:solidFill>
              <a:srgbClr val="C00000"/>
            </a:solidFill>
            <a:miter lim="400000"/>
            <a:headEnd/>
            <a:tailEnd/>
          </a:ln>
        </p:spPr>
        <p:txBody>
          <a:bodyPr wrap="square" tIns="91440" bIns="91440" anchor="ctr">
            <a:spAutoFit/>
          </a:bodyPr>
          <a:lstStyle/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--&gt;</a:t>
            </a:r>
            <a:r>
              <a:rPr lang="en-US" b="0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w == NULL;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>
                <a:solidFill>
                  <a:schemeClr val="accent1">
                    <a:lumMod val="40000"/>
                    <a:lumOff val="6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false </a:t>
            </a:r>
            <a:r>
              <a:rPr lang="en-US" b="0" dirty="0">
                <a:solidFill>
                  <a:schemeClr val="accent1">
                    <a:lumMod val="40000"/>
                    <a:lumOff val="6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b="0" dirty="0" err="1">
                <a:solidFill>
                  <a:schemeClr val="accent1">
                    <a:lumMod val="40000"/>
                    <a:lumOff val="6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bool</a:t>
            </a:r>
            <a:r>
              <a:rPr lang="en-US" b="0" dirty="0">
                <a:solidFill>
                  <a:schemeClr val="accent1">
                    <a:lumMod val="40000"/>
                    <a:lumOff val="6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)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--&gt;</a:t>
            </a:r>
            <a:r>
              <a:rPr lang="en-US" b="0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*w == NULL;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chemeClr val="accent1">
                    <a:lumMod val="40000"/>
                    <a:lumOff val="6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true (</a:t>
            </a:r>
            <a:r>
              <a:rPr lang="en-US" b="0" dirty="0" err="1">
                <a:solidFill>
                  <a:schemeClr val="accent1">
                    <a:lumMod val="40000"/>
                    <a:lumOff val="6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bool</a:t>
            </a:r>
            <a:r>
              <a:rPr lang="en-US" b="0" dirty="0">
                <a:solidFill>
                  <a:schemeClr val="accent1">
                    <a:lumMod val="40000"/>
                    <a:lumOff val="6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)</a:t>
            </a:r>
          </a:p>
        </p:txBody>
      </p:sp>
      <p:sp>
        <p:nvSpPr>
          <p:cNvPr id="35" name="Rectangle 34"/>
          <p:cNvSpPr/>
          <p:nvPr/>
        </p:nvSpPr>
        <p:spPr bwMode="auto">
          <a:xfrm>
            <a:off x="1549400" y="7306270"/>
            <a:ext cx="6115538" cy="304800"/>
          </a:xfrm>
          <a:prstGeom prst="rect">
            <a:avLst/>
          </a:prstGeom>
          <a:solidFill>
            <a:srgbClr val="FFC000"/>
          </a:solidFill>
          <a:ln w="25400" cap="flat" cmpd="sng" algn="ctr">
            <a:solidFill>
              <a:srgbClr val="C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b="0" dirty="0"/>
              <a:t>Linux Terminal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25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34" grpId="0" animBg="1"/>
      <p:bldP spid="35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NULL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is NULL good for?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NULL is </a:t>
            </a:r>
            <a:r>
              <a:rPr lang="en-US" b="1" dirty="0"/>
              <a:t>not</a:t>
            </a:r>
            <a:r>
              <a:rPr lang="en-US" dirty="0"/>
              <a:t> the address of a memory cell</a:t>
            </a:r>
          </a:p>
          <a:p>
            <a:pPr lvl="2"/>
            <a:r>
              <a:rPr lang="en-US" dirty="0"/>
              <a:t>We can dereference addresses to memory cells</a:t>
            </a:r>
          </a:p>
          <a:p>
            <a:pPr lvl="2"/>
            <a:r>
              <a:rPr lang="en-US" dirty="0"/>
              <a:t>But, we are getting an error instead</a:t>
            </a:r>
          </a:p>
          <a:p>
            <a:pPr lvl="4"/>
            <a:endParaRPr lang="en-US" dirty="0"/>
          </a:p>
          <a:p>
            <a:r>
              <a:rPr lang="en-US" dirty="0"/>
              <a:t>Dereferencing NULL is a </a:t>
            </a:r>
            <a:r>
              <a:rPr lang="en-US" b="1" dirty="0"/>
              <a:t>safety violation</a:t>
            </a:r>
          </a:p>
        </p:txBody>
      </p:sp>
      <p:sp>
        <p:nvSpPr>
          <p:cNvPr id="4" name="Rectangle 4"/>
          <p:cNvSpPr>
            <a:spLocks/>
          </p:cNvSpPr>
          <p:nvPr/>
        </p:nvSpPr>
        <p:spPr bwMode="auto">
          <a:xfrm>
            <a:off x="1549400" y="3009543"/>
            <a:ext cx="6115538" cy="2400657"/>
          </a:xfrm>
          <a:prstGeom prst="rect">
            <a:avLst/>
          </a:prstGeom>
          <a:solidFill>
            <a:schemeClr val="tx1"/>
          </a:solidFill>
          <a:ln w="19050">
            <a:solidFill>
              <a:srgbClr val="C00000"/>
            </a:solidFill>
            <a:miter lim="400000"/>
            <a:headEnd/>
            <a:tailEnd/>
          </a:ln>
        </p:spPr>
        <p:txBody>
          <a:bodyPr wrap="square" tIns="91440" bIns="91440" anchor="ctr">
            <a:spAutoFit/>
          </a:bodyPr>
          <a:lstStyle/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--&gt;</a:t>
            </a:r>
            <a:r>
              <a:rPr lang="en-US" b="0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 err="1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** w = </a:t>
            </a:r>
            <a:r>
              <a:rPr lang="en-US" b="0" dirty="0" err="1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alloc</a:t>
            </a:r>
            <a:r>
              <a:rPr lang="en-US" b="0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b="0" dirty="0" err="1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*);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chemeClr val="accent1">
                    <a:lumMod val="40000"/>
                    <a:lumOff val="6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w is 0x1D75260 (</a:t>
            </a:r>
            <a:r>
              <a:rPr lang="en-US" b="0" dirty="0" err="1">
                <a:solidFill>
                  <a:schemeClr val="accent1">
                    <a:lumMod val="40000"/>
                    <a:lumOff val="6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chemeClr val="accent1">
                    <a:lumMod val="40000"/>
                    <a:lumOff val="6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**)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--&gt;</a:t>
            </a:r>
            <a:r>
              <a:rPr lang="en-US" b="0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*w;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chemeClr val="accent1">
                    <a:lumMod val="40000"/>
                    <a:lumOff val="6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NULL (</a:t>
            </a:r>
            <a:r>
              <a:rPr lang="en-US" b="0" dirty="0" err="1">
                <a:solidFill>
                  <a:schemeClr val="accent1">
                    <a:lumMod val="40000"/>
                    <a:lumOff val="6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chemeClr val="accent1">
                    <a:lumMod val="40000"/>
                    <a:lumOff val="6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*)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--&gt;</a:t>
            </a:r>
            <a:r>
              <a:rPr lang="en-US" b="0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**w;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chemeClr val="accent1">
                    <a:lumMod val="40000"/>
                    <a:lumOff val="6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Error: null pointer was accessed</a:t>
            </a:r>
          </a:p>
        </p:txBody>
      </p:sp>
      <p:sp>
        <p:nvSpPr>
          <p:cNvPr id="5" name="Rectangle 4"/>
          <p:cNvSpPr/>
          <p:nvPr/>
        </p:nvSpPr>
        <p:spPr bwMode="auto">
          <a:xfrm>
            <a:off x="1549400" y="2704743"/>
            <a:ext cx="6115538" cy="304800"/>
          </a:xfrm>
          <a:prstGeom prst="rect">
            <a:avLst/>
          </a:prstGeom>
          <a:solidFill>
            <a:srgbClr val="FFC000"/>
          </a:solidFill>
          <a:ln w="25400" cap="flat" cmpd="sng" algn="ctr">
            <a:solidFill>
              <a:srgbClr val="C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b="0" dirty="0"/>
              <a:t>Linux Terminal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6" name="Rectangle 21"/>
          <p:cNvSpPr>
            <a:spLocks/>
          </p:cNvSpPr>
          <p:nvPr/>
        </p:nvSpPr>
        <p:spPr bwMode="auto">
          <a:xfrm>
            <a:off x="10298875" y="1981200"/>
            <a:ext cx="1811393" cy="471924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dirty="0" err="1"/>
              <a:t>Alloc</a:t>
            </a:r>
            <a:r>
              <a:rPr lang="en-US" dirty="0"/>
              <a:t>. </a:t>
            </a:r>
            <a:r>
              <a:rPr lang="en-US" dirty="0" err="1"/>
              <a:t>Mem</a:t>
            </a:r>
            <a:r>
              <a:rPr lang="en-US" dirty="0"/>
              <a:t>.</a:t>
            </a:r>
          </a:p>
        </p:txBody>
      </p:sp>
      <p:sp>
        <p:nvSpPr>
          <p:cNvPr id="7" name="Rectangle 2"/>
          <p:cNvSpPr>
            <a:spLocks/>
          </p:cNvSpPr>
          <p:nvPr/>
        </p:nvSpPr>
        <p:spPr bwMode="auto">
          <a:xfrm>
            <a:off x="8013145" y="1981200"/>
            <a:ext cx="1777730" cy="471924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dirty="0"/>
              <a:t>Local </a:t>
            </a:r>
            <a:r>
              <a:rPr lang="en-US" dirty="0" err="1"/>
              <a:t>Mem</a:t>
            </a:r>
            <a:r>
              <a:rPr lang="en-US" dirty="0"/>
              <a:t>.</a:t>
            </a:r>
          </a:p>
        </p:txBody>
      </p:sp>
      <p:sp>
        <p:nvSpPr>
          <p:cNvPr id="8" name="Rectangle 7"/>
          <p:cNvSpPr>
            <a:spLocks/>
          </p:cNvSpPr>
          <p:nvPr/>
        </p:nvSpPr>
        <p:spPr bwMode="auto">
          <a:xfrm>
            <a:off x="8622474" y="2804676"/>
            <a:ext cx="325410" cy="471924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b="0" dirty="0"/>
              <a:t>w</a:t>
            </a:r>
          </a:p>
        </p:txBody>
      </p:sp>
      <p:sp>
        <p:nvSpPr>
          <p:cNvPr id="9" name="Rectangle 12"/>
          <p:cNvSpPr>
            <a:spLocks noChangeArrowheads="1"/>
          </p:cNvSpPr>
          <p:nvPr/>
        </p:nvSpPr>
        <p:spPr bwMode="auto">
          <a:xfrm>
            <a:off x="9003474" y="2819400"/>
            <a:ext cx="470726" cy="457200"/>
          </a:xfrm>
          <a:prstGeom prst="rect">
            <a:avLst/>
          </a:prstGeom>
          <a:noFill/>
          <a:ln w="12700" algn="ctr">
            <a:solidFill>
              <a:srgbClr val="00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1800" b="0" dirty="0"/>
          </a:p>
        </p:txBody>
      </p:sp>
      <p:grpSp>
        <p:nvGrpSpPr>
          <p:cNvPr id="10" name="Group 35"/>
          <p:cNvGrpSpPr/>
          <p:nvPr/>
        </p:nvGrpSpPr>
        <p:grpSpPr>
          <a:xfrm>
            <a:off x="10009950" y="1981200"/>
            <a:ext cx="120650" cy="1600200"/>
            <a:chOff x="9855200" y="5715000"/>
            <a:chExt cx="120650" cy="2819400"/>
          </a:xfrm>
        </p:grpSpPr>
        <p:cxnSp>
          <p:nvCxnSpPr>
            <p:cNvPr id="11" name="Straight Connector 25"/>
            <p:cNvCxnSpPr>
              <a:cxnSpLocks noChangeShapeType="1"/>
            </p:cNvCxnSpPr>
            <p:nvPr/>
          </p:nvCxnSpPr>
          <p:spPr bwMode="auto">
            <a:xfrm rot="5400000" flipH="1" flipV="1">
              <a:off x="8566944" y="7125494"/>
              <a:ext cx="2817812" cy="0"/>
            </a:xfrm>
            <a:prstGeom prst="line">
              <a:avLst/>
            </a:prstGeom>
            <a:noFill/>
            <a:ln w="38100" algn="ctr">
              <a:solidFill>
                <a:srgbClr val="000000"/>
              </a:solidFill>
              <a:miter lim="400000"/>
              <a:headEnd/>
              <a:tailEnd/>
            </a:ln>
          </p:spPr>
        </p:cxnSp>
        <p:cxnSp>
          <p:nvCxnSpPr>
            <p:cNvPr id="12" name="Straight Connector 11"/>
            <p:cNvCxnSpPr>
              <a:cxnSpLocks noChangeShapeType="1"/>
            </p:cNvCxnSpPr>
            <p:nvPr/>
          </p:nvCxnSpPr>
          <p:spPr bwMode="auto">
            <a:xfrm rot="5400000" flipH="1" flipV="1">
              <a:off x="8446294" y="7123906"/>
              <a:ext cx="2817812" cy="0"/>
            </a:xfrm>
            <a:prstGeom prst="line">
              <a:avLst/>
            </a:prstGeom>
            <a:noFill/>
            <a:ln w="38100" algn="ctr">
              <a:solidFill>
                <a:srgbClr val="000000"/>
              </a:solidFill>
              <a:prstDash val="dash"/>
              <a:miter lim="400000"/>
              <a:headEnd/>
              <a:tailEnd/>
            </a:ln>
          </p:spPr>
        </p:cxnSp>
      </p:grp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1076750" y="2819400"/>
            <a:ext cx="609600" cy="457200"/>
          </a:xfrm>
          <a:prstGeom prst="rect">
            <a:avLst/>
          </a:prstGeom>
          <a:noFill/>
          <a:ln w="12700" algn="ctr">
            <a:solidFill>
              <a:srgbClr val="00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 dirty="0"/>
          </a:p>
        </p:txBody>
      </p:sp>
      <p:cxnSp>
        <p:nvCxnSpPr>
          <p:cNvPr id="14" name="Straight Arrow Connector 9"/>
          <p:cNvCxnSpPr>
            <a:cxnSpLocks noChangeShapeType="1"/>
            <a:endCxn id="13" idx="1"/>
          </p:cNvCxnSpPr>
          <p:nvPr/>
        </p:nvCxnSpPr>
        <p:spPr bwMode="auto">
          <a:xfrm>
            <a:off x="9245600" y="3048000"/>
            <a:ext cx="1831150" cy="1588"/>
          </a:xfrm>
          <a:prstGeom prst="straightConnector1">
            <a:avLst/>
          </a:prstGeom>
          <a:noFill/>
          <a:ln w="25400" algn="ctr">
            <a:solidFill>
              <a:srgbClr val="000000"/>
            </a:solidFill>
            <a:miter lim="400000"/>
            <a:headEnd type="oval" w="lg" len="lg"/>
            <a:tailEnd type="stealth" w="lg" len="lg"/>
          </a:ln>
        </p:spPr>
      </p:cxnSp>
      <p:sp>
        <p:nvSpPr>
          <p:cNvPr id="17" name="Rectangular Callout 16"/>
          <p:cNvSpPr/>
          <p:nvPr/>
        </p:nvSpPr>
        <p:spPr bwMode="auto">
          <a:xfrm>
            <a:off x="6426200" y="3923943"/>
            <a:ext cx="2922146" cy="923330"/>
          </a:xfrm>
          <a:prstGeom prst="wedgeRectCallout">
            <a:avLst>
              <a:gd name="adj1" fmla="val -178168"/>
              <a:gd name="adj2" fmla="val 41311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1800" b="0" dirty="0"/>
              <a:t>We are accessing the value</a:t>
            </a:r>
            <a:br>
              <a:rPr lang="en-US" sz="1800" b="0" dirty="0"/>
            </a:br>
            <a:r>
              <a:rPr lang="en-US" sz="1800" b="0" dirty="0"/>
              <a:t>contained in *w, i.e.,</a:t>
            </a:r>
            <a:br>
              <a:rPr lang="en-US" sz="1800" b="0" dirty="0"/>
            </a:br>
            <a:r>
              <a:rPr lang="en-US" sz="1800" b="0" dirty="0"/>
              <a:t>we are dereferencing NULL</a:t>
            </a:r>
            <a:endParaRPr lang="en-US" sz="1800" b="0" dirty="0">
              <a:solidFill>
                <a:srgbClr val="00B050"/>
              </a:solidFill>
            </a:endParaRPr>
          </a:p>
        </p:txBody>
      </p:sp>
      <p:grpSp>
        <p:nvGrpSpPr>
          <p:cNvPr id="18" name="Group 17"/>
          <p:cNvGrpSpPr/>
          <p:nvPr/>
        </p:nvGrpSpPr>
        <p:grpSpPr>
          <a:xfrm>
            <a:off x="11467275" y="2859975"/>
            <a:ext cx="458788" cy="381000"/>
            <a:chOff x="863600" y="305197"/>
            <a:chExt cx="458788" cy="381000"/>
          </a:xfrm>
        </p:grpSpPr>
        <p:cxnSp>
          <p:nvCxnSpPr>
            <p:cNvPr id="19" name="Straight Connector 18"/>
            <p:cNvCxnSpPr/>
            <p:nvPr/>
          </p:nvCxnSpPr>
          <p:spPr bwMode="auto">
            <a:xfrm>
              <a:off x="863600" y="494903"/>
              <a:ext cx="45720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oval" w="lg" len="lg"/>
              <a:tailEnd type="none" w="med" len="med"/>
            </a:ln>
            <a:effectLst/>
          </p:spPr>
        </p:cxnSp>
        <p:cxnSp>
          <p:nvCxnSpPr>
            <p:cNvPr id="20" name="Straight Connector 19"/>
            <p:cNvCxnSpPr/>
            <p:nvPr/>
          </p:nvCxnSpPr>
          <p:spPr bwMode="auto">
            <a:xfrm rot="5400000">
              <a:off x="977106" y="494903"/>
              <a:ext cx="38100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lg" len="lg"/>
              <a:tailEnd type="none" w="med" len="med"/>
            </a:ln>
            <a:effectLst/>
          </p:spPr>
        </p:cxnSp>
        <p:cxnSp>
          <p:nvCxnSpPr>
            <p:cNvPr id="21" name="Straight Connector 20"/>
            <p:cNvCxnSpPr/>
            <p:nvPr/>
          </p:nvCxnSpPr>
          <p:spPr bwMode="auto">
            <a:xfrm rot="5400000">
              <a:off x="1092994" y="494903"/>
              <a:ext cx="30480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lg" len="lg"/>
              <a:tailEnd type="none" w="med" len="med"/>
            </a:ln>
            <a:effectLst/>
          </p:spPr>
        </p:cxnSp>
        <p:cxnSp>
          <p:nvCxnSpPr>
            <p:cNvPr id="22" name="Straight Connector 21"/>
            <p:cNvCxnSpPr/>
            <p:nvPr/>
          </p:nvCxnSpPr>
          <p:spPr bwMode="auto">
            <a:xfrm rot="5400000">
              <a:off x="1207294" y="494903"/>
              <a:ext cx="22860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lg" len="lg"/>
              <a:tailEnd type="none" w="med" len="med"/>
            </a:ln>
            <a:effectLst/>
          </p:spPr>
        </p:cxnSp>
      </p:grpSp>
      <p:sp>
        <p:nvSpPr>
          <p:cNvPr id="23" name="Rectangular Callout 22"/>
          <p:cNvSpPr/>
          <p:nvPr/>
        </p:nvSpPr>
        <p:spPr bwMode="auto">
          <a:xfrm>
            <a:off x="6830457" y="8393668"/>
            <a:ext cx="1272143" cy="369332"/>
          </a:xfrm>
          <a:prstGeom prst="wedgeRectCallout">
            <a:avLst>
              <a:gd name="adj1" fmla="val -15848"/>
              <a:gd name="adj2" fmla="val -148395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1800" b="0" dirty="0"/>
              <a:t>This is bad!</a:t>
            </a:r>
            <a:endParaRPr lang="en-US" sz="1800" b="0" dirty="0">
              <a:solidFill>
                <a:srgbClr val="00B050"/>
              </a:solidFill>
            </a:endParaRPr>
          </a:p>
        </p:txBody>
      </p:sp>
      <p:sp>
        <p:nvSpPr>
          <p:cNvPr id="24" name="Slide Number Placeholder 2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26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17" grpId="0" animBg="1"/>
      <p:bldP spid="23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2500" y="254000"/>
            <a:ext cx="9131300" cy="1498600"/>
          </a:xfrm>
        </p:spPr>
        <p:txBody>
          <a:bodyPr/>
          <a:lstStyle/>
          <a:p>
            <a:r>
              <a:rPr lang="en-US" dirty="0"/>
              <a:t>The Billion Dollar Mistake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2500" y="1981200"/>
            <a:ext cx="12052300" cy="6896100"/>
          </a:xfrm>
        </p:spPr>
        <p:txBody>
          <a:bodyPr/>
          <a:lstStyle/>
          <a:p>
            <a:r>
              <a:rPr lang="en-US" dirty="0"/>
              <a:t>Tony Hoare introduced the NULL pointer</a:t>
            </a:r>
            <a:br>
              <a:rPr lang="en-US" dirty="0"/>
            </a:br>
            <a:r>
              <a:rPr lang="en-US" dirty="0"/>
              <a:t>in </a:t>
            </a:r>
            <a:r>
              <a:rPr lang="en-US" dirty="0" err="1"/>
              <a:t>Algol</a:t>
            </a:r>
            <a:r>
              <a:rPr lang="en-US" dirty="0"/>
              <a:t> W in 1965</a:t>
            </a:r>
          </a:p>
          <a:p>
            <a:r>
              <a:rPr lang="en-US" dirty="0"/>
              <a:t>Part of most imperative programming languages ever since</a:t>
            </a:r>
          </a:p>
          <a:p>
            <a:pPr lvl="1"/>
            <a:r>
              <a:rPr lang="en-US" dirty="0"/>
              <a:t>C, C++, Python, </a:t>
            </a:r>
            <a:r>
              <a:rPr lang="en-US" dirty="0" err="1"/>
              <a:t>Javascript</a:t>
            </a:r>
            <a:r>
              <a:rPr lang="en-US" dirty="0"/>
              <a:t>, PHP, …</a:t>
            </a:r>
          </a:p>
          <a:p>
            <a:r>
              <a:rPr lang="en-US" dirty="0"/>
              <a:t>One of the most error-prone programming constructs!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Every time we dereference a pointer, we need to know it is not NULL</a:t>
            </a:r>
          </a:p>
          <a:p>
            <a:pPr lvl="2"/>
            <a:r>
              <a:rPr lang="en-US" dirty="0"/>
              <a:t>Many programmers forget</a:t>
            </a:r>
          </a:p>
          <a:p>
            <a:pPr lvl="2"/>
            <a:r>
              <a:rPr lang="en-US" dirty="0"/>
              <a:t>Endless source of bugs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997200" y="4953000"/>
            <a:ext cx="7010400" cy="201593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b="0" i="1" dirty="0"/>
              <a:t>This led me to suggest that the </a:t>
            </a:r>
            <a:r>
              <a:rPr lang="en-US" i="1" dirty="0"/>
              <a:t>null</a:t>
            </a:r>
            <a:r>
              <a:rPr lang="en-US" b="0" i="1" dirty="0"/>
              <a:t> value is a member of every type, and a null check is required on every use of that reference variable, and it may be perhaps </a:t>
            </a:r>
            <a:r>
              <a:rPr lang="en-US" i="1" dirty="0"/>
              <a:t>a billion dollar mistake</a:t>
            </a:r>
            <a:r>
              <a:rPr lang="en-US" b="0" i="1" dirty="0"/>
              <a:t>.</a:t>
            </a:r>
          </a:p>
          <a:p>
            <a:pPr algn="l">
              <a:spcBef>
                <a:spcPts val="600"/>
              </a:spcBef>
            </a:pPr>
            <a:r>
              <a:rPr lang="en-US" b="0" dirty="0"/>
              <a:t>-- Tony Hoare (</a:t>
            </a:r>
            <a:r>
              <a:rPr lang="en-US" b="0" dirty="0" err="1">
                <a:hlinkClick r:id="rId2"/>
              </a:rPr>
              <a:t>InfoQ</a:t>
            </a:r>
            <a:r>
              <a:rPr lang="en-US" b="0" dirty="0">
                <a:hlinkClick r:id="rId2"/>
              </a:rPr>
              <a:t> 2009 </a:t>
            </a:r>
            <a:r>
              <a:rPr lang="en-US" b="0" dirty="0"/>
              <a:t>-- minute 27:40)</a:t>
            </a:r>
          </a:p>
        </p:txBody>
      </p:sp>
      <p:pic>
        <p:nvPicPr>
          <p:cNvPr id="1026" name="Picture 2" descr="Related image"/>
          <p:cNvPicPr>
            <a:picLocks noChangeAspect="1" noChangeArrowheads="1"/>
          </p:cNvPicPr>
          <p:nvPr/>
        </p:nvPicPr>
        <p:blipFill>
          <a:blip r:embed="rId3" cstate="print"/>
          <a:srcRect l="11979" r="10938"/>
          <a:stretch>
            <a:fillRect/>
          </a:stretch>
        </p:blipFill>
        <p:spPr bwMode="auto">
          <a:xfrm>
            <a:off x="10693400" y="76200"/>
            <a:ext cx="2209800" cy="2866768"/>
          </a:xfrm>
          <a:prstGeom prst="rect">
            <a:avLst/>
          </a:prstGeom>
          <a:noFill/>
        </p:spPr>
      </p:pic>
      <p:sp>
        <p:nvSpPr>
          <p:cNvPr id="6" name="Rectangle 4"/>
          <p:cNvSpPr>
            <a:spLocks/>
          </p:cNvSpPr>
          <p:nvPr/>
        </p:nvSpPr>
        <p:spPr bwMode="auto">
          <a:xfrm>
            <a:off x="6273800" y="8305800"/>
            <a:ext cx="6115538" cy="1292662"/>
          </a:xfrm>
          <a:prstGeom prst="rect">
            <a:avLst/>
          </a:prstGeom>
          <a:solidFill>
            <a:schemeClr val="tx1"/>
          </a:solidFill>
          <a:ln w="19050">
            <a:solidFill>
              <a:srgbClr val="C00000"/>
            </a:solidFill>
            <a:miter lim="400000"/>
            <a:headEnd/>
            <a:tailEnd/>
          </a:ln>
        </p:spPr>
        <p:txBody>
          <a:bodyPr wrap="square" tIns="91440" bIns="91440" anchor="ctr">
            <a:spAutoFit/>
          </a:bodyPr>
          <a:lstStyle/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#</a:t>
            </a:r>
            <a:r>
              <a:rPr lang="en-US" b="0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./</a:t>
            </a:r>
            <a:r>
              <a:rPr lang="en-US" b="0" dirty="0" err="1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a.out</a:t>
            </a:r>
            <a:endParaRPr lang="en-US" b="0" dirty="0">
              <a:solidFill>
                <a:schemeClr val="bg1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chemeClr val="accent1">
                    <a:lumMod val="40000"/>
                    <a:lumOff val="6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attempt to dereference null pointer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chemeClr val="accent1">
                    <a:lumMod val="40000"/>
                    <a:lumOff val="6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Segmentation fault (core dumped)</a:t>
            </a:r>
          </a:p>
        </p:txBody>
      </p:sp>
      <p:sp>
        <p:nvSpPr>
          <p:cNvPr id="7" name="Rectangle 6"/>
          <p:cNvSpPr/>
          <p:nvPr/>
        </p:nvSpPr>
        <p:spPr bwMode="auto">
          <a:xfrm>
            <a:off x="6273800" y="8001000"/>
            <a:ext cx="6115538" cy="304800"/>
          </a:xfrm>
          <a:prstGeom prst="rect">
            <a:avLst/>
          </a:prstGeom>
          <a:solidFill>
            <a:srgbClr val="FFC000"/>
          </a:solidFill>
          <a:ln w="25400" cap="flat" cmpd="sng" algn="ctr">
            <a:solidFill>
              <a:srgbClr val="C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b="0" dirty="0"/>
              <a:t>Linux Terminal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8" name="Rectangular Callout 7"/>
          <p:cNvSpPr/>
          <p:nvPr/>
        </p:nvSpPr>
        <p:spPr bwMode="auto">
          <a:xfrm>
            <a:off x="10922000" y="6042124"/>
            <a:ext cx="1673855" cy="369332"/>
          </a:xfrm>
          <a:prstGeom prst="wedgeRectCallout">
            <a:avLst>
              <a:gd name="adj1" fmla="val -118047"/>
              <a:gd name="adj2" fmla="val 17518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1800" b="0" dirty="0"/>
              <a:t>Trillions by now</a:t>
            </a:r>
            <a:endParaRPr lang="en-US" sz="1800" b="0" dirty="0">
              <a:solidFill>
                <a:srgbClr val="00B05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27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7" grpId="0" animBg="1"/>
      <p:bldP spid="8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buNone/>
            </a:pPr>
            <a:r>
              <a:rPr lang="en-US" dirty="0"/>
              <a:t>Dereferencing NULL is a </a:t>
            </a:r>
            <a:r>
              <a:rPr lang="en-US" b="1" dirty="0"/>
              <a:t>Safety Violation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*p has the </a:t>
            </a:r>
            <a:r>
              <a:rPr lang="en-US" i="1" dirty="0"/>
              <a:t>precondition</a:t>
            </a:r>
          </a:p>
          <a:p>
            <a:pPr>
              <a:buNone/>
            </a:pPr>
            <a:r>
              <a:rPr lang="en-US" dirty="0">
                <a:solidFill>
                  <a:srgbClr val="C00000"/>
                </a:solidFill>
              </a:rPr>
              <a:t>			//@requires p != NULL;</a:t>
            </a:r>
          </a:p>
          <a:p>
            <a:pPr lvl="1"/>
            <a:r>
              <a:rPr lang="en-US" dirty="0"/>
              <a:t>Every time we dereference a pointer, we need to have a reason to believe it is not NULL</a:t>
            </a:r>
          </a:p>
          <a:p>
            <a:pPr lvl="2"/>
            <a:r>
              <a:rPr lang="en-US" dirty="0"/>
              <a:t>Point-to reasoning!</a:t>
            </a:r>
          </a:p>
          <a:p>
            <a:pPr lvl="3"/>
            <a:endParaRPr lang="en-US" dirty="0"/>
          </a:p>
          <a:p>
            <a:r>
              <a:rPr lang="en-US" dirty="0" err="1"/>
              <a:t>alloc</a:t>
            </a:r>
            <a:r>
              <a:rPr lang="en-US" dirty="0"/>
              <a:t>(</a:t>
            </a:r>
            <a:r>
              <a:rPr lang="en-US" dirty="0" err="1">
                <a:solidFill>
                  <a:srgbClr val="00B050"/>
                </a:solidFill>
              </a:rPr>
              <a:t>tp</a:t>
            </a:r>
            <a:r>
              <a:rPr lang="en-US" dirty="0"/>
              <a:t>) has the </a:t>
            </a:r>
            <a:r>
              <a:rPr lang="en-US" dirty="0" err="1"/>
              <a:t>postcondition</a:t>
            </a:r>
            <a:endParaRPr lang="en-US" dirty="0"/>
          </a:p>
          <a:p>
            <a:pPr>
              <a:buNone/>
            </a:pPr>
            <a:r>
              <a:rPr lang="en-US" dirty="0">
                <a:solidFill>
                  <a:srgbClr val="C00000"/>
                </a:solidFill>
              </a:rPr>
              <a:t>			//@ensures \result != NULL;</a:t>
            </a:r>
          </a:p>
          <a:p>
            <a:pPr lvl="1"/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Rectangle 4"/>
          <p:cNvSpPr>
            <a:spLocks/>
          </p:cNvSpPr>
          <p:nvPr/>
        </p:nvSpPr>
        <p:spPr bwMode="auto">
          <a:xfrm>
            <a:off x="1473200" y="7329607"/>
            <a:ext cx="6115538" cy="1661993"/>
          </a:xfrm>
          <a:prstGeom prst="rect">
            <a:avLst/>
          </a:prstGeom>
          <a:solidFill>
            <a:schemeClr val="tx1"/>
          </a:solidFill>
          <a:ln w="19050">
            <a:solidFill>
              <a:srgbClr val="C00000"/>
            </a:solidFill>
            <a:miter lim="400000"/>
            <a:headEnd/>
            <a:tailEnd/>
          </a:ln>
        </p:spPr>
        <p:txBody>
          <a:bodyPr wrap="square" tIns="91440" bIns="91440" anchor="ctr">
            <a:spAutoFit/>
          </a:bodyPr>
          <a:lstStyle/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--&gt;</a:t>
            </a:r>
            <a:r>
              <a:rPr lang="en-US" b="0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 err="1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** w = </a:t>
            </a:r>
            <a:r>
              <a:rPr lang="en-US" b="0" dirty="0" err="1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alloc</a:t>
            </a:r>
            <a:r>
              <a:rPr lang="en-US" b="0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b="0" dirty="0" err="1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*);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chemeClr val="accent1">
                    <a:lumMod val="40000"/>
                    <a:lumOff val="6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w is 0x1D75260 (</a:t>
            </a:r>
            <a:r>
              <a:rPr lang="en-US" b="0" dirty="0" err="1">
                <a:solidFill>
                  <a:schemeClr val="accent1">
                    <a:lumMod val="40000"/>
                    <a:lumOff val="6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chemeClr val="accent1">
                    <a:lumMod val="40000"/>
                    <a:lumOff val="6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**)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--&gt;</a:t>
            </a:r>
            <a:r>
              <a:rPr lang="en-US" b="0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*w;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chemeClr val="accent1">
                    <a:lumMod val="40000"/>
                    <a:lumOff val="6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NULL (</a:t>
            </a:r>
            <a:r>
              <a:rPr lang="en-US" b="0" dirty="0" err="1">
                <a:solidFill>
                  <a:schemeClr val="accent1">
                    <a:lumMod val="40000"/>
                    <a:lumOff val="6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chemeClr val="accent1">
                    <a:lumMod val="40000"/>
                    <a:lumOff val="6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*)</a:t>
            </a:r>
          </a:p>
        </p:txBody>
      </p:sp>
      <p:sp>
        <p:nvSpPr>
          <p:cNvPr id="5" name="Rectangle 4"/>
          <p:cNvSpPr/>
          <p:nvPr/>
        </p:nvSpPr>
        <p:spPr bwMode="auto">
          <a:xfrm>
            <a:off x="1473200" y="7024807"/>
            <a:ext cx="6115538" cy="304800"/>
          </a:xfrm>
          <a:prstGeom prst="rect">
            <a:avLst/>
          </a:prstGeom>
          <a:solidFill>
            <a:srgbClr val="FFC000"/>
          </a:solidFill>
          <a:ln w="25400" cap="flat" cmpd="sng" algn="ctr">
            <a:solidFill>
              <a:srgbClr val="C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b="0" dirty="0"/>
              <a:t>Linux Terminal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6" name="Rectangular Callout 5"/>
          <p:cNvSpPr/>
          <p:nvPr/>
        </p:nvSpPr>
        <p:spPr bwMode="auto">
          <a:xfrm>
            <a:off x="6197600" y="7888069"/>
            <a:ext cx="4283545" cy="646331"/>
          </a:xfrm>
          <a:prstGeom prst="wedgeRectCallout">
            <a:avLst>
              <a:gd name="adj1" fmla="val -135515"/>
              <a:gd name="adj2" fmla="val 23489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1800" b="0" i="1" dirty="0"/>
              <a:t>Is this safe?</a:t>
            </a:r>
          </a:p>
          <a:p>
            <a:pPr>
              <a:defRPr/>
            </a:pPr>
            <a:r>
              <a:rPr lang="en-US" sz="1800" b="0" dirty="0"/>
              <a:t>YES: w != NULL by </a:t>
            </a:r>
            <a:r>
              <a:rPr lang="en-US" sz="1800" b="0" dirty="0" err="1"/>
              <a:t>postcondition</a:t>
            </a:r>
            <a:r>
              <a:rPr lang="en-US" sz="1800" b="0" dirty="0"/>
              <a:t> of </a:t>
            </a:r>
            <a:r>
              <a:rPr lang="en-US" sz="1800" b="0" dirty="0" err="1"/>
              <a:t>alloc</a:t>
            </a:r>
            <a:endParaRPr lang="en-US" sz="1800" b="0" dirty="0">
              <a:solidFill>
                <a:srgbClr val="00B05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28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ounded Rectangle 30">
            <a:extLst>
              <a:ext uri="{FF2B5EF4-FFF2-40B4-BE49-F238E27FC236}">
                <a16:creationId xmlns:a16="http://schemas.microsoft.com/office/drawing/2014/main" id="{D09BCEFF-E385-5D44-A9F2-CD88B9AC71B4}"/>
              </a:ext>
            </a:extLst>
          </p:cNvPr>
          <p:cNvSpPr/>
          <p:nvPr/>
        </p:nvSpPr>
        <p:spPr>
          <a:xfrm>
            <a:off x="5298575" y="2236514"/>
            <a:ext cx="2407645" cy="1397137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60" dirty="0">
                <a:solidFill>
                  <a:schemeClr val="tx1"/>
                </a:solidFill>
              </a:rPr>
              <a:t>Outline</a:t>
            </a:r>
            <a:endParaRPr lang="en-QA" sz="2560" dirty="0">
              <a:solidFill>
                <a:schemeClr val="tx1"/>
              </a:solidFill>
            </a:endParaRPr>
          </a:p>
        </p:txBody>
      </p:sp>
      <p:sp>
        <p:nvSpPr>
          <p:cNvPr id="32" name="Rounded Rectangle 31">
            <a:extLst>
              <a:ext uri="{FF2B5EF4-FFF2-40B4-BE49-F238E27FC236}">
                <a16:creationId xmlns:a16="http://schemas.microsoft.com/office/drawing/2014/main" id="{E56BDCC6-E9AB-5C40-BDF3-0E9E59A9BBE4}"/>
              </a:ext>
            </a:extLst>
          </p:cNvPr>
          <p:cNvSpPr/>
          <p:nvPr/>
        </p:nvSpPr>
        <p:spPr>
          <a:xfrm>
            <a:off x="1656352" y="4882738"/>
            <a:ext cx="2407645" cy="1397137"/>
          </a:xfrm>
          <a:prstGeom prst="round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560" dirty="0">
                <a:solidFill>
                  <a:schemeClr val="tx1"/>
                </a:solidFill>
              </a:rPr>
              <a:t>Pointers</a:t>
            </a:r>
            <a:endParaRPr lang="en-QA" sz="2560" dirty="0">
              <a:solidFill>
                <a:schemeClr val="tx1"/>
              </a:solidFill>
            </a:endParaRPr>
          </a:p>
        </p:txBody>
      </p:sp>
      <p:sp>
        <p:nvSpPr>
          <p:cNvPr id="33" name="Rounded Rectangle 32">
            <a:extLst>
              <a:ext uri="{FF2B5EF4-FFF2-40B4-BE49-F238E27FC236}">
                <a16:creationId xmlns:a16="http://schemas.microsoft.com/office/drawing/2014/main" id="{0B0FA289-4EDE-D34F-B9E6-3C411A49B18E}"/>
              </a:ext>
            </a:extLst>
          </p:cNvPr>
          <p:cNvSpPr/>
          <p:nvPr/>
        </p:nvSpPr>
        <p:spPr>
          <a:xfrm>
            <a:off x="5298576" y="4876800"/>
            <a:ext cx="2407645" cy="1397137"/>
          </a:xfrm>
          <a:prstGeom prst="round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60" dirty="0">
                <a:solidFill>
                  <a:schemeClr val="tx1"/>
                </a:solidFill>
              </a:rPr>
              <a:t>Structs</a:t>
            </a:r>
            <a:endParaRPr lang="en-QA" sz="2560" dirty="0">
              <a:solidFill>
                <a:schemeClr val="tx1"/>
              </a:solidFill>
            </a:endParaRPr>
          </a:p>
        </p:txBody>
      </p: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A692DBAC-3ABF-5C4B-979B-BD9FF8053CFD}"/>
              </a:ext>
            </a:extLst>
          </p:cNvPr>
          <p:cNvCxnSpPr>
            <a:cxnSpLocks/>
            <a:stCxn id="31" idx="2"/>
            <a:endCxn id="32" idx="0"/>
          </p:cNvCxnSpPr>
          <p:nvPr/>
        </p:nvCxnSpPr>
        <p:spPr>
          <a:xfrm flipH="1">
            <a:off x="2860175" y="3633651"/>
            <a:ext cx="3642223" cy="1249087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047951EE-06F6-374D-8CFA-D8F1A9C7AED3}"/>
              </a:ext>
            </a:extLst>
          </p:cNvPr>
          <p:cNvCxnSpPr>
            <a:cxnSpLocks/>
            <a:stCxn id="31" idx="2"/>
            <a:endCxn id="33" idx="0"/>
          </p:cNvCxnSpPr>
          <p:nvPr/>
        </p:nvCxnSpPr>
        <p:spPr>
          <a:xfrm>
            <a:off x="6502398" y="3633651"/>
            <a:ext cx="1" cy="1243149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Striped Right Arrow 44">
            <a:extLst>
              <a:ext uri="{FF2B5EF4-FFF2-40B4-BE49-F238E27FC236}">
                <a16:creationId xmlns:a16="http://schemas.microsoft.com/office/drawing/2014/main" id="{85F62CC7-4890-B74A-A09F-676E6A822C0D}"/>
              </a:ext>
            </a:extLst>
          </p:cNvPr>
          <p:cNvSpPr/>
          <p:nvPr/>
        </p:nvSpPr>
        <p:spPr>
          <a:xfrm rot="16200000">
            <a:off x="2563612" y="6444049"/>
            <a:ext cx="593124" cy="659026"/>
          </a:xfrm>
          <a:prstGeom prst="stripedRightArrow">
            <a:avLst/>
          </a:prstGeom>
          <a:solidFill>
            <a:schemeClr val="bg1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QA" sz="2560"/>
          </a:p>
        </p:txBody>
      </p:sp>
      <p:sp>
        <p:nvSpPr>
          <p:cNvPr id="19" name="Rounded Rectangle 18">
            <a:extLst>
              <a:ext uri="{FF2B5EF4-FFF2-40B4-BE49-F238E27FC236}">
                <a16:creationId xmlns:a16="http://schemas.microsoft.com/office/drawing/2014/main" id="{4D8CD64D-7463-BF43-8F62-BC8CE8E7B2BA}"/>
              </a:ext>
            </a:extLst>
          </p:cNvPr>
          <p:cNvSpPr/>
          <p:nvPr/>
        </p:nvSpPr>
        <p:spPr>
          <a:xfrm>
            <a:off x="8940800" y="4876800"/>
            <a:ext cx="2407645" cy="1397137"/>
          </a:xfrm>
          <a:prstGeom prst="round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60" dirty="0">
                <a:solidFill>
                  <a:schemeClr val="bg1"/>
                </a:solidFill>
              </a:rPr>
              <a:t>Libraries</a:t>
            </a:r>
            <a:endParaRPr lang="en-QA" sz="2560" dirty="0">
              <a:solidFill>
                <a:schemeClr val="bg1"/>
              </a:solidFill>
            </a:endParaRPr>
          </a:p>
        </p:txBody>
      </p: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7772A919-A14C-3648-9815-7AD59058EACB}"/>
              </a:ext>
            </a:extLst>
          </p:cNvPr>
          <p:cNvCxnSpPr>
            <a:cxnSpLocks/>
            <a:stCxn id="31" idx="2"/>
            <a:endCxn id="19" idx="0"/>
          </p:cNvCxnSpPr>
          <p:nvPr/>
        </p:nvCxnSpPr>
        <p:spPr>
          <a:xfrm>
            <a:off x="6502398" y="3633651"/>
            <a:ext cx="3642225" cy="1243149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795281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Pointer Safety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Is our earlier code safe?</a:t>
            </a:r>
          </a:p>
          <a:p>
            <a:pPr lvl="1"/>
            <a:r>
              <a:rPr lang="en-US" dirty="0"/>
              <a:t>We are dereferencing sum, but we don’t know it’s not NULL</a:t>
            </a:r>
          </a:p>
          <a:p>
            <a:pPr lvl="1"/>
            <a:r>
              <a:rPr lang="en-US" dirty="0"/>
              <a:t>Add a precondition to ensure safety</a:t>
            </a:r>
          </a:p>
          <a:p>
            <a:pPr lvl="1">
              <a:buNone/>
            </a:pPr>
            <a:r>
              <a:rPr lang="en-US" dirty="0"/>
              <a:t>		</a:t>
            </a:r>
            <a:r>
              <a:rPr lang="en-US" dirty="0">
                <a:solidFill>
                  <a:srgbClr val="C00000"/>
                </a:solidFill>
              </a:rPr>
              <a:t>//@requires sum != NULL;</a:t>
            </a:r>
          </a:p>
        </p:txBody>
      </p:sp>
      <p:sp>
        <p:nvSpPr>
          <p:cNvPr id="6" name="Rectangle 4"/>
          <p:cNvSpPr>
            <a:spLocks/>
          </p:cNvSpPr>
          <p:nvPr/>
        </p:nvSpPr>
        <p:spPr bwMode="auto">
          <a:xfrm>
            <a:off x="671615" y="4603552"/>
            <a:ext cx="5643404" cy="4247317"/>
          </a:xfrm>
          <a:prstGeom prst="rect">
            <a:avLst/>
          </a:prstGeom>
          <a:noFill/>
          <a:ln w="12700">
            <a:solidFill>
              <a:schemeClr val="tx2"/>
            </a:solidFill>
            <a:miter lim="400000"/>
            <a:headEnd/>
            <a:tailEnd/>
          </a:ln>
        </p:spPr>
        <p:txBody>
          <a:bodyPr wrap="none" tIns="91440" bIns="91440" anchor="ctr">
            <a:spAutoFit/>
          </a:bodyPr>
          <a:lstStyle/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 err="1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bool</a:t>
            </a: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sum_and_42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b="0" dirty="0" err="1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[]</a:t>
            </a: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,</a:t>
            </a: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 err="1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n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,</a:t>
            </a: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 err="1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*</a:t>
            </a: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sum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)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//@requires n == \length(A);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{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*sum 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= 0;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b="0" dirty="0" err="1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bool</a:t>
            </a: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has_42</a:t>
            </a: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= false;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for</a:t>
            </a: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b="0" dirty="0" err="1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 err="1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= 0; 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&lt; n; 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++) {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  </a:t>
            </a:r>
            <a:r>
              <a:rPr lang="en-US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*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sum += A[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];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 </a:t>
            </a:r>
            <a:r>
              <a:rPr lang="en-US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if 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(A[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] == 42) has_42 = true;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}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has_42;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</a:p>
        </p:txBody>
      </p:sp>
      <p:sp>
        <p:nvSpPr>
          <p:cNvPr id="7" name="Rectangle 4"/>
          <p:cNvSpPr>
            <a:spLocks/>
          </p:cNvSpPr>
          <p:nvPr/>
        </p:nvSpPr>
        <p:spPr bwMode="auto">
          <a:xfrm>
            <a:off x="6322290" y="5703125"/>
            <a:ext cx="4992585" cy="3139321"/>
          </a:xfrm>
          <a:prstGeom prst="rect">
            <a:avLst/>
          </a:prstGeom>
          <a:noFill/>
          <a:ln w="12700">
            <a:solidFill>
              <a:schemeClr val="tx2"/>
            </a:solidFill>
            <a:miter lim="400000"/>
            <a:headEnd/>
            <a:tailEnd/>
          </a:ln>
        </p:spPr>
        <p:txBody>
          <a:bodyPr wrap="none" tIns="91440" bIns="91440" anchor="ctr">
            <a:spAutoFit/>
          </a:bodyPr>
          <a:lstStyle/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 err="1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main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() {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b="0" dirty="0" err="1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[]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= 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alloc_array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b="0" dirty="0" err="1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, 10);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for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(</a:t>
            </a:r>
            <a:r>
              <a:rPr lang="en-US" b="0" dirty="0" err="1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 err="1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= 0; 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&lt; 10; 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++) A[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] = 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- 5;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endParaRPr lang="en-US" b="0" dirty="0"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b="0" dirty="0" err="1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*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= 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alloc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b="0" dirty="0" err="1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);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 err="1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bool</a:t>
            </a: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FFC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b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= sum_and_42(A, 10, S);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0;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</a:p>
        </p:txBody>
      </p:sp>
      <p:sp>
        <p:nvSpPr>
          <p:cNvPr id="15" name="Oval 14"/>
          <p:cNvSpPr>
            <a:spLocks noChangeArrowheads="1"/>
          </p:cNvSpPr>
          <p:nvPr/>
        </p:nvSpPr>
        <p:spPr bwMode="auto">
          <a:xfrm>
            <a:off x="711199" y="5715000"/>
            <a:ext cx="1676401" cy="5334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8" name="Oval 7"/>
          <p:cNvSpPr>
            <a:spLocks noChangeArrowheads="1"/>
          </p:cNvSpPr>
          <p:nvPr/>
        </p:nvSpPr>
        <p:spPr bwMode="auto">
          <a:xfrm>
            <a:off x="892300" y="6834250"/>
            <a:ext cx="2028700" cy="5334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9" name="Rectangular Callout 8"/>
          <p:cNvSpPr/>
          <p:nvPr/>
        </p:nvSpPr>
        <p:spPr bwMode="auto">
          <a:xfrm>
            <a:off x="7264400" y="3657600"/>
            <a:ext cx="2862322" cy="646331"/>
          </a:xfrm>
          <a:prstGeom prst="wedgeRectCallout">
            <a:avLst>
              <a:gd name="adj1" fmla="val -80336"/>
              <a:gd name="adj2" fmla="val -11420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1800" b="0" dirty="0"/>
              <a:t>A common contract</a:t>
            </a:r>
            <a:br>
              <a:rPr lang="en-US" sz="1800" b="0" dirty="0"/>
            </a:br>
            <a:r>
              <a:rPr lang="en-US" sz="1800" b="0" dirty="0"/>
              <a:t>when working with pointers</a:t>
            </a:r>
            <a:endParaRPr lang="en-US" sz="1800" b="0" dirty="0">
              <a:solidFill>
                <a:srgbClr val="00B050"/>
              </a:solidFill>
            </a:endParaRP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29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8" grpId="0" animBg="1"/>
      <p:bldP spid="9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Pointer Safety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Is our earlier code safe now?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6" name="Rectangle 4"/>
          <p:cNvSpPr>
            <a:spLocks/>
          </p:cNvSpPr>
          <p:nvPr/>
        </p:nvSpPr>
        <p:spPr bwMode="auto">
          <a:xfrm>
            <a:off x="671615" y="2819400"/>
            <a:ext cx="5643404" cy="4616648"/>
          </a:xfrm>
          <a:prstGeom prst="rect">
            <a:avLst/>
          </a:prstGeom>
          <a:noFill/>
          <a:ln w="12700">
            <a:solidFill>
              <a:schemeClr val="tx2"/>
            </a:solidFill>
            <a:miter lim="400000"/>
            <a:headEnd/>
            <a:tailEnd/>
          </a:ln>
        </p:spPr>
        <p:txBody>
          <a:bodyPr wrap="none" tIns="91440" bIns="91440" anchor="ctr">
            <a:spAutoFit/>
          </a:bodyPr>
          <a:lstStyle/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 err="1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bool</a:t>
            </a: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sum_and_42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b="0" dirty="0" err="1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[]</a:t>
            </a: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,</a:t>
            </a: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 err="1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n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,</a:t>
            </a: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 err="1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*</a:t>
            </a: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sum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)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//@requires n == \length(A);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//@requires sum != NULL;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{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*sum 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= 0;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b="0" dirty="0" err="1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bool</a:t>
            </a: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has_42</a:t>
            </a: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= false;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for</a:t>
            </a: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b="0" dirty="0" err="1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 err="1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= 0; 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&lt; n; 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++) {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  </a:t>
            </a:r>
            <a:r>
              <a:rPr lang="en-US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*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sum += A[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];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 </a:t>
            </a:r>
            <a:r>
              <a:rPr lang="en-US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if 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(A[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] == 42) has_42 = true;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}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has_42;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</a:p>
        </p:txBody>
      </p:sp>
      <p:sp>
        <p:nvSpPr>
          <p:cNvPr id="7" name="Rectangle 4"/>
          <p:cNvSpPr>
            <a:spLocks/>
          </p:cNvSpPr>
          <p:nvPr/>
        </p:nvSpPr>
        <p:spPr bwMode="auto">
          <a:xfrm>
            <a:off x="6322290" y="4296727"/>
            <a:ext cx="4992585" cy="3139321"/>
          </a:xfrm>
          <a:prstGeom prst="rect">
            <a:avLst/>
          </a:prstGeom>
          <a:noFill/>
          <a:ln w="12700">
            <a:solidFill>
              <a:schemeClr val="tx2"/>
            </a:solidFill>
            <a:miter lim="400000"/>
            <a:headEnd/>
            <a:tailEnd/>
          </a:ln>
        </p:spPr>
        <p:txBody>
          <a:bodyPr wrap="none" tIns="91440" bIns="91440" anchor="ctr">
            <a:spAutoFit/>
          </a:bodyPr>
          <a:lstStyle/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 err="1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main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() {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b="0" dirty="0" err="1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[]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= 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alloc_array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b="0" dirty="0" err="1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, 10);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for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(</a:t>
            </a:r>
            <a:r>
              <a:rPr lang="en-US" b="0" dirty="0" err="1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 err="1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= 0; 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&lt; 10; 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++) A[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] = 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- 5;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endParaRPr lang="en-US" b="0" dirty="0"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b="0" dirty="0" err="1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*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= 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alloc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b="0" dirty="0" err="1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);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 err="1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bool</a:t>
            </a: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FFC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b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= sum_and_42(A, 10, S);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0;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</a:p>
        </p:txBody>
      </p:sp>
      <p:sp>
        <p:nvSpPr>
          <p:cNvPr id="15" name="Oval 14"/>
          <p:cNvSpPr>
            <a:spLocks noChangeArrowheads="1"/>
          </p:cNvSpPr>
          <p:nvPr/>
        </p:nvSpPr>
        <p:spPr bwMode="auto">
          <a:xfrm>
            <a:off x="558800" y="3549848"/>
            <a:ext cx="3962399" cy="6096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8" name="Rectangular Callout 7"/>
          <p:cNvSpPr/>
          <p:nvPr/>
        </p:nvSpPr>
        <p:spPr bwMode="auto">
          <a:xfrm>
            <a:off x="7569200" y="2782669"/>
            <a:ext cx="4142481" cy="646331"/>
          </a:xfrm>
          <a:prstGeom prst="wedgeRectCallout">
            <a:avLst>
              <a:gd name="adj1" fmla="val -176407"/>
              <a:gd name="adj2" fmla="val 212738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1800" b="0" i="1" dirty="0"/>
              <a:t>Is this safe?</a:t>
            </a:r>
          </a:p>
          <a:p>
            <a:pPr>
              <a:defRPr/>
            </a:pPr>
            <a:r>
              <a:rPr lang="en-US" sz="1800" b="0" dirty="0"/>
              <a:t>YES: sum != NULL by new precondition</a:t>
            </a:r>
            <a:endParaRPr lang="en-US" sz="1800" b="0" dirty="0">
              <a:solidFill>
                <a:srgbClr val="00B050"/>
              </a:solidFill>
            </a:endParaRPr>
          </a:p>
        </p:txBody>
      </p:sp>
      <p:sp>
        <p:nvSpPr>
          <p:cNvPr id="13" name="Rectangular Callout 12"/>
          <p:cNvSpPr/>
          <p:nvPr/>
        </p:nvSpPr>
        <p:spPr bwMode="auto">
          <a:xfrm>
            <a:off x="8178800" y="7924800"/>
            <a:ext cx="4270721" cy="646331"/>
          </a:xfrm>
          <a:prstGeom prst="wedgeRectCallout">
            <a:avLst>
              <a:gd name="adj1" fmla="val -37490"/>
              <a:gd name="adj2" fmla="val -250274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1800" b="0" i="1" dirty="0"/>
              <a:t>Is this safe?</a:t>
            </a:r>
          </a:p>
          <a:p>
            <a:pPr>
              <a:defRPr/>
            </a:pPr>
            <a:r>
              <a:rPr lang="en-US" sz="1800" b="0" dirty="0"/>
              <a:t>YES: S != NULL by </a:t>
            </a:r>
            <a:r>
              <a:rPr lang="en-US" sz="1800" b="0" dirty="0" err="1"/>
              <a:t>postcondition</a:t>
            </a:r>
            <a:r>
              <a:rPr lang="en-US" sz="1800" b="0" dirty="0"/>
              <a:t> of </a:t>
            </a:r>
            <a:r>
              <a:rPr lang="en-US" sz="1800" b="0" dirty="0" err="1"/>
              <a:t>alloc</a:t>
            </a:r>
            <a:endParaRPr lang="en-US" sz="1800" b="0" dirty="0">
              <a:solidFill>
                <a:srgbClr val="00B05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30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8" grpId="0" animBg="1"/>
      <p:bldP spid="13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More About Double Pointers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Let’s put something other than</a:t>
            </a:r>
            <a:br>
              <a:rPr lang="en-US" dirty="0"/>
            </a:br>
            <a:r>
              <a:rPr lang="en-US" dirty="0"/>
              <a:t>NULL in *w</a:t>
            </a:r>
          </a:p>
          <a:p>
            <a:pPr lvl="2"/>
            <a:endParaRPr lang="en-US" dirty="0"/>
          </a:p>
          <a:p>
            <a:pPr marL="457200" lvl="1" indent="-457200">
              <a:spcBef>
                <a:spcPts val="800"/>
              </a:spcBef>
              <a:buSzPct val="100000"/>
              <a:buNone/>
            </a:pPr>
            <a:r>
              <a:rPr lang="en-US" dirty="0">
                <a:solidFill>
                  <a:srgbClr val="00B050"/>
                </a:solidFill>
              </a:rPr>
              <a:t>			</a:t>
            </a:r>
            <a:r>
              <a:rPr lang="en-US" dirty="0" err="1">
                <a:solidFill>
                  <a:srgbClr val="00B050"/>
                </a:solidFill>
              </a:rPr>
              <a:t>int</a:t>
            </a:r>
            <a:r>
              <a:rPr lang="en-US" dirty="0">
                <a:solidFill>
                  <a:srgbClr val="00B050"/>
                </a:solidFill>
              </a:rPr>
              <a:t>** </a:t>
            </a:r>
            <a:r>
              <a:rPr lang="en-US" dirty="0">
                <a:solidFill>
                  <a:srgbClr val="CD7923"/>
                </a:solidFill>
              </a:rPr>
              <a:t>w</a:t>
            </a:r>
            <a:r>
              <a:rPr lang="en-US" dirty="0"/>
              <a:t> = </a:t>
            </a:r>
            <a:r>
              <a:rPr lang="en-US" dirty="0" err="1"/>
              <a:t>alloc</a:t>
            </a:r>
            <a:r>
              <a:rPr lang="en-US" dirty="0"/>
              <a:t>(</a:t>
            </a:r>
            <a:r>
              <a:rPr lang="en-US" dirty="0" err="1">
                <a:solidFill>
                  <a:srgbClr val="00B050"/>
                </a:solidFill>
              </a:rPr>
              <a:t>int</a:t>
            </a:r>
            <a:r>
              <a:rPr lang="en-US" dirty="0">
                <a:solidFill>
                  <a:srgbClr val="00B050"/>
                </a:solidFill>
              </a:rPr>
              <a:t>*</a:t>
            </a:r>
            <a:r>
              <a:rPr lang="en-US" dirty="0"/>
              <a:t>);</a:t>
            </a:r>
          </a:p>
          <a:p>
            <a:pPr marL="457200" lvl="1" indent="-457200">
              <a:spcBef>
                <a:spcPts val="800"/>
              </a:spcBef>
              <a:buSzPct val="100000"/>
              <a:buNone/>
            </a:pPr>
            <a:r>
              <a:rPr lang="en-US" dirty="0"/>
              <a:t>			*w = </a:t>
            </a:r>
            <a:r>
              <a:rPr lang="en-US" dirty="0" err="1"/>
              <a:t>alloc</a:t>
            </a:r>
            <a:r>
              <a:rPr lang="en-US" dirty="0"/>
              <a:t>(</a:t>
            </a:r>
            <a:r>
              <a:rPr lang="en-US" dirty="0">
                <a:solidFill>
                  <a:srgbClr val="00B050"/>
                </a:solidFill>
              </a:rPr>
              <a:t>int</a:t>
            </a:r>
            <a:r>
              <a:rPr lang="en-US" dirty="0"/>
              <a:t>);</a:t>
            </a:r>
          </a:p>
          <a:p>
            <a:pPr marL="457200" lvl="1" indent="-457200">
              <a:spcBef>
                <a:spcPts val="800"/>
              </a:spcBef>
              <a:buSzPct val="100000"/>
              <a:buNone/>
            </a:pPr>
            <a:r>
              <a:rPr lang="en-US" dirty="0"/>
              <a:t>			</a:t>
            </a:r>
          </a:p>
          <a:p>
            <a:endParaRPr lang="en-US" dirty="0"/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4" name="Rectangle 21"/>
          <p:cNvSpPr>
            <a:spLocks/>
          </p:cNvSpPr>
          <p:nvPr/>
        </p:nvSpPr>
        <p:spPr bwMode="auto">
          <a:xfrm>
            <a:off x="10298875" y="1981200"/>
            <a:ext cx="1811393" cy="471924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dirty="0" err="1"/>
              <a:t>Alloc</a:t>
            </a:r>
            <a:r>
              <a:rPr lang="en-US" dirty="0"/>
              <a:t>. </a:t>
            </a:r>
            <a:r>
              <a:rPr lang="en-US" dirty="0" err="1"/>
              <a:t>Mem</a:t>
            </a:r>
            <a:r>
              <a:rPr lang="en-US" dirty="0"/>
              <a:t>.</a:t>
            </a:r>
          </a:p>
        </p:txBody>
      </p:sp>
      <p:sp>
        <p:nvSpPr>
          <p:cNvPr id="5" name="Rectangle 2"/>
          <p:cNvSpPr>
            <a:spLocks/>
          </p:cNvSpPr>
          <p:nvPr/>
        </p:nvSpPr>
        <p:spPr bwMode="auto">
          <a:xfrm>
            <a:off x="8013145" y="1981200"/>
            <a:ext cx="1777730" cy="471924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dirty="0"/>
              <a:t>Local </a:t>
            </a:r>
            <a:r>
              <a:rPr lang="en-US" dirty="0" err="1"/>
              <a:t>Mem</a:t>
            </a:r>
            <a:r>
              <a:rPr lang="en-US" dirty="0"/>
              <a:t>.</a:t>
            </a:r>
          </a:p>
        </p:txBody>
      </p:sp>
      <p:sp>
        <p:nvSpPr>
          <p:cNvPr id="6" name="Rectangle 5"/>
          <p:cNvSpPr>
            <a:spLocks/>
          </p:cNvSpPr>
          <p:nvPr/>
        </p:nvSpPr>
        <p:spPr bwMode="auto">
          <a:xfrm>
            <a:off x="8622474" y="2804676"/>
            <a:ext cx="325410" cy="471924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b="0" dirty="0"/>
              <a:t>w</a:t>
            </a:r>
          </a:p>
        </p:txBody>
      </p:sp>
      <p:sp>
        <p:nvSpPr>
          <p:cNvPr id="7" name="Rectangle 12"/>
          <p:cNvSpPr>
            <a:spLocks noChangeArrowheads="1"/>
          </p:cNvSpPr>
          <p:nvPr/>
        </p:nvSpPr>
        <p:spPr bwMode="auto">
          <a:xfrm>
            <a:off x="9003474" y="2819400"/>
            <a:ext cx="470726" cy="457200"/>
          </a:xfrm>
          <a:prstGeom prst="rect">
            <a:avLst/>
          </a:prstGeom>
          <a:noFill/>
          <a:ln w="12700" algn="ctr">
            <a:solidFill>
              <a:srgbClr val="00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1800" b="0" dirty="0"/>
          </a:p>
        </p:txBody>
      </p:sp>
      <p:grpSp>
        <p:nvGrpSpPr>
          <p:cNvPr id="8" name="Group 35"/>
          <p:cNvGrpSpPr/>
          <p:nvPr/>
        </p:nvGrpSpPr>
        <p:grpSpPr>
          <a:xfrm>
            <a:off x="10009950" y="1981200"/>
            <a:ext cx="120650" cy="1600200"/>
            <a:chOff x="9855200" y="5715000"/>
            <a:chExt cx="120650" cy="2819400"/>
          </a:xfrm>
        </p:grpSpPr>
        <p:cxnSp>
          <p:nvCxnSpPr>
            <p:cNvPr id="9" name="Straight Connector 25"/>
            <p:cNvCxnSpPr>
              <a:cxnSpLocks noChangeShapeType="1"/>
            </p:cNvCxnSpPr>
            <p:nvPr/>
          </p:nvCxnSpPr>
          <p:spPr bwMode="auto">
            <a:xfrm rot="5400000" flipH="1" flipV="1">
              <a:off x="8566944" y="7125494"/>
              <a:ext cx="2817812" cy="0"/>
            </a:xfrm>
            <a:prstGeom prst="line">
              <a:avLst/>
            </a:prstGeom>
            <a:noFill/>
            <a:ln w="38100" algn="ctr">
              <a:solidFill>
                <a:srgbClr val="000000"/>
              </a:solidFill>
              <a:miter lim="400000"/>
              <a:headEnd/>
              <a:tailEnd/>
            </a:ln>
          </p:spPr>
        </p:cxnSp>
        <p:cxnSp>
          <p:nvCxnSpPr>
            <p:cNvPr id="10" name="Straight Connector 9"/>
            <p:cNvCxnSpPr>
              <a:cxnSpLocks noChangeShapeType="1"/>
            </p:cNvCxnSpPr>
            <p:nvPr/>
          </p:nvCxnSpPr>
          <p:spPr bwMode="auto">
            <a:xfrm rot="5400000" flipH="1" flipV="1">
              <a:off x="8446294" y="7123906"/>
              <a:ext cx="2817812" cy="0"/>
            </a:xfrm>
            <a:prstGeom prst="line">
              <a:avLst/>
            </a:prstGeom>
            <a:noFill/>
            <a:ln w="38100" algn="ctr">
              <a:solidFill>
                <a:srgbClr val="000000"/>
              </a:solidFill>
              <a:prstDash val="dash"/>
              <a:miter lim="400000"/>
              <a:headEnd/>
              <a:tailEnd/>
            </a:ln>
          </p:spPr>
        </p:cxnSp>
      </p:grp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1076750" y="2819400"/>
            <a:ext cx="609600" cy="457200"/>
          </a:xfrm>
          <a:prstGeom prst="rect">
            <a:avLst/>
          </a:prstGeom>
          <a:noFill/>
          <a:ln w="12700" algn="ctr">
            <a:solidFill>
              <a:srgbClr val="00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 dirty="0"/>
          </a:p>
        </p:txBody>
      </p:sp>
      <p:cxnSp>
        <p:nvCxnSpPr>
          <p:cNvPr id="12" name="Straight Arrow Connector 9"/>
          <p:cNvCxnSpPr>
            <a:cxnSpLocks noChangeShapeType="1"/>
            <a:endCxn id="11" idx="1"/>
          </p:cNvCxnSpPr>
          <p:nvPr/>
        </p:nvCxnSpPr>
        <p:spPr bwMode="auto">
          <a:xfrm>
            <a:off x="9245600" y="3048000"/>
            <a:ext cx="1831150" cy="1588"/>
          </a:xfrm>
          <a:prstGeom prst="straightConnector1">
            <a:avLst/>
          </a:prstGeom>
          <a:noFill/>
          <a:ln w="25400" algn="ctr">
            <a:solidFill>
              <a:srgbClr val="000000"/>
            </a:solidFill>
            <a:miter lim="400000"/>
            <a:headEnd type="oval" w="lg" len="lg"/>
            <a:tailEnd type="stealth" w="lg" len="lg"/>
          </a:ln>
        </p:spPr>
      </p:cxnSp>
      <p:sp>
        <p:nvSpPr>
          <p:cNvPr id="13" name="Rectangular Callout 12"/>
          <p:cNvSpPr/>
          <p:nvPr/>
        </p:nvSpPr>
        <p:spPr bwMode="auto">
          <a:xfrm>
            <a:off x="9917890" y="4267200"/>
            <a:ext cx="1334661" cy="646331"/>
          </a:xfrm>
          <a:prstGeom prst="wedgeRectCallout">
            <a:avLst>
              <a:gd name="adj1" fmla="val 67827"/>
              <a:gd name="adj2" fmla="val -197084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1800" b="0" dirty="0"/>
              <a:t>Can contain</a:t>
            </a:r>
            <a:br>
              <a:rPr lang="en-US" sz="1800" b="0" dirty="0"/>
            </a:br>
            <a:r>
              <a:rPr lang="en-US" sz="1800" b="0" dirty="0"/>
              <a:t>an </a:t>
            </a:r>
            <a:r>
              <a:rPr lang="en-US" sz="1800" b="0" dirty="0">
                <a:solidFill>
                  <a:srgbClr val="00B050"/>
                </a:solidFill>
              </a:rPr>
              <a:t>int*</a:t>
            </a:r>
          </a:p>
        </p:txBody>
      </p:sp>
      <p:sp>
        <p:nvSpPr>
          <p:cNvPr id="14" name="Rectangular Callout 13"/>
          <p:cNvSpPr/>
          <p:nvPr/>
        </p:nvSpPr>
        <p:spPr bwMode="auto">
          <a:xfrm>
            <a:off x="8546816" y="3581400"/>
            <a:ext cx="1079784" cy="369332"/>
          </a:xfrm>
          <a:prstGeom prst="wedgeRectCallout">
            <a:avLst>
              <a:gd name="adj1" fmla="val -13538"/>
              <a:gd name="adj2" fmla="val -135533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1800" b="0" dirty="0"/>
              <a:t>Type </a:t>
            </a:r>
            <a:r>
              <a:rPr lang="en-US" sz="1800" b="0" dirty="0" err="1">
                <a:solidFill>
                  <a:srgbClr val="00B050"/>
                </a:solidFill>
              </a:rPr>
              <a:t>int</a:t>
            </a:r>
            <a:r>
              <a:rPr lang="en-US" sz="1800" b="0" dirty="0">
                <a:solidFill>
                  <a:srgbClr val="00B050"/>
                </a:solidFill>
              </a:rPr>
              <a:t>**</a:t>
            </a: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31</a:t>
            </a:fld>
            <a:endParaRPr lang="en-US" dirty="0"/>
          </a:p>
        </p:txBody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id="{438AAD1E-14CE-6978-83B8-B74A44FABC60}"/>
              </a:ext>
            </a:extLst>
          </p:cNvPr>
          <p:cNvGrpSpPr/>
          <p:nvPr/>
        </p:nvGrpSpPr>
        <p:grpSpPr>
          <a:xfrm>
            <a:off x="11467275" y="2859975"/>
            <a:ext cx="458788" cy="381000"/>
            <a:chOff x="863600" y="305197"/>
            <a:chExt cx="458788" cy="381000"/>
          </a:xfrm>
        </p:grpSpPr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CA9E33FE-0D4E-754F-006F-6FE1362ECFAC}"/>
                </a:ext>
              </a:extLst>
            </p:cNvPr>
            <p:cNvCxnSpPr/>
            <p:nvPr/>
          </p:nvCxnSpPr>
          <p:spPr bwMode="auto">
            <a:xfrm>
              <a:off x="863600" y="494903"/>
              <a:ext cx="45720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oval" w="lg" len="lg"/>
              <a:tailEnd type="none" w="med" len="med"/>
            </a:ln>
            <a:effectLst/>
          </p:spPr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5FBB5E0E-5ED3-A3CC-438C-71F9D0AFDA54}"/>
                </a:ext>
              </a:extLst>
            </p:cNvPr>
            <p:cNvCxnSpPr/>
            <p:nvPr/>
          </p:nvCxnSpPr>
          <p:spPr bwMode="auto">
            <a:xfrm rot="5400000">
              <a:off x="977106" y="494903"/>
              <a:ext cx="38100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lg" len="lg"/>
              <a:tailEnd type="none" w="med" len="med"/>
            </a:ln>
            <a:effectLst/>
          </p:spPr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40C92F06-4DD5-0022-C652-01E5F298DEFC}"/>
                </a:ext>
              </a:extLst>
            </p:cNvPr>
            <p:cNvCxnSpPr/>
            <p:nvPr/>
          </p:nvCxnSpPr>
          <p:spPr bwMode="auto">
            <a:xfrm rot="5400000">
              <a:off x="1092994" y="494903"/>
              <a:ext cx="30480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lg" len="lg"/>
              <a:tailEnd type="none" w="med" len="med"/>
            </a:ln>
            <a:effectLst/>
          </p:spPr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48F93EB1-212D-1E14-56C7-67BD052A58D9}"/>
                </a:ext>
              </a:extLst>
            </p:cNvPr>
            <p:cNvCxnSpPr/>
            <p:nvPr/>
          </p:nvCxnSpPr>
          <p:spPr bwMode="auto">
            <a:xfrm rot="5400000">
              <a:off x="1207294" y="494903"/>
              <a:ext cx="22860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lg" len="lg"/>
              <a:tailEnd type="none" w="med" len="med"/>
            </a:ln>
            <a:effectLst/>
          </p:spPr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More About Double Pointers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Let’s put something other than</a:t>
            </a:r>
            <a:br>
              <a:rPr lang="en-US" dirty="0"/>
            </a:br>
            <a:r>
              <a:rPr lang="en-US" dirty="0"/>
              <a:t>NULL in *w</a:t>
            </a:r>
          </a:p>
          <a:p>
            <a:pPr lvl="2"/>
            <a:endParaRPr lang="en-US" dirty="0"/>
          </a:p>
          <a:p>
            <a:pPr marL="457200" lvl="1" indent="-457200">
              <a:spcBef>
                <a:spcPts val="800"/>
              </a:spcBef>
              <a:buSzPct val="100000"/>
              <a:buNone/>
            </a:pPr>
            <a:r>
              <a:rPr lang="en-US" dirty="0">
                <a:solidFill>
                  <a:srgbClr val="00B050"/>
                </a:solidFill>
              </a:rPr>
              <a:t>			</a:t>
            </a:r>
            <a:r>
              <a:rPr lang="en-US" dirty="0" err="1">
                <a:solidFill>
                  <a:srgbClr val="00B050"/>
                </a:solidFill>
              </a:rPr>
              <a:t>int</a:t>
            </a:r>
            <a:r>
              <a:rPr lang="en-US" dirty="0">
                <a:solidFill>
                  <a:srgbClr val="00B050"/>
                </a:solidFill>
              </a:rPr>
              <a:t>** </a:t>
            </a:r>
            <a:r>
              <a:rPr lang="en-US" dirty="0">
                <a:solidFill>
                  <a:srgbClr val="CD7923"/>
                </a:solidFill>
              </a:rPr>
              <a:t>w</a:t>
            </a:r>
            <a:r>
              <a:rPr lang="en-US" dirty="0"/>
              <a:t> = </a:t>
            </a:r>
            <a:r>
              <a:rPr lang="en-US" dirty="0" err="1"/>
              <a:t>alloc</a:t>
            </a:r>
            <a:r>
              <a:rPr lang="en-US" dirty="0"/>
              <a:t>(</a:t>
            </a:r>
            <a:r>
              <a:rPr lang="en-US" dirty="0" err="1">
                <a:solidFill>
                  <a:srgbClr val="00B050"/>
                </a:solidFill>
              </a:rPr>
              <a:t>int</a:t>
            </a:r>
            <a:r>
              <a:rPr lang="en-US" dirty="0">
                <a:solidFill>
                  <a:srgbClr val="00B050"/>
                </a:solidFill>
              </a:rPr>
              <a:t>*</a:t>
            </a:r>
            <a:r>
              <a:rPr lang="en-US" dirty="0"/>
              <a:t>);</a:t>
            </a:r>
          </a:p>
          <a:p>
            <a:pPr marL="457200" lvl="1" indent="-457200">
              <a:spcBef>
                <a:spcPts val="800"/>
              </a:spcBef>
              <a:buSzPct val="100000"/>
              <a:buNone/>
            </a:pPr>
            <a:r>
              <a:rPr lang="en-US" dirty="0"/>
              <a:t>			*w = </a:t>
            </a:r>
            <a:r>
              <a:rPr lang="en-US" dirty="0" err="1"/>
              <a:t>alloc</a:t>
            </a:r>
            <a:r>
              <a:rPr lang="en-US" dirty="0"/>
              <a:t>(</a:t>
            </a:r>
            <a:r>
              <a:rPr lang="en-US" dirty="0" err="1">
                <a:solidFill>
                  <a:srgbClr val="00B050"/>
                </a:solidFill>
              </a:rPr>
              <a:t>int</a:t>
            </a:r>
            <a:r>
              <a:rPr lang="en-US" dirty="0"/>
              <a:t>);</a:t>
            </a:r>
          </a:p>
          <a:p>
            <a:pPr marL="457200" lvl="1" indent="-457200">
              <a:spcBef>
                <a:spcPts val="800"/>
              </a:spcBef>
              <a:buSzPct val="100000"/>
              <a:buNone/>
            </a:pPr>
            <a:r>
              <a:rPr lang="en-US" dirty="0"/>
              <a:t>			**w = 13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Rectangle 21"/>
          <p:cNvSpPr>
            <a:spLocks/>
          </p:cNvSpPr>
          <p:nvPr/>
        </p:nvSpPr>
        <p:spPr bwMode="auto">
          <a:xfrm>
            <a:off x="10298875" y="1981200"/>
            <a:ext cx="1811393" cy="471924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dirty="0" err="1"/>
              <a:t>Alloc</a:t>
            </a:r>
            <a:r>
              <a:rPr lang="en-US" dirty="0"/>
              <a:t>. </a:t>
            </a:r>
            <a:r>
              <a:rPr lang="en-US" dirty="0" err="1"/>
              <a:t>Mem</a:t>
            </a:r>
            <a:r>
              <a:rPr lang="en-US" dirty="0"/>
              <a:t>.</a:t>
            </a:r>
          </a:p>
        </p:txBody>
      </p:sp>
      <p:sp>
        <p:nvSpPr>
          <p:cNvPr id="5" name="Rectangle 2"/>
          <p:cNvSpPr>
            <a:spLocks/>
          </p:cNvSpPr>
          <p:nvPr/>
        </p:nvSpPr>
        <p:spPr bwMode="auto">
          <a:xfrm>
            <a:off x="8013145" y="1981200"/>
            <a:ext cx="1777730" cy="471924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dirty="0"/>
              <a:t>Local </a:t>
            </a:r>
            <a:r>
              <a:rPr lang="en-US" dirty="0" err="1"/>
              <a:t>Mem</a:t>
            </a:r>
            <a:r>
              <a:rPr lang="en-US" dirty="0"/>
              <a:t>.</a:t>
            </a:r>
          </a:p>
        </p:txBody>
      </p:sp>
      <p:sp>
        <p:nvSpPr>
          <p:cNvPr id="6" name="Rectangle 5"/>
          <p:cNvSpPr>
            <a:spLocks/>
          </p:cNvSpPr>
          <p:nvPr/>
        </p:nvSpPr>
        <p:spPr bwMode="auto">
          <a:xfrm>
            <a:off x="8622474" y="2804676"/>
            <a:ext cx="325410" cy="471924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b="0" dirty="0"/>
              <a:t>w</a:t>
            </a:r>
          </a:p>
        </p:txBody>
      </p:sp>
      <p:sp>
        <p:nvSpPr>
          <p:cNvPr id="7" name="Rectangle 12"/>
          <p:cNvSpPr>
            <a:spLocks noChangeArrowheads="1"/>
          </p:cNvSpPr>
          <p:nvPr/>
        </p:nvSpPr>
        <p:spPr bwMode="auto">
          <a:xfrm>
            <a:off x="9003474" y="2819400"/>
            <a:ext cx="470726" cy="457200"/>
          </a:xfrm>
          <a:prstGeom prst="rect">
            <a:avLst/>
          </a:prstGeom>
          <a:noFill/>
          <a:ln w="12700" algn="ctr">
            <a:solidFill>
              <a:srgbClr val="00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1800" b="0" dirty="0"/>
          </a:p>
        </p:txBody>
      </p:sp>
      <p:grpSp>
        <p:nvGrpSpPr>
          <p:cNvPr id="8" name="Group 35"/>
          <p:cNvGrpSpPr/>
          <p:nvPr/>
        </p:nvGrpSpPr>
        <p:grpSpPr>
          <a:xfrm>
            <a:off x="10009950" y="1981200"/>
            <a:ext cx="120650" cy="1600200"/>
            <a:chOff x="9855200" y="5715000"/>
            <a:chExt cx="120650" cy="2819400"/>
          </a:xfrm>
        </p:grpSpPr>
        <p:cxnSp>
          <p:nvCxnSpPr>
            <p:cNvPr id="9" name="Straight Connector 25"/>
            <p:cNvCxnSpPr>
              <a:cxnSpLocks noChangeShapeType="1"/>
            </p:cNvCxnSpPr>
            <p:nvPr/>
          </p:nvCxnSpPr>
          <p:spPr bwMode="auto">
            <a:xfrm rot="5400000" flipH="1" flipV="1">
              <a:off x="8566944" y="7125494"/>
              <a:ext cx="2817812" cy="0"/>
            </a:xfrm>
            <a:prstGeom prst="line">
              <a:avLst/>
            </a:prstGeom>
            <a:noFill/>
            <a:ln w="38100" algn="ctr">
              <a:solidFill>
                <a:srgbClr val="000000"/>
              </a:solidFill>
              <a:miter lim="400000"/>
              <a:headEnd/>
              <a:tailEnd/>
            </a:ln>
          </p:spPr>
        </p:cxnSp>
        <p:cxnSp>
          <p:nvCxnSpPr>
            <p:cNvPr id="10" name="Straight Connector 9"/>
            <p:cNvCxnSpPr>
              <a:cxnSpLocks noChangeShapeType="1"/>
            </p:cNvCxnSpPr>
            <p:nvPr/>
          </p:nvCxnSpPr>
          <p:spPr bwMode="auto">
            <a:xfrm rot="5400000" flipH="1" flipV="1">
              <a:off x="8446294" y="7123906"/>
              <a:ext cx="2817812" cy="0"/>
            </a:xfrm>
            <a:prstGeom prst="line">
              <a:avLst/>
            </a:prstGeom>
            <a:noFill/>
            <a:ln w="38100" algn="ctr">
              <a:solidFill>
                <a:srgbClr val="000000"/>
              </a:solidFill>
              <a:prstDash val="dash"/>
              <a:miter lim="400000"/>
              <a:headEnd/>
              <a:tailEnd/>
            </a:ln>
          </p:spPr>
        </p:cxnSp>
      </p:grp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1076750" y="2819400"/>
            <a:ext cx="609600" cy="457200"/>
          </a:xfrm>
          <a:prstGeom prst="rect">
            <a:avLst/>
          </a:prstGeom>
          <a:noFill/>
          <a:ln w="12700" algn="ctr">
            <a:solidFill>
              <a:srgbClr val="00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 dirty="0"/>
          </a:p>
        </p:txBody>
      </p:sp>
      <p:cxnSp>
        <p:nvCxnSpPr>
          <p:cNvPr id="12" name="Straight Arrow Connector 9"/>
          <p:cNvCxnSpPr>
            <a:cxnSpLocks noChangeShapeType="1"/>
            <a:endCxn id="11" idx="1"/>
          </p:cNvCxnSpPr>
          <p:nvPr/>
        </p:nvCxnSpPr>
        <p:spPr bwMode="auto">
          <a:xfrm>
            <a:off x="9245600" y="3048000"/>
            <a:ext cx="1831150" cy="1588"/>
          </a:xfrm>
          <a:prstGeom prst="straightConnector1">
            <a:avLst/>
          </a:prstGeom>
          <a:noFill/>
          <a:ln w="25400" algn="ctr">
            <a:solidFill>
              <a:srgbClr val="000000"/>
            </a:solidFill>
            <a:miter lim="400000"/>
            <a:headEnd type="oval" w="lg" len="lg"/>
            <a:tailEnd type="stealth" w="lg" len="lg"/>
          </a:ln>
        </p:spPr>
      </p:cxnSp>
      <p:sp>
        <p:nvSpPr>
          <p:cNvPr id="13" name="Rectangular Callout 12"/>
          <p:cNvSpPr/>
          <p:nvPr/>
        </p:nvSpPr>
        <p:spPr bwMode="auto">
          <a:xfrm>
            <a:off x="10083800" y="4267200"/>
            <a:ext cx="1002839" cy="646331"/>
          </a:xfrm>
          <a:prstGeom prst="wedgeRectCallout">
            <a:avLst>
              <a:gd name="adj1" fmla="val 67827"/>
              <a:gd name="adj2" fmla="val -197084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1800" b="0" dirty="0"/>
              <a:t>Contains</a:t>
            </a:r>
            <a:br>
              <a:rPr lang="en-US" sz="1800" b="0" dirty="0"/>
            </a:br>
            <a:r>
              <a:rPr lang="en-US" sz="1800" b="0" dirty="0"/>
              <a:t>an </a:t>
            </a:r>
            <a:r>
              <a:rPr lang="en-US" sz="1800" b="0" dirty="0" err="1">
                <a:solidFill>
                  <a:srgbClr val="00B050"/>
                </a:solidFill>
              </a:rPr>
              <a:t>int</a:t>
            </a:r>
            <a:r>
              <a:rPr lang="en-US" sz="1800" b="0" dirty="0">
                <a:solidFill>
                  <a:srgbClr val="00B050"/>
                </a:solidFill>
              </a:rPr>
              <a:t>*</a:t>
            </a:r>
          </a:p>
        </p:txBody>
      </p:sp>
      <p:sp>
        <p:nvSpPr>
          <p:cNvPr id="14" name="Rectangular Callout 13"/>
          <p:cNvSpPr/>
          <p:nvPr/>
        </p:nvSpPr>
        <p:spPr bwMode="auto">
          <a:xfrm>
            <a:off x="8546816" y="3581400"/>
            <a:ext cx="1079784" cy="369332"/>
          </a:xfrm>
          <a:prstGeom prst="wedgeRectCallout">
            <a:avLst>
              <a:gd name="adj1" fmla="val -13538"/>
              <a:gd name="adj2" fmla="val -135533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1800" b="0" dirty="0"/>
              <a:t>Type </a:t>
            </a:r>
            <a:r>
              <a:rPr lang="en-US" sz="1800" b="0" dirty="0" err="1">
                <a:solidFill>
                  <a:srgbClr val="00B050"/>
                </a:solidFill>
              </a:rPr>
              <a:t>int</a:t>
            </a:r>
            <a:r>
              <a:rPr lang="en-US" sz="1800" b="0" dirty="0">
                <a:solidFill>
                  <a:srgbClr val="00B050"/>
                </a:solidFill>
              </a:rPr>
              <a:t>**</a:t>
            </a: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1531600" y="3581400"/>
            <a:ext cx="609600" cy="457200"/>
          </a:xfrm>
          <a:prstGeom prst="rect">
            <a:avLst/>
          </a:prstGeom>
          <a:noFill/>
          <a:ln w="12700" algn="ctr">
            <a:solidFill>
              <a:srgbClr val="00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 dirty="0"/>
          </a:p>
        </p:txBody>
      </p:sp>
      <p:cxnSp>
        <p:nvCxnSpPr>
          <p:cNvPr id="16" name="Straight Arrow Connector 9"/>
          <p:cNvCxnSpPr>
            <a:cxnSpLocks noChangeShapeType="1"/>
            <a:endCxn id="15" idx="0"/>
          </p:cNvCxnSpPr>
          <p:nvPr/>
        </p:nvCxnSpPr>
        <p:spPr bwMode="auto">
          <a:xfrm rot="16200000" flipH="1">
            <a:off x="11341100" y="3086100"/>
            <a:ext cx="533400" cy="457200"/>
          </a:xfrm>
          <a:prstGeom prst="straightConnector1">
            <a:avLst/>
          </a:prstGeom>
          <a:noFill/>
          <a:ln w="25400" algn="ctr">
            <a:solidFill>
              <a:srgbClr val="000000"/>
            </a:solidFill>
            <a:miter lim="400000"/>
            <a:headEnd type="oval" w="lg" len="lg"/>
            <a:tailEnd type="stealth" w="lg" len="lg"/>
          </a:ln>
        </p:spPr>
      </p:cxnSp>
      <p:sp>
        <p:nvSpPr>
          <p:cNvPr id="19" name="Rectangular Callout 18"/>
          <p:cNvSpPr/>
          <p:nvPr/>
        </p:nvSpPr>
        <p:spPr bwMode="auto">
          <a:xfrm>
            <a:off x="11455400" y="4343400"/>
            <a:ext cx="900247" cy="369332"/>
          </a:xfrm>
          <a:prstGeom prst="wedgeRectCallout">
            <a:avLst>
              <a:gd name="adj1" fmla="val -11108"/>
              <a:gd name="adj2" fmla="val -161716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1800" b="0" dirty="0"/>
              <a:t>Is an </a:t>
            </a:r>
            <a:r>
              <a:rPr lang="en-US" sz="1800" b="0" dirty="0" err="1">
                <a:solidFill>
                  <a:srgbClr val="00B050"/>
                </a:solidFill>
              </a:rPr>
              <a:t>int</a:t>
            </a:r>
            <a:endParaRPr lang="en-US" sz="1800" b="0" dirty="0">
              <a:solidFill>
                <a:srgbClr val="00B050"/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32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63275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More About Double Pointers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Let’s put something other than</a:t>
            </a:r>
            <a:br>
              <a:rPr lang="en-US" dirty="0"/>
            </a:br>
            <a:r>
              <a:rPr lang="en-US" dirty="0"/>
              <a:t>NULL in *w</a:t>
            </a:r>
          </a:p>
          <a:p>
            <a:pPr lvl="2"/>
            <a:endParaRPr lang="en-US" dirty="0"/>
          </a:p>
          <a:p>
            <a:pPr marL="457200" lvl="1" indent="-457200">
              <a:spcBef>
                <a:spcPts val="800"/>
              </a:spcBef>
              <a:buSzPct val="100000"/>
              <a:buNone/>
            </a:pPr>
            <a:r>
              <a:rPr lang="en-US" dirty="0">
                <a:solidFill>
                  <a:srgbClr val="00B050"/>
                </a:solidFill>
              </a:rPr>
              <a:t>			</a:t>
            </a:r>
            <a:r>
              <a:rPr lang="en-US" dirty="0" err="1">
                <a:solidFill>
                  <a:srgbClr val="00B050"/>
                </a:solidFill>
              </a:rPr>
              <a:t>int</a:t>
            </a:r>
            <a:r>
              <a:rPr lang="en-US" dirty="0">
                <a:solidFill>
                  <a:srgbClr val="00B050"/>
                </a:solidFill>
              </a:rPr>
              <a:t>** </a:t>
            </a:r>
            <a:r>
              <a:rPr lang="en-US" dirty="0">
                <a:solidFill>
                  <a:srgbClr val="CD7923"/>
                </a:solidFill>
              </a:rPr>
              <a:t>w</a:t>
            </a:r>
            <a:r>
              <a:rPr lang="en-US" dirty="0"/>
              <a:t> = </a:t>
            </a:r>
            <a:r>
              <a:rPr lang="en-US" dirty="0" err="1"/>
              <a:t>alloc</a:t>
            </a:r>
            <a:r>
              <a:rPr lang="en-US" dirty="0"/>
              <a:t>(</a:t>
            </a:r>
            <a:r>
              <a:rPr lang="en-US" dirty="0" err="1">
                <a:solidFill>
                  <a:srgbClr val="00B050"/>
                </a:solidFill>
              </a:rPr>
              <a:t>int</a:t>
            </a:r>
            <a:r>
              <a:rPr lang="en-US" dirty="0">
                <a:solidFill>
                  <a:srgbClr val="00B050"/>
                </a:solidFill>
              </a:rPr>
              <a:t>*</a:t>
            </a:r>
            <a:r>
              <a:rPr lang="en-US" dirty="0"/>
              <a:t>);</a:t>
            </a:r>
          </a:p>
          <a:p>
            <a:pPr marL="457200" lvl="1" indent="-457200">
              <a:spcBef>
                <a:spcPts val="800"/>
              </a:spcBef>
              <a:buSzPct val="100000"/>
              <a:buNone/>
            </a:pPr>
            <a:r>
              <a:rPr lang="en-US" dirty="0"/>
              <a:t>			*w = </a:t>
            </a:r>
            <a:r>
              <a:rPr lang="en-US" dirty="0" err="1"/>
              <a:t>alloc</a:t>
            </a:r>
            <a:r>
              <a:rPr lang="en-US" dirty="0"/>
              <a:t>(</a:t>
            </a:r>
            <a:r>
              <a:rPr lang="en-US" dirty="0" err="1">
                <a:solidFill>
                  <a:srgbClr val="00B050"/>
                </a:solidFill>
              </a:rPr>
              <a:t>int</a:t>
            </a:r>
            <a:r>
              <a:rPr lang="en-US" dirty="0"/>
              <a:t>);</a:t>
            </a:r>
          </a:p>
          <a:p>
            <a:pPr marL="457200" lvl="1" indent="-457200">
              <a:spcBef>
                <a:spcPts val="800"/>
              </a:spcBef>
              <a:buSzPct val="100000"/>
              <a:buNone/>
            </a:pPr>
            <a:r>
              <a:rPr lang="en-US" dirty="0"/>
              <a:t>			**w = 13</a:t>
            </a:r>
          </a:p>
          <a:p>
            <a:endParaRPr lang="en-US" dirty="0"/>
          </a:p>
          <a:p>
            <a:pPr lvl="1"/>
            <a:r>
              <a:rPr lang="en-US" dirty="0"/>
              <a:t>w has type </a:t>
            </a:r>
            <a:r>
              <a:rPr lang="en-US" dirty="0" err="1">
                <a:solidFill>
                  <a:srgbClr val="00B050"/>
                </a:solidFill>
              </a:rPr>
              <a:t>int</a:t>
            </a:r>
            <a:r>
              <a:rPr lang="en-US" dirty="0">
                <a:solidFill>
                  <a:srgbClr val="00B050"/>
                </a:solidFill>
              </a:rPr>
              <a:t>**</a:t>
            </a:r>
            <a:r>
              <a:rPr lang="en-US" dirty="0"/>
              <a:t> and points to a cell of type </a:t>
            </a:r>
            <a:r>
              <a:rPr lang="en-US" dirty="0" err="1">
                <a:solidFill>
                  <a:srgbClr val="00B050"/>
                </a:solidFill>
              </a:rPr>
              <a:t>int</a:t>
            </a:r>
            <a:r>
              <a:rPr lang="en-US" dirty="0">
                <a:solidFill>
                  <a:srgbClr val="00B050"/>
                </a:solidFill>
              </a:rPr>
              <a:t>*</a:t>
            </a:r>
          </a:p>
          <a:p>
            <a:pPr lvl="1"/>
            <a:r>
              <a:rPr lang="en-US" dirty="0"/>
              <a:t>*w has type </a:t>
            </a:r>
            <a:r>
              <a:rPr lang="en-US" dirty="0">
                <a:solidFill>
                  <a:srgbClr val="00B050"/>
                </a:solidFill>
              </a:rPr>
              <a:t>int*</a:t>
            </a:r>
            <a:r>
              <a:rPr lang="en-US" dirty="0"/>
              <a:t> and points to a cell of type </a:t>
            </a:r>
            <a:r>
              <a:rPr lang="en-US" dirty="0">
                <a:solidFill>
                  <a:srgbClr val="00B050"/>
                </a:solidFill>
              </a:rPr>
              <a:t>int</a:t>
            </a:r>
          </a:p>
          <a:p>
            <a:pPr lvl="2"/>
            <a:r>
              <a:rPr lang="en-US" dirty="0"/>
              <a:t>Why is this dereference safe?</a:t>
            </a:r>
          </a:p>
          <a:p>
            <a:pPr lvl="3"/>
            <a:r>
              <a:rPr lang="en-US" dirty="0"/>
              <a:t>By postcondition of </a:t>
            </a:r>
            <a:r>
              <a:rPr lang="en-US" dirty="0" err="1"/>
              <a:t>alloc</a:t>
            </a:r>
            <a:r>
              <a:rPr lang="en-US" dirty="0"/>
              <a:t>(</a:t>
            </a:r>
            <a:r>
              <a:rPr lang="en-US" dirty="0">
                <a:solidFill>
                  <a:srgbClr val="00B050"/>
                </a:solidFill>
              </a:rPr>
              <a:t>int*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**w is an </a:t>
            </a:r>
            <a:r>
              <a:rPr lang="en-US" dirty="0" err="1">
                <a:solidFill>
                  <a:srgbClr val="00B050"/>
                </a:solidFill>
              </a:rPr>
              <a:t>int</a:t>
            </a:r>
            <a:endParaRPr lang="en-US" dirty="0">
              <a:solidFill>
                <a:srgbClr val="00B050"/>
              </a:solidFill>
            </a:endParaRPr>
          </a:p>
          <a:p>
            <a:pPr lvl="2"/>
            <a:r>
              <a:rPr lang="en-US" dirty="0"/>
              <a:t>Why is this dereference safe?</a:t>
            </a:r>
          </a:p>
          <a:p>
            <a:pPr lvl="3"/>
            <a:r>
              <a:rPr lang="en-US" dirty="0"/>
              <a:t>By postcondition of </a:t>
            </a:r>
            <a:r>
              <a:rPr lang="en-US" dirty="0" err="1"/>
              <a:t>alloc</a:t>
            </a:r>
            <a:r>
              <a:rPr lang="en-US" dirty="0"/>
              <a:t>(</a:t>
            </a:r>
            <a:r>
              <a:rPr lang="en-US" dirty="0">
                <a:solidFill>
                  <a:srgbClr val="00B050"/>
                </a:solidFill>
              </a:rPr>
              <a:t>int</a:t>
            </a:r>
            <a:r>
              <a:rPr lang="en-US" dirty="0"/>
              <a:t>)</a:t>
            </a:r>
          </a:p>
        </p:txBody>
      </p:sp>
      <p:sp>
        <p:nvSpPr>
          <p:cNvPr id="4" name="Rectangle 21"/>
          <p:cNvSpPr>
            <a:spLocks/>
          </p:cNvSpPr>
          <p:nvPr/>
        </p:nvSpPr>
        <p:spPr bwMode="auto">
          <a:xfrm>
            <a:off x="10298875" y="1981200"/>
            <a:ext cx="1811393" cy="471924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dirty="0" err="1"/>
              <a:t>Alloc</a:t>
            </a:r>
            <a:r>
              <a:rPr lang="en-US" dirty="0"/>
              <a:t>. </a:t>
            </a:r>
            <a:r>
              <a:rPr lang="en-US" dirty="0" err="1"/>
              <a:t>Mem</a:t>
            </a:r>
            <a:r>
              <a:rPr lang="en-US" dirty="0"/>
              <a:t>.</a:t>
            </a:r>
          </a:p>
        </p:txBody>
      </p:sp>
      <p:sp>
        <p:nvSpPr>
          <p:cNvPr id="5" name="Rectangle 2"/>
          <p:cNvSpPr>
            <a:spLocks/>
          </p:cNvSpPr>
          <p:nvPr/>
        </p:nvSpPr>
        <p:spPr bwMode="auto">
          <a:xfrm>
            <a:off x="8013145" y="1981200"/>
            <a:ext cx="1777730" cy="471924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dirty="0"/>
              <a:t>Local </a:t>
            </a:r>
            <a:r>
              <a:rPr lang="en-US" dirty="0" err="1"/>
              <a:t>Mem</a:t>
            </a:r>
            <a:r>
              <a:rPr lang="en-US" dirty="0"/>
              <a:t>.</a:t>
            </a:r>
          </a:p>
        </p:txBody>
      </p:sp>
      <p:sp>
        <p:nvSpPr>
          <p:cNvPr id="6" name="Rectangle 5"/>
          <p:cNvSpPr>
            <a:spLocks/>
          </p:cNvSpPr>
          <p:nvPr/>
        </p:nvSpPr>
        <p:spPr bwMode="auto">
          <a:xfrm>
            <a:off x="8622474" y="2804676"/>
            <a:ext cx="325410" cy="471924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b="0" dirty="0"/>
              <a:t>w</a:t>
            </a:r>
          </a:p>
        </p:txBody>
      </p:sp>
      <p:sp>
        <p:nvSpPr>
          <p:cNvPr id="7" name="Rectangle 12"/>
          <p:cNvSpPr>
            <a:spLocks noChangeArrowheads="1"/>
          </p:cNvSpPr>
          <p:nvPr/>
        </p:nvSpPr>
        <p:spPr bwMode="auto">
          <a:xfrm>
            <a:off x="9003474" y="2819400"/>
            <a:ext cx="470726" cy="457200"/>
          </a:xfrm>
          <a:prstGeom prst="rect">
            <a:avLst/>
          </a:prstGeom>
          <a:noFill/>
          <a:ln w="12700" algn="ctr">
            <a:solidFill>
              <a:srgbClr val="00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1800" b="0" dirty="0"/>
          </a:p>
        </p:txBody>
      </p:sp>
      <p:grpSp>
        <p:nvGrpSpPr>
          <p:cNvPr id="8" name="Group 35"/>
          <p:cNvGrpSpPr/>
          <p:nvPr/>
        </p:nvGrpSpPr>
        <p:grpSpPr>
          <a:xfrm>
            <a:off x="10009950" y="1981200"/>
            <a:ext cx="120650" cy="1600200"/>
            <a:chOff x="9855200" y="5715000"/>
            <a:chExt cx="120650" cy="2819400"/>
          </a:xfrm>
        </p:grpSpPr>
        <p:cxnSp>
          <p:nvCxnSpPr>
            <p:cNvPr id="9" name="Straight Connector 25"/>
            <p:cNvCxnSpPr>
              <a:cxnSpLocks noChangeShapeType="1"/>
            </p:cNvCxnSpPr>
            <p:nvPr/>
          </p:nvCxnSpPr>
          <p:spPr bwMode="auto">
            <a:xfrm rot="5400000" flipH="1" flipV="1">
              <a:off x="8566944" y="7125494"/>
              <a:ext cx="2817812" cy="0"/>
            </a:xfrm>
            <a:prstGeom prst="line">
              <a:avLst/>
            </a:prstGeom>
            <a:noFill/>
            <a:ln w="38100" algn="ctr">
              <a:solidFill>
                <a:srgbClr val="000000"/>
              </a:solidFill>
              <a:miter lim="400000"/>
              <a:headEnd/>
              <a:tailEnd/>
            </a:ln>
          </p:spPr>
        </p:cxnSp>
        <p:cxnSp>
          <p:nvCxnSpPr>
            <p:cNvPr id="10" name="Straight Connector 9"/>
            <p:cNvCxnSpPr>
              <a:cxnSpLocks noChangeShapeType="1"/>
            </p:cNvCxnSpPr>
            <p:nvPr/>
          </p:nvCxnSpPr>
          <p:spPr bwMode="auto">
            <a:xfrm rot="5400000" flipH="1" flipV="1">
              <a:off x="8446294" y="7123906"/>
              <a:ext cx="2817812" cy="0"/>
            </a:xfrm>
            <a:prstGeom prst="line">
              <a:avLst/>
            </a:prstGeom>
            <a:noFill/>
            <a:ln w="38100" algn="ctr">
              <a:solidFill>
                <a:srgbClr val="000000"/>
              </a:solidFill>
              <a:prstDash val="dash"/>
              <a:miter lim="400000"/>
              <a:headEnd/>
              <a:tailEnd/>
            </a:ln>
          </p:spPr>
        </p:cxnSp>
      </p:grp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1076750" y="2819400"/>
            <a:ext cx="609600" cy="457200"/>
          </a:xfrm>
          <a:prstGeom prst="rect">
            <a:avLst/>
          </a:prstGeom>
          <a:noFill/>
          <a:ln w="12700" algn="ctr">
            <a:solidFill>
              <a:srgbClr val="00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 dirty="0"/>
          </a:p>
        </p:txBody>
      </p:sp>
      <p:cxnSp>
        <p:nvCxnSpPr>
          <p:cNvPr id="12" name="Straight Arrow Connector 9"/>
          <p:cNvCxnSpPr>
            <a:cxnSpLocks noChangeShapeType="1"/>
            <a:endCxn id="11" idx="1"/>
          </p:cNvCxnSpPr>
          <p:nvPr/>
        </p:nvCxnSpPr>
        <p:spPr bwMode="auto">
          <a:xfrm>
            <a:off x="9245600" y="3048000"/>
            <a:ext cx="1831150" cy="1588"/>
          </a:xfrm>
          <a:prstGeom prst="straightConnector1">
            <a:avLst/>
          </a:prstGeom>
          <a:noFill/>
          <a:ln w="25400" algn="ctr">
            <a:solidFill>
              <a:srgbClr val="000000"/>
            </a:solidFill>
            <a:miter lim="400000"/>
            <a:headEnd type="oval" w="lg" len="lg"/>
            <a:tailEnd type="stealth" w="lg" len="lg"/>
          </a:ln>
        </p:spPr>
      </p:cxnSp>
      <p:sp>
        <p:nvSpPr>
          <p:cNvPr id="13" name="Rectangular Callout 12"/>
          <p:cNvSpPr/>
          <p:nvPr/>
        </p:nvSpPr>
        <p:spPr bwMode="auto">
          <a:xfrm>
            <a:off x="10083800" y="4267200"/>
            <a:ext cx="1002839" cy="646331"/>
          </a:xfrm>
          <a:prstGeom prst="wedgeRectCallout">
            <a:avLst>
              <a:gd name="adj1" fmla="val 67827"/>
              <a:gd name="adj2" fmla="val -197084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1800" b="0" dirty="0"/>
              <a:t>Contains</a:t>
            </a:r>
            <a:br>
              <a:rPr lang="en-US" sz="1800" b="0" dirty="0"/>
            </a:br>
            <a:r>
              <a:rPr lang="en-US" sz="1800" b="0" dirty="0"/>
              <a:t>an </a:t>
            </a:r>
            <a:r>
              <a:rPr lang="en-US" sz="1800" b="0" dirty="0" err="1">
                <a:solidFill>
                  <a:srgbClr val="00B050"/>
                </a:solidFill>
              </a:rPr>
              <a:t>int</a:t>
            </a:r>
            <a:r>
              <a:rPr lang="en-US" sz="1800" b="0" dirty="0">
                <a:solidFill>
                  <a:srgbClr val="00B050"/>
                </a:solidFill>
              </a:rPr>
              <a:t>*</a:t>
            </a:r>
          </a:p>
        </p:txBody>
      </p:sp>
      <p:sp>
        <p:nvSpPr>
          <p:cNvPr id="14" name="Rectangular Callout 13"/>
          <p:cNvSpPr/>
          <p:nvPr/>
        </p:nvSpPr>
        <p:spPr bwMode="auto">
          <a:xfrm>
            <a:off x="8546816" y="3581400"/>
            <a:ext cx="1079784" cy="369332"/>
          </a:xfrm>
          <a:prstGeom prst="wedgeRectCallout">
            <a:avLst>
              <a:gd name="adj1" fmla="val -13538"/>
              <a:gd name="adj2" fmla="val -135533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1800" b="0" dirty="0"/>
              <a:t>Type </a:t>
            </a:r>
            <a:r>
              <a:rPr lang="en-US" sz="1800" b="0" dirty="0" err="1">
                <a:solidFill>
                  <a:srgbClr val="00B050"/>
                </a:solidFill>
              </a:rPr>
              <a:t>int</a:t>
            </a:r>
            <a:r>
              <a:rPr lang="en-US" sz="1800" b="0" dirty="0">
                <a:solidFill>
                  <a:srgbClr val="00B050"/>
                </a:solidFill>
              </a:rPr>
              <a:t>**</a:t>
            </a: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1531600" y="3581400"/>
            <a:ext cx="609600" cy="457200"/>
          </a:xfrm>
          <a:prstGeom prst="rect">
            <a:avLst/>
          </a:prstGeom>
          <a:noFill/>
          <a:ln w="12700" algn="ctr">
            <a:solidFill>
              <a:srgbClr val="00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r>
              <a:rPr lang="en-US" sz="2000" b="0" dirty="0"/>
              <a:t>13</a:t>
            </a:r>
          </a:p>
        </p:txBody>
      </p:sp>
      <p:cxnSp>
        <p:nvCxnSpPr>
          <p:cNvPr id="16" name="Straight Arrow Connector 9"/>
          <p:cNvCxnSpPr>
            <a:cxnSpLocks noChangeShapeType="1"/>
            <a:endCxn id="15" idx="0"/>
          </p:cNvCxnSpPr>
          <p:nvPr/>
        </p:nvCxnSpPr>
        <p:spPr bwMode="auto">
          <a:xfrm rot="16200000" flipH="1">
            <a:off x="11341100" y="3086100"/>
            <a:ext cx="533400" cy="457200"/>
          </a:xfrm>
          <a:prstGeom prst="straightConnector1">
            <a:avLst/>
          </a:prstGeom>
          <a:noFill/>
          <a:ln w="25400" algn="ctr">
            <a:solidFill>
              <a:srgbClr val="000000"/>
            </a:solidFill>
            <a:miter lim="400000"/>
            <a:headEnd type="oval" w="lg" len="lg"/>
            <a:tailEnd type="stealth" w="lg" len="lg"/>
          </a:ln>
        </p:spPr>
      </p:cxnSp>
      <p:sp>
        <p:nvSpPr>
          <p:cNvPr id="19" name="Rectangular Callout 18"/>
          <p:cNvSpPr/>
          <p:nvPr/>
        </p:nvSpPr>
        <p:spPr bwMode="auto">
          <a:xfrm>
            <a:off x="11455400" y="4343400"/>
            <a:ext cx="900247" cy="369332"/>
          </a:xfrm>
          <a:prstGeom prst="wedgeRectCallout">
            <a:avLst>
              <a:gd name="adj1" fmla="val -11108"/>
              <a:gd name="adj2" fmla="val -161716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1800" b="0" dirty="0"/>
              <a:t>Is an </a:t>
            </a:r>
            <a:r>
              <a:rPr lang="en-US" sz="1800" b="0" dirty="0" err="1">
                <a:solidFill>
                  <a:srgbClr val="00B050"/>
                </a:solidFill>
              </a:rPr>
              <a:t>int</a:t>
            </a:r>
            <a:endParaRPr lang="en-US" sz="1800" b="0" dirty="0">
              <a:solidFill>
                <a:srgbClr val="00B050"/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33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75846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Summary: Pointers vs. Arrays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952500" y="3102316"/>
          <a:ext cx="11142980" cy="413668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501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86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7548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58185">
                <a:tc>
                  <a:txBody>
                    <a:bodyPr/>
                    <a:lstStyle/>
                    <a:p>
                      <a:pPr algn="ctr"/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</a:rPr>
                        <a:t>Pointers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</a:rPr>
                        <a:t>Arrays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58185"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Type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err="1">
                          <a:solidFill>
                            <a:srgbClr val="00B050"/>
                          </a:solidFill>
                        </a:rPr>
                        <a:t>tp</a:t>
                      </a:r>
                      <a:r>
                        <a:rPr lang="en-US" sz="2000" dirty="0">
                          <a:solidFill>
                            <a:srgbClr val="00B050"/>
                          </a:solidFill>
                        </a:rPr>
                        <a:t>*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err="1">
                          <a:solidFill>
                            <a:srgbClr val="00B050"/>
                          </a:solidFill>
                        </a:rPr>
                        <a:t>tp</a:t>
                      </a:r>
                      <a:r>
                        <a:rPr lang="en-US" sz="2000" dirty="0">
                          <a:solidFill>
                            <a:srgbClr val="00B050"/>
                          </a:solidFill>
                        </a:rPr>
                        <a:t>[]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93430"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Creation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err="1">
                          <a:solidFill>
                            <a:schemeClr val="tx1"/>
                          </a:solidFill>
                        </a:rPr>
                        <a:t>alloc</a:t>
                      </a:r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en-US" sz="2000" dirty="0" err="1">
                          <a:solidFill>
                            <a:srgbClr val="00B050"/>
                          </a:solidFill>
                        </a:rPr>
                        <a:t>tp</a:t>
                      </a:r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)</a:t>
                      </a:r>
                    </a:p>
                    <a:p>
                      <a:r>
                        <a:rPr lang="en-US" sz="2000" dirty="0">
                          <a:solidFill>
                            <a:srgbClr val="C00000"/>
                          </a:solidFill>
                        </a:rPr>
                        <a:t>/*@ensures \result != NULL; @*/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err="1">
                          <a:solidFill>
                            <a:schemeClr val="tx1"/>
                          </a:solidFill>
                        </a:rPr>
                        <a:t>alloc_array</a:t>
                      </a:r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en-US" sz="2000" dirty="0" err="1">
                          <a:solidFill>
                            <a:srgbClr val="00B050"/>
                          </a:solidFill>
                        </a:rPr>
                        <a:t>tp</a:t>
                      </a:r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,</a:t>
                      </a:r>
                      <a:r>
                        <a:rPr lang="en-US" sz="2000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size)</a:t>
                      </a:r>
                    </a:p>
                    <a:p>
                      <a:r>
                        <a:rPr lang="en-US" sz="2000" dirty="0">
                          <a:solidFill>
                            <a:srgbClr val="C00000"/>
                          </a:solidFill>
                        </a:rPr>
                        <a:t>/*@requires</a:t>
                      </a:r>
                      <a:r>
                        <a:rPr lang="en-US" sz="2000" baseline="0" dirty="0">
                          <a:solidFill>
                            <a:srgbClr val="C00000"/>
                          </a:solidFill>
                        </a:rPr>
                        <a:t> size &gt;= 0; @*/</a:t>
                      </a:r>
                    </a:p>
                    <a:p>
                      <a:r>
                        <a:rPr lang="en-US" sz="2000" baseline="0" dirty="0">
                          <a:solidFill>
                            <a:srgbClr val="C00000"/>
                          </a:solidFill>
                        </a:rPr>
                        <a:t>/*@ensures \length(\result) == size; @*/</a:t>
                      </a:r>
                      <a:endParaRPr lang="en-US" sz="2000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63442"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Reading and writing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*p</a:t>
                      </a:r>
                      <a:br>
                        <a:rPr lang="en-US" sz="2000" dirty="0">
                          <a:solidFill>
                            <a:schemeClr val="tx1"/>
                          </a:solidFill>
                        </a:rPr>
                      </a:br>
                      <a:r>
                        <a:rPr lang="en-US" sz="2000" dirty="0">
                          <a:solidFill>
                            <a:srgbClr val="C00000"/>
                          </a:solidFill>
                        </a:rPr>
                        <a:t>/*@requires p != NULL; @*/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A[</a:t>
                      </a:r>
                      <a:r>
                        <a:rPr lang="en-US" sz="2000" dirty="0" err="1">
                          <a:solidFill>
                            <a:schemeClr val="tx1"/>
                          </a:solidFill>
                        </a:rPr>
                        <a:t>i</a:t>
                      </a:r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]</a:t>
                      </a:r>
                    </a:p>
                    <a:p>
                      <a:r>
                        <a:rPr lang="en-US" sz="2000" dirty="0">
                          <a:solidFill>
                            <a:srgbClr val="C00000"/>
                          </a:solidFill>
                        </a:rPr>
                        <a:t>/*@requires 0 &lt;= </a:t>
                      </a:r>
                      <a:r>
                        <a:rPr lang="en-US" sz="2000" dirty="0" err="1">
                          <a:solidFill>
                            <a:srgbClr val="C00000"/>
                          </a:solidFill>
                        </a:rPr>
                        <a:t>i</a:t>
                      </a:r>
                      <a:r>
                        <a:rPr lang="en-US" sz="2000" dirty="0">
                          <a:solidFill>
                            <a:srgbClr val="C00000"/>
                          </a:solidFill>
                        </a:rPr>
                        <a:t> &amp;&amp; </a:t>
                      </a:r>
                      <a:r>
                        <a:rPr lang="en-US" sz="2000" dirty="0" err="1">
                          <a:solidFill>
                            <a:srgbClr val="C00000"/>
                          </a:solidFill>
                        </a:rPr>
                        <a:t>i</a:t>
                      </a:r>
                      <a:r>
                        <a:rPr lang="en-US" sz="2000" dirty="0">
                          <a:solidFill>
                            <a:srgbClr val="C00000"/>
                          </a:solidFill>
                        </a:rPr>
                        <a:t> &lt; \length(A); @*/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63442">
                <a:tc>
                  <a:txBody>
                    <a:bodyPr/>
                    <a:lstStyle/>
                    <a:p>
                      <a:r>
                        <a:rPr lang="en-US" sz="2000" baseline="0" dirty="0">
                          <a:solidFill>
                            <a:schemeClr val="tx1"/>
                          </a:solidFill>
                        </a:rPr>
                        <a:t>C</a:t>
                      </a:r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ontract-only</a:t>
                      </a:r>
                      <a:r>
                        <a:rPr lang="en-US" sz="2000" baseline="0" dirty="0">
                          <a:solidFill>
                            <a:schemeClr val="tx1"/>
                          </a:solidFill>
                        </a:rPr>
                        <a:t> operations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\length(A)</a:t>
                      </a:r>
                    </a:p>
                    <a:p>
                      <a:r>
                        <a:rPr lang="en-US" sz="2000" dirty="0">
                          <a:solidFill>
                            <a:srgbClr val="C00000"/>
                          </a:solidFill>
                        </a:rPr>
                        <a:t>/*@ensures \result &gt;= 0 @*/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34</a:t>
            </a:fld>
            <a:endParaRPr lang="en-US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ounded Rectangle 30">
            <a:extLst>
              <a:ext uri="{FF2B5EF4-FFF2-40B4-BE49-F238E27FC236}">
                <a16:creationId xmlns:a16="http://schemas.microsoft.com/office/drawing/2014/main" id="{D09BCEFF-E385-5D44-A9F2-CD88B9AC71B4}"/>
              </a:ext>
            </a:extLst>
          </p:cNvPr>
          <p:cNvSpPr/>
          <p:nvPr/>
        </p:nvSpPr>
        <p:spPr>
          <a:xfrm>
            <a:off x="5298575" y="2236514"/>
            <a:ext cx="2407645" cy="1397137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60" dirty="0">
                <a:solidFill>
                  <a:schemeClr val="tx1"/>
                </a:solidFill>
              </a:rPr>
              <a:t>Outline</a:t>
            </a:r>
            <a:endParaRPr lang="en-QA" sz="2560" dirty="0">
              <a:solidFill>
                <a:schemeClr val="tx1"/>
              </a:solidFill>
            </a:endParaRPr>
          </a:p>
        </p:txBody>
      </p:sp>
      <p:sp>
        <p:nvSpPr>
          <p:cNvPr id="32" name="Rounded Rectangle 31">
            <a:extLst>
              <a:ext uri="{FF2B5EF4-FFF2-40B4-BE49-F238E27FC236}">
                <a16:creationId xmlns:a16="http://schemas.microsoft.com/office/drawing/2014/main" id="{E56BDCC6-E9AB-5C40-BDF3-0E9E59A9BBE4}"/>
              </a:ext>
            </a:extLst>
          </p:cNvPr>
          <p:cNvSpPr/>
          <p:nvPr/>
        </p:nvSpPr>
        <p:spPr>
          <a:xfrm>
            <a:off x="1656352" y="4882738"/>
            <a:ext cx="2407645" cy="1397137"/>
          </a:xfrm>
          <a:prstGeom prst="round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560" dirty="0">
                <a:solidFill>
                  <a:schemeClr val="tx1"/>
                </a:solidFill>
              </a:rPr>
              <a:t>Pointers</a:t>
            </a:r>
            <a:endParaRPr lang="en-QA" sz="2560" dirty="0">
              <a:solidFill>
                <a:schemeClr val="tx1"/>
              </a:solidFill>
            </a:endParaRPr>
          </a:p>
        </p:txBody>
      </p:sp>
      <p:sp>
        <p:nvSpPr>
          <p:cNvPr id="33" name="Rounded Rectangle 32">
            <a:extLst>
              <a:ext uri="{FF2B5EF4-FFF2-40B4-BE49-F238E27FC236}">
                <a16:creationId xmlns:a16="http://schemas.microsoft.com/office/drawing/2014/main" id="{0B0FA289-4EDE-D34F-B9E6-3C411A49B18E}"/>
              </a:ext>
            </a:extLst>
          </p:cNvPr>
          <p:cNvSpPr/>
          <p:nvPr/>
        </p:nvSpPr>
        <p:spPr>
          <a:xfrm>
            <a:off x="5298576" y="4876800"/>
            <a:ext cx="2407645" cy="1397137"/>
          </a:xfrm>
          <a:prstGeom prst="round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60" dirty="0">
                <a:solidFill>
                  <a:schemeClr val="tx1"/>
                </a:solidFill>
              </a:rPr>
              <a:t>Structs</a:t>
            </a:r>
            <a:endParaRPr lang="en-QA" sz="2560" dirty="0">
              <a:solidFill>
                <a:schemeClr val="tx1"/>
              </a:solidFill>
            </a:endParaRPr>
          </a:p>
        </p:txBody>
      </p: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A692DBAC-3ABF-5C4B-979B-BD9FF8053CFD}"/>
              </a:ext>
            </a:extLst>
          </p:cNvPr>
          <p:cNvCxnSpPr>
            <a:cxnSpLocks/>
            <a:stCxn id="31" idx="2"/>
            <a:endCxn id="32" idx="0"/>
          </p:cNvCxnSpPr>
          <p:nvPr/>
        </p:nvCxnSpPr>
        <p:spPr>
          <a:xfrm flipH="1">
            <a:off x="2860175" y="3633651"/>
            <a:ext cx="3642223" cy="1249087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047951EE-06F6-374D-8CFA-D8F1A9C7AED3}"/>
              </a:ext>
            </a:extLst>
          </p:cNvPr>
          <p:cNvCxnSpPr>
            <a:cxnSpLocks/>
            <a:stCxn id="31" idx="2"/>
            <a:endCxn id="33" idx="0"/>
          </p:cNvCxnSpPr>
          <p:nvPr/>
        </p:nvCxnSpPr>
        <p:spPr>
          <a:xfrm>
            <a:off x="6502398" y="3633651"/>
            <a:ext cx="1" cy="1243149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Striped Right Arrow 44">
            <a:extLst>
              <a:ext uri="{FF2B5EF4-FFF2-40B4-BE49-F238E27FC236}">
                <a16:creationId xmlns:a16="http://schemas.microsoft.com/office/drawing/2014/main" id="{85F62CC7-4890-B74A-A09F-676E6A822C0D}"/>
              </a:ext>
            </a:extLst>
          </p:cNvPr>
          <p:cNvSpPr/>
          <p:nvPr/>
        </p:nvSpPr>
        <p:spPr>
          <a:xfrm rot="16200000">
            <a:off x="6205835" y="6520249"/>
            <a:ext cx="593124" cy="659026"/>
          </a:xfrm>
          <a:prstGeom prst="stripedRightArrow">
            <a:avLst/>
          </a:prstGeom>
          <a:solidFill>
            <a:schemeClr val="bg1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QA" sz="2560"/>
          </a:p>
        </p:txBody>
      </p:sp>
      <p:sp>
        <p:nvSpPr>
          <p:cNvPr id="19" name="Rounded Rectangle 18">
            <a:extLst>
              <a:ext uri="{FF2B5EF4-FFF2-40B4-BE49-F238E27FC236}">
                <a16:creationId xmlns:a16="http://schemas.microsoft.com/office/drawing/2014/main" id="{4D8CD64D-7463-BF43-8F62-BC8CE8E7B2BA}"/>
              </a:ext>
            </a:extLst>
          </p:cNvPr>
          <p:cNvSpPr/>
          <p:nvPr/>
        </p:nvSpPr>
        <p:spPr>
          <a:xfrm>
            <a:off x="8940800" y="4876800"/>
            <a:ext cx="2407645" cy="1397137"/>
          </a:xfrm>
          <a:prstGeom prst="round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60" dirty="0">
                <a:solidFill>
                  <a:schemeClr val="bg1"/>
                </a:solidFill>
              </a:rPr>
              <a:t>Libraries</a:t>
            </a:r>
            <a:endParaRPr lang="en-QA" sz="2560" dirty="0">
              <a:solidFill>
                <a:schemeClr val="bg1"/>
              </a:solidFill>
            </a:endParaRPr>
          </a:p>
        </p:txBody>
      </p: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7772A919-A14C-3648-9815-7AD59058EACB}"/>
              </a:ext>
            </a:extLst>
          </p:cNvPr>
          <p:cNvCxnSpPr>
            <a:cxnSpLocks/>
            <a:stCxn id="31" idx="2"/>
            <a:endCxn id="19" idx="0"/>
          </p:cNvCxnSpPr>
          <p:nvPr/>
        </p:nvCxnSpPr>
        <p:spPr>
          <a:xfrm>
            <a:off x="6502398" y="3633651"/>
            <a:ext cx="3642225" cy="1243149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708057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" grpId="0" animBg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 anchor="ctr"/>
          <a:lstStyle/>
          <a:p>
            <a:r>
              <a:rPr lang="en-US" sz="4400" b="1" dirty="0">
                <a:solidFill>
                  <a:srgbClr val="77E0FF"/>
                </a:solidFill>
              </a:rPr>
              <a:t>Structs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36</a:t>
            </a:fld>
            <a:endParaRPr lang="en-US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Representing Images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939800" y="1981200"/>
            <a:ext cx="11099800" cy="6896100"/>
          </a:xfrm>
        </p:spPr>
        <p:txBody>
          <a:bodyPr/>
          <a:lstStyle/>
          <a:p>
            <a:r>
              <a:rPr lang="en-US" dirty="0"/>
              <a:t>We can represent an image of width </a:t>
            </a:r>
            <a:r>
              <a:rPr lang="en-US" i="1" dirty="0"/>
              <a:t>w</a:t>
            </a:r>
            <a:br>
              <a:rPr lang="en-US" dirty="0"/>
            </a:br>
            <a:r>
              <a:rPr lang="en-US" dirty="0"/>
              <a:t>and height </a:t>
            </a:r>
            <a:r>
              <a:rPr lang="en-US" i="1" dirty="0"/>
              <a:t>h </a:t>
            </a:r>
            <a:r>
              <a:rPr lang="en-US" dirty="0"/>
              <a:t>by means of a </a:t>
            </a:r>
            <a:r>
              <a:rPr lang="en-US" i="1" dirty="0"/>
              <a:t>w*h</a:t>
            </a:r>
            <a:r>
              <a:rPr lang="en-US" dirty="0"/>
              <a:t> array </a:t>
            </a:r>
            <a:br>
              <a:rPr lang="en-US" dirty="0"/>
            </a:br>
            <a:r>
              <a:rPr lang="en-US" dirty="0"/>
              <a:t>of pixels, PX</a:t>
            </a:r>
          </a:p>
          <a:p>
            <a:pPr lvl="1"/>
            <a:r>
              <a:rPr lang="en-US" dirty="0"/>
              <a:t>Pixel on row </a:t>
            </a:r>
            <a:r>
              <a:rPr lang="en-US" dirty="0" err="1"/>
              <a:t>i</a:t>
            </a:r>
            <a:r>
              <a:rPr lang="en-US" dirty="0"/>
              <a:t> and column j is PX[</a:t>
            </a:r>
            <a:r>
              <a:rPr lang="en-US" dirty="0" err="1"/>
              <a:t>i</a:t>
            </a:r>
            <a:r>
              <a:rPr lang="en-US" dirty="0"/>
              <a:t>*w + j]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>
              <a:buNone/>
            </a:pPr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2270266"/>
              </p:ext>
            </p:extLst>
          </p:nvPr>
        </p:nvGraphicFramePr>
        <p:xfrm>
          <a:off x="9803812" y="2348548"/>
          <a:ext cx="1828800" cy="14630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657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0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0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cxnSp>
        <p:nvCxnSpPr>
          <p:cNvPr id="8" name="Straight Arrow Connector 7"/>
          <p:cNvCxnSpPr/>
          <p:nvPr/>
        </p:nvCxnSpPr>
        <p:spPr bwMode="auto">
          <a:xfrm>
            <a:off x="9803812" y="4038600"/>
            <a:ext cx="1828800" cy="158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arrow"/>
            <a:tailEnd type="arrow"/>
          </a:ln>
          <a:effectLst/>
        </p:spPr>
      </p:cxnSp>
      <p:sp>
        <p:nvSpPr>
          <p:cNvPr id="10" name="TextBox 9"/>
          <p:cNvSpPr txBox="1"/>
          <p:nvPr/>
        </p:nvSpPr>
        <p:spPr>
          <a:xfrm>
            <a:off x="10489612" y="3963988"/>
            <a:ext cx="42351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dirty="0"/>
              <a:t>w</a:t>
            </a:r>
          </a:p>
        </p:txBody>
      </p:sp>
      <p:cxnSp>
        <p:nvCxnSpPr>
          <p:cNvPr id="11" name="Straight Arrow Connector 10"/>
          <p:cNvCxnSpPr/>
          <p:nvPr/>
        </p:nvCxnSpPr>
        <p:spPr bwMode="auto">
          <a:xfrm rot="5400000">
            <a:off x="11137312" y="3087688"/>
            <a:ext cx="1447800" cy="158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arrow"/>
            <a:tailEnd type="arrow"/>
          </a:ln>
          <a:effectLst/>
        </p:spPr>
      </p:cxnSp>
      <p:sp>
        <p:nvSpPr>
          <p:cNvPr id="12" name="TextBox 11"/>
          <p:cNvSpPr txBox="1"/>
          <p:nvPr/>
        </p:nvSpPr>
        <p:spPr>
          <a:xfrm>
            <a:off x="11861212" y="2820988"/>
            <a:ext cx="3561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dirty="0"/>
              <a:t>h</a:t>
            </a:r>
          </a:p>
        </p:txBody>
      </p:sp>
      <p:graphicFrame>
        <p:nvGraphicFramePr>
          <p:cNvPr id="17" name="Table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41560784"/>
              </p:ext>
            </p:extLst>
          </p:nvPr>
        </p:nvGraphicFramePr>
        <p:xfrm>
          <a:off x="3454400" y="5381208"/>
          <a:ext cx="7315200" cy="3657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657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20019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0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18" name="Straight Arrow Connector 17"/>
          <p:cNvCxnSpPr/>
          <p:nvPr/>
        </p:nvCxnSpPr>
        <p:spPr bwMode="auto">
          <a:xfrm>
            <a:off x="3454400" y="5948065"/>
            <a:ext cx="7315200" cy="158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arrow"/>
            <a:tailEnd type="arrow"/>
          </a:ln>
          <a:effectLst/>
        </p:spPr>
      </p:cxnSp>
      <p:sp>
        <p:nvSpPr>
          <p:cNvPr id="19" name="TextBox 18"/>
          <p:cNvSpPr txBox="1"/>
          <p:nvPr/>
        </p:nvSpPr>
        <p:spPr>
          <a:xfrm>
            <a:off x="6654800" y="5943600"/>
            <a:ext cx="8691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dirty="0"/>
              <a:t>w * h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2463800" y="5334000"/>
            <a:ext cx="59503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dirty="0"/>
              <a:t>PX</a:t>
            </a:r>
          </a:p>
        </p:txBody>
      </p:sp>
      <p:sp>
        <p:nvSpPr>
          <p:cNvPr id="20" name="Slide Number Placeholder 1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37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3" grpId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Representing Images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939800" y="1981200"/>
            <a:ext cx="11099800" cy="6896100"/>
          </a:xfrm>
        </p:spPr>
        <p:txBody>
          <a:bodyPr/>
          <a:lstStyle/>
          <a:p>
            <a:r>
              <a:rPr lang="en-US" dirty="0"/>
              <a:t>We can represent an image of width </a:t>
            </a:r>
            <a:r>
              <a:rPr lang="en-US" i="1" dirty="0"/>
              <a:t>w</a:t>
            </a:r>
            <a:br>
              <a:rPr lang="en-US" dirty="0"/>
            </a:br>
            <a:r>
              <a:rPr lang="en-US" dirty="0"/>
              <a:t>and height </a:t>
            </a:r>
            <a:r>
              <a:rPr lang="en-US" i="1" dirty="0"/>
              <a:t>h </a:t>
            </a:r>
            <a:r>
              <a:rPr lang="en-US" dirty="0"/>
              <a:t>by means of a </a:t>
            </a:r>
            <a:r>
              <a:rPr lang="en-US" i="1" dirty="0"/>
              <a:t>w*h</a:t>
            </a:r>
            <a:r>
              <a:rPr lang="en-US" dirty="0"/>
              <a:t> array </a:t>
            </a:r>
            <a:br>
              <a:rPr lang="en-US" dirty="0"/>
            </a:br>
            <a:r>
              <a:rPr lang="en-US" dirty="0"/>
              <a:t>of pixels, PX</a:t>
            </a:r>
          </a:p>
          <a:p>
            <a:pPr lvl="1"/>
            <a:r>
              <a:rPr lang="en-US" dirty="0"/>
              <a:t>Pixel on row </a:t>
            </a:r>
            <a:r>
              <a:rPr lang="en-US" dirty="0" err="1"/>
              <a:t>i</a:t>
            </a:r>
            <a:r>
              <a:rPr lang="en-US" dirty="0"/>
              <a:t> and column j is PX[</a:t>
            </a:r>
            <a:r>
              <a:rPr lang="en-US" dirty="0" err="1"/>
              <a:t>i</a:t>
            </a:r>
            <a:r>
              <a:rPr lang="en-US" dirty="0"/>
              <a:t>*w + j]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>
              <a:buNone/>
            </a:pPr>
            <a:endParaRPr lang="en-US" dirty="0"/>
          </a:p>
          <a:p>
            <a:pPr lvl="1"/>
            <a:r>
              <a:rPr lang="en-US" dirty="0"/>
              <a:t>For simplicity, let’s say a pixel is an </a:t>
            </a:r>
            <a:r>
              <a:rPr lang="en-US" dirty="0" err="1">
                <a:solidFill>
                  <a:srgbClr val="00B050"/>
                </a:solidFill>
              </a:rPr>
              <a:t>int</a:t>
            </a:r>
            <a:endParaRPr lang="en-US" dirty="0">
              <a:solidFill>
                <a:srgbClr val="00B050"/>
              </a:solidFill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9803812" y="2348548"/>
          <a:ext cx="1828800" cy="14630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657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cxnSp>
        <p:nvCxnSpPr>
          <p:cNvPr id="8" name="Straight Arrow Connector 7"/>
          <p:cNvCxnSpPr/>
          <p:nvPr/>
        </p:nvCxnSpPr>
        <p:spPr bwMode="auto">
          <a:xfrm>
            <a:off x="9803812" y="4038600"/>
            <a:ext cx="1828800" cy="158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arrow"/>
            <a:tailEnd type="arrow"/>
          </a:ln>
          <a:effectLst/>
        </p:spPr>
      </p:cxnSp>
      <p:sp>
        <p:nvSpPr>
          <p:cNvPr id="10" name="TextBox 9"/>
          <p:cNvSpPr txBox="1"/>
          <p:nvPr/>
        </p:nvSpPr>
        <p:spPr>
          <a:xfrm>
            <a:off x="10489612" y="3963988"/>
            <a:ext cx="42351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dirty="0"/>
              <a:t>w</a:t>
            </a:r>
          </a:p>
        </p:txBody>
      </p:sp>
      <p:cxnSp>
        <p:nvCxnSpPr>
          <p:cNvPr id="11" name="Straight Arrow Connector 10"/>
          <p:cNvCxnSpPr/>
          <p:nvPr/>
        </p:nvCxnSpPr>
        <p:spPr bwMode="auto">
          <a:xfrm rot="5400000">
            <a:off x="11137312" y="3087688"/>
            <a:ext cx="1447800" cy="158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arrow"/>
            <a:tailEnd type="arrow"/>
          </a:ln>
          <a:effectLst/>
        </p:spPr>
      </p:cxnSp>
      <p:sp>
        <p:nvSpPr>
          <p:cNvPr id="12" name="TextBox 11"/>
          <p:cNvSpPr txBox="1"/>
          <p:nvPr/>
        </p:nvSpPr>
        <p:spPr>
          <a:xfrm>
            <a:off x="11861212" y="2820988"/>
            <a:ext cx="3561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dirty="0"/>
              <a:t>h</a:t>
            </a:r>
          </a:p>
        </p:txBody>
      </p:sp>
      <p:sp>
        <p:nvSpPr>
          <p:cNvPr id="15" name="Right Arrow 14"/>
          <p:cNvSpPr/>
          <p:nvPr/>
        </p:nvSpPr>
        <p:spPr bwMode="auto">
          <a:xfrm>
            <a:off x="9194212" y="2973388"/>
            <a:ext cx="532722" cy="609600"/>
          </a:xfrm>
          <a:prstGeom prst="rightArrow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i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6" name="Down Arrow 15"/>
          <p:cNvSpPr/>
          <p:nvPr/>
        </p:nvSpPr>
        <p:spPr bwMode="auto">
          <a:xfrm>
            <a:off x="10072987" y="1783180"/>
            <a:ext cx="532722" cy="504408"/>
          </a:xfrm>
          <a:prstGeom prst="downArrow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j</a:t>
            </a:r>
          </a:p>
        </p:txBody>
      </p:sp>
      <p:graphicFrame>
        <p:nvGraphicFramePr>
          <p:cNvPr id="17" name="Table 16"/>
          <p:cNvGraphicFramePr>
            <a:graphicFrameLocks noGrp="1"/>
          </p:cNvGraphicFramePr>
          <p:nvPr/>
        </p:nvGraphicFramePr>
        <p:xfrm>
          <a:off x="3454400" y="5381208"/>
          <a:ext cx="7315200" cy="3657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657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20019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18" name="Straight Arrow Connector 17"/>
          <p:cNvCxnSpPr/>
          <p:nvPr/>
        </p:nvCxnSpPr>
        <p:spPr bwMode="auto">
          <a:xfrm>
            <a:off x="3454400" y="5948065"/>
            <a:ext cx="7315200" cy="158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arrow"/>
            <a:tailEnd type="arrow"/>
          </a:ln>
          <a:effectLst/>
        </p:spPr>
      </p:cxnSp>
      <p:sp>
        <p:nvSpPr>
          <p:cNvPr id="19" name="TextBox 18"/>
          <p:cNvSpPr txBox="1"/>
          <p:nvPr/>
        </p:nvSpPr>
        <p:spPr>
          <a:xfrm>
            <a:off x="6654800" y="5943600"/>
            <a:ext cx="8691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dirty="0"/>
              <a:t>w * h</a:t>
            </a:r>
          </a:p>
        </p:txBody>
      </p:sp>
      <p:sp>
        <p:nvSpPr>
          <p:cNvPr id="22" name="Down Arrow 21"/>
          <p:cNvSpPr/>
          <p:nvPr/>
        </p:nvSpPr>
        <p:spPr bwMode="auto">
          <a:xfrm>
            <a:off x="7301596" y="4800600"/>
            <a:ext cx="1439304" cy="504408"/>
          </a:xfrm>
          <a:prstGeom prst="downArrow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i</a:t>
            </a: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*w + j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2463800" y="5334000"/>
            <a:ext cx="59503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dirty="0"/>
              <a:t>PX</a:t>
            </a:r>
          </a:p>
        </p:txBody>
      </p:sp>
      <p:sp>
        <p:nvSpPr>
          <p:cNvPr id="20" name="Slide Number Placeholder 1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38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84589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Text Placeholder 4"/>
          <p:cNvSpPr>
            <a:spLocks noGrp="1"/>
          </p:cNvSpPr>
          <p:nvPr>
            <p:ph type="body" idx="1"/>
          </p:nvPr>
        </p:nvSpPr>
        <p:spPr/>
        <p:txBody>
          <a:bodyPr anchor="ctr"/>
          <a:lstStyle/>
          <a:p>
            <a:pPr eaLnBrk="1"/>
            <a:r>
              <a:rPr lang="en-US" sz="4400" b="1" dirty="0">
                <a:solidFill>
                  <a:srgbClr val="77E0FF"/>
                </a:solidFill>
              </a:rPr>
              <a:t>Returning Multiple Values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>
            <a:spLocks/>
          </p:cNvSpPr>
          <p:nvPr/>
        </p:nvSpPr>
        <p:spPr bwMode="auto">
          <a:xfrm>
            <a:off x="1473200" y="3810000"/>
            <a:ext cx="8213118" cy="4985980"/>
          </a:xfrm>
          <a:prstGeom prst="rect">
            <a:avLst/>
          </a:prstGeom>
          <a:noFill/>
          <a:ln w="12700">
            <a:solidFill>
              <a:schemeClr val="tx2"/>
            </a:solidFill>
            <a:miter lim="400000"/>
            <a:headEnd/>
            <a:tailEnd/>
          </a:ln>
        </p:spPr>
        <p:txBody>
          <a:bodyPr wrap="square" tIns="91440" bIns="91440" anchor="ctr">
            <a:spAutoFit/>
          </a:bodyPr>
          <a:lstStyle/>
          <a:p>
            <a:pPr algn="l"/>
            <a:r>
              <a:rPr lang="en-US" b="0" dirty="0" err="1">
                <a:solidFill>
                  <a:srgbClr val="00B050"/>
                </a:solidFill>
              </a:rPr>
              <a:t>int</a:t>
            </a:r>
            <a:r>
              <a:rPr lang="en-US" b="0" dirty="0">
                <a:solidFill>
                  <a:srgbClr val="00B050"/>
                </a:solidFill>
              </a:rPr>
              <a:t>[] </a:t>
            </a:r>
            <a:r>
              <a:rPr lang="en-US" b="0" dirty="0" err="1">
                <a:solidFill>
                  <a:srgbClr val="7030A0"/>
                </a:solidFill>
              </a:rPr>
              <a:t>first_quadrant</a:t>
            </a:r>
            <a:r>
              <a:rPr lang="en-US" b="0" dirty="0"/>
              <a:t>(</a:t>
            </a:r>
            <a:r>
              <a:rPr lang="en-US" b="0" dirty="0" err="1">
                <a:solidFill>
                  <a:srgbClr val="00B050"/>
                </a:solidFill>
              </a:rPr>
              <a:t>int</a:t>
            </a:r>
            <a:r>
              <a:rPr lang="en-US" b="0" dirty="0">
                <a:solidFill>
                  <a:srgbClr val="00B050"/>
                </a:solidFill>
              </a:rPr>
              <a:t>[]</a:t>
            </a:r>
            <a:r>
              <a:rPr lang="en-US" b="0" dirty="0"/>
              <a:t> </a:t>
            </a:r>
            <a:r>
              <a:rPr lang="en-US" b="0" dirty="0">
                <a:solidFill>
                  <a:srgbClr val="CD7923"/>
                </a:solidFill>
              </a:rPr>
              <a:t>PX</a:t>
            </a:r>
            <a:r>
              <a:rPr lang="en-US" b="0" dirty="0"/>
              <a:t>, </a:t>
            </a:r>
            <a:r>
              <a:rPr lang="en-US" b="0" dirty="0" err="1">
                <a:solidFill>
                  <a:srgbClr val="00B050"/>
                </a:solidFill>
              </a:rPr>
              <a:t>int</a:t>
            </a:r>
            <a:r>
              <a:rPr lang="en-US" b="0" dirty="0"/>
              <a:t> </a:t>
            </a:r>
            <a:r>
              <a:rPr lang="en-US" b="0" dirty="0">
                <a:solidFill>
                  <a:srgbClr val="CD7923"/>
                </a:solidFill>
              </a:rPr>
              <a:t>w</a:t>
            </a:r>
            <a:r>
              <a:rPr lang="en-US" b="0" dirty="0"/>
              <a:t>, </a:t>
            </a:r>
            <a:r>
              <a:rPr lang="en-US" b="0" dirty="0" err="1">
                <a:solidFill>
                  <a:srgbClr val="00B050"/>
                </a:solidFill>
              </a:rPr>
              <a:t>int</a:t>
            </a:r>
            <a:r>
              <a:rPr lang="en-US" b="0" dirty="0"/>
              <a:t> </a:t>
            </a:r>
            <a:r>
              <a:rPr lang="en-US" b="0" dirty="0">
                <a:solidFill>
                  <a:srgbClr val="CD7923"/>
                </a:solidFill>
              </a:rPr>
              <a:t>h</a:t>
            </a:r>
            <a:r>
              <a:rPr lang="en-US" b="0" dirty="0"/>
              <a:t>,		</a:t>
            </a:r>
            <a:r>
              <a:rPr lang="en-US" b="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// input image</a:t>
            </a:r>
          </a:p>
          <a:p>
            <a:pPr lvl="2" algn="l"/>
            <a:r>
              <a:rPr lang="en-US" b="0" dirty="0">
                <a:solidFill>
                  <a:srgbClr val="00B050"/>
                </a:solidFill>
              </a:rPr>
              <a:t>				  </a:t>
            </a:r>
            <a:r>
              <a:rPr lang="en-US" b="0" dirty="0" err="1">
                <a:solidFill>
                  <a:srgbClr val="00B050"/>
                </a:solidFill>
              </a:rPr>
              <a:t>int</a:t>
            </a:r>
            <a:r>
              <a:rPr lang="en-US" b="0" dirty="0">
                <a:solidFill>
                  <a:srgbClr val="00B050"/>
                </a:solidFill>
              </a:rPr>
              <a:t>* </a:t>
            </a:r>
            <a:r>
              <a:rPr lang="en-US" b="0" dirty="0" err="1">
                <a:solidFill>
                  <a:srgbClr val="CD7923"/>
                </a:solidFill>
              </a:rPr>
              <a:t>w_out</a:t>
            </a:r>
            <a:r>
              <a:rPr lang="en-US" b="0" dirty="0"/>
              <a:t>, </a:t>
            </a:r>
            <a:r>
              <a:rPr lang="en-US" b="0" dirty="0" err="1">
                <a:solidFill>
                  <a:srgbClr val="00B050"/>
                </a:solidFill>
              </a:rPr>
              <a:t>int</a:t>
            </a:r>
            <a:r>
              <a:rPr lang="en-US" b="0" dirty="0">
                <a:solidFill>
                  <a:srgbClr val="00B050"/>
                </a:solidFill>
              </a:rPr>
              <a:t>*</a:t>
            </a:r>
            <a:r>
              <a:rPr lang="en-US" b="0" dirty="0"/>
              <a:t> </a:t>
            </a:r>
            <a:r>
              <a:rPr lang="en-US" b="0" dirty="0" err="1">
                <a:solidFill>
                  <a:srgbClr val="CD7923"/>
                </a:solidFill>
              </a:rPr>
              <a:t>h_out</a:t>
            </a:r>
            <a:r>
              <a:rPr lang="en-US" b="0" dirty="0"/>
              <a:t>)	</a:t>
            </a:r>
            <a:r>
              <a:rPr lang="en-US" b="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// output image</a:t>
            </a:r>
          </a:p>
          <a:p>
            <a:pPr algn="l"/>
            <a:r>
              <a:rPr lang="en-US" b="0" dirty="0">
                <a:solidFill>
                  <a:srgbClr val="C00000"/>
                </a:solidFill>
              </a:rPr>
              <a:t>//@requires </a:t>
            </a:r>
            <a:r>
              <a:rPr lang="en-US" b="0" dirty="0" err="1">
                <a:solidFill>
                  <a:srgbClr val="C00000"/>
                </a:solidFill>
              </a:rPr>
              <a:t>w_out</a:t>
            </a:r>
            <a:r>
              <a:rPr lang="en-US" b="0" dirty="0">
                <a:solidFill>
                  <a:srgbClr val="C00000"/>
                </a:solidFill>
              </a:rPr>
              <a:t> != NULL &amp;&amp; </a:t>
            </a:r>
            <a:r>
              <a:rPr lang="en-US" b="0" dirty="0" err="1">
                <a:solidFill>
                  <a:srgbClr val="C00000"/>
                </a:solidFill>
              </a:rPr>
              <a:t>h_out</a:t>
            </a:r>
            <a:r>
              <a:rPr lang="en-US" b="0" dirty="0">
                <a:solidFill>
                  <a:srgbClr val="C00000"/>
                </a:solidFill>
              </a:rPr>
              <a:t> != NULL;</a:t>
            </a:r>
          </a:p>
          <a:p>
            <a:pPr algn="l"/>
            <a:r>
              <a:rPr lang="en-US" b="0" dirty="0"/>
              <a:t>{</a:t>
            </a:r>
          </a:p>
          <a:p>
            <a:pPr algn="l"/>
            <a:r>
              <a:rPr lang="en-US" b="0" dirty="0"/>
              <a:t>  *</a:t>
            </a:r>
            <a:r>
              <a:rPr lang="en-US" b="0" dirty="0" err="1"/>
              <a:t>w_out</a:t>
            </a:r>
            <a:r>
              <a:rPr lang="en-US" b="0" dirty="0"/>
              <a:t> = w/2;</a:t>
            </a:r>
          </a:p>
          <a:p>
            <a:pPr algn="l"/>
            <a:r>
              <a:rPr lang="en-US" b="0" dirty="0"/>
              <a:t>  *</a:t>
            </a:r>
            <a:r>
              <a:rPr lang="en-US" b="0" dirty="0" err="1"/>
              <a:t>h_out</a:t>
            </a:r>
            <a:r>
              <a:rPr lang="en-US" b="0" dirty="0"/>
              <a:t> = h/2;</a:t>
            </a:r>
          </a:p>
          <a:p>
            <a:pPr algn="l"/>
            <a:r>
              <a:rPr lang="en-US" b="0" dirty="0"/>
              <a:t>  </a:t>
            </a:r>
            <a:r>
              <a:rPr lang="en-US" b="0" dirty="0" err="1">
                <a:solidFill>
                  <a:srgbClr val="00B050"/>
                </a:solidFill>
              </a:rPr>
              <a:t>int</a:t>
            </a:r>
            <a:r>
              <a:rPr lang="en-US" b="0" dirty="0">
                <a:solidFill>
                  <a:srgbClr val="00B050"/>
                </a:solidFill>
              </a:rPr>
              <a:t>[] </a:t>
            </a:r>
            <a:r>
              <a:rPr lang="en-US" b="0" dirty="0" err="1">
                <a:solidFill>
                  <a:srgbClr val="CD7923"/>
                </a:solidFill>
              </a:rPr>
              <a:t>PX_out</a:t>
            </a:r>
            <a:r>
              <a:rPr lang="en-US" b="0" dirty="0"/>
              <a:t> = </a:t>
            </a:r>
            <a:r>
              <a:rPr lang="en-US" b="0" dirty="0" err="1"/>
              <a:t>alloc_array</a:t>
            </a:r>
            <a:r>
              <a:rPr lang="en-US" b="0" dirty="0"/>
              <a:t>(</a:t>
            </a:r>
            <a:r>
              <a:rPr lang="en-US" b="0" dirty="0" err="1">
                <a:solidFill>
                  <a:srgbClr val="00B050"/>
                </a:solidFill>
              </a:rPr>
              <a:t>int</a:t>
            </a:r>
            <a:r>
              <a:rPr lang="en-US" b="0" dirty="0"/>
              <a:t>, (*</a:t>
            </a:r>
            <a:r>
              <a:rPr lang="en-US" b="0" dirty="0" err="1"/>
              <a:t>w_out</a:t>
            </a:r>
            <a:r>
              <a:rPr lang="en-US" b="0" dirty="0"/>
              <a:t>)*(*</a:t>
            </a:r>
            <a:r>
              <a:rPr lang="en-US" b="0" dirty="0" err="1"/>
              <a:t>h_out</a:t>
            </a:r>
            <a:r>
              <a:rPr lang="en-US" b="0" dirty="0"/>
              <a:t>));</a:t>
            </a:r>
          </a:p>
          <a:p>
            <a:pPr algn="l"/>
            <a:r>
              <a:rPr lang="en-US" b="0" dirty="0"/>
              <a:t>  </a:t>
            </a:r>
            <a:r>
              <a:rPr lang="en-US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for</a:t>
            </a:r>
            <a:r>
              <a:rPr lang="en-US" b="0" dirty="0"/>
              <a:t> (</a:t>
            </a:r>
            <a:r>
              <a:rPr lang="en-US" b="0" dirty="0" err="1">
                <a:solidFill>
                  <a:srgbClr val="00B050"/>
                </a:solidFill>
              </a:rPr>
              <a:t>int</a:t>
            </a:r>
            <a:r>
              <a:rPr lang="en-US" b="0" dirty="0"/>
              <a:t> </a:t>
            </a:r>
            <a:r>
              <a:rPr lang="en-US" b="0" dirty="0" err="1">
                <a:solidFill>
                  <a:srgbClr val="CD7923"/>
                </a:solidFill>
              </a:rPr>
              <a:t>i</a:t>
            </a:r>
            <a:r>
              <a:rPr lang="en-US" b="0" dirty="0"/>
              <a:t>=0; </a:t>
            </a:r>
            <a:r>
              <a:rPr lang="en-US" b="0" dirty="0" err="1"/>
              <a:t>i</a:t>
            </a:r>
            <a:r>
              <a:rPr lang="en-US" b="0" dirty="0"/>
              <a:t> &lt; *</a:t>
            </a:r>
            <a:r>
              <a:rPr lang="en-US" b="0" dirty="0" err="1"/>
              <a:t>w_out</a:t>
            </a:r>
            <a:r>
              <a:rPr lang="en-US" b="0" dirty="0"/>
              <a:t>; </a:t>
            </a:r>
            <a:r>
              <a:rPr lang="en-US" b="0" dirty="0" err="1"/>
              <a:t>i</a:t>
            </a:r>
            <a:r>
              <a:rPr lang="en-US" b="0" dirty="0"/>
              <a:t>++)</a:t>
            </a:r>
          </a:p>
          <a:p>
            <a:pPr algn="l"/>
            <a:r>
              <a:rPr lang="en-US" b="0" dirty="0"/>
              <a:t>    </a:t>
            </a:r>
            <a:r>
              <a:rPr lang="en-US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for</a:t>
            </a:r>
            <a:r>
              <a:rPr lang="en-US" b="0" dirty="0"/>
              <a:t> (</a:t>
            </a:r>
            <a:r>
              <a:rPr lang="en-US" b="0" dirty="0" err="1">
                <a:solidFill>
                  <a:srgbClr val="00B050"/>
                </a:solidFill>
              </a:rPr>
              <a:t>int</a:t>
            </a:r>
            <a:r>
              <a:rPr lang="en-US" b="0" dirty="0"/>
              <a:t> </a:t>
            </a:r>
            <a:r>
              <a:rPr lang="en-US" b="0" dirty="0">
                <a:solidFill>
                  <a:srgbClr val="CD7923"/>
                </a:solidFill>
              </a:rPr>
              <a:t>j</a:t>
            </a:r>
            <a:r>
              <a:rPr lang="en-US" b="0" dirty="0"/>
              <a:t>=0; j &lt; *</a:t>
            </a:r>
            <a:r>
              <a:rPr lang="en-US" b="0" dirty="0" err="1"/>
              <a:t>h_out</a:t>
            </a:r>
            <a:r>
              <a:rPr lang="en-US" b="0" dirty="0"/>
              <a:t>; j++)</a:t>
            </a:r>
          </a:p>
          <a:p>
            <a:pPr algn="l"/>
            <a:r>
              <a:rPr lang="en-US" b="0" dirty="0"/>
              <a:t>      </a:t>
            </a:r>
            <a:r>
              <a:rPr lang="en-US" b="0" dirty="0" err="1"/>
              <a:t>PX_out</a:t>
            </a:r>
            <a:r>
              <a:rPr lang="en-US" b="0" dirty="0"/>
              <a:t>[</a:t>
            </a:r>
            <a:r>
              <a:rPr lang="en-US" b="0" dirty="0" err="1"/>
              <a:t>i</a:t>
            </a:r>
            <a:r>
              <a:rPr lang="en-US" b="0" dirty="0"/>
              <a:t> * (*</a:t>
            </a:r>
            <a:r>
              <a:rPr lang="en-US" b="0" dirty="0" err="1"/>
              <a:t>w_out</a:t>
            </a:r>
            <a:r>
              <a:rPr lang="en-US" b="0" dirty="0"/>
              <a:t>) + j] = PX[</a:t>
            </a:r>
            <a:r>
              <a:rPr lang="en-US" b="0" dirty="0" err="1"/>
              <a:t>i</a:t>
            </a:r>
            <a:r>
              <a:rPr lang="en-US" b="0" dirty="0"/>
              <a:t>*w + j];</a:t>
            </a:r>
          </a:p>
          <a:p>
            <a:pPr algn="l"/>
            <a:br>
              <a:rPr lang="en-US" b="0" dirty="0"/>
            </a:br>
            <a:r>
              <a:rPr lang="en-US" b="0" dirty="0"/>
              <a:t>  </a:t>
            </a:r>
            <a:r>
              <a:rPr lang="en-US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b="0" dirty="0"/>
              <a:t> </a:t>
            </a:r>
            <a:r>
              <a:rPr lang="en-US" b="0" dirty="0" err="1"/>
              <a:t>PX_out</a:t>
            </a:r>
            <a:r>
              <a:rPr lang="en-US" b="0" dirty="0"/>
              <a:t>;</a:t>
            </a:r>
          </a:p>
          <a:p>
            <a:pPr algn="l"/>
            <a:r>
              <a:rPr lang="en-US" b="0" dirty="0"/>
              <a:t>}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Manipulating Images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function that returns the first quadrant of an image</a:t>
            </a:r>
          </a:p>
          <a:p>
            <a:pPr lvl="2"/>
            <a:r>
              <a:rPr lang="en-US" dirty="0"/>
              <a:t>Passes pointers to width and height of the output image</a:t>
            </a:r>
          </a:p>
          <a:p>
            <a:pPr lvl="2"/>
            <a:r>
              <a:rPr lang="en-US" dirty="0"/>
              <a:t>Returns the pixel array of the output image</a:t>
            </a:r>
          </a:p>
        </p:txBody>
      </p:sp>
      <p:sp>
        <p:nvSpPr>
          <p:cNvPr id="5" name="Rectangular Callout 4"/>
          <p:cNvSpPr/>
          <p:nvPr/>
        </p:nvSpPr>
        <p:spPr bwMode="auto">
          <a:xfrm>
            <a:off x="9858253" y="4246442"/>
            <a:ext cx="2439129" cy="923330"/>
          </a:xfrm>
          <a:prstGeom prst="wedgeRectCallout">
            <a:avLst>
              <a:gd name="adj1" fmla="val -128863"/>
              <a:gd name="adj2" fmla="val 19918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1800" b="0" dirty="0"/>
              <a:t>This is to ensure the</a:t>
            </a:r>
            <a:br>
              <a:rPr lang="en-US" sz="1800" b="0" dirty="0"/>
            </a:br>
            <a:r>
              <a:rPr lang="en-US" sz="1800" b="0" dirty="0"/>
              <a:t>safety of dereferencing</a:t>
            </a:r>
            <a:br>
              <a:rPr lang="en-US" sz="1800" b="0" dirty="0"/>
            </a:br>
            <a:r>
              <a:rPr lang="en-US" sz="1800" b="0" dirty="0"/>
              <a:t>these pointers</a:t>
            </a:r>
            <a:endParaRPr lang="en-US" sz="1800" b="0" dirty="0">
              <a:solidFill>
                <a:srgbClr val="00B050"/>
              </a:solidFill>
            </a:endParaRPr>
          </a:p>
        </p:txBody>
      </p:sp>
      <p:sp>
        <p:nvSpPr>
          <p:cNvPr id="8" name="Cloud Callout 7"/>
          <p:cNvSpPr/>
          <p:nvPr/>
        </p:nvSpPr>
        <p:spPr bwMode="auto">
          <a:xfrm>
            <a:off x="9931400" y="5562600"/>
            <a:ext cx="2365982" cy="1405533"/>
          </a:xfrm>
          <a:prstGeom prst="cloudCallout">
            <a:avLst>
              <a:gd name="adj1" fmla="val -84075"/>
              <a:gd name="adj2" fmla="val 33773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1800" b="0" i="1" dirty="0"/>
              <a:t>What is going</a:t>
            </a:r>
            <a:br>
              <a:rPr lang="en-US" sz="1800" b="0" i="1" dirty="0"/>
            </a:br>
            <a:r>
              <a:rPr lang="en-US" sz="1800" b="0" i="1" dirty="0"/>
              <a:t>on here is not</a:t>
            </a:r>
            <a:br>
              <a:rPr lang="en-US" sz="1800" b="0" i="1" dirty="0"/>
            </a:br>
            <a:r>
              <a:rPr lang="en-US" sz="1800" b="0" i="1" dirty="0"/>
              <a:t>very important</a:t>
            </a:r>
            <a:endParaRPr lang="en-US" sz="1800" b="0" i="1" dirty="0">
              <a:solidFill>
                <a:srgbClr val="00B050"/>
              </a:solidFill>
            </a:endParaRPr>
          </a:p>
        </p:txBody>
      </p:sp>
      <p:sp>
        <p:nvSpPr>
          <p:cNvPr id="9" name="Right Brace 8"/>
          <p:cNvSpPr/>
          <p:nvPr/>
        </p:nvSpPr>
        <p:spPr bwMode="auto">
          <a:xfrm>
            <a:off x="8407400" y="5257800"/>
            <a:ext cx="533400" cy="3048000"/>
          </a:xfrm>
          <a:prstGeom prst="rightBrace">
            <a:avLst/>
          </a:prstGeom>
          <a:noFill/>
          <a:ln w="190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39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8" grpId="0" animBg="1"/>
      <p:bldP spid="9" grpId="0" animBg="1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Manipulating Images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2500" y="3733800"/>
            <a:ext cx="11099800" cy="5143500"/>
          </a:xfrm>
        </p:spPr>
        <p:txBody>
          <a:bodyPr/>
          <a:lstStyle/>
          <a:p>
            <a:r>
              <a:rPr lang="en-US" dirty="0"/>
              <a:t>This looks clumsy</a:t>
            </a:r>
          </a:p>
          <a:p>
            <a:pPr lvl="1"/>
            <a:r>
              <a:rPr lang="en-US" dirty="0"/>
              <a:t>We like to think of an image as a single entity</a:t>
            </a:r>
          </a:p>
          <a:p>
            <a:pPr lvl="2"/>
            <a:r>
              <a:rPr lang="en-US" dirty="0"/>
              <a:t>Not a list of parts</a:t>
            </a:r>
          </a:p>
          <a:p>
            <a:endParaRPr lang="en-US" dirty="0"/>
          </a:p>
          <a:p>
            <a:r>
              <a:rPr lang="en-US" dirty="0"/>
              <a:t>Furthermore</a:t>
            </a:r>
          </a:p>
          <a:p>
            <a:pPr lvl="1"/>
            <a:r>
              <a:rPr lang="en-US" dirty="0"/>
              <a:t>Caller has to create </a:t>
            </a:r>
            <a:r>
              <a:rPr lang="en-US" dirty="0" err="1">
                <a:solidFill>
                  <a:srgbClr val="00B050"/>
                </a:solidFill>
              </a:rPr>
              <a:t>int</a:t>
            </a:r>
            <a:r>
              <a:rPr lang="en-US" dirty="0">
                <a:solidFill>
                  <a:srgbClr val="00B050"/>
                </a:solidFill>
              </a:rPr>
              <a:t>* </a:t>
            </a:r>
            <a:r>
              <a:rPr lang="en-US" dirty="0"/>
              <a:t>cells to hold the width and height of the output image</a:t>
            </a:r>
          </a:p>
          <a:p>
            <a:pPr lvl="1"/>
            <a:r>
              <a:rPr lang="en-US" dirty="0"/>
              <a:t>Easy to make mistakes by swapping width and height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4" name="Rectangle 4"/>
          <p:cNvSpPr>
            <a:spLocks/>
          </p:cNvSpPr>
          <p:nvPr/>
        </p:nvSpPr>
        <p:spPr bwMode="auto">
          <a:xfrm>
            <a:off x="2387600" y="1714143"/>
            <a:ext cx="8305800" cy="1661993"/>
          </a:xfrm>
          <a:prstGeom prst="rect">
            <a:avLst/>
          </a:prstGeom>
          <a:noFill/>
          <a:ln w="12700">
            <a:solidFill>
              <a:schemeClr val="tx2"/>
            </a:solidFill>
            <a:miter lim="400000"/>
            <a:headEnd/>
            <a:tailEnd/>
          </a:ln>
        </p:spPr>
        <p:txBody>
          <a:bodyPr wrap="square" tIns="91440" bIns="91440" anchor="ctr">
            <a:spAutoFit/>
          </a:bodyPr>
          <a:lstStyle/>
          <a:p>
            <a:pPr algn="l"/>
            <a:r>
              <a:rPr lang="en-US" b="0" dirty="0" err="1">
                <a:solidFill>
                  <a:srgbClr val="00B050"/>
                </a:solidFill>
              </a:rPr>
              <a:t>int</a:t>
            </a:r>
            <a:r>
              <a:rPr lang="en-US" b="0" dirty="0">
                <a:solidFill>
                  <a:srgbClr val="00B050"/>
                </a:solidFill>
              </a:rPr>
              <a:t>[] </a:t>
            </a:r>
            <a:r>
              <a:rPr lang="en-US" b="0" dirty="0" err="1">
                <a:solidFill>
                  <a:srgbClr val="7030A0"/>
                </a:solidFill>
              </a:rPr>
              <a:t>first_quadrant</a:t>
            </a:r>
            <a:r>
              <a:rPr lang="en-US" b="0" dirty="0"/>
              <a:t>(</a:t>
            </a:r>
            <a:r>
              <a:rPr lang="en-US" b="0" dirty="0" err="1">
                <a:solidFill>
                  <a:srgbClr val="00B050"/>
                </a:solidFill>
              </a:rPr>
              <a:t>int</a:t>
            </a:r>
            <a:r>
              <a:rPr lang="en-US" b="0" dirty="0">
                <a:solidFill>
                  <a:srgbClr val="00B050"/>
                </a:solidFill>
              </a:rPr>
              <a:t>[]</a:t>
            </a:r>
            <a:r>
              <a:rPr lang="en-US" b="0" dirty="0"/>
              <a:t> </a:t>
            </a:r>
            <a:r>
              <a:rPr lang="en-US" b="0" dirty="0">
                <a:solidFill>
                  <a:srgbClr val="CD7923"/>
                </a:solidFill>
              </a:rPr>
              <a:t>PX</a:t>
            </a:r>
            <a:r>
              <a:rPr lang="en-US" b="0" dirty="0"/>
              <a:t>, </a:t>
            </a:r>
            <a:r>
              <a:rPr lang="en-US" b="0" dirty="0" err="1">
                <a:solidFill>
                  <a:srgbClr val="00B050"/>
                </a:solidFill>
              </a:rPr>
              <a:t>int</a:t>
            </a:r>
            <a:r>
              <a:rPr lang="en-US" b="0" dirty="0"/>
              <a:t> </a:t>
            </a:r>
            <a:r>
              <a:rPr lang="en-US" b="0" dirty="0">
                <a:solidFill>
                  <a:srgbClr val="CD7923"/>
                </a:solidFill>
              </a:rPr>
              <a:t>w</a:t>
            </a:r>
            <a:r>
              <a:rPr lang="en-US" b="0" dirty="0"/>
              <a:t>, </a:t>
            </a:r>
            <a:r>
              <a:rPr lang="en-US" b="0" dirty="0" err="1">
                <a:solidFill>
                  <a:srgbClr val="00B050"/>
                </a:solidFill>
              </a:rPr>
              <a:t>int</a:t>
            </a:r>
            <a:r>
              <a:rPr lang="en-US" b="0" dirty="0"/>
              <a:t> </a:t>
            </a:r>
            <a:r>
              <a:rPr lang="en-US" b="0" dirty="0">
                <a:solidFill>
                  <a:srgbClr val="CD7923"/>
                </a:solidFill>
              </a:rPr>
              <a:t>h</a:t>
            </a:r>
            <a:r>
              <a:rPr lang="en-US" b="0" dirty="0"/>
              <a:t>,		</a:t>
            </a:r>
            <a:r>
              <a:rPr lang="en-US" b="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// input image</a:t>
            </a:r>
          </a:p>
          <a:p>
            <a:pPr lvl="2" algn="l"/>
            <a:r>
              <a:rPr lang="en-US" b="0" dirty="0">
                <a:solidFill>
                  <a:srgbClr val="00B050"/>
                </a:solidFill>
              </a:rPr>
              <a:t>				  </a:t>
            </a:r>
            <a:r>
              <a:rPr lang="en-US" b="0" dirty="0" err="1">
                <a:solidFill>
                  <a:srgbClr val="00B050"/>
                </a:solidFill>
              </a:rPr>
              <a:t>int</a:t>
            </a:r>
            <a:r>
              <a:rPr lang="en-US" b="0" dirty="0">
                <a:solidFill>
                  <a:srgbClr val="00B050"/>
                </a:solidFill>
              </a:rPr>
              <a:t>* </a:t>
            </a:r>
            <a:r>
              <a:rPr lang="en-US" b="0" dirty="0" err="1">
                <a:solidFill>
                  <a:srgbClr val="CD7923"/>
                </a:solidFill>
              </a:rPr>
              <a:t>w_out</a:t>
            </a:r>
            <a:r>
              <a:rPr lang="en-US" b="0" dirty="0"/>
              <a:t>, </a:t>
            </a:r>
            <a:r>
              <a:rPr lang="en-US" b="0" dirty="0" err="1">
                <a:solidFill>
                  <a:srgbClr val="00B050"/>
                </a:solidFill>
              </a:rPr>
              <a:t>int</a:t>
            </a:r>
            <a:r>
              <a:rPr lang="en-US" b="0" dirty="0">
                <a:solidFill>
                  <a:srgbClr val="00B050"/>
                </a:solidFill>
              </a:rPr>
              <a:t>*</a:t>
            </a:r>
            <a:r>
              <a:rPr lang="en-US" b="0" dirty="0"/>
              <a:t> </a:t>
            </a:r>
            <a:r>
              <a:rPr lang="en-US" b="0" dirty="0" err="1">
                <a:solidFill>
                  <a:srgbClr val="CD7923"/>
                </a:solidFill>
              </a:rPr>
              <a:t>h_out</a:t>
            </a:r>
            <a:r>
              <a:rPr lang="en-US" b="0" dirty="0"/>
              <a:t>)	</a:t>
            </a:r>
            <a:r>
              <a:rPr lang="en-US" b="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// output image</a:t>
            </a:r>
          </a:p>
          <a:p>
            <a:pPr algn="l"/>
            <a:r>
              <a:rPr lang="en-US" b="0" dirty="0">
                <a:solidFill>
                  <a:srgbClr val="C00000"/>
                </a:solidFill>
              </a:rPr>
              <a:t>//@requires </a:t>
            </a:r>
            <a:r>
              <a:rPr lang="en-US" b="0" dirty="0" err="1">
                <a:solidFill>
                  <a:srgbClr val="C00000"/>
                </a:solidFill>
              </a:rPr>
              <a:t>w_out</a:t>
            </a:r>
            <a:r>
              <a:rPr lang="en-US" b="0" dirty="0">
                <a:solidFill>
                  <a:srgbClr val="C00000"/>
                </a:solidFill>
              </a:rPr>
              <a:t> != NULL &amp;&amp; </a:t>
            </a:r>
            <a:r>
              <a:rPr lang="en-US" b="0" dirty="0" err="1">
                <a:solidFill>
                  <a:srgbClr val="C00000"/>
                </a:solidFill>
              </a:rPr>
              <a:t>h_out</a:t>
            </a:r>
            <a:r>
              <a:rPr lang="en-US" b="0" dirty="0">
                <a:solidFill>
                  <a:srgbClr val="C00000"/>
                </a:solidFill>
              </a:rPr>
              <a:t> != NULL;</a:t>
            </a:r>
          </a:p>
          <a:p>
            <a:pPr algn="l"/>
            <a:r>
              <a:rPr lang="en-US" b="0" dirty="0"/>
              <a:t>{ …}</a:t>
            </a:r>
          </a:p>
        </p:txBody>
      </p:sp>
      <p:sp>
        <p:nvSpPr>
          <p:cNvPr id="7" name="Rectangular Callout 6"/>
          <p:cNvSpPr/>
          <p:nvPr/>
        </p:nvSpPr>
        <p:spPr bwMode="auto">
          <a:xfrm>
            <a:off x="11333064" y="3533745"/>
            <a:ext cx="719236" cy="400110"/>
          </a:xfrm>
          <a:prstGeom prst="wedgeRectCallout">
            <a:avLst>
              <a:gd name="adj1" fmla="val -135545"/>
              <a:gd name="adj2" fmla="val -124628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/>
              <a:t>Yuck!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40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Structs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All modern programming languages provide a way to view </a:t>
            </a:r>
            <a:r>
              <a:rPr lang="en-US" b="1" dirty="0"/>
              <a:t>a collection of parts as a single entity</a:t>
            </a:r>
          </a:p>
          <a:p>
            <a:pPr lvl="3"/>
            <a:endParaRPr lang="en-US" dirty="0"/>
          </a:p>
          <a:p>
            <a:r>
              <a:rPr lang="en-US" dirty="0"/>
              <a:t>In C0 (and C), this is a </a:t>
            </a:r>
            <a:r>
              <a:rPr lang="en-US" b="1" dirty="0" err="1"/>
              <a:t>struct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>
              <a:buNone/>
            </a:pPr>
            <a:endParaRPr lang="en-US" dirty="0"/>
          </a:p>
          <a:p>
            <a:pPr lvl="1"/>
            <a:r>
              <a:rPr lang="en-US" dirty="0"/>
              <a:t>This defines a new type called </a:t>
            </a:r>
            <a:r>
              <a:rPr lang="en-US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struct</a:t>
            </a:r>
            <a:r>
              <a:rPr lang="en-US" sz="3200" dirty="0"/>
              <a:t> </a:t>
            </a:r>
            <a:r>
              <a:rPr lang="en-US" dirty="0" err="1">
                <a:solidFill>
                  <a:srgbClr val="00B050"/>
                </a:solidFill>
              </a:rPr>
              <a:t>image_header</a:t>
            </a:r>
            <a:r>
              <a:rPr lang="en-US" dirty="0"/>
              <a:t> </a:t>
            </a:r>
          </a:p>
          <a:p>
            <a:pPr lvl="1"/>
            <a:r>
              <a:rPr lang="en-US" dirty="0"/>
              <a:t>It has 3 parts: width, height and data</a:t>
            </a:r>
          </a:p>
          <a:p>
            <a:pPr lvl="2"/>
            <a:r>
              <a:rPr lang="en-US" dirty="0"/>
              <a:t>These are the </a:t>
            </a:r>
            <a:r>
              <a:rPr lang="en-US" b="1" dirty="0"/>
              <a:t>fields</a:t>
            </a:r>
            <a:r>
              <a:rPr lang="en-US" dirty="0"/>
              <a:t> of the </a:t>
            </a:r>
            <a:r>
              <a:rPr lang="en-US" dirty="0" err="1"/>
              <a:t>struct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945348" y="4038600"/>
            <a:ext cx="5437707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lvl="1" indent="0" algn="l" eaLnBrk="0">
              <a:spcBef>
                <a:spcPts val="0"/>
              </a:spcBef>
              <a:buSzPct val="125000"/>
            </a:pPr>
            <a:r>
              <a:rPr lang="en-US" sz="28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struct</a:t>
            </a:r>
            <a:r>
              <a:rPr lang="en-US" sz="2800" b="0" kern="0" dirty="0">
                <a:latin typeface="Helvetica Neue"/>
              </a:rPr>
              <a:t> </a:t>
            </a:r>
            <a:r>
              <a:rPr lang="en-US" sz="2800" b="0" kern="0" dirty="0" err="1">
                <a:solidFill>
                  <a:srgbClr val="00B050"/>
                </a:solidFill>
                <a:latin typeface="Helvetica Neue"/>
              </a:rPr>
              <a:t>image_header</a:t>
            </a:r>
            <a:r>
              <a:rPr lang="en-US" sz="2800" b="0" kern="0" dirty="0">
                <a:latin typeface="Helvetica Neue"/>
              </a:rPr>
              <a:t> {</a:t>
            </a:r>
          </a:p>
          <a:p>
            <a:pPr marL="0" lvl="1" indent="0" algn="l" eaLnBrk="0">
              <a:spcBef>
                <a:spcPts val="0"/>
              </a:spcBef>
              <a:buSzPct val="125000"/>
            </a:pPr>
            <a:r>
              <a:rPr lang="en-US" sz="2800" b="0" kern="0" dirty="0">
                <a:latin typeface="Helvetica Neue"/>
              </a:rPr>
              <a:t>  </a:t>
            </a:r>
            <a:r>
              <a:rPr lang="en-US" sz="2800" b="0" kern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2800" b="0" kern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2800" b="0" kern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2800" b="0" kern="0" dirty="0">
                <a:latin typeface="Helvetica Neue"/>
              </a:rPr>
              <a:t>width;</a:t>
            </a:r>
          </a:p>
          <a:p>
            <a:pPr marL="0" lvl="1" indent="0" algn="l" eaLnBrk="0">
              <a:spcBef>
                <a:spcPts val="0"/>
              </a:spcBef>
              <a:buSzPct val="125000"/>
            </a:pPr>
            <a:r>
              <a:rPr lang="en-US" sz="2800" b="0" kern="0" dirty="0">
                <a:latin typeface="Helvetica Neue"/>
              </a:rPr>
              <a:t>  </a:t>
            </a:r>
            <a:r>
              <a:rPr lang="en-US" sz="2800" b="0" kern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2800" b="0" kern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2800" b="0" kern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2800" b="0" kern="0" dirty="0">
                <a:latin typeface="Helvetica Neue"/>
              </a:rPr>
              <a:t>height;</a:t>
            </a:r>
          </a:p>
          <a:p>
            <a:pPr marL="0" lvl="1" indent="0" algn="l" eaLnBrk="0">
              <a:spcBef>
                <a:spcPts val="0"/>
              </a:spcBef>
              <a:buSzPct val="125000"/>
            </a:pPr>
            <a:r>
              <a:rPr lang="en-US" sz="2800" b="0" kern="0" dirty="0">
                <a:solidFill>
                  <a:srgbClr val="00B050"/>
                </a:solidFill>
                <a:latin typeface="Helvetica Neue"/>
              </a:rPr>
              <a:t>   </a:t>
            </a:r>
            <a:r>
              <a:rPr lang="en-US" sz="2800" b="0" kern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2800" b="0" kern="0" dirty="0">
                <a:solidFill>
                  <a:srgbClr val="00B050"/>
                </a:solidFill>
                <a:latin typeface="Helvetica Neue"/>
              </a:rPr>
              <a:t>[] </a:t>
            </a:r>
            <a:r>
              <a:rPr lang="en-US" sz="2800" b="0" kern="0" dirty="0">
                <a:latin typeface="Helvetica Neue"/>
              </a:rPr>
              <a:t>data;  </a:t>
            </a:r>
            <a:r>
              <a:rPr lang="en-US" sz="2800" b="0" kern="0" dirty="0">
                <a:solidFill>
                  <a:schemeClr val="accent1">
                    <a:lumMod val="60000"/>
                    <a:lumOff val="40000"/>
                  </a:schemeClr>
                </a:solidFill>
                <a:latin typeface="Helvetica Neue"/>
              </a:rPr>
              <a:t>// pixels in the image</a:t>
            </a:r>
          </a:p>
          <a:p>
            <a:pPr marL="0" lvl="1" indent="0" algn="l" eaLnBrk="0">
              <a:spcBef>
                <a:spcPts val="0"/>
              </a:spcBef>
              <a:buSzPct val="125000"/>
            </a:pPr>
            <a:r>
              <a:rPr lang="en-US" sz="2800" b="0" kern="0" dirty="0">
                <a:latin typeface="Helvetica Neue"/>
              </a:rPr>
              <a:t>};</a:t>
            </a:r>
          </a:p>
        </p:txBody>
      </p:sp>
      <p:sp>
        <p:nvSpPr>
          <p:cNvPr id="5" name="Rectangular Callout 4"/>
          <p:cNvSpPr/>
          <p:nvPr/>
        </p:nvSpPr>
        <p:spPr bwMode="auto">
          <a:xfrm>
            <a:off x="9626600" y="3810000"/>
            <a:ext cx="1451679" cy="646331"/>
          </a:xfrm>
          <a:prstGeom prst="wedgeRectCallout">
            <a:avLst>
              <a:gd name="adj1" fmla="val -235887"/>
              <a:gd name="adj2" fmla="val -62153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1800" b="0" dirty="0"/>
              <a:t>A new way to</a:t>
            </a:r>
          </a:p>
          <a:p>
            <a:pPr>
              <a:defRPr/>
            </a:pPr>
            <a:r>
              <a:rPr lang="en-US" sz="1800" b="0" dirty="0"/>
              <a:t>create a type</a:t>
            </a:r>
            <a:endParaRPr lang="en-US" sz="1800" b="0" dirty="0">
              <a:solidFill>
                <a:srgbClr val="00B05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41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2500" y="254000"/>
            <a:ext cx="8064500" cy="1498600"/>
          </a:xfrm>
        </p:spPr>
        <p:txBody>
          <a:bodyPr/>
          <a:lstStyle/>
          <a:p>
            <a:r>
              <a:rPr lang="en-US" dirty="0"/>
              <a:t>Using Structs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C0, </a:t>
            </a:r>
            <a:r>
              <a:rPr lang="en-US" dirty="0" err="1"/>
              <a:t>structs</a:t>
            </a:r>
            <a:r>
              <a:rPr lang="en-US" dirty="0"/>
              <a:t> can only exist in allocated memory</a:t>
            </a:r>
          </a:p>
          <a:p>
            <a:pPr lvl="1"/>
            <a:r>
              <a:rPr lang="en-US" dirty="0"/>
              <a:t>We cannot have variables of type </a:t>
            </a:r>
            <a:r>
              <a:rPr lang="en-US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struct</a:t>
            </a:r>
            <a:r>
              <a:rPr lang="en-US" dirty="0"/>
              <a:t> </a:t>
            </a:r>
            <a:r>
              <a:rPr lang="en-US" dirty="0" err="1">
                <a:solidFill>
                  <a:srgbClr val="00B050"/>
                </a:solidFill>
              </a:rPr>
              <a:t>image_header</a:t>
            </a:r>
            <a:r>
              <a:rPr lang="en-US" dirty="0"/>
              <a:t> </a:t>
            </a:r>
          </a:p>
          <a:p>
            <a:pPr lvl="1"/>
            <a:endParaRPr lang="en-US" dirty="0"/>
          </a:p>
          <a:p>
            <a:r>
              <a:rPr lang="en-US" dirty="0"/>
              <a:t>They must be accessed via pointers</a:t>
            </a:r>
          </a:p>
          <a:p>
            <a:pPr lvl="1"/>
            <a:r>
              <a:rPr lang="en-US" dirty="0"/>
              <a:t>We can only have variables of type </a:t>
            </a:r>
            <a:r>
              <a:rPr lang="en-US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struct</a:t>
            </a:r>
            <a:r>
              <a:rPr lang="en-US" dirty="0"/>
              <a:t> </a:t>
            </a:r>
            <a:r>
              <a:rPr lang="en-US" dirty="0" err="1">
                <a:solidFill>
                  <a:srgbClr val="00B050"/>
                </a:solidFill>
              </a:rPr>
              <a:t>image_header</a:t>
            </a:r>
            <a:r>
              <a:rPr lang="en-US" dirty="0">
                <a:solidFill>
                  <a:srgbClr val="00B050"/>
                </a:solidFill>
              </a:rPr>
              <a:t>*</a:t>
            </a:r>
            <a:endParaRPr lang="en-US" dirty="0"/>
          </a:p>
          <a:p>
            <a:pPr lvl="2"/>
            <a:endParaRPr lang="en-US" dirty="0"/>
          </a:p>
          <a:p>
            <a:r>
              <a:rPr lang="en-US" dirty="0"/>
              <a:t>We create an image by allocating a struct in allocated memory as follows:</a:t>
            </a:r>
          </a:p>
          <a:p>
            <a:pPr lvl="1">
              <a:buNone/>
            </a:pPr>
            <a:r>
              <a:rPr lang="en-US" dirty="0"/>
              <a:t>	</a:t>
            </a:r>
            <a:r>
              <a:rPr lang="en-US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struct</a:t>
            </a:r>
            <a:r>
              <a:rPr lang="en-US" dirty="0"/>
              <a:t> </a:t>
            </a:r>
            <a:r>
              <a:rPr lang="en-US" dirty="0" err="1">
                <a:solidFill>
                  <a:srgbClr val="00B050"/>
                </a:solidFill>
              </a:rPr>
              <a:t>image_header</a:t>
            </a:r>
            <a:r>
              <a:rPr lang="en-US" dirty="0">
                <a:solidFill>
                  <a:srgbClr val="00B050"/>
                </a:solidFill>
              </a:rPr>
              <a:t>*</a:t>
            </a:r>
            <a:r>
              <a:rPr lang="en-US" dirty="0"/>
              <a:t> </a:t>
            </a:r>
            <a:r>
              <a:rPr lang="en-US" dirty="0" err="1">
                <a:solidFill>
                  <a:srgbClr val="CD7923"/>
                </a:solidFill>
              </a:rPr>
              <a:t>img</a:t>
            </a:r>
            <a:r>
              <a:rPr lang="en-US" dirty="0"/>
              <a:t> = </a:t>
            </a:r>
            <a:r>
              <a:rPr lang="en-US" dirty="0" err="1"/>
              <a:t>alloc</a:t>
            </a:r>
            <a:r>
              <a:rPr lang="en-US" dirty="0"/>
              <a:t>(</a:t>
            </a:r>
            <a:r>
              <a:rPr lang="en-US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struct</a:t>
            </a:r>
            <a:r>
              <a:rPr lang="en-US" dirty="0"/>
              <a:t> </a:t>
            </a:r>
            <a:r>
              <a:rPr lang="en-US" dirty="0" err="1">
                <a:solidFill>
                  <a:srgbClr val="00B050"/>
                </a:solidFill>
              </a:rPr>
              <a:t>image_header</a:t>
            </a:r>
            <a:r>
              <a:rPr lang="en-US" dirty="0"/>
              <a:t>);</a:t>
            </a:r>
          </a:p>
          <a:p>
            <a:endParaRPr lang="en-US" dirty="0"/>
          </a:p>
          <a:p>
            <a:pPr>
              <a:buNone/>
            </a:pP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9017000" y="59829"/>
            <a:ext cx="3924472" cy="169277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marL="0" lvl="1" indent="0" algn="l" eaLnBrk="0">
              <a:spcBef>
                <a:spcPts val="0"/>
              </a:spcBef>
              <a:buSzPct val="125000"/>
            </a:pPr>
            <a:r>
              <a:rPr lang="en-US" sz="20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struct</a:t>
            </a:r>
            <a:r>
              <a:rPr lang="en-US" sz="2000" b="0" kern="0" dirty="0">
                <a:latin typeface="Helvetica Neue"/>
              </a:rPr>
              <a:t> </a:t>
            </a:r>
            <a:r>
              <a:rPr lang="en-US" sz="2000" b="0" kern="0" dirty="0" err="1">
                <a:solidFill>
                  <a:srgbClr val="00B050"/>
                </a:solidFill>
                <a:latin typeface="Helvetica Neue"/>
              </a:rPr>
              <a:t>image_header</a:t>
            </a:r>
            <a:r>
              <a:rPr lang="en-US" sz="2000" b="0" kern="0" dirty="0">
                <a:latin typeface="Helvetica Neue"/>
              </a:rPr>
              <a:t> {</a:t>
            </a:r>
          </a:p>
          <a:p>
            <a:pPr marL="0" lvl="1" indent="0" algn="l" eaLnBrk="0">
              <a:spcBef>
                <a:spcPts val="0"/>
              </a:spcBef>
              <a:buSzPct val="125000"/>
            </a:pPr>
            <a:r>
              <a:rPr lang="en-US" sz="2000" b="0" kern="0" dirty="0">
                <a:latin typeface="Helvetica Neue"/>
              </a:rPr>
              <a:t>  </a:t>
            </a:r>
            <a:r>
              <a:rPr lang="en-US" sz="2000" b="0" kern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2000" b="0" kern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2000" b="0" kern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2000" b="0" kern="0" dirty="0">
                <a:latin typeface="Helvetica Neue"/>
              </a:rPr>
              <a:t>width;</a:t>
            </a:r>
          </a:p>
          <a:p>
            <a:pPr marL="0" lvl="1" indent="0" algn="l" eaLnBrk="0">
              <a:spcBef>
                <a:spcPts val="0"/>
              </a:spcBef>
              <a:buSzPct val="125000"/>
            </a:pPr>
            <a:r>
              <a:rPr lang="en-US" sz="2000" b="0" kern="0" dirty="0">
                <a:latin typeface="Helvetica Neue"/>
              </a:rPr>
              <a:t>  </a:t>
            </a:r>
            <a:r>
              <a:rPr lang="en-US" sz="2000" b="0" kern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2000" b="0" kern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2000" b="0" kern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2000" b="0" kern="0" dirty="0">
                <a:latin typeface="Helvetica Neue"/>
              </a:rPr>
              <a:t>height;</a:t>
            </a:r>
          </a:p>
          <a:p>
            <a:pPr marL="0" lvl="1" indent="0" algn="l" eaLnBrk="0">
              <a:spcBef>
                <a:spcPts val="0"/>
              </a:spcBef>
              <a:buSzPct val="125000"/>
            </a:pPr>
            <a:r>
              <a:rPr lang="en-US" sz="2000" b="0" kern="0" dirty="0">
                <a:solidFill>
                  <a:srgbClr val="00B050"/>
                </a:solidFill>
                <a:latin typeface="Helvetica Neue"/>
              </a:rPr>
              <a:t>   </a:t>
            </a:r>
            <a:r>
              <a:rPr lang="en-US" sz="2000" b="0" kern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2000" b="0" kern="0" dirty="0">
                <a:solidFill>
                  <a:srgbClr val="00B050"/>
                </a:solidFill>
                <a:latin typeface="Helvetica Neue"/>
              </a:rPr>
              <a:t>[] </a:t>
            </a:r>
            <a:r>
              <a:rPr lang="en-US" sz="2000" b="0" kern="0" dirty="0">
                <a:latin typeface="Helvetica Neue"/>
              </a:rPr>
              <a:t>data;  </a:t>
            </a:r>
            <a:r>
              <a:rPr lang="en-US" sz="2000" b="0" kern="0" dirty="0">
                <a:solidFill>
                  <a:schemeClr val="accent1">
                    <a:lumMod val="60000"/>
                    <a:lumOff val="40000"/>
                  </a:schemeClr>
                </a:solidFill>
                <a:latin typeface="Helvetica Neue"/>
              </a:rPr>
              <a:t>// pixels in the image</a:t>
            </a:r>
          </a:p>
          <a:p>
            <a:pPr marL="0" lvl="1" indent="0" algn="l" eaLnBrk="0">
              <a:spcBef>
                <a:spcPts val="0"/>
              </a:spcBef>
              <a:buSzPct val="125000"/>
            </a:pPr>
            <a:r>
              <a:rPr lang="en-US" sz="2000" b="0" kern="0" dirty="0">
                <a:latin typeface="Helvetica Neue"/>
              </a:rPr>
              <a:t>};</a:t>
            </a:r>
          </a:p>
        </p:txBody>
      </p:sp>
      <p:sp>
        <p:nvSpPr>
          <p:cNvPr id="5" name="Oval 4"/>
          <p:cNvSpPr>
            <a:spLocks noChangeArrowheads="1"/>
          </p:cNvSpPr>
          <p:nvPr/>
        </p:nvSpPr>
        <p:spPr bwMode="auto">
          <a:xfrm>
            <a:off x="10464800" y="4114800"/>
            <a:ext cx="609600" cy="6096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6" name="Rectangle 21"/>
          <p:cNvSpPr>
            <a:spLocks/>
          </p:cNvSpPr>
          <p:nvPr/>
        </p:nvSpPr>
        <p:spPr bwMode="auto">
          <a:xfrm>
            <a:off x="4698730" y="7077670"/>
            <a:ext cx="2753959" cy="471924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dirty="0"/>
              <a:t>Allocated Memory</a:t>
            </a:r>
          </a:p>
        </p:txBody>
      </p:sp>
      <p:sp>
        <p:nvSpPr>
          <p:cNvPr id="7" name="Rectangle 2"/>
          <p:cNvSpPr>
            <a:spLocks/>
          </p:cNvSpPr>
          <p:nvPr/>
        </p:nvSpPr>
        <p:spPr bwMode="auto">
          <a:xfrm>
            <a:off x="2387600" y="7077670"/>
            <a:ext cx="1777730" cy="471924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dirty="0"/>
              <a:t>Local </a:t>
            </a:r>
            <a:r>
              <a:rPr lang="en-US" dirty="0" err="1"/>
              <a:t>Mem</a:t>
            </a:r>
            <a:r>
              <a:rPr lang="en-US" dirty="0"/>
              <a:t>.</a:t>
            </a:r>
          </a:p>
        </p:txBody>
      </p:sp>
      <p:sp>
        <p:nvSpPr>
          <p:cNvPr id="8" name="Rectangle 7"/>
          <p:cNvSpPr>
            <a:spLocks/>
          </p:cNvSpPr>
          <p:nvPr/>
        </p:nvSpPr>
        <p:spPr bwMode="auto">
          <a:xfrm>
            <a:off x="2733405" y="8023383"/>
            <a:ext cx="599523" cy="471924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b="0" dirty="0" err="1"/>
              <a:t>img</a:t>
            </a:r>
            <a:endParaRPr lang="en-US" b="0" dirty="0"/>
          </a:p>
        </p:txBody>
      </p:sp>
      <p:sp>
        <p:nvSpPr>
          <p:cNvPr id="9" name="Rectangle 12"/>
          <p:cNvSpPr>
            <a:spLocks noChangeArrowheads="1"/>
          </p:cNvSpPr>
          <p:nvPr/>
        </p:nvSpPr>
        <p:spPr bwMode="auto">
          <a:xfrm>
            <a:off x="3403330" y="7992070"/>
            <a:ext cx="457200" cy="457200"/>
          </a:xfrm>
          <a:prstGeom prst="rect">
            <a:avLst/>
          </a:prstGeom>
          <a:noFill/>
          <a:ln w="12700" algn="ctr">
            <a:solidFill>
              <a:srgbClr val="00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cxnSp>
        <p:nvCxnSpPr>
          <p:cNvPr id="10" name="Straight Connector 25"/>
          <p:cNvCxnSpPr>
            <a:cxnSpLocks noChangeShapeType="1"/>
          </p:cNvCxnSpPr>
          <p:nvPr/>
        </p:nvCxnSpPr>
        <p:spPr bwMode="auto">
          <a:xfrm rot="16200000" flipV="1">
            <a:off x="3777187" y="7832526"/>
            <a:ext cx="1522412" cy="15875"/>
          </a:xfrm>
          <a:prstGeom prst="line">
            <a:avLst/>
          </a:prstGeom>
          <a:noFill/>
          <a:ln w="38100" algn="ctr">
            <a:solidFill>
              <a:srgbClr val="000000"/>
            </a:solidFill>
            <a:miter lim="400000"/>
            <a:headEnd/>
            <a:tailEnd/>
          </a:ln>
        </p:spPr>
      </p:cxnSp>
      <p:graphicFrame>
        <p:nvGraphicFramePr>
          <p:cNvPr id="11" name="Table 10"/>
          <p:cNvGraphicFramePr>
            <a:graphicFrameLocks noGrp="1"/>
          </p:cNvGraphicFramePr>
          <p:nvPr/>
        </p:nvGraphicFramePr>
        <p:xfrm>
          <a:off x="5444855" y="7534870"/>
          <a:ext cx="2743200" cy="917378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914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width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height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data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8689"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14" name="Straight Arrow Connector 29"/>
          <p:cNvCxnSpPr>
            <a:cxnSpLocks noChangeShapeType="1"/>
          </p:cNvCxnSpPr>
          <p:nvPr/>
        </p:nvCxnSpPr>
        <p:spPr bwMode="auto">
          <a:xfrm>
            <a:off x="3631930" y="8220670"/>
            <a:ext cx="1828800" cy="1588"/>
          </a:xfrm>
          <a:prstGeom prst="straightConnector1">
            <a:avLst/>
          </a:prstGeom>
          <a:noFill/>
          <a:ln w="25400" algn="ctr">
            <a:solidFill>
              <a:srgbClr val="000000"/>
            </a:solidFill>
            <a:miter lim="400000"/>
            <a:headEnd type="oval" w="lg" len="lg"/>
            <a:tailEnd type="stealth" w="lg" len="lg"/>
          </a:ln>
        </p:spPr>
      </p:cxnSp>
      <p:cxnSp>
        <p:nvCxnSpPr>
          <p:cNvPr id="26" name="Straight Connector 25"/>
          <p:cNvCxnSpPr>
            <a:cxnSpLocks noChangeShapeType="1"/>
          </p:cNvCxnSpPr>
          <p:nvPr/>
        </p:nvCxnSpPr>
        <p:spPr bwMode="auto">
          <a:xfrm rot="5400000" flipH="1" flipV="1">
            <a:off x="3655680" y="7839670"/>
            <a:ext cx="1524001" cy="3"/>
          </a:xfrm>
          <a:prstGeom prst="line">
            <a:avLst/>
          </a:prstGeom>
          <a:noFill/>
          <a:ln w="38100" algn="ctr">
            <a:solidFill>
              <a:srgbClr val="000000"/>
            </a:solidFill>
            <a:prstDash val="dash"/>
            <a:miter lim="400000"/>
            <a:headEnd/>
            <a:tailEnd/>
          </a:ln>
        </p:spPr>
      </p:cxnSp>
      <p:sp>
        <p:nvSpPr>
          <p:cNvPr id="33" name="Rectangular Callout 32"/>
          <p:cNvSpPr/>
          <p:nvPr/>
        </p:nvSpPr>
        <p:spPr bwMode="auto">
          <a:xfrm>
            <a:off x="8661130" y="7534870"/>
            <a:ext cx="1387559" cy="369332"/>
          </a:xfrm>
          <a:prstGeom prst="wedgeRectCallout">
            <a:avLst>
              <a:gd name="adj1" fmla="val -110100"/>
              <a:gd name="adj2" fmla="val 34065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1800" b="0" dirty="0"/>
              <a:t>Field Names</a:t>
            </a:r>
            <a:endParaRPr lang="en-US" sz="1800" b="0" dirty="0">
              <a:solidFill>
                <a:srgbClr val="00B050"/>
              </a:solidFill>
            </a:endParaRPr>
          </a:p>
        </p:txBody>
      </p:sp>
      <p:sp>
        <p:nvSpPr>
          <p:cNvPr id="34" name="Rectangular Callout 33"/>
          <p:cNvSpPr/>
          <p:nvPr/>
        </p:nvSpPr>
        <p:spPr bwMode="auto">
          <a:xfrm>
            <a:off x="8889730" y="8525470"/>
            <a:ext cx="2503250" cy="923330"/>
          </a:xfrm>
          <a:prstGeom prst="wedgeRectCallout">
            <a:avLst>
              <a:gd name="adj1" fmla="val -100648"/>
              <a:gd name="adj2" fmla="val -48557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1800" b="0" dirty="0"/>
              <a:t>The fields are initialized</a:t>
            </a:r>
            <a:br>
              <a:rPr lang="en-US" sz="1800" b="0" dirty="0"/>
            </a:br>
            <a:r>
              <a:rPr lang="en-US" sz="1800" b="0" dirty="0"/>
              <a:t>with the default values</a:t>
            </a:r>
            <a:br>
              <a:rPr lang="en-US" sz="1800" b="0" dirty="0"/>
            </a:br>
            <a:r>
              <a:rPr lang="en-US" sz="1800" b="0" dirty="0"/>
              <a:t>of their types</a:t>
            </a:r>
            <a:endParaRPr lang="en-US" sz="1800" b="0" dirty="0">
              <a:solidFill>
                <a:srgbClr val="00B050"/>
              </a:solidFill>
            </a:endParaRPr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42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/>
      <p:bldP spid="7" grpId="0"/>
      <p:bldP spid="8" grpId="0"/>
      <p:bldP spid="9" grpId="0" animBg="1"/>
      <p:bldP spid="33" grpId="0" animBg="1"/>
      <p:bldP spid="34" grpId="0" animBg="1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2500" y="254000"/>
            <a:ext cx="7683500" cy="1498600"/>
          </a:xfrm>
        </p:spPr>
        <p:txBody>
          <a:bodyPr/>
          <a:lstStyle/>
          <a:p>
            <a:r>
              <a:rPr lang="en-US" dirty="0"/>
              <a:t>Using Structs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2500" y="2209800"/>
            <a:ext cx="11099800" cy="6667500"/>
          </a:xfrm>
        </p:spPr>
        <p:txBody>
          <a:bodyPr/>
          <a:lstStyle/>
          <a:p>
            <a:pPr lvl="1">
              <a:spcBef>
                <a:spcPts val="1800"/>
              </a:spcBef>
              <a:buNone/>
            </a:pPr>
            <a:r>
              <a:rPr lang="en-US" dirty="0"/>
              <a:t>	</a:t>
            </a:r>
            <a:r>
              <a:rPr lang="en-US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struct</a:t>
            </a:r>
            <a:r>
              <a:rPr lang="en-US" dirty="0"/>
              <a:t> </a:t>
            </a:r>
            <a:r>
              <a:rPr lang="en-US" dirty="0" err="1">
                <a:solidFill>
                  <a:srgbClr val="00B050"/>
                </a:solidFill>
              </a:rPr>
              <a:t>image_header</a:t>
            </a:r>
            <a:r>
              <a:rPr lang="en-US" dirty="0">
                <a:solidFill>
                  <a:srgbClr val="00B050"/>
                </a:solidFill>
              </a:rPr>
              <a:t>*</a:t>
            </a:r>
            <a:r>
              <a:rPr lang="en-US" dirty="0"/>
              <a:t> </a:t>
            </a:r>
            <a:r>
              <a:rPr lang="en-US" dirty="0" err="1">
                <a:solidFill>
                  <a:srgbClr val="CD7923"/>
                </a:solidFill>
              </a:rPr>
              <a:t>img</a:t>
            </a:r>
            <a:r>
              <a:rPr lang="en-US" dirty="0"/>
              <a:t> = </a:t>
            </a:r>
            <a:r>
              <a:rPr lang="en-US" dirty="0" err="1"/>
              <a:t>alloc</a:t>
            </a:r>
            <a:r>
              <a:rPr lang="en-US" dirty="0"/>
              <a:t>(</a:t>
            </a:r>
            <a:r>
              <a:rPr lang="en-US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struct</a:t>
            </a:r>
            <a:r>
              <a:rPr lang="en-US" dirty="0"/>
              <a:t> </a:t>
            </a:r>
            <a:r>
              <a:rPr lang="en-US" dirty="0" err="1">
                <a:solidFill>
                  <a:srgbClr val="00B050"/>
                </a:solidFill>
              </a:rPr>
              <a:t>image_header</a:t>
            </a:r>
            <a:r>
              <a:rPr lang="en-US" dirty="0"/>
              <a:t>);</a:t>
            </a:r>
          </a:p>
          <a:p>
            <a:pPr lvl="4"/>
            <a:endParaRPr lang="en-US" i="1" dirty="0"/>
          </a:p>
          <a:p>
            <a:r>
              <a:rPr lang="en-US" dirty="0"/>
              <a:t>Struct types are long and tedious to write</a:t>
            </a:r>
          </a:p>
          <a:p>
            <a:endParaRPr lang="en-US" dirty="0"/>
          </a:p>
          <a:p>
            <a:r>
              <a:rPr lang="en-US" dirty="0"/>
              <a:t>We almost always give them a nickname with a </a:t>
            </a:r>
            <a:r>
              <a:rPr lang="en-US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typedef</a:t>
            </a:r>
            <a:endParaRPr lang="en-US" sz="2800" dirty="0">
              <a:solidFill>
                <a:srgbClr val="D03BFF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marL="457200" lvl="1" indent="-457200">
              <a:spcBef>
                <a:spcPts val="800"/>
              </a:spcBef>
              <a:buSzPct val="100000"/>
              <a:buNone/>
            </a:pPr>
            <a:r>
              <a:rPr lang="en-US" dirty="0"/>
              <a:t>	</a:t>
            </a:r>
            <a:r>
              <a:rPr lang="en-US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		</a:t>
            </a:r>
            <a:r>
              <a:rPr lang="en-US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typedef</a:t>
            </a:r>
            <a:r>
              <a:rPr lang="en-US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struct</a:t>
            </a:r>
            <a:r>
              <a:rPr lang="en-US" dirty="0"/>
              <a:t> </a:t>
            </a:r>
            <a:r>
              <a:rPr lang="en-US" dirty="0" err="1">
                <a:solidFill>
                  <a:srgbClr val="00B050"/>
                </a:solidFill>
              </a:rPr>
              <a:t>image_header</a:t>
            </a:r>
            <a:r>
              <a:rPr lang="en-US" dirty="0">
                <a:solidFill>
                  <a:srgbClr val="00B050"/>
                </a:solidFill>
              </a:rPr>
              <a:t> image</a:t>
            </a:r>
            <a:r>
              <a:rPr lang="en-US" dirty="0"/>
              <a:t>;</a:t>
            </a:r>
          </a:p>
          <a:p>
            <a:pPr lvl="1"/>
            <a:r>
              <a:rPr lang="en-US" dirty="0"/>
              <a:t>Now:</a:t>
            </a:r>
          </a:p>
          <a:p>
            <a:pPr marL="457200" lvl="1" indent="-457200">
              <a:spcBef>
                <a:spcPts val="800"/>
              </a:spcBef>
              <a:buSzPct val="100000"/>
              <a:buNone/>
            </a:pPr>
            <a:r>
              <a:rPr lang="en-US" dirty="0"/>
              <a:t>			</a:t>
            </a:r>
            <a:r>
              <a:rPr lang="en-US" dirty="0">
                <a:solidFill>
                  <a:srgbClr val="00B050"/>
                </a:solidFill>
              </a:rPr>
              <a:t>image*</a:t>
            </a:r>
            <a:r>
              <a:rPr lang="en-US" dirty="0"/>
              <a:t> </a:t>
            </a:r>
            <a:r>
              <a:rPr lang="en-US" dirty="0" err="1">
                <a:solidFill>
                  <a:srgbClr val="CD7923"/>
                </a:solidFill>
              </a:rPr>
              <a:t>img</a:t>
            </a:r>
            <a:r>
              <a:rPr lang="en-US" dirty="0"/>
              <a:t> = </a:t>
            </a:r>
            <a:r>
              <a:rPr lang="en-US" dirty="0" err="1"/>
              <a:t>alloc</a:t>
            </a:r>
            <a:r>
              <a:rPr lang="en-US" dirty="0"/>
              <a:t>(</a:t>
            </a:r>
            <a:r>
              <a:rPr lang="en-US" dirty="0">
                <a:solidFill>
                  <a:srgbClr val="00B050"/>
                </a:solidFill>
              </a:rPr>
              <a:t>image</a:t>
            </a:r>
            <a:r>
              <a:rPr lang="en-US" dirty="0"/>
              <a:t>);</a:t>
            </a:r>
          </a:p>
          <a:p>
            <a:pPr>
              <a:buNone/>
            </a:pPr>
            <a:endParaRPr lang="en-US" dirty="0"/>
          </a:p>
          <a:p>
            <a:endParaRPr lang="en-US" dirty="0"/>
          </a:p>
          <a:p>
            <a:pPr>
              <a:buNone/>
            </a:pP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8636000" y="59829"/>
            <a:ext cx="4270721" cy="193899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marL="0" lvl="1" indent="0" algn="l" eaLnBrk="0">
              <a:spcBef>
                <a:spcPts val="0"/>
              </a:spcBef>
              <a:buSzPct val="125000"/>
            </a:pPr>
            <a:r>
              <a:rPr lang="en-US" sz="20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struct</a:t>
            </a:r>
            <a:r>
              <a:rPr lang="en-US" sz="2000" b="0" kern="0" dirty="0">
                <a:latin typeface="Helvetica Neue"/>
              </a:rPr>
              <a:t> </a:t>
            </a:r>
            <a:r>
              <a:rPr lang="en-US" sz="2000" b="0" kern="0" dirty="0" err="1">
                <a:solidFill>
                  <a:srgbClr val="00B050"/>
                </a:solidFill>
                <a:latin typeface="Helvetica Neue"/>
              </a:rPr>
              <a:t>image_header</a:t>
            </a:r>
            <a:r>
              <a:rPr lang="en-US" sz="2000" b="0" kern="0" dirty="0">
                <a:latin typeface="Helvetica Neue"/>
              </a:rPr>
              <a:t> {</a:t>
            </a:r>
          </a:p>
          <a:p>
            <a:pPr marL="0" lvl="1" indent="0" algn="l" eaLnBrk="0">
              <a:spcBef>
                <a:spcPts val="0"/>
              </a:spcBef>
              <a:buSzPct val="125000"/>
            </a:pPr>
            <a:r>
              <a:rPr lang="en-US" sz="2000" b="0" kern="0" dirty="0">
                <a:latin typeface="Helvetica Neue"/>
              </a:rPr>
              <a:t>  </a:t>
            </a:r>
            <a:r>
              <a:rPr lang="en-US" sz="2000" b="0" kern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2000" b="0" kern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2000" b="0" kern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2000" b="0" kern="0" dirty="0">
                <a:latin typeface="Helvetica Neue"/>
              </a:rPr>
              <a:t>width;</a:t>
            </a:r>
          </a:p>
          <a:p>
            <a:pPr marL="0" lvl="1" indent="0" algn="l" eaLnBrk="0">
              <a:spcBef>
                <a:spcPts val="0"/>
              </a:spcBef>
              <a:buSzPct val="125000"/>
            </a:pPr>
            <a:r>
              <a:rPr lang="en-US" sz="2000" b="0" kern="0" dirty="0">
                <a:latin typeface="Helvetica Neue"/>
              </a:rPr>
              <a:t>  </a:t>
            </a:r>
            <a:r>
              <a:rPr lang="en-US" sz="2000" b="0" kern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2000" b="0" kern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2000" b="0" kern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2000" b="0" kern="0" dirty="0">
                <a:latin typeface="Helvetica Neue"/>
              </a:rPr>
              <a:t>height;</a:t>
            </a:r>
          </a:p>
          <a:p>
            <a:pPr marL="0" lvl="1" indent="0" algn="l" eaLnBrk="0">
              <a:spcBef>
                <a:spcPts val="0"/>
              </a:spcBef>
              <a:buSzPct val="125000"/>
            </a:pPr>
            <a:r>
              <a:rPr lang="en-US" sz="2000" b="0" kern="0" dirty="0">
                <a:solidFill>
                  <a:srgbClr val="00B050"/>
                </a:solidFill>
                <a:latin typeface="Helvetica Neue"/>
              </a:rPr>
              <a:t>   </a:t>
            </a:r>
            <a:r>
              <a:rPr lang="en-US" sz="2000" b="0" kern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2000" b="0" kern="0" dirty="0">
                <a:solidFill>
                  <a:srgbClr val="00B050"/>
                </a:solidFill>
                <a:latin typeface="Helvetica Neue"/>
              </a:rPr>
              <a:t>[] </a:t>
            </a:r>
            <a:r>
              <a:rPr lang="en-US" sz="2000" b="0" kern="0" dirty="0">
                <a:latin typeface="Helvetica Neue"/>
              </a:rPr>
              <a:t>data;  </a:t>
            </a:r>
            <a:r>
              <a:rPr lang="en-US" sz="2000" b="0" kern="0" dirty="0">
                <a:solidFill>
                  <a:schemeClr val="accent1">
                    <a:lumMod val="60000"/>
                    <a:lumOff val="40000"/>
                  </a:schemeClr>
                </a:solidFill>
                <a:latin typeface="Helvetica Neue"/>
              </a:rPr>
              <a:t>// pixels in the image</a:t>
            </a:r>
          </a:p>
          <a:p>
            <a:pPr marL="0" lvl="1" indent="0" algn="l" eaLnBrk="0">
              <a:spcBef>
                <a:spcPts val="0"/>
              </a:spcBef>
              <a:buSzPct val="125000"/>
            </a:pPr>
            <a:r>
              <a:rPr lang="en-US" sz="2000" b="0" kern="0" dirty="0">
                <a:latin typeface="Helvetica Neue"/>
              </a:rPr>
              <a:t>};</a:t>
            </a:r>
          </a:p>
          <a:p>
            <a:pPr marL="0" lvl="1" indent="0" algn="l" eaLnBrk="0">
              <a:spcBef>
                <a:spcPts val="0"/>
              </a:spcBef>
              <a:buSzPct val="125000"/>
            </a:pPr>
            <a:r>
              <a:rPr lang="en-US" sz="20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typedef</a:t>
            </a: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struct</a:t>
            </a:r>
            <a:r>
              <a:rPr lang="en-US" sz="2000" b="0" dirty="0"/>
              <a:t> </a:t>
            </a:r>
            <a:r>
              <a:rPr lang="en-US" sz="2000" b="0" dirty="0" err="1">
                <a:solidFill>
                  <a:srgbClr val="00B050"/>
                </a:solidFill>
              </a:rPr>
              <a:t>image_header</a:t>
            </a:r>
            <a:r>
              <a:rPr lang="en-US" sz="2000" b="0" dirty="0">
                <a:solidFill>
                  <a:srgbClr val="00B050"/>
                </a:solidFill>
              </a:rPr>
              <a:t> image</a:t>
            </a:r>
            <a:r>
              <a:rPr lang="en-US" sz="2000" b="0" dirty="0"/>
              <a:t>;</a:t>
            </a:r>
            <a:endParaRPr lang="en-US" sz="2000" b="0" kern="0" dirty="0">
              <a:latin typeface="Helvetica Neue"/>
            </a:endParaRPr>
          </a:p>
        </p:txBody>
      </p:sp>
      <p:sp>
        <p:nvSpPr>
          <p:cNvPr id="16" name="Rectangular Callout 15"/>
          <p:cNvSpPr/>
          <p:nvPr/>
        </p:nvSpPr>
        <p:spPr bwMode="auto">
          <a:xfrm>
            <a:off x="11303000" y="3028890"/>
            <a:ext cx="719236" cy="400110"/>
          </a:xfrm>
          <a:prstGeom prst="wedgeRectCallout">
            <a:avLst>
              <a:gd name="adj1" fmla="val -135545"/>
              <a:gd name="adj2" fmla="val -124628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/>
              <a:t>Yuck!</a:t>
            </a:r>
          </a:p>
        </p:txBody>
      </p:sp>
      <p:sp>
        <p:nvSpPr>
          <p:cNvPr id="17" name="Rectangle 21"/>
          <p:cNvSpPr>
            <a:spLocks/>
          </p:cNvSpPr>
          <p:nvPr/>
        </p:nvSpPr>
        <p:spPr bwMode="auto">
          <a:xfrm>
            <a:off x="4698730" y="7077670"/>
            <a:ext cx="2753959" cy="471924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dirty="0"/>
              <a:t>Allocated Memory</a:t>
            </a:r>
          </a:p>
        </p:txBody>
      </p:sp>
      <p:sp>
        <p:nvSpPr>
          <p:cNvPr id="18" name="Rectangle 2"/>
          <p:cNvSpPr>
            <a:spLocks/>
          </p:cNvSpPr>
          <p:nvPr/>
        </p:nvSpPr>
        <p:spPr bwMode="auto">
          <a:xfrm>
            <a:off x="2387600" y="7077670"/>
            <a:ext cx="1777730" cy="471924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dirty="0"/>
              <a:t>Local </a:t>
            </a:r>
            <a:r>
              <a:rPr lang="en-US" dirty="0" err="1"/>
              <a:t>Mem</a:t>
            </a:r>
            <a:r>
              <a:rPr lang="en-US" dirty="0"/>
              <a:t>.</a:t>
            </a:r>
          </a:p>
        </p:txBody>
      </p:sp>
      <p:sp>
        <p:nvSpPr>
          <p:cNvPr id="19" name="Rectangle 18"/>
          <p:cNvSpPr>
            <a:spLocks/>
          </p:cNvSpPr>
          <p:nvPr/>
        </p:nvSpPr>
        <p:spPr bwMode="auto">
          <a:xfrm>
            <a:off x="2733405" y="8023383"/>
            <a:ext cx="599523" cy="471924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b="0" dirty="0" err="1"/>
              <a:t>img</a:t>
            </a:r>
            <a:endParaRPr lang="en-US" b="0" dirty="0"/>
          </a:p>
        </p:txBody>
      </p:sp>
      <p:sp>
        <p:nvSpPr>
          <p:cNvPr id="20" name="Rectangle 12"/>
          <p:cNvSpPr>
            <a:spLocks noChangeArrowheads="1"/>
          </p:cNvSpPr>
          <p:nvPr/>
        </p:nvSpPr>
        <p:spPr bwMode="auto">
          <a:xfrm>
            <a:off x="3403330" y="7992070"/>
            <a:ext cx="457200" cy="457200"/>
          </a:xfrm>
          <a:prstGeom prst="rect">
            <a:avLst/>
          </a:prstGeom>
          <a:noFill/>
          <a:ln w="12700" algn="ctr">
            <a:solidFill>
              <a:srgbClr val="00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cxnSp>
        <p:nvCxnSpPr>
          <p:cNvPr id="21" name="Straight Connector 25"/>
          <p:cNvCxnSpPr>
            <a:cxnSpLocks noChangeShapeType="1"/>
          </p:cNvCxnSpPr>
          <p:nvPr/>
        </p:nvCxnSpPr>
        <p:spPr bwMode="auto">
          <a:xfrm rot="16200000" flipV="1">
            <a:off x="3777187" y="7832526"/>
            <a:ext cx="1522412" cy="15875"/>
          </a:xfrm>
          <a:prstGeom prst="line">
            <a:avLst/>
          </a:prstGeom>
          <a:noFill/>
          <a:ln w="38100" algn="ctr">
            <a:solidFill>
              <a:srgbClr val="000000"/>
            </a:solidFill>
            <a:miter lim="400000"/>
            <a:headEnd/>
            <a:tailEnd/>
          </a:ln>
        </p:spPr>
      </p:cxnSp>
      <p:graphicFrame>
        <p:nvGraphicFramePr>
          <p:cNvPr id="22" name="Table 21"/>
          <p:cNvGraphicFramePr>
            <a:graphicFrameLocks noGrp="1"/>
          </p:cNvGraphicFramePr>
          <p:nvPr/>
        </p:nvGraphicFramePr>
        <p:xfrm>
          <a:off x="5444855" y="7534870"/>
          <a:ext cx="2743200" cy="917378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914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width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height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data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8689"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23" name="Straight Arrow Connector 29"/>
          <p:cNvCxnSpPr>
            <a:cxnSpLocks noChangeShapeType="1"/>
          </p:cNvCxnSpPr>
          <p:nvPr/>
        </p:nvCxnSpPr>
        <p:spPr bwMode="auto">
          <a:xfrm>
            <a:off x="3631930" y="8220670"/>
            <a:ext cx="1828800" cy="1588"/>
          </a:xfrm>
          <a:prstGeom prst="straightConnector1">
            <a:avLst/>
          </a:prstGeom>
          <a:noFill/>
          <a:ln w="25400" algn="ctr">
            <a:solidFill>
              <a:srgbClr val="000000"/>
            </a:solidFill>
            <a:miter lim="400000"/>
            <a:headEnd type="oval" w="lg" len="lg"/>
            <a:tailEnd type="stealth" w="lg" len="lg"/>
          </a:ln>
        </p:spPr>
      </p:cxnSp>
      <p:cxnSp>
        <p:nvCxnSpPr>
          <p:cNvPr id="24" name="Straight Connector 23"/>
          <p:cNvCxnSpPr>
            <a:cxnSpLocks noChangeShapeType="1"/>
          </p:cNvCxnSpPr>
          <p:nvPr/>
        </p:nvCxnSpPr>
        <p:spPr bwMode="auto">
          <a:xfrm rot="5400000" flipH="1" flipV="1">
            <a:off x="3655680" y="7839670"/>
            <a:ext cx="1524001" cy="3"/>
          </a:xfrm>
          <a:prstGeom prst="line">
            <a:avLst/>
          </a:prstGeom>
          <a:noFill/>
          <a:ln w="38100" algn="ctr">
            <a:solidFill>
              <a:srgbClr val="000000"/>
            </a:solidFill>
            <a:prstDash val="dash"/>
            <a:miter lim="400000"/>
            <a:headEnd/>
            <a:tailEnd/>
          </a:ln>
        </p:spPr>
      </p:cxnSp>
      <p:sp>
        <p:nvSpPr>
          <p:cNvPr id="28" name="Oval 27"/>
          <p:cNvSpPr>
            <a:spLocks noChangeArrowheads="1"/>
          </p:cNvSpPr>
          <p:nvPr/>
        </p:nvSpPr>
        <p:spPr bwMode="auto">
          <a:xfrm>
            <a:off x="8559800" y="1447800"/>
            <a:ext cx="4445000" cy="6858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29" name="Rectangular Callout 28"/>
          <p:cNvSpPr/>
          <p:nvPr/>
        </p:nvSpPr>
        <p:spPr bwMode="auto">
          <a:xfrm>
            <a:off x="9702800" y="5410200"/>
            <a:ext cx="2427908" cy="1323439"/>
          </a:xfrm>
          <a:prstGeom prst="wedgeRectCallout">
            <a:avLst>
              <a:gd name="adj1" fmla="val -120528"/>
              <a:gd name="adj2" fmla="val -68098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/>
              <a:t>Now, we can write</a:t>
            </a:r>
            <a:br>
              <a:rPr lang="en-US" sz="2000" b="0" dirty="0"/>
            </a:br>
            <a:r>
              <a:rPr lang="en-US" sz="2000" b="0" dirty="0">
                <a:solidFill>
                  <a:srgbClr val="00B050"/>
                </a:solidFill>
              </a:rPr>
              <a:t>image</a:t>
            </a:r>
            <a:br>
              <a:rPr lang="en-US" sz="2000" b="0" dirty="0"/>
            </a:br>
            <a:r>
              <a:rPr lang="en-US" sz="2000" b="0" dirty="0"/>
              <a:t>anywhere we had</a:t>
            </a:r>
          </a:p>
          <a:p>
            <a:pPr>
              <a:defRPr/>
            </a:pPr>
            <a:r>
              <a:rPr lang="en-US" sz="20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struct</a:t>
            </a:r>
            <a:r>
              <a:rPr lang="en-US" sz="2000" b="0" dirty="0"/>
              <a:t> </a:t>
            </a:r>
            <a:r>
              <a:rPr lang="en-US" sz="2000" b="0" dirty="0" err="1">
                <a:solidFill>
                  <a:srgbClr val="00B050"/>
                </a:solidFill>
              </a:rPr>
              <a:t>image_header</a:t>
            </a:r>
            <a:endParaRPr lang="en-US" sz="2000" b="0" dirty="0">
              <a:solidFill>
                <a:srgbClr val="00B050"/>
              </a:solidFill>
            </a:endParaRPr>
          </a:p>
        </p:txBody>
      </p:sp>
      <p:sp>
        <p:nvSpPr>
          <p:cNvPr id="26" name="Slide Number Placeholder 2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43</a:t>
            </a:fld>
            <a:endParaRPr lang="en-US" dirty="0"/>
          </a:p>
        </p:txBody>
      </p:sp>
      <p:sp>
        <p:nvSpPr>
          <p:cNvPr id="5" name="Rectangular Callout 4">
            <a:extLst>
              <a:ext uri="{FF2B5EF4-FFF2-40B4-BE49-F238E27FC236}">
                <a16:creationId xmlns:a16="http://schemas.microsoft.com/office/drawing/2014/main" id="{18D6076C-4C73-41DB-8746-480B96DB0DA6}"/>
              </a:ext>
            </a:extLst>
          </p:cNvPr>
          <p:cNvSpPr/>
          <p:nvPr/>
        </p:nvSpPr>
        <p:spPr bwMode="auto">
          <a:xfrm>
            <a:off x="8661130" y="7534870"/>
            <a:ext cx="1387559" cy="369332"/>
          </a:xfrm>
          <a:prstGeom prst="wedgeRectCallout">
            <a:avLst>
              <a:gd name="adj1" fmla="val -110100"/>
              <a:gd name="adj2" fmla="val 34065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1800" b="0" dirty="0"/>
              <a:t>Field Names</a:t>
            </a:r>
            <a:endParaRPr lang="en-US" sz="1800" b="0" dirty="0">
              <a:solidFill>
                <a:srgbClr val="00B050"/>
              </a:solidFill>
            </a:endParaRPr>
          </a:p>
        </p:txBody>
      </p:sp>
      <p:sp>
        <p:nvSpPr>
          <p:cNvPr id="6" name="Rectangular Callout 5">
            <a:extLst>
              <a:ext uri="{FF2B5EF4-FFF2-40B4-BE49-F238E27FC236}">
                <a16:creationId xmlns:a16="http://schemas.microsoft.com/office/drawing/2014/main" id="{A0B79957-C12C-91C2-821E-9DC5EA04CB3B}"/>
              </a:ext>
            </a:extLst>
          </p:cNvPr>
          <p:cNvSpPr/>
          <p:nvPr/>
        </p:nvSpPr>
        <p:spPr bwMode="auto">
          <a:xfrm>
            <a:off x="8889730" y="8525470"/>
            <a:ext cx="2503250" cy="923330"/>
          </a:xfrm>
          <a:prstGeom prst="wedgeRectCallout">
            <a:avLst>
              <a:gd name="adj1" fmla="val -100648"/>
              <a:gd name="adj2" fmla="val -48557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1800" b="0" dirty="0"/>
              <a:t>The fields are initialized</a:t>
            </a:r>
            <a:br>
              <a:rPr lang="en-US" sz="1800" b="0" dirty="0"/>
            </a:br>
            <a:r>
              <a:rPr lang="en-US" sz="1800" b="0" dirty="0"/>
              <a:t>with the default values</a:t>
            </a:r>
            <a:br>
              <a:rPr lang="en-US" sz="1800" b="0" dirty="0"/>
            </a:br>
            <a:r>
              <a:rPr lang="en-US" sz="1800" b="0" dirty="0"/>
              <a:t>of their types</a:t>
            </a:r>
            <a:endParaRPr lang="en-US" sz="1800" b="0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7" grpId="0"/>
      <p:bldP spid="18" grpId="0"/>
      <p:bldP spid="19" grpId="0"/>
      <p:bldP spid="20" grpId="0" animBg="1"/>
      <p:bldP spid="28" grpId="0" animBg="1"/>
      <p:bldP spid="29" grpId="0" animBg="1"/>
      <p:bldP spid="5" grpId="0" animBg="1"/>
      <p:bldP spid="6" grpId="0" animBg="1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2500" y="254000"/>
            <a:ext cx="7683500" cy="1498600"/>
          </a:xfrm>
        </p:spPr>
        <p:txBody>
          <a:bodyPr/>
          <a:lstStyle/>
          <a:p>
            <a:r>
              <a:rPr lang="en-US" dirty="0"/>
              <a:t>Using </a:t>
            </a:r>
            <a:r>
              <a:rPr lang="en-US" dirty="0" err="1"/>
              <a:t>Structs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2500" y="2133600"/>
            <a:ext cx="11099800" cy="6743700"/>
          </a:xfrm>
        </p:spPr>
        <p:txBody>
          <a:bodyPr/>
          <a:lstStyle/>
          <a:p>
            <a:r>
              <a:rPr lang="en-US" dirty="0"/>
              <a:t>We manipulate a field of a </a:t>
            </a:r>
            <a:r>
              <a:rPr lang="en-US" dirty="0" err="1"/>
              <a:t>struct</a:t>
            </a:r>
            <a:r>
              <a:rPr lang="en-US" dirty="0"/>
              <a:t> using the </a:t>
            </a:r>
            <a:r>
              <a:rPr lang="en-US" i="1" dirty="0"/>
              <a:t>field access </a:t>
            </a:r>
            <a:r>
              <a:rPr lang="en-US" dirty="0"/>
              <a:t>operator:  </a:t>
            </a:r>
            <a:r>
              <a:rPr lang="en-US" dirty="0">
                <a:latin typeface="Helvetica Neue"/>
              </a:rPr>
              <a:t>-&gt;</a:t>
            </a:r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8636000" y="59829"/>
            <a:ext cx="4270721" cy="193899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marL="0" lvl="1" indent="0" algn="l" eaLnBrk="0">
              <a:spcBef>
                <a:spcPts val="0"/>
              </a:spcBef>
              <a:buSzPct val="125000"/>
            </a:pPr>
            <a:r>
              <a:rPr lang="en-US" sz="20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struct</a:t>
            </a:r>
            <a:r>
              <a:rPr lang="en-US" sz="2000" b="0" kern="0" dirty="0">
                <a:latin typeface="Helvetica Neue"/>
              </a:rPr>
              <a:t> </a:t>
            </a:r>
            <a:r>
              <a:rPr lang="en-US" sz="2000" b="0" kern="0" dirty="0" err="1">
                <a:solidFill>
                  <a:srgbClr val="00B050"/>
                </a:solidFill>
                <a:latin typeface="Helvetica Neue"/>
              </a:rPr>
              <a:t>image_header</a:t>
            </a:r>
            <a:r>
              <a:rPr lang="en-US" sz="2000" b="0" kern="0" dirty="0">
                <a:latin typeface="Helvetica Neue"/>
              </a:rPr>
              <a:t> {</a:t>
            </a:r>
          </a:p>
          <a:p>
            <a:pPr marL="0" lvl="1" indent="0" algn="l" eaLnBrk="0">
              <a:spcBef>
                <a:spcPts val="0"/>
              </a:spcBef>
              <a:buSzPct val="125000"/>
            </a:pPr>
            <a:r>
              <a:rPr lang="en-US" sz="2000" b="0" kern="0" dirty="0">
                <a:latin typeface="Helvetica Neue"/>
              </a:rPr>
              <a:t>  </a:t>
            </a:r>
            <a:r>
              <a:rPr lang="en-US" sz="2000" b="0" kern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2000" b="0" kern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2000" b="0" kern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2000" b="0" kern="0" dirty="0">
                <a:latin typeface="Helvetica Neue"/>
              </a:rPr>
              <a:t>width;</a:t>
            </a:r>
          </a:p>
          <a:p>
            <a:pPr marL="0" lvl="1" indent="0" algn="l" eaLnBrk="0">
              <a:spcBef>
                <a:spcPts val="0"/>
              </a:spcBef>
              <a:buSzPct val="125000"/>
            </a:pPr>
            <a:r>
              <a:rPr lang="en-US" sz="2000" b="0" kern="0" dirty="0">
                <a:latin typeface="Helvetica Neue"/>
              </a:rPr>
              <a:t>  </a:t>
            </a:r>
            <a:r>
              <a:rPr lang="en-US" sz="2000" b="0" kern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2000" b="0" kern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2000" b="0" kern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2000" b="0" kern="0" dirty="0">
                <a:latin typeface="Helvetica Neue"/>
              </a:rPr>
              <a:t>height;</a:t>
            </a:r>
          </a:p>
          <a:p>
            <a:pPr marL="0" lvl="1" indent="0" algn="l" eaLnBrk="0">
              <a:spcBef>
                <a:spcPts val="0"/>
              </a:spcBef>
              <a:buSzPct val="125000"/>
            </a:pPr>
            <a:r>
              <a:rPr lang="en-US" sz="2000" b="0" kern="0" dirty="0">
                <a:solidFill>
                  <a:srgbClr val="00B050"/>
                </a:solidFill>
                <a:latin typeface="Helvetica Neue"/>
              </a:rPr>
              <a:t>   </a:t>
            </a:r>
            <a:r>
              <a:rPr lang="en-US" sz="2000" b="0" kern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2000" b="0" kern="0" dirty="0">
                <a:solidFill>
                  <a:srgbClr val="00B050"/>
                </a:solidFill>
                <a:latin typeface="Helvetica Neue"/>
              </a:rPr>
              <a:t>[] </a:t>
            </a:r>
            <a:r>
              <a:rPr lang="en-US" sz="2000" b="0" kern="0" dirty="0">
                <a:latin typeface="Helvetica Neue"/>
              </a:rPr>
              <a:t>data;  </a:t>
            </a:r>
            <a:r>
              <a:rPr lang="en-US" sz="2000" b="0" kern="0" dirty="0">
                <a:solidFill>
                  <a:schemeClr val="accent1">
                    <a:lumMod val="60000"/>
                    <a:lumOff val="40000"/>
                  </a:schemeClr>
                </a:solidFill>
                <a:latin typeface="Helvetica Neue"/>
              </a:rPr>
              <a:t>// pixels in the image</a:t>
            </a:r>
          </a:p>
          <a:p>
            <a:pPr marL="0" lvl="1" indent="0" algn="l" eaLnBrk="0">
              <a:spcBef>
                <a:spcPts val="0"/>
              </a:spcBef>
              <a:buSzPct val="125000"/>
            </a:pPr>
            <a:r>
              <a:rPr lang="en-US" sz="2000" b="0" kern="0" dirty="0">
                <a:latin typeface="Helvetica Neue"/>
              </a:rPr>
              <a:t>};</a:t>
            </a:r>
          </a:p>
          <a:p>
            <a:pPr marL="0" lvl="1" indent="0" algn="l" eaLnBrk="0">
              <a:spcBef>
                <a:spcPts val="0"/>
              </a:spcBef>
              <a:buSzPct val="125000"/>
            </a:pPr>
            <a:r>
              <a:rPr lang="en-US" sz="20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typedef</a:t>
            </a: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struct</a:t>
            </a:r>
            <a:r>
              <a:rPr lang="en-US" sz="2000" b="0" dirty="0"/>
              <a:t> </a:t>
            </a:r>
            <a:r>
              <a:rPr lang="en-US" sz="2000" b="0" dirty="0" err="1">
                <a:solidFill>
                  <a:srgbClr val="00B050"/>
                </a:solidFill>
              </a:rPr>
              <a:t>image_header</a:t>
            </a:r>
            <a:r>
              <a:rPr lang="en-US" sz="2000" b="0" dirty="0">
                <a:solidFill>
                  <a:srgbClr val="00B050"/>
                </a:solidFill>
              </a:rPr>
              <a:t> image</a:t>
            </a:r>
            <a:r>
              <a:rPr lang="en-US" sz="2000" b="0" dirty="0"/>
              <a:t>;</a:t>
            </a:r>
            <a:endParaRPr lang="en-US" sz="2000" b="0" kern="0" dirty="0">
              <a:latin typeface="Helvetica Neue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955140" y="3365718"/>
            <a:ext cx="5085046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lvl="1" indent="0" algn="l" eaLnBrk="0">
              <a:spcBef>
                <a:spcPts val="0"/>
              </a:spcBef>
              <a:buSzPct val="125000"/>
            </a:pPr>
            <a:r>
              <a:rPr lang="en-US" sz="2800" b="0" kern="0" dirty="0">
                <a:solidFill>
                  <a:srgbClr val="00B050"/>
                </a:solidFill>
                <a:latin typeface="Helvetica Neue"/>
              </a:rPr>
              <a:t>image*</a:t>
            </a:r>
            <a:r>
              <a:rPr lang="en-US" sz="2800" b="0" kern="0" dirty="0">
                <a:latin typeface="Helvetica Neue"/>
              </a:rPr>
              <a:t> </a:t>
            </a:r>
            <a:r>
              <a:rPr lang="en-US" sz="2800" b="0" kern="0" dirty="0" err="1">
                <a:solidFill>
                  <a:srgbClr val="CD7923"/>
                </a:solidFill>
                <a:latin typeface="Helvetica Neue"/>
              </a:rPr>
              <a:t>img</a:t>
            </a:r>
            <a:r>
              <a:rPr lang="en-US" sz="2800" b="0" kern="0" dirty="0">
                <a:latin typeface="Helvetica Neue"/>
              </a:rPr>
              <a:t> = </a:t>
            </a:r>
            <a:r>
              <a:rPr lang="en-US" sz="2800" b="0" kern="0" dirty="0" err="1">
                <a:latin typeface="Helvetica Neue"/>
              </a:rPr>
              <a:t>alloc</a:t>
            </a:r>
            <a:r>
              <a:rPr lang="en-US" sz="2800" b="0" kern="0" dirty="0">
                <a:latin typeface="Helvetica Neue"/>
              </a:rPr>
              <a:t>(</a:t>
            </a:r>
            <a:r>
              <a:rPr lang="en-US" sz="2800" b="0" kern="0" dirty="0">
                <a:solidFill>
                  <a:srgbClr val="00B050"/>
                </a:solidFill>
                <a:latin typeface="Helvetica Neue"/>
              </a:rPr>
              <a:t>image</a:t>
            </a:r>
            <a:r>
              <a:rPr lang="en-US" sz="2800" b="0" kern="0" dirty="0">
                <a:latin typeface="Helvetica Neue"/>
              </a:rPr>
              <a:t>);</a:t>
            </a:r>
          </a:p>
          <a:p>
            <a:pPr marL="0" lvl="1" indent="0" algn="l" eaLnBrk="0">
              <a:spcBef>
                <a:spcPts val="0"/>
              </a:spcBef>
              <a:buSzPct val="125000"/>
            </a:pPr>
            <a:r>
              <a:rPr lang="en-US" sz="2800" b="0" kern="0" dirty="0" err="1">
                <a:latin typeface="Helvetica Neue"/>
              </a:rPr>
              <a:t>img</a:t>
            </a:r>
            <a:r>
              <a:rPr lang="en-US" sz="2800" b="0" kern="0" dirty="0">
                <a:latin typeface="Helvetica Neue"/>
              </a:rPr>
              <a:t>-&gt;width = 3;</a:t>
            </a:r>
          </a:p>
          <a:p>
            <a:pPr marL="0" lvl="1" indent="0" algn="l" eaLnBrk="0">
              <a:spcBef>
                <a:spcPts val="0"/>
              </a:spcBef>
              <a:buSzPct val="125000"/>
            </a:pPr>
            <a:r>
              <a:rPr lang="en-US" sz="2800" b="0" kern="0" dirty="0" err="1">
                <a:latin typeface="Helvetica Neue"/>
              </a:rPr>
              <a:t>img</a:t>
            </a:r>
            <a:r>
              <a:rPr lang="en-US" sz="2800" b="0" kern="0" dirty="0">
                <a:latin typeface="Helvetica Neue"/>
              </a:rPr>
              <a:t>-&gt;height = 2;</a:t>
            </a:r>
          </a:p>
          <a:p>
            <a:pPr marL="0" lvl="1" indent="0" algn="l" eaLnBrk="0">
              <a:spcBef>
                <a:spcPts val="0"/>
              </a:spcBef>
              <a:buSzPct val="125000"/>
            </a:pPr>
            <a:r>
              <a:rPr lang="en-US" sz="2800" b="0" kern="0" dirty="0" err="1">
                <a:latin typeface="Helvetica Neue"/>
              </a:rPr>
              <a:t>img</a:t>
            </a:r>
            <a:r>
              <a:rPr lang="en-US" sz="2800" b="0" kern="0" dirty="0">
                <a:latin typeface="Helvetica Neue"/>
              </a:rPr>
              <a:t>-&gt;data = </a:t>
            </a:r>
            <a:r>
              <a:rPr lang="en-US" sz="2800" b="0" kern="0" dirty="0" err="1">
                <a:latin typeface="Helvetica Neue"/>
              </a:rPr>
              <a:t>alloc_array</a:t>
            </a:r>
            <a:r>
              <a:rPr lang="en-US" sz="2800" b="0" kern="0" dirty="0">
                <a:latin typeface="Helvetica Neue"/>
              </a:rPr>
              <a:t>(</a:t>
            </a:r>
            <a:r>
              <a:rPr lang="en-US" sz="2800" b="0" kern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2800" b="0" kern="0" dirty="0">
                <a:latin typeface="Helvetica Neue"/>
              </a:rPr>
              <a:t>, 6);</a:t>
            </a:r>
          </a:p>
        </p:txBody>
      </p:sp>
      <p:sp>
        <p:nvSpPr>
          <p:cNvPr id="7" name="Rectangle 21"/>
          <p:cNvSpPr>
            <a:spLocks/>
          </p:cNvSpPr>
          <p:nvPr/>
        </p:nvSpPr>
        <p:spPr bwMode="auto">
          <a:xfrm>
            <a:off x="4698730" y="6007892"/>
            <a:ext cx="2753959" cy="471924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dirty="0"/>
              <a:t>Allocated Memory</a:t>
            </a:r>
          </a:p>
        </p:txBody>
      </p:sp>
      <p:sp>
        <p:nvSpPr>
          <p:cNvPr id="8" name="Rectangle 2"/>
          <p:cNvSpPr>
            <a:spLocks/>
          </p:cNvSpPr>
          <p:nvPr/>
        </p:nvSpPr>
        <p:spPr bwMode="auto">
          <a:xfrm>
            <a:off x="2387600" y="6007892"/>
            <a:ext cx="1777730" cy="471924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dirty="0"/>
              <a:t>Local </a:t>
            </a:r>
            <a:r>
              <a:rPr lang="en-US" dirty="0" err="1"/>
              <a:t>Mem</a:t>
            </a:r>
            <a:r>
              <a:rPr lang="en-US" dirty="0"/>
              <a:t>.</a:t>
            </a:r>
          </a:p>
        </p:txBody>
      </p:sp>
      <p:sp>
        <p:nvSpPr>
          <p:cNvPr id="9" name="Rectangle 8"/>
          <p:cNvSpPr>
            <a:spLocks/>
          </p:cNvSpPr>
          <p:nvPr/>
        </p:nvSpPr>
        <p:spPr bwMode="auto">
          <a:xfrm>
            <a:off x="2733405" y="6953605"/>
            <a:ext cx="599523" cy="471924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b="0" dirty="0" err="1"/>
              <a:t>img</a:t>
            </a:r>
            <a:endParaRPr lang="en-US" b="0" dirty="0"/>
          </a:p>
        </p:txBody>
      </p:sp>
      <p:sp>
        <p:nvSpPr>
          <p:cNvPr id="10" name="Rectangle 12"/>
          <p:cNvSpPr>
            <a:spLocks noChangeArrowheads="1"/>
          </p:cNvSpPr>
          <p:nvPr/>
        </p:nvSpPr>
        <p:spPr bwMode="auto">
          <a:xfrm>
            <a:off x="3403330" y="6922292"/>
            <a:ext cx="457200" cy="457200"/>
          </a:xfrm>
          <a:prstGeom prst="rect">
            <a:avLst/>
          </a:prstGeom>
          <a:noFill/>
          <a:ln w="12700" algn="ctr">
            <a:solidFill>
              <a:srgbClr val="00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cxnSp>
        <p:nvCxnSpPr>
          <p:cNvPr id="11" name="Straight Connector 25"/>
          <p:cNvCxnSpPr>
            <a:cxnSpLocks noChangeShapeType="1"/>
          </p:cNvCxnSpPr>
          <p:nvPr/>
        </p:nvCxnSpPr>
        <p:spPr bwMode="auto">
          <a:xfrm rot="5400000" flipH="1" flipV="1">
            <a:off x="3302000" y="7236022"/>
            <a:ext cx="2438400" cy="1588"/>
          </a:xfrm>
          <a:prstGeom prst="line">
            <a:avLst/>
          </a:prstGeom>
          <a:noFill/>
          <a:ln w="38100" algn="ctr">
            <a:solidFill>
              <a:srgbClr val="000000"/>
            </a:solidFill>
            <a:miter lim="400000"/>
            <a:headEnd/>
            <a:tailEnd/>
          </a:ln>
        </p:spPr>
      </p:cxnSp>
      <p:graphicFrame>
        <p:nvGraphicFramePr>
          <p:cNvPr id="12" name="Table 11"/>
          <p:cNvGraphicFramePr>
            <a:graphicFrameLocks noGrp="1"/>
          </p:cNvGraphicFramePr>
          <p:nvPr/>
        </p:nvGraphicFramePr>
        <p:xfrm>
          <a:off x="5444855" y="6465092"/>
          <a:ext cx="2743200" cy="917378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914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width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height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data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13" name="Straight Arrow Connector 29"/>
          <p:cNvCxnSpPr>
            <a:cxnSpLocks noChangeShapeType="1"/>
          </p:cNvCxnSpPr>
          <p:nvPr/>
        </p:nvCxnSpPr>
        <p:spPr bwMode="auto">
          <a:xfrm>
            <a:off x="3631930" y="7150892"/>
            <a:ext cx="1828800" cy="1588"/>
          </a:xfrm>
          <a:prstGeom prst="straightConnector1">
            <a:avLst/>
          </a:prstGeom>
          <a:noFill/>
          <a:ln w="25400" algn="ctr">
            <a:solidFill>
              <a:srgbClr val="000000"/>
            </a:solidFill>
            <a:miter lim="400000"/>
            <a:headEnd type="oval" w="lg" len="lg"/>
            <a:tailEnd type="stealth" w="lg" len="lg"/>
          </a:ln>
        </p:spPr>
      </p:cxnSp>
      <p:cxnSp>
        <p:nvCxnSpPr>
          <p:cNvPr id="14" name="Straight Connector 13"/>
          <p:cNvCxnSpPr>
            <a:cxnSpLocks noChangeShapeType="1"/>
          </p:cNvCxnSpPr>
          <p:nvPr/>
        </p:nvCxnSpPr>
        <p:spPr bwMode="auto">
          <a:xfrm rot="5400000" flipH="1" flipV="1">
            <a:off x="3225800" y="7236022"/>
            <a:ext cx="2438400" cy="1588"/>
          </a:xfrm>
          <a:prstGeom prst="line">
            <a:avLst/>
          </a:prstGeom>
          <a:noFill/>
          <a:ln w="38100" algn="ctr">
            <a:solidFill>
              <a:srgbClr val="000000"/>
            </a:solidFill>
            <a:prstDash val="dash"/>
            <a:miter lim="400000"/>
            <a:headEnd/>
            <a:tailEnd/>
          </a:ln>
        </p:spPr>
      </p:cxnSp>
      <p:graphicFrame>
        <p:nvGraphicFramePr>
          <p:cNvPr id="17" name="Table 16"/>
          <p:cNvGraphicFramePr>
            <a:graphicFrameLocks noGrp="1"/>
          </p:cNvGraphicFramePr>
          <p:nvPr/>
        </p:nvGraphicFramePr>
        <p:xfrm>
          <a:off x="8026400" y="7540822"/>
          <a:ext cx="2743200" cy="917378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l"/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8689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23" name="Elbow Connector 22"/>
          <p:cNvCxnSpPr/>
          <p:nvPr/>
        </p:nvCxnSpPr>
        <p:spPr bwMode="auto">
          <a:xfrm rot="16200000" flipH="1">
            <a:off x="7340600" y="7540822"/>
            <a:ext cx="1066800" cy="304800"/>
          </a:xfrm>
          <a:prstGeom prst="bentConnector3">
            <a:avLst>
              <a:gd name="adj1" fmla="val 100071"/>
            </a:avLst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sp>
        <p:nvSpPr>
          <p:cNvPr id="31" name="Rectangular Callout 30"/>
          <p:cNvSpPr/>
          <p:nvPr/>
        </p:nvSpPr>
        <p:spPr bwMode="auto">
          <a:xfrm>
            <a:off x="9569674" y="3801070"/>
            <a:ext cx="2915542" cy="923330"/>
          </a:xfrm>
          <a:prstGeom prst="wedgeRectCallout">
            <a:avLst>
              <a:gd name="adj1" fmla="val -148911"/>
              <a:gd name="adj2" fmla="val -18976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 marL="166688" indent="-166688" algn="l">
              <a:buFont typeface="Arial" pitchFamily="34" charset="0"/>
              <a:buChar char="•"/>
              <a:defRPr/>
            </a:pPr>
            <a:r>
              <a:rPr lang="en-US" sz="1800" b="0" dirty="0">
                <a:solidFill>
                  <a:schemeClr val="tx1"/>
                </a:solidFill>
              </a:rPr>
              <a:t>Follows the pointer in </a:t>
            </a:r>
            <a:r>
              <a:rPr lang="en-US" sz="1800" b="0" dirty="0" err="1">
                <a:solidFill>
                  <a:srgbClr val="CD7923"/>
                </a:solidFill>
              </a:rPr>
              <a:t>img</a:t>
            </a:r>
            <a:endParaRPr lang="en-US" sz="1800" b="0" dirty="0">
              <a:solidFill>
                <a:srgbClr val="CD7923"/>
              </a:solidFill>
            </a:endParaRPr>
          </a:p>
          <a:p>
            <a:pPr marL="166688" indent="-166688" algn="l">
              <a:buFont typeface="Arial" pitchFamily="34" charset="0"/>
              <a:buChar char="•"/>
              <a:defRPr/>
            </a:pPr>
            <a:r>
              <a:rPr lang="en-US" sz="1800" b="0" dirty="0">
                <a:solidFill>
                  <a:schemeClr val="tx1"/>
                </a:solidFill>
              </a:rPr>
              <a:t>Goes to the width field</a:t>
            </a:r>
          </a:p>
          <a:p>
            <a:pPr marL="166688" indent="-166688" algn="l">
              <a:buFont typeface="Arial" pitchFamily="34" charset="0"/>
              <a:buChar char="•"/>
              <a:defRPr/>
            </a:pPr>
            <a:r>
              <a:rPr lang="en-US" sz="1800" b="0" dirty="0">
                <a:solidFill>
                  <a:schemeClr val="tx1"/>
                </a:solidFill>
              </a:rPr>
              <a:t>Writes 3 there</a:t>
            </a:r>
          </a:p>
        </p:txBody>
      </p:sp>
      <p:sp>
        <p:nvSpPr>
          <p:cNvPr id="32" name="Oval 31"/>
          <p:cNvSpPr>
            <a:spLocks noChangeArrowheads="1"/>
          </p:cNvSpPr>
          <p:nvPr/>
        </p:nvSpPr>
        <p:spPr bwMode="auto">
          <a:xfrm>
            <a:off x="3174730" y="2608442"/>
            <a:ext cx="685800" cy="6858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44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8" grpId="0"/>
      <p:bldP spid="9" grpId="0"/>
      <p:bldP spid="10" grpId="0" animBg="1"/>
      <p:bldP spid="31" grpId="0" animBg="1"/>
      <p:bldP spid="32" grpId="0" animBg="1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Safety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img</a:t>
            </a:r>
            <a:r>
              <a:rPr lang="en-US" dirty="0"/>
              <a:t>-&gt;width dereferences the pointer </a:t>
            </a:r>
            <a:r>
              <a:rPr lang="en-US" dirty="0" err="1"/>
              <a:t>img</a:t>
            </a:r>
            <a:endParaRPr lang="en-US" dirty="0"/>
          </a:p>
          <a:p>
            <a:pPr lvl="1"/>
            <a:r>
              <a:rPr lang="en-US" dirty="0"/>
              <a:t>We must be sure this is safe</a:t>
            </a:r>
          </a:p>
          <a:p>
            <a:pPr lvl="1"/>
            <a:r>
              <a:rPr lang="en-US" dirty="0" err="1"/>
              <a:t>img</a:t>
            </a:r>
            <a:r>
              <a:rPr lang="en-US" dirty="0"/>
              <a:t> must not be NULL</a:t>
            </a:r>
          </a:p>
          <a:p>
            <a:pPr lvl="1"/>
            <a:endParaRPr lang="en-US" dirty="0"/>
          </a:p>
          <a:p>
            <a:r>
              <a:rPr lang="en-US" dirty="0" err="1"/>
              <a:t>ptr</a:t>
            </a:r>
            <a:r>
              <a:rPr lang="en-US" dirty="0"/>
              <a:t>-&gt;field has the precondition</a:t>
            </a:r>
          </a:p>
          <a:p>
            <a:pPr lvl="1">
              <a:buNone/>
            </a:pPr>
            <a:r>
              <a:rPr lang="en-US" dirty="0">
                <a:solidFill>
                  <a:srgbClr val="C00000"/>
                </a:solidFill>
              </a:rPr>
              <a:t>		//@requires </a:t>
            </a:r>
            <a:r>
              <a:rPr lang="en-US" dirty="0" err="1">
                <a:solidFill>
                  <a:srgbClr val="C00000"/>
                </a:solidFill>
              </a:rPr>
              <a:t>ptr</a:t>
            </a:r>
            <a:r>
              <a:rPr lang="en-US" dirty="0">
                <a:solidFill>
                  <a:srgbClr val="C00000"/>
                </a:solidFill>
              </a:rPr>
              <a:t> != NULL;</a:t>
            </a:r>
          </a:p>
          <a:p>
            <a:pPr lvl="1"/>
            <a:r>
              <a:rPr lang="en-US" dirty="0"/>
              <a:t>Just like *</a:t>
            </a:r>
            <a:r>
              <a:rPr lang="en-US" dirty="0" err="1"/>
              <a:t>ptr</a:t>
            </a:r>
            <a:endParaRPr lang="en-US" dirty="0"/>
          </a:p>
          <a:p>
            <a:pPr lvl="4"/>
            <a:endParaRPr lang="en-US" dirty="0"/>
          </a:p>
          <a:p>
            <a:r>
              <a:rPr lang="en-US" dirty="0"/>
              <a:t>The compiler will issue an error if the field name is wrong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45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Safety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There are two ways to dereference a pointer depending on its type?</a:t>
            </a:r>
          </a:p>
          <a:p>
            <a:pPr lvl="1"/>
            <a:r>
              <a:rPr lang="en-US" dirty="0"/>
              <a:t>Kind of</a:t>
            </a:r>
          </a:p>
          <a:p>
            <a:pPr lvl="2"/>
            <a:r>
              <a:rPr lang="en-US" dirty="0" err="1"/>
              <a:t>img</a:t>
            </a:r>
            <a:r>
              <a:rPr lang="en-US" dirty="0"/>
              <a:t>-&gt;width is shorthand for (*</a:t>
            </a:r>
            <a:r>
              <a:rPr lang="en-US" dirty="0" err="1"/>
              <a:t>img</a:t>
            </a:r>
            <a:r>
              <a:rPr lang="en-US" dirty="0"/>
              <a:t>).width</a:t>
            </a:r>
          </a:p>
          <a:p>
            <a:pPr lvl="1"/>
            <a:endParaRPr lang="en-US" dirty="0"/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lvl="1"/>
            <a:r>
              <a:rPr lang="en-US" dirty="0"/>
              <a:t>In C0, we </a:t>
            </a:r>
            <a:r>
              <a:rPr lang="en-US" i="1" dirty="0"/>
              <a:t>rarely </a:t>
            </a:r>
            <a:r>
              <a:rPr lang="en-US" dirty="0"/>
              <a:t>have a reason to use the “.” operator</a:t>
            </a:r>
          </a:p>
          <a:p>
            <a:pPr lvl="3"/>
            <a:r>
              <a:rPr lang="en-US" dirty="0"/>
              <a:t>We will </a:t>
            </a:r>
            <a:r>
              <a:rPr lang="en-US" b="1" dirty="0"/>
              <a:t>always</a:t>
            </a:r>
            <a:r>
              <a:rPr lang="en-US" dirty="0"/>
              <a:t> write </a:t>
            </a:r>
            <a:r>
              <a:rPr lang="en-US" dirty="0" err="1"/>
              <a:t>img</a:t>
            </a:r>
            <a:r>
              <a:rPr lang="en-US" dirty="0"/>
              <a:t>-&gt;width</a:t>
            </a:r>
          </a:p>
          <a:p>
            <a:pPr lvl="3"/>
            <a:r>
              <a:rPr lang="en-US" dirty="0"/>
              <a:t>C is a different story, however</a:t>
            </a:r>
          </a:p>
        </p:txBody>
      </p:sp>
      <p:sp>
        <p:nvSpPr>
          <p:cNvPr id="4" name="Rectangular Callout 3"/>
          <p:cNvSpPr/>
          <p:nvPr/>
        </p:nvSpPr>
        <p:spPr bwMode="auto">
          <a:xfrm>
            <a:off x="5185717" y="4456331"/>
            <a:ext cx="1773883" cy="707886"/>
          </a:xfrm>
          <a:prstGeom prst="wedgeRectCallout">
            <a:avLst>
              <a:gd name="adj1" fmla="val -4985"/>
              <a:gd name="adj2" fmla="val -122950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/>
              <a:t>Normal pointer</a:t>
            </a:r>
            <a:br>
              <a:rPr lang="en-US" sz="2000" b="0" dirty="0"/>
            </a:br>
            <a:r>
              <a:rPr lang="en-US" sz="2000" b="0" dirty="0"/>
              <a:t>dereference</a:t>
            </a:r>
          </a:p>
        </p:txBody>
      </p:sp>
      <p:sp>
        <p:nvSpPr>
          <p:cNvPr id="5" name="Rectangular Callout 4"/>
          <p:cNvSpPr/>
          <p:nvPr/>
        </p:nvSpPr>
        <p:spPr bwMode="auto">
          <a:xfrm>
            <a:off x="7243117" y="4456331"/>
            <a:ext cx="1658467" cy="707886"/>
          </a:xfrm>
          <a:prstGeom prst="wedgeRectCallout">
            <a:avLst>
              <a:gd name="adj1" fmla="val -77305"/>
              <a:gd name="adj2" fmla="val -122950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/>
              <a:t>Field access</a:t>
            </a:r>
            <a:br>
              <a:rPr lang="en-US" sz="2000" b="0" dirty="0"/>
            </a:br>
            <a:r>
              <a:rPr lang="en-US" sz="2000" b="0" dirty="0"/>
              <a:t>within a </a:t>
            </a:r>
            <a:r>
              <a:rPr lang="en-US" sz="2000" b="0" dirty="0" err="1"/>
              <a:t>struct</a:t>
            </a:r>
            <a:endParaRPr lang="en-US" sz="2000" b="0" dirty="0"/>
          </a:p>
        </p:txBody>
      </p:sp>
      <p:sp>
        <p:nvSpPr>
          <p:cNvPr id="6" name="Rectangular Callout 5"/>
          <p:cNvSpPr/>
          <p:nvPr/>
        </p:nvSpPr>
        <p:spPr bwMode="auto">
          <a:xfrm>
            <a:off x="9474200" y="4343400"/>
            <a:ext cx="1951816" cy="646331"/>
          </a:xfrm>
          <a:prstGeom prst="wedgeRectCallout">
            <a:avLst>
              <a:gd name="adj1" fmla="val -82073"/>
              <a:gd name="adj2" fmla="val 19778"/>
            </a:avLst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1800" b="0" dirty="0"/>
              <a:t>When we are </a:t>
            </a:r>
            <a:r>
              <a:rPr lang="en-US" sz="1800" dirty="0"/>
              <a:t>not</a:t>
            </a:r>
            <a:br>
              <a:rPr lang="en-US" sz="1800" b="0" dirty="0"/>
            </a:br>
            <a:r>
              <a:rPr lang="en-US" sz="1800" b="0" dirty="0"/>
              <a:t>following a pointer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46</a:t>
            </a:fld>
            <a:endParaRPr lang="en-US" dirty="0"/>
          </a:p>
        </p:txBody>
      </p:sp>
      <p:sp>
        <p:nvSpPr>
          <p:cNvPr id="8" name="Rectangular Callout 7"/>
          <p:cNvSpPr/>
          <p:nvPr/>
        </p:nvSpPr>
        <p:spPr bwMode="auto">
          <a:xfrm>
            <a:off x="8559800" y="6325433"/>
            <a:ext cx="2173031" cy="400110"/>
          </a:xfrm>
          <a:prstGeom prst="wedgeRectCallout">
            <a:avLst>
              <a:gd name="adj1" fmla="val -46117"/>
              <a:gd name="adj2" fmla="val -153533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/>
              <a:t>Never in this class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8" grpId="0" animBg="1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2500" y="254000"/>
            <a:ext cx="7683500" cy="1498600"/>
          </a:xfrm>
        </p:spPr>
        <p:txBody>
          <a:bodyPr/>
          <a:lstStyle/>
          <a:p>
            <a:r>
              <a:rPr lang="en-US" dirty="0"/>
              <a:t>Returning Multiple Values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function that returns the first quadrant of an image</a:t>
            </a:r>
          </a:p>
          <a:p>
            <a:pPr lvl="1"/>
            <a:r>
              <a:rPr lang="en-US" dirty="0"/>
              <a:t>Takes an </a:t>
            </a:r>
            <a:r>
              <a:rPr lang="en-US" dirty="0">
                <a:solidFill>
                  <a:srgbClr val="00B050"/>
                </a:solidFill>
              </a:rPr>
              <a:t>image*</a:t>
            </a:r>
            <a:r>
              <a:rPr lang="en-US" dirty="0"/>
              <a:t> as input</a:t>
            </a:r>
          </a:p>
          <a:p>
            <a:pPr lvl="1"/>
            <a:r>
              <a:rPr lang="en-US" dirty="0"/>
              <a:t>Returns an </a:t>
            </a:r>
            <a:r>
              <a:rPr lang="en-US" dirty="0">
                <a:solidFill>
                  <a:srgbClr val="00B050"/>
                </a:solidFill>
              </a:rPr>
              <a:t>image* </a:t>
            </a:r>
            <a:r>
              <a:rPr lang="en-US" dirty="0"/>
              <a:t>as output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8636000" y="59829"/>
            <a:ext cx="4270721" cy="193899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marL="0" lvl="1" indent="0" algn="l" eaLnBrk="0">
              <a:spcBef>
                <a:spcPts val="0"/>
              </a:spcBef>
              <a:buSzPct val="125000"/>
            </a:pPr>
            <a:r>
              <a:rPr lang="en-US" sz="20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struct</a:t>
            </a:r>
            <a:r>
              <a:rPr lang="en-US" sz="2000" b="0" kern="0" dirty="0">
                <a:latin typeface="Helvetica Neue"/>
              </a:rPr>
              <a:t> </a:t>
            </a:r>
            <a:r>
              <a:rPr lang="en-US" sz="2000" b="0" kern="0" dirty="0" err="1">
                <a:solidFill>
                  <a:srgbClr val="00B050"/>
                </a:solidFill>
                <a:latin typeface="Helvetica Neue"/>
              </a:rPr>
              <a:t>image_header</a:t>
            </a:r>
            <a:r>
              <a:rPr lang="en-US" sz="2000" b="0" kern="0" dirty="0">
                <a:latin typeface="Helvetica Neue"/>
              </a:rPr>
              <a:t> {</a:t>
            </a:r>
          </a:p>
          <a:p>
            <a:pPr marL="0" lvl="1" indent="0" algn="l" eaLnBrk="0">
              <a:spcBef>
                <a:spcPts val="0"/>
              </a:spcBef>
              <a:buSzPct val="125000"/>
            </a:pPr>
            <a:r>
              <a:rPr lang="en-US" sz="2000" b="0" kern="0" dirty="0">
                <a:latin typeface="Helvetica Neue"/>
              </a:rPr>
              <a:t>  </a:t>
            </a:r>
            <a:r>
              <a:rPr lang="en-US" sz="2000" b="0" kern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2000" b="0" kern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2000" b="0" kern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2000" b="0" kern="0" dirty="0">
                <a:latin typeface="Helvetica Neue"/>
              </a:rPr>
              <a:t>width;</a:t>
            </a:r>
          </a:p>
          <a:p>
            <a:pPr marL="0" lvl="1" indent="0" algn="l" eaLnBrk="0">
              <a:spcBef>
                <a:spcPts val="0"/>
              </a:spcBef>
              <a:buSzPct val="125000"/>
            </a:pPr>
            <a:r>
              <a:rPr lang="en-US" sz="2000" b="0" kern="0" dirty="0">
                <a:latin typeface="Helvetica Neue"/>
              </a:rPr>
              <a:t>  </a:t>
            </a:r>
            <a:r>
              <a:rPr lang="en-US" sz="2000" b="0" kern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2000" b="0" kern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2000" b="0" kern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2000" b="0" kern="0" dirty="0">
                <a:latin typeface="Helvetica Neue"/>
              </a:rPr>
              <a:t>height;</a:t>
            </a:r>
          </a:p>
          <a:p>
            <a:pPr marL="0" lvl="1" indent="0" algn="l" eaLnBrk="0">
              <a:spcBef>
                <a:spcPts val="0"/>
              </a:spcBef>
              <a:buSzPct val="125000"/>
            </a:pPr>
            <a:r>
              <a:rPr lang="en-US" sz="2000" b="0" kern="0" dirty="0">
                <a:solidFill>
                  <a:srgbClr val="00B050"/>
                </a:solidFill>
                <a:latin typeface="Helvetica Neue"/>
              </a:rPr>
              <a:t>   </a:t>
            </a:r>
            <a:r>
              <a:rPr lang="en-US" sz="2000" b="0" kern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2000" b="0" kern="0" dirty="0">
                <a:solidFill>
                  <a:srgbClr val="00B050"/>
                </a:solidFill>
                <a:latin typeface="Helvetica Neue"/>
              </a:rPr>
              <a:t>[] </a:t>
            </a:r>
            <a:r>
              <a:rPr lang="en-US" sz="2000" b="0" kern="0" dirty="0">
                <a:latin typeface="Helvetica Neue"/>
              </a:rPr>
              <a:t>data;  </a:t>
            </a:r>
            <a:r>
              <a:rPr lang="en-US" sz="2000" b="0" kern="0" dirty="0">
                <a:solidFill>
                  <a:schemeClr val="accent1">
                    <a:lumMod val="60000"/>
                    <a:lumOff val="40000"/>
                  </a:schemeClr>
                </a:solidFill>
                <a:latin typeface="Helvetica Neue"/>
              </a:rPr>
              <a:t>// pixels in the image</a:t>
            </a:r>
          </a:p>
          <a:p>
            <a:pPr marL="0" lvl="1" indent="0" algn="l" eaLnBrk="0">
              <a:spcBef>
                <a:spcPts val="0"/>
              </a:spcBef>
              <a:buSzPct val="125000"/>
            </a:pPr>
            <a:r>
              <a:rPr lang="en-US" sz="2000" b="0" kern="0" dirty="0">
                <a:latin typeface="Helvetica Neue"/>
              </a:rPr>
              <a:t>};</a:t>
            </a:r>
          </a:p>
          <a:p>
            <a:pPr marL="0" lvl="1" indent="0" algn="l" eaLnBrk="0">
              <a:spcBef>
                <a:spcPts val="0"/>
              </a:spcBef>
              <a:buSzPct val="125000"/>
            </a:pPr>
            <a:r>
              <a:rPr lang="en-US" sz="20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typedef</a:t>
            </a: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struct</a:t>
            </a:r>
            <a:r>
              <a:rPr lang="en-US" sz="2000" b="0" dirty="0"/>
              <a:t> </a:t>
            </a:r>
            <a:r>
              <a:rPr lang="en-US" sz="2000" b="0" dirty="0" err="1">
                <a:solidFill>
                  <a:srgbClr val="00B050"/>
                </a:solidFill>
              </a:rPr>
              <a:t>image_header</a:t>
            </a:r>
            <a:r>
              <a:rPr lang="en-US" sz="2000" b="0" dirty="0">
                <a:solidFill>
                  <a:srgbClr val="00B050"/>
                </a:solidFill>
              </a:rPr>
              <a:t> image</a:t>
            </a:r>
            <a:r>
              <a:rPr lang="en-US" sz="2000" b="0" dirty="0"/>
              <a:t>;</a:t>
            </a:r>
            <a:endParaRPr lang="en-US" sz="2000" b="0" kern="0" dirty="0">
              <a:latin typeface="Helvetica Neue"/>
            </a:endParaRPr>
          </a:p>
        </p:txBody>
      </p:sp>
      <p:sp>
        <p:nvSpPr>
          <p:cNvPr id="5" name="Rectangle 4"/>
          <p:cNvSpPr>
            <a:spLocks/>
          </p:cNvSpPr>
          <p:nvPr/>
        </p:nvSpPr>
        <p:spPr bwMode="auto">
          <a:xfrm>
            <a:off x="1473200" y="3810000"/>
            <a:ext cx="8915400" cy="5355312"/>
          </a:xfrm>
          <a:prstGeom prst="rect">
            <a:avLst/>
          </a:prstGeom>
          <a:noFill/>
          <a:ln w="12700">
            <a:solidFill>
              <a:schemeClr val="tx2"/>
            </a:solidFill>
            <a:miter lim="400000"/>
            <a:headEnd/>
            <a:tailEnd/>
          </a:ln>
        </p:spPr>
        <p:txBody>
          <a:bodyPr wrap="square" tIns="91440" bIns="91440" anchor="ctr">
            <a:spAutoFit/>
          </a:bodyPr>
          <a:lstStyle/>
          <a:p>
            <a:pPr algn="l"/>
            <a:r>
              <a:rPr lang="en-US" b="0" dirty="0">
                <a:solidFill>
                  <a:srgbClr val="00B050"/>
                </a:solidFill>
              </a:rPr>
              <a:t>image* </a:t>
            </a:r>
            <a:r>
              <a:rPr lang="en-US" b="0" dirty="0" err="1">
                <a:solidFill>
                  <a:srgbClr val="7030A0"/>
                </a:solidFill>
              </a:rPr>
              <a:t>first_quadrant</a:t>
            </a:r>
            <a:r>
              <a:rPr lang="en-US" b="0" dirty="0"/>
              <a:t>(</a:t>
            </a:r>
            <a:r>
              <a:rPr lang="en-US" b="0" dirty="0">
                <a:solidFill>
                  <a:srgbClr val="00B050"/>
                </a:solidFill>
              </a:rPr>
              <a:t>image*</a:t>
            </a:r>
            <a:r>
              <a:rPr lang="en-US" b="0" dirty="0"/>
              <a:t> </a:t>
            </a:r>
            <a:r>
              <a:rPr lang="en-US" b="0" dirty="0" err="1">
                <a:solidFill>
                  <a:srgbClr val="CD7923"/>
                </a:solidFill>
              </a:rPr>
              <a:t>img</a:t>
            </a:r>
            <a:r>
              <a:rPr lang="en-US" b="0" dirty="0"/>
              <a:t>)	</a:t>
            </a:r>
            <a:endParaRPr lang="en-US" b="0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pPr algn="l"/>
            <a:r>
              <a:rPr lang="en-US" b="0" dirty="0">
                <a:solidFill>
                  <a:srgbClr val="C00000"/>
                </a:solidFill>
              </a:rPr>
              <a:t>//@requires </a:t>
            </a:r>
            <a:r>
              <a:rPr lang="en-US" b="0" dirty="0" err="1">
                <a:solidFill>
                  <a:srgbClr val="C00000"/>
                </a:solidFill>
              </a:rPr>
              <a:t>img</a:t>
            </a:r>
            <a:r>
              <a:rPr lang="en-US" b="0" dirty="0">
                <a:solidFill>
                  <a:srgbClr val="C00000"/>
                </a:solidFill>
              </a:rPr>
              <a:t> != NULL;</a:t>
            </a:r>
          </a:p>
          <a:p>
            <a:pPr algn="l"/>
            <a:r>
              <a:rPr lang="en-US" b="0" dirty="0">
                <a:solidFill>
                  <a:srgbClr val="C00000"/>
                </a:solidFill>
              </a:rPr>
              <a:t>//@ensures \result != NULL;</a:t>
            </a:r>
          </a:p>
          <a:p>
            <a:pPr algn="l"/>
            <a:r>
              <a:rPr lang="en-US" b="0" dirty="0"/>
              <a:t>{</a:t>
            </a:r>
          </a:p>
          <a:p>
            <a:pPr algn="l"/>
            <a:r>
              <a:rPr lang="en-US" b="0" dirty="0"/>
              <a:t>  </a:t>
            </a:r>
            <a:r>
              <a:rPr lang="en-US" b="0" dirty="0">
                <a:solidFill>
                  <a:srgbClr val="00B050"/>
                </a:solidFill>
              </a:rPr>
              <a:t>image* </a:t>
            </a:r>
            <a:r>
              <a:rPr lang="en-US" b="0" dirty="0"/>
              <a:t>out = </a:t>
            </a:r>
            <a:r>
              <a:rPr lang="en-US" b="0" dirty="0" err="1"/>
              <a:t>alloc</a:t>
            </a:r>
            <a:r>
              <a:rPr lang="en-US" b="0" dirty="0"/>
              <a:t>(</a:t>
            </a:r>
            <a:r>
              <a:rPr lang="en-US" b="0" dirty="0">
                <a:solidFill>
                  <a:srgbClr val="00B050"/>
                </a:solidFill>
              </a:rPr>
              <a:t>image</a:t>
            </a:r>
            <a:r>
              <a:rPr lang="en-US" b="0" dirty="0"/>
              <a:t>);</a:t>
            </a:r>
          </a:p>
          <a:p>
            <a:pPr algn="l"/>
            <a:r>
              <a:rPr lang="en-US" b="0" dirty="0"/>
              <a:t>  out-&gt;width = </a:t>
            </a:r>
            <a:r>
              <a:rPr lang="en-US" b="0" dirty="0" err="1"/>
              <a:t>img</a:t>
            </a:r>
            <a:r>
              <a:rPr lang="en-US" b="0" dirty="0"/>
              <a:t>-&gt;width/2;</a:t>
            </a:r>
          </a:p>
          <a:p>
            <a:pPr algn="l"/>
            <a:r>
              <a:rPr lang="en-US" b="0" dirty="0"/>
              <a:t>  out-&gt;height = </a:t>
            </a:r>
            <a:r>
              <a:rPr lang="en-US" b="0" dirty="0" err="1"/>
              <a:t>img</a:t>
            </a:r>
            <a:r>
              <a:rPr lang="en-US" b="0" dirty="0"/>
              <a:t>-&gt;height/2;</a:t>
            </a:r>
          </a:p>
          <a:p>
            <a:pPr algn="l"/>
            <a:r>
              <a:rPr lang="en-US" b="0" dirty="0"/>
              <a:t>  out-&gt;data = </a:t>
            </a:r>
            <a:r>
              <a:rPr lang="en-US" b="0" dirty="0" err="1"/>
              <a:t>alloc_array</a:t>
            </a:r>
            <a:r>
              <a:rPr lang="en-US" b="0" dirty="0"/>
              <a:t>(</a:t>
            </a:r>
            <a:r>
              <a:rPr lang="en-US" b="0" dirty="0" err="1">
                <a:solidFill>
                  <a:srgbClr val="00B050"/>
                </a:solidFill>
              </a:rPr>
              <a:t>int</a:t>
            </a:r>
            <a:r>
              <a:rPr lang="en-US" b="0" dirty="0"/>
              <a:t>, out-&gt;width * out-&gt;height);</a:t>
            </a:r>
          </a:p>
          <a:p>
            <a:pPr algn="l"/>
            <a:r>
              <a:rPr lang="en-US" b="0" dirty="0"/>
              <a:t>  </a:t>
            </a:r>
            <a:r>
              <a:rPr lang="en-US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for</a:t>
            </a:r>
            <a:r>
              <a:rPr lang="en-US" b="0" dirty="0"/>
              <a:t> (</a:t>
            </a:r>
            <a:r>
              <a:rPr lang="en-US" b="0" dirty="0" err="1">
                <a:solidFill>
                  <a:srgbClr val="00B050"/>
                </a:solidFill>
              </a:rPr>
              <a:t>int</a:t>
            </a:r>
            <a:r>
              <a:rPr lang="en-US" b="0" dirty="0"/>
              <a:t> </a:t>
            </a:r>
            <a:r>
              <a:rPr lang="en-US" b="0" dirty="0" err="1">
                <a:solidFill>
                  <a:srgbClr val="CD7923"/>
                </a:solidFill>
              </a:rPr>
              <a:t>i</a:t>
            </a:r>
            <a:r>
              <a:rPr lang="en-US" b="0" dirty="0"/>
              <a:t>=0; </a:t>
            </a:r>
            <a:r>
              <a:rPr lang="en-US" b="0" dirty="0" err="1"/>
              <a:t>i</a:t>
            </a:r>
            <a:r>
              <a:rPr lang="en-US" b="0" dirty="0"/>
              <a:t> &lt; out-&gt;width; </a:t>
            </a:r>
            <a:r>
              <a:rPr lang="en-US" b="0" dirty="0" err="1"/>
              <a:t>i</a:t>
            </a:r>
            <a:r>
              <a:rPr lang="en-US" b="0" dirty="0"/>
              <a:t>++)</a:t>
            </a:r>
          </a:p>
          <a:p>
            <a:pPr algn="l"/>
            <a:r>
              <a:rPr lang="en-US" b="0" dirty="0"/>
              <a:t>    </a:t>
            </a:r>
            <a:r>
              <a:rPr lang="en-US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for</a:t>
            </a:r>
            <a:r>
              <a:rPr lang="en-US" b="0" dirty="0"/>
              <a:t> (</a:t>
            </a:r>
            <a:r>
              <a:rPr lang="en-US" b="0" dirty="0" err="1">
                <a:solidFill>
                  <a:srgbClr val="00B050"/>
                </a:solidFill>
              </a:rPr>
              <a:t>int</a:t>
            </a:r>
            <a:r>
              <a:rPr lang="en-US" b="0" dirty="0"/>
              <a:t> </a:t>
            </a:r>
            <a:r>
              <a:rPr lang="en-US" b="0" dirty="0">
                <a:solidFill>
                  <a:srgbClr val="CD7923"/>
                </a:solidFill>
              </a:rPr>
              <a:t>j</a:t>
            </a:r>
            <a:r>
              <a:rPr lang="en-US" b="0" dirty="0"/>
              <a:t>=0; j &lt; out-&gt;height; j++)</a:t>
            </a:r>
          </a:p>
          <a:p>
            <a:pPr algn="l"/>
            <a:r>
              <a:rPr lang="en-US" b="0" dirty="0"/>
              <a:t>      out-&gt;data[</a:t>
            </a:r>
            <a:r>
              <a:rPr lang="en-US" b="0" dirty="0" err="1"/>
              <a:t>i</a:t>
            </a:r>
            <a:r>
              <a:rPr lang="en-US" b="0" dirty="0"/>
              <a:t> * out-&gt;width + j] = </a:t>
            </a:r>
            <a:r>
              <a:rPr lang="en-US" b="0" dirty="0" err="1"/>
              <a:t>img</a:t>
            </a:r>
            <a:r>
              <a:rPr lang="en-US" b="0" dirty="0"/>
              <a:t>-&gt;data[</a:t>
            </a:r>
            <a:r>
              <a:rPr lang="en-US" b="0" dirty="0" err="1"/>
              <a:t>i</a:t>
            </a:r>
            <a:r>
              <a:rPr lang="en-US" b="0" dirty="0"/>
              <a:t>*</a:t>
            </a:r>
            <a:r>
              <a:rPr lang="en-US" b="0" dirty="0" err="1"/>
              <a:t>img</a:t>
            </a:r>
            <a:r>
              <a:rPr lang="en-US" b="0" dirty="0"/>
              <a:t>-&gt;width + j];</a:t>
            </a:r>
          </a:p>
          <a:p>
            <a:pPr algn="l"/>
            <a:br>
              <a:rPr lang="en-US" b="0" dirty="0"/>
            </a:br>
            <a:r>
              <a:rPr lang="en-US" b="0" dirty="0"/>
              <a:t>  </a:t>
            </a:r>
            <a:r>
              <a:rPr lang="en-US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b="0" dirty="0"/>
              <a:t> out;</a:t>
            </a:r>
          </a:p>
          <a:p>
            <a:pPr algn="l"/>
            <a:r>
              <a:rPr lang="en-US" b="0" dirty="0"/>
              <a:t>}</a:t>
            </a:r>
          </a:p>
        </p:txBody>
      </p:sp>
      <p:sp>
        <p:nvSpPr>
          <p:cNvPr id="6" name="Right Brace 5"/>
          <p:cNvSpPr/>
          <p:nvPr/>
        </p:nvSpPr>
        <p:spPr bwMode="auto">
          <a:xfrm>
            <a:off x="10007600" y="5257800"/>
            <a:ext cx="533400" cy="3048000"/>
          </a:xfrm>
          <a:prstGeom prst="rightBrace">
            <a:avLst/>
          </a:prstGeom>
          <a:noFill/>
          <a:ln w="190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7" name="Cloud Callout 6"/>
          <p:cNvSpPr/>
          <p:nvPr/>
        </p:nvSpPr>
        <p:spPr bwMode="auto">
          <a:xfrm>
            <a:off x="10541000" y="7281267"/>
            <a:ext cx="2365980" cy="2248853"/>
          </a:xfrm>
          <a:prstGeom prst="cloudCallout">
            <a:avLst>
              <a:gd name="adj1" fmla="val -49389"/>
              <a:gd name="adj2" fmla="val -66608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1800" b="0" i="1" dirty="0"/>
              <a:t>What is going</a:t>
            </a:r>
            <a:br>
              <a:rPr lang="en-US" sz="1800" b="0" i="1" dirty="0"/>
            </a:br>
            <a:r>
              <a:rPr lang="en-US" sz="1800" b="0" i="1" dirty="0"/>
              <a:t>on here is not</a:t>
            </a:r>
            <a:br>
              <a:rPr lang="en-US" sz="1800" b="0" i="1" dirty="0"/>
            </a:br>
            <a:r>
              <a:rPr lang="en-US" sz="1800" b="0" i="1" dirty="0"/>
              <a:t>very important</a:t>
            </a:r>
          </a:p>
          <a:p>
            <a:pPr>
              <a:defRPr/>
            </a:pPr>
            <a:r>
              <a:rPr lang="en-US" sz="1800" b="0" i="1" dirty="0">
                <a:solidFill>
                  <a:srgbClr val="FF0000"/>
                </a:solidFill>
              </a:rPr>
              <a:t>But a lot more</a:t>
            </a:r>
            <a:br>
              <a:rPr lang="en-US" sz="1800" b="0" i="1" dirty="0">
                <a:solidFill>
                  <a:srgbClr val="FF0000"/>
                </a:solidFill>
              </a:rPr>
            </a:br>
            <a:r>
              <a:rPr lang="en-US" sz="1800" b="0" i="1" dirty="0">
                <a:solidFill>
                  <a:srgbClr val="FF0000"/>
                </a:solidFill>
              </a:rPr>
              <a:t>readable!</a:t>
            </a:r>
          </a:p>
        </p:txBody>
      </p:sp>
      <p:sp>
        <p:nvSpPr>
          <p:cNvPr id="9" name="Rectangular Callout 8"/>
          <p:cNvSpPr/>
          <p:nvPr/>
        </p:nvSpPr>
        <p:spPr bwMode="auto">
          <a:xfrm>
            <a:off x="7035800" y="4114800"/>
            <a:ext cx="4196020" cy="369332"/>
          </a:xfrm>
          <a:prstGeom prst="wedgeRectCallout">
            <a:avLst>
              <a:gd name="adj1" fmla="val -96353"/>
              <a:gd name="adj2" fmla="val 49029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1800" b="0" dirty="0"/>
              <a:t>Supports safety of pointer dereferences</a:t>
            </a:r>
            <a:endParaRPr lang="en-US" sz="1800" b="0" dirty="0">
              <a:solidFill>
                <a:srgbClr val="00B050"/>
              </a:solidFill>
            </a:endParaRPr>
          </a:p>
        </p:txBody>
      </p:sp>
      <p:sp>
        <p:nvSpPr>
          <p:cNvPr id="10" name="Rectangular Callout 9"/>
          <p:cNvSpPr/>
          <p:nvPr/>
        </p:nvSpPr>
        <p:spPr bwMode="auto">
          <a:xfrm>
            <a:off x="7035800" y="4659868"/>
            <a:ext cx="3131628" cy="369332"/>
          </a:xfrm>
          <a:prstGeom prst="wedgeRectCallout">
            <a:avLst>
              <a:gd name="adj1" fmla="val -102239"/>
              <a:gd name="adj2" fmla="val -2417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1800" b="0" dirty="0"/>
              <a:t>Supports safety of caller code</a:t>
            </a:r>
            <a:endParaRPr lang="en-US" sz="1800" b="0" dirty="0">
              <a:solidFill>
                <a:srgbClr val="00B050"/>
              </a:solidFill>
            </a:endParaRP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47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9" grpId="0" animBg="1"/>
      <p:bldP spid="10" grpId="0" animBg="1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Returning Multiple Values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Should we always return multiple values using a </a:t>
            </a:r>
            <a:r>
              <a:rPr lang="en-US" dirty="0" err="1"/>
              <a:t>struct</a:t>
            </a:r>
            <a:r>
              <a:rPr lang="en-US" dirty="0"/>
              <a:t>?</a:t>
            </a:r>
          </a:p>
          <a:p>
            <a:pPr lvl="1"/>
            <a:r>
              <a:rPr lang="en-US" dirty="0"/>
              <a:t>If the right </a:t>
            </a:r>
            <a:r>
              <a:rPr lang="en-US" dirty="0" err="1"/>
              <a:t>struct</a:t>
            </a:r>
            <a:r>
              <a:rPr lang="en-US" dirty="0"/>
              <a:t> is already defined, by any means!</a:t>
            </a:r>
          </a:p>
          <a:p>
            <a:pPr lvl="2"/>
            <a:r>
              <a:rPr lang="en-US" dirty="0"/>
              <a:t>E.g., </a:t>
            </a:r>
            <a:r>
              <a:rPr lang="en-US" dirty="0">
                <a:solidFill>
                  <a:srgbClr val="00B050"/>
                </a:solidFill>
              </a:rPr>
              <a:t>image</a:t>
            </a:r>
          </a:p>
          <a:p>
            <a:pPr lvl="1"/>
            <a:r>
              <a:rPr lang="en-US" dirty="0"/>
              <a:t>If we need to define the </a:t>
            </a:r>
            <a:r>
              <a:rPr lang="en-US" dirty="0" err="1"/>
              <a:t>struct</a:t>
            </a:r>
            <a:r>
              <a:rPr lang="en-US" dirty="0"/>
              <a:t> just for this purpose, don’t bother</a:t>
            </a:r>
          </a:p>
          <a:p>
            <a:pPr lvl="2"/>
            <a:r>
              <a:rPr lang="en-US" dirty="0"/>
              <a:t>E.g., </a:t>
            </a:r>
            <a:r>
              <a:rPr lang="en-US" dirty="0">
                <a:solidFill>
                  <a:srgbClr val="7030A0"/>
                </a:solidFill>
              </a:rPr>
              <a:t>sum_and_42</a:t>
            </a:r>
          </a:p>
          <a:p>
            <a:pPr lvl="2"/>
            <a:r>
              <a:rPr lang="en-US" dirty="0"/>
              <a:t>Other programming languages give a way to define things like </a:t>
            </a:r>
            <a:r>
              <a:rPr lang="en-US" dirty="0" err="1"/>
              <a:t>structs</a:t>
            </a:r>
            <a:r>
              <a:rPr lang="en-US" dirty="0"/>
              <a:t> on the fly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48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Returning Two Values From a Function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want to return</a:t>
            </a:r>
          </a:p>
          <a:p>
            <a:pPr lvl="1"/>
            <a:r>
              <a:rPr lang="en-US" dirty="0"/>
              <a:t>The sum of all the elements in an array (an </a:t>
            </a:r>
            <a:r>
              <a:rPr lang="en-US" dirty="0">
                <a:solidFill>
                  <a:srgbClr val="00B050"/>
                </a:solidFill>
              </a:rPr>
              <a:t>int</a:t>
            </a:r>
            <a:r>
              <a:rPr lang="en-US" dirty="0"/>
              <a:t>)	</a:t>
            </a:r>
            <a:r>
              <a:rPr lang="en-US" i="1" dirty="0"/>
              <a:t>and</a:t>
            </a:r>
          </a:p>
          <a:p>
            <a:pPr lvl="1"/>
            <a:r>
              <a:rPr lang="en-US" dirty="0">
                <a:sym typeface="Menlo" charset="0"/>
              </a:rPr>
              <a:t>W</a:t>
            </a:r>
            <a:r>
              <a:rPr lang="en-US" dirty="0"/>
              <a:t>hether 42 is in the array (a </a:t>
            </a:r>
            <a:r>
              <a:rPr lang="en-US" dirty="0">
                <a:solidFill>
                  <a:srgbClr val="00B050"/>
                </a:solidFill>
              </a:rPr>
              <a:t>bool</a:t>
            </a:r>
            <a:r>
              <a:rPr lang="en-US" dirty="0"/>
              <a:t>)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How can we do that?</a:t>
            </a:r>
          </a:p>
        </p:txBody>
      </p:sp>
      <p:sp>
        <p:nvSpPr>
          <p:cNvPr id="6" name="Rectangle 4"/>
          <p:cNvSpPr>
            <a:spLocks/>
          </p:cNvSpPr>
          <p:nvPr/>
        </p:nvSpPr>
        <p:spPr bwMode="auto">
          <a:xfrm>
            <a:off x="2232538" y="4123015"/>
            <a:ext cx="4346062" cy="3877985"/>
          </a:xfrm>
          <a:prstGeom prst="rect">
            <a:avLst/>
          </a:prstGeom>
          <a:noFill/>
          <a:ln w="12700">
            <a:solidFill>
              <a:schemeClr val="tx2"/>
            </a:solidFill>
            <a:miter lim="400000"/>
            <a:headEnd/>
            <a:tailEnd/>
          </a:ln>
        </p:spPr>
        <p:txBody>
          <a:bodyPr wrap="none" tIns="91440" bIns="91440" anchor="ctr">
            <a:spAutoFit/>
          </a:bodyPr>
          <a:lstStyle/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dirty="0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???</a:t>
            </a: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sum_and_42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b="0" dirty="0" err="1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[]</a:t>
            </a: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,</a:t>
            </a: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 err="1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n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)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//@requires n == \length(A);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{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b="0" dirty="0" err="1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sum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= 0;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b="0" dirty="0" err="1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bool</a:t>
            </a: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has_42</a:t>
            </a: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= false;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for</a:t>
            </a: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b="0" dirty="0" err="1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 err="1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= 0; 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&lt; n; 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++) {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  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sum += A[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];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 </a:t>
            </a:r>
            <a:r>
              <a:rPr lang="en-US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if 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(A[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] == 42) has_42 = true;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}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</a:p>
        </p:txBody>
      </p:sp>
      <p:sp>
        <p:nvSpPr>
          <p:cNvPr id="8" name="Rectangular Callout 7"/>
          <p:cNvSpPr/>
          <p:nvPr/>
        </p:nvSpPr>
        <p:spPr bwMode="auto">
          <a:xfrm>
            <a:off x="8178800" y="3352800"/>
            <a:ext cx="2590800" cy="707886"/>
          </a:xfrm>
          <a:prstGeom prst="wedgeRectCallout">
            <a:avLst>
              <a:gd name="adj1" fmla="val -85325"/>
              <a:gd name="adj2" fmla="val 413100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lIns="45720" rIns="45720" anchor="ctr">
            <a:spAutoFit/>
          </a:bodyPr>
          <a:lstStyle/>
          <a:p>
            <a:pPr>
              <a:defRPr/>
            </a:pPr>
            <a:r>
              <a:rPr lang="en-US" sz="2000" b="0" dirty="0"/>
              <a:t>C0 functions return</a:t>
            </a:r>
            <a:br>
              <a:rPr lang="en-US" sz="2000" b="0" dirty="0"/>
            </a:br>
            <a:r>
              <a:rPr lang="en-US" sz="2000" b="0" dirty="0"/>
              <a:t>at most </a:t>
            </a:r>
            <a:r>
              <a:rPr lang="en-US" sz="2000" dirty="0"/>
              <a:t>one</a:t>
            </a:r>
            <a:r>
              <a:rPr lang="en-US" sz="2000" b="0" dirty="0"/>
              <a:t> value</a:t>
            </a:r>
          </a:p>
        </p:txBody>
      </p:sp>
      <p:sp>
        <p:nvSpPr>
          <p:cNvPr id="9" name="Oval 8"/>
          <p:cNvSpPr>
            <a:spLocks noChangeArrowheads="1"/>
          </p:cNvSpPr>
          <p:nvPr/>
        </p:nvSpPr>
        <p:spPr bwMode="auto">
          <a:xfrm>
            <a:off x="2211450" y="4162300"/>
            <a:ext cx="762000" cy="4572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7" name="Rectangle 4"/>
          <p:cNvSpPr>
            <a:spLocks/>
          </p:cNvSpPr>
          <p:nvPr/>
        </p:nvSpPr>
        <p:spPr bwMode="auto">
          <a:xfrm>
            <a:off x="6578600" y="5231011"/>
            <a:ext cx="4992585" cy="2769989"/>
          </a:xfrm>
          <a:prstGeom prst="rect">
            <a:avLst/>
          </a:prstGeom>
          <a:noFill/>
          <a:ln w="12700">
            <a:solidFill>
              <a:schemeClr val="tx2"/>
            </a:solidFill>
            <a:miter lim="400000"/>
            <a:headEnd/>
            <a:tailEnd/>
          </a:ln>
        </p:spPr>
        <p:txBody>
          <a:bodyPr wrap="none" tIns="91440" bIns="91440" anchor="ctr">
            <a:spAutoFit/>
          </a:bodyPr>
          <a:lstStyle/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 err="1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main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() {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b="0" dirty="0" err="1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[]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= 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alloc_array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b="0" dirty="0" err="1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, 10);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for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(</a:t>
            </a:r>
            <a:r>
              <a:rPr lang="en-US" b="0" dirty="0" err="1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 err="1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= 0; 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&lt; 10; 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++) A[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] = 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- 5;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endParaRPr lang="en-US" b="0" dirty="0"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dirty="0">
                <a:latin typeface="Helvetica Neue"/>
                <a:ea typeface="Menlo" charset="0"/>
                <a:cs typeface="Menlo" charset="0"/>
                <a:sym typeface="Menlo" charset="0"/>
              </a:rPr>
              <a:t>???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= sum_and_42(A, 10);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0;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</a:p>
        </p:txBody>
      </p:sp>
      <p:sp>
        <p:nvSpPr>
          <p:cNvPr id="10" name="Rectangular Callout 9"/>
          <p:cNvSpPr/>
          <p:nvPr/>
        </p:nvSpPr>
        <p:spPr bwMode="auto">
          <a:xfrm>
            <a:off x="8178800" y="3352800"/>
            <a:ext cx="2590800" cy="707886"/>
          </a:xfrm>
          <a:prstGeom prst="wedgeRectCallout">
            <a:avLst>
              <a:gd name="adj1" fmla="val -250335"/>
              <a:gd name="adj2" fmla="val 70874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lIns="45720" rIns="45720" anchor="ctr">
            <a:spAutoFit/>
          </a:bodyPr>
          <a:lstStyle/>
          <a:p>
            <a:pPr>
              <a:defRPr/>
            </a:pPr>
            <a:r>
              <a:rPr lang="en-US" sz="2000" b="0" dirty="0"/>
              <a:t>C0 functions return</a:t>
            </a:r>
            <a:br>
              <a:rPr lang="en-US" sz="2000" b="0" dirty="0"/>
            </a:br>
            <a:r>
              <a:rPr lang="en-US" sz="2000" b="0" dirty="0"/>
              <a:t>at most </a:t>
            </a:r>
            <a:r>
              <a:rPr lang="en-US" sz="2000" dirty="0"/>
              <a:t>one</a:t>
            </a:r>
            <a:r>
              <a:rPr lang="en-US" sz="2000" b="0" dirty="0"/>
              <a:t> value</a:t>
            </a:r>
          </a:p>
        </p:txBody>
      </p:sp>
      <p:sp>
        <p:nvSpPr>
          <p:cNvPr id="11" name="Oval 10"/>
          <p:cNvSpPr>
            <a:spLocks noChangeArrowheads="1"/>
          </p:cNvSpPr>
          <p:nvPr/>
        </p:nvSpPr>
        <p:spPr bwMode="auto">
          <a:xfrm>
            <a:off x="6707250" y="6717475"/>
            <a:ext cx="762000" cy="4572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 animBg="1"/>
      <p:bldP spid="9" grpId="0" animBg="1"/>
      <p:bldP spid="7" grpId="0" animBg="1"/>
      <p:bldP spid="10" grpId="0" animBg="1"/>
      <p:bldP spid="11" grpId="0" animBg="1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Collection of Parts as a Single Entity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All modern languages provide a way to view a collection of parts as a single entity</a:t>
            </a:r>
          </a:p>
          <a:p>
            <a:pPr lvl="1"/>
            <a:r>
              <a:rPr lang="en-US" dirty="0"/>
              <a:t>Structs in C0 (and C)</a:t>
            </a:r>
          </a:p>
          <a:p>
            <a:pPr lvl="1"/>
            <a:endParaRPr lang="en-US" dirty="0"/>
          </a:p>
          <a:p>
            <a:r>
              <a:rPr lang="en-US" dirty="0"/>
              <a:t>This is the basis for an </a:t>
            </a:r>
            <a:r>
              <a:rPr lang="en-US" b="1" dirty="0"/>
              <a:t>extraordinary</a:t>
            </a:r>
            <a:r>
              <a:rPr lang="en-US" dirty="0"/>
              <a:t> form of </a:t>
            </a:r>
            <a:r>
              <a:rPr lang="en-US" b="1" dirty="0"/>
              <a:t>abstraction</a:t>
            </a:r>
          </a:p>
          <a:p>
            <a:pPr lvl="1"/>
            <a:r>
              <a:rPr lang="en-US" dirty="0"/>
              <a:t>Allows manipulating complex entities as a whole</a:t>
            </a:r>
          </a:p>
          <a:p>
            <a:pPr lvl="2"/>
            <a:r>
              <a:rPr lang="en-US" dirty="0"/>
              <a:t>Through well-defined, abstract operations</a:t>
            </a:r>
          </a:p>
          <a:p>
            <a:pPr lvl="2"/>
            <a:r>
              <a:rPr lang="en-US" dirty="0"/>
              <a:t>Without a need to know the details</a:t>
            </a:r>
          </a:p>
          <a:p>
            <a:pPr lvl="1"/>
            <a:r>
              <a:rPr lang="en-US" dirty="0"/>
              <a:t>This underlies the concept of </a:t>
            </a:r>
            <a:r>
              <a:rPr lang="en-US" b="1" dirty="0"/>
              <a:t>data structures</a:t>
            </a:r>
          </a:p>
          <a:p>
            <a:pPr lvl="2"/>
            <a:r>
              <a:rPr lang="en-US" dirty="0"/>
              <a:t>The major topic of the rest of this course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49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ounded Rectangle 30">
            <a:extLst>
              <a:ext uri="{FF2B5EF4-FFF2-40B4-BE49-F238E27FC236}">
                <a16:creationId xmlns:a16="http://schemas.microsoft.com/office/drawing/2014/main" id="{D09BCEFF-E385-5D44-A9F2-CD88B9AC71B4}"/>
              </a:ext>
            </a:extLst>
          </p:cNvPr>
          <p:cNvSpPr/>
          <p:nvPr/>
        </p:nvSpPr>
        <p:spPr>
          <a:xfrm>
            <a:off x="5298575" y="2236514"/>
            <a:ext cx="2407645" cy="1397137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60" dirty="0">
                <a:solidFill>
                  <a:schemeClr val="tx1"/>
                </a:solidFill>
              </a:rPr>
              <a:t>Outline</a:t>
            </a:r>
            <a:endParaRPr lang="en-QA" sz="2560" dirty="0">
              <a:solidFill>
                <a:schemeClr val="tx1"/>
              </a:solidFill>
            </a:endParaRPr>
          </a:p>
        </p:txBody>
      </p:sp>
      <p:sp>
        <p:nvSpPr>
          <p:cNvPr id="32" name="Rounded Rectangle 31">
            <a:extLst>
              <a:ext uri="{FF2B5EF4-FFF2-40B4-BE49-F238E27FC236}">
                <a16:creationId xmlns:a16="http://schemas.microsoft.com/office/drawing/2014/main" id="{E56BDCC6-E9AB-5C40-BDF3-0E9E59A9BBE4}"/>
              </a:ext>
            </a:extLst>
          </p:cNvPr>
          <p:cNvSpPr/>
          <p:nvPr/>
        </p:nvSpPr>
        <p:spPr>
          <a:xfrm>
            <a:off x="1656352" y="4882738"/>
            <a:ext cx="2407645" cy="1397137"/>
          </a:xfrm>
          <a:prstGeom prst="round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560" dirty="0">
                <a:solidFill>
                  <a:schemeClr val="tx1"/>
                </a:solidFill>
              </a:rPr>
              <a:t>Pointers</a:t>
            </a:r>
            <a:endParaRPr lang="en-QA" sz="2560" dirty="0">
              <a:solidFill>
                <a:schemeClr val="tx1"/>
              </a:solidFill>
            </a:endParaRPr>
          </a:p>
        </p:txBody>
      </p:sp>
      <p:sp>
        <p:nvSpPr>
          <p:cNvPr id="33" name="Rounded Rectangle 32">
            <a:extLst>
              <a:ext uri="{FF2B5EF4-FFF2-40B4-BE49-F238E27FC236}">
                <a16:creationId xmlns:a16="http://schemas.microsoft.com/office/drawing/2014/main" id="{0B0FA289-4EDE-D34F-B9E6-3C411A49B18E}"/>
              </a:ext>
            </a:extLst>
          </p:cNvPr>
          <p:cNvSpPr/>
          <p:nvPr/>
        </p:nvSpPr>
        <p:spPr>
          <a:xfrm>
            <a:off x="5298576" y="4876800"/>
            <a:ext cx="2407645" cy="1397137"/>
          </a:xfrm>
          <a:prstGeom prst="round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60" dirty="0">
                <a:solidFill>
                  <a:schemeClr val="tx1"/>
                </a:solidFill>
              </a:rPr>
              <a:t>Structs</a:t>
            </a:r>
            <a:endParaRPr lang="en-QA" sz="2560" dirty="0">
              <a:solidFill>
                <a:schemeClr val="tx1"/>
              </a:solidFill>
            </a:endParaRPr>
          </a:p>
        </p:txBody>
      </p: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A692DBAC-3ABF-5C4B-979B-BD9FF8053CFD}"/>
              </a:ext>
            </a:extLst>
          </p:cNvPr>
          <p:cNvCxnSpPr>
            <a:cxnSpLocks/>
            <a:stCxn id="31" idx="2"/>
            <a:endCxn id="32" idx="0"/>
          </p:cNvCxnSpPr>
          <p:nvPr/>
        </p:nvCxnSpPr>
        <p:spPr>
          <a:xfrm flipH="1">
            <a:off x="2860175" y="3633651"/>
            <a:ext cx="3642223" cy="1249087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047951EE-06F6-374D-8CFA-D8F1A9C7AED3}"/>
              </a:ext>
            </a:extLst>
          </p:cNvPr>
          <p:cNvCxnSpPr>
            <a:cxnSpLocks/>
            <a:stCxn id="31" idx="2"/>
            <a:endCxn id="33" idx="0"/>
          </p:cNvCxnSpPr>
          <p:nvPr/>
        </p:nvCxnSpPr>
        <p:spPr>
          <a:xfrm>
            <a:off x="6502398" y="3633651"/>
            <a:ext cx="1" cy="1243149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Striped Right Arrow 44">
            <a:extLst>
              <a:ext uri="{FF2B5EF4-FFF2-40B4-BE49-F238E27FC236}">
                <a16:creationId xmlns:a16="http://schemas.microsoft.com/office/drawing/2014/main" id="{85F62CC7-4890-B74A-A09F-676E6A822C0D}"/>
              </a:ext>
            </a:extLst>
          </p:cNvPr>
          <p:cNvSpPr/>
          <p:nvPr/>
        </p:nvSpPr>
        <p:spPr>
          <a:xfrm rot="16200000">
            <a:off x="9848060" y="6444049"/>
            <a:ext cx="593124" cy="659026"/>
          </a:xfrm>
          <a:prstGeom prst="stripedRightArrow">
            <a:avLst/>
          </a:prstGeom>
          <a:solidFill>
            <a:schemeClr val="bg1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QA" sz="2560"/>
          </a:p>
        </p:txBody>
      </p:sp>
      <p:sp>
        <p:nvSpPr>
          <p:cNvPr id="19" name="Rounded Rectangle 18">
            <a:extLst>
              <a:ext uri="{FF2B5EF4-FFF2-40B4-BE49-F238E27FC236}">
                <a16:creationId xmlns:a16="http://schemas.microsoft.com/office/drawing/2014/main" id="{4D8CD64D-7463-BF43-8F62-BC8CE8E7B2BA}"/>
              </a:ext>
            </a:extLst>
          </p:cNvPr>
          <p:cNvSpPr/>
          <p:nvPr/>
        </p:nvSpPr>
        <p:spPr>
          <a:xfrm>
            <a:off x="8940800" y="4876800"/>
            <a:ext cx="2407645" cy="1397137"/>
          </a:xfrm>
          <a:prstGeom prst="round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60" dirty="0">
                <a:solidFill>
                  <a:schemeClr val="bg1"/>
                </a:solidFill>
              </a:rPr>
              <a:t>Libraries</a:t>
            </a:r>
            <a:endParaRPr lang="en-QA" sz="2560" dirty="0">
              <a:solidFill>
                <a:schemeClr val="bg1"/>
              </a:solidFill>
            </a:endParaRPr>
          </a:p>
        </p:txBody>
      </p: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7772A919-A14C-3648-9815-7AD59058EACB}"/>
              </a:ext>
            </a:extLst>
          </p:cNvPr>
          <p:cNvCxnSpPr>
            <a:cxnSpLocks/>
            <a:stCxn id="31" idx="2"/>
            <a:endCxn id="19" idx="0"/>
          </p:cNvCxnSpPr>
          <p:nvPr/>
        </p:nvCxnSpPr>
        <p:spPr>
          <a:xfrm>
            <a:off x="6502398" y="3633651"/>
            <a:ext cx="3642225" cy="1243149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192380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" grpId="0" animBg="1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Reusing Code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All but the simplest programs reuse code already written</a:t>
            </a:r>
          </a:p>
          <a:p>
            <a:pPr lvl="1"/>
            <a:r>
              <a:rPr lang="en-US" dirty="0"/>
              <a:t>System code</a:t>
            </a:r>
          </a:p>
          <a:p>
            <a:pPr lvl="2">
              <a:buClr>
                <a:schemeClr val="tx1"/>
              </a:buClr>
            </a:pPr>
            <a:r>
              <a:rPr lang="en-US" kern="1200" dirty="0">
                <a:solidFill>
                  <a:srgbClr val="D03BFF"/>
                </a:solidFill>
                <a:ea typeface="Menlo" charset="0"/>
                <a:cs typeface="Menlo" charset="0"/>
                <a:sym typeface="Menlo" charset="0"/>
              </a:rPr>
              <a:t>#use &lt;</a:t>
            </a:r>
            <a:r>
              <a:rPr lang="en-US" b="1" kern="1200" dirty="0" err="1">
                <a:solidFill>
                  <a:srgbClr val="D03BFF"/>
                </a:solidFill>
                <a:ea typeface="Menlo" charset="0"/>
                <a:cs typeface="Menlo" charset="0"/>
                <a:sym typeface="Menlo" charset="0"/>
              </a:rPr>
              <a:t>conio</a:t>
            </a:r>
            <a:r>
              <a:rPr lang="en-US" kern="1200" dirty="0">
                <a:solidFill>
                  <a:srgbClr val="D03BFF"/>
                </a:solidFill>
                <a:ea typeface="Menlo" charset="0"/>
                <a:cs typeface="Menlo" charset="0"/>
                <a:sym typeface="Menlo" charset="0"/>
              </a:rPr>
              <a:t>&gt;</a:t>
            </a:r>
          </a:p>
          <a:p>
            <a:pPr lvl="1"/>
            <a:r>
              <a:rPr lang="en-US" dirty="0"/>
              <a:t>Simple code you wrote in the past</a:t>
            </a:r>
          </a:p>
          <a:p>
            <a:pPr lvl="2"/>
            <a:r>
              <a:rPr lang="en-US" b="1" dirty="0"/>
              <a:t>pixel.o0</a:t>
            </a:r>
          </a:p>
          <a:p>
            <a:pPr lvl="1"/>
            <a:r>
              <a:rPr lang="en-US" dirty="0"/>
              <a:t>Complex code somebody else wrote</a:t>
            </a:r>
          </a:p>
          <a:p>
            <a:pPr lvl="2"/>
            <a:r>
              <a:rPr lang="en-US" b="1" dirty="0"/>
              <a:t>jquery.js</a:t>
            </a:r>
          </a:p>
          <a:p>
            <a:pPr lvl="4"/>
            <a:endParaRPr lang="en-US" dirty="0"/>
          </a:p>
          <a:p>
            <a:r>
              <a:rPr lang="en-US" dirty="0"/>
              <a:t>Why?</a:t>
            </a:r>
          </a:p>
          <a:p>
            <a:pPr lvl="1"/>
            <a:r>
              <a:rPr lang="en-US" dirty="0"/>
              <a:t>Writing correct code is hard and time-consuming!</a:t>
            </a:r>
          </a:p>
          <a:p>
            <a:pPr lvl="4"/>
            <a:endParaRPr lang="en-US" dirty="0"/>
          </a:p>
          <a:p>
            <a:r>
              <a:rPr lang="en-US" dirty="0"/>
              <a:t>These are </a:t>
            </a:r>
            <a:r>
              <a:rPr lang="en-US" b="1" dirty="0"/>
              <a:t>libraries</a:t>
            </a:r>
          </a:p>
          <a:p>
            <a:pPr lvl="1"/>
            <a:r>
              <a:rPr lang="en-US" dirty="0"/>
              <a:t>They separate out code used across many applications from the applications themselves</a:t>
            </a:r>
          </a:p>
          <a:p>
            <a:pPr lvl="1"/>
            <a:endParaRPr lang="en-US" dirty="0"/>
          </a:p>
        </p:txBody>
      </p:sp>
      <p:sp>
        <p:nvSpPr>
          <p:cNvPr id="6" name="Rectangular Callout 5"/>
          <p:cNvSpPr/>
          <p:nvPr/>
        </p:nvSpPr>
        <p:spPr bwMode="auto">
          <a:xfrm>
            <a:off x="5664200" y="2819400"/>
            <a:ext cx="3107646" cy="400110"/>
          </a:xfrm>
          <a:prstGeom prst="wedgeRectCallout">
            <a:avLst>
              <a:gd name="adj1" fmla="val -100178"/>
              <a:gd name="adj2" fmla="val 59596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/>
              <a:t>C0’s input/output functions</a:t>
            </a:r>
          </a:p>
        </p:txBody>
      </p:sp>
      <p:sp>
        <p:nvSpPr>
          <p:cNvPr id="7" name="Rectangular Callout 6"/>
          <p:cNvSpPr/>
          <p:nvPr/>
        </p:nvSpPr>
        <p:spPr bwMode="auto">
          <a:xfrm>
            <a:off x="5722375" y="4095690"/>
            <a:ext cx="3963586" cy="400110"/>
          </a:xfrm>
          <a:prstGeom prst="wedgeRectCallout">
            <a:avLst>
              <a:gd name="adj1" fmla="val -104571"/>
              <a:gd name="adj2" fmla="val -320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/>
              <a:t>Encoding and manipulating pixels</a:t>
            </a:r>
          </a:p>
        </p:txBody>
      </p:sp>
      <p:sp>
        <p:nvSpPr>
          <p:cNvPr id="8" name="Rectangular Callout 7"/>
          <p:cNvSpPr/>
          <p:nvPr/>
        </p:nvSpPr>
        <p:spPr bwMode="auto">
          <a:xfrm>
            <a:off x="5588000" y="5029200"/>
            <a:ext cx="5380640" cy="400110"/>
          </a:xfrm>
          <a:prstGeom prst="wedgeRectCallout">
            <a:avLst>
              <a:gd name="adj1" fmla="val -89415"/>
              <a:gd name="adj2" fmla="val 6172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 err="1"/>
              <a:t>Javascript</a:t>
            </a:r>
            <a:r>
              <a:rPr lang="en-US" sz="2000" b="0" dirty="0"/>
              <a:t> utilities to build dynamic web pages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51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Abstraction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2500" y="1981200"/>
            <a:ext cx="11569700" cy="6896100"/>
          </a:xfrm>
        </p:spPr>
        <p:txBody>
          <a:bodyPr/>
          <a:lstStyle/>
          <a:p>
            <a:r>
              <a:rPr lang="en-US" dirty="0"/>
              <a:t>Libraries promote </a:t>
            </a:r>
            <a:r>
              <a:rPr lang="en-US" b="1" dirty="0"/>
              <a:t>abstraction</a:t>
            </a:r>
          </a:p>
          <a:p>
            <a:pPr lvl="1"/>
            <a:r>
              <a:rPr lang="en-US" dirty="0"/>
              <a:t>Focus on </a:t>
            </a:r>
            <a:r>
              <a:rPr lang="en-US" b="1" dirty="0"/>
              <a:t>what</a:t>
            </a:r>
            <a:r>
              <a:rPr lang="en-US" dirty="0"/>
              <a:t> the library code does</a:t>
            </a:r>
          </a:p>
          <a:p>
            <a:pPr lvl="2"/>
            <a:r>
              <a:rPr lang="en-US" dirty="0"/>
              <a:t>E.g., Print an integer to terminal using </a:t>
            </a:r>
            <a:r>
              <a:rPr lang="en-US" dirty="0" err="1">
                <a:solidFill>
                  <a:srgbClr val="7030A0"/>
                </a:solidFill>
              </a:rPr>
              <a:t>printint</a:t>
            </a:r>
            <a:endParaRPr lang="en-US" dirty="0">
              <a:solidFill>
                <a:srgbClr val="7030A0"/>
              </a:solidFill>
            </a:endParaRPr>
          </a:p>
          <a:p>
            <a:pPr lvl="1"/>
            <a:r>
              <a:rPr lang="en-US" dirty="0"/>
              <a:t>Not on </a:t>
            </a:r>
            <a:r>
              <a:rPr lang="en-US" b="1" dirty="0"/>
              <a:t>how</a:t>
            </a:r>
            <a:r>
              <a:rPr lang="en-US" dirty="0"/>
              <a:t> it does it</a:t>
            </a:r>
          </a:p>
          <a:p>
            <a:pPr lvl="2"/>
            <a:r>
              <a:rPr lang="en-US" dirty="0"/>
              <a:t>The many minute steps to turn an integer into terminal output</a:t>
            </a:r>
          </a:p>
          <a:p>
            <a:pPr>
              <a:spcBef>
                <a:spcPts val="1800"/>
              </a:spcBef>
            </a:pPr>
            <a:r>
              <a:rPr lang="en-US" dirty="0"/>
              <a:t>Abstraction has lots of </a:t>
            </a:r>
            <a:r>
              <a:rPr lang="en-US" b="1" dirty="0"/>
              <a:t>benefits</a:t>
            </a:r>
          </a:p>
          <a:p>
            <a:pPr lvl="1"/>
            <a:r>
              <a:rPr lang="en-US" dirty="0"/>
              <a:t>Hides inessential details</a:t>
            </a:r>
          </a:p>
          <a:p>
            <a:pPr lvl="2"/>
            <a:r>
              <a:rPr lang="en-US" dirty="0"/>
              <a:t>Writing code is hard enough without also having to know how </a:t>
            </a:r>
            <a:r>
              <a:rPr lang="en-US" dirty="0" err="1">
                <a:solidFill>
                  <a:srgbClr val="7030A0"/>
                </a:solidFill>
              </a:rPr>
              <a:t>printint</a:t>
            </a:r>
            <a:r>
              <a:rPr lang="en-US" dirty="0"/>
              <a:t> works</a:t>
            </a:r>
          </a:p>
          <a:p>
            <a:pPr lvl="1"/>
            <a:r>
              <a:rPr lang="en-US" dirty="0"/>
              <a:t>Makes code more manageable</a:t>
            </a:r>
          </a:p>
          <a:p>
            <a:pPr lvl="2"/>
            <a:r>
              <a:rPr lang="en-US" dirty="0"/>
              <a:t>If we find a bug in </a:t>
            </a:r>
            <a:r>
              <a:rPr lang="en-US" dirty="0" err="1">
                <a:solidFill>
                  <a:srgbClr val="7030A0"/>
                </a:solidFill>
              </a:rPr>
              <a:t>printint</a:t>
            </a:r>
            <a:r>
              <a:rPr lang="en-US" dirty="0"/>
              <a:t>, there is a single place where to fix it</a:t>
            </a:r>
          </a:p>
          <a:p>
            <a:pPr lvl="1"/>
            <a:r>
              <a:rPr lang="en-US" dirty="0"/>
              <a:t>Allows for transparent improvements</a:t>
            </a:r>
          </a:p>
          <a:p>
            <a:pPr lvl="2"/>
            <a:r>
              <a:rPr lang="en-US" dirty="0"/>
              <a:t>If we find a better way of printing, update the library not the applications</a:t>
            </a:r>
          </a:p>
          <a:p>
            <a:pPr lvl="2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52</a:t>
            </a:fld>
            <a:endParaRPr lang="en-US" dirty="0"/>
          </a:p>
        </p:txBody>
      </p:sp>
      <p:sp>
        <p:nvSpPr>
          <p:cNvPr id="5" name="Rounded Rectangle 4">
            <a:extLst>
              <a:ext uri="{FF2B5EF4-FFF2-40B4-BE49-F238E27FC236}">
                <a16:creationId xmlns:a16="http://schemas.microsoft.com/office/drawing/2014/main" id="{E56FF0A6-2320-E8F3-4254-5E0016C4CE5B}"/>
              </a:ext>
            </a:extLst>
          </p:cNvPr>
          <p:cNvSpPr/>
          <p:nvPr/>
        </p:nvSpPr>
        <p:spPr bwMode="auto">
          <a:xfrm>
            <a:off x="2622550" y="8305800"/>
            <a:ext cx="8229600" cy="1047750"/>
          </a:xfrm>
          <a:prstGeom prst="roundRect">
            <a:avLst/>
          </a:prstGeom>
          <a:solidFill>
            <a:srgbClr val="FFC000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>
              <a:buNone/>
            </a:pPr>
            <a:r>
              <a:rPr lang="en-US" i="1" dirty="0"/>
              <a:t>Computer science is all about abstraction!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What’s a Library Anyway?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971550" lvl="1" indent="-514350">
              <a:buFont typeface="+mj-lt"/>
              <a:buAutoNum type="arabicPeriod"/>
            </a:pPr>
            <a:r>
              <a:rPr lang="en-US" dirty="0"/>
              <a:t>The </a:t>
            </a:r>
            <a:r>
              <a:rPr lang="en-US" b="1" dirty="0"/>
              <a:t>interface</a:t>
            </a:r>
            <a:r>
              <a:rPr lang="en-US" dirty="0"/>
              <a:t> </a:t>
            </a:r>
          </a:p>
          <a:p>
            <a:pPr marL="1263650" lvl="2" indent="-514350"/>
            <a:r>
              <a:rPr lang="en-US" dirty="0"/>
              <a:t>Lists the functionalities the library exports and how to use them</a:t>
            </a:r>
          </a:p>
          <a:p>
            <a:pPr marL="1263650" lvl="2" indent="-514350">
              <a:buNone/>
            </a:pPr>
            <a:r>
              <a:rPr lang="en-US" dirty="0"/>
              <a:t>	</a:t>
            </a:r>
            <a:r>
              <a:rPr lang="en-US" dirty="0">
                <a:solidFill>
                  <a:srgbClr val="00B050"/>
                </a:solidFill>
              </a:rPr>
              <a:t>void</a:t>
            </a:r>
            <a:r>
              <a:rPr lang="en-US" dirty="0"/>
              <a:t> </a:t>
            </a:r>
            <a:r>
              <a:rPr lang="en-US" dirty="0" err="1">
                <a:solidFill>
                  <a:srgbClr val="7030A0"/>
                </a:solidFill>
              </a:rPr>
              <a:t>printint</a:t>
            </a:r>
            <a:r>
              <a:rPr lang="en-US" dirty="0"/>
              <a:t>(</a:t>
            </a:r>
            <a:r>
              <a:rPr lang="en-US" dirty="0" err="1">
                <a:solidFill>
                  <a:srgbClr val="00B050"/>
                </a:solidFill>
              </a:rPr>
              <a:t>int</a:t>
            </a:r>
            <a:r>
              <a:rPr lang="en-US" dirty="0"/>
              <a:t> </a:t>
            </a:r>
            <a:r>
              <a:rPr lang="en-US" dirty="0" err="1">
                <a:solidFill>
                  <a:srgbClr val="FFC000"/>
                </a:solidFill>
              </a:rPr>
              <a:t>i</a:t>
            </a:r>
            <a:r>
              <a:rPr lang="en-US" dirty="0"/>
              <a:t>);</a:t>
            </a:r>
          </a:p>
          <a:p>
            <a:pPr marL="1263650" lvl="2" indent="-514350"/>
            <a:endParaRPr lang="en-US" dirty="0"/>
          </a:p>
          <a:p>
            <a:pPr marL="1263650" lvl="2" indent="-514350"/>
            <a:endParaRPr lang="en-US" dirty="0"/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The </a:t>
            </a:r>
            <a:r>
              <a:rPr lang="en-US" b="1" dirty="0"/>
              <a:t>implementation</a:t>
            </a:r>
          </a:p>
          <a:p>
            <a:pPr marL="1263650" lvl="2" indent="-514350"/>
            <a:r>
              <a:rPr lang="en-US" dirty="0"/>
              <a:t>The code that implements them</a:t>
            </a:r>
          </a:p>
          <a:p>
            <a:pPr marL="1263650" lvl="2" indent="-514350">
              <a:buNone/>
            </a:pPr>
            <a:r>
              <a:rPr lang="en-US" dirty="0"/>
              <a:t>	</a:t>
            </a:r>
            <a:r>
              <a:rPr lang="en-US" dirty="0">
                <a:solidFill>
                  <a:srgbClr val="00B050"/>
                </a:solidFill>
              </a:rPr>
              <a:t>void</a:t>
            </a:r>
            <a:r>
              <a:rPr lang="en-US" dirty="0"/>
              <a:t> </a:t>
            </a:r>
            <a:r>
              <a:rPr lang="en-US" dirty="0" err="1">
                <a:solidFill>
                  <a:srgbClr val="7030A0"/>
                </a:solidFill>
              </a:rPr>
              <a:t>printint</a:t>
            </a:r>
            <a:r>
              <a:rPr lang="en-US" dirty="0"/>
              <a:t>(</a:t>
            </a:r>
            <a:r>
              <a:rPr lang="en-US" dirty="0" err="1">
                <a:solidFill>
                  <a:srgbClr val="00B050"/>
                </a:solidFill>
              </a:rPr>
              <a:t>int</a:t>
            </a:r>
            <a:r>
              <a:rPr lang="en-US" dirty="0"/>
              <a:t> </a:t>
            </a:r>
            <a:r>
              <a:rPr lang="en-US" dirty="0" err="1">
                <a:solidFill>
                  <a:srgbClr val="FFC000"/>
                </a:solidFill>
              </a:rPr>
              <a:t>i</a:t>
            </a:r>
            <a:r>
              <a:rPr lang="en-US" dirty="0"/>
              <a:t>) {</a:t>
            </a:r>
          </a:p>
          <a:p>
            <a:pPr marL="1263650" lvl="2" indent="-514350">
              <a:buNone/>
            </a:pPr>
            <a:r>
              <a:rPr lang="en-US" dirty="0"/>
              <a:t>	  …</a:t>
            </a:r>
          </a:p>
          <a:p>
            <a:pPr marL="1263650" lvl="2" indent="-514350">
              <a:buNone/>
            </a:pPr>
            <a:r>
              <a:rPr lang="en-US" dirty="0"/>
              <a:t>	}</a:t>
            </a:r>
          </a:p>
          <a:p>
            <a:pPr marL="1835150" lvl="4" indent="-514350"/>
            <a:endParaRPr lang="en-US" dirty="0"/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The </a:t>
            </a:r>
            <a:r>
              <a:rPr lang="en-US" b="1" dirty="0"/>
              <a:t>documentation</a:t>
            </a:r>
          </a:p>
          <a:p>
            <a:pPr marL="1263650" lvl="2" indent="-514350"/>
            <a:r>
              <a:rPr lang="en-US" dirty="0"/>
              <a:t>The explanation of what they do</a:t>
            </a:r>
          </a:p>
          <a:p>
            <a:pPr marL="1263650" lvl="2" indent="-514350">
              <a:buNone/>
            </a:pPr>
            <a:r>
              <a:rPr lang="en-US" dirty="0"/>
              <a:t>	</a:t>
            </a:r>
            <a:r>
              <a:rPr lang="en-US" i="1" dirty="0"/>
              <a:t>“print </a:t>
            </a:r>
            <a:r>
              <a:rPr lang="en-US" i="1" dirty="0" err="1"/>
              <a:t>i</a:t>
            </a:r>
            <a:r>
              <a:rPr lang="en-US" i="1" dirty="0"/>
              <a:t> to standard output”</a:t>
            </a:r>
          </a:p>
          <a:p>
            <a:pPr marL="971550" lvl="1" indent="-514350">
              <a:buFont typeface="+mj-lt"/>
              <a:buAutoNum type="arabicPeriod"/>
            </a:pPr>
            <a:endParaRPr lang="en-US" dirty="0"/>
          </a:p>
        </p:txBody>
      </p:sp>
      <p:sp>
        <p:nvSpPr>
          <p:cNvPr id="4" name="Rectangular Callout 3"/>
          <p:cNvSpPr/>
          <p:nvPr/>
        </p:nvSpPr>
        <p:spPr bwMode="auto">
          <a:xfrm>
            <a:off x="6653137" y="3124200"/>
            <a:ext cx="5419112" cy="1508105"/>
          </a:xfrm>
          <a:prstGeom prst="wedgeRectCallout">
            <a:avLst>
              <a:gd name="adj1" fmla="val -87355"/>
              <a:gd name="adj2" fmla="val -44147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 marL="166688" indent="-166688" algn="l">
              <a:defRPr/>
            </a:pPr>
            <a:r>
              <a:rPr lang="en-US" sz="2000" b="0" dirty="0"/>
              <a:t>Everything we need for using this functionality:</a:t>
            </a:r>
          </a:p>
          <a:p>
            <a:pPr marL="458788" lvl="1" indent="-166688" algn="l">
              <a:buFont typeface="Arial" pitchFamily="34" charset="0"/>
              <a:buChar char="•"/>
              <a:defRPr/>
            </a:pPr>
            <a:r>
              <a:rPr lang="en-US" sz="1800" b="0" dirty="0"/>
              <a:t>Name of the function</a:t>
            </a:r>
          </a:p>
          <a:p>
            <a:pPr marL="458788" lvl="1" indent="-166688" algn="l">
              <a:buFont typeface="Arial" pitchFamily="34" charset="0"/>
              <a:buChar char="•"/>
              <a:defRPr/>
            </a:pPr>
            <a:r>
              <a:rPr lang="en-US" sz="1800" b="0" dirty="0"/>
              <a:t>Number and type of arguments</a:t>
            </a:r>
          </a:p>
          <a:p>
            <a:pPr marL="458788" lvl="1" indent="-166688" algn="l">
              <a:buFont typeface="Arial" pitchFamily="34" charset="0"/>
              <a:buChar char="•"/>
              <a:defRPr/>
            </a:pPr>
            <a:r>
              <a:rPr lang="en-US" sz="1800" b="0" dirty="0"/>
              <a:t>Output type</a:t>
            </a:r>
          </a:p>
          <a:p>
            <a:pPr marL="458788" lvl="1" indent="-166688" algn="l">
              <a:buFont typeface="Arial" pitchFamily="34" charset="0"/>
              <a:buChar char="•"/>
              <a:defRPr/>
            </a:pPr>
            <a:r>
              <a:rPr lang="en-US" sz="1800" b="0" dirty="0"/>
              <a:t>Contracts</a:t>
            </a:r>
            <a:endParaRPr lang="en-US" sz="2000" b="0" dirty="0"/>
          </a:p>
        </p:txBody>
      </p:sp>
      <p:sp>
        <p:nvSpPr>
          <p:cNvPr id="5" name="Rectangular Callout 4"/>
          <p:cNvSpPr/>
          <p:nvPr/>
        </p:nvSpPr>
        <p:spPr bwMode="auto">
          <a:xfrm>
            <a:off x="3759200" y="5867400"/>
            <a:ext cx="2873544" cy="400110"/>
          </a:xfrm>
          <a:prstGeom prst="wedgeRectCallout">
            <a:avLst>
              <a:gd name="adj1" fmla="val -79208"/>
              <a:gd name="adj2" fmla="val -31328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 marL="166688" indent="-166688" algn="l">
              <a:defRPr/>
            </a:pPr>
            <a:r>
              <a:rPr lang="en-US" sz="2000" b="0" dirty="0"/>
              <a:t>Complex low-level code</a:t>
            </a:r>
          </a:p>
        </p:txBody>
      </p:sp>
      <p:sp>
        <p:nvSpPr>
          <p:cNvPr id="6" name="Rectangular Callout 5"/>
          <p:cNvSpPr/>
          <p:nvPr/>
        </p:nvSpPr>
        <p:spPr bwMode="auto">
          <a:xfrm>
            <a:off x="6350000" y="8077200"/>
            <a:ext cx="3258456" cy="707886"/>
          </a:xfrm>
          <a:prstGeom prst="wedgeRectCallout">
            <a:avLst>
              <a:gd name="adj1" fmla="val -60615"/>
              <a:gd name="adj2" fmla="val -52332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 algn="l">
              <a:defRPr/>
            </a:pPr>
            <a:r>
              <a:rPr lang="en-US" sz="2000" b="0" dirty="0"/>
              <a:t>Human readable, often in a </a:t>
            </a:r>
            <a:br>
              <a:rPr lang="en-US" sz="2000" b="0" dirty="0"/>
            </a:br>
            <a:r>
              <a:rPr lang="en-US" sz="2000" b="0" dirty="0"/>
              <a:t>web page or thick manual</a:t>
            </a:r>
          </a:p>
        </p:txBody>
      </p:sp>
      <p:sp>
        <p:nvSpPr>
          <p:cNvPr id="7" name="Right Arrow Callout 6"/>
          <p:cNvSpPr/>
          <p:nvPr/>
        </p:nvSpPr>
        <p:spPr bwMode="auto">
          <a:xfrm>
            <a:off x="362966" y="2471033"/>
            <a:ext cx="729234" cy="936475"/>
          </a:xfrm>
          <a:prstGeom prst="rightArrowCallout">
            <a:avLst/>
          </a:prstGeom>
          <a:solidFill>
            <a:srgbClr val="92D050">
              <a:alpha val="50000"/>
            </a:srgbClr>
          </a:solidFill>
          <a:ln w="63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vert270" wrap="none" lIns="54864" tIns="91440" rIns="50800" bIns="9144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What</a:t>
            </a:r>
          </a:p>
        </p:txBody>
      </p:sp>
      <p:sp>
        <p:nvSpPr>
          <p:cNvPr id="8" name="Right Arrow Callout 7"/>
          <p:cNvSpPr/>
          <p:nvPr/>
        </p:nvSpPr>
        <p:spPr bwMode="auto">
          <a:xfrm>
            <a:off x="362966" y="5146792"/>
            <a:ext cx="729234" cy="833883"/>
          </a:xfrm>
          <a:prstGeom prst="rightArrowCallout">
            <a:avLst/>
          </a:prstGeom>
          <a:solidFill>
            <a:srgbClr val="FF0000">
              <a:alpha val="50000"/>
            </a:srgbClr>
          </a:solidFill>
          <a:ln w="63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vert270" wrap="none" lIns="54864" tIns="91440" rIns="50800" bIns="9144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How</a:t>
            </a:r>
          </a:p>
        </p:txBody>
      </p:sp>
      <p:sp>
        <p:nvSpPr>
          <p:cNvPr id="9" name="Right Arrow Callout 8"/>
          <p:cNvSpPr/>
          <p:nvPr/>
        </p:nvSpPr>
        <p:spPr bwMode="auto">
          <a:xfrm>
            <a:off x="362966" y="7445525"/>
            <a:ext cx="729234" cy="936475"/>
          </a:xfrm>
          <a:prstGeom prst="rightArrowCallout">
            <a:avLst/>
          </a:prstGeom>
          <a:solidFill>
            <a:srgbClr val="92D050">
              <a:alpha val="50000"/>
            </a:srgbClr>
          </a:solidFill>
          <a:ln w="63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vert270" wrap="none" lIns="54864" tIns="91440" rIns="50800" bIns="9144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What</a:t>
            </a: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53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Using a Library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When </a:t>
            </a:r>
            <a:r>
              <a:rPr lang="en-US" b="1" dirty="0"/>
              <a:t>writing</a:t>
            </a:r>
            <a:r>
              <a:rPr lang="en-US" dirty="0"/>
              <a:t> application code,</a:t>
            </a:r>
            <a:br>
              <a:rPr lang="en-US" dirty="0"/>
            </a:br>
            <a:r>
              <a:rPr lang="en-US" dirty="0"/>
              <a:t>we only use the functionalities</a:t>
            </a:r>
            <a:br>
              <a:rPr lang="en-US" dirty="0"/>
            </a:br>
            <a:r>
              <a:rPr lang="en-US" dirty="0"/>
              <a:t>listed in the interface</a:t>
            </a:r>
          </a:p>
          <a:p>
            <a:pPr lvl="1"/>
            <a:r>
              <a:rPr lang="en-US" i="1" dirty="0"/>
              <a:t>No reliance on implementation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When </a:t>
            </a:r>
            <a:r>
              <a:rPr lang="en-US" b="1" dirty="0"/>
              <a:t>compiling</a:t>
            </a:r>
            <a:r>
              <a:rPr lang="en-US" dirty="0"/>
              <a:t> the application,</a:t>
            </a:r>
            <a:br>
              <a:rPr lang="en-US" dirty="0"/>
            </a:br>
            <a:r>
              <a:rPr lang="en-US" dirty="0"/>
              <a:t>we involve an implementation of</a:t>
            </a:r>
            <a:br>
              <a:rPr lang="en-US" dirty="0"/>
            </a:br>
            <a:r>
              <a:rPr lang="en-US" dirty="0"/>
              <a:t>the library</a:t>
            </a:r>
          </a:p>
          <a:p>
            <a:pPr lvl="1"/>
            <a:r>
              <a:rPr lang="en-US" dirty="0"/>
              <a:t>Needed for the application to run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Implementation is a </a:t>
            </a:r>
            <a:r>
              <a:rPr lang="en-US" b="1" dirty="0"/>
              <a:t>black box</a:t>
            </a:r>
          </a:p>
          <a:p>
            <a:pPr lvl="1"/>
            <a:endParaRPr lang="en-US" dirty="0"/>
          </a:p>
        </p:txBody>
      </p:sp>
      <p:sp>
        <p:nvSpPr>
          <p:cNvPr id="4" name="Cube 3"/>
          <p:cNvSpPr/>
          <p:nvPr/>
        </p:nvSpPr>
        <p:spPr bwMode="auto">
          <a:xfrm>
            <a:off x="8483600" y="5257800"/>
            <a:ext cx="3352800" cy="3886200"/>
          </a:xfrm>
          <a:prstGeom prst="cube">
            <a:avLst>
              <a:gd name="adj" fmla="val 16315"/>
            </a:avLst>
          </a:prstGeom>
          <a:solidFill>
            <a:schemeClr val="tx2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5" name="Vertical Scroll 4"/>
          <p:cNvSpPr/>
          <p:nvPr/>
        </p:nvSpPr>
        <p:spPr bwMode="auto">
          <a:xfrm flipH="1">
            <a:off x="8255000" y="6096000"/>
            <a:ext cx="2895600" cy="2139950"/>
          </a:xfrm>
          <a:prstGeom prst="verticalScroll">
            <a:avLst>
              <a:gd name="adj" fmla="val 21027"/>
            </a:avLst>
          </a:prstGeom>
          <a:solidFill>
            <a:schemeClr val="bg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l">
              <a:tabLst>
                <a:tab pos="3943350" algn="l"/>
              </a:tabLst>
            </a:pPr>
            <a:endParaRPr lang="en-US" sz="1800" b="0" dirty="0">
              <a:latin typeface="Helvetica Neue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559800" y="6096000"/>
            <a:ext cx="146867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Helvetica Neue"/>
              </a:rPr>
              <a:t>Interface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1272333" y="5867400"/>
            <a:ext cx="615553" cy="2748509"/>
          </a:xfrm>
          <a:prstGeom prst="rect">
            <a:avLst/>
          </a:prstGeom>
          <a:noFill/>
        </p:spPr>
        <p:txBody>
          <a:bodyPr vert="vert" wrap="none" rtlCol="0">
            <a:spAutoFit/>
          </a:bodyPr>
          <a:lstStyle/>
          <a:p>
            <a:r>
              <a:rPr lang="en-US" sz="2800" dirty="0">
                <a:solidFill>
                  <a:schemeClr val="bg1">
                    <a:lumMod val="95000"/>
                  </a:schemeClr>
                </a:solidFill>
                <a:latin typeface="Helvetica Neue"/>
              </a:rPr>
              <a:t>Implementation</a:t>
            </a:r>
          </a:p>
        </p:txBody>
      </p:sp>
      <p:sp>
        <p:nvSpPr>
          <p:cNvPr id="10" name="Vertical Scroll 9"/>
          <p:cNvSpPr/>
          <p:nvPr/>
        </p:nvSpPr>
        <p:spPr bwMode="auto">
          <a:xfrm flipH="1">
            <a:off x="8102600" y="2209800"/>
            <a:ext cx="2895600" cy="2139950"/>
          </a:xfrm>
          <a:prstGeom prst="verticalScroll">
            <a:avLst>
              <a:gd name="adj" fmla="val 21027"/>
            </a:avLst>
          </a:prstGeom>
          <a:solidFill>
            <a:schemeClr val="bg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l">
              <a:tabLst>
                <a:tab pos="3943350" algn="l"/>
              </a:tabLst>
            </a:pPr>
            <a:endParaRPr lang="en-US" sz="1800" b="0" dirty="0">
              <a:latin typeface="Helvetica Neue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8407400" y="2209800"/>
            <a:ext cx="146867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Helvetica Neue"/>
              </a:rPr>
              <a:t>Interface</a:t>
            </a:r>
          </a:p>
        </p:txBody>
      </p:sp>
      <p:sp>
        <p:nvSpPr>
          <p:cNvPr id="12" name="Rectangular Callout 11"/>
          <p:cNvSpPr/>
          <p:nvPr/>
        </p:nvSpPr>
        <p:spPr bwMode="auto">
          <a:xfrm>
            <a:off x="10769600" y="1143000"/>
            <a:ext cx="2068836" cy="1323439"/>
          </a:xfrm>
          <a:prstGeom prst="wedgeRectCallout">
            <a:avLst>
              <a:gd name="adj1" fmla="val -76070"/>
              <a:gd name="adj2" fmla="val 91899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/>
              <a:t>This is the </a:t>
            </a:r>
            <a:r>
              <a:rPr lang="en-US" sz="2000" dirty="0"/>
              <a:t>only</a:t>
            </a:r>
            <a:br>
              <a:rPr lang="en-US" sz="2000" b="0" dirty="0"/>
            </a:br>
            <a:r>
              <a:rPr lang="en-US" sz="2000" b="0" dirty="0"/>
              <a:t>thing that matters</a:t>
            </a:r>
            <a:br>
              <a:rPr lang="en-US" sz="2000" b="0" dirty="0"/>
            </a:br>
            <a:r>
              <a:rPr lang="en-US" sz="2000" b="0" dirty="0"/>
              <a:t>while developing</a:t>
            </a:r>
            <a:br>
              <a:rPr lang="en-US" sz="2000" b="0" dirty="0"/>
            </a:br>
            <a:r>
              <a:rPr lang="en-US" sz="2000" b="0" dirty="0"/>
              <a:t>the application</a:t>
            </a:r>
          </a:p>
        </p:txBody>
      </p:sp>
      <p:sp>
        <p:nvSpPr>
          <p:cNvPr id="13" name="Right Arrow Callout 12"/>
          <p:cNvSpPr/>
          <p:nvPr/>
        </p:nvSpPr>
        <p:spPr bwMode="auto">
          <a:xfrm flipH="1">
            <a:off x="11150600" y="3254525"/>
            <a:ext cx="729234" cy="936475"/>
          </a:xfrm>
          <a:prstGeom prst="rightArrowCallout">
            <a:avLst/>
          </a:prstGeom>
          <a:solidFill>
            <a:srgbClr val="92D050">
              <a:alpha val="50000"/>
            </a:srgbClr>
          </a:solidFill>
          <a:ln w="63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vert" wrap="none" lIns="54864" tIns="91440" rIns="50800" bIns="9144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What</a:t>
            </a: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54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/>
      <p:bldP spid="7" grpId="0"/>
      <p:bldP spid="10" grpId="0" animBg="1"/>
      <p:bldP spid="11" grpId="0"/>
      <p:bldP spid="12" grpId="0" animBg="1"/>
      <p:bldP spid="13" grpId="0" animBg="1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Types of Libraries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System libraries</a:t>
            </a:r>
          </a:p>
          <a:p>
            <a:pPr lvl="1"/>
            <a:r>
              <a:rPr lang="en-US" dirty="0"/>
              <a:t>Part of the programming language</a:t>
            </a:r>
          </a:p>
          <a:p>
            <a:pPr lvl="1">
              <a:buNone/>
            </a:pPr>
            <a:r>
              <a:rPr lang="en-US" dirty="0">
                <a:latin typeface="Helvetica Neue"/>
              </a:rPr>
              <a:t>	</a:t>
            </a:r>
            <a:r>
              <a:rPr lang="en-US" kern="120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#use &lt;</a:t>
            </a:r>
            <a:r>
              <a:rPr lang="en-US" b="1" kern="120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conio</a:t>
            </a:r>
            <a:r>
              <a:rPr lang="en-US" kern="120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&gt;</a:t>
            </a:r>
            <a:endParaRPr lang="en-US" dirty="0">
              <a:latin typeface="Helvetica Neue"/>
            </a:endParaRPr>
          </a:p>
          <a:p>
            <a:pPr lvl="2"/>
            <a:r>
              <a:rPr lang="en-US" dirty="0"/>
              <a:t>No need to load any file to use them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marL="514350" indent="-514350"/>
            <a:endParaRPr lang="en-US" dirty="0"/>
          </a:p>
          <a:p>
            <a:r>
              <a:rPr lang="en-US" dirty="0"/>
              <a:t>User-defined libraries</a:t>
            </a:r>
          </a:p>
          <a:p>
            <a:pPr lvl="1"/>
            <a:r>
              <a:rPr lang="en-US" dirty="0"/>
              <a:t>Written by users or downloaded from the Internet</a:t>
            </a:r>
          </a:p>
          <a:p>
            <a:pPr lvl="1">
              <a:buNone/>
            </a:pPr>
            <a:r>
              <a:rPr lang="en-US" dirty="0"/>
              <a:t>	</a:t>
            </a:r>
            <a:r>
              <a:rPr lang="en-US" b="1" dirty="0">
                <a:solidFill>
                  <a:schemeClr val="tx1"/>
                </a:solidFill>
              </a:rPr>
              <a:t>pixels.c0</a:t>
            </a:r>
          </a:p>
          <a:p>
            <a:pPr lvl="2"/>
            <a:r>
              <a:rPr lang="en-US" dirty="0"/>
              <a:t>Must be compiled with the application</a:t>
            </a:r>
          </a:p>
        </p:txBody>
      </p:sp>
      <p:sp>
        <p:nvSpPr>
          <p:cNvPr id="4" name="Rectangle 4"/>
          <p:cNvSpPr>
            <a:spLocks/>
          </p:cNvSpPr>
          <p:nvPr/>
        </p:nvSpPr>
        <p:spPr bwMode="auto">
          <a:xfrm>
            <a:off x="3663462" y="8229600"/>
            <a:ext cx="6115538" cy="923330"/>
          </a:xfrm>
          <a:prstGeom prst="rect">
            <a:avLst/>
          </a:prstGeom>
          <a:solidFill>
            <a:schemeClr val="tx1"/>
          </a:solidFill>
          <a:ln w="19050">
            <a:solidFill>
              <a:srgbClr val="C00000"/>
            </a:solidFill>
            <a:miter lim="400000"/>
            <a:headEnd/>
            <a:tailEnd/>
          </a:ln>
        </p:spPr>
        <p:txBody>
          <a:bodyPr wrap="square" tIns="91440" bIns="91440" anchor="ctr">
            <a:spAutoFit/>
          </a:bodyPr>
          <a:lstStyle/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#</a:t>
            </a:r>
            <a:r>
              <a:rPr lang="en-US" b="0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cc0 -d pixels.c0 my-image-application.c0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endParaRPr lang="en-US" b="0" dirty="0">
              <a:solidFill>
                <a:schemeClr val="bg1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5" name="Rectangle 4"/>
          <p:cNvSpPr/>
          <p:nvPr/>
        </p:nvSpPr>
        <p:spPr bwMode="auto">
          <a:xfrm>
            <a:off x="3663462" y="7924800"/>
            <a:ext cx="6115538" cy="304800"/>
          </a:xfrm>
          <a:prstGeom prst="rect">
            <a:avLst/>
          </a:prstGeom>
          <a:solidFill>
            <a:srgbClr val="FFC000"/>
          </a:solidFill>
          <a:ln w="25400" cap="flat" cmpd="sng" algn="ctr">
            <a:solidFill>
              <a:srgbClr val="C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b="0" dirty="0"/>
              <a:t>Linux Terminal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6" name="Rectangle 4"/>
          <p:cNvSpPr>
            <a:spLocks/>
          </p:cNvSpPr>
          <p:nvPr/>
        </p:nvSpPr>
        <p:spPr bwMode="auto">
          <a:xfrm>
            <a:off x="3683000" y="4572000"/>
            <a:ext cx="6115538" cy="923330"/>
          </a:xfrm>
          <a:prstGeom prst="rect">
            <a:avLst/>
          </a:prstGeom>
          <a:solidFill>
            <a:schemeClr val="tx1"/>
          </a:solidFill>
          <a:ln w="19050">
            <a:solidFill>
              <a:srgbClr val="C00000"/>
            </a:solidFill>
            <a:miter lim="400000"/>
            <a:headEnd/>
            <a:tailEnd/>
          </a:ln>
        </p:spPr>
        <p:txBody>
          <a:bodyPr wrap="square" tIns="91440" bIns="91440" anchor="ctr">
            <a:spAutoFit/>
          </a:bodyPr>
          <a:lstStyle/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#</a:t>
            </a:r>
            <a:r>
              <a:rPr lang="en-US" b="0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cc0 -d my-math-application.c0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endParaRPr lang="en-US" b="0" dirty="0">
              <a:solidFill>
                <a:schemeClr val="bg1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3683000" y="4267200"/>
            <a:ext cx="6115538" cy="304800"/>
          </a:xfrm>
          <a:prstGeom prst="rect">
            <a:avLst/>
          </a:prstGeom>
          <a:solidFill>
            <a:srgbClr val="FFC000"/>
          </a:solidFill>
          <a:ln w="25400" cap="flat" cmpd="sng" algn="ctr">
            <a:solidFill>
              <a:srgbClr val="C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b="0" dirty="0"/>
              <a:t>Linux Terminal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55</a:t>
            </a:fld>
            <a:endParaRPr lang="en-US" dirty="0"/>
          </a:p>
        </p:txBody>
      </p:sp>
      <p:sp>
        <p:nvSpPr>
          <p:cNvPr id="9" name="Rectangular Callout 8"/>
          <p:cNvSpPr/>
          <p:nvPr/>
        </p:nvSpPr>
        <p:spPr bwMode="auto">
          <a:xfrm>
            <a:off x="10998200" y="5791200"/>
            <a:ext cx="1690527" cy="707886"/>
          </a:xfrm>
          <a:prstGeom prst="wedgeRectCallout">
            <a:avLst>
              <a:gd name="adj1" fmla="val -361303"/>
              <a:gd name="adj2" fmla="val -25278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/>
              <a:t>Also called an</a:t>
            </a:r>
            <a:br>
              <a:rPr lang="en-US" sz="2000" b="0" dirty="0"/>
            </a:br>
            <a:r>
              <a:rPr lang="en-US" sz="2000" dirty="0"/>
              <a:t>API</a:t>
            </a:r>
          </a:p>
        </p:txBody>
      </p:sp>
      <p:sp>
        <p:nvSpPr>
          <p:cNvPr id="10" name="Rectangular Callout 9"/>
          <p:cNvSpPr/>
          <p:nvPr/>
        </p:nvSpPr>
        <p:spPr bwMode="auto">
          <a:xfrm>
            <a:off x="10922000" y="6781800"/>
            <a:ext cx="1323439" cy="830997"/>
          </a:xfrm>
          <a:prstGeom prst="wedgeRectCallout">
            <a:avLst>
              <a:gd name="adj1" fmla="val 20377"/>
              <a:gd name="adj2" fmla="val -88407"/>
            </a:avLst>
          </a:prstGeom>
          <a:solidFill>
            <a:schemeClr val="accent6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1600" dirty="0"/>
              <a:t>A</a:t>
            </a:r>
            <a:r>
              <a:rPr lang="en-US" sz="1600" b="0" dirty="0"/>
              <a:t>pplication</a:t>
            </a:r>
            <a:br>
              <a:rPr lang="en-US" sz="1600" b="0" dirty="0"/>
            </a:br>
            <a:r>
              <a:rPr lang="en-US" sz="1600" dirty="0"/>
              <a:t>P</a:t>
            </a:r>
            <a:r>
              <a:rPr lang="en-US" sz="1600" b="0" dirty="0"/>
              <a:t>rogramming</a:t>
            </a:r>
            <a:br>
              <a:rPr lang="en-US" sz="1600" b="0" dirty="0"/>
            </a:br>
            <a:r>
              <a:rPr lang="en-US" sz="1600" dirty="0"/>
              <a:t>I</a:t>
            </a:r>
            <a:r>
              <a:rPr lang="en-US" sz="1600" b="0" dirty="0"/>
              <a:t>nterface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9" grpId="0" animBg="1"/>
      <p:bldP spid="10" grpId="0" animBg="1"/>
    </p:bld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Writing a Library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When writing a library, we need to</a:t>
            </a:r>
          </a:p>
          <a:p>
            <a:pPr lvl="1"/>
            <a:r>
              <a:rPr lang="en-US" dirty="0"/>
              <a:t>Decide on the interface</a:t>
            </a:r>
          </a:p>
          <a:p>
            <a:pPr lvl="1"/>
            <a:r>
              <a:rPr lang="en-US" dirty="0"/>
              <a:t>Implement every functionality exported by the interface</a:t>
            </a:r>
          </a:p>
          <a:p>
            <a:pPr lvl="2"/>
            <a:r>
              <a:rPr lang="en-US" dirty="0"/>
              <a:t>Fill in the black box</a:t>
            </a:r>
          </a:p>
          <a:p>
            <a:pPr lvl="1"/>
            <a:r>
              <a:rPr lang="en-US" dirty="0"/>
              <a:t>Write lots of documentation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In this class, we will</a:t>
            </a:r>
            <a:br>
              <a:rPr lang="en-US" dirty="0"/>
            </a:br>
            <a:r>
              <a:rPr lang="en-US" dirty="0"/>
              <a:t>write some of the</a:t>
            </a:r>
            <a:br>
              <a:rPr lang="en-US" dirty="0"/>
            </a:br>
            <a:r>
              <a:rPr lang="en-US" dirty="0"/>
              <a:t>system libraries that are</a:t>
            </a:r>
            <a:br>
              <a:rPr lang="en-US" dirty="0"/>
            </a:br>
            <a:r>
              <a:rPr lang="en-US" dirty="0"/>
              <a:t>native in other languages</a:t>
            </a:r>
          </a:p>
        </p:txBody>
      </p:sp>
      <p:sp>
        <p:nvSpPr>
          <p:cNvPr id="4" name="Cube 3"/>
          <p:cNvSpPr/>
          <p:nvPr/>
        </p:nvSpPr>
        <p:spPr bwMode="auto">
          <a:xfrm>
            <a:off x="7340600" y="4876800"/>
            <a:ext cx="3352800" cy="3886200"/>
          </a:xfrm>
          <a:prstGeom prst="cube">
            <a:avLst>
              <a:gd name="adj" fmla="val 16315"/>
            </a:avLst>
          </a:prstGeom>
          <a:solidFill>
            <a:schemeClr val="bg1">
              <a:lumMod val="95000"/>
            </a:schemeClr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5" name="Vertical Scroll 4"/>
          <p:cNvSpPr/>
          <p:nvPr/>
        </p:nvSpPr>
        <p:spPr bwMode="auto">
          <a:xfrm flipH="1">
            <a:off x="7112000" y="5715000"/>
            <a:ext cx="2895600" cy="2139950"/>
          </a:xfrm>
          <a:prstGeom prst="verticalScroll">
            <a:avLst>
              <a:gd name="adj" fmla="val 21027"/>
            </a:avLst>
          </a:prstGeom>
          <a:solidFill>
            <a:schemeClr val="bg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l">
              <a:tabLst>
                <a:tab pos="3943350" algn="l"/>
              </a:tabLst>
            </a:pPr>
            <a:endParaRPr lang="en-US" sz="1800" b="0" dirty="0">
              <a:latin typeface="Helvetica Neue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416800" y="5715000"/>
            <a:ext cx="146867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Helvetica Neue"/>
              </a:rPr>
              <a:t>Interface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0129333" y="5486400"/>
            <a:ext cx="615553" cy="2748509"/>
          </a:xfrm>
          <a:prstGeom prst="rect">
            <a:avLst/>
          </a:prstGeom>
          <a:noFill/>
        </p:spPr>
        <p:txBody>
          <a:bodyPr vert="vert" wrap="none" rtlCol="0">
            <a:spAutoFit/>
          </a:bodyPr>
          <a:lstStyle/>
          <a:p>
            <a:r>
              <a:rPr lang="en-US" sz="2800" dirty="0">
                <a:latin typeface="Helvetica Neue"/>
              </a:rPr>
              <a:t>Implementation</a:t>
            </a:r>
          </a:p>
        </p:txBody>
      </p:sp>
      <p:sp>
        <p:nvSpPr>
          <p:cNvPr id="9" name="Right Arrow Callout 8"/>
          <p:cNvSpPr/>
          <p:nvPr/>
        </p:nvSpPr>
        <p:spPr bwMode="auto">
          <a:xfrm>
            <a:off x="6578600" y="7924800"/>
            <a:ext cx="729234" cy="833883"/>
          </a:xfrm>
          <a:prstGeom prst="rightArrowCallout">
            <a:avLst/>
          </a:prstGeom>
          <a:solidFill>
            <a:srgbClr val="FF0000">
              <a:alpha val="50000"/>
            </a:srgbClr>
          </a:solidFill>
          <a:ln w="63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vert270" wrap="none" lIns="54864" tIns="91440" rIns="50800" bIns="9144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How</a:t>
            </a:r>
          </a:p>
        </p:txBody>
      </p:sp>
      <p:sp>
        <p:nvSpPr>
          <p:cNvPr id="10" name="Right Arrow Callout 9"/>
          <p:cNvSpPr/>
          <p:nvPr/>
        </p:nvSpPr>
        <p:spPr bwMode="auto">
          <a:xfrm>
            <a:off x="6350000" y="5493325"/>
            <a:ext cx="729234" cy="936475"/>
          </a:xfrm>
          <a:prstGeom prst="rightArrowCallout">
            <a:avLst/>
          </a:prstGeom>
          <a:solidFill>
            <a:srgbClr val="92D050">
              <a:alpha val="50000"/>
            </a:srgbClr>
          </a:solidFill>
          <a:ln w="63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vert270" wrap="none" lIns="54864" tIns="91440" rIns="50800" bIns="9144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What</a:t>
            </a: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56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ube 8"/>
          <p:cNvSpPr/>
          <p:nvPr/>
        </p:nvSpPr>
        <p:spPr bwMode="auto">
          <a:xfrm>
            <a:off x="10388600" y="7696200"/>
            <a:ext cx="2438400" cy="1905000"/>
          </a:xfrm>
          <a:prstGeom prst="cube">
            <a:avLst>
              <a:gd name="adj" fmla="val 7588"/>
            </a:avLst>
          </a:prstGeom>
          <a:solidFill>
            <a:schemeClr val="tx2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Abstract Data Types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library that defines a </a:t>
            </a:r>
            <a:r>
              <a:rPr lang="en-US" b="1" dirty="0"/>
              <a:t>new type </a:t>
            </a:r>
            <a:r>
              <a:rPr lang="en-US" dirty="0"/>
              <a:t>and the ways to use it</a:t>
            </a:r>
            <a:endParaRPr lang="en-US" i="1" dirty="0"/>
          </a:p>
          <a:p>
            <a:pPr lvl="1"/>
            <a:r>
              <a:rPr lang="en-US" dirty="0"/>
              <a:t>Defines the type </a:t>
            </a:r>
            <a:r>
              <a:rPr lang="en-US" dirty="0" err="1">
                <a:solidFill>
                  <a:srgbClr val="00B050"/>
                </a:solidFill>
              </a:rPr>
              <a:t>pixel_t</a:t>
            </a:r>
            <a:r>
              <a:rPr lang="en-US" dirty="0"/>
              <a:t> of pixels</a:t>
            </a:r>
          </a:p>
          <a:p>
            <a:pPr lvl="2"/>
            <a:r>
              <a:rPr lang="en-US" dirty="0"/>
              <a:t>The </a:t>
            </a:r>
            <a:r>
              <a:rPr lang="en-US" b="1" dirty="0"/>
              <a:t>only</a:t>
            </a:r>
            <a:r>
              <a:rPr lang="en-US" dirty="0"/>
              <a:t> way we shall refer to pixel in application</a:t>
            </a:r>
          </a:p>
          <a:p>
            <a:pPr lvl="1"/>
            <a:r>
              <a:rPr lang="en-US" dirty="0"/>
              <a:t>Defines functions that manipulate pixels</a:t>
            </a:r>
          </a:p>
          <a:p>
            <a:pPr lvl="3">
              <a:buNone/>
            </a:pPr>
            <a:r>
              <a:rPr lang="en-US" dirty="0" err="1">
                <a:solidFill>
                  <a:srgbClr val="00B050"/>
                </a:solidFill>
              </a:rPr>
              <a:t>int</a:t>
            </a:r>
            <a:r>
              <a:rPr lang="en-US" dirty="0"/>
              <a:t> </a:t>
            </a:r>
            <a:r>
              <a:rPr lang="en-US" dirty="0" err="1">
                <a:solidFill>
                  <a:srgbClr val="7030A0"/>
                </a:solidFill>
              </a:rPr>
              <a:t>get_red</a:t>
            </a:r>
            <a:r>
              <a:rPr lang="en-US" dirty="0"/>
              <a:t>(</a:t>
            </a:r>
            <a:r>
              <a:rPr lang="en-US" dirty="0" err="1">
                <a:solidFill>
                  <a:srgbClr val="00B050"/>
                </a:solidFill>
              </a:rPr>
              <a:t>pixel_t</a:t>
            </a:r>
            <a:r>
              <a:rPr lang="en-US" dirty="0"/>
              <a:t> </a:t>
            </a:r>
            <a:r>
              <a:rPr lang="en-US" dirty="0">
                <a:solidFill>
                  <a:srgbClr val="FFC000"/>
                </a:solidFill>
              </a:rPr>
              <a:t>p</a:t>
            </a:r>
            <a:r>
              <a:rPr lang="en-US" dirty="0"/>
              <a:t>)</a:t>
            </a:r>
          </a:p>
          <a:p>
            <a:pPr lvl="3">
              <a:buNone/>
            </a:pPr>
            <a:r>
              <a:rPr lang="en-US" dirty="0">
                <a:solidFill>
                  <a:srgbClr val="C00000"/>
                </a:solidFill>
              </a:rPr>
              <a:t>/*@ensures 0 &lt;= \result &amp;&amp; \result &lt; 256; @*/</a:t>
            </a:r>
            <a:r>
              <a:rPr lang="en-US" dirty="0"/>
              <a:t> ;</a:t>
            </a:r>
          </a:p>
          <a:p>
            <a:pPr lvl="3">
              <a:buNone/>
            </a:pPr>
            <a:r>
              <a:rPr lang="en-US" dirty="0" err="1">
                <a:solidFill>
                  <a:srgbClr val="00B050"/>
                </a:solidFill>
              </a:rPr>
              <a:t>int</a:t>
            </a:r>
            <a:r>
              <a:rPr lang="en-US" dirty="0"/>
              <a:t> </a:t>
            </a:r>
            <a:r>
              <a:rPr lang="en-US" dirty="0" err="1">
                <a:solidFill>
                  <a:srgbClr val="7030A0"/>
                </a:solidFill>
              </a:rPr>
              <a:t>get_green</a:t>
            </a:r>
            <a:r>
              <a:rPr lang="en-US" dirty="0"/>
              <a:t>(</a:t>
            </a:r>
            <a:r>
              <a:rPr lang="en-US" dirty="0" err="1">
                <a:solidFill>
                  <a:srgbClr val="00B050"/>
                </a:solidFill>
              </a:rPr>
              <a:t>pixel_t</a:t>
            </a:r>
            <a:r>
              <a:rPr lang="en-US" dirty="0"/>
              <a:t> </a:t>
            </a:r>
            <a:r>
              <a:rPr lang="en-US" dirty="0">
                <a:solidFill>
                  <a:srgbClr val="FFC000"/>
                </a:solidFill>
              </a:rPr>
              <a:t>p</a:t>
            </a:r>
            <a:r>
              <a:rPr lang="en-US" dirty="0"/>
              <a:t>) …</a:t>
            </a:r>
          </a:p>
          <a:p>
            <a:pPr lvl="3">
              <a:buNone/>
            </a:pPr>
            <a:r>
              <a:rPr lang="en-US" dirty="0" err="1">
                <a:solidFill>
                  <a:srgbClr val="00B050"/>
                </a:solidFill>
              </a:rPr>
              <a:t>int</a:t>
            </a:r>
            <a:r>
              <a:rPr lang="en-US" dirty="0"/>
              <a:t> </a:t>
            </a:r>
            <a:r>
              <a:rPr lang="en-US" dirty="0" err="1">
                <a:solidFill>
                  <a:srgbClr val="7030A0"/>
                </a:solidFill>
              </a:rPr>
              <a:t>get_blue</a:t>
            </a:r>
            <a:r>
              <a:rPr lang="en-US" dirty="0"/>
              <a:t>(</a:t>
            </a:r>
            <a:r>
              <a:rPr lang="en-US" dirty="0" err="1">
                <a:solidFill>
                  <a:srgbClr val="00B050"/>
                </a:solidFill>
              </a:rPr>
              <a:t>pixel_t</a:t>
            </a:r>
            <a:r>
              <a:rPr lang="en-US" dirty="0"/>
              <a:t> </a:t>
            </a:r>
            <a:r>
              <a:rPr lang="en-US" dirty="0">
                <a:solidFill>
                  <a:srgbClr val="FFC000"/>
                </a:solidFill>
              </a:rPr>
              <a:t>p</a:t>
            </a:r>
            <a:r>
              <a:rPr lang="en-US" dirty="0"/>
              <a:t>) …</a:t>
            </a:r>
          </a:p>
          <a:p>
            <a:pPr lvl="3">
              <a:buNone/>
            </a:pPr>
            <a:r>
              <a:rPr lang="en-US" dirty="0" err="1">
                <a:solidFill>
                  <a:srgbClr val="00B050"/>
                </a:solidFill>
              </a:rPr>
              <a:t>pixel_t</a:t>
            </a:r>
            <a:r>
              <a:rPr lang="en-US" dirty="0"/>
              <a:t> </a:t>
            </a:r>
            <a:r>
              <a:rPr lang="en-US" dirty="0" err="1">
                <a:solidFill>
                  <a:srgbClr val="7030A0"/>
                </a:solidFill>
              </a:rPr>
              <a:t>make_pixel</a:t>
            </a:r>
            <a:r>
              <a:rPr lang="en-US" dirty="0"/>
              <a:t>(</a:t>
            </a:r>
            <a:r>
              <a:rPr lang="en-US" dirty="0" err="1">
                <a:solidFill>
                  <a:srgbClr val="00B050"/>
                </a:solidFill>
              </a:rPr>
              <a:t>int</a:t>
            </a:r>
            <a:r>
              <a:rPr lang="en-US" dirty="0"/>
              <a:t> </a:t>
            </a:r>
            <a:r>
              <a:rPr lang="en-US" dirty="0">
                <a:solidFill>
                  <a:srgbClr val="FFC000"/>
                </a:solidFill>
              </a:rPr>
              <a:t>red</a:t>
            </a:r>
            <a:r>
              <a:rPr lang="en-US" dirty="0"/>
              <a:t>, </a:t>
            </a:r>
            <a:r>
              <a:rPr lang="en-US" dirty="0" err="1">
                <a:solidFill>
                  <a:srgbClr val="00B050"/>
                </a:solidFill>
              </a:rPr>
              <a:t>int</a:t>
            </a:r>
            <a:r>
              <a:rPr lang="en-US" dirty="0"/>
              <a:t> </a:t>
            </a:r>
            <a:r>
              <a:rPr lang="en-US" dirty="0">
                <a:solidFill>
                  <a:srgbClr val="FFC000"/>
                </a:solidFill>
              </a:rPr>
              <a:t>green</a:t>
            </a:r>
            <a:r>
              <a:rPr lang="en-US" dirty="0"/>
              <a:t>, </a:t>
            </a:r>
            <a:r>
              <a:rPr lang="en-US" dirty="0" err="1">
                <a:solidFill>
                  <a:srgbClr val="00B050"/>
                </a:solidFill>
              </a:rPr>
              <a:t>int</a:t>
            </a:r>
            <a:r>
              <a:rPr lang="en-US" dirty="0"/>
              <a:t> </a:t>
            </a:r>
            <a:r>
              <a:rPr lang="en-US" dirty="0">
                <a:solidFill>
                  <a:srgbClr val="FFC000"/>
                </a:solidFill>
              </a:rPr>
              <a:t>blue</a:t>
            </a:r>
            <a:r>
              <a:rPr lang="en-US" dirty="0"/>
              <a:t>) …</a:t>
            </a:r>
          </a:p>
          <a:p>
            <a:pPr lvl="2"/>
            <a:r>
              <a:rPr lang="en-US" dirty="0"/>
              <a:t>The </a:t>
            </a:r>
            <a:r>
              <a:rPr lang="en-US" b="1" dirty="0"/>
              <a:t>only</a:t>
            </a:r>
            <a:r>
              <a:rPr lang="en-US" dirty="0"/>
              <a:t> operations we shall use to manipulate pixels</a:t>
            </a:r>
          </a:p>
          <a:p>
            <a:pPr lvl="3"/>
            <a:r>
              <a:rPr lang="en-US" dirty="0"/>
              <a:t>Except for functions we write using them</a:t>
            </a:r>
          </a:p>
          <a:p>
            <a:r>
              <a:rPr lang="en-US" dirty="0"/>
              <a:t>ADT’s promote a very strong form of </a:t>
            </a:r>
            <a:r>
              <a:rPr lang="en-US" b="1" dirty="0"/>
              <a:t>abstraction</a:t>
            </a:r>
          </a:p>
          <a:p>
            <a:pPr lvl="1"/>
            <a:r>
              <a:rPr lang="en-US" dirty="0"/>
              <a:t>If the client only uses the interface, we can</a:t>
            </a:r>
            <a:br>
              <a:rPr lang="en-US" dirty="0"/>
            </a:br>
            <a:r>
              <a:rPr lang="en-US" dirty="0"/>
              <a:t>use </a:t>
            </a:r>
            <a:r>
              <a:rPr lang="en-US" i="1" dirty="0"/>
              <a:t>any correct implementation </a:t>
            </a:r>
            <a:r>
              <a:rPr lang="en-US" dirty="0"/>
              <a:t>and the</a:t>
            </a:r>
            <a:br>
              <a:rPr lang="en-US" dirty="0"/>
            </a:br>
            <a:r>
              <a:rPr lang="en-US" dirty="0"/>
              <a:t>application will work the same!</a:t>
            </a:r>
          </a:p>
        </p:txBody>
      </p:sp>
      <p:sp>
        <p:nvSpPr>
          <p:cNvPr id="4" name="Right Brace 3"/>
          <p:cNvSpPr/>
          <p:nvPr/>
        </p:nvSpPr>
        <p:spPr bwMode="auto">
          <a:xfrm>
            <a:off x="8940800" y="2667000"/>
            <a:ext cx="457200" cy="3200400"/>
          </a:xfrm>
          <a:prstGeom prst="rightBrace">
            <a:avLst>
              <a:gd name="adj1" fmla="val 29112"/>
              <a:gd name="adj2" fmla="val 50000"/>
            </a:avLst>
          </a:prstGeom>
          <a:noFill/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9702800" y="3429000"/>
            <a:ext cx="230704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dirty="0"/>
              <a:t>This is the pixel</a:t>
            </a:r>
            <a:br>
              <a:rPr lang="en-US" b="0" dirty="0"/>
            </a:br>
            <a:r>
              <a:rPr lang="en-US" b="0" dirty="0"/>
              <a:t>interface</a:t>
            </a:r>
          </a:p>
        </p:txBody>
      </p:sp>
      <p:sp>
        <p:nvSpPr>
          <p:cNvPr id="6" name="Vertical Scroll 5"/>
          <p:cNvSpPr/>
          <p:nvPr/>
        </p:nvSpPr>
        <p:spPr bwMode="auto">
          <a:xfrm flipH="1">
            <a:off x="9702800" y="4343400"/>
            <a:ext cx="2209800" cy="1447800"/>
          </a:xfrm>
          <a:prstGeom prst="verticalScroll">
            <a:avLst>
              <a:gd name="adj" fmla="val 13645"/>
            </a:avLst>
          </a:prstGeom>
          <a:solidFill>
            <a:schemeClr val="bg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l">
              <a:tabLst>
                <a:tab pos="3943350" algn="l"/>
              </a:tabLst>
            </a:pPr>
            <a:r>
              <a:rPr lang="en-US" sz="1200" dirty="0">
                <a:latin typeface="Helvetica Neue"/>
              </a:rPr>
              <a:t>… </a:t>
            </a:r>
            <a:r>
              <a:rPr lang="en-US" sz="1200" dirty="0" err="1">
                <a:solidFill>
                  <a:srgbClr val="00B050"/>
                </a:solidFill>
                <a:latin typeface="Helvetica Neue"/>
              </a:rPr>
              <a:t>pixel_t</a:t>
            </a:r>
            <a:r>
              <a:rPr lang="en-US" sz="1200" dirty="0">
                <a:latin typeface="Helvetica Neue"/>
              </a:rPr>
              <a:t> …</a:t>
            </a:r>
          </a:p>
          <a:p>
            <a:pPr algn="l">
              <a:tabLst>
                <a:tab pos="3943350" algn="l"/>
              </a:tabLst>
            </a:pPr>
            <a:endParaRPr lang="en-US" sz="1200" dirty="0">
              <a:latin typeface="Helvetica Neue"/>
            </a:endParaRPr>
          </a:p>
          <a:p>
            <a:pPr marL="0" lvl="3" indent="0" algn="l">
              <a:buNone/>
            </a:pPr>
            <a:r>
              <a:rPr lang="en-US" sz="1200" dirty="0" err="1">
                <a:solidFill>
                  <a:srgbClr val="00B050"/>
                </a:solidFill>
              </a:rPr>
              <a:t>int</a:t>
            </a:r>
            <a:r>
              <a:rPr lang="en-US" sz="1200" dirty="0"/>
              <a:t> </a:t>
            </a:r>
            <a:r>
              <a:rPr lang="en-US" sz="1200" dirty="0" err="1">
                <a:solidFill>
                  <a:srgbClr val="7030A0"/>
                </a:solidFill>
              </a:rPr>
              <a:t>get_red</a:t>
            </a:r>
            <a:r>
              <a:rPr lang="en-US" sz="1200" dirty="0"/>
              <a:t>(</a:t>
            </a:r>
            <a:r>
              <a:rPr lang="en-US" sz="1200" dirty="0" err="1">
                <a:solidFill>
                  <a:srgbClr val="00B050"/>
                </a:solidFill>
              </a:rPr>
              <a:t>pixel_t</a:t>
            </a:r>
            <a:r>
              <a:rPr lang="en-US" sz="1200" dirty="0"/>
              <a:t> </a:t>
            </a:r>
            <a:r>
              <a:rPr lang="en-US" sz="1200" dirty="0">
                <a:solidFill>
                  <a:srgbClr val="FFC000"/>
                </a:solidFill>
              </a:rPr>
              <a:t>p</a:t>
            </a:r>
            <a:r>
              <a:rPr lang="en-US" sz="1200" dirty="0"/>
              <a:t>)</a:t>
            </a:r>
          </a:p>
          <a:p>
            <a:pPr marL="0" lvl="3" indent="0" algn="l" defTabSz="615950">
              <a:buNone/>
            </a:pPr>
            <a:r>
              <a:rPr lang="en-US" sz="1200" dirty="0">
                <a:solidFill>
                  <a:srgbClr val="C00000"/>
                </a:solidFill>
              </a:rPr>
              <a:t>/*@ensures 0 &lt;= \res…</a:t>
            </a:r>
          </a:p>
          <a:p>
            <a:pPr marL="0" lvl="3" indent="0" algn="l" defTabSz="615950"/>
            <a:r>
              <a:rPr lang="en-US" sz="1200" dirty="0" err="1">
                <a:solidFill>
                  <a:srgbClr val="00B050"/>
                </a:solidFill>
              </a:rPr>
              <a:t>int</a:t>
            </a:r>
            <a:r>
              <a:rPr lang="en-US" sz="1200" dirty="0"/>
              <a:t> </a:t>
            </a:r>
            <a:r>
              <a:rPr lang="en-US" sz="1200" dirty="0" err="1">
                <a:solidFill>
                  <a:srgbClr val="7030A0"/>
                </a:solidFill>
              </a:rPr>
              <a:t>get_green</a:t>
            </a:r>
            <a:r>
              <a:rPr lang="en-US" sz="1200" dirty="0"/>
              <a:t>(</a:t>
            </a:r>
            <a:r>
              <a:rPr lang="en-US" sz="1200" dirty="0" err="1">
                <a:solidFill>
                  <a:srgbClr val="00B050"/>
                </a:solidFill>
              </a:rPr>
              <a:t>pixel_t</a:t>
            </a:r>
            <a:r>
              <a:rPr lang="en-US" sz="1200" dirty="0"/>
              <a:t> …</a:t>
            </a:r>
          </a:p>
          <a:p>
            <a:pPr marL="0" lvl="3" indent="0" algn="l" defTabSz="615950"/>
            <a:r>
              <a:rPr lang="en-US" sz="1200" dirty="0" err="1">
                <a:solidFill>
                  <a:srgbClr val="00B050"/>
                </a:solidFill>
              </a:rPr>
              <a:t>int</a:t>
            </a:r>
            <a:r>
              <a:rPr lang="en-US" sz="1200" dirty="0"/>
              <a:t> </a:t>
            </a:r>
            <a:r>
              <a:rPr lang="en-US" sz="1200" dirty="0" err="1">
                <a:solidFill>
                  <a:srgbClr val="7030A0"/>
                </a:solidFill>
              </a:rPr>
              <a:t>get_blue</a:t>
            </a:r>
            <a:r>
              <a:rPr lang="en-US" sz="1200" dirty="0">
                <a:solidFill>
                  <a:srgbClr val="7030A0"/>
                </a:solidFill>
              </a:rPr>
              <a:t> </a:t>
            </a:r>
            <a:r>
              <a:rPr lang="en-US" sz="1200" dirty="0"/>
              <a:t>(</a:t>
            </a:r>
            <a:r>
              <a:rPr lang="en-US" sz="1200" dirty="0" err="1">
                <a:solidFill>
                  <a:srgbClr val="00B050"/>
                </a:solidFill>
              </a:rPr>
              <a:t>pixel_t</a:t>
            </a:r>
            <a:r>
              <a:rPr lang="en-US" sz="1200" dirty="0"/>
              <a:t> …</a:t>
            </a:r>
            <a:endParaRPr lang="en-US" sz="1200" dirty="0">
              <a:solidFill>
                <a:srgbClr val="C00000"/>
              </a:solidFill>
            </a:endParaRPr>
          </a:p>
          <a:p>
            <a:pPr marL="0" lvl="3" indent="0" algn="l" defTabSz="615950">
              <a:buNone/>
            </a:pPr>
            <a:endParaRPr lang="en-US" sz="1200" dirty="0">
              <a:latin typeface="Helvetica Neue"/>
            </a:endParaRPr>
          </a:p>
        </p:txBody>
      </p:sp>
      <p:sp>
        <p:nvSpPr>
          <p:cNvPr id="8" name="Vertical Scroll 7"/>
          <p:cNvSpPr/>
          <p:nvPr/>
        </p:nvSpPr>
        <p:spPr bwMode="auto">
          <a:xfrm flipH="1">
            <a:off x="10236200" y="7924800"/>
            <a:ext cx="2209800" cy="1447800"/>
          </a:xfrm>
          <a:prstGeom prst="verticalScroll">
            <a:avLst>
              <a:gd name="adj" fmla="val 13645"/>
            </a:avLst>
          </a:prstGeom>
          <a:solidFill>
            <a:schemeClr val="bg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l">
              <a:tabLst>
                <a:tab pos="3943350" algn="l"/>
              </a:tabLst>
            </a:pPr>
            <a:r>
              <a:rPr lang="en-US" sz="1200" dirty="0">
                <a:latin typeface="Helvetica Neue"/>
              </a:rPr>
              <a:t>… </a:t>
            </a:r>
            <a:r>
              <a:rPr lang="en-US" sz="1200" dirty="0" err="1">
                <a:solidFill>
                  <a:srgbClr val="00B050"/>
                </a:solidFill>
                <a:latin typeface="Helvetica Neue"/>
              </a:rPr>
              <a:t>pixel_t</a:t>
            </a:r>
            <a:r>
              <a:rPr lang="en-US" sz="1200" dirty="0">
                <a:latin typeface="Helvetica Neue"/>
              </a:rPr>
              <a:t> …</a:t>
            </a:r>
          </a:p>
          <a:p>
            <a:pPr algn="l">
              <a:tabLst>
                <a:tab pos="3943350" algn="l"/>
              </a:tabLst>
            </a:pPr>
            <a:endParaRPr lang="en-US" sz="1200" dirty="0">
              <a:latin typeface="Helvetica Neue"/>
            </a:endParaRPr>
          </a:p>
          <a:p>
            <a:pPr marL="0" lvl="3" indent="0" algn="l">
              <a:buNone/>
            </a:pPr>
            <a:r>
              <a:rPr lang="en-US" sz="1200" dirty="0" err="1">
                <a:solidFill>
                  <a:srgbClr val="00B050"/>
                </a:solidFill>
              </a:rPr>
              <a:t>int</a:t>
            </a:r>
            <a:r>
              <a:rPr lang="en-US" sz="1200" dirty="0"/>
              <a:t> </a:t>
            </a:r>
            <a:r>
              <a:rPr lang="en-US" sz="1200" dirty="0" err="1">
                <a:solidFill>
                  <a:srgbClr val="7030A0"/>
                </a:solidFill>
              </a:rPr>
              <a:t>get_red</a:t>
            </a:r>
            <a:r>
              <a:rPr lang="en-US" sz="1200" dirty="0"/>
              <a:t>(</a:t>
            </a:r>
            <a:r>
              <a:rPr lang="en-US" sz="1200" dirty="0" err="1">
                <a:solidFill>
                  <a:srgbClr val="00B050"/>
                </a:solidFill>
              </a:rPr>
              <a:t>pixel_t</a:t>
            </a:r>
            <a:r>
              <a:rPr lang="en-US" sz="1200" dirty="0"/>
              <a:t> </a:t>
            </a:r>
            <a:r>
              <a:rPr lang="en-US" sz="1200" dirty="0">
                <a:solidFill>
                  <a:srgbClr val="FFC000"/>
                </a:solidFill>
              </a:rPr>
              <a:t>p</a:t>
            </a:r>
            <a:r>
              <a:rPr lang="en-US" sz="1200" dirty="0"/>
              <a:t>)</a:t>
            </a:r>
          </a:p>
          <a:p>
            <a:pPr marL="0" lvl="3" indent="0" algn="l" defTabSz="615950">
              <a:buNone/>
            </a:pPr>
            <a:r>
              <a:rPr lang="en-US" sz="1200" dirty="0">
                <a:solidFill>
                  <a:srgbClr val="C00000"/>
                </a:solidFill>
              </a:rPr>
              <a:t>/*@ensures 0 &lt;= \res…</a:t>
            </a:r>
          </a:p>
          <a:p>
            <a:pPr marL="0" lvl="3" indent="0" algn="l" defTabSz="615950"/>
            <a:r>
              <a:rPr lang="en-US" sz="1200" dirty="0" err="1">
                <a:solidFill>
                  <a:srgbClr val="00B050"/>
                </a:solidFill>
              </a:rPr>
              <a:t>int</a:t>
            </a:r>
            <a:r>
              <a:rPr lang="en-US" sz="1200" dirty="0"/>
              <a:t> </a:t>
            </a:r>
            <a:r>
              <a:rPr lang="en-US" sz="1200" dirty="0" err="1">
                <a:solidFill>
                  <a:srgbClr val="7030A0"/>
                </a:solidFill>
              </a:rPr>
              <a:t>get_green</a:t>
            </a:r>
            <a:r>
              <a:rPr lang="en-US" sz="1200" dirty="0"/>
              <a:t>(</a:t>
            </a:r>
            <a:r>
              <a:rPr lang="en-US" sz="1200" dirty="0" err="1">
                <a:solidFill>
                  <a:srgbClr val="00B050"/>
                </a:solidFill>
              </a:rPr>
              <a:t>pixel_t</a:t>
            </a:r>
            <a:r>
              <a:rPr lang="en-US" sz="1200" dirty="0"/>
              <a:t> …</a:t>
            </a:r>
          </a:p>
          <a:p>
            <a:pPr marL="0" lvl="3" indent="0" algn="l" defTabSz="615950"/>
            <a:r>
              <a:rPr lang="en-US" sz="1200" dirty="0" err="1">
                <a:solidFill>
                  <a:srgbClr val="00B050"/>
                </a:solidFill>
              </a:rPr>
              <a:t>int</a:t>
            </a:r>
            <a:r>
              <a:rPr lang="en-US" sz="1200" dirty="0"/>
              <a:t> </a:t>
            </a:r>
            <a:r>
              <a:rPr lang="en-US" sz="1200" dirty="0" err="1">
                <a:solidFill>
                  <a:srgbClr val="7030A0"/>
                </a:solidFill>
              </a:rPr>
              <a:t>get_blue</a:t>
            </a:r>
            <a:r>
              <a:rPr lang="en-US" sz="1200" dirty="0">
                <a:solidFill>
                  <a:srgbClr val="7030A0"/>
                </a:solidFill>
              </a:rPr>
              <a:t> </a:t>
            </a:r>
            <a:r>
              <a:rPr lang="en-US" sz="1200" dirty="0"/>
              <a:t>(</a:t>
            </a:r>
            <a:r>
              <a:rPr lang="en-US" sz="1200" dirty="0" err="1">
                <a:solidFill>
                  <a:srgbClr val="00B050"/>
                </a:solidFill>
              </a:rPr>
              <a:t>pixel_t</a:t>
            </a:r>
            <a:r>
              <a:rPr lang="en-US" sz="1200" dirty="0"/>
              <a:t> …</a:t>
            </a:r>
            <a:endParaRPr lang="en-US" sz="1200" dirty="0">
              <a:solidFill>
                <a:srgbClr val="C00000"/>
              </a:solidFill>
            </a:endParaRPr>
          </a:p>
          <a:p>
            <a:pPr marL="0" lvl="3" indent="0" algn="l" defTabSz="615950">
              <a:buNone/>
            </a:pPr>
            <a:endParaRPr lang="en-US" sz="1200" dirty="0">
              <a:latin typeface="Helvetica Neue"/>
            </a:endParaRPr>
          </a:p>
        </p:txBody>
      </p:sp>
      <p:sp>
        <p:nvSpPr>
          <p:cNvPr id="10" name="Right Arrow Callout 9"/>
          <p:cNvSpPr/>
          <p:nvPr/>
        </p:nvSpPr>
        <p:spPr bwMode="auto">
          <a:xfrm>
            <a:off x="9474200" y="7543800"/>
            <a:ext cx="729234" cy="936475"/>
          </a:xfrm>
          <a:prstGeom prst="rightArrowCallout">
            <a:avLst/>
          </a:prstGeom>
          <a:solidFill>
            <a:srgbClr val="92D050">
              <a:alpha val="50000"/>
            </a:srgbClr>
          </a:solidFill>
          <a:ln w="63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vert270" wrap="none" lIns="54864" tIns="91440" rIns="50800" bIns="9144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What</a:t>
            </a:r>
          </a:p>
        </p:txBody>
      </p:sp>
      <p:sp>
        <p:nvSpPr>
          <p:cNvPr id="11" name="Right Arrow Callout 10"/>
          <p:cNvSpPr/>
          <p:nvPr/>
        </p:nvSpPr>
        <p:spPr bwMode="auto">
          <a:xfrm rot="5400000">
            <a:off x="12121641" y="6881876"/>
            <a:ext cx="729234" cy="833883"/>
          </a:xfrm>
          <a:prstGeom prst="rightArrowCallout">
            <a:avLst/>
          </a:prstGeom>
          <a:solidFill>
            <a:srgbClr val="FF0000">
              <a:alpha val="50000"/>
            </a:srgbClr>
          </a:solidFill>
          <a:ln w="63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vert270" wrap="none" lIns="54864" tIns="91440" rIns="50800" bIns="9144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How</a:t>
            </a:r>
          </a:p>
        </p:txBody>
      </p:sp>
      <p:sp>
        <p:nvSpPr>
          <p:cNvPr id="12" name="Pentagon 11"/>
          <p:cNvSpPr/>
          <p:nvPr/>
        </p:nvSpPr>
        <p:spPr bwMode="auto">
          <a:xfrm>
            <a:off x="101600" y="2438400"/>
            <a:ext cx="1295400" cy="838200"/>
          </a:xfrm>
          <a:prstGeom prst="homePlate">
            <a:avLst/>
          </a:prstGeom>
          <a:noFill/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E.g.,</a:t>
            </a:r>
            <a:br>
              <a:rPr kumimoji="0" 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</a:br>
            <a:r>
              <a:rPr kumimoji="0" lang="en-US" sz="2400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pixels</a:t>
            </a: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57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4" grpId="0" animBg="1"/>
      <p:bldP spid="5" grpId="0"/>
      <p:bldP spid="6" grpId="0" animBg="1"/>
      <p:bldP spid="8" grpId="0" animBg="1"/>
      <p:bldP spid="10" grpId="0" animBg="1"/>
      <p:bldP spid="11" grpId="0" animBg="1"/>
      <p:bldP spid="12" grpId="0" animBg="1"/>
    </p:bld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 anchor="ctr"/>
          <a:lstStyle/>
          <a:p>
            <a:r>
              <a:rPr lang="en-US" sz="4400" b="1" dirty="0">
                <a:solidFill>
                  <a:srgbClr val="77E0FF"/>
                </a:solidFill>
              </a:rPr>
              <a:t>Self-Sorting Arrays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58</a:t>
            </a:fld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Returning Two Values From a Function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952500" y="1981200"/>
            <a:ext cx="11798300" cy="6896100"/>
          </a:xfrm>
        </p:spPr>
        <p:txBody>
          <a:bodyPr/>
          <a:lstStyle/>
          <a:p>
            <a:r>
              <a:rPr lang="en-US" dirty="0"/>
              <a:t>A C0 function can communicate with its caller</a:t>
            </a:r>
          </a:p>
          <a:p>
            <a:pPr lvl="1"/>
            <a:r>
              <a:rPr lang="en-US" dirty="0"/>
              <a:t>By returning a value to it </a:t>
            </a:r>
            <a:r>
              <a:rPr lang="en-US" i="1" dirty="0"/>
              <a:t>or</a:t>
            </a:r>
          </a:p>
          <a:p>
            <a:pPr lvl="1"/>
            <a:r>
              <a:rPr lang="en-US" dirty="0"/>
              <a:t>By </a:t>
            </a:r>
            <a:r>
              <a:rPr lang="en-US" b="1" i="1" dirty="0"/>
              <a:t>modifying a value in allocated memory </a:t>
            </a:r>
            <a:r>
              <a:rPr lang="en-US" dirty="0"/>
              <a:t>the caller shared with it</a:t>
            </a:r>
          </a:p>
          <a:p>
            <a:pPr lvl="4"/>
            <a:endParaRPr lang="en-US" dirty="0"/>
          </a:p>
          <a:p>
            <a:r>
              <a:rPr lang="en-US" dirty="0"/>
              <a:t>Idea:</a:t>
            </a:r>
          </a:p>
          <a:p>
            <a:pPr lvl="1">
              <a:buClr>
                <a:schemeClr val="tx1"/>
              </a:buClr>
            </a:pPr>
            <a:r>
              <a:rPr lang="en-US" dirty="0">
                <a:solidFill>
                  <a:srgbClr val="7030A0"/>
                </a:solidFill>
              </a:rPr>
              <a:t>main</a:t>
            </a:r>
            <a:r>
              <a:rPr lang="en-US" dirty="0"/>
              <a:t> passes a 1-element </a:t>
            </a:r>
            <a:r>
              <a:rPr lang="en-US" dirty="0" err="1">
                <a:solidFill>
                  <a:srgbClr val="00B050"/>
                </a:solidFill>
              </a:rPr>
              <a:t>int</a:t>
            </a:r>
            <a:r>
              <a:rPr lang="en-US" dirty="0"/>
              <a:t> array S to </a:t>
            </a:r>
            <a:r>
              <a:rPr lang="en-US" dirty="0">
                <a:solidFill>
                  <a:srgbClr val="7030A0"/>
                </a:solidFill>
              </a:rPr>
              <a:t>sum_and_42</a:t>
            </a:r>
          </a:p>
          <a:p>
            <a:pPr lvl="1">
              <a:buClr>
                <a:schemeClr val="tx1"/>
              </a:buClr>
            </a:pPr>
            <a:r>
              <a:rPr lang="en-US" dirty="0">
                <a:solidFill>
                  <a:srgbClr val="7030A0"/>
                </a:solidFill>
              </a:rPr>
              <a:t>sum_and_42</a:t>
            </a:r>
            <a:r>
              <a:rPr lang="en-US" dirty="0"/>
              <a:t> </a:t>
            </a:r>
            <a:r>
              <a:rPr lang="en-US" i="1" dirty="0"/>
              <a:t>stores</a:t>
            </a:r>
            <a:r>
              <a:rPr lang="en-US" dirty="0"/>
              <a:t> the sum in S</a:t>
            </a:r>
          </a:p>
          <a:p>
            <a:pPr lvl="1">
              <a:buClr>
                <a:schemeClr val="tx1"/>
              </a:buClr>
            </a:pPr>
            <a:r>
              <a:rPr lang="en-US" dirty="0"/>
              <a:t>And </a:t>
            </a:r>
            <a:r>
              <a:rPr lang="en-US" i="1" dirty="0"/>
              <a:t>returns</a:t>
            </a:r>
            <a:r>
              <a:rPr lang="en-US" dirty="0"/>
              <a:t> whether 42</a:t>
            </a:r>
            <a:br>
              <a:rPr lang="en-US" dirty="0"/>
            </a:br>
            <a:r>
              <a:rPr lang="en-US" dirty="0"/>
              <a:t>is in the array as a </a:t>
            </a:r>
            <a:r>
              <a:rPr lang="en-US" dirty="0">
                <a:solidFill>
                  <a:srgbClr val="00B050"/>
                </a:solidFill>
              </a:rPr>
              <a:t>bool</a:t>
            </a:r>
          </a:p>
        </p:txBody>
      </p:sp>
      <p:sp>
        <p:nvSpPr>
          <p:cNvPr id="19" name="Rectangle 21"/>
          <p:cNvSpPr>
            <a:spLocks/>
          </p:cNvSpPr>
          <p:nvPr/>
        </p:nvSpPr>
        <p:spPr bwMode="auto">
          <a:xfrm>
            <a:off x="10144125" y="5715000"/>
            <a:ext cx="2759075" cy="460375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dirty="0"/>
              <a:t>Allocated Memory</a:t>
            </a:r>
          </a:p>
        </p:txBody>
      </p:sp>
      <p:sp>
        <p:nvSpPr>
          <p:cNvPr id="20" name="Rectangle 2"/>
          <p:cNvSpPr>
            <a:spLocks/>
          </p:cNvSpPr>
          <p:nvPr/>
        </p:nvSpPr>
        <p:spPr bwMode="auto">
          <a:xfrm>
            <a:off x="7578725" y="5715000"/>
            <a:ext cx="2184400" cy="460375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dirty="0"/>
              <a:t>Local Memory</a:t>
            </a:r>
          </a:p>
        </p:txBody>
      </p:sp>
      <p:sp>
        <p:nvSpPr>
          <p:cNvPr id="21" name="Rectangle 7"/>
          <p:cNvSpPr>
            <a:spLocks/>
          </p:cNvSpPr>
          <p:nvPr/>
        </p:nvSpPr>
        <p:spPr bwMode="auto">
          <a:xfrm>
            <a:off x="8467724" y="6614676"/>
            <a:ext cx="307778" cy="471924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b="0" dirty="0"/>
              <a:t>A</a:t>
            </a:r>
          </a:p>
        </p:txBody>
      </p:sp>
      <p:sp>
        <p:nvSpPr>
          <p:cNvPr id="22" name="Rectangle 12"/>
          <p:cNvSpPr>
            <a:spLocks noChangeArrowheads="1"/>
          </p:cNvSpPr>
          <p:nvPr/>
        </p:nvSpPr>
        <p:spPr bwMode="auto">
          <a:xfrm>
            <a:off x="8848725" y="6583363"/>
            <a:ext cx="457200" cy="457200"/>
          </a:xfrm>
          <a:prstGeom prst="rect">
            <a:avLst/>
          </a:prstGeom>
          <a:noFill/>
          <a:ln w="12700" algn="ctr">
            <a:solidFill>
              <a:srgbClr val="00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cxnSp>
        <p:nvCxnSpPr>
          <p:cNvPr id="23" name="Straight Connector 25"/>
          <p:cNvCxnSpPr>
            <a:cxnSpLocks noChangeShapeType="1"/>
          </p:cNvCxnSpPr>
          <p:nvPr/>
        </p:nvCxnSpPr>
        <p:spPr bwMode="auto">
          <a:xfrm rot="5400000" flipH="1" flipV="1">
            <a:off x="8566944" y="7125494"/>
            <a:ext cx="2817812" cy="0"/>
          </a:xfrm>
          <a:prstGeom prst="line">
            <a:avLst/>
          </a:prstGeom>
          <a:noFill/>
          <a:ln w="38100" algn="ctr">
            <a:solidFill>
              <a:srgbClr val="000000"/>
            </a:solidFill>
            <a:miter lim="400000"/>
            <a:headEnd/>
            <a:tailEnd/>
          </a:ln>
        </p:spPr>
      </p:cxnSp>
      <p:graphicFrame>
        <p:nvGraphicFramePr>
          <p:cNvPr id="24" name="Table 23"/>
          <p:cNvGraphicFramePr>
            <a:graphicFrameLocks noGrp="1"/>
          </p:cNvGraphicFramePr>
          <p:nvPr/>
        </p:nvGraphicFramePr>
        <p:xfrm>
          <a:off x="10890250" y="6400800"/>
          <a:ext cx="2114551" cy="917378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52094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5866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3494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>
                          <a:solidFill>
                            <a:schemeClr val="tx1"/>
                          </a:solidFill>
                        </a:rPr>
                        <a:t>…</a:t>
                      </a:r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n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8689">
                <a:tc gridSpan="2"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5" name="Rectangle 7"/>
          <p:cNvSpPr>
            <a:spLocks/>
          </p:cNvSpPr>
          <p:nvPr/>
        </p:nvSpPr>
        <p:spPr bwMode="auto">
          <a:xfrm>
            <a:off x="8518327" y="7204075"/>
            <a:ext cx="307778" cy="471924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b="0" dirty="0"/>
              <a:t>S</a:t>
            </a:r>
          </a:p>
        </p:txBody>
      </p:sp>
      <p:sp>
        <p:nvSpPr>
          <p:cNvPr id="26" name="Rectangle 12"/>
          <p:cNvSpPr>
            <a:spLocks noChangeArrowheads="1"/>
          </p:cNvSpPr>
          <p:nvPr/>
        </p:nvSpPr>
        <p:spPr bwMode="auto">
          <a:xfrm>
            <a:off x="8848725" y="7237413"/>
            <a:ext cx="457200" cy="457200"/>
          </a:xfrm>
          <a:prstGeom prst="rect">
            <a:avLst/>
          </a:prstGeom>
          <a:noFill/>
          <a:ln w="12700" algn="ctr">
            <a:solidFill>
              <a:srgbClr val="00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cxnSp>
        <p:nvCxnSpPr>
          <p:cNvPr id="27" name="Straight Arrow Connector 29"/>
          <p:cNvCxnSpPr>
            <a:cxnSpLocks noChangeShapeType="1"/>
          </p:cNvCxnSpPr>
          <p:nvPr/>
        </p:nvCxnSpPr>
        <p:spPr bwMode="auto">
          <a:xfrm>
            <a:off x="9048750" y="6815138"/>
            <a:ext cx="1857375" cy="119062"/>
          </a:xfrm>
          <a:prstGeom prst="straightConnector1">
            <a:avLst/>
          </a:prstGeom>
          <a:noFill/>
          <a:ln w="25400" algn="ctr">
            <a:solidFill>
              <a:srgbClr val="000000"/>
            </a:solidFill>
            <a:miter lim="400000"/>
            <a:headEnd type="oval" w="lg" len="lg"/>
            <a:tailEnd type="stealth" w="lg" len="lg"/>
          </a:ln>
        </p:spPr>
      </p:cxnSp>
      <p:sp>
        <p:nvSpPr>
          <p:cNvPr id="28" name="TextBox 15"/>
          <p:cNvSpPr txBox="1">
            <a:spLocks noChangeArrowheads="1"/>
          </p:cNvSpPr>
          <p:nvPr/>
        </p:nvSpPr>
        <p:spPr bwMode="auto">
          <a:xfrm>
            <a:off x="7019925" y="6091238"/>
            <a:ext cx="852488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0" dirty="0">
                <a:solidFill>
                  <a:srgbClr val="7030A0"/>
                </a:solidFill>
              </a:rPr>
              <a:t>main</a:t>
            </a:r>
          </a:p>
        </p:txBody>
      </p:sp>
      <p:sp>
        <p:nvSpPr>
          <p:cNvPr id="29" name="TextBox 22"/>
          <p:cNvSpPr txBox="1">
            <a:spLocks noChangeArrowheads="1"/>
          </p:cNvSpPr>
          <p:nvPr/>
        </p:nvSpPr>
        <p:spPr bwMode="auto">
          <a:xfrm>
            <a:off x="6298912" y="7891463"/>
            <a:ext cx="196720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en-US" b="0" dirty="0">
                <a:solidFill>
                  <a:srgbClr val="7030A0"/>
                </a:solidFill>
              </a:rPr>
              <a:t>sum_and_42</a:t>
            </a:r>
          </a:p>
        </p:txBody>
      </p:sp>
      <p:cxnSp>
        <p:nvCxnSpPr>
          <p:cNvPr id="30" name="Straight Connector 27"/>
          <p:cNvCxnSpPr>
            <a:cxnSpLocks noChangeShapeType="1"/>
          </p:cNvCxnSpPr>
          <p:nvPr/>
        </p:nvCxnSpPr>
        <p:spPr bwMode="auto">
          <a:xfrm>
            <a:off x="7248525" y="7847013"/>
            <a:ext cx="2743200" cy="1587"/>
          </a:xfrm>
          <a:prstGeom prst="line">
            <a:avLst/>
          </a:prstGeom>
          <a:noFill/>
          <a:ln w="25400" algn="ctr">
            <a:solidFill>
              <a:srgbClr val="000000"/>
            </a:solidFill>
            <a:miter lim="400000"/>
            <a:headEnd/>
            <a:tailEnd/>
          </a:ln>
        </p:spPr>
      </p:cxnSp>
      <p:cxnSp>
        <p:nvCxnSpPr>
          <p:cNvPr id="32" name="Straight Arrow Connector 39"/>
          <p:cNvCxnSpPr>
            <a:cxnSpLocks noChangeShapeType="1"/>
          </p:cNvCxnSpPr>
          <p:nvPr/>
        </p:nvCxnSpPr>
        <p:spPr bwMode="auto">
          <a:xfrm flipV="1">
            <a:off x="9067800" y="7086600"/>
            <a:ext cx="1838325" cy="1527175"/>
          </a:xfrm>
          <a:prstGeom prst="straightConnector1">
            <a:avLst/>
          </a:prstGeom>
          <a:noFill/>
          <a:ln w="25400" algn="ctr">
            <a:solidFill>
              <a:srgbClr val="000000"/>
            </a:solidFill>
            <a:miter lim="400000"/>
            <a:headEnd type="oval" w="lg" len="lg"/>
            <a:tailEnd type="stealth" w="lg" len="lg"/>
          </a:ln>
        </p:spPr>
      </p:cxnSp>
      <p:sp>
        <p:nvSpPr>
          <p:cNvPr id="33" name="Rectangle 7"/>
          <p:cNvSpPr>
            <a:spLocks/>
          </p:cNvSpPr>
          <p:nvPr/>
        </p:nvSpPr>
        <p:spPr bwMode="auto">
          <a:xfrm>
            <a:off x="8388350" y="8367713"/>
            <a:ext cx="307975" cy="471487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pPr algn="r"/>
            <a:r>
              <a:rPr lang="en-US" b="0" dirty="0"/>
              <a:t>A</a:t>
            </a:r>
          </a:p>
        </p:txBody>
      </p:sp>
      <p:sp>
        <p:nvSpPr>
          <p:cNvPr id="34" name="Rectangle 12"/>
          <p:cNvSpPr>
            <a:spLocks noChangeArrowheads="1"/>
          </p:cNvSpPr>
          <p:nvPr/>
        </p:nvSpPr>
        <p:spPr bwMode="auto">
          <a:xfrm>
            <a:off x="8848725" y="8382000"/>
            <a:ext cx="457200" cy="457200"/>
          </a:xfrm>
          <a:prstGeom prst="rect">
            <a:avLst/>
          </a:prstGeom>
          <a:noFill/>
          <a:ln w="12700" algn="ctr">
            <a:solidFill>
              <a:srgbClr val="00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35" name="Rectangle 12"/>
          <p:cNvSpPr>
            <a:spLocks noChangeArrowheads="1"/>
          </p:cNvSpPr>
          <p:nvPr/>
        </p:nvSpPr>
        <p:spPr bwMode="auto">
          <a:xfrm>
            <a:off x="8848725" y="9067800"/>
            <a:ext cx="457200" cy="457200"/>
          </a:xfrm>
          <a:prstGeom prst="rect">
            <a:avLst/>
          </a:prstGeom>
          <a:noFill/>
          <a:ln w="12700" algn="ctr">
            <a:solidFill>
              <a:srgbClr val="00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36" name="Rectangle 7"/>
          <p:cNvSpPr>
            <a:spLocks/>
          </p:cNvSpPr>
          <p:nvPr/>
        </p:nvSpPr>
        <p:spPr bwMode="auto">
          <a:xfrm>
            <a:off x="8088043" y="9053076"/>
            <a:ext cx="684483" cy="471924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pPr algn="r"/>
            <a:r>
              <a:rPr lang="en-US" b="0" dirty="0"/>
              <a:t>sum</a:t>
            </a:r>
          </a:p>
        </p:txBody>
      </p:sp>
      <p:graphicFrame>
        <p:nvGraphicFramePr>
          <p:cNvPr id="37" name="Table 36"/>
          <p:cNvGraphicFramePr>
            <a:graphicFrameLocks noGrp="1"/>
          </p:cNvGraphicFramePr>
          <p:nvPr/>
        </p:nvGraphicFramePr>
        <p:xfrm>
          <a:off x="10906125" y="7540822"/>
          <a:ext cx="533400" cy="917378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533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8689"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38" name="Straight Arrow Connector 29"/>
          <p:cNvCxnSpPr>
            <a:cxnSpLocks noChangeShapeType="1"/>
          </p:cNvCxnSpPr>
          <p:nvPr/>
        </p:nvCxnSpPr>
        <p:spPr bwMode="auto">
          <a:xfrm>
            <a:off x="9077325" y="7500938"/>
            <a:ext cx="1828800" cy="576262"/>
          </a:xfrm>
          <a:prstGeom prst="straightConnector1">
            <a:avLst/>
          </a:prstGeom>
          <a:noFill/>
          <a:ln w="25400" algn="ctr">
            <a:solidFill>
              <a:srgbClr val="000000"/>
            </a:solidFill>
            <a:miter lim="400000"/>
            <a:headEnd type="oval" w="lg" len="lg"/>
            <a:tailEnd type="stealth" w="lg" len="lg"/>
          </a:ln>
        </p:spPr>
      </p:cxnSp>
      <p:cxnSp>
        <p:nvCxnSpPr>
          <p:cNvPr id="40" name="Straight Arrow Connector 29"/>
          <p:cNvCxnSpPr>
            <a:cxnSpLocks noChangeShapeType="1"/>
          </p:cNvCxnSpPr>
          <p:nvPr/>
        </p:nvCxnSpPr>
        <p:spPr bwMode="auto">
          <a:xfrm flipV="1">
            <a:off x="9077325" y="8229600"/>
            <a:ext cx="1828800" cy="1066800"/>
          </a:xfrm>
          <a:prstGeom prst="straightConnector1">
            <a:avLst/>
          </a:prstGeom>
          <a:noFill/>
          <a:ln w="25400" algn="ctr">
            <a:solidFill>
              <a:srgbClr val="000000"/>
            </a:solidFill>
            <a:miter lim="400000"/>
            <a:headEnd type="oval" w="lg" len="lg"/>
            <a:tailEnd type="stealth" w="lg" len="lg"/>
          </a:ln>
        </p:spPr>
      </p:cxnSp>
      <p:cxnSp>
        <p:nvCxnSpPr>
          <p:cNvPr id="31" name="Straight Connector 25"/>
          <p:cNvCxnSpPr>
            <a:cxnSpLocks noChangeShapeType="1"/>
          </p:cNvCxnSpPr>
          <p:nvPr/>
        </p:nvCxnSpPr>
        <p:spPr bwMode="auto">
          <a:xfrm rot="5400000" flipH="1" flipV="1">
            <a:off x="8446294" y="7123906"/>
            <a:ext cx="2817812" cy="0"/>
          </a:xfrm>
          <a:prstGeom prst="line">
            <a:avLst/>
          </a:prstGeom>
          <a:noFill/>
          <a:ln w="38100" algn="ctr">
            <a:solidFill>
              <a:srgbClr val="000000"/>
            </a:solidFill>
            <a:prstDash val="dash"/>
            <a:miter lim="400000"/>
            <a:headEnd/>
            <a:tailEnd/>
          </a:ln>
        </p:spPr>
      </p:cxnSp>
      <p:sp>
        <p:nvSpPr>
          <p:cNvPr id="39" name="Rectangular Callout 38"/>
          <p:cNvSpPr/>
          <p:nvPr/>
        </p:nvSpPr>
        <p:spPr bwMode="auto">
          <a:xfrm>
            <a:off x="11531600" y="8763000"/>
            <a:ext cx="1203215" cy="707886"/>
          </a:xfrm>
          <a:prstGeom prst="wedgeRectCallout">
            <a:avLst>
              <a:gd name="adj1" fmla="val -72804"/>
              <a:gd name="adj2" fmla="val -118692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/>
              <a:t>sum goes</a:t>
            </a:r>
            <a:br>
              <a:rPr lang="en-US" sz="2000" b="0" dirty="0"/>
            </a:br>
            <a:r>
              <a:rPr lang="en-US" sz="2000" b="0" dirty="0"/>
              <a:t>here</a:t>
            </a:r>
          </a:p>
        </p:txBody>
      </p:sp>
      <p:sp>
        <p:nvSpPr>
          <p:cNvPr id="41" name="Slide Number Placeholder 40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0" grpId="0"/>
      <p:bldP spid="21" grpId="0"/>
      <p:bldP spid="22" grpId="0" animBg="1"/>
      <p:bldP spid="25" grpId="0"/>
      <p:bldP spid="26" grpId="0" animBg="1"/>
      <p:bldP spid="28" grpId="0"/>
      <p:bldP spid="29" grpId="0"/>
      <p:bldP spid="33" grpId="0"/>
      <p:bldP spid="34" grpId="0" animBg="1"/>
      <p:bldP spid="35" grpId="0" animBg="1"/>
      <p:bldP spid="36" grpId="0"/>
      <p:bldP spid="39" grpId="0" animBg="1"/>
    </p:bld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Writing Libraries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Consider the following case study to gain familiarity and define important concepts</a:t>
            </a:r>
          </a:p>
          <a:p>
            <a:pPr lvl="1"/>
            <a:r>
              <a:rPr lang="en-US" b="1" dirty="0"/>
              <a:t>Self-sorting arrays </a:t>
            </a:r>
            <a:r>
              <a:rPr lang="en-US" dirty="0"/>
              <a:t>(</a:t>
            </a:r>
            <a:r>
              <a:rPr lang="en-US" b="1" dirty="0"/>
              <a:t>SSA</a:t>
            </a:r>
            <a:r>
              <a:rPr lang="en-US" dirty="0"/>
              <a:t>)</a:t>
            </a:r>
          </a:p>
          <a:p>
            <a:pPr lvl="2"/>
            <a:r>
              <a:rPr lang="en-US" dirty="0"/>
              <a:t>A toy data structure that works just like arrays of strings, </a:t>
            </a:r>
            <a:r>
              <a:rPr lang="en-US" i="1" dirty="0"/>
              <a:t>but</a:t>
            </a:r>
          </a:p>
          <a:p>
            <a:pPr lvl="2"/>
            <a:r>
              <a:rPr lang="en-US" dirty="0"/>
              <a:t>Has a function that reports the length of the SSA</a:t>
            </a:r>
          </a:p>
          <a:p>
            <a:pPr lvl="2"/>
            <a:r>
              <a:rPr lang="en-US" dirty="0"/>
              <a:t>Guarantees that its elements are sorted </a:t>
            </a:r>
          </a:p>
          <a:p>
            <a:pPr lvl="2"/>
            <a:endParaRPr lang="en-US" dirty="0"/>
          </a:p>
          <a:p>
            <a:r>
              <a:rPr lang="en-US" dirty="0"/>
              <a:t>What do we need to do?</a:t>
            </a:r>
          </a:p>
          <a:p>
            <a:pPr marL="971550" lvl="1" indent="-514350">
              <a:buFont typeface="+mj-lt"/>
              <a:buAutoNum type="alphaUcPeriod"/>
            </a:pPr>
            <a:r>
              <a:rPr lang="en-US" dirty="0"/>
              <a:t>Define the interface of the SSA library</a:t>
            </a:r>
          </a:p>
          <a:p>
            <a:pPr marL="971550" lvl="1" indent="-514350">
              <a:buFont typeface="+mj-lt"/>
              <a:buAutoNum type="alphaUcPeriod"/>
            </a:pPr>
            <a:r>
              <a:rPr lang="en-US" dirty="0"/>
              <a:t>Implement it</a:t>
            </a:r>
          </a:p>
        </p:txBody>
      </p:sp>
      <p:sp>
        <p:nvSpPr>
          <p:cNvPr id="11" name="Cube 10"/>
          <p:cNvSpPr/>
          <p:nvPr/>
        </p:nvSpPr>
        <p:spPr bwMode="auto">
          <a:xfrm>
            <a:off x="10083800" y="6580590"/>
            <a:ext cx="2362200" cy="2590800"/>
          </a:xfrm>
          <a:prstGeom prst="cube">
            <a:avLst>
              <a:gd name="adj" fmla="val 13430"/>
            </a:avLst>
          </a:prstGeom>
          <a:solidFill>
            <a:schemeClr val="bg1">
              <a:lumMod val="95000"/>
            </a:schemeClr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2" name="Vertical Scroll 11"/>
          <p:cNvSpPr/>
          <p:nvPr/>
        </p:nvSpPr>
        <p:spPr bwMode="auto">
          <a:xfrm flipH="1">
            <a:off x="9931400" y="7037790"/>
            <a:ext cx="2133600" cy="1600200"/>
          </a:xfrm>
          <a:prstGeom prst="verticalScroll">
            <a:avLst>
              <a:gd name="adj" fmla="val 21027"/>
            </a:avLst>
          </a:prstGeom>
          <a:solidFill>
            <a:schemeClr val="bg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l">
              <a:tabLst>
                <a:tab pos="3943350" algn="l"/>
              </a:tabLst>
            </a:pPr>
            <a:endParaRPr lang="en-US" sz="1400" b="0" dirty="0">
              <a:latin typeface="Helvetica Neue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0007600" y="7050147"/>
            <a:ext cx="134331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Helvetica Neue"/>
              </a:rPr>
              <a:t>SSA Interface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2091313" y="6862413"/>
            <a:ext cx="430887" cy="2080377"/>
          </a:xfrm>
          <a:prstGeom prst="rect">
            <a:avLst/>
          </a:prstGeom>
          <a:noFill/>
        </p:spPr>
        <p:txBody>
          <a:bodyPr vert="vert" wrap="none" rtlCol="0">
            <a:spAutoFit/>
          </a:bodyPr>
          <a:lstStyle/>
          <a:p>
            <a:r>
              <a:rPr lang="en-US" sz="1600" dirty="0">
                <a:latin typeface="Helvetica Neue"/>
              </a:rPr>
              <a:t>SSA Implementation</a:t>
            </a:r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59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3" grpId="0"/>
      <p:bldP spid="14" grpId="0"/>
    </p:bld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ED7273"/>
                </a:solidFill>
              </a:rPr>
              <a:t>SSA Interface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60</a:t>
            </a:fld>
            <a:endParaRPr lang="en-US" dirty="0"/>
          </a:p>
        </p:txBody>
      </p:sp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952500" y="254000"/>
            <a:ext cx="7378700" cy="1498600"/>
          </a:xfrm>
        </p:spPr>
        <p:txBody>
          <a:bodyPr/>
          <a:lstStyle/>
          <a:p>
            <a:r>
              <a:rPr lang="en-US" dirty="0"/>
              <a:t>Interface Content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A </a:t>
            </a:r>
            <a:r>
              <a:rPr lang="en-US" b="1" dirty="0"/>
              <a:t>type</a:t>
            </a:r>
            <a:r>
              <a:rPr lang="en-US" dirty="0"/>
              <a:t> for self-sorting arrays</a:t>
            </a:r>
          </a:p>
          <a:p>
            <a:pPr>
              <a:buNone/>
            </a:pPr>
            <a:r>
              <a:rPr lang="en-US" sz="4000" dirty="0">
                <a:solidFill>
                  <a:srgbClr val="00B050"/>
                </a:solidFill>
              </a:rPr>
              <a:t>					</a:t>
            </a:r>
            <a:r>
              <a:rPr lang="en-US" sz="4000" dirty="0" err="1">
                <a:solidFill>
                  <a:srgbClr val="00B050"/>
                </a:solidFill>
              </a:rPr>
              <a:t>ssa_t</a:t>
            </a:r>
            <a:endParaRPr lang="en-US" sz="4000" dirty="0">
              <a:solidFill>
                <a:srgbClr val="00B050"/>
              </a:solidFill>
            </a:endParaRPr>
          </a:p>
          <a:p>
            <a:pPr lvl="1"/>
            <a:r>
              <a:rPr lang="en-US" dirty="0"/>
              <a:t>SSA’s are a data structure</a:t>
            </a:r>
          </a:p>
          <a:p>
            <a:pPr lvl="1"/>
            <a:r>
              <a:rPr lang="en-US" dirty="0"/>
              <a:t>We need a type to refer to them in code</a:t>
            </a:r>
          </a:p>
          <a:p>
            <a:pPr lvl="2"/>
            <a:r>
              <a:rPr lang="en-US" dirty="0"/>
              <a:t>Define variables that can hold an SSA</a:t>
            </a:r>
          </a:p>
          <a:p>
            <a:pPr lvl="2"/>
            <a:r>
              <a:rPr lang="en-US" dirty="0"/>
              <a:t>Define functions that manipulate them</a:t>
            </a:r>
          </a:p>
          <a:p>
            <a:pPr lvl="4"/>
            <a:endParaRPr lang="en-US" dirty="0"/>
          </a:p>
          <a:p>
            <a:pPr lvl="1"/>
            <a:r>
              <a:rPr lang="en-US" dirty="0"/>
              <a:t>We do </a:t>
            </a:r>
            <a:r>
              <a:rPr lang="en-US" b="1" dirty="0"/>
              <a:t>not</a:t>
            </a:r>
            <a:r>
              <a:rPr lang="en-US" dirty="0"/>
              <a:t> want the client to learn the details of this type</a:t>
            </a:r>
          </a:p>
          <a:p>
            <a:pPr lvl="2"/>
            <a:r>
              <a:rPr lang="en-US" dirty="0"/>
              <a:t>This type is </a:t>
            </a:r>
            <a:r>
              <a:rPr lang="en-US" b="1" dirty="0"/>
              <a:t>abstract</a:t>
            </a:r>
            <a:r>
              <a:rPr lang="en-US" dirty="0"/>
              <a:t> for the client: </a:t>
            </a:r>
            <a:r>
              <a:rPr lang="en-US" i="1" dirty="0"/>
              <a:t>just a name</a:t>
            </a:r>
          </a:p>
          <a:p>
            <a:pPr lvl="2"/>
            <a:r>
              <a:rPr lang="en-US" dirty="0"/>
              <a:t>We define it as a </a:t>
            </a:r>
            <a:r>
              <a:rPr lang="en-US" b="1" dirty="0"/>
              <a:t>pseudo-</a:t>
            </a:r>
            <a:r>
              <a:rPr lang="en-US" b="1" kern="1200" dirty="0" err="1">
                <a:solidFill>
                  <a:srgbClr val="D03BFF"/>
                </a:solidFill>
                <a:latin typeface="Helvetica Neue" charset="0"/>
                <a:ea typeface="Menlo" charset="0"/>
                <a:cs typeface="Menlo" charset="0"/>
                <a:sym typeface="Menlo" charset="0"/>
              </a:rPr>
              <a:t>typedef</a:t>
            </a:r>
            <a:endParaRPr lang="en-US" sz="1600" b="1" kern="1200" dirty="0">
              <a:solidFill>
                <a:srgbClr val="D03BFF"/>
              </a:solidFill>
              <a:latin typeface="Helvetica Neue" charset="0"/>
              <a:ea typeface="Menlo" charset="0"/>
              <a:cs typeface="Menlo" charset="0"/>
              <a:sym typeface="Menlo" charset="0"/>
            </a:endParaRPr>
          </a:p>
          <a:p>
            <a:pPr>
              <a:buNone/>
            </a:pP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					//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typedef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______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ssa_t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;</a:t>
            </a:r>
          </a:p>
          <a:p>
            <a:pPr lvl="1"/>
            <a:r>
              <a:rPr lang="en-US" dirty="0"/>
              <a:t>The implementation will contain the actual definition of </a:t>
            </a:r>
            <a:r>
              <a:rPr lang="en-US" dirty="0" err="1">
                <a:solidFill>
                  <a:srgbClr val="00B050"/>
                </a:solidFill>
              </a:rPr>
              <a:t>ssa_t</a:t>
            </a:r>
            <a:endParaRPr lang="en-US" dirty="0">
              <a:solidFill>
                <a:srgbClr val="00B050"/>
              </a:solidFill>
            </a:endParaRPr>
          </a:p>
          <a:p>
            <a:pPr lvl="2"/>
            <a:r>
              <a:rPr lang="en-US" b="1" dirty="0"/>
              <a:t>Concrete</a:t>
            </a:r>
            <a:r>
              <a:rPr lang="en-US" dirty="0"/>
              <a:t> type of SSA’s</a:t>
            </a:r>
          </a:p>
        </p:txBody>
      </p:sp>
      <p:sp>
        <p:nvSpPr>
          <p:cNvPr id="6" name="Vertical Scroll 5"/>
          <p:cNvSpPr/>
          <p:nvPr/>
        </p:nvSpPr>
        <p:spPr bwMode="auto">
          <a:xfrm flipH="1">
            <a:off x="9474200" y="152400"/>
            <a:ext cx="3505200" cy="1708666"/>
          </a:xfrm>
          <a:prstGeom prst="verticalScroll">
            <a:avLst>
              <a:gd name="adj" fmla="val 21648"/>
            </a:avLst>
          </a:prstGeom>
          <a:solidFill>
            <a:schemeClr val="bg1"/>
          </a:solidFill>
          <a:ln w="9525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0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l">
              <a:tabLst>
                <a:tab pos="3943350" algn="l"/>
              </a:tabLst>
            </a:pPr>
            <a:r>
              <a:rPr lang="en-US" sz="18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</a:t>
            </a:r>
            <a:r>
              <a:rPr lang="en-US" sz="1800" b="0" dirty="0" err="1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typedef</a:t>
            </a:r>
            <a:r>
              <a:rPr lang="en-US" sz="18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______ </a:t>
            </a:r>
            <a:r>
              <a:rPr lang="en-US" sz="1800" b="0" dirty="0" err="1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ssa_t</a:t>
            </a:r>
            <a:r>
              <a:rPr lang="en-US" sz="18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;</a:t>
            </a:r>
          </a:p>
          <a:p>
            <a:pPr algn="l">
              <a:tabLst>
                <a:tab pos="3943350" algn="l"/>
              </a:tabLst>
            </a:pPr>
            <a:endParaRPr lang="en-US" sz="1800" b="0" dirty="0">
              <a:solidFill>
                <a:schemeClr val="accent5">
                  <a:lumMod val="75000"/>
                </a:schemeClr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algn="l">
              <a:tabLst>
                <a:tab pos="3943350" algn="l"/>
              </a:tabLst>
            </a:pPr>
            <a:endParaRPr lang="en-US" sz="1800" b="0" dirty="0">
              <a:solidFill>
                <a:schemeClr val="accent5">
                  <a:lumMod val="75000"/>
                </a:schemeClr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algn="l">
              <a:tabLst>
                <a:tab pos="3943350" algn="l"/>
              </a:tabLst>
            </a:pPr>
            <a:endParaRPr lang="en-US" sz="1800" b="0" dirty="0">
              <a:latin typeface="Helvetica Neue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0070429" y="140042"/>
            <a:ext cx="184217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Helvetica Neue"/>
              </a:rPr>
              <a:t>SSA Interface</a:t>
            </a:r>
          </a:p>
        </p:txBody>
      </p:sp>
      <p:sp>
        <p:nvSpPr>
          <p:cNvPr id="8" name="Rectangular Callout 7"/>
          <p:cNvSpPr/>
          <p:nvPr/>
        </p:nvSpPr>
        <p:spPr bwMode="auto">
          <a:xfrm>
            <a:off x="8559800" y="3429000"/>
            <a:ext cx="2438400" cy="1015663"/>
          </a:xfrm>
          <a:prstGeom prst="wedgeRectCallout">
            <a:avLst>
              <a:gd name="adj1" fmla="val -207662"/>
              <a:gd name="adj2" fmla="val -89219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square" lIns="45720" rIns="45720" anchor="ctr">
            <a:spAutoFit/>
          </a:bodyPr>
          <a:lstStyle/>
          <a:p>
            <a:pPr marL="395288" indent="-395288" algn="l">
              <a:defRPr/>
            </a:pPr>
            <a:r>
              <a:rPr lang="en-US" sz="2000" dirty="0"/>
              <a:t>Convention:</a:t>
            </a:r>
            <a:r>
              <a:rPr lang="en-US" sz="2000" b="0" dirty="0"/>
              <a:t> Types exported by a library end in  </a:t>
            </a:r>
            <a:r>
              <a:rPr lang="en-US" sz="2000" b="0" dirty="0">
                <a:solidFill>
                  <a:srgbClr val="00B050"/>
                </a:solidFill>
              </a:rPr>
              <a:t>_t</a:t>
            </a:r>
            <a:endParaRPr lang="en-US" sz="2000" b="0" dirty="0"/>
          </a:p>
        </p:txBody>
      </p:sp>
      <p:sp>
        <p:nvSpPr>
          <p:cNvPr id="9" name="Rectangular Callout 8"/>
          <p:cNvSpPr/>
          <p:nvPr/>
        </p:nvSpPr>
        <p:spPr bwMode="auto">
          <a:xfrm>
            <a:off x="10542156" y="7162800"/>
            <a:ext cx="2080057" cy="369332"/>
          </a:xfrm>
          <a:prstGeom prst="wedgeRectCallout">
            <a:avLst>
              <a:gd name="adj1" fmla="val -21683"/>
              <a:gd name="adj2" fmla="val -90810"/>
            </a:avLst>
          </a:prstGeom>
          <a:solidFill>
            <a:schemeClr val="accent6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1800" b="0" dirty="0"/>
              <a:t>Another convention</a:t>
            </a:r>
          </a:p>
        </p:txBody>
      </p:sp>
      <p:sp>
        <p:nvSpPr>
          <p:cNvPr id="10" name="Right Arrow Callout 9"/>
          <p:cNvSpPr/>
          <p:nvPr/>
        </p:nvSpPr>
        <p:spPr bwMode="auto">
          <a:xfrm>
            <a:off x="382587" y="5818268"/>
            <a:ext cx="729234" cy="936475"/>
          </a:xfrm>
          <a:prstGeom prst="rightArrowCallout">
            <a:avLst/>
          </a:prstGeom>
          <a:solidFill>
            <a:srgbClr val="92D050">
              <a:alpha val="50000"/>
            </a:srgbClr>
          </a:solidFill>
          <a:ln w="63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vert270" wrap="none" lIns="54864" tIns="91440" rIns="50800" bIns="9144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What</a:t>
            </a:r>
          </a:p>
        </p:txBody>
      </p:sp>
      <p:sp>
        <p:nvSpPr>
          <p:cNvPr id="11" name="Right Arrow Callout 10"/>
          <p:cNvSpPr/>
          <p:nvPr/>
        </p:nvSpPr>
        <p:spPr bwMode="auto">
          <a:xfrm>
            <a:off x="355314" y="7399080"/>
            <a:ext cx="729234" cy="833883"/>
          </a:xfrm>
          <a:prstGeom prst="rightArrowCallout">
            <a:avLst/>
          </a:prstGeom>
          <a:solidFill>
            <a:srgbClr val="FF0000">
              <a:alpha val="50000"/>
            </a:srgbClr>
          </a:solidFill>
          <a:ln w="63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vert270" wrap="none" lIns="54864" tIns="91440" rIns="50800" bIns="9144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How</a:t>
            </a:r>
          </a:p>
        </p:txBody>
      </p:sp>
      <p:sp>
        <p:nvSpPr>
          <p:cNvPr id="12" name="Rectangular Callout 11"/>
          <p:cNvSpPr/>
          <p:nvPr/>
        </p:nvSpPr>
        <p:spPr bwMode="auto">
          <a:xfrm>
            <a:off x="9675670" y="6248400"/>
            <a:ext cx="3102260" cy="707886"/>
          </a:xfrm>
          <a:prstGeom prst="wedgeRectCallout">
            <a:avLst>
              <a:gd name="adj1" fmla="val -140621"/>
              <a:gd name="adj2" fmla="val 20094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91440" rIns="91440" anchor="ctr">
            <a:spAutoFit/>
          </a:bodyPr>
          <a:lstStyle/>
          <a:p>
            <a:pPr>
              <a:defRPr/>
            </a:pPr>
            <a:r>
              <a:rPr lang="en-US" sz="2000" b="0" dirty="0"/>
              <a:t>A </a:t>
            </a:r>
            <a:r>
              <a:rPr lang="en-US" sz="2000" b="0" i="1" dirty="0"/>
              <a:t>commented-out</a:t>
            </a:r>
            <a:r>
              <a:rPr lang="en-US" sz="2000" b="0" dirty="0"/>
              <a:t> </a:t>
            </a:r>
            <a:r>
              <a:rPr lang="en-US" sz="2000" b="0" dirty="0" err="1">
                <a:solidFill>
                  <a:srgbClr val="D03BFF"/>
                </a:solidFill>
                <a:ea typeface="Menlo" charset="0"/>
                <a:cs typeface="Menlo" charset="0"/>
                <a:sym typeface="Menlo" charset="0"/>
              </a:rPr>
              <a:t>typedef</a:t>
            </a:r>
            <a:br>
              <a:rPr lang="en-US" sz="2000" b="0" dirty="0"/>
            </a:br>
            <a:r>
              <a:rPr lang="en-US" sz="2000" b="0" dirty="0"/>
              <a:t>with underscores</a:t>
            </a: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61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1" grpId="0" animBg="1"/>
      <p:bldP spid="12" grpId="0" animBg="1"/>
    </p:bld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2500" y="254000"/>
            <a:ext cx="7378700" cy="1498600"/>
          </a:xfrm>
        </p:spPr>
        <p:txBody>
          <a:bodyPr/>
          <a:lstStyle/>
          <a:p>
            <a:r>
              <a:rPr lang="en-US" dirty="0"/>
              <a:t>Interface Content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2500" y="1981200"/>
            <a:ext cx="11569700" cy="6896100"/>
          </a:xfrm>
        </p:spPr>
        <p:txBody>
          <a:bodyPr/>
          <a:lstStyle/>
          <a:p>
            <a:pPr marL="514350" indent="-514350">
              <a:buFont typeface="+mj-lt"/>
              <a:buAutoNum type="arabicPeriod" startAt="2"/>
            </a:pPr>
            <a:r>
              <a:rPr lang="en-US" dirty="0"/>
              <a:t>The </a:t>
            </a:r>
            <a:r>
              <a:rPr lang="en-US" b="1" dirty="0"/>
              <a:t>operations</a:t>
            </a:r>
            <a:r>
              <a:rPr lang="en-US" dirty="0"/>
              <a:t> provided by the library to manipulate SSA’s</a:t>
            </a:r>
          </a:p>
          <a:p>
            <a:pPr lvl="1"/>
            <a:r>
              <a:rPr lang="en-US" dirty="0"/>
              <a:t>What should these be?</a:t>
            </a:r>
          </a:p>
          <a:p>
            <a:pPr lvl="2"/>
            <a:r>
              <a:rPr lang="en-US" dirty="0"/>
              <a:t>SSA’s are just fancy arrays</a:t>
            </a:r>
          </a:p>
          <a:p>
            <a:pPr lvl="2"/>
            <a:r>
              <a:rPr lang="en-US" dirty="0"/>
              <a:t>We will need SSA versions of the standard operations on arrays</a:t>
            </a:r>
          </a:p>
          <a:p>
            <a:pPr lvl="3"/>
            <a:r>
              <a:rPr lang="en-US" dirty="0"/>
              <a:t>Create a new array</a:t>
            </a:r>
          </a:p>
          <a:p>
            <a:pPr lvl="3"/>
            <a:r>
              <a:rPr lang="en-US" dirty="0"/>
              <a:t>Read a value from an array index</a:t>
            </a:r>
          </a:p>
          <a:p>
            <a:pPr lvl="3"/>
            <a:r>
              <a:rPr lang="en-US" dirty="0"/>
              <a:t>Replace a value at an array index</a:t>
            </a:r>
          </a:p>
          <a:p>
            <a:pPr lvl="2"/>
            <a:r>
              <a:rPr lang="en-US" dirty="0"/>
              <a:t>Plus </a:t>
            </a:r>
            <a:r>
              <a:rPr lang="en-US" i="1" dirty="0"/>
              <a:t>a function that returns the length</a:t>
            </a:r>
          </a:p>
          <a:p>
            <a:pPr lvl="3"/>
            <a:r>
              <a:rPr lang="en-US" dirty="0"/>
              <a:t>Not just in contracts, but in regular code</a:t>
            </a:r>
          </a:p>
          <a:p>
            <a:pPr lvl="1">
              <a:buNone/>
            </a:pPr>
            <a:endParaRPr lang="en-US" dirty="0"/>
          </a:p>
        </p:txBody>
      </p:sp>
      <p:sp>
        <p:nvSpPr>
          <p:cNvPr id="4" name="Vertical Scroll 3"/>
          <p:cNvSpPr/>
          <p:nvPr/>
        </p:nvSpPr>
        <p:spPr bwMode="auto">
          <a:xfrm flipH="1">
            <a:off x="9474200" y="152400"/>
            <a:ext cx="3505200" cy="1708666"/>
          </a:xfrm>
          <a:prstGeom prst="verticalScroll">
            <a:avLst>
              <a:gd name="adj" fmla="val 21648"/>
            </a:avLst>
          </a:prstGeom>
          <a:solidFill>
            <a:schemeClr val="bg1"/>
          </a:solidFill>
          <a:ln w="9525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0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l">
              <a:tabLst>
                <a:tab pos="3943350" algn="l"/>
              </a:tabLst>
            </a:pPr>
            <a:r>
              <a:rPr lang="en-US" sz="18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</a:t>
            </a:r>
            <a:r>
              <a:rPr lang="en-US" sz="1800" b="0" dirty="0" err="1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typedef</a:t>
            </a:r>
            <a:r>
              <a:rPr lang="en-US" sz="18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______ </a:t>
            </a:r>
            <a:r>
              <a:rPr lang="en-US" sz="1800" b="0" dirty="0" err="1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ssa_t</a:t>
            </a:r>
            <a:r>
              <a:rPr lang="en-US" sz="18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;</a:t>
            </a:r>
          </a:p>
          <a:p>
            <a:pPr algn="l">
              <a:tabLst>
                <a:tab pos="3943350" algn="l"/>
              </a:tabLst>
            </a:pPr>
            <a:endParaRPr lang="en-US" sz="1800" b="0" dirty="0">
              <a:solidFill>
                <a:schemeClr val="accent5">
                  <a:lumMod val="75000"/>
                </a:schemeClr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algn="l">
              <a:tabLst>
                <a:tab pos="3943350" algn="l"/>
              </a:tabLst>
            </a:pPr>
            <a:r>
              <a:rPr lang="en-US" sz="18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Operations</a:t>
            </a:r>
          </a:p>
          <a:p>
            <a:pPr algn="l">
              <a:tabLst>
                <a:tab pos="3943350" algn="l"/>
              </a:tabLst>
            </a:pPr>
            <a:endParaRPr lang="en-US" sz="1800" b="0" dirty="0">
              <a:latin typeface="Helvetica Neue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0070429" y="140042"/>
            <a:ext cx="184217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Helvetica Neue"/>
              </a:rPr>
              <a:t>SSA Interface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62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2500" y="254000"/>
            <a:ext cx="7378700" cy="1498600"/>
          </a:xfrm>
        </p:spPr>
        <p:txBody>
          <a:bodyPr/>
          <a:lstStyle/>
          <a:p>
            <a:r>
              <a:rPr lang="en-US" dirty="0"/>
              <a:t>Interface Content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2500" y="1981200"/>
            <a:ext cx="11569700" cy="6896100"/>
          </a:xfrm>
        </p:spPr>
        <p:txBody>
          <a:bodyPr/>
          <a:lstStyle/>
          <a:p>
            <a:pPr marL="514350" indent="-514350">
              <a:buFont typeface="+mj-lt"/>
              <a:buAutoNum type="arabicPeriod" startAt="2"/>
            </a:pPr>
            <a:r>
              <a:rPr lang="en-US" dirty="0"/>
              <a:t>The </a:t>
            </a:r>
            <a:r>
              <a:rPr lang="en-US" b="1" dirty="0"/>
              <a:t>operations</a:t>
            </a:r>
            <a:r>
              <a:rPr lang="en-US" dirty="0"/>
              <a:t> provided by the library to manipulate SSA’s</a:t>
            </a:r>
          </a:p>
          <a:p>
            <a:pPr lvl="1"/>
            <a:r>
              <a:rPr lang="en-US" dirty="0"/>
              <a:t>Creating a new SSA</a:t>
            </a:r>
          </a:p>
          <a:p>
            <a:pPr lvl="1">
              <a:buNone/>
            </a:pPr>
            <a:r>
              <a:rPr lang="en-US" sz="2000" dirty="0"/>
              <a:t>	</a:t>
            </a:r>
            <a:endParaRPr lang="en-US" sz="1800" dirty="0">
              <a:solidFill>
                <a:srgbClr val="00B050"/>
              </a:solidFill>
            </a:endParaRPr>
          </a:p>
          <a:p>
            <a:pPr lvl="1">
              <a:buNone/>
            </a:pPr>
            <a:r>
              <a:rPr lang="en-US" dirty="0">
                <a:solidFill>
                  <a:srgbClr val="00B050"/>
                </a:solidFill>
              </a:rPr>
              <a:t>	</a:t>
            </a:r>
            <a:r>
              <a:rPr lang="en-US" dirty="0" err="1">
                <a:solidFill>
                  <a:srgbClr val="00B050"/>
                </a:solidFill>
              </a:rPr>
              <a:t>ssa_t</a:t>
            </a:r>
            <a:r>
              <a:rPr lang="en-US" dirty="0"/>
              <a:t> </a:t>
            </a:r>
            <a:r>
              <a:rPr lang="en-US" dirty="0" err="1">
                <a:solidFill>
                  <a:srgbClr val="7030A0"/>
                </a:solidFill>
              </a:rPr>
              <a:t>ssa_new</a:t>
            </a:r>
            <a:r>
              <a:rPr lang="en-US" dirty="0"/>
              <a:t>(</a:t>
            </a:r>
            <a:r>
              <a:rPr lang="en-US" dirty="0" err="1">
                <a:solidFill>
                  <a:srgbClr val="00B050"/>
                </a:solidFill>
              </a:rPr>
              <a:t>int</a:t>
            </a:r>
            <a:r>
              <a:rPr lang="en-US" dirty="0"/>
              <a:t> </a:t>
            </a:r>
            <a:r>
              <a:rPr lang="en-US" dirty="0">
                <a:solidFill>
                  <a:srgbClr val="FFC000"/>
                </a:solidFill>
              </a:rPr>
              <a:t>size</a:t>
            </a:r>
            <a:r>
              <a:rPr lang="en-US" dirty="0">
                <a:solidFill>
                  <a:schemeClr val="tx1"/>
                </a:solidFill>
              </a:rPr>
              <a:t>);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  // akin to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alloc_array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(string, size)</a:t>
            </a:r>
          </a:p>
          <a:p>
            <a:pPr lvl="2"/>
            <a:endParaRPr lang="en-US" dirty="0"/>
          </a:p>
          <a:p>
            <a:pPr lvl="4"/>
            <a:endParaRPr lang="en-US" dirty="0"/>
          </a:p>
          <a:p>
            <a:pPr lvl="1">
              <a:buNone/>
            </a:pPr>
            <a:endParaRPr lang="en-US" dirty="0"/>
          </a:p>
          <a:p>
            <a:pPr lvl="1"/>
            <a:r>
              <a:rPr lang="en-US" dirty="0"/>
              <a:t>Reading the value at an index of an SSA</a:t>
            </a:r>
          </a:p>
          <a:p>
            <a:pPr lvl="1">
              <a:buNone/>
            </a:pPr>
            <a:r>
              <a:rPr lang="en-US" dirty="0"/>
              <a:t>	</a:t>
            </a:r>
            <a:r>
              <a:rPr lang="en-US" dirty="0">
                <a:solidFill>
                  <a:srgbClr val="00B050"/>
                </a:solidFill>
              </a:rPr>
              <a:t>string</a:t>
            </a:r>
            <a:r>
              <a:rPr lang="en-US" dirty="0"/>
              <a:t> </a:t>
            </a:r>
            <a:r>
              <a:rPr lang="en-US" dirty="0" err="1">
                <a:solidFill>
                  <a:srgbClr val="7030A0"/>
                </a:solidFill>
              </a:rPr>
              <a:t>ssa_get</a:t>
            </a:r>
            <a:r>
              <a:rPr lang="en-US" dirty="0"/>
              <a:t>(</a:t>
            </a:r>
            <a:r>
              <a:rPr lang="en-US" dirty="0" err="1">
                <a:solidFill>
                  <a:srgbClr val="00B050"/>
                </a:solidFill>
              </a:rPr>
              <a:t>ssa_t</a:t>
            </a:r>
            <a:r>
              <a:rPr lang="en-US" dirty="0"/>
              <a:t> </a:t>
            </a:r>
            <a:r>
              <a:rPr lang="en-US" dirty="0">
                <a:solidFill>
                  <a:srgbClr val="FFC000"/>
                </a:solidFill>
              </a:rPr>
              <a:t>A</a:t>
            </a:r>
            <a:r>
              <a:rPr lang="en-US" dirty="0"/>
              <a:t>, </a:t>
            </a:r>
            <a:r>
              <a:rPr lang="en-US" dirty="0" err="1">
                <a:solidFill>
                  <a:srgbClr val="00B050"/>
                </a:solidFill>
              </a:rPr>
              <a:t>int</a:t>
            </a:r>
            <a:r>
              <a:rPr lang="en-US" dirty="0"/>
              <a:t> </a:t>
            </a:r>
            <a:r>
              <a:rPr lang="en-US" dirty="0" err="1">
                <a:solidFill>
                  <a:srgbClr val="FFC000"/>
                </a:solidFill>
              </a:rPr>
              <a:t>i</a:t>
            </a:r>
            <a:r>
              <a:rPr lang="en-US" dirty="0">
                <a:solidFill>
                  <a:schemeClr val="tx1"/>
                </a:solidFill>
              </a:rPr>
              <a:t>);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   // akin to … A[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i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] …</a:t>
            </a:r>
          </a:p>
          <a:p>
            <a:pPr lvl="1"/>
            <a:r>
              <a:rPr lang="en-US" dirty="0"/>
              <a:t>Replacing the value at an index of an SSA</a:t>
            </a:r>
          </a:p>
          <a:p>
            <a:pPr lvl="1">
              <a:buNone/>
            </a:pPr>
            <a:r>
              <a:rPr lang="en-US" dirty="0"/>
              <a:t>	</a:t>
            </a:r>
            <a:r>
              <a:rPr lang="en-US" dirty="0">
                <a:solidFill>
                  <a:srgbClr val="00B050"/>
                </a:solidFill>
              </a:rPr>
              <a:t>void</a:t>
            </a:r>
            <a:r>
              <a:rPr lang="en-US" dirty="0"/>
              <a:t> </a:t>
            </a:r>
            <a:r>
              <a:rPr lang="en-US" dirty="0" err="1">
                <a:solidFill>
                  <a:srgbClr val="7030A0"/>
                </a:solidFill>
              </a:rPr>
              <a:t>ssa_set</a:t>
            </a:r>
            <a:r>
              <a:rPr lang="en-US" dirty="0"/>
              <a:t>(</a:t>
            </a:r>
            <a:r>
              <a:rPr lang="en-US" dirty="0" err="1">
                <a:solidFill>
                  <a:srgbClr val="00B050"/>
                </a:solidFill>
              </a:rPr>
              <a:t>ssa_t</a:t>
            </a:r>
            <a:r>
              <a:rPr lang="en-US" dirty="0"/>
              <a:t> </a:t>
            </a:r>
            <a:r>
              <a:rPr lang="en-US" dirty="0">
                <a:solidFill>
                  <a:srgbClr val="FFC000"/>
                </a:solidFill>
              </a:rPr>
              <a:t>A</a:t>
            </a:r>
            <a:r>
              <a:rPr lang="en-US" dirty="0"/>
              <a:t>, </a:t>
            </a:r>
            <a:r>
              <a:rPr lang="en-US" dirty="0" err="1">
                <a:solidFill>
                  <a:srgbClr val="00B050"/>
                </a:solidFill>
              </a:rPr>
              <a:t>int</a:t>
            </a:r>
            <a:r>
              <a:rPr lang="en-US" dirty="0"/>
              <a:t> </a:t>
            </a:r>
            <a:r>
              <a:rPr lang="en-US" dirty="0" err="1">
                <a:solidFill>
                  <a:srgbClr val="FFC000"/>
                </a:solidFill>
              </a:rPr>
              <a:t>i</a:t>
            </a:r>
            <a:r>
              <a:rPr lang="en-US" dirty="0"/>
              <a:t>, </a:t>
            </a:r>
            <a:r>
              <a:rPr lang="en-US" dirty="0">
                <a:solidFill>
                  <a:srgbClr val="00B050"/>
                </a:solidFill>
              </a:rPr>
              <a:t>string</a:t>
            </a:r>
            <a:r>
              <a:rPr lang="en-US" dirty="0"/>
              <a:t> </a:t>
            </a:r>
            <a:r>
              <a:rPr lang="en-US" dirty="0">
                <a:solidFill>
                  <a:srgbClr val="FFC000"/>
                </a:solidFill>
              </a:rPr>
              <a:t>x</a:t>
            </a:r>
            <a:r>
              <a:rPr lang="en-US" dirty="0"/>
              <a:t>);    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// akin to A[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i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] = x</a:t>
            </a:r>
          </a:p>
          <a:p>
            <a:pPr lvl="2"/>
            <a:r>
              <a:rPr lang="en-US" dirty="0"/>
              <a:t>Unlike regular arrays, this may rearrange the contents of A to keep it sorted</a:t>
            </a:r>
          </a:p>
          <a:p>
            <a:pPr lvl="1"/>
            <a:r>
              <a:rPr lang="en-US" dirty="0"/>
              <a:t>Returning the length of an SSA</a:t>
            </a:r>
          </a:p>
          <a:p>
            <a:pPr lvl="1">
              <a:buNone/>
            </a:pPr>
            <a:r>
              <a:rPr lang="en-US" dirty="0"/>
              <a:t>	</a:t>
            </a:r>
            <a:r>
              <a:rPr lang="en-US" dirty="0" err="1">
                <a:solidFill>
                  <a:srgbClr val="00B050"/>
                </a:solidFill>
              </a:rPr>
              <a:t>int</a:t>
            </a:r>
            <a:r>
              <a:rPr lang="en-US" dirty="0">
                <a:solidFill>
                  <a:srgbClr val="00B050"/>
                </a:solidFill>
              </a:rPr>
              <a:t> </a:t>
            </a:r>
            <a:r>
              <a:rPr lang="en-US" dirty="0" err="1">
                <a:solidFill>
                  <a:srgbClr val="7030A0"/>
                </a:solidFill>
              </a:rPr>
              <a:t>ssa_len</a:t>
            </a:r>
            <a:r>
              <a:rPr lang="en-US" dirty="0"/>
              <a:t>(</a:t>
            </a:r>
            <a:r>
              <a:rPr lang="en-US" dirty="0" err="1">
                <a:solidFill>
                  <a:srgbClr val="00B050"/>
                </a:solidFill>
              </a:rPr>
              <a:t>ssa_t</a:t>
            </a:r>
            <a:r>
              <a:rPr lang="en-US" dirty="0"/>
              <a:t> </a:t>
            </a:r>
            <a:r>
              <a:rPr lang="en-US" dirty="0">
                <a:solidFill>
                  <a:srgbClr val="FFC000"/>
                </a:solidFill>
              </a:rPr>
              <a:t>A</a:t>
            </a:r>
            <a:r>
              <a:rPr lang="en-US" dirty="0"/>
              <a:t>);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 	// akin to \length(A) but better</a:t>
            </a:r>
            <a:endParaRPr lang="en-US" dirty="0"/>
          </a:p>
          <a:p>
            <a:pPr lvl="2"/>
            <a:r>
              <a:rPr lang="en-US" dirty="0"/>
              <a:t>Unlike regular arrays, this can be used anywhere in code</a:t>
            </a:r>
          </a:p>
        </p:txBody>
      </p:sp>
      <p:sp>
        <p:nvSpPr>
          <p:cNvPr id="6" name="Rectangular Callout 5"/>
          <p:cNvSpPr/>
          <p:nvPr/>
        </p:nvSpPr>
        <p:spPr bwMode="auto">
          <a:xfrm>
            <a:off x="5359400" y="2724090"/>
            <a:ext cx="2438400" cy="400110"/>
          </a:xfrm>
          <a:prstGeom prst="wedgeRectCallout">
            <a:avLst>
              <a:gd name="adj1" fmla="val -58391"/>
              <a:gd name="adj2" fmla="val 153550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/>
              <a:t>Number of elements</a:t>
            </a:r>
          </a:p>
        </p:txBody>
      </p:sp>
      <p:sp>
        <p:nvSpPr>
          <p:cNvPr id="7" name="Rectangular Callout 6"/>
          <p:cNvSpPr/>
          <p:nvPr/>
        </p:nvSpPr>
        <p:spPr bwMode="auto">
          <a:xfrm>
            <a:off x="254000" y="3200400"/>
            <a:ext cx="946733" cy="1015663"/>
          </a:xfrm>
          <a:prstGeom prst="wedgeRectCallout">
            <a:avLst>
              <a:gd name="adj1" fmla="val 105136"/>
              <a:gd name="adj2" fmla="val -2877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/>
              <a:t>Newly</a:t>
            </a:r>
            <a:br>
              <a:rPr lang="en-US" sz="2000" b="0" dirty="0"/>
            </a:br>
            <a:r>
              <a:rPr lang="en-US" sz="2000" b="0" dirty="0"/>
              <a:t>created</a:t>
            </a:r>
            <a:br>
              <a:rPr lang="en-US" sz="2000" b="0" dirty="0"/>
            </a:br>
            <a:r>
              <a:rPr lang="en-US" sz="2000" b="0" dirty="0"/>
              <a:t>SSA</a:t>
            </a:r>
          </a:p>
        </p:txBody>
      </p:sp>
      <p:sp>
        <p:nvSpPr>
          <p:cNvPr id="8" name="Rectangular Callout 7"/>
          <p:cNvSpPr/>
          <p:nvPr/>
        </p:nvSpPr>
        <p:spPr bwMode="auto">
          <a:xfrm>
            <a:off x="3618880" y="4397514"/>
            <a:ext cx="4152740" cy="707886"/>
          </a:xfrm>
          <a:prstGeom prst="wedgeRectCallout">
            <a:avLst>
              <a:gd name="adj1" fmla="val -38561"/>
              <a:gd name="adj2" fmla="val -93630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/>
              <a:t>This is a </a:t>
            </a:r>
            <a:r>
              <a:rPr lang="en-US" sz="2000" dirty="0"/>
              <a:t>function prototype</a:t>
            </a:r>
            <a:r>
              <a:rPr lang="en-US" sz="2000" b="0" dirty="0"/>
              <a:t>:</a:t>
            </a:r>
          </a:p>
          <a:p>
            <a:pPr>
              <a:defRPr/>
            </a:pPr>
            <a:r>
              <a:rPr lang="en-US" sz="2000" b="0" dirty="0"/>
              <a:t>A function definition without a body</a:t>
            </a:r>
          </a:p>
        </p:txBody>
      </p:sp>
      <p:sp>
        <p:nvSpPr>
          <p:cNvPr id="9" name="Rectangular Callout 8"/>
          <p:cNvSpPr/>
          <p:nvPr/>
        </p:nvSpPr>
        <p:spPr bwMode="auto">
          <a:xfrm>
            <a:off x="9626600" y="5751493"/>
            <a:ext cx="3259867" cy="954107"/>
          </a:xfrm>
          <a:prstGeom prst="wedgeRectCallout">
            <a:avLst>
              <a:gd name="adj1" fmla="val -50316"/>
              <a:gd name="adj2" fmla="val -239161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/>
              <a:t>Recall that our SSAs</a:t>
            </a:r>
            <a:br>
              <a:rPr lang="en-US" sz="2000" b="0" dirty="0"/>
            </a:br>
            <a:r>
              <a:rPr lang="en-US" sz="2000" b="0" dirty="0"/>
              <a:t>contain strings</a:t>
            </a:r>
          </a:p>
          <a:p>
            <a:pPr>
              <a:defRPr/>
            </a:pPr>
            <a:r>
              <a:rPr lang="en-US" sz="1600" b="0" dirty="0"/>
              <a:t>(we’ll learn later how to generalize)</a:t>
            </a: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63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</p:bld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2500" y="254000"/>
            <a:ext cx="7378700" cy="1498600"/>
          </a:xfrm>
        </p:spPr>
        <p:txBody>
          <a:bodyPr/>
          <a:lstStyle/>
          <a:p>
            <a:r>
              <a:rPr lang="en-US" dirty="0"/>
              <a:t>Interface Content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 startAt="3"/>
            </a:pPr>
            <a:r>
              <a:rPr lang="en-US" dirty="0"/>
              <a:t>The </a:t>
            </a:r>
            <a:r>
              <a:rPr lang="en-US" b="1" dirty="0"/>
              <a:t>contracts</a:t>
            </a:r>
            <a:r>
              <a:rPr lang="en-US" dirty="0"/>
              <a:t> of each operation</a:t>
            </a:r>
          </a:p>
          <a:p>
            <a:pPr lvl="1"/>
            <a:r>
              <a:rPr lang="en-US" dirty="0"/>
              <a:t>The client needs to be able to write</a:t>
            </a:r>
            <a:br>
              <a:rPr lang="en-US" dirty="0"/>
            </a:br>
            <a:r>
              <a:rPr lang="en-US" dirty="0"/>
              <a:t>safe code</a:t>
            </a:r>
          </a:p>
          <a:p>
            <a:pPr lvl="2"/>
            <a:r>
              <a:rPr lang="en-US" dirty="0"/>
              <a:t>Provide arguments that satisfy the preconditions of each function</a:t>
            </a:r>
          </a:p>
          <a:p>
            <a:pPr lvl="2"/>
            <a:r>
              <a:rPr lang="en-US" dirty="0"/>
              <a:t>Use the functions’ </a:t>
            </a:r>
            <a:r>
              <a:rPr lang="en-US" dirty="0" err="1"/>
              <a:t>postconditions</a:t>
            </a:r>
            <a:r>
              <a:rPr lang="en-US" dirty="0"/>
              <a:t> to reason about follow-up code</a:t>
            </a:r>
          </a:p>
          <a:p>
            <a:pPr lvl="4"/>
            <a:endParaRPr lang="en-US" dirty="0"/>
          </a:p>
          <a:p>
            <a:pPr lvl="1"/>
            <a:r>
              <a:rPr lang="en-US" dirty="0"/>
              <a:t>Reading the value at an index of an SSA</a:t>
            </a:r>
          </a:p>
          <a:p>
            <a:pPr lvl="2"/>
            <a:r>
              <a:rPr lang="en-US" dirty="0"/>
              <a:t>Same contracts as native A[</a:t>
            </a:r>
            <a:r>
              <a:rPr lang="en-US" dirty="0" err="1"/>
              <a:t>i</a:t>
            </a:r>
            <a:r>
              <a:rPr lang="en-US" dirty="0"/>
              <a:t>]</a:t>
            </a:r>
          </a:p>
          <a:p>
            <a:pPr lvl="4">
              <a:buClr>
                <a:schemeClr val="tx1"/>
              </a:buClr>
            </a:pPr>
            <a:r>
              <a:rPr lang="en-US" dirty="0">
                <a:solidFill>
                  <a:srgbClr val="C00000"/>
                </a:solidFill>
                <a:latin typeface="Helvetica Neue"/>
              </a:rPr>
              <a:t>/*@requires 0 &lt;= </a:t>
            </a:r>
            <a:r>
              <a:rPr lang="en-US" dirty="0" err="1">
                <a:solidFill>
                  <a:srgbClr val="C00000"/>
                </a:solidFill>
                <a:latin typeface="Helvetica Neue"/>
              </a:rPr>
              <a:t>i</a:t>
            </a:r>
            <a:r>
              <a:rPr lang="en-US" dirty="0">
                <a:solidFill>
                  <a:srgbClr val="C00000"/>
                </a:solidFill>
                <a:latin typeface="Helvetica Neue"/>
              </a:rPr>
              <a:t> &amp;&amp; </a:t>
            </a:r>
            <a:r>
              <a:rPr lang="en-US" dirty="0" err="1">
                <a:solidFill>
                  <a:srgbClr val="C00000"/>
                </a:solidFill>
                <a:latin typeface="Helvetica Neue"/>
              </a:rPr>
              <a:t>i</a:t>
            </a:r>
            <a:r>
              <a:rPr lang="en-US" dirty="0">
                <a:solidFill>
                  <a:srgbClr val="C00000"/>
                </a:solidFill>
                <a:latin typeface="Helvetica Neue"/>
              </a:rPr>
              <a:t> &lt; \length(A); @*/</a:t>
            </a:r>
            <a:endParaRPr lang="en-US" dirty="0"/>
          </a:p>
          <a:p>
            <a:pPr lvl="2"/>
            <a:r>
              <a:rPr lang="en-US" dirty="0"/>
              <a:t>So:</a:t>
            </a:r>
          </a:p>
          <a:p>
            <a:pPr lvl="1">
              <a:buNone/>
            </a:pPr>
            <a:r>
              <a:rPr lang="en-US" dirty="0"/>
              <a:t>		</a:t>
            </a:r>
            <a:r>
              <a:rPr lang="en-US" dirty="0">
                <a:solidFill>
                  <a:srgbClr val="00B050"/>
                </a:solidFill>
              </a:rPr>
              <a:t>string</a:t>
            </a:r>
            <a:r>
              <a:rPr lang="en-US" dirty="0"/>
              <a:t> </a:t>
            </a:r>
            <a:r>
              <a:rPr lang="en-US" dirty="0" err="1">
                <a:solidFill>
                  <a:srgbClr val="7030A0"/>
                </a:solidFill>
              </a:rPr>
              <a:t>ssa_get</a:t>
            </a:r>
            <a:r>
              <a:rPr lang="en-US" dirty="0"/>
              <a:t>(</a:t>
            </a:r>
            <a:r>
              <a:rPr lang="en-US" dirty="0" err="1">
                <a:solidFill>
                  <a:srgbClr val="00B050"/>
                </a:solidFill>
              </a:rPr>
              <a:t>ssa_t</a:t>
            </a:r>
            <a:r>
              <a:rPr lang="en-US" dirty="0"/>
              <a:t> </a:t>
            </a:r>
            <a:r>
              <a:rPr lang="en-US" dirty="0">
                <a:solidFill>
                  <a:srgbClr val="FFC000"/>
                </a:solidFill>
              </a:rPr>
              <a:t>A</a:t>
            </a:r>
            <a:r>
              <a:rPr lang="en-US" dirty="0"/>
              <a:t>, </a:t>
            </a:r>
            <a:r>
              <a:rPr lang="en-US" dirty="0" err="1">
                <a:solidFill>
                  <a:srgbClr val="00B050"/>
                </a:solidFill>
              </a:rPr>
              <a:t>int</a:t>
            </a:r>
            <a:r>
              <a:rPr lang="en-US" dirty="0"/>
              <a:t> </a:t>
            </a:r>
            <a:r>
              <a:rPr lang="en-US" dirty="0" err="1">
                <a:solidFill>
                  <a:srgbClr val="FFC000"/>
                </a:solidFill>
              </a:rPr>
              <a:t>i</a:t>
            </a:r>
            <a:r>
              <a:rPr lang="en-US" dirty="0">
                <a:solidFill>
                  <a:schemeClr val="tx1"/>
                </a:solidFill>
              </a:rPr>
              <a:t>)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   // akin to … A[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i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] …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>
                <a:solidFill>
                  <a:schemeClr val="tx1"/>
                </a:solidFill>
              </a:rPr>
              <a:t>	</a:t>
            </a:r>
            <a:r>
              <a:rPr lang="en-US" dirty="0">
                <a:solidFill>
                  <a:srgbClr val="C00000"/>
                </a:solidFill>
                <a:latin typeface="Helvetica Neue"/>
              </a:rPr>
              <a:t>/*@requires 0 &lt;= </a:t>
            </a:r>
            <a:r>
              <a:rPr lang="en-US" dirty="0" err="1">
                <a:solidFill>
                  <a:srgbClr val="C00000"/>
                </a:solidFill>
                <a:latin typeface="Helvetica Neue"/>
              </a:rPr>
              <a:t>i</a:t>
            </a:r>
            <a:r>
              <a:rPr lang="en-US" dirty="0">
                <a:solidFill>
                  <a:srgbClr val="C00000"/>
                </a:solidFill>
                <a:latin typeface="Helvetica Neue"/>
              </a:rPr>
              <a:t> &amp;&amp; </a:t>
            </a:r>
            <a:r>
              <a:rPr lang="en-US" dirty="0" err="1">
                <a:solidFill>
                  <a:srgbClr val="C00000"/>
                </a:solidFill>
                <a:latin typeface="Helvetica Neue"/>
              </a:rPr>
              <a:t>i</a:t>
            </a:r>
            <a:r>
              <a:rPr lang="en-US" dirty="0">
                <a:solidFill>
                  <a:srgbClr val="C00000"/>
                </a:solidFill>
                <a:latin typeface="Helvetica Neue"/>
              </a:rPr>
              <a:t> &lt; \length(A); @*/</a:t>
            </a:r>
            <a:r>
              <a:rPr lang="en-US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dirty="0">
                <a:solidFill>
                  <a:schemeClr val="tx1"/>
                </a:solidFill>
              </a:rPr>
              <a:t>;</a:t>
            </a:r>
            <a:endParaRPr lang="en-US" dirty="0">
              <a:solidFill>
                <a:schemeClr val="accent5">
                  <a:lumMod val="75000"/>
                </a:schemeClr>
              </a:solidFill>
            </a:endParaRPr>
          </a:p>
          <a:p>
            <a:pPr lvl="4"/>
            <a:endParaRPr lang="en-US" dirty="0"/>
          </a:p>
          <a:p>
            <a:pPr lvl="1">
              <a:buNone/>
            </a:pPr>
            <a:r>
              <a:rPr lang="en-US" b="1" i="1" dirty="0"/>
              <a:t>					Can this be right?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64</a:t>
            </a:fld>
            <a:endParaRPr lang="en-US" dirty="0"/>
          </a:p>
        </p:txBody>
      </p:sp>
      <p:sp>
        <p:nvSpPr>
          <p:cNvPr id="7" name="Vertical Scroll 6"/>
          <p:cNvSpPr/>
          <p:nvPr/>
        </p:nvSpPr>
        <p:spPr bwMode="auto">
          <a:xfrm flipH="1">
            <a:off x="8636000" y="76200"/>
            <a:ext cx="4343400" cy="2962593"/>
          </a:xfrm>
          <a:prstGeom prst="verticalScroll">
            <a:avLst>
              <a:gd name="adj" fmla="val 9862"/>
            </a:avLst>
          </a:prstGeom>
          <a:solidFill>
            <a:schemeClr val="bg1"/>
          </a:solidFill>
          <a:ln w="9525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0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l">
              <a:tabLst>
                <a:tab pos="3943350" algn="l"/>
              </a:tabLst>
            </a:pPr>
            <a:r>
              <a:rPr lang="en-US" sz="18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</a:t>
            </a:r>
            <a:r>
              <a:rPr lang="en-US" sz="1800" b="0" dirty="0" err="1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typedef</a:t>
            </a:r>
            <a:r>
              <a:rPr lang="en-US" sz="18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______ </a:t>
            </a:r>
            <a:r>
              <a:rPr lang="en-US" sz="1800" b="0" dirty="0" err="1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ssa_t</a:t>
            </a:r>
            <a:r>
              <a:rPr lang="en-US" sz="18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;</a:t>
            </a:r>
            <a:endParaRPr lang="en-US" sz="1800" b="0" dirty="0">
              <a:latin typeface="Helvetica Neue"/>
            </a:endParaRPr>
          </a:p>
          <a:p>
            <a:pPr algn="l">
              <a:tabLst>
                <a:tab pos="3943350" algn="l"/>
              </a:tabLst>
            </a:pPr>
            <a:endParaRPr lang="en-US" sz="1800" b="0" dirty="0">
              <a:latin typeface="Helvetica Neue"/>
            </a:endParaRPr>
          </a:p>
          <a:p>
            <a:pPr algn="l">
              <a:tabLst>
                <a:tab pos="3943350" algn="l"/>
              </a:tabLst>
            </a:pPr>
            <a:r>
              <a:rPr lang="en-US" sz="18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1800" b="0" dirty="0">
                <a:latin typeface="Helvetica Neue"/>
              </a:rPr>
              <a:t> </a:t>
            </a:r>
            <a:r>
              <a:rPr lang="en-US" sz="18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ssa_len</a:t>
            </a:r>
            <a:r>
              <a:rPr lang="en-US" sz="1800" b="0" dirty="0">
                <a:latin typeface="Helvetica Neue"/>
              </a:rPr>
              <a:t>(</a:t>
            </a:r>
            <a:r>
              <a:rPr lang="en-US" sz="1800" b="0" dirty="0" err="1">
                <a:solidFill>
                  <a:srgbClr val="00B050"/>
                </a:solidFill>
                <a:latin typeface="Helvetica Neue"/>
              </a:rPr>
              <a:t>ssa_t</a:t>
            </a:r>
            <a:r>
              <a:rPr lang="en-US" sz="1800" b="0" dirty="0">
                <a:latin typeface="Helvetica Neue"/>
              </a:rPr>
              <a:t> </a:t>
            </a:r>
            <a:r>
              <a:rPr lang="en-US" sz="1800" b="0" dirty="0">
                <a:solidFill>
                  <a:srgbClr val="FFC000"/>
                </a:solidFill>
                <a:latin typeface="Helvetica Neue"/>
              </a:rPr>
              <a:t>A</a:t>
            </a:r>
            <a:r>
              <a:rPr lang="en-US" sz="1800" b="0" dirty="0">
                <a:latin typeface="Helvetica Neue"/>
              </a:rPr>
              <a:t>);</a:t>
            </a:r>
            <a:endParaRPr lang="en-US" sz="1800" b="0" dirty="0">
              <a:solidFill>
                <a:schemeClr val="accent5">
                  <a:lumMod val="75000"/>
                </a:schemeClr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algn="l">
              <a:tabLst>
                <a:tab pos="3943350" algn="l"/>
              </a:tabLst>
            </a:pPr>
            <a:endParaRPr lang="en-US" sz="1800" b="0" dirty="0">
              <a:latin typeface="Helvetica Neue"/>
            </a:endParaRPr>
          </a:p>
          <a:p>
            <a:pPr algn="l">
              <a:tabLst>
                <a:tab pos="3943350" algn="l"/>
              </a:tabLst>
            </a:pPr>
            <a:r>
              <a:rPr lang="en-US" sz="1800" b="0" dirty="0" err="1">
                <a:solidFill>
                  <a:srgbClr val="00B050"/>
                </a:solidFill>
                <a:latin typeface="Helvetica Neue"/>
              </a:rPr>
              <a:t>ssa_t</a:t>
            </a:r>
            <a:r>
              <a:rPr lang="en-US" sz="18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18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ssa_new</a:t>
            </a:r>
            <a:r>
              <a:rPr lang="en-US" sz="1800" b="0" dirty="0">
                <a:latin typeface="Helvetica Neue"/>
              </a:rPr>
              <a:t>(</a:t>
            </a:r>
            <a:r>
              <a:rPr lang="en-US" sz="18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18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1800" b="0" dirty="0">
                <a:solidFill>
                  <a:srgbClr val="FFC000"/>
                </a:solidFill>
                <a:latin typeface="Helvetica Neue"/>
              </a:rPr>
              <a:t>size</a:t>
            </a:r>
            <a:r>
              <a:rPr lang="en-US" sz="1800" b="0" dirty="0">
                <a:latin typeface="Helvetica Neue"/>
              </a:rPr>
              <a:t>) ;</a:t>
            </a:r>
          </a:p>
          <a:p>
            <a:pPr algn="l">
              <a:tabLst>
                <a:tab pos="3943350" algn="l"/>
              </a:tabLst>
            </a:pPr>
            <a:endParaRPr lang="en-US" sz="1800" b="0" dirty="0">
              <a:latin typeface="Helvetica Neue"/>
            </a:endParaRPr>
          </a:p>
          <a:p>
            <a:pPr algn="l">
              <a:tabLst>
                <a:tab pos="3943350" algn="l"/>
              </a:tabLst>
            </a:pPr>
            <a:r>
              <a:rPr lang="en-US" sz="1800" b="0" dirty="0">
                <a:solidFill>
                  <a:srgbClr val="00B050"/>
                </a:solidFill>
                <a:latin typeface="Helvetica Neue"/>
              </a:rPr>
              <a:t>string</a:t>
            </a:r>
            <a:r>
              <a:rPr lang="en-US" sz="1800" b="0" dirty="0">
                <a:latin typeface="Helvetica Neue"/>
              </a:rPr>
              <a:t> </a:t>
            </a:r>
            <a:r>
              <a:rPr lang="en-US" sz="18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ssa_get</a:t>
            </a:r>
            <a:r>
              <a:rPr lang="en-US" sz="1800" b="0" dirty="0">
                <a:latin typeface="Helvetica Neue"/>
              </a:rPr>
              <a:t>(</a:t>
            </a:r>
            <a:r>
              <a:rPr lang="en-US" sz="1800" b="0" dirty="0" err="1">
                <a:solidFill>
                  <a:srgbClr val="00B050"/>
                </a:solidFill>
                <a:latin typeface="Helvetica Neue"/>
              </a:rPr>
              <a:t>ssa_t</a:t>
            </a:r>
            <a:r>
              <a:rPr lang="en-US" sz="1800" b="0" dirty="0">
                <a:latin typeface="Helvetica Neue"/>
              </a:rPr>
              <a:t> </a:t>
            </a:r>
            <a:r>
              <a:rPr lang="en-US" sz="1800" b="0" dirty="0">
                <a:solidFill>
                  <a:srgbClr val="FFC000"/>
                </a:solidFill>
                <a:latin typeface="Helvetica Neue"/>
              </a:rPr>
              <a:t>A</a:t>
            </a:r>
            <a:r>
              <a:rPr lang="en-US" sz="1800" b="0" dirty="0">
                <a:latin typeface="Helvetica Neue"/>
              </a:rPr>
              <a:t>, </a:t>
            </a:r>
            <a:r>
              <a:rPr lang="en-US" sz="18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1800" b="0" dirty="0">
                <a:latin typeface="Helvetica Neue"/>
              </a:rPr>
              <a:t> </a:t>
            </a:r>
            <a:r>
              <a:rPr lang="en-US" sz="1800" b="0" dirty="0" err="1">
                <a:solidFill>
                  <a:srgbClr val="FFC000"/>
                </a:solidFill>
                <a:latin typeface="Helvetica Neue"/>
              </a:rPr>
              <a:t>i</a:t>
            </a:r>
            <a:r>
              <a:rPr lang="en-US" sz="1800" b="0" dirty="0">
                <a:latin typeface="Helvetica Neue"/>
              </a:rPr>
              <a:t>);</a:t>
            </a:r>
          </a:p>
          <a:p>
            <a:pPr algn="l">
              <a:tabLst>
                <a:tab pos="3943350" algn="l"/>
              </a:tabLst>
            </a:pPr>
            <a:endParaRPr lang="en-US" sz="1800" b="0" dirty="0">
              <a:latin typeface="Helvetica Neue"/>
            </a:endParaRPr>
          </a:p>
          <a:p>
            <a:pPr algn="l">
              <a:tabLst>
                <a:tab pos="3943350" algn="l"/>
              </a:tabLst>
            </a:pPr>
            <a:r>
              <a:rPr lang="en-US" sz="1800" b="0" dirty="0">
                <a:solidFill>
                  <a:srgbClr val="00B050"/>
                </a:solidFill>
                <a:latin typeface="Helvetica Neue"/>
              </a:rPr>
              <a:t>void</a:t>
            </a:r>
            <a:r>
              <a:rPr lang="en-US" sz="1800" b="0" dirty="0">
                <a:latin typeface="Helvetica Neue"/>
              </a:rPr>
              <a:t> </a:t>
            </a:r>
            <a:r>
              <a:rPr lang="en-US" sz="18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ssa_set</a:t>
            </a:r>
            <a:r>
              <a:rPr lang="en-US" sz="1800" b="0" dirty="0">
                <a:latin typeface="Helvetica Neue"/>
              </a:rPr>
              <a:t>(</a:t>
            </a:r>
            <a:r>
              <a:rPr lang="en-US" sz="1800" b="0" dirty="0" err="1">
                <a:solidFill>
                  <a:srgbClr val="00B050"/>
                </a:solidFill>
                <a:latin typeface="Helvetica Neue"/>
              </a:rPr>
              <a:t>ssa_t</a:t>
            </a:r>
            <a:r>
              <a:rPr lang="en-US" sz="18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1800" b="0" dirty="0">
                <a:solidFill>
                  <a:srgbClr val="FFC000"/>
                </a:solidFill>
                <a:latin typeface="Helvetica Neue"/>
              </a:rPr>
              <a:t>A</a:t>
            </a:r>
            <a:r>
              <a:rPr lang="en-US" sz="1800" b="0" dirty="0">
                <a:latin typeface="Helvetica Neue"/>
              </a:rPr>
              <a:t>, </a:t>
            </a:r>
            <a:r>
              <a:rPr lang="en-US" sz="18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1800" b="0" dirty="0">
                <a:latin typeface="Helvetica Neue"/>
              </a:rPr>
              <a:t> </a:t>
            </a:r>
            <a:r>
              <a:rPr lang="en-US" sz="1800" b="0" dirty="0" err="1">
                <a:solidFill>
                  <a:srgbClr val="FFC000"/>
                </a:solidFill>
                <a:latin typeface="Helvetica Neue"/>
              </a:rPr>
              <a:t>i</a:t>
            </a:r>
            <a:r>
              <a:rPr lang="en-US" sz="1800" b="0" dirty="0">
                <a:latin typeface="Helvetica Neue"/>
              </a:rPr>
              <a:t>, </a:t>
            </a:r>
            <a:r>
              <a:rPr lang="en-US" sz="1800" b="0" dirty="0">
                <a:solidFill>
                  <a:srgbClr val="00B050"/>
                </a:solidFill>
                <a:latin typeface="Helvetica Neue"/>
              </a:rPr>
              <a:t>string</a:t>
            </a:r>
            <a:r>
              <a:rPr lang="en-US" sz="1800" b="0" dirty="0">
                <a:latin typeface="Helvetica Neue"/>
              </a:rPr>
              <a:t> </a:t>
            </a:r>
            <a:r>
              <a:rPr lang="en-US" sz="1800" b="0" dirty="0">
                <a:solidFill>
                  <a:srgbClr val="FFC000"/>
                </a:solidFill>
                <a:latin typeface="Helvetica Neue"/>
              </a:rPr>
              <a:t>x</a:t>
            </a:r>
            <a:r>
              <a:rPr lang="en-US" sz="1800" b="0" dirty="0">
                <a:latin typeface="Helvetica Neue"/>
              </a:rPr>
              <a:t>);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9156029" y="44733"/>
            <a:ext cx="184217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Helvetica Neue"/>
              </a:rPr>
              <a:t>SSA Interface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2500" y="254000"/>
            <a:ext cx="7378700" cy="1498600"/>
          </a:xfrm>
        </p:spPr>
        <p:txBody>
          <a:bodyPr/>
          <a:lstStyle/>
          <a:p>
            <a:r>
              <a:rPr lang="en-US" dirty="0"/>
              <a:t>Interface Content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 startAt="3"/>
            </a:pPr>
            <a:r>
              <a:rPr lang="en-US" dirty="0"/>
              <a:t>The </a:t>
            </a:r>
            <a:r>
              <a:rPr lang="en-US" b="1" dirty="0"/>
              <a:t>contracts</a:t>
            </a:r>
            <a:r>
              <a:rPr lang="en-US" dirty="0"/>
              <a:t> of each operation</a:t>
            </a:r>
          </a:p>
          <a:p>
            <a:pPr lvl="1">
              <a:spcBef>
                <a:spcPts val="1800"/>
              </a:spcBef>
              <a:buNone/>
            </a:pPr>
            <a:r>
              <a:rPr lang="en-US" dirty="0"/>
              <a:t>	</a:t>
            </a:r>
            <a:r>
              <a:rPr lang="en-US" dirty="0">
                <a:solidFill>
                  <a:srgbClr val="00B050"/>
                </a:solidFill>
              </a:rPr>
              <a:t>string</a:t>
            </a:r>
            <a:r>
              <a:rPr lang="en-US" dirty="0"/>
              <a:t> </a:t>
            </a:r>
            <a:r>
              <a:rPr lang="en-US" dirty="0" err="1">
                <a:solidFill>
                  <a:srgbClr val="7030A0"/>
                </a:solidFill>
              </a:rPr>
              <a:t>ssa_get</a:t>
            </a:r>
            <a:r>
              <a:rPr lang="en-US" dirty="0"/>
              <a:t>(</a:t>
            </a:r>
            <a:r>
              <a:rPr lang="en-US" dirty="0" err="1">
                <a:solidFill>
                  <a:srgbClr val="00B050"/>
                </a:solidFill>
              </a:rPr>
              <a:t>ssa_t</a:t>
            </a:r>
            <a:r>
              <a:rPr lang="en-US" dirty="0"/>
              <a:t> </a:t>
            </a:r>
            <a:r>
              <a:rPr lang="en-US" dirty="0">
                <a:solidFill>
                  <a:srgbClr val="FFC000"/>
                </a:solidFill>
              </a:rPr>
              <a:t>A</a:t>
            </a:r>
            <a:r>
              <a:rPr lang="en-US" dirty="0"/>
              <a:t>, </a:t>
            </a:r>
            <a:r>
              <a:rPr lang="en-US" dirty="0" err="1">
                <a:solidFill>
                  <a:srgbClr val="00B050"/>
                </a:solidFill>
              </a:rPr>
              <a:t>int</a:t>
            </a:r>
            <a:r>
              <a:rPr lang="en-US" dirty="0"/>
              <a:t> </a:t>
            </a:r>
            <a:r>
              <a:rPr lang="en-US" dirty="0" err="1">
                <a:solidFill>
                  <a:srgbClr val="FFC000"/>
                </a:solidFill>
              </a:rPr>
              <a:t>i</a:t>
            </a:r>
            <a:r>
              <a:rPr lang="en-US" dirty="0">
                <a:solidFill>
                  <a:schemeClr val="tx1"/>
                </a:solidFill>
              </a:rPr>
              <a:t>)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  // akin to … A[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i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] …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>
                <a:solidFill>
                  <a:srgbClr val="C00000"/>
                </a:solidFill>
                <a:latin typeface="Helvetica Neue"/>
              </a:rPr>
              <a:t> /*@requires 0 &lt;= </a:t>
            </a:r>
            <a:r>
              <a:rPr lang="en-US" dirty="0" err="1">
                <a:solidFill>
                  <a:srgbClr val="C00000"/>
                </a:solidFill>
                <a:latin typeface="Helvetica Neue"/>
              </a:rPr>
              <a:t>i</a:t>
            </a:r>
            <a:r>
              <a:rPr lang="en-US" dirty="0">
                <a:solidFill>
                  <a:srgbClr val="C00000"/>
                </a:solidFill>
                <a:latin typeface="Helvetica Neue"/>
              </a:rPr>
              <a:t> &amp;&amp; </a:t>
            </a:r>
            <a:r>
              <a:rPr lang="en-US" dirty="0" err="1">
                <a:solidFill>
                  <a:srgbClr val="C00000"/>
                </a:solidFill>
                <a:latin typeface="Helvetica Neue"/>
              </a:rPr>
              <a:t>i</a:t>
            </a:r>
            <a:r>
              <a:rPr lang="en-US" dirty="0">
                <a:solidFill>
                  <a:srgbClr val="C00000"/>
                </a:solidFill>
                <a:latin typeface="Helvetica Neue"/>
              </a:rPr>
              <a:t> &lt; \length(A); @*/</a:t>
            </a:r>
            <a:r>
              <a:rPr lang="en-US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dirty="0">
                <a:solidFill>
                  <a:schemeClr val="tx1"/>
                </a:solidFill>
              </a:rPr>
              <a:t>;</a:t>
            </a:r>
            <a:endParaRPr lang="en-US" dirty="0">
              <a:solidFill>
                <a:schemeClr val="accent5">
                  <a:lumMod val="75000"/>
                </a:schemeClr>
              </a:solidFill>
            </a:endParaRPr>
          </a:p>
          <a:p>
            <a:pPr lvl="1">
              <a:spcBef>
                <a:spcPts val="1200"/>
              </a:spcBef>
              <a:buNone/>
            </a:pPr>
            <a:r>
              <a:rPr lang="en-US" b="1" i="1" dirty="0"/>
              <a:t>					Can this be right?</a:t>
            </a:r>
          </a:p>
          <a:p>
            <a:pPr lvl="2"/>
            <a:endParaRPr lang="en-US" dirty="0"/>
          </a:p>
          <a:p>
            <a:pPr lvl="1">
              <a:buClr>
                <a:schemeClr val="tx1"/>
              </a:buClr>
            </a:pPr>
            <a:r>
              <a:rPr lang="en-US" dirty="0">
                <a:solidFill>
                  <a:srgbClr val="C00000"/>
                </a:solidFill>
              </a:rPr>
              <a:t>\length </a:t>
            </a:r>
            <a:r>
              <a:rPr lang="en-US" dirty="0"/>
              <a:t>is defined only for C0 arrays</a:t>
            </a:r>
          </a:p>
          <a:p>
            <a:pPr lvl="2"/>
            <a:r>
              <a:rPr lang="en-US" dirty="0"/>
              <a:t>But SSAs are not C0 arrays</a:t>
            </a:r>
          </a:p>
          <a:p>
            <a:pPr lvl="3"/>
            <a:r>
              <a:rPr lang="en-US" dirty="0"/>
              <a:t>Length can be retrieved</a:t>
            </a:r>
          </a:p>
          <a:p>
            <a:pPr lvl="3"/>
            <a:r>
              <a:rPr lang="en-US" dirty="0"/>
              <a:t>Elements stay sorted</a:t>
            </a:r>
          </a:p>
          <a:p>
            <a:pPr lvl="3"/>
            <a:r>
              <a:rPr lang="en-US" dirty="0"/>
              <a:t>Should be manipulated only with operations in the SSA interface</a:t>
            </a:r>
          </a:p>
          <a:p>
            <a:pPr lvl="1"/>
            <a:r>
              <a:rPr lang="en-US" dirty="0"/>
              <a:t>We can however use </a:t>
            </a:r>
            <a:r>
              <a:rPr lang="en-US" dirty="0" err="1">
                <a:solidFill>
                  <a:srgbClr val="7030A0"/>
                </a:solidFill>
              </a:rPr>
              <a:t>ssa_len</a:t>
            </a:r>
            <a:endParaRPr lang="en-US" dirty="0">
              <a:solidFill>
                <a:schemeClr val="tx1"/>
              </a:solidFill>
            </a:endParaRPr>
          </a:p>
          <a:p>
            <a:pPr lvl="4"/>
            <a:endParaRPr lang="en-US" dirty="0"/>
          </a:p>
          <a:p>
            <a:pPr lvl="1">
              <a:buNone/>
            </a:pPr>
            <a:r>
              <a:rPr lang="en-US" dirty="0"/>
              <a:t>	</a:t>
            </a:r>
            <a:r>
              <a:rPr lang="en-US" dirty="0">
                <a:solidFill>
                  <a:srgbClr val="00B050"/>
                </a:solidFill>
              </a:rPr>
              <a:t>string</a:t>
            </a:r>
            <a:r>
              <a:rPr lang="en-US" dirty="0"/>
              <a:t> </a:t>
            </a:r>
            <a:r>
              <a:rPr lang="en-US" dirty="0" err="1">
                <a:solidFill>
                  <a:srgbClr val="7030A0"/>
                </a:solidFill>
              </a:rPr>
              <a:t>ssa_get</a:t>
            </a:r>
            <a:r>
              <a:rPr lang="en-US" dirty="0"/>
              <a:t>(</a:t>
            </a:r>
            <a:r>
              <a:rPr lang="en-US" dirty="0" err="1">
                <a:solidFill>
                  <a:srgbClr val="00B050"/>
                </a:solidFill>
              </a:rPr>
              <a:t>ssa_t</a:t>
            </a:r>
            <a:r>
              <a:rPr lang="en-US" dirty="0"/>
              <a:t> </a:t>
            </a:r>
            <a:r>
              <a:rPr lang="en-US" dirty="0">
                <a:solidFill>
                  <a:srgbClr val="FFC000"/>
                </a:solidFill>
              </a:rPr>
              <a:t>A</a:t>
            </a:r>
            <a:r>
              <a:rPr lang="en-US" dirty="0"/>
              <a:t>, </a:t>
            </a:r>
            <a:r>
              <a:rPr lang="en-US" dirty="0" err="1">
                <a:solidFill>
                  <a:srgbClr val="00B050"/>
                </a:solidFill>
              </a:rPr>
              <a:t>int</a:t>
            </a:r>
            <a:r>
              <a:rPr lang="en-US" dirty="0"/>
              <a:t> </a:t>
            </a:r>
            <a:r>
              <a:rPr lang="en-US" dirty="0" err="1">
                <a:solidFill>
                  <a:srgbClr val="FFC000"/>
                </a:solidFill>
              </a:rPr>
              <a:t>i</a:t>
            </a:r>
            <a:r>
              <a:rPr lang="en-US" dirty="0">
                <a:solidFill>
                  <a:schemeClr val="tx1"/>
                </a:solidFill>
              </a:rPr>
              <a:t>)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  // akin to … A[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i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] …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>
                <a:solidFill>
                  <a:srgbClr val="C00000"/>
                </a:solidFill>
              </a:rPr>
              <a:t> /*@requires 0 &lt;= </a:t>
            </a:r>
            <a:r>
              <a:rPr lang="en-US" dirty="0" err="1">
                <a:solidFill>
                  <a:srgbClr val="C00000"/>
                </a:solidFill>
              </a:rPr>
              <a:t>i</a:t>
            </a:r>
            <a:r>
              <a:rPr lang="en-US" dirty="0">
                <a:solidFill>
                  <a:srgbClr val="C00000"/>
                </a:solidFill>
              </a:rPr>
              <a:t> &amp;&amp; </a:t>
            </a:r>
            <a:r>
              <a:rPr lang="en-US" dirty="0" err="1">
                <a:solidFill>
                  <a:srgbClr val="C00000"/>
                </a:solidFill>
              </a:rPr>
              <a:t>i</a:t>
            </a:r>
            <a:r>
              <a:rPr lang="en-US" dirty="0">
                <a:solidFill>
                  <a:srgbClr val="C00000"/>
                </a:solidFill>
              </a:rPr>
              <a:t> &lt; </a:t>
            </a:r>
            <a:r>
              <a:rPr lang="en-US" dirty="0" err="1">
                <a:solidFill>
                  <a:srgbClr val="C00000"/>
                </a:solidFill>
              </a:rPr>
              <a:t>ssa_len</a:t>
            </a:r>
            <a:r>
              <a:rPr lang="en-US" dirty="0">
                <a:solidFill>
                  <a:srgbClr val="C00000"/>
                </a:solidFill>
              </a:rPr>
              <a:t>(A); @*/</a:t>
            </a:r>
            <a:r>
              <a:rPr lang="en-US" dirty="0">
                <a:solidFill>
                  <a:schemeClr val="tx1"/>
                </a:solidFill>
              </a:rPr>
              <a:t> ;</a:t>
            </a:r>
            <a:endParaRPr lang="en-US" dirty="0">
              <a:solidFill>
                <a:schemeClr val="accent5">
                  <a:lumMod val="75000"/>
                </a:schemeClr>
              </a:solidFill>
            </a:endParaRPr>
          </a:p>
          <a:p>
            <a:pPr lvl="1"/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65</a:t>
            </a:fld>
            <a:endParaRPr lang="en-US" dirty="0"/>
          </a:p>
        </p:txBody>
      </p:sp>
      <p:sp>
        <p:nvSpPr>
          <p:cNvPr id="11" name="Vertical Scroll 10"/>
          <p:cNvSpPr/>
          <p:nvPr/>
        </p:nvSpPr>
        <p:spPr bwMode="auto">
          <a:xfrm flipH="1">
            <a:off x="8636000" y="76200"/>
            <a:ext cx="4343400" cy="2962593"/>
          </a:xfrm>
          <a:prstGeom prst="verticalScroll">
            <a:avLst>
              <a:gd name="adj" fmla="val 9862"/>
            </a:avLst>
          </a:prstGeom>
          <a:solidFill>
            <a:schemeClr val="bg1"/>
          </a:solidFill>
          <a:ln w="9525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0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l">
              <a:tabLst>
                <a:tab pos="3943350" algn="l"/>
              </a:tabLst>
            </a:pPr>
            <a:r>
              <a:rPr lang="en-US" sz="18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</a:t>
            </a:r>
            <a:r>
              <a:rPr lang="en-US" sz="1800" b="0" dirty="0" err="1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typedef</a:t>
            </a:r>
            <a:r>
              <a:rPr lang="en-US" sz="18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______ </a:t>
            </a:r>
            <a:r>
              <a:rPr lang="en-US" sz="1800" b="0" dirty="0" err="1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ssa_t</a:t>
            </a:r>
            <a:r>
              <a:rPr lang="en-US" sz="18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;</a:t>
            </a:r>
            <a:endParaRPr lang="en-US" sz="1800" b="0" dirty="0">
              <a:latin typeface="Helvetica Neue"/>
            </a:endParaRPr>
          </a:p>
          <a:p>
            <a:pPr algn="l">
              <a:tabLst>
                <a:tab pos="3943350" algn="l"/>
              </a:tabLst>
            </a:pPr>
            <a:endParaRPr lang="en-US" sz="1800" b="0" dirty="0">
              <a:latin typeface="Helvetica Neue"/>
            </a:endParaRPr>
          </a:p>
          <a:p>
            <a:pPr algn="l">
              <a:tabLst>
                <a:tab pos="3943350" algn="l"/>
              </a:tabLst>
            </a:pPr>
            <a:r>
              <a:rPr lang="en-US" sz="18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1800" b="0" dirty="0">
                <a:latin typeface="Helvetica Neue"/>
              </a:rPr>
              <a:t> </a:t>
            </a:r>
            <a:r>
              <a:rPr lang="en-US" sz="18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ssa_len</a:t>
            </a:r>
            <a:r>
              <a:rPr lang="en-US" sz="1800" b="0" dirty="0">
                <a:latin typeface="Helvetica Neue"/>
              </a:rPr>
              <a:t>(</a:t>
            </a:r>
            <a:r>
              <a:rPr lang="en-US" sz="1800" b="0" dirty="0" err="1">
                <a:solidFill>
                  <a:srgbClr val="00B050"/>
                </a:solidFill>
                <a:latin typeface="Helvetica Neue"/>
              </a:rPr>
              <a:t>ssa_t</a:t>
            </a:r>
            <a:r>
              <a:rPr lang="en-US" sz="1800" b="0" dirty="0">
                <a:latin typeface="Helvetica Neue"/>
              </a:rPr>
              <a:t> </a:t>
            </a:r>
            <a:r>
              <a:rPr lang="en-US" sz="1800" b="0" dirty="0">
                <a:solidFill>
                  <a:srgbClr val="FFC000"/>
                </a:solidFill>
                <a:latin typeface="Helvetica Neue"/>
              </a:rPr>
              <a:t>A</a:t>
            </a:r>
            <a:r>
              <a:rPr lang="en-US" sz="1800" b="0" dirty="0">
                <a:latin typeface="Helvetica Neue"/>
              </a:rPr>
              <a:t>);</a:t>
            </a:r>
            <a:endParaRPr lang="en-US" sz="1800" b="0" dirty="0">
              <a:solidFill>
                <a:schemeClr val="accent5">
                  <a:lumMod val="75000"/>
                </a:schemeClr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algn="l">
              <a:tabLst>
                <a:tab pos="3943350" algn="l"/>
              </a:tabLst>
            </a:pPr>
            <a:endParaRPr lang="en-US" sz="1800" b="0" dirty="0">
              <a:latin typeface="Helvetica Neue"/>
            </a:endParaRPr>
          </a:p>
          <a:p>
            <a:pPr algn="l">
              <a:tabLst>
                <a:tab pos="3943350" algn="l"/>
              </a:tabLst>
            </a:pPr>
            <a:r>
              <a:rPr lang="en-US" sz="1800" b="0" dirty="0" err="1">
                <a:solidFill>
                  <a:srgbClr val="00B050"/>
                </a:solidFill>
                <a:latin typeface="Helvetica Neue"/>
              </a:rPr>
              <a:t>ssa_t</a:t>
            </a:r>
            <a:r>
              <a:rPr lang="en-US" sz="18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18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ssa_new</a:t>
            </a:r>
            <a:r>
              <a:rPr lang="en-US" sz="1800" b="0" dirty="0">
                <a:latin typeface="Helvetica Neue"/>
              </a:rPr>
              <a:t>(</a:t>
            </a:r>
            <a:r>
              <a:rPr lang="en-US" sz="18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18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1800" b="0" dirty="0">
                <a:solidFill>
                  <a:srgbClr val="FFC000"/>
                </a:solidFill>
                <a:latin typeface="Helvetica Neue"/>
              </a:rPr>
              <a:t>size</a:t>
            </a:r>
            <a:r>
              <a:rPr lang="en-US" sz="1800" b="0" dirty="0">
                <a:latin typeface="Helvetica Neue"/>
              </a:rPr>
              <a:t>) ;</a:t>
            </a:r>
          </a:p>
          <a:p>
            <a:pPr algn="l">
              <a:tabLst>
                <a:tab pos="3943350" algn="l"/>
              </a:tabLst>
            </a:pPr>
            <a:endParaRPr lang="en-US" sz="1800" b="0" dirty="0">
              <a:latin typeface="Helvetica Neue"/>
            </a:endParaRPr>
          </a:p>
          <a:p>
            <a:pPr algn="l">
              <a:tabLst>
                <a:tab pos="3943350" algn="l"/>
              </a:tabLst>
            </a:pPr>
            <a:r>
              <a:rPr lang="en-US" sz="1800" b="0" dirty="0">
                <a:solidFill>
                  <a:srgbClr val="00B050"/>
                </a:solidFill>
                <a:latin typeface="Helvetica Neue"/>
              </a:rPr>
              <a:t>string</a:t>
            </a:r>
            <a:r>
              <a:rPr lang="en-US" sz="1800" b="0" dirty="0">
                <a:latin typeface="Helvetica Neue"/>
              </a:rPr>
              <a:t> </a:t>
            </a:r>
            <a:r>
              <a:rPr lang="en-US" sz="18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ssa_get</a:t>
            </a:r>
            <a:r>
              <a:rPr lang="en-US" sz="1800" b="0" dirty="0">
                <a:latin typeface="Helvetica Neue"/>
              </a:rPr>
              <a:t>(</a:t>
            </a:r>
            <a:r>
              <a:rPr lang="en-US" sz="1800" b="0" dirty="0" err="1">
                <a:solidFill>
                  <a:srgbClr val="00B050"/>
                </a:solidFill>
                <a:latin typeface="Helvetica Neue"/>
              </a:rPr>
              <a:t>ssa_t</a:t>
            </a:r>
            <a:r>
              <a:rPr lang="en-US" sz="1800" b="0" dirty="0">
                <a:latin typeface="Helvetica Neue"/>
              </a:rPr>
              <a:t> </a:t>
            </a:r>
            <a:r>
              <a:rPr lang="en-US" sz="1800" b="0" dirty="0">
                <a:solidFill>
                  <a:srgbClr val="FFC000"/>
                </a:solidFill>
                <a:latin typeface="Helvetica Neue"/>
              </a:rPr>
              <a:t>A</a:t>
            </a:r>
            <a:r>
              <a:rPr lang="en-US" sz="1800" b="0" dirty="0">
                <a:latin typeface="Helvetica Neue"/>
              </a:rPr>
              <a:t>, </a:t>
            </a:r>
            <a:r>
              <a:rPr lang="en-US" sz="18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1800" b="0" dirty="0">
                <a:latin typeface="Helvetica Neue"/>
              </a:rPr>
              <a:t> </a:t>
            </a:r>
            <a:r>
              <a:rPr lang="en-US" sz="1800" b="0" dirty="0" err="1">
                <a:solidFill>
                  <a:srgbClr val="FFC000"/>
                </a:solidFill>
                <a:latin typeface="Helvetica Neue"/>
              </a:rPr>
              <a:t>i</a:t>
            </a:r>
            <a:r>
              <a:rPr lang="en-US" sz="1800" b="0" dirty="0">
                <a:latin typeface="Helvetica Neue"/>
              </a:rPr>
              <a:t>);</a:t>
            </a:r>
          </a:p>
          <a:p>
            <a:pPr algn="l">
              <a:tabLst>
                <a:tab pos="3943350" algn="l"/>
              </a:tabLst>
            </a:pPr>
            <a:endParaRPr lang="en-US" sz="1800" b="0" dirty="0">
              <a:latin typeface="Helvetica Neue"/>
            </a:endParaRPr>
          </a:p>
          <a:p>
            <a:pPr algn="l">
              <a:tabLst>
                <a:tab pos="3943350" algn="l"/>
              </a:tabLst>
            </a:pPr>
            <a:r>
              <a:rPr lang="en-US" sz="1800" b="0" dirty="0">
                <a:solidFill>
                  <a:srgbClr val="00B050"/>
                </a:solidFill>
                <a:latin typeface="Helvetica Neue"/>
              </a:rPr>
              <a:t>void</a:t>
            </a:r>
            <a:r>
              <a:rPr lang="en-US" sz="1800" b="0" dirty="0">
                <a:latin typeface="Helvetica Neue"/>
              </a:rPr>
              <a:t> </a:t>
            </a:r>
            <a:r>
              <a:rPr lang="en-US" sz="18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ssa_set</a:t>
            </a:r>
            <a:r>
              <a:rPr lang="en-US" sz="1800" b="0" dirty="0">
                <a:latin typeface="Helvetica Neue"/>
              </a:rPr>
              <a:t>(</a:t>
            </a:r>
            <a:r>
              <a:rPr lang="en-US" sz="1800" b="0" dirty="0" err="1">
                <a:solidFill>
                  <a:srgbClr val="00B050"/>
                </a:solidFill>
                <a:latin typeface="Helvetica Neue"/>
              </a:rPr>
              <a:t>ssa_t</a:t>
            </a:r>
            <a:r>
              <a:rPr lang="en-US" sz="18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1800" b="0" dirty="0">
                <a:solidFill>
                  <a:srgbClr val="FFC000"/>
                </a:solidFill>
                <a:latin typeface="Helvetica Neue"/>
              </a:rPr>
              <a:t>A</a:t>
            </a:r>
            <a:r>
              <a:rPr lang="en-US" sz="1800" b="0" dirty="0">
                <a:latin typeface="Helvetica Neue"/>
              </a:rPr>
              <a:t>, </a:t>
            </a:r>
            <a:r>
              <a:rPr lang="en-US" sz="18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1800" b="0" dirty="0">
                <a:latin typeface="Helvetica Neue"/>
              </a:rPr>
              <a:t> </a:t>
            </a:r>
            <a:r>
              <a:rPr lang="en-US" sz="1800" b="0" dirty="0" err="1">
                <a:solidFill>
                  <a:srgbClr val="FFC000"/>
                </a:solidFill>
                <a:latin typeface="Helvetica Neue"/>
              </a:rPr>
              <a:t>i</a:t>
            </a:r>
            <a:r>
              <a:rPr lang="en-US" sz="1800" b="0" dirty="0">
                <a:latin typeface="Helvetica Neue"/>
              </a:rPr>
              <a:t>, </a:t>
            </a:r>
            <a:r>
              <a:rPr lang="en-US" sz="1800" b="0" dirty="0">
                <a:solidFill>
                  <a:srgbClr val="00B050"/>
                </a:solidFill>
                <a:latin typeface="Helvetica Neue"/>
              </a:rPr>
              <a:t>string</a:t>
            </a:r>
            <a:r>
              <a:rPr lang="en-US" sz="1800" b="0" dirty="0">
                <a:latin typeface="Helvetica Neue"/>
              </a:rPr>
              <a:t> </a:t>
            </a:r>
            <a:r>
              <a:rPr lang="en-US" sz="1800" b="0" dirty="0">
                <a:solidFill>
                  <a:srgbClr val="FFC000"/>
                </a:solidFill>
                <a:latin typeface="Helvetica Neue"/>
              </a:rPr>
              <a:t>x</a:t>
            </a:r>
            <a:r>
              <a:rPr lang="en-US" sz="1800" b="0" dirty="0">
                <a:latin typeface="Helvetica Neue"/>
              </a:rPr>
              <a:t>);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9156029" y="44733"/>
            <a:ext cx="184217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Helvetica Neue"/>
              </a:rPr>
              <a:t>SSA Interface</a:t>
            </a:r>
          </a:p>
        </p:txBody>
      </p:sp>
      <p:sp>
        <p:nvSpPr>
          <p:cNvPr id="6" name="Oval 5"/>
          <p:cNvSpPr>
            <a:spLocks noChangeArrowheads="1"/>
          </p:cNvSpPr>
          <p:nvPr/>
        </p:nvSpPr>
        <p:spPr bwMode="auto">
          <a:xfrm>
            <a:off x="8788400" y="789432"/>
            <a:ext cx="2514600" cy="6096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2500" y="254000"/>
            <a:ext cx="7378700" cy="1498600"/>
          </a:xfrm>
        </p:spPr>
        <p:txBody>
          <a:bodyPr/>
          <a:lstStyle/>
          <a:p>
            <a:r>
              <a:rPr lang="en-US" dirty="0"/>
              <a:t>Interface Content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 startAt="3"/>
            </a:pPr>
            <a:r>
              <a:rPr lang="en-US" dirty="0"/>
              <a:t>The </a:t>
            </a:r>
            <a:r>
              <a:rPr lang="en-US" b="1" dirty="0"/>
              <a:t>contracts</a:t>
            </a:r>
            <a:r>
              <a:rPr lang="en-US" dirty="0"/>
              <a:t> of each operation</a:t>
            </a:r>
          </a:p>
          <a:p>
            <a:pPr lvl="1"/>
            <a:r>
              <a:rPr lang="en-US" dirty="0"/>
              <a:t>With </a:t>
            </a:r>
            <a:r>
              <a:rPr lang="en-US" dirty="0" err="1">
                <a:solidFill>
                  <a:srgbClr val="7030A0"/>
                </a:solidFill>
              </a:rPr>
              <a:t>ssa_len</a:t>
            </a:r>
            <a:r>
              <a:rPr lang="en-US" dirty="0"/>
              <a:t>, we can give</a:t>
            </a:r>
            <a:br>
              <a:rPr lang="en-US" dirty="0"/>
            </a:br>
            <a:r>
              <a:rPr lang="en-US" dirty="0"/>
              <a:t>a meaningful precondition to</a:t>
            </a:r>
            <a:br>
              <a:rPr lang="en-US" dirty="0"/>
            </a:br>
            <a:r>
              <a:rPr lang="en-US" dirty="0" err="1">
                <a:solidFill>
                  <a:srgbClr val="7030A0"/>
                </a:solidFill>
              </a:rPr>
              <a:t>ssa_get</a:t>
            </a:r>
            <a:endParaRPr lang="en-US" dirty="0">
              <a:solidFill>
                <a:schemeClr val="accent5">
                  <a:lumMod val="75000"/>
                </a:schemeClr>
              </a:solidFill>
            </a:endParaRPr>
          </a:p>
          <a:p>
            <a:pPr lvl="1"/>
            <a:r>
              <a:rPr lang="en-US" dirty="0"/>
              <a:t>And to </a:t>
            </a:r>
            <a:r>
              <a:rPr lang="en-US" dirty="0" err="1">
                <a:solidFill>
                  <a:srgbClr val="7030A0"/>
                </a:solidFill>
              </a:rPr>
              <a:t>ssa_set</a:t>
            </a:r>
            <a:endParaRPr lang="en-US" dirty="0">
              <a:solidFill>
                <a:srgbClr val="7030A0"/>
              </a:solidFill>
            </a:endParaRPr>
          </a:p>
          <a:p>
            <a:pPr lvl="1"/>
            <a:r>
              <a:rPr lang="en-US" dirty="0"/>
              <a:t>And a postcondition to </a:t>
            </a:r>
            <a:r>
              <a:rPr lang="en-US" dirty="0" err="1">
                <a:solidFill>
                  <a:srgbClr val="7030A0"/>
                </a:solidFill>
              </a:rPr>
              <a:t>ssa_new</a:t>
            </a:r>
            <a:endParaRPr lang="en-US" dirty="0">
              <a:solidFill>
                <a:srgbClr val="7030A0"/>
              </a:solidFill>
            </a:endParaRPr>
          </a:p>
          <a:p>
            <a:pPr lvl="1"/>
            <a:endParaRPr lang="en-US" dirty="0"/>
          </a:p>
        </p:txBody>
      </p:sp>
      <p:sp>
        <p:nvSpPr>
          <p:cNvPr id="4" name="Vertical Scroll 3"/>
          <p:cNvSpPr/>
          <p:nvPr/>
        </p:nvSpPr>
        <p:spPr bwMode="auto">
          <a:xfrm flipH="1">
            <a:off x="7721600" y="76201"/>
            <a:ext cx="5257800" cy="4419600"/>
          </a:xfrm>
          <a:prstGeom prst="verticalScroll">
            <a:avLst>
              <a:gd name="adj" fmla="val 7472"/>
            </a:avLst>
          </a:prstGeom>
          <a:solidFill>
            <a:schemeClr val="bg1"/>
          </a:solidFill>
          <a:ln w="9525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0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l">
              <a:tabLst>
                <a:tab pos="3943350" algn="l"/>
              </a:tabLst>
            </a:pPr>
            <a:r>
              <a:rPr lang="en-US" sz="18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</a:t>
            </a:r>
            <a:r>
              <a:rPr lang="en-US" sz="1800" b="0" dirty="0" err="1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typedef</a:t>
            </a:r>
            <a:r>
              <a:rPr lang="en-US" sz="18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______</a:t>
            </a:r>
            <a:r>
              <a:rPr lang="en-US" sz="1800" b="0" dirty="0" err="1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ssa_t</a:t>
            </a:r>
            <a:r>
              <a:rPr lang="en-US" sz="18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;</a:t>
            </a:r>
          </a:p>
          <a:p>
            <a:pPr algn="l">
              <a:tabLst>
                <a:tab pos="3943350" algn="l"/>
              </a:tabLst>
            </a:pPr>
            <a:endParaRPr lang="en-US" sz="1800" b="0" dirty="0">
              <a:latin typeface="Helvetica Neue"/>
            </a:endParaRPr>
          </a:p>
          <a:p>
            <a:pPr algn="l">
              <a:tabLst>
                <a:tab pos="3943350" algn="l"/>
              </a:tabLst>
            </a:pPr>
            <a:r>
              <a:rPr lang="en-US" sz="18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1800" b="0" dirty="0">
                <a:latin typeface="Helvetica Neue"/>
              </a:rPr>
              <a:t> </a:t>
            </a:r>
            <a:r>
              <a:rPr lang="en-US" sz="18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ssa_len</a:t>
            </a:r>
            <a:r>
              <a:rPr lang="en-US" sz="1800" b="0" dirty="0">
                <a:latin typeface="Helvetica Neue"/>
              </a:rPr>
              <a:t>(</a:t>
            </a:r>
            <a:r>
              <a:rPr lang="en-US" sz="1800" b="0" dirty="0" err="1">
                <a:solidFill>
                  <a:srgbClr val="00B050"/>
                </a:solidFill>
                <a:latin typeface="Helvetica Neue"/>
              </a:rPr>
              <a:t>ssa_t</a:t>
            </a:r>
            <a:r>
              <a:rPr lang="en-US" sz="1800" b="0" dirty="0">
                <a:latin typeface="Helvetica Neue"/>
              </a:rPr>
              <a:t> </a:t>
            </a:r>
            <a:r>
              <a:rPr lang="en-US" sz="1800" b="0" dirty="0">
                <a:solidFill>
                  <a:srgbClr val="FFC000"/>
                </a:solidFill>
                <a:latin typeface="Helvetica Neue"/>
              </a:rPr>
              <a:t>A</a:t>
            </a:r>
            <a:r>
              <a:rPr lang="en-US" sz="1800" b="0" dirty="0">
                <a:latin typeface="Helvetica Neue"/>
              </a:rPr>
              <a:t>)</a:t>
            </a:r>
          </a:p>
          <a:p>
            <a:pPr algn="l">
              <a:tabLst>
                <a:tab pos="3943350" algn="l"/>
              </a:tabLst>
            </a:pPr>
            <a:r>
              <a:rPr lang="en-US" sz="1800" b="0" dirty="0">
                <a:solidFill>
                  <a:srgbClr val="C00000"/>
                </a:solidFill>
                <a:latin typeface="Helvetica Neue"/>
              </a:rPr>
              <a:t>/*@ensures \result &gt;= 0; @*/</a:t>
            </a:r>
            <a:r>
              <a:rPr lang="en-US" sz="1800" b="0" dirty="0">
                <a:latin typeface="Helvetica Neue"/>
              </a:rPr>
              <a:t> ;</a:t>
            </a:r>
          </a:p>
          <a:p>
            <a:pPr algn="l">
              <a:tabLst>
                <a:tab pos="3943350" algn="l"/>
              </a:tabLst>
            </a:pPr>
            <a:endParaRPr lang="en-US" sz="1800" b="0" dirty="0">
              <a:solidFill>
                <a:srgbClr val="00B050"/>
              </a:solidFill>
              <a:latin typeface="Helvetica Neue"/>
            </a:endParaRPr>
          </a:p>
          <a:p>
            <a:pPr algn="l">
              <a:tabLst>
                <a:tab pos="3943350" algn="l"/>
              </a:tabLst>
            </a:pPr>
            <a:r>
              <a:rPr lang="en-US" sz="1800" b="0" dirty="0" err="1">
                <a:solidFill>
                  <a:srgbClr val="00B050"/>
                </a:solidFill>
                <a:latin typeface="Helvetica Neue"/>
              </a:rPr>
              <a:t>ssa_t</a:t>
            </a:r>
            <a:r>
              <a:rPr lang="en-US" sz="18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18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ssa_new</a:t>
            </a:r>
            <a:r>
              <a:rPr lang="en-US" sz="1800" b="0" dirty="0">
                <a:latin typeface="Helvetica Neue"/>
              </a:rPr>
              <a:t>(</a:t>
            </a:r>
            <a:r>
              <a:rPr lang="en-US" sz="18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18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1800" b="0" dirty="0">
                <a:solidFill>
                  <a:srgbClr val="FFC000"/>
                </a:solidFill>
                <a:latin typeface="Helvetica Neue"/>
              </a:rPr>
              <a:t>size</a:t>
            </a:r>
            <a:r>
              <a:rPr lang="en-US" sz="1800" b="0" dirty="0">
                <a:latin typeface="Helvetica Neue"/>
              </a:rPr>
              <a:t>)</a:t>
            </a:r>
            <a:endParaRPr lang="en-US" sz="1800" b="0" dirty="0">
              <a:solidFill>
                <a:srgbClr val="C00000"/>
              </a:solidFill>
              <a:latin typeface="Helvetica Neue"/>
            </a:endParaRPr>
          </a:p>
          <a:p>
            <a:pPr algn="l">
              <a:tabLst>
                <a:tab pos="3943350" algn="l"/>
              </a:tabLst>
            </a:pPr>
            <a:r>
              <a:rPr lang="en-US" sz="1800" b="0" dirty="0">
                <a:solidFill>
                  <a:srgbClr val="C00000"/>
                </a:solidFill>
                <a:latin typeface="Helvetica Neue"/>
              </a:rPr>
              <a:t>/*@requires 0 &lt;= size; @*/</a:t>
            </a:r>
          </a:p>
          <a:p>
            <a:pPr algn="l">
              <a:tabLst>
                <a:tab pos="3943350" algn="l"/>
              </a:tabLst>
            </a:pPr>
            <a:r>
              <a:rPr lang="en-US" sz="1800" b="0" dirty="0">
                <a:solidFill>
                  <a:srgbClr val="C00000"/>
                </a:solidFill>
                <a:latin typeface="Helvetica Neue"/>
              </a:rPr>
              <a:t>/*@ensures </a:t>
            </a:r>
            <a:r>
              <a:rPr lang="en-US" sz="1800" b="0" dirty="0" err="1">
                <a:solidFill>
                  <a:srgbClr val="C00000"/>
                </a:solidFill>
                <a:latin typeface="Helvetica Neue"/>
              </a:rPr>
              <a:t>ssa_len</a:t>
            </a:r>
            <a:r>
              <a:rPr lang="en-US" sz="1800" b="0" dirty="0">
                <a:solidFill>
                  <a:srgbClr val="C00000"/>
                </a:solidFill>
                <a:latin typeface="Helvetica Neue"/>
              </a:rPr>
              <a:t>(\result) == size; @*/</a:t>
            </a:r>
            <a:r>
              <a:rPr lang="en-US" sz="1800" b="0" dirty="0">
                <a:latin typeface="Helvetica Neue"/>
              </a:rPr>
              <a:t> ;</a:t>
            </a:r>
          </a:p>
          <a:p>
            <a:pPr algn="l">
              <a:tabLst>
                <a:tab pos="3943350" algn="l"/>
              </a:tabLst>
            </a:pPr>
            <a:endParaRPr lang="en-US" sz="1800" b="0" dirty="0">
              <a:latin typeface="Helvetica Neue"/>
            </a:endParaRPr>
          </a:p>
          <a:p>
            <a:pPr algn="l">
              <a:tabLst>
                <a:tab pos="3943350" algn="l"/>
              </a:tabLst>
            </a:pPr>
            <a:r>
              <a:rPr lang="en-US" sz="1800" b="0" dirty="0">
                <a:solidFill>
                  <a:srgbClr val="00B050"/>
                </a:solidFill>
                <a:latin typeface="Helvetica Neue"/>
              </a:rPr>
              <a:t>string</a:t>
            </a:r>
            <a:r>
              <a:rPr lang="en-US" sz="1800" b="0" dirty="0">
                <a:latin typeface="Helvetica Neue"/>
              </a:rPr>
              <a:t> </a:t>
            </a:r>
            <a:r>
              <a:rPr lang="en-US" sz="18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ssa_get</a:t>
            </a:r>
            <a:r>
              <a:rPr lang="en-US" sz="1800" b="0" dirty="0">
                <a:latin typeface="Helvetica Neue"/>
              </a:rPr>
              <a:t>(</a:t>
            </a:r>
            <a:r>
              <a:rPr lang="en-US" sz="1800" b="0" dirty="0" err="1">
                <a:solidFill>
                  <a:srgbClr val="00B050"/>
                </a:solidFill>
                <a:latin typeface="Helvetica Neue"/>
              </a:rPr>
              <a:t>ssa_t</a:t>
            </a:r>
            <a:r>
              <a:rPr lang="en-US" sz="1800" b="0" dirty="0">
                <a:latin typeface="Helvetica Neue"/>
              </a:rPr>
              <a:t> </a:t>
            </a:r>
            <a:r>
              <a:rPr lang="en-US" sz="1800" b="0" dirty="0">
                <a:solidFill>
                  <a:srgbClr val="FFC000"/>
                </a:solidFill>
                <a:latin typeface="Helvetica Neue"/>
              </a:rPr>
              <a:t>A</a:t>
            </a:r>
            <a:r>
              <a:rPr lang="en-US" sz="1800" b="0" dirty="0">
                <a:latin typeface="Helvetica Neue"/>
              </a:rPr>
              <a:t>, </a:t>
            </a:r>
            <a:r>
              <a:rPr lang="en-US" sz="18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1800" b="0" dirty="0">
                <a:latin typeface="Helvetica Neue"/>
              </a:rPr>
              <a:t> </a:t>
            </a:r>
            <a:r>
              <a:rPr lang="en-US" sz="1800" b="0" dirty="0" err="1">
                <a:solidFill>
                  <a:srgbClr val="FFC000"/>
                </a:solidFill>
                <a:latin typeface="Helvetica Neue"/>
              </a:rPr>
              <a:t>i</a:t>
            </a:r>
            <a:r>
              <a:rPr lang="en-US" sz="1800" b="0" dirty="0">
                <a:latin typeface="Helvetica Neue"/>
              </a:rPr>
              <a:t>)</a:t>
            </a:r>
            <a:endParaRPr lang="en-US" sz="1800" b="0" dirty="0">
              <a:solidFill>
                <a:srgbClr val="C00000"/>
              </a:solidFill>
              <a:latin typeface="Helvetica Neue"/>
            </a:endParaRPr>
          </a:p>
          <a:p>
            <a:pPr algn="l">
              <a:tabLst>
                <a:tab pos="3943350" algn="l"/>
              </a:tabLst>
            </a:pPr>
            <a:r>
              <a:rPr lang="en-US" sz="1800" b="0" dirty="0">
                <a:solidFill>
                  <a:srgbClr val="C00000"/>
                </a:solidFill>
                <a:latin typeface="Helvetica Neue"/>
              </a:rPr>
              <a:t>/*@requires 0 &lt;= </a:t>
            </a:r>
            <a:r>
              <a:rPr lang="en-US" sz="1800" b="0" dirty="0" err="1">
                <a:solidFill>
                  <a:srgbClr val="C00000"/>
                </a:solidFill>
                <a:latin typeface="Helvetica Neue"/>
              </a:rPr>
              <a:t>i</a:t>
            </a:r>
            <a:r>
              <a:rPr lang="en-US" sz="1800" b="0" dirty="0">
                <a:solidFill>
                  <a:srgbClr val="C00000"/>
                </a:solidFill>
                <a:latin typeface="Helvetica Neue"/>
              </a:rPr>
              <a:t> &amp;&amp; </a:t>
            </a:r>
            <a:r>
              <a:rPr lang="en-US" sz="1800" b="0" dirty="0" err="1">
                <a:solidFill>
                  <a:srgbClr val="C00000"/>
                </a:solidFill>
                <a:latin typeface="Helvetica Neue"/>
              </a:rPr>
              <a:t>i</a:t>
            </a:r>
            <a:r>
              <a:rPr lang="en-US" sz="1800" b="0" dirty="0">
                <a:solidFill>
                  <a:srgbClr val="C00000"/>
                </a:solidFill>
                <a:latin typeface="Helvetica Neue"/>
              </a:rPr>
              <a:t> &lt; </a:t>
            </a:r>
            <a:r>
              <a:rPr lang="en-US" sz="1800" b="0" dirty="0" err="1">
                <a:solidFill>
                  <a:srgbClr val="C00000"/>
                </a:solidFill>
                <a:latin typeface="Helvetica Neue"/>
              </a:rPr>
              <a:t>ssa_len</a:t>
            </a:r>
            <a:r>
              <a:rPr lang="en-US" sz="1800" b="0" dirty="0">
                <a:solidFill>
                  <a:srgbClr val="C00000"/>
                </a:solidFill>
                <a:latin typeface="Helvetica Neue"/>
              </a:rPr>
              <a:t>(A); @*/</a:t>
            </a:r>
            <a:r>
              <a:rPr lang="en-US" sz="1800" b="0" dirty="0">
                <a:latin typeface="Helvetica Neue"/>
              </a:rPr>
              <a:t> ;</a:t>
            </a:r>
          </a:p>
          <a:p>
            <a:pPr algn="l">
              <a:tabLst>
                <a:tab pos="3943350" algn="l"/>
              </a:tabLst>
            </a:pPr>
            <a:endParaRPr lang="en-US" sz="1800" b="0" dirty="0">
              <a:latin typeface="Helvetica Neue"/>
            </a:endParaRPr>
          </a:p>
          <a:p>
            <a:pPr algn="l">
              <a:tabLst>
                <a:tab pos="3943350" algn="l"/>
              </a:tabLst>
            </a:pPr>
            <a:r>
              <a:rPr lang="en-US" sz="1800" b="0" dirty="0">
                <a:solidFill>
                  <a:srgbClr val="00B050"/>
                </a:solidFill>
                <a:latin typeface="Helvetica Neue"/>
              </a:rPr>
              <a:t>void</a:t>
            </a:r>
            <a:r>
              <a:rPr lang="en-US" sz="1800" b="0" dirty="0">
                <a:latin typeface="Helvetica Neue"/>
              </a:rPr>
              <a:t> </a:t>
            </a:r>
            <a:r>
              <a:rPr lang="en-US" sz="18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ssa_set</a:t>
            </a:r>
            <a:r>
              <a:rPr lang="en-US" sz="1800" b="0" dirty="0">
                <a:latin typeface="Helvetica Neue"/>
              </a:rPr>
              <a:t>(</a:t>
            </a:r>
            <a:r>
              <a:rPr lang="en-US" sz="1800" b="0" dirty="0" err="1">
                <a:solidFill>
                  <a:srgbClr val="00B050"/>
                </a:solidFill>
                <a:latin typeface="Helvetica Neue"/>
              </a:rPr>
              <a:t>ssa_t</a:t>
            </a:r>
            <a:r>
              <a:rPr lang="en-US" sz="18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1800" b="0" dirty="0">
                <a:solidFill>
                  <a:srgbClr val="FFC000"/>
                </a:solidFill>
                <a:latin typeface="Helvetica Neue"/>
              </a:rPr>
              <a:t>A</a:t>
            </a:r>
            <a:r>
              <a:rPr lang="en-US" sz="1800" b="0" dirty="0">
                <a:latin typeface="Helvetica Neue"/>
              </a:rPr>
              <a:t>, </a:t>
            </a:r>
            <a:r>
              <a:rPr lang="en-US" sz="18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1800" b="0" dirty="0">
                <a:latin typeface="Helvetica Neue"/>
              </a:rPr>
              <a:t> </a:t>
            </a:r>
            <a:r>
              <a:rPr lang="en-US" sz="1800" b="0" dirty="0" err="1">
                <a:solidFill>
                  <a:srgbClr val="FFC000"/>
                </a:solidFill>
                <a:latin typeface="Helvetica Neue"/>
              </a:rPr>
              <a:t>i</a:t>
            </a:r>
            <a:r>
              <a:rPr lang="en-US" sz="1800" b="0" dirty="0">
                <a:latin typeface="Helvetica Neue"/>
              </a:rPr>
              <a:t>, </a:t>
            </a:r>
            <a:r>
              <a:rPr lang="en-US" sz="1800" b="0" dirty="0">
                <a:solidFill>
                  <a:srgbClr val="00B050"/>
                </a:solidFill>
                <a:latin typeface="Helvetica Neue"/>
              </a:rPr>
              <a:t>string</a:t>
            </a:r>
            <a:r>
              <a:rPr lang="en-US" sz="1800" b="0" dirty="0">
                <a:latin typeface="Helvetica Neue"/>
              </a:rPr>
              <a:t> </a:t>
            </a:r>
            <a:r>
              <a:rPr lang="en-US" sz="1800" b="0" dirty="0">
                <a:solidFill>
                  <a:srgbClr val="FFC000"/>
                </a:solidFill>
                <a:latin typeface="Helvetica Neue"/>
              </a:rPr>
              <a:t>x</a:t>
            </a:r>
            <a:r>
              <a:rPr lang="en-US" sz="1800" b="0" dirty="0">
                <a:latin typeface="Helvetica Neue"/>
              </a:rPr>
              <a:t>)</a:t>
            </a:r>
            <a:endParaRPr lang="en-US" sz="1800" b="0" dirty="0">
              <a:solidFill>
                <a:srgbClr val="C00000"/>
              </a:solidFill>
              <a:latin typeface="Helvetica Neue"/>
            </a:endParaRPr>
          </a:p>
          <a:p>
            <a:pPr algn="l">
              <a:tabLst>
                <a:tab pos="3943350" algn="l"/>
              </a:tabLst>
            </a:pPr>
            <a:r>
              <a:rPr lang="en-US" sz="1800" b="0" dirty="0">
                <a:solidFill>
                  <a:srgbClr val="C00000"/>
                </a:solidFill>
                <a:latin typeface="Helvetica Neue"/>
              </a:rPr>
              <a:t>/*@requires 0 &lt;= </a:t>
            </a:r>
            <a:r>
              <a:rPr lang="en-US" sz="1800" b="0" dirty="0" err="1">
                <a:solidFill>
                  <a:srgbClr val="C00000"/>
                </a:solidFill>
                <a:latin typeface="Helvetica Neue"/>
              </a:rPr>
              <a:t>i</a:t>
            </a:r>
            <a:r>
              <a:rPr lang="en-US" sz="1800" b="0" dirty="0">
                <a:solidFill>
                  <a:srgbClr val="C00000"/>
                </a:solidFill>
                <a:latin typeface="Helvetica Neue"/>
              </a:rPr>
              <a:t> &amp;&amp; </a:t>
            </a:r>
            <a:r>
              <a:rPr lang="en-US" sz="1800" b="0" dirty="0" err="1">
                <a:solidFill>
                  <a:srgbClr val="C00000"/>
                </a:solidFill>
                <a:latin typeface="Helvetica Neue"/>
              </a:rPr>
              <a:t>i</a:t>
            </a:r>
            <a:r>
              <a:rPr lang="en-US" sz="1800" b="0" dirty="0">
                <a:solidFill>
                  <a:srgbClr val="C00000"/>
                </a:solidFill>
                <a:latin typeface="Helvetica Neue"/>
              </a:rPr>
              <a:t> &lt; </a:t>
            </a:r>
            <a:r>
              <a:rPr lang="en-US" sz="1800" b="0" dirty="0" err="1">
                <a:solidFill>
                  <a:srgbClr val="C00000"/>
                </a:solidFill>
                <a:latin typeface="Helvetica Neue"/>
              </a:rPr>
              <a:t>ssa_len</a:t>
            </a:r>
            <a:r>
              <a:rPr lang="en-US" sz="1800" b="0" dirty="0">
                <a:solidFill>
                  <a:srgbClr val="C00000"/>
                </a:solidFill>
                <a:latin typeface="Helvetica Neue"/>
              </a:rPr>
              <a:t>(A); @*/</a:t>
            </a:r>
            <a:r>
              <a:rPr lang="en-US" sz="1800" b="0" dirty="0">
                <a:latin typeface="Helvetica Neue"/>
              </a:rPr>
              <a:t> ;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8241629" y="44733"/>
            <a:ext cx="184217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Helvetica Neue"/>
              </a:rPr>
              <a:t>SSA Interface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66</a:t>
            </a:fld>
            <a:endParaRPr lang="en-US" dirty="0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01BF8CA6-09FE-EDC8-7349-F0C5A5D86C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05414" y="3124201"/>
            <a:ext cx="4464386" cy="457199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BE0D0F6D-82C1-337E-CCD0-CBF2E5DC3D3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07001" y="3924303"/>
            <a:ext cx="4464386" cy="457199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5ECBFD3F-92DB-19BF-8659-2BCDBCE564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05414" y="2324099"/>
            <a:ext cx="4464386" cy="457199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 animBg="1"/>
      <p:bldP spid="9" grpId="0" animBg="1"/>
    </p:bld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2500" y="254000"/>
            <a:ext cx="7378700" cy="1498600"/>
          </a:xfrm>
        </p:spPr>
        <p:txBody>
          <a:bodyPr/>
          <a:lstStyle/>
          <a:p>
            <a:r>
              <a:rPr lang="en-US" dirty="0"/>
              <a:t>Interface Content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/>
            <a:r>
              <a:rPr lang="en-US" dirty="0"/>
              <a:t>But what kind of type can </a:t>
            </a:r>
            <a:r>
              <a:rPr lang="en-US" dirty="0" err="1">
                <a:solidFill>
                  <a:srgbClr val="00B050"/>
                </a:solidFill>
              </a:rPr>
              <a:t>ssa_t</a:t>
            </a:r>
            <a:r>
              <a:rPr lang="en-US" dirty="0"/>
              <a:t> be?</a:t>
            </a:r>
          </a:p>
          <a:p>
            <a:pPr marL="857250" lvl="1" indent="-514350"/>
            <a:r>
              <a:rPr lang="en-US" dirty="0"/>
              <a:t>An array?</a:t>
            </a:r>
          </a:p>
          <a:p>
            <a:pPr marL="1149350" lvl="2" indent="-514350"/>
            <a:r>
              <a:rPr lang="en-US" dirty="0"/>
              <a:t>No way to get the length of an array in C0</a:t>
            </a:r>
          </a:p>
          <a:p>
            <a:pPr marL="857250" lvl="1" indent="-514350"/>
            <a:r>
              <a:rPr lang="en-US" dirty="0"/>
              <a:t>An </a:t>
            </a:r>
            <a:r>
              <a:rPr lang="en-US" dirty="0" err="1">
                <a:solidFill>
                  <a:srgbClr val="00B050"/>
                </a:solidFill>
              </a:rPr>
              <a:t>int</a:t>
            </a:r>
            <a:r>
              <a:rPr lang="en-US" dirty="0"/>
              <a:t>, </a:t>
            </a:r>
            <a:r>
              <a:rPr lang="en-US" dirty="0" err="1">
                <a:solidFill>
                  <a:srgbClr val="00B050"/>
                </a:solidFill>
              </a:rPr>
              <a:t>bool</a:t>
            </a:r>
            <a:r>
              <a:rPr lang="en-US" dirty="0"/>
              <a:t> or </a:t>
            </a:r>
            <a:r>
              <a:rPr lang="en-US" dirty="0">
                <a:solidFill>
                  <a:srgbClr val="00B050"/>
                </a:solidFill>
              </a:rPr>
              <a:t>char</a:t>
            </a:r>
            <a:r>
              <a:rPr lang="en-US" dirty="0"/>
              <a:t>?</a:t>
            </a:r>
          </a:p>
          <a:p>
            <a:pPr marL="1149350" lvl="2" indent="-514350"/>
            <a:r>
              <a:rPr lang="en-US" dirty="0"/>
              <a:t>No way to represent arbitrarily many strings</a:t>
            </a:r>
          </a:p>
          <a:p>
            <a:pPr marL="857250" lvl="1" indent="-514350"/>
            <a:r>
              <a:rPr lang="en-US" dirty="0"/>
              <a:t>A </a:t>
            </a:r>
            <a:r>
              <a:rPr lang="en-US" dirty="0">
                <a:solidFill>
                  <a:srgbClr val="00B050"/>
                </a:solidFill>
              </a:rPr>
              <a:t>string</a:t>
            </a:r>
            <a:r>
              <a:rPr lang="en-US" dirty="0"/>
              <a:t>?</a:t>
            </a:r>
          </a:p>
          <a:p>
            <a:pPr marL="1149350" lvl="2" indent="-514350"/>
            <a:r>
              <a:rPr lang="en-US" dirty="0"/>
              <a:t>Let’s not go there …</a:t>
            </a:r>
          </a:p>
          <a:p>
            <a:pPr marL="857250" lvl="1" indent="-514350"/>
            <a:r>
              <a:rPr lang="en-US" dirty="0"/>
              <a:t>A </a:t>
            </a:r>
            <a:r>
              <a:rPr lang="en-US" dirty="0" err="1"/>
              <a:t>struct</a:t>
            </a:r>
            <a:r>
              <a:rPr lang="en-US" dirty="0"/>
              <a:t>?</a:t>
            </a:r>
          </a:p>
          <a:p>
            <a:pPr marL="1149350" lvl="2" indent="-514350"/>
            <a:r>
              <a:rPr lang="en-US" dirty="0" err="1"/>
              <a:t>Structs</a:t>
            </a:r>
            <a:r>
              <a:rPr lang="en-US" dirty="0"/>
              <a:t> cannot be passed as function arguments directly</a:t>
            </a:r>
          </a:p>
          <a:p>
            <a:pPr marL="1720850" lvl="4" indent="-514350"/>
            <a:endParaRPr lang="en-US" dirty="0"/>
          </a:p>
          <a:p>
            <a:pPr marL="514350" indent="-514350"/>
            <a:r>
              <a:rPr lang="en-US" dirty="0"/>
              <a:t>Then, </a:t>
            </a:r>
            <a:r>
              <a:rPr lang="en-US" dirty="0" err="1">
                <a:solidFill>
                  <a:srgbClr val="00B050"/>
                </a:solidFill>
              </a:rPr>
              <a:t>ssa_t</a:t>
            </a:r>
            <a:r>
              <a:rPr lang="en-US" dirty="0"/>
              <a:t> must be a </a:t>
            </a:r>
            <a:r>
              <a:rPr lang="en-US" b="1" dirty="0"/>
              <a:t>pointer</a:t>
            </a:r>
          </a:p>
          <a:p>
            <a:pPr marL="857250" lvl="1" indent="-514350"/>
            <a:r>
              <a:rPr lang="en-US" dirty="0"/>
              <a:t>Update the pseudo-</a:t>
            </a:r>
            <a:r>
              <a:rPr lang="en-US" dirty="0" err="1">
                <a:solidFill>
                  <a:srgbClr val="7030A0"/>
                </a:solidFill>
              </a:rPr>
              <a:t>typedef</a:t>
            </a:r>
            <a:r>
              <a:rPr lang="en-US" dirty="0"/>
              <a:t> to reflect this</a:t>
            </a:r>
          </a:p>
          <a:p>
            <a:pPr marL="857250" lvl="1" indent="-514350"/>
            <a:r>
              <a:rPr lang="en-US" dirty="0"/>
              <a:t>Disallow NULL as a valid </a:t>
            </a:r>
            <a:r>
              <a:rPr lang="en-US" dirty="0" err="1">
                <a:solidFill>
                  <a:srgbClr val="00B050"/>
                </a:solidFill>
              </a:rPr>
              <a:t>ssa_t</a:t>
            </a:r>
            <a:endParaRPr lang="en-US" dirty="0">
              <a:solidFill>
                <a:srgbClr val="00B050"/>
              </a:solidFill>
            </a:endParaRPr>
          </a:p>
          <a:p>
            <a:pPr marL="1492250" lvl="3" indent="-514350"/>
            <a:r>
              <a:rPr lang="en-US" dirty="0"/>
              <a:t>Every operation that takes an </a:t>
            </a:r>
            <a:r>
              <a:rPr lang="en-US" dirty="0" err="1">
                <a:solidFill>
                  <a:srgbClr val="00B050"/>
                </a:solidFill>
              </a:rPr>
              <a:t>ssa_t</a:t>
            </a:r>
            <a:r>
              <a:rPr lang="en-US" dirty="0"/>
              <a:t> has a NULL-check as a precondition</a:t>
            </a:r>
          </a:p>
          <a:p>
            <a:pPr marL="1492250" lvl="3" indent="-514350"/>
            <a:r>
              <a:rPr lang="en-US" dirty="0"/>
              <a:t>Every operation that returns an </a:t>
            </a:r>
            <a:r>
              <a:rPr lang="en-US" dirty="0" err="1">
                <a:solidFill>
                  <a:srgbClr val="00B050"/>
                </a:solidFill>
              </a:rPr>
              <a:t>ssa_t</a:t>
            </a:r>
            <a:r>
              <a:rPr lang="en-US" dirty="0"/>
              <a:t> has a NULL-check as a </a:t>
            </a:r>
            <a:r>
              <a:rPr lang="en-US" dirty="0" err="1"/>
              <a:t>postcondition</a:t>
            </a:r>
            <a:endParaRPr lang="en-US" dirty="0"/>
          </a:p>
        </p:txBody>
      </p:sp>
      <p:sp>
        <p:nvSpPr>
          <p:cNvPr id="4" name="Vertical Scroll 3"/>
          <p:cNvSpPr/>
          <p:nvPr/>
        </p:nvSpPr>
        <p:spPr bwMode="auto">
          <a:xfrm flipH="1">
            <a:off x="7950200" y="76201"/>
            <a:ext cx="5029200" cy="5524440"/>
          </a:xfrm>
          <a:prstGeom prst="verticalScroll">
            <a:avLst>
              <a:gd name="adj" fmla="val 6326"/>
            </a:avLst>
          </a:prstGeom>
          <a:solidFill>
            <a:schemeClr val="bg1"/>
          </a:solidFill>
          <a:ln w="9525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0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l">
              <a:tabLst>
                <a:tab pos="3776663" algn="l"/>
              </a:tabLst>
            </a:pPr>
            <a:r>
              <a:rPr lang="en-US" sz="18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</a:t>
            </a:r>
            <a:r>
              <a:rPr lang="en-US" sz="1800" b="0" dirty="0" err="1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typedef</a:t>
            </a:r>
            <a:r>
              <a:rPr lang="en-US" sz="18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______ * </a:t>
            </a:r>
            <a:r>
              <a:rPr lang="en-US" sz="1800" b="0" dirty="0" err="1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ssa_t</a:t>
            </a:r>
            <a:r>
              <a:rPr lang="en-US" sz="18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;</a:t>
            </a:r>
          </a:p>
          <a:p>
            <a:pPr algn="l">
              <a:tabLst>
                <a:tab pos="3776663" algn="l"/>
              </a:tabLst>
            </a:pPr>
            <a:endParaRPr lang="en-US" sz="1800" b="0" dirty="0">
              <a:latin typeface="Helvetica Neue"/>
            </a:endParaRPr>
          </a:p>
          <a:p>
            <a:pPr algn="l">
              <a:tabLst>
                <a:tab pos="3776663" algn="l"/>
              </a:tabLst>
            </a:pPr>
            <a:r>
              <a:rPr lang="en-US" sz="18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1800" b="0" dirty="0">
                <a:latin typeface="Helvetica Neue"/>
              </a:rPr>
              <a:t> </a:t>
            </a:r>
            <a:r>
              <a:rPr lang="en-US" sz="18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ssa_len</a:t>
            </a:r>
            <a:r>
              <a:rPr lang="en-US" sz="1800" b="0" dirty="0">
                <a:latin typeface="Helvetica Neue"/>
              </a:rPr>
              <a:t>(</a:t>
            </a:r>
            <a:r>
              <a:rPr lang="en-US" sz="1800" b="0" dirty="0" err="1">
                <a:solidFill>
                  <a:srgbClr val="00B050"/>
                </a:solidFill>
                <a:latin typeface="Helvetica Neue"/>
              </a:rPr>
              <a:t>ssa_t</a:t>
            </a:r>
            <a:r>
              <a:rPr lang="en-US" sz="1800" b="0" dirty="0">
                <a:latin typeface="Helvetica Neue"/>
              </a:rPr>
              <a:t> </a:t>
            </a:r>
            <a:r>
              <a:rPr lang="en-US" sz="1800" b="0" dirty="0">
                <a:solidFill>
                  <a:srgbClr val="FFC000"/>
                </a:solidFill>
                <a:latin typeface="Helvetica Neue"/>
              </a:rPr>
              <a:t>A</a:t>
            </a:r>
            <a:r>
              <a:rPr lang="en-US" sz="1800" b="0" dirty="0">
                <a:latin typeface="Helvetica Neue"/>
              </a:rPr>
              <a:t>)</a:t>
            </a:r>
          </a:p>
          <a:p>
            <a:pPr algn="l">
              <a:tabLst>
                <a:tab pos="3776663" algn="l"/>
              </a:tabLst>
            </a:pPr>
            <a:r>
              <a:rPr lang="en-US" sz="1800" b="0" dirty="0">
                <a:solidFill>
                  <a:srgbClr val="C00000"/>
                </a:solidFill>
                <a:latin typeface="Helvetica Neue"/>
              </a:rPr>
              <a:t>/*@requires A != NULL;	@*/</a:t>
            </a:r>
            <a:endParaRPr lang="en-US" sz="1800" b="0" dirty="0">
              <a:latin typeface="Helvetica Neue"/>
            </a:endParaRPr>
          </a:p>
          <a:p>
            <a:pPr algn="l">
              <a:tabLst>
                <a:tab pos="3776663" algn="l"/>
              </a:tabLst>
            </a:pPr>
            <a:r>
              <a:rPr lang="en-US" sz="1800" b="0" dirty="0">
                <a:solidFill>
                  <a:srgbClr val="C00000"/>
                </a:solidFill>
                <a:latin typeface="Helvetica Neue"/>
              </a:rPr>
              <a:t>/*@ensures \result &gt;= 0;	@*/</a:t>
            </a:r>
            <a:r>
              <a:rPr lang="en-US" sz="1800" b="0" dirty="0">
                <a:latin typeface="Helvetica Neue"/>
              </a:rPr>
              <a:t> ;</a:t>
            </a:r>
          </a:p>
          <a:p>
            <a:pPr algn="l">
              <a:tabLst>
                <a:tab pos="3776663" algn="l"/>
              </a:tabLst>
            </a:pPr>
            <a:endParaRPr lang="en-US" sz="1800" b="0" dirty="0">
              <a:solidFill>
                <a:srgbClr val="00B050"/>
              </a:solidFill>
              <a:latin typeface="Helvetica Neue"/>
            </a:endParaRPr>
          </a:p>
          <a:p>
            <a:pPr algn="l">
              <a:tabLst>
                <a:tab pos="3776663" algn="l"/>
              </a:tabLst>
            </a:pPr>
            <a:r>
              <a:rPr lang="en-US" sz="1800" b="0" dirty="0" err="1">
                <a:solidFill>
                  <a:srgbClr val="00B050"/>
                </a:solidFill>
                <a:latin typeface="Helvetica Neue"/>
              </a:rPr>
              <a:t>ssa_t</a:t>
            </a:r>
            <a:r>
              <a:rPr lang="en-US" sz="18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18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ssa_new</a:t>
            </a:r>
            <a:r>
              <a:rPr lang="en-US" sz="1800" b="0" dirty="0">
                <a:latin typeface="Helvetica Neue"/>
              </a:rPr>
              <a:t>(</a:t>
            </a:r>
            <a:r>
              <a:rPr lang="en-US" sz="18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18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1800" b="0" dirty="0">
                <a:solidFill>
                  <a:srgbClr val="FFC000"/>
                </a:solidFill>
                <a:latin typeface="Helvetica Neue"/>
              </a:rPr>
              <a:t>size</a:t>
            </a:r>
            <a:r>
              <a:rPr lang="en-US" sz="1800" b="0" dirty="0">
                <a:latin typeface="Helvetica Neue"/>
              </a:rPr>
              <a:t>)</a:t>
            </a:r>
            <a:endParaRPr lang="en-US" sz="1800" b="0" dirty="0">
              <a:solidFill>
                <a:srgbClr val="C00000"/>
              </a:solidFill>
              <a:latin typeface="Helvetica Neue"/>
            </a:endParaRPr>
          </a:p>
          <a:p>
            <a:pPr algn="l">
              <a:tabLst>
                <a:tab pos="3776663" algn="l"/>
              </a:tabLst>
            </a:pPr>
            <a:r>
              <a:rPr lang="en-US" sz="1800" b="0" dirty="0">
                <a:solidFill>
                  <a:srgbClr val="C00000"/>
                </a:solidFill>
                <a:latin typeface="Helvetica Neue"/>
              </a:rPr>
              <a:t>/*@requires 0 &lt;= size;	@*/</a:t>
            </a:r>
          </a:p>
          <a:p>
            <a:pPr algn="l">
              <a:tabLst>
                <a:tab pos="3776663" algn="l"/>
              </a:tabLst>
            </a:pPr>
            <a:r>
              <a:rPr lang="en-US" sz="1800" b="0" dirty="0">
                <a:solidFill>
                  <a:srgbClr val="C00000"/>
                </a:solidFill>
                <a:latin typeface="Helvetica Neue"/>
              </a:rPr>
              <a:t>/*@ensures \result != NULL;	@*/</a:t>
            </a:r>
          </a:p>
          <a:p>
            <a:pPr algn="l">
              <a:tabLst>
                <a:tab pos="3776663" algn="l"/>
              </a:tabLst>
            </a:pPr>
            <a:r>
              <a:rPr lang="en-US" sz="1800" b="0" dirty="0">
                <a:solidFill>
                  <a:srgbClr val="C00000"/>
                </a:solidFill>
                <a:latin typeface="Helvetica Neue"/>
              </a:rPr>
              <a:t>/*@ensures </a:t>
            </a:r>
            <a:r>
              <a:rPr lang="en-US" sz="1800" b="0" dirty="0" err="1">
                <a:solidFill>
                  <a:srgbClr val="C00000"/>
                </a:solidFill>
                <a:latin typeface="Helvetica Neue"/>
              </a:rPr>
              <a:t>ssa_len</a:t>
            </a:r>
            <a:r>
              <a:rPr lang="en-US" sz="1800" b="0" dirty="0">
                <a:solidFill>
                  <a:srgbClr val="C00000"/>
                </a:solidFill>
                <a:latin typeface="Helvetica Neue"/>
              </a:rPr>
              <a:t>(\result) == size;	@*/</a:t>
            </a:r>
            <a:r>
              <a:rPr lang="en-US" sz="1800" b="0" dirty="0">
                <a:latin typeface="Helvetica Neue"/>
              </a:rPr>
              <a:t> ;</a:t>
            </a:r>
          </a:p>
          <a:p>
            <a:pPr algn="l">
              <a:tabLst>
                <a:tab pos="3776663" algn="l"/>
              </a:tabLst>
            </a:pPr>
            <a:endParaRPr lang="en-US" sz="1800" b="0" dirty="0">
              <a:latin typeface="Helvetica Neue"/>
            </a:endParaRPr>
          </a:p>
          <a:p>
            <a:pPr algn="l">
              <a:tabLst>
                <a:tab pos="3776663" algn="l"/>
              </a:tabLst>
            </a:pPr>
            <a:r>
              <a:rPr lang="en-US" sz="1800" b="0" dirty="0">
                <a:solidFill>
                  <a:srgbClr val="00B050"/>
                </a:solidFill>
                <a:latin typeface="Helvetica Neue"/>
              </a:rPr>
              <a:t>string</a:t>
            </a:r>
            <a:r>
              <a:rPr lang="en-US" sz="1800" b="0" dirty="0">
                <a:latin typeface="Helvetica Neue"/>
              </a:rPr>
              <a:t> </a:t>
            </a:r>
            <a:r>
              <a:rPr lang="en-US" sz="18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ssa_get</a:t>
            </a:r>
            <a:r>
              <a:rPr lang="en-US" sz="1800" b="0" dirty="0">
                <a:latin typeface="Helvetica Neue"/>
              </a:rPr>
              <a:t>(</a:t>
            </a:r>
            <a:r>
              <a:rPr lang="en-US" sz="1800" b="0" dirty="0" err="1">
                <a:solidFill>
                  <a:srgbClr val="00B050"/>
                </a:solidFill>
                <a:latin typeface="Helvetica Neue"/>
              </a:rPr>
              <a:t>ssa_t</a:t>
            </a:r>
            <a:r>
              <a:rPr lang="en-US" sz="1800" b="0" dirty="0">
                <a:latin typeface="Helvetica Neue"/>
              </a:rPr>
              <a:t> </a:t>
            </a:r>
            <a:r>
              <a:rPr lang="en-US" sz="1800" b="0" dirty="0">
                <a:solidFill>
                  <a:srgbClr val="FFC000"/>
                </a:solidFill>
                <a:latin typeface="Helvetica Neue"/>
              </a:rPr>
              <a:t>A</a:t>
            </a:r>
            <a:r>
              <a:rPr lang="en-US" sz="1800" b="0" dirty="0">
                <a:latin typeface="Helvetica Neue"/>
              </a:rPr>
              <a:t>, </a:t>
            </a:r>
            <a:r>
              <a:rPr lang="en-US" sz="18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1800" b="0" dirty="0">
                <a:latin typeface="Helvetica Neue"/>
              </a:rPr>
              <a:t> </a:t>
            </a:r>
            <a:r>
              <a:rPr lang="en-US" sz="1800" b="0" dirty="0" err="1">
                <a:solidFill>
                  <a:srgbClr val="FFC000"/>
                </a:solidFill>
                <a:latin typeface="Helvetica Neue"/>
              </a:rPr>
              <a:t>i</a:t>
            </a:r>
            <a:r>
              <a:rPr lang="en-US" sz="1800" b="0" dirty="0">
                <a:latin typeface="Helvetica Neue"/>
              </a:rPr>
              <a:t>)</a:t>
            </a:r>
          </a:p>
          <a:p>
            <a:pPr algn="l">
              <a:tabLst>
                <a:tab pos="3776663" algn="l"/>
              </a:tabLst>
            </a:pPr>
            <a:r>
              <a:rPr lang="en-US" sz="1800" b="0" dirty="0">
                <a:solidFill>
                  <a:srgbClr val="C00000"/>
                </a:solidFill>
                <a:latin typeface="Helvetica Neue"/>
              </a:rPr>
              <a:t>/*@requires A != NULL;	@*/</a:t>
            </a:r>
          </a:p>
          <a:p>
            <a:pPr algn="l">
              <a:tabLst>
                <a:tab pos="3776663" algn="l"/>
              </a:tabLst>
            </a:pPr>
            <a:r>
              <a:rPr lang="en-US" sz="1800" b="0" dirty="0">
                <a:solidFill>
                  <a:srgbClr val="C00000"/>
                </a:solidFill>
                <a:latin typeface="Helvetica Neue"/>
              </a:rPr>
              <a:t>/*@requires 0 &lt;= </a:t>
            </a:r>
            <a:r>
              <a:rPr lang="en-US" sz="1800" b="0" dirty="0" err="1">
                <a:solidFill>
                  <a:srgbClr val="C00000"/>
                </a:solidFill>
                <a:latin typeface="Helvetica Neue"/>
              </a:rPr>
              <a:t>i</a:t>
            </a:r>
            <a:r>
              <a:rPr lang="en-US" sz="1800" b="0" dirty="0">
                <a:solidFill>
                  <a:srgbClr val="C00000"/>
                </a:solidFill>
                <a:latin typeface="Helvetica Neue"/>
              </a:rPr>
              <a:t> &amp;&amp; </a:t>
            </a:r>
            <a:r>
              <a:rPr lang="en-US" sz="1800" b="0" dirty="0" err="1">
                <a:solidFill>
                  <a:srgbClr val="C00000"/>
                </a:solidFill>
                <a:latin typeface="Helvetica Neue"/>
              </a:rPr>
              <a:t>i</a:t>
            </a:r>
            <a:r>
              <a:rPr lang="en-US" sz="1800" b="0" dirty="0">
                <a:solidFill>
                  <a:srgbClr val="C00000"/>
                </a:solidFill>
                <a:latin typeface="Helvetica Neue"/>
              </a:rPr>
              <a:t> &lt; </a:t>
            </a:r>
            <a:r>
              <a:rPr lang="en-US" sz="1800" b="0" dirty="0" err="1">
                <a:solidFill>
                  <a:srgbClr val="C00000"/>
                </a:solidFill>
                <a:latin typeface="Helvetica Neue"/>
              </a:rPr>
              <a:t>ssa_len</a:t>
            </a:r>
            <a:r>
              <a:rPr lang="en-US" sz="1800" b="0" dirty="0">
                <a:solidFill>
                  <a:srgbClr val="C00000"/>
                </a:solidFill>
                <a:latin typeface="Helvetica Neue"/>
              </a:rPr>
              <a:t>(A);	@*/</a:t>
            </a:r>
            <a:r>
              <a:rPr lang="en-US" sz="1800" b="0" dirty="0">
                <a:latin typeface="Helvetica Neue"/>
              </a:rPr>
              <a:t> ;</a:t>
            </a:r>
          </a:p>
          <a:p>
            <a:pPr algn="l">
              <a:tabLst>
                <a:tab pos="3776663" algn="l"/>
              </a:tabLst>
            </a:pPr>
            <a:r>
              <a:rPr lang="en-US" sz="1800" b="0" dirty="0">
                <a:latin typeface="Helvetica Neue"/>
              </a:rPr>
              <a:t> </a:t>
            </a:r>
          </a:p>
          <a:p>
            <a:pPr algn="l">
              <a:tabLst>
                <a:tab pos="3776663" algn="l"/>
              </a:tabLst>
            </a:pPr>
            <a:r>
              <a:rPr lang="en-US" sz="1800" b="0" dirty="0">
                <a:solidFill>
                  <a:srgbClr val="00B050"/>
                </a:solidFill>
                <a:latin typeface="Helvetica Neue"/>
              </a:rPr>
              <a:t>void</a:t>
            </a:r>
            <a:r>
              <a:rPr lang="en-US" sz="1800" b="0" dirty="0">
                <a:latin typeface="Helvetica Neue"/>
              </a:rPr>
              <a:t> </a:t>
            </a:r>
            <a:r>
              <a:rPr lang="en-US" sz="18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ssa_set</a:t>
            </a:r>
            <a:r>
              <a:rPr lang="en-US" sz="1800" b="0" dirty="0">
                <a:latin typeface="Helvetica Neue"/>
              </a:rPr>
              <a:t>(</a:t>
            </a:r>
            <a:r>
              <a:rPr lang="en-US" sz="1800" b="0" dirty="0" err="1">
                <a:solidFill>
                  <a:srgbClr val="00B050"/>
                </a:solidFill>
                <a:latin typeface="Helvetica Neue"/>
              </a:rPr>
              <a:t>ssa_t</a:t>
            </a:r>
            <a:r>
              <a:rPr lang="en-US" sz="18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1800" b="0" dirty="0">
                <a:solidFill>
                  <a:srgbClr val="FFC000"/>
                </a:solidFill>
                <a:latin typeface="Helvetica Neue"/>
              </a:rPr>
              <a:t>A</a:t>
            </a:r>
            <a:r>
              <a:rPr lang="en-US" sz="1800" b="0" dirty="0">
                <a:latin typeface="Helvetica Neue"/>
              </a:rPr>
              <a:t>, </a:t>
            </a:r>
            <a:r>
              <a:rPr lang="en-US" sz="18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1800" b="0" dirty="0">
                <a:latin typeface="Helvetica Neue"/>
              </a:rPr>
              <a:t> </a:t>
            </a:r>
            <a:r>
              <a:rPr lang="en-US" sz="1800" b="0" dirty="0" err="1">
                <a:solidFill>
                  <a:srgbClr val="FFC000"/>
                </a:solidFill>
                <a:latin typeface="Helvetica Neue"/>
              </a:rPr>
              <a:t>i</a:t>
            </a:r>
            <a:r>
              <a:rPr lang="en-US" sz="1800" b="0" dirty="0">
                <a:latin typeface="Helvetica Neue"/>
              </a:rPr>
              <a:t>, </a:t>
            </a:r>
            <a:r>
              <a:rPr lang="en-US" sz="1800" b="0" dirty="0">
                <a:solidFill>
                  <a:srgbClr val="00B050"/>
                </a:solidFill>
                <a:latin typeface="Helvetica Neue"/>
              </a:rPr>
              <a:t>string</a:t>
            </a:r>
            <a:r>
              <a:rPr lang="en-US" sz="1800" b="0" dirty="0">
                <a:latin typeface="Helvetica Neue"/>
              </a:rPr>
              <a:t> </a:t>
            </a:r>
            <a:r>
              <a:rPr lang="en-US" sz="1800" b="0" dirty="0">
                <a:solidFill>
                  <a:srgbClr val="FFC000"/>
                </a:solidFill>
                <a:latin typeface="Helvetica Neue"/>
              </a:rPr>
              <a:t>x</a:t>
            </a:r>
            <a:r>
              <a:rPr lang="en-US" sz="1800" b="0" dirty="0">
                <a:latin typeface="Helvetica Neue"/>
              </a:rPr>
              <a:t>)</a:t>
            </a:r>
          </a:p>
          <a:p>
            <a:pPr algn="l">
              <a:tabLst>
                <a:tab pos="3776663" algn="l"/>
              </a:tabLst>
            </a:pPr>
            <a:r>
              <a:rPr lang="en-US" sz="1800" b="0" dirty="0">
                <a:solidFill>
                  <a:srgbClr val="C00000"/>
                </a:solidFill>
                <a:latin typeface="Helvetica Neue"/>
              </a:rPr>
              <a:t>/*@requires A != NULL;	@*/</a:t>
            </a:r>
          </a:p>
          <a:p>
            <a:pPr algn="l">
              <a:tabLst>
                <a:tab pos="3776663" algn="l"/>
              </a:tabLst>
            </a:pPr>
            <a:r>
              <a:rPr lang="en-US" sz="1800" b="0" dirty="0">
                <a:solidFill>
                  <a:srgbClr val="C00000"/>
                </a:solidFill>
                <a:latin typeface="Helvetica Neue"/>
              </a:rPr>
              <a:t>/*@requires 0 &lt;= </a:t>
            </a:r>
            <a:r>
              <a:rPr lang="en-US" sz="1800" b="0" dirty="0" err="1">
                <a:solidFill>
                  <a:srgbClr val="C00000"/>
                </a:solidFill>
                <a:latin typeface="Helvetica Neue"/>
              </a:rPr>
              <a:t>i</a:t>
            </a:r>
            <a:r>
              <a:rPr lang="en-US" sz="1800" b="0" dirty="0">
                <a:solidFill>
                  <a:srgbClr val="C00000"/>
                </a:solidFill>
                <a:latin typeface="Helvetica Neue"/>
              </a:rPr>
              <a:t> &amp;&amp; </a:t>
            </a:r>
            <a:r>
              <a:rPr lang="en-US" sz="1800" b="0" dirty="0" err="1">
                <a:solidFill>
                  <a:srgbClr val="C00000"/>
                </a:solidFill>
                <a:latin typeface="Helvetica Neue"/>
              </a:rPr>
              <a:t>i</a:t>
            </a:r>
            <a:r>
              <a:rPr lang="en-US" sz="1800" b="0" dirty="0">
                <a:solidFill>
                  <a:srgbClr val="C00000"/>
                </a:solidFill>
                <a:latin typeface="Helvetica Neue"/>
              </a:rPr>
              <a:t> &lt; </a:t>
            </a:r>
            <a:r>
              <a:rPr lang="en-US" sz="1800" b="0" dirty="0" err="1">
                <a:solidFill>
                  <a:srgbClr val="C00000"/>
                </a:solidFill>
                <a:latin typeface="Helvetica Neue"/>
              </a:rPr>
              <a:t>ssa_len</a:t>
            </a:r>
            <a:r>
              <a:rPr lang="en-US" sz="1800" b="0" dirty="0">
                <a:solidFill>
                  <a:srgbClr val="C00000"/>
                </a:solidFill>
                <a:latin typeface="Helvetica Neue"/>
              </a:rPr>
              <a:t>(A);	@*/</a:t>
            </a:r>
            <a:r>
              <a:rPr lang="en-US" sz="1800" b="0" dirty="0">
                <a:latin typeface="Helvetica Neue"/>
              </a:rPr>
              <a:t> ;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8241629" y="44733"/>
            <a:ext cx="184217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Helvetica Neue"/>
              </a:rPr>
              <a:t>SSA Interface</a:t>
            </a:r>
          </a:p>
        </p:txBody>
      </p:sp>
      <p:sp>
        <p:nvSpPr>
          <p:cNvPr id="6" name="Oval 5"/>
          <p:cNvSpPr>
            <a:spLocks noChangeArrowheads="1"/>
          </p:cNvSpPr>
          <p:nvPr/>
        </p:nvSpPr>
        <p:spPr bwMode="auto">
          <a:xfrm>
            <a:off x="9855200" y="381000"/>
            <a:ext cx="392874" cy="369125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7" name="Rectangular Callout 6"/>
          <p:cNvSpPr/>
          <p:nvPr/>
        </p:nvSpPr>
        <p:spPr bwMode="auto">
          <a:xfrm>
            <a:off x="9702800" y="7239000"/>
            <a:ext cx="2780568" cy="707886"/>
          </a:xfrm>
          <a:prstGeom prst="wedgeRectCallout">
            <a:avLst>
              <a:gd name="adj1" fmla="val -150798"/>
              <a:gd name="adj2" fmla="val 71563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/>
              <a:t>We never use NULL for</a:t>
            </a:r>
            <a:br>
              <a:rPr lang="en-US" sz="2000" b="0" dirty="0"/>
            </a:br>
            <a:r>
              <a:rPr lang="en-US" sz="2000" b="0" dirty="0"/>
              <a:t>an empty data structure</a:t>
            </a:r>
          </a:p>
        </p:txBody>
      </p:sp>
      <p:sp>
        <p:nvSpPr>
          <p:cNvPr id="8" name="Oval 7"/>
          <p:cNvSpPr>
            <a:spLocks noChangeArrowheads="1"/>
          </p:cNvSpPr>
          <p:nvPr/>
        </p:nvSpPr>
        <p:spPr bwMode="auto">
          <a:xfrm>
            <a:off x="8178800" y="1242950"/>
            <a:ext cx="2743200" cy="3810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9" name="Oval 8"/>
          <p:cNvSpPr>
            <a:spLocks noChangeArrowheads="1"/>
          </p:cNvSpPr>
          <p:nvPr/>
        </p:nvSpPr>
        <p:spPr bwMode="auto">
          <a:xfrm>
            <a:off x="8178800" y="4812475"/>
            <a:ext cx="2743200" cy="3810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10" name="Oval 9"/>
          <p:cNvSpPr>
            <a:spLocks noChangeArrowheads="1"/>
          </p:cNvSpPr>
          <p:nvPr/>
        </p:nvSpPr>
        <p:spPr bwMode="auto">
          <a:xfrm>
            <a:off x="8178800" y="3710050"/>
            <a:ext cx="2743200" cy="3810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11" name="Oval 10"/>
          <p:cNvSpPr>
            <a:spLocks noChangeArrowheads="1"/>
          </p:cNvSpPr>
          <p:nvPr/>
        </p:nvSpPr>
        <p:spPr bwMode="auto">
          <a:xfrm>
            <a:off x="8178800" y="2614550"/>
            <a:ext cx="3429000" cy="3810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15" name="TextBox 14"/>
          <p:cNvSpPr txBox="1"/>
          <p:nvPr/>
        </p:nvSpPr>
        <p:spPr>
          <a:xfrm>
            <a:off x="3454400" y="2438400"/>
            <a:ext cx="58221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rgbClr val="FF0000"/>
                </a:solidFill>
                <a:sym typeface="Wingdings 2"/>
              </a:rPr>
              <a:t></a:t>
            </a:r>
            <a:endParaRPr lang="en-US" sz="4800" dirty="0">
              <a:solidFill>
                <a:srgbClr val="FF000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130800" y="3352800"/>
            <a:ext cx="58221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rgbClr val="FF0000"/>
                </a:solidFill>
                <a:sym typeface="Wingdings 2"/>
              </a:rPr>
              <a:t></a:t>
            </a:r>
            <a:endParaRPr lang="en-US" sz="4800" dirty="0">
              <a:solidFill>
                <a:srgbClr val="FF000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302000" y="4350603"/>
            <a:ext cx="58221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rgbClr val="FF0000"/>
                </a:solidFill>
                <a:sym typeface="Wingdings 2"/>
              </a:rPr>
              <a:t></a:t>
            </a:r>
            <a:endParaRPr lang="en-US" sz="4800" dirty="0">
              <a:solidFill>
                <a:srgbClr val="FF000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302000" y="5305578"/>
            <a:ext cx="58221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rgbClr val="FF0000"/>
                </a:solidFill>
                <a:sym typeface="Wingdings 2"/>
              </a:rPr>
              <a:t></a:t>
            </a:r>
            <a:endParaRPr lang="en-US" sz="4800" dirty="0">
              <a:solidFill>
                <a:srgbClr val="FF0000"/>
              </a:solidFill>
            </a:endParaRPr>
          </a:p>
        </p:txBody>
      </p:sp>
      <p:sp>
        <p:nvSpPr>
          <p:cNvPr id="19" name="Slide Number Placeholder 1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67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5" grpId="0"/>
      <p:bldP spid="16" grpId="0"/>
      <p:bldP spid="17" grpId="0"/>
      <p:bldP spid="18" grpId="0"/>
    </p:bld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Interface Content</a:t>
            </a:r>
          </a:p>
        </p:txBody>
      </p:sp>
      <p:sp>
        <p:nvSpPr>
          <p:cNvPr id="6" name="Vertical Scroll 5"/>
          <p:cNvSpPr/>
          <p:nvPr/>
        </p:nvSpPr>
        <p:spPr bwMode="auto">
          <a:xfrm flipH="1">
            <a:off x="3911600" y="1905000"/>
            <a:ext cx="5410200" cy="5621873"/>
          </a:xfrm>
          <a:prstGeom prst="verticalScroll">
            <a:avLst>
              <a:gd name="adj" fmla="val 7616"/>
            </a:avLst>
          </a:prstGeom>
          <a:solidFill>
            <a:schemeClr val="bg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0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l">
              <a:tabLst>
                <a:tab pos="3943350" algn="l"/>
              </a:tabLst>
            </a:pPr>
            <a:r>
              <a:rPr lang="en-US" sz="18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</a:t>
            </a:r>
            <a:r>
              <a:rPr lang="en-US" sz="1800" b="0" dirty="0" err="1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typedef</a:t>
            </a:r>
            <a:r>
              <a:rPr lang="en-US" sz="18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______* </a:t>
            </a:r>
            <a:r>
              <a:rPr lang="en-US" sz="1800" b="0" dirty="0" err="1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ssa_t</a:t>
            </a:r>
            <a:r>
              <a:rPr lang="en-US" sz="18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;</a:t>
            </a:r>
          </a:p>
          <a:p>
            <a:pPr algn="l">
              <a:tabLst>
                <a:tab pos="3943350" algn="l"/>
              </a:tabLst>
            </a:pPr>
            <a:endParaRPr lang="en-US" sz="1800" b="0" dirty="0">
              <a:latin typeface="Helvetica Neue"/>
            </a:endParaRPr>
          </a:p>
          <a:p>
            <a:pPr algn="l">
              <a:tabLst>
                <a:tab pos="3943350" algn="l"/>
              </a:tabLst>
            </a:pPr>
            <a:r>
              <a:rPr lang="en-US" sz="18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1800" b="0" dirty="0">
                <a:latin typeface="Helvetica Neue"/>
              </a:rPr>
              <a:t> </a:t>
            </a:r>
            <a:r>
              <a:rPr lang="en-US" sz="18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ssa_len</a:t>
            </a:r>
            <a:r>
              <a:rPr lang="en-US" sz="1800" b="0" dirty="0">
                <a:latin typeface="Helvetica Neue"/>
              </a:rPr>
              <a:t>(</a:t>
            </a:r>
            <a:r>
              <a:rPr lang="en-US" sz="1800" b="0" dirty="0" err="1">
                <a:solidFill>
                  <a:srgbClr val="00B050"/>
                </a:solidFill>
                <a:latin typeface="Helvetica Neue"/>
              </a:rPr>
              <a:t>ssa_t</a:t>
            </a:r>
            <a:r>
              <a:rPr lang="en-US" sz="1800" b="0" dirty="0">
                <a:latin typeface="Helvetica Neue"/>
              </a:rPr>
              <a:t> </a:t>
            </a:r>
            <a:r>
              <a:rPr lang="en-US" sz="1800" b="0" dirty="0">
                <a:solidFill>
                  <a:srgbClr val="FFC000"/>
                </a:solidFill>
                <a:latin typeface="Helvetica Neue"/>
              </a:rPr>
              <a:t>A</a:t>
            </a:r>
            <a:r>
              <a:rPr lang="en-US" sz="1800" b="0" dirty="0">
                <a:latin typeface="Helvetica Neue"/>
              </a:rPr>
              <a:t>)</a:t>
            </a:r>
          </a:p>
          <a:p>
            <a:pPr algn="l">
              <a:tabLst>
                <a:tab pos="3943350" algn="l"/>
              </a:tabLst>
            </a:pPr>
            <a:r>
              <a:rPr lang="en-US" sz="1800" b="0" dirty="0">
                <a:solidFill>
                  <a:srgbClr val="C00000"/>
                </a:solidFill>
                <a:latin typeface="Helvetica Neue"/>
              </a:rPr>
              <a:t>  /*@requires A != NULL;	@*/</a:t>
            </a:r>
          </a:p>
          <a:p>
            <a:pPr algn="l">
              <a:tabLst>
                <a:tab pos="3943350" algn="l"/>
              </a:tabLst>
            </a:pPr>
            <a:r>
              <a:rPr lang="en-US" sz="1800" b="0" dirty="0">
                <a:solidFill>
                  <a:srgbClr val="C00000"/>
                </a:solidFill>
                <a:latin typeface="Helvetica Neue"/>
              </a:rPr>
              <a:t>  /*@ensures \result &gt;= 0;	@*/</a:t>
            </a:r>
            <a:r>
              <a:rPr lang="en-US" sz="1800" b="0" dirty="0">
                <a:latin typeface="Helvetica Neue"/>
              </a:rPr>
              <a:t> ;</a:t>
            </a:r>
          </a:p>
          <a:p>
            <a:pPr algn="l">
              <a:tabLst>
                <a:tab pos="3943350" algn="l"/>
              </a:tabLst>
            </a:pPr>
            <a:endParaRPr lang="en-US" sz="1800" b="0" dirty="0">
              <a:latin typeface="Helvetica Neue"/>
            </a:endParaRPr>
          </a:p>
          <a:p>
            <a:pPr algn="l">
              <a:tabLst>
                <a:tab pos="3943350" algn="l"/>
              </a:tabLst>
            </a:pPr>
            <a:r>
              <a:rPr lang="en-US" sz="1800" b="0" dirty="0" err="1">
                <a:solidFill>
                  <a:srgbClr val="00B050"/>
                </a:solidFill>
                <a:latin typeface="Helvetica Neue"/>
              </a:rPr>
              <a:t>ssa_t</a:t>
            </a:r>
            <a:r>
              <a:rPr lang="en-US" sz="18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18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ssa_new</a:t>
            </a:r>
            <a:r>
              <a:rPr lang="en-US" sz="1800" b="0" dirty="0">
                <a:latin typeface="Helvetica Neue"/>
              </a:rPr>
              <a:t>(</a:t>
            </a:r>
            <a:r>
              <a:rPr lang="en-US" sz="18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18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1800" b="0" dirty="0">
                <a:solidFill>
                  <a:srgbClr val="FFC000"/>
                </a:solidFill>
                <a:latin typeface="Helvetica Neue"/>
              </a:rPr>
              <a:t>size</a:t>
            </a:r>
            <a:r>
              <a:rPr lang="en-US" sz="1800" b="0" dirty="0">
                <a:latin typeface="Helvetica Neue"/>
              </a:rPr>
              <a:t>)</a:t>
            </a:r>
          </a:p>
          <a:p>
            <a:pPr algn="l">
              <a:tabLst>
                <a:tab pos="3943350" algn="l"/>
              </a:tabLst>
            </a:pPr>
            <a:r>
              <a:rPr lang="en-US" sz="1800" b="0" dirty="0">
                <a:solidFill>
                  <a:srgbClr val="C00000"/>
                </a:solidFill>
                <a:latin typeface="Helvetica Neue"/>
              </a:rPr>
              <a:t>  /*@requires 0 &lt;= size;	@*/</a:t>
            </a:r>
          </a:p>
          <a:p>
            <a:pPr algn="l">
              <a:tabLst>
                <a:tab pos="3943350" algn="l"/>
              </a:tabLst>
            </a:pPr>
            <a:r>
              <a:rPr lang="en-US" sz="1800" b="0" dirty="0">
                <a:solidFill>
                  <a:srgbClr val="C00000"/>
                </a:solidFill>
                <a:latin typeface="Helvetica Neue"/>
              </a:rPr>
              <a:t>  /*@ensures \result != NULL;	@*/</a:t>
            </a:r>
          </a:p>
          <a:p>
            <a:pPr algn="l">
              <a:tabLst>
                <a:tab pos="3943350" algn="l"/>
              </a:tabLst>
            </a:pPr>
            <a:r>
              <a:rPr lang="en-US" sz="1800" b="0" dirty="0">
                <a:solidFill>
                  <a:srgbClr val="C00000"/>
                </a:solidFill>
                <a:latin typeface="Helvetica Neue"/>
              </a:rPr>
              <a:t>  /*@ensures </a:t>
            </a:r>
            <a:r>
              <a:rPr lang="en-US" sz="1800" b="0" dirty="0" err="1">
                <a:solidFill>
                  <a:srgbClr val="C00000"/>
                </a:solidFill>
                <a:latin typeface="Helvetica Neue"/>
              </a:rPr>
              <a:t>ssa_len</a:t>
            </a:r>
            <a:r>
              <a:rPr lang="en-US" sz="1800" b="0" dirty="0">
                <a:solidFill>
                  <a:srgbClr val="C00000"/>
                </a:solidFill>
                <a:latin typeface="Helvetica Neue"/>
              </a:rPr>
              <a:t>(\result) == size;	@*/</a:t>
            </a:r>
            <a:r>
              <a:rPr lang="en-US" sz="1800" b="0" dirty="0">
                <a:latin typeface="Helvetica Neue"/>
              </a:rPr>
              <a:t> ;</a:t>
            </a:r>
          </a:p>
          <a:p>
            <a:pPr algn="l">
              <a:tabLst>
                <a:tab pos="3943350" algn="l"/>
              </a:tabLst>
            </a:pPr>
            <a:endParaRPr lang="en-US" sz="1800" b="0" dirty="0">
              <a:latin typeface="Helvetica Neue"/>
            </a:endParaRPr>
          </a:p>
          <a:p>
            <a:pPr algn="l">
              <a:tabLst>
                <a:tab pos="3943350" algn="l"/>
              </a:tabLst>
            </a:pPr>
            <a:r>
              <a:rPr lang="en-US" sz="1800" b="0" dirty="0">
                <a:solidFill>
                  <a:srgbClr val="00B050"/>
                </a:solidFill>
                <a:latin typeface="Helvetica Neue"/>
              </a:rPr>
              <a:t>string</a:t>
            </a:r>
            <a:r>
              <a:rPr lang="en-US" sz="1800" b="0" dirty="0">
                <a:latin typeface="Helvetica Neue"/>
              </a:rPr>
              <a:t> </a:t>
            </a:r>
            <a:r>
              <a:rPr lang="en-US" sz="18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ssa_get</a:t>
            </a:r>
            <a:r>
              <a:rPr lang="en-US" sz="1800" b="0" dirty="0">
                <a:latin typeface="Helvetica Neue"/>
              </a:rPr>
              <a:t>(</a:t>
            </a:r>
            <a:r>
              <a:rPr lang="en-US" sz="1800" b="0" dirty="0" err="1">
                <a:solidFill>
                  <a:srgbClr val="00B050"/>
                </a:solidFill>
                <a:latin typeface="Helvetica Neue"/>
              </a:rPr>
              <a:t>ssa_t</a:t>
            </a:r>
            <a:r>
              <a:rPr lang="en-US" sz="1800" b="0" dirty="0">
                <a:latin typeface="Helvetica Neue"/>
              </a:rPr>
              <a:t> </a:t>
            </a:r>
            <a:r>
              <a:rPr lang="en-US" sz="1800" b="0" dirty="0">
                <a:solidFill>
                  <a:srgbClr val="FFC000"/>
                </a:solidFill>
                <a:latin typeface="Helvetica Neue"/>
              </a:rPr>
              <a:t>A</a:t>
            </a:r>
            <a:r>
              <a:rPr lang="en-US" sz="1800" b="0" dirty="0">
                <a:latin typeface="Helvetica Neue"/>
              </a:rPr>
              <a:t>, </a:t>
            </a:r>
            <a:r>
              <a:rPr lang="en-US" sz="18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1800" b="0" dirty="0">
                <a:latin typeface="Helvetica Neue"/>
              </a:rPr>
              <a:t> </a:t>
            </a:r>
            <a:r>
              <a:rPr lang="en-US" sz="1800" b="0" dirty="0" err="1">
                <a:solidFill>
                  <a:srgbClr val="FFC000"/>
                </a:solidFill>
                <a:latin typeface="Helvetica Neue"/>
              </a:rPr>
              <a:t>i</a:t>
            </a:r>
            <a:r>
              <a:rPr lang="en-US" sz="1800" b="0" dirty="0">
                <a:latin typeface="Helvetica Neue"/>
              </a:rPr>
              <a:t>)</a:t>
            </a:r>
          </a:p>
          <a:p>
            <a:pPr algn="l">
              <a:tabLst>
                <a:tab pos="3943350" algn="l"/>
              </a:tabLst>
            </a:pPr>
            <a:r>
              <a:rPr lang="en-US" sz="1800" b="0" dirty="0">
                <a:solidFill>
                  <a:srgbClr val="C00000"/>
                </a:solidFill>
                <a:latin typeface="Helvetica Neue"/>
              </a:rPr>
              <a:t>  /*@requires A != NULL;	@*/</a:t>
            </a:r>
          </a:p>
          <a:p>
            <a:pPr algn="l">
              <a:tabLst>
                <a:tab pos="3943350" algn="l"/>
              </a:tabLst>
            </a:pPr>
            <a:r>
              <a:rPr lang="en-US" sz="1800" b="0" dirty="0">
                <a:solidFill>
                  <a:srgbClr val="C00000"/>
                </a:solidFill>
                <a:latin typeface="Helvetica Neue"/>
              </a:rPr>
              <a:t>  /*@requires 0 &lt;= </a:t>
            </a:r>
            <a:r>
              <a:rPr lang="en-US" sz="1800" b="0" dirty="0" err="1">
                <a:solidFill>
                  <a:srgbClr val="C00000"/>
                </a:solidFill>
                <a:latin typeface="Helvetica Neue"/>
              </a:rPr>
              <a:t>i</a:t>
            </a:r>
            <a:r>
              <a:rPr lang="en-US" sz="1800" b="0" dirty="0">
                <a:solidFill>
                  <a:srgbClr val="C00000"/>
                </a:solidFill>
                <a:latin typeface="Helvetica Neue"/>
              </a:rPr>
              <a:t> &amp;&amp; </a:t>
            </a:r>
            <a:r>
              <a:rPr lang="en-US" sz="1800" b="0" dirty="0" err="1">
                <a:solidFill>
                  <a:srgbClr val="C00000"/>
                </a:solidFill>
                <a:latin typeface="Helvetica Neue"/>
              </a:rPr>
              <a:t>i</a:t>
            </a:r>
            <a:r>
              <a:rPr lang="en-US" sz="1800" b="0" dirty="0">
                <a:solidFill>
                  <a:srgbClr val="C00000"/>
                </a:solidFill>
                <a:latin typeface="Helvetica Neue"/>
              </a:rPr>
              <a:t> &lt; </a:t>
            </a:r>
            <a:r>
              <a:rPr lang="en-US" sz="1800" b="0" dirty="0" err="1">
                <a:solidFill>
                  <a:srgbClr val="C00000"/>
                </a:solidFill>
                <a:latin typeface="Helvetica Neue"/>
              </a:rPr>
              <a:t>ssa_len</a:t>
            </a:r>
            <a:r>
              <a:rPr lang="en-US" sz="1800" b="0" dirty="0">
                <a:solidFill>
                  <a:srgbClr val="C00000"/>
                </a:solidFill>
                <a:latin typeface="Helvetica Neue"/>
              </a:rPr>
              <a:t>(A);	@*/</a:t>
            </a:r>
            <a:r>
              <a:rPr lang="en-US" sz="1800" b="0" dirty="0">
                <a:latin typeface="Helvetica Neue"/>
              </a:rPr>
              <a:t> ;</a:t>
            </a:r>
          </a:p>
          <a:p>
            <a:pPr algn="l">
              <a:tabLst>
                <a:tab pos="3943350" algn="l"/>
              </a:tabLst>
            </a:pPr>
            <a:endParaRPr lang="en-US" sz="1800" b="0" dirty="0">
              <a:latin typeface="Helvetica Neue"/>
            </a:endParaRPr>
          </a:p>
          <a:p>
            <a:pPr algn="l">
              <a:tabLst>
                <a:tab pos="3943350" algn="l"/>
              </a:tabLst>
            </a:pPr>
            <a:r>
              <a:rPr lang="en-US" sz="1800" b="0" dirty="0">
                <a:solidFill>
                  <a:srgbClr val="00B050"/>
                </a:solidFill>
                <a:latin typeface="Helvetica Neue"/>
              </a:rPr>
              <a:t>void</a:t>
            </a:r>
            <a:r>
              <a:rPr lang="en-US" sz="1800" b="0" dirty="0">
                <a:latin typeface="Helvetica Neue"/>
              </a:rPr>
              <a:t> </a:t>
            </a:r>
            <a:r>
              <a:rPr lang="en-US" sz="18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ssa_set</a:t>
            </a:r>
            <a:r>
              <a:rPr lang="en-US" sz="1800" b="0" dirty="0">
                <a:latin typeface="Helvetica Neue"/>
              </a:rPr>
              <a:t>(</a:t>
            </a:r>
            <a:r>
              <a:rPr lang="en-US" sz="1800" b="0" dirty="0" err="1">
                <a:solidFill>
                  <a:srgbClr val="00B050"/>
                </a:solidFill>
                <a:latin typeface="Helvetica Neue"/>
              </a:rPr>
              <a:t>ssa_t</a:t>
            </a:r>
            <a:r>
              <a:rPr lang="en-US" sz="18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1800" b="0" dirty="0">
                <a:solidFill>
                  <a:srgbClr val="FFC000"/>
                </a:solidFill>
                <a:latin typeface="Helvetica Neue"/>
              </a:rPr>
              <a:t>A</a:t>
            </a:r>
            <a:r>
              <a:rPr lang="en-US" sz="1800" b="0" dirty="0">
                <a:latin typeface="Helvetica Neue"/>
              </a:rPr>
              <a:t>, </a:t>
            </a:r>
            <a:r>
              <a:rPr lang="en-US" sz="18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1800" b="0" dirty="0">
                <a:latin typeface="Helvetica Neue"/>
              </a:rPr>
              <a:t> </a:t>
            </a:r>
            <a:r>
              <a:rPr lang="en-US" sz="1800" b="0" dirty="0" err="1">
                <a:solidFill>
                  <a:srgbClr val="FFC000"/>
                </a:solidFill>
                <a:latin typeface="Helvetica Neue"/>
              </a:rPr>
              <a:t>i</a:t>
            </a:r>
            <a:r>
              <a:rPr lang="en-US" sz="1800" b="0" dirty="0">
                <a:latin typeface="Helvetica Neue"/>
              </a:rPr>
              <a:t>, </a:t>
            </a:r>
            <a:r>
              <a:rPr lang="en-US" sz="1800" b="0" dirty="0">
                <a:solidFill>
                  <a:srgbClr val="00B050"/>
                </a:solidFill>
                <a:latin typeface="Helvetica Neue"/>
              </a:rPr>
              <a:t>string</a:t>
            </a:r>
            <a:r>
              <a:rPr lang="en-US" sz="1800" b="0" dirty="0">
                <a:latin typeface="Helvetica Neue"/>
              </a:rPr>
              <a:t> </a:t>
            </a:r>
            <a:r>
              <a:rPr lang="en-US" sz="1800" b="0" dirty="0">
                <a:solidFill>
                  <a:srgbClr val="FFC000"/>
                </a:solidFill>
                <a:latin typeface="Helvetica Neue"/>
              </a:rPr>
              <a:t>x</a:t>
            </a:r>
            <a:r>
              <a:rPr lang="en-US" sz="1800" b="0" dirty="0">
                <a:latin typeface="Helvetica Neue"/>
              </a:rPr>
              <a:t>)</a:t>
            </a:r>
          </a:p>
          <a:p>
            <a:pPr algn="l">
              <a:tabLst>
                <a:tab pos="3943350" algn="l"/>
              </a:tabLst>
            </a:pPr>
            <a:r>
              <a:rPr lang="en-US" sz="1800" b="0" dirty="0">
                <a:solidFill>
                  <a:srgbClr val="C00000"/>
                </a:solidFill>
                <a:latin typeface="Helvetica Neue"/>
              </a:rPr>
              <a:t>  /*@requires A != NULL;	@*/</a:t>
            </a:r>
          </a:p>
          <a:p>
            <a:pPr algn="l">
              <a:tabLst>
                <a:tab pos="3943350" algn="l"/>
              </a:tabLst>
            </a:pPr>
            <a:r>
              <a:rPr lang="en-US" sz="1800" b="0" dirty="0">
                <a:solidFill>
                  <a:srgbClr val="C00000"/>
                </a:solidFill>
                <a:latin typeface="Helvetica Neue"/>
              </a:rPr>
              <a:t>  /*@requires 0 &lt;= </a:t>
            </a:r>
            <a:r>
              <a:rPr lang="en-US" sz="1800" b="0" dirty="0" err="1">
                <a:solidFill>
                  <a:srgbClr val="C00000"/>
                </a:solidFill>
                <a:latin typeface="Helvetica Neue"/>
              </a:rPr>
              <a:t>i</a:t>
            </a:r>
            <a:r>
              <a:rPr lang="en-US" sz="1800" b="0" dirty="0">
                <a:solidFill>
                  <a:srgbClr val="C00000"/>
                </a:solidFill>
                <a:latin typeface="Helvetica Neue"/>
              </a:rPr>
              <a:t> &amp;&amp; </a:t>
            </a:r>
            <a:r>
              <a:rPr lang="en-US" sz="1800" b="0" dirty="0" err="1">
                <a:solidFill>
                  <a:srgbClr val="C00000"/>
                </a:solidFill>
                <a:latin typeface="Helvetica Neue"/>
              </a:rPr>
              <a:t>i</a:t>
            </a:r>
            <a:r>
              <a:rPr lang="en-US" sz="1800" b="0" dirty="0">
                <a:solidFill>
                  <a:srgbClr val="C00000"/>
                </a:solidFill>
                <a:latin typeface="Helvetica Neue"/>
              </a:rPr>
              <a:t> &lt; </a:t>
            </a:r>
            <a:r>
              <a:rPr lang="en-US" sz="1800" b="0" dirty="0" err="1">
                <a:solidFill>
                  <a:srgbClr val="C00000"/>
                </a:solidFill>
                <a:latin typeface="Helvetica Neue"/>
              </a:rPr>
              <a:t>ssa_len</a:t>
            </a:r>
            <a:r>
              <a:rPr lang="en-US" sz="1800" b="0" dirty="0">
                <a:solidFill>
                  <a:srgbClr val="C00000"/>
                </a:solidFill>
                <a:latin typeface="Helvetica Neue"/>
              </a:rPr>
              <a:t>(A);	@*/</a:t>
            </a:r>
            <a:r>
              <a:rPr lang="en-US" sz="1800" b="0" dirty="0">
                <a:latin typeface="Helvetica Neue"/>
              </a:rPr>
              <a:t> ;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359400" y="1911350"/>
            <a:ext cx="184217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Helvetica Neue"/>
              </a:rPr>
              <a:t>SSA Interface</a:t>
            </a:r>
          </a:p>
        </p:txBody>
      </p:sp>
      <p:sp>
        <p:nvSpPr>
          <p:cNvPr id="7" name="Right Arrow Callout 6"/>
          <p:cNvSpPr/>
          <p:nvPr/>
        </p:nvSpPr>
        <p:spPr bwMode="auto">
          <a:xfrm rot="16200000">
            <a:off x="6225020" y="7625345"/>
            <a:ext cx="729234" cy="936475"/>
          </a:xfrm>
          <a:prstGeom prst="rightArrowCallout">
            <a:avLst/>
          </a:prstGeom>
          <a:solidFill>
            <a:srgbClr val="92D050">
              <a:alpha val="50000"/>
            </a:srgbClr>
          </a:solidFill>
          <a:ln w="63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vert" wrap="none" lIns="54864" tIns="91440" rIns="50800" bIns="9144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What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68</a:t>
            </a:fld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Returning Two Values From a Function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952500" y="1981200"/>
            <a:ext cx="11874500" cy="6896100"/>
          </a:xfrm>
        </p:spPr>
        <p:txBody>
          <a:bodyPr/>
          <a:lstStyle/>
          <a:p>
            <a:r>
              <a:rPr lang="en-US" dirty="0"/>
              <a:t>A C0 function can communicate with its caller</a:t>
            </a:r>
          </a:p>
          <a:p>
            <a:pPr lvl="1"/>
            <a:r>
              <a:rPr lang="en-US" dirty="0"/>
              <a:t>By returning a value to it or</a:t>
            </a:r>
          </a:p>
          <a:p>
            <a:pPr lvl="1"/>
            <a:r>
              <a:rPr lang="en-US" dirty="0"/>
              <a:t>By </a:t>
            </a:r>
            <a:r>
              <a:rPr lang="en-US" b="1" i="1" dirty="0"/>
              <a:t>modifying a value in allocated memory </a:t>
            </a:r>
            <a:r>
              <a:rPr lang="en-US" dirty="0"/>
              <a:t>the caller shared with it</a:t>
            </a:r>
          </a:p>
          <a:p>
            <a:pPr lvl="2"/>
            <a:r>
              <a:rPr lang="en-US" b="1" dirty="0"/>
              <a:t>Idea</a:t>
            </a:r>
            <a:r>
              <a:rPr lang="en-US" dirty="0"/>
              <a:t>: Caller passes a 1-element </a:t>
            </a:r>
            <a:r>
              <a:rPr lang="en-US" dirty="0">
                <a:solidFill>
                  <a:srgbClr val="00B050"/>
                </a:solidFill>
              </a:rPr>
              <a:t>int</a:t>
            </a:r>
            <a:r>
              <a:rPr lang="en-US" dirty="0"/>
              <a:t> array to store the sum and function returns a </a:t>
            </a:r>
            <a:r>
              <a:rPr lang="en-US" dirty="0">
                <a:solidFill>
                  <a:srgbClr val="00B050"/>
                </a:solidFill>
              </a:rPr>
              <a:t>bool</a:t>
            </a:r>
          </a:p>
        </p:txBody>
      </p:sp>
      <p:sp>
        <p:nvSpPr>
          <p:cNvPr id="6" name="Rectangle 4"/>
          <p:cNvSpPr>
            <a:spLocks/>
          </p:cNvSpPr>
          <p:nvPr/>
        </p:nvSpPr>
        <p:spPr bwMode="auto">
          <a:xfrm>
            <a:off x="406400" y="4603552"/>
            <a:ext cx="5693097" cy="4616648"/>
          </a:xfrm>
          <a:prstGeom prst="rect">
            <a:avLst/>
          </a:prstGeom>
          <a:noFill/>
          <a:ln w="12700">
            <a:solidFill>
              <a:schemeClr val="tx2"/>
            </a:solidFill>
            <a:miter lim="400000"/>
            <a:headEnd/>
            <a:tailEnd/>
          </a:ln>
        </p:spPr>
        <p:txBody>
          <a:bodyPr wrap="none" tIns="91440" bIns="91440" anchor="ctr">
            <a:spAutoFit/>
          </a:bodyPr>
          <a:lstStyle/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bool</a:t>
            </a: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sum_and_42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[]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,</a:t>
            </a: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n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,</a:t>
            </a: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[]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sum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)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//@requires n == \length(A);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//@requires \length(sum) == 1;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{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sum[0] 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= 0;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bool</a:t>
            </a: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has_42</a:t>
            </a: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= false;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for</a:t>
            </a: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 err="1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= 0; 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&lt; n; 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++) {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  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sum[0] += A[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];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 </a:t>
            </a:r>
            <a:r>
              <a:rPr lang="en-US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if 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(A[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] == 42) has_42 = true;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}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has_42;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</a:p>
        </p:txBody>
      </p:sp>
      <p:sp>
        <p:nvSpPr>
          <p:cNvPr id="9" name="Oval 8"/>
          <p:cNvSpPr>
            <a:spLocks noChangeArrowheads="1"/>
          </p:cNvSpPr>
          <p:nvPr/>
        </p:nvSpPr>
        <p:spPr bwMode="auto">
          <a:xfrm>
            <a:off x="406400" y="8253350"/>
            <a:ext cx="2286000" cy="609600"/>
          </a:xfrm>
          <a:prstGeom prst="ellipse">
            <a:avLst/>
          </a:prstGeom>
          <a:noFill/>
          <a:ln w="38100" algn="ctr">
            <a:solidFill>
              <a:srgbClr val="FFC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7" name="Rectangle 4"/>
          <p:cNvSpPr>
            <a:spLocks/>
          </p:cNvSpPr>
          <p:nvPr/>
        </p:nvSpPr>
        <p:spPr bwMode="auto">
          <a:xfrm>
            <a:off x="6109525" y="6080879"/>
            <a:ext cx="4992585" cy="3139321"/>
          </a:xfrm>
          <a:prstGeom prst="rect">
            <a:avLst/>
          </a:prstGeom>
          <a:noFill/>
          <a:ln w="12700">
            <a:solidFill>
              <a:schemeClr val="tx2"/>
            </a:solidFill>
            <a:miter lim="400000"/>
            <a:headEnd/>
            <a:tailEnd/>
          </a:ln>
        </p:spPr>
        <p:txBody>
          <a:bodyPr wrap="none" tIns="91440" bIns="91440" anchor="ctr">
            <a:spAutoFit/>
          </a:bodyPr>
          <a:lstStyle/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main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() {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[]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= 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alloc_array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, 10);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for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(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 err="1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= 0; 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&lt; 10; 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++) A[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] = 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- 5;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endParaRPr lang="en-US" b="0" dirty="0"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 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[]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= 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alloc_array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, 1);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b="0" dirty="0" err="1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bool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b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= sum_and_42(A, 10, S);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0;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</a:p>
        </p:txBody>
      </p:sp>
      <p:sp>
        <p:nvSpPr>
          <p:cNvPr id="11" name="Oval 10"/>
          <p:cNvSpPr>
            <a:spLocks noChangeArrowheads="1"/>
          </p:cNvSpPr>
          <p:nvPr/>
        </p:nvSpPr>
        <p:spPr bwMode="auto">
          <a:xfrm>
            <a:off x="330200" y="4648200"/>
            <a:ext cx="838200" cy="457200"/>
          </a:xfrm>
          <a:prstGeom prst="ellipse">
            <a:avLst/>
          </a:prstGeom>
          <a:noFill/>
          <a:ln w="38100" algn="ctr">
            <a:solidFill>
              <a:srgbClr val="FFC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12" name="Oval 11"/>
          <p:cNvSpPr>
            <a:spLocks noChangeArrowheads="1"/>
          </p:cNvSpPr>
          <p:nvPr/>
        </p:nvSpPr>
        <p:spPr bwMode="auto">
          <a:xfrm>
            <a:off x="6197600" y="8012668"/>
            <a:ext cx="1219200" cy="381000"/>
          </a:xfrm>
          <a:prstGeom prst="ellipse">
            <a:avLst/>
          </a:prstGeom>
          <a:noFill/>
          <a:ln w="38100" algn="ctr">
            <a:solidFill>
              <a:srgbClr val="FFC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13" name="Oval 12"/>
          <p:cNvSpPr>
            <a:spLocks noChangeArrowheads="1"/>
          </p:cNvSpPr>
          <p:nvPr/>
        </p:nvSpPr>
        <p:spPr bwMode="auto">
          <a:xfrm>
            <a:off x="4521200" y="4624450"/>
            <a:ext cx="1600200" cy="5334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14" name="Oval 13"/>
          <p:cNvSpPr>
            <a:spLocks noChangeArrowheads="1"/>
          </p:cNvSpPr>
          <p:nvPr/>
        </p:nvSpPr>
        <p:spPr bwMode="auto">
          <a:xfrm>
            <a:off x="177800" y="5322125"/>
            <a:ext cx="4800600" cy="6096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15" name="Oval 14"/>
          <p:cNvSpPr>
            <a:spLocks noChangeArrowheads="1"/>
          </p:cNvSpPr>
          <p:nvPr/>
        </p:nvSpPr>
        <p:spPr bwMode="auto">
          <a:xfrm>
            <a:off x="482600" y="6119750"/>
            <a:ext cx="1828800" cy="4572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16" name="Oval 15"/>
          <p:cNvSpPr>
            <a:spLocks noChangeArrowheads="1"/>
          </p:cNvSpPr>
          <p:nvPr/>
        </p:nvSpPr>
        <p:spPr bwMode="auto">
          <a:xfrm>
            <a:off x="635000" y="7239000"/>
            <a:ext cx="2286000" cy="4572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17" name="Oval 16"/>
          <p:cNvSpPr>
            <a:spLocks noChangeArrowheads="1"/>
          </p:cNvSpPr>
          <p:nvPr/>
        </p:nvSpPr>
        <p:spPr bwMode="auto">
          <a:xfrm>
            <a:off x="6197600" y="7538643"/>
            <a:ext cx="4114800" cy="58585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18" name="Oval 17"/>
          <p:cNvSpPr>
            <a:spLocks noChangeArrowheads="1"/>
          </p:cNvSpPr>
          <p:nvPr/>
        </p:nvSpPr>
        <p:spPr bwMode="auto">
          <a:xfrm>
            <a:off x="10171875" y="7972093"/>
            <a:ext cx="457200" cy="4572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19" name="Slide Number Placeholder 1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9" grpId="0" animBg="1"/>
      <p:bldP spid="7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</p:bld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ED7273"/>
                </a:solidFill>
              </a:rPr>
              <a:t>Client Application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69</a:t>
            </a:fld>
            <a:endParaRPr lang="en-US" dirty="0"/>
          </a:p>
        </p:txBody>
      </p:sp>
    </p:spTree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ube 6"/>
          <p:cNvSpPr/>
          <p:nvPr/>
        </p:nvSpPr>
        <p:spPr bwMode="auto">
          <a:xfrm>
            <a:off x="787400" y="2209800"/>
            <a:ext cx="5638800" cy="6781800"/>
          </a:xfrm>
          <a:prstGeom prst="cube">
            <a:avLst>
              <a:gd name="adj" fmla="val 7371"/>
            </a:avLst>
          </a:prstGeom>
          <a:solidFill>
            <a:schemeClr val="tx1">
              <a:lumMod val="65000"/>
              <a:lumOff val="35000"/>
            </a:schemeClr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Using a library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807200" y="2286000"/>
            <a:ext cx="5486400" cy="6591300"/>
          </a:xfrm>
        </p:spPr>
        <p:txBody>
          <a:bodyPr/>
          <a:lstStyle/>
          <a:p>
            <a:r>
              <a:rPr lang="en-US" dirty="0"/>
              <a:t>The client only knows </a:t>
            </a:r>
            <a:r>
              <a:rPr lang="en-US" b="1" dirty="0"/>
              <a:t>what</a:t>
            </a:r>
            <a:r>
              <a:rPr lang="en-US" dirty="0"/>
              <a:t> the library does</a:t>
            </a:r>
          </a:p>
          <a:p>
            <a:pPr lvl="1"/>
            <a:r>
              <a:rPr lang="en-US" dirty="0"/>
              <a:t>The library interface</a:t>
            </a:r>
          </a:p>
          <a:p>
            <a:pPr lvl="1"/>
            <a:r>
              <a:rPr lang="en-US" dirty="0"/>
              <a:t>The library documentation</a:t>
            </a:r>
          </a:p>
          <a:p>
            <a:pPr lvl="1"/>
            <a:endParaRPr lang="en-US" dirty="0"/>
          </a:p>
          <a:p>
            <a:r>
              <a:rPr lang="en-US" dirty="0"/>
              <a:t>The client does </a:t>
            </a:r>
            <a:r>
              <a:rPr lang="en-US" u="sng" dirty="0"/>
              <a:t>not</a:t>
            </a:r>
            <a:r>
              <a:rPr lang="en-US" dirty="0"/>
              <a:t> know </a:t>
            </a:r>
            <a:r>
              <a:rPr lang="en-US" b="1" dirty="0"/>
              <a:t>how</a:t>
            </a:r>
            <a:r>
              <a:rPr lang="en-US" dirty="0"/>
              <a:t> it does it</a:t>
            </a:r>
          </a:p>
          <a:p>
            <a:pPr lvl="1"/>
            <a:r>
              <a:rPr lang="en-US" dirty="0"/>
              <a:t>Treat the implementation as a black box</a:t>
            </a:r>
          </a:p>
          <a:p>
            <a:pPr lvl="2"/>
            <a:r>
              <a:rPr lang="en-US" dirty="0"/>
              <a:t>Even if its code is available</a:t>
            </a:r>
          </a:p>
          <a:p>
            <a:pPr lvl="3"/>
            <a:r>
              <a:rPr lang="en-US" dirty="0"/>
              <a:t>It may change!</a:t>
            </a:r>
          </a:p>
        </p:txBody>
      </p:sp>
      <p:sp>
        <p:nvSpPr>
          <p:cNvPr id="6" name="Vertical Scroll 5"/>
          <p:cNvSpPr/>
          <p:nvPr/>
        </p:nvSpPr>
        <p:spPr bwMode="auto">
          <a:xfrm flipH="1">
            <a:off x="558800" y="2743200"/>
            <a:ext cx="5410200" cy="5621873"/>
          </a:xfrm>
          <a:prstGeom prst="verticalScroll">
            <a:avLst>
              <a:gd name="adj" fmla="val 7616"/>
            </a:avLst>
          </a:prstGeom>
          <a:solidFill>
            <a:schemeClr val="bg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0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l">
              <a:tabLst>
                <a:tab pos="3943350" algn="l"/>
              </a:tabLst>
            </a:pPr>
            <a:r>
              <a:rPr lang="en-US" sz="18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</a:t>
            </a:r>
            <a:r>
              <a:rPr lang="en-US" sz="1800" b="0" dirty="0" err="1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typedef</a:t>
            </a:r>
            <a:r>
              <a:rPr lang="en-US" sz="18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______* </a:t>
            </a:r>
            <a:r>
              <a:rPr lang="en-US" sz="1800" b="0" dirty="0" err="1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ssa_t</a:t>
            </a:r>
            <a:r>
              <a:rPr lang="en-US" sz="18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;</a:t>
            </a:r>
          </a:p>
          <a:p>
            <a:pPr algn="l">
              <a:tabLst>
                <a:tab pos="3943350" algn="l"/>
              </a:tabLst>
            </a:pPr>
            <a:endParaRPr lang="en-US" sz="1800" b="0" dirty="0">
              <a:latin typeface="Helvetica Neue"/>
            </a:endParaRPr>
          </a:p>
          <a:p>
            <a:pPr algn="l">
              <a:tabLst>
                <a:tab pos="3943350" algn="l"/>
              </a:tabLst>
            </a:pPr>
            <a:r>
              <a:rPr lang="en-US" sz="18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1800" b="0" dirty="0">
                <a:latin typeface="Helvetica Neue"/>
              </a:rPr>
              <a:t> </a:t>
            </a:r>
            <a:r>
              <a:rPr lang="en-US" sz="18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ssa_len</a:t>
            </a:r>
            <a:r>
              <a:rPr lang="en-US" sz="1800" b="0" dirty="0">
                <a:latin typeface="Helvetica Neue"/>
              </a:rPr>
              <a:t>(</a:t>
            </a:r>
            <a:r>
              <a:rPr lang="en-US" sz="1800" b="0" dirty="0" err="1">
                <a:solidFill>
                  <a:srgbClr val="00B050"/>
                </a:solidFill>
                <a:latin typeface="Helvetica Neue"/>
              </a:rPr>
              <a:t>ssa_t</a:t>
            </a:r>
            <a:r>
              <a:rPr lang="en-US" sz="1800" b="0" dirty="0">
                <a:latin typeface="Helvetica Neue"/>
              </a:rPr>
              <a:t> </a:t>
            </a:r>
            <a:r>
              <a:rPr lang="en-US" sz="1800" b="0" dirty="0">
                <a:solidFill>
                  <a:srgbClr val="FFC000"/>
                </a:solidFill>
                <a:latin typeface="Helvetica Neue"/>
              </a:rPr>
              <a:t>A</a:t>
            </a:r>
            <a:r>
              <a:rPr lang="en-US" sz="1800" b="0" dirty="0">
                <a:latin typeface="Helvetica Neue"/>
              </a:rPr>
              <a:t>)</a:t>
            </a:r>
          </a:p>
          <a:p>
            <a:pPr algn="l">
              <a:tabLst>
                <a:tab pos="3943350" algn="l"/>
              </a:tabLst>
            </a:pPr>
            <a:r>
              <a:rPr lang="en-US" sz="1800" b="0" dirty="0">
                <a:solidFill>
                  <a:srgbClr val="C00000"/>
                </a:solidFill>
                <a:latin typeface="Helvetica Neue"/>
              </a:rPr>
              <a:t>  /*@requires A != NULL;	@*/</a:t>
            </a:r>
          </a:p>
          <a:p>
            <a:pPr algn="l">
              <a:tabLst>
                <a:tab pos="3943350" algn="l"/>
              </a:tabLst>
            </a:pPr>
            <a:r>
              <a:rPr lang="en-US" sz="1800" b="0" dirty="0">
                <a:solidFill>
                  <a:srgbClr val="C00000"/>
                </a:solidFill>
                <a:latin typeface="Helvetica Neue"/>
              </a:rPr>
              <a:t>  /*@ensures \result &gt;= 0;	@*/</a:t>
            </a:r>
            <a:r>
              <a:rPr lang="en-US" sz="1800" b="0" dirty="0">
                <a:latin typeface="Helvetica Neue"/>
              </a:rPr>
              <a:t> ;</a:t>
            </a:r>
          </a:p>
          <a:p>
            <a:pPr algn="l">
              <a:tabLst>
                <a:tab pos="3943350" algn="l"/>
              </a:tabLst>
            </a:pPr>
            <a:endParaRPr lang="en-US" sz="1800" b="0" dirty="0">
              <a:latin typeface="Helvetica Neue"/>
            </a:endParaRPr>
          </a:p>
          <a:p>
            <a:pPr algn="l">
              <a:tabLst>
                <a:tab pos="3943350" algn="l"/>
              </a:tabLst>
            </a:pPr>
            <a:r>
              <a:rPr lang="en-US" sz="1800" b="0" dirty="0" err="1">
                <a:solidFill>
                  <a:srgbClr val="00B050"/>
                </a:solidFill>
                <a:latin typeface="Helvetica Neue"/>
              </a:rPr>
              <a:t>ssa_t</a:t>
            </a:r>
            <a:r>
              <a:rPr lang="en-US" sz="18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18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ssa_new</a:t>
            </a:r>
            <a:r>
              <a:rPr lang="en-US" sz="1800" b="0" dirty="0">
                <a:latin typeface="Helvetica Neue"/>
              </a:rPr>
              <a:t>(</a:t>
            </a:r>
            <a:r>
              <a:rPr lang="en-US" sz="18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18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1800" b="0" dirty="0">
                <a:solidFill>
                  <a:srgbClr val="FFC000"/>
                </a:solidFill>
                <a:latin typeface="Helvetica Neue"/>
              </a:rPr>
              <a:t>size</a:t>
            </a:r>
            <a:r>
              <a:rPr lang="en-US" sz="1800" b="0" dirty="0">
                <a:latin typeface="Helvetica Neue"/>
              </a:rPr>
              <a:t>)</a:t>
            </a:r>
          </a:p>
          <a:p>
            <a:pPr algn="l">
              <a:tabLst>
                <a:tab pos="3943350" algn="l"/>
              </a:tabLst>
            </a:pPr>
            <a:r>
              <a:rPr lang="en-US" sz="1800" b="0" dirty="0">
                <a:solidFill>
                  <a:srgbClr val="C00000"/>
                </a:solidFill>
                <a:latin typeface="Helvetica Neue"/>
              </a:rPr>
              <a:t>  /*@requires 0 &lt;= size;	@*/</a:t>
            </a:r>
          </a:p>
          <a:p>
            <a:pPr algn="l">
              <a:tabLst>
                <a:tab pos="3943350" algn="l"/>
              </a:tabLst>
            </a:pPr>
            <a:r>
              <a:rPr lang="en-US" sz="1800" b="0" dirty="0">
                <a:solidFill>
                  <a:srgbClr val="C00000"/>
                </a:solidFill>
                <a:latin typeface="Helvetica Neue"/>
              </a:rPr>
              <a:t>  /*@ensures \result != NULL;	@*/</a:t>
            </a:r>
          </a:p>
          <a:p>
            <a:pPr algn="l">
              <a:tabLst>
                <a:tab pos="3943350" algn="l"/>
              </a:tabLst>
            </a:pPr>
            <a:r>
              <a:rPr lang="en-US" sz="1800" b="0" dirty="0">
                <a:solidFill>
                  <a:srgbClr val="C00000"/>
                </a:solidFill>
                <a:latin typeface="Helvetica Neue"/>
              </a:rPr>
              <a:t>  /*@ensures </a:t>
            </a:r>
            <a:r>
              <a:rPr lang="en-US" sz="1800" b="0" dirty="0" err="1">
                <a:solidFill>
                  <a:srgbClr val="C00000"/>
                </a:solidFill>
                <a:latin typeface="Helvetica Neue"/>
              </a:rPr>
              <a:t>ssa_len</a:t>
            </a:r>
            <a:r>
              <a:rPr lang="en-US" sz="1800" b="0" dirty="0">
                <a:solidFill>
                  <a:srgbClr val="C00000"/>
                </a:solidFill>
                <a:latin typeface="Helvetica Neue"/>
              </a:rPr>
              <a:t>(\result) == size;	@*/</a:t>
            </a:r>
            <a:r>
              <a:rPr lang="en-US" sz="1800" b="0" dirty="0">
                <a:latin typeface="Helvetica Neue"/>
              </a:rPr>
              <a:t> ;</a:t>
            </a:r>
          </a:p>
          <a:p>
            <a:pPr algn="l">
              <a:tabLst>
                <a:tab pos="3943350" algn="l"/>
              </a:tabLst>
            </a:pPr>
            <a:endParaRPr lang="en-US" sz="1800" b="0" dirty="0">
              <a:latin typeface="Helvetica Neue"/>
            </a:endParaRPr>
          </a:p>
          <a:p>
            <a:pPr algn="l">
              <a:tabLst>
                <a:tab pos="3943350" algn="l"/>
              </a:tabLst>
            </a:pPr>
            <a:r>
              <a:rPr lang="en-US" sz="1800" b="0" dirty="0">
                <a:solidFill>
                  <a:srgbClr val="00B050"/>
                </a:solidFill>
                <a:latin typeface="Helvetica Neue"/>
              </a:rPr>
              <a:t>string</a:t>
            </a:r>
            <a:r>
              <a:rPr lang="en-US" sz="1800" b="0" dirty="0">
                <a:latin typeface="Helvetica Neue"/>
              </a:rPr>
              <a:t> </a:t>
            </a:r>
            <a:r>
              <a:rPr lang="en-US" sz="18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ssa_get</a:t>
            </a:r>
            <a:r>
              <a:rPr lang="en-US" sz="1800" b="0" dirty="0">
                <a:latin typeface="Helvetica Neue"/>
              </a:rPr>
              <a:t>(</a:t>
            </a:r>
            <a:r>
              <a:rPr lang="en-US" sz="1800" b="0" dirty="0" err="1">
                <a:solidFill>
                  <a:srgbClr val="00B050"/>
                </a:solidFill>
                <a:latin typeface="Helvetica Neue"/>
              </a:rPr>
              <a:t>ssa_t</a:t>
            </a:r>
            <a:r>
              <a:rPr lang="en-US" sz="1800" b="0" dirty="0">
                <a:latin typeface="Helvetica Neue"/>
              </a:rPr>
              <a:t> </a:t>
            </a:r>
            <a:r>
              <a:rPr lang="en-US" sz="1800" b="0" dirty="0">
                <a:solidFill>
                  <a:srgbClr val="FFC000"/>
                </a:solidFill>
                <a:latin typeface="Helvetica Neue"/>
              </a:rPr>
              <a:t>A</a:t>
            </a:r>
            <a:r>
              <a:rPr lang="en-US" sz="1800" b="0" dirty="0">
                <a:latin typeface="Helvetica Neue"/>
              </a:rPr>
              <a:t>, </a:t>
            </a:r>
            <a:r>
              <a:rPr lang="en-US" sz="18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1800" b="0" dirty="0">
                <a:latin typeface="Helvetica Neue"/>
              </a:rPr>
              <a:t> </a:t>
            </a:r>
            <a:r>
              <a:rPr lang="en-US" sz="1800" b="0" dirty="0" err="1">
                <a:solidFill>
                  <a:srgbClr val="FFC000"/>
                </a:solidFill>
                <a:latin typeface="Helvetica Neue"/>
              </a:rPr>
              <a:t>i</a:t>
            </a:r>
            <a:r>
              <a:rPr lang="en-US" sz="1800" b="0" dirty="0">
                <a:latin typeface="Helvetica Neue"/>
              </a:rPr>
              <a:t>)</a:t>
            </a:r>
          </a:p>
          <a:p>
            <a:pPr algn="l">
              <a:tabLst>
                <a:tab pos="3943350" algn="l"/>
              </a:tabLst>
            </a:pPr>
            <a:r>
              <a:rPr lang="en-US" sz="1800" b="0" dirty="0">
                <a:solidFill>
                  <a:srgbClr val="C00000"/>
                </a:solidFill>
                <a:latin typeface="Helvetica Neue"/>
              </a:rPr>
              <a:t>  /*@requires A != NULL;	@*/</a:t>
            </a:r>
          </a:p>
          <a:p>
            <a:pPr algn="l">
              <a:tabLst>
                <a:tab pos="3943350" algn="l"/>
              </a:tabLst>
            </a:pPr>
            <a:r>
              <a:rPr lang="en-US" sz="1800" b="0" dirty="0">
                <a:solidFill>
                  <a:srgbClr val="C00000"/>
                </a:solidFill>
                <a:latin typeface="Helvetica Neue"/>
              </a:rPr>
              <a:t>  /*@requires 0 &lt;= </a:t>
            </a:r>
            <a:r>
              <a:rPr lang="en-US" sz="1800" b="0" dirty="0" err="1">
                <a:solidFill>
                  <a:srgbClr val="C00000"/>
                </a:solidFill>
                <a:latin typeface="Helvetica Neue"/>
              </a:rPr>
              <a:t>i</a:t>
            </a:r>
            <a:r>
              <a:rPr lang="en-US" sz="1800" b="0" dirty="0">
                <a:solidFill>
                  <a:srgbClr val="C00000"/>
                </a:solidFill>
                <a:latin typeface="Helvetica Neue"/>
              </a:rPr>
              <a:t> &amp;&amp; </a:t>
            </a:r>
            <a:r>
              <a:rPr lang="en-US" sz="1800" b="0" dirty="0" err="1">
                <a:solidFill>
                  <a:srgbClr val="C00000"/>
                </a:solidFill>
                <a:latin typeface="Helvetica Neue"/>
              </a:rPr>
              <a:t>i</a:t>
            </a:r>
            <a:r>
              <a:rPr lang="en-US" sz="1800" b="0" dirty="0">
                <a:solidFill>
                  <a:srgbClr val="C00000"/>
                </a:solidFill>
                <a:latin typeface="Helvetica Neue"/>
              </a:rPr>
              <a:t> &lt; </a:t>
            </a:r>
            <a:r>
              <a:rPr lang="en-US" sz="1800" b="0" dirty="0" err="1">
                <a:solidFill>
                  <a:srgbClr val="C00000"/>
                </a:solidFill>
                <a:latin typeface="Helvetica Neue"/>
              </a:rPr>
              <a:t>ssa_len</a:t>
            </a:r>
            <a:r>
              <a:rPr lang="en-US" sz="1800" b="0" dirty="0">
                <a:solidFill>
                  <a:srgbClr val="C00000"/>
                </a:solidFill>
                <a:latin typeface="Helvetica Neue"/>
              </a:rPr>
              <a:t>(A);	@*/</a:t>
            </a:r>
            <a:r>
              <a:rPr lang="en-US" sz="1800" b="0" dirty="0">
                <a:latin typeface="Helvetica Neue"/>
              </a:rPr>
              <a:t> ;</a:t>
            </a:r>
          </a:p>
          <a:p>
            <a:pPr algn="l">
              <a:tabLst>
                <a:tab pos="3943350" algn="l"/>
              </a:tabLst>
            </a:pPr>
            <a:endParaRPr lang="en-US" sz="1800" b="0" dirty="0">
              <a:latin typeface="Helvetica Neue"/>
            </a:endParaRPr>
          </a:p>
          <a:p>
            <a:pPr algn="l">
              <a:tabLst>
                <a:tab pos="3943350" algn="l"/>
              </a:tabLst>
            </a:pPr>
            <a:r>
              <a:rPr lang="en-US" sz="1800" b="0" dirty="0">
                <a:solidFill>
                  <a:srgbClr val="00B050"/>
                </a:solidFill>
                <a:latin typeface="Helvetica Neue"/>
              </a:rPr>
              <a:t>void</a:t>
            </a:r>
            <a:r>
              <a:rPr lang="en-US" sz="1800" b="0" dirty="0">
                <a:latin typeface="Helvetica Neue"/>
              </a:rPr>
              <a:t> </a:t>
            </a:r>
            <a:r>
              <a:rPr lang="en-US" sz="18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ssa_set</a:t>
            </a:r>
            <a:r>
              <a:rPr lang="en-US" sz="1800" b="0" dirty="0">
                <a:latin typeface="Helvetica Neue"/>
              </a:rPr>
              <a:t>(</a:t>
            </a:r>
            <a:r>
              <a:rPr lang="en-US" sz="1800" b="0" dirty="0" err="1">
                <a:solidFill>
                  <a:srgbClr val="00B050"/>
                </a:solidFill>
                <a:latin typeface="Helvetica Neue"/>
              </a:rPr>
              <a:t>ssa_t</a:t>
            </a:r>
            <a:r>
              <a:rPr lang="en-US" sz="18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1800" b="0" dirty="0">
                <a:solidFill>
                  <a:srgbClr val="FFC000"/>
                </a:solidFill>
                <a:latin typeface="Helvetica Neue"/>
              </a:rPr>
              <a:t>A</a:t>
            </a:r>
            <a:r>
              <a:rPr lang="en-US" sz="1800" b="0" dirty="0">
                <a:latin typeface="Helvetica Neue"/>
              </a:rPr>
              <a:t>, </a:t>
            </a:r>
            <a:r>
              <a:rPr lang="en-US" sz="18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1800" b="0" dirty="0">
                <a:latin typeface="Helvetica Neue"/>
              </a:rPr>
              <a:t> </a:t>
            </a:r>
            <a:r>
              <a:rPr lang="en-US" sz="1800" b="0" dirty="0" err="1">
                <a:solidFill>
                  <a:srgbClr val="FFC000"/>
                </a:solidFill>
                <a:latin typeface="Helvetica Neue"/>
              </a:rPr>
              <a:t>i</a:t>
            </a:r>
            <a:r>
              <a:rPr lang="en-US" sz="1800" b="0" dirty="0">
                <a:latin typeface="Helvetica Neue"/>
              </a:rPr>
              <a:t>, </a:t>
            </a:r>
            <a:r>
              <a:rPr lang="en-US" sz="1800" b="0" dirty="0">
                <a:solidFill>
                  <a:srgbClr val="00B050"/>
                </a:solidFill>
                <a:latin typeface="Helvetica Neue"/>
              </a:rPr>
              <a:t>string</a:t>
            </a:r>
            <a:r>
              <a:rPr lang="en-US" sz="1800" b="0" dirty="0">
                <a:latin typeface="Helvetica Neue"/>
              </a:rPr>
              <a:t> </a:t>
            </a:r>
            <a:r>
              <a:rPr lang="en-US" sz="1800" b="0" dirty="0">
                <a:solidFill>
                  <a:srgbClr val="FFC000"/>
                </a:solidFill>
                <a:latin typeface="Helvetica Neue"/>
              </a:rPr>
              <a:t>x</a:t>
            </a:r>
            <a:r>
              <a:rPr lang="en-US" sz="1800" b="0" dirty="0">
                <a:latin typeface="Helvetica Neue"/>
              </a:rPr>
              <a:t>)</a:t>
            </a:r>
          </a:p>
          <a:p>
            <a:pPr algn="l">
              <a:tabLst>
                <a:tab pos="3943350" algn="l"/>
              </a:tabLst>
            </a:pPr>
            <a:r>
              <a:rPr lang="en-US" sz="1800" b="0" dirty="0">
                <a:solidFill>
                  <a:srgbClr val="C00000"/>
                </a:solidFill>
                <a:latin typeface="Helvetica Neue"/>
              </a:rPr>
              <a:t>  /*@requires A != NULL;	@*/</a:t>
            </a:r>
          </a:p>
          <a:p>
            <a:pPr algn="l">
              <a:tabLst>
                <a:tab pos="3943350" algn="l"/>
              </a:tabLst>
            </a:pPr>
            <a:r>
              <a:rPr lang="en-US" sz="1800" b="0" dirty="0">
                <a:solidFill>
                  <a:srgbClr val="C00000"/>
                </a:solidFill>
                <a:latin typeface="Helvetica Neue"/>
              </a:rPr>
              <a:t>  /*@requires 0 &lt;= </a:t>
            </a:r>
            <a:r>
              <a:rPr lang="en-US" sz="1800" b="0" dirty="0" err="1">
                <a:solidFill>
                  <a:srgbClr val="C00000"/>
                </a:solidFill>
                <a:latin typeface="Helvetica Neue"/>
              </a:rPr>
              <a:t>i</a:t>
            </a:r>
            <a:r>
              <a:rPr lang="en-US" sz="1800" b="0" dirty="0">
                <a:solidFill>
                  <a:srgbClr val="C00000"/>
                </a:solidFill>
                <a:latin typeface="Helvetica Neue"/>
              </a:rPr>
              <a:t> &amp;&amp; </a:t>
            </a:r>
            <a:r>
              <a:rPr lang="en-US" sz="1800" b="0" dirty="0" err="1">
                <a:solidFill>
                  <a:srgbClr val="C00000"/>
                </a:solidFill>
                <a:latin typeface="Helvetica Neue"/>
              </a:rPr>
              <a:t>i</a:t>
            </a:r>
            <a:r>
              <a:rPr lang="en-US" sz="1800" b="0" dirty="0">
                <a:solidFill>
                  <a:srgbClr val="C00000"/>
                </a:solidFill>
                <a:latin typeface="Helvetica Neue"/>
              </a:rPr>
              <a:t> &lt; </a:t>
            </a:r>
            <a:r>
              <a:rPr lang="en-US" sz="1800" b="0" dirty="0" err="1">
                <a:solidFill>
                  <a:srgbClr val="C00000"/>
                </a:solidFill>
                <a:latin typeface="Helvetica Neue"/>
              </a:rPr>
              <a:t>ssa_len</a:t>
            </a:r>
            <a:r>
              <a:rPr lang="en-US" sz="1800" b="0" dirty="0">
                <a:solidFill>
                  <a:srgbClr val="C00000"/>
                </a:solidFill>
                <a:latin typeface="Helvetica Neue"/>
              </a:rPr>
              <a:t>(A);	@*/</a:t>
            </a:r>
            <a:r>
              <a:rPr lang="en-US" sz="1800" b="0" dirty="0">
                <a:latin typeface="Helvetica Neue"/>
              </a:rPr>
              <a:t> ;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006600" y="2749550"/>
            <a:ext cx="184217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Helvetica Neue"/>
              </a:rPr>
              <a:t>SSA Interface</a:t>
            </a:r>
          </a:p>
        </p:txBody>
      </p:sp>
      <p:sp>
        <p:nvSpPr>
          <p:cNvPr id="8" name="TextBox 7"/>
          <p:cNvSpPr txBox="1"/>
          <p:nvPr/>
        </p:nvSpPr>
        <p:spPr>
          <a:xfrm rot="5400000">
            <a:off x="4653293" y="4054403"/>
            <a:ext cx="31643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>
                    <a:lumMod val="95000"/>
                  </a:schemeClr>
                </a:solidFill>
                <a:latin typeface="Helvetica Neue"/>
              </a:rPr>
              <a:t>SSA Implementation</a:t>
            </a: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70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952500" y="254000"/>
            <a:ext cx="7150100" cy="1498600"/>
          </a:xfrm>
        </p:spPr>
        <p:txBody>
          <a:bodyPr/>
          <a:lstStyle/>
          <a:p>
            <a:r>
              <a:rPr lang="en-US" dirty="0"/>
              <a:t>Searching an SSA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Client code that uses binary search</a:t>
            </a:r>
            <a:br>
              <a:rPr lang="en-US" dirty="0"/>
            </a:br>
            <a:r>
              <a:rPr lang="en-US" dirty="0"/>
              <a:t>to check if a value is in an SSA</a:t>
            </a:r>
          </a:p>
          <a:p>
            <a:pPr lvl="2"/>
            <a:r>
              <a:rPr lang="en-US" dirty="0"/>
              <a:t>This is OK because SSAs are sorted!</a:t>
            </a:r>
          </a:p>
        </p:txBody>
      </p:sp>
      <p:sp>
        <p:nvSpPr>
          <p:cNvPr id="6" name="Vertical Scroll 5"/>
          <p:cNvSpPr/>
          <p:nvPr/>
        </p:nvSpPr>
        <p:spPr bwMode="auto">
          <a:xfrm flipH="1">
            <a:off x="8559800" y="76201"/>
            <a:ext cx="4445000" cy="4916865"/>
          </a:xfrm>
          <a:prstGeom prst="verticalScroll">
            <a:avLst>
              <a:gd name="adj" fmla="val 5547"/>
            </a:avLst>
          </a:prstGeom>
          <a:solidFill>
            <a:schemeClr val="bg1"/>
          </a:solidFill>
          <a:ln w="9525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0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l">
              <a:tabLst>
                <a:tab pos="3371850" algn="l"/>
              </a:tabLst>
            </a:pP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typedef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______* 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ssa_t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;</a:t>
            </a:r>
          </a:p>
          <a:p>
            <a:pPr algn="l">
              <a:tabLst>
                <a:tab pos="3371850" algn="l"/>
              </a:tabLst>
            </a:pPr>
            <a:endParaRPr lang="en-US" sz="1600" b="0" dirty="0">
              <a:latin typeface="Helvetica Neue"/>
            </a:endParaRPr>
          </a:p>
          <a:p>
            <a:pPr algn="l">
              <a:tabLst>
                <a:tab pos="3371850" algn="l"/>
              </a:tabLst>
            </a:pP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ssa_len</a:t>
            </a:r>
            <a:r>
              <a:rPr lang="en-US" sz="1600" b="0" dirty="0">
                <a:latin typeface="Helvetica Neue"/>
              </a:rPr>
              <a:t>(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ssa_t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A</a:t>
            </a:r>
            <a:r>
              <a:rPr lang="en-US" sz="1600" b="0" dirty="0">
                <a:latin typeface="Helvetica Neue"/>
              </a:rPr>
              <a:t>)</a:t>
            </a:r>
          </a:p>
          <a:p>
            <a:pPr algn="l">
              <a:tabLst>
                <a:tab pos="3371850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/*@requires A != NULL;	@*/</a:t>
            </a:r>
            <a:endParaRPr lang="en-US" sz="1600" b="0" dirty="0">
              <a:latin typeface="Helvetica Neue"/>
            </a:endParaRPr>
          </a:p>
          <a:p>
            <a:pPr algn="l">
              <a:tabLst>
                <a:tab pos="3371850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/*@ensures \result &gt;= 0;	@*/</a:t>
            </a:r>
            <a:r>
              <a:rPr lang="en-US" sz="1600" b="0" dirty="0">
                <a:latin typeface="Helvetica Neue"/>
              </a:rPr>
              <a:t> ;</a:t>
            </a:r>
          </a:p>
          <a:p>
            <a:pPr algn="l">
              <a:tabLst>
                <a:tab pos="3371850" algn="l"/>
              </a:tabLst>
            </a:pPr>
            <a:endParaRPr lang="en-US" sz="1600" b="0" dirty="0">
              <a:solidFill>
                <a:srgbClr val="00B050"/>
              </a:solidFill>
              <a:latin typeface="Helvetica Neue"/>
            </a:endParaRPr>
          </a:p>
          <a:p>
            <a:pPr algn="l">
              <a:tabLst>
                <a:tab pos="3371850" algn="l"/>
              </a:tabLst>
            </a:pP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ssa_t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16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ssa_new</a:t>
            </a:r>
            <a:r>
              <a:rPr lang="en-US" sz="1600" b="0" dirty="0">
                <a:latin typeface="Helvetica Neue"/>
              </a:rPr>
              <a:t>(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size</a:t>
            </a:r>
            <a:r>
              <a:rPr lang="en-US" sz="1600" b="0" dirty="0">
                <a:latin typeface="Helvetica Neue"/>
              </a:rPr>
              <a:t>)</a:t>
            </a:r>
            <a:endParaRPr lang="en-US" sz="1600" b="0" dirty="0">
              <a:solidFill>
                <a:srgbClr val="C00000"/>
              </a:solidFill>
              <a:latin typeface="Helvetica Neue"/>
            </a:endParaRPr>
          </a:p>
          <a:p>
            <a:pPr algn="l">
              <a:tabLst>
                <a:tab pos="3371850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/*@requires 0 &lt;= size;	@*/</a:t>
            </a:r>
          </a:p>
          <a:p>
            <a:pPr algn="l">
              <a:tabLst>
                <a:tab pos="3371850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/*@ensures \result != NULL;	@*/</a:t>
            </a:r>
          </a:p>
          <a:p>
            <a:pPr algn="l">
              <a:tabLst>
                <a:tab pos="3371850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/*@ensures 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</a:rPr>
              <a:t>ssa_len</a:t>
            </a: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(\result) == size;	@*/</a:t>
            </a:r>
            <a:r>
              <a:rPr lang="en-US" sz="1600" b="0" dirty="0">
                <a:latin typeface="Helvetica Neue"/>
              </a:rPr>
              <a:t> ;</a:t>
            </a:r>
          </a:p>
          <a:p>
            <a:pPr algn="l">
              <a:tabLst>
                <a:tab pos="3371850" algn="l"/>
              </a:tabLst>
            </a:pPr>
            <a:endParaRPr lang="en-US" sz="1600" b="0" dirty="0">
              <a:latin typeface="Helvetica Neue"/>
            </a:endParaRPr>
          </a:p>
          <a:p>
            <a:pPr algn="l">
              <a:tabLst>
                <a:tab pos="3371850" algn="l"/>
              </a:tabLst>
            </a:pP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string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ssa_get</a:t>
            </a:r>
            <a:r>
              <a:rPr lang="en-US" sz="1600" b="0" dirty="0">
                <a:latin typeface="Helvetica Neue"/>
              </a:rPr>
              <a:t>(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ssa_t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A</a:t>
            </a:r>
            <a:r>
              <a:rPr lang="en-US" sz="1600" b="0" dirty="0">
                <a:latin typeface="Helvetica Neue"/>
              </a:rPr>
              <a:t>, 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 err="1">
                <a:solidFill>
                  <a:srgbClr val="FFC000"/>
                </a:solidFill>
                <a:latin typeface="Helvetica Neue"/>
              </a:rPr>
              <a:t>i</a:t>
            </a:r>
            <a:r>
              <a:rPr lang="en-US" sz="1600" b="0" dirty="0">
                <a:latin typeface="Helvetica Neue"/>
              </a:rPr>
              <a:t>)</a:t>
            </a:r>
          </a:p>
          <a:p>
            <a:pPr algn="l">
              <a:tabLst>
                <a:tab pos="3371850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/*@requires A != NULL;	@*/</a:t>
            </a:r>
          </a:p>
          <a:p>
            <a:pPr algn="l">
              <a:tabLst>
                <a:tab pos="3371850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/*@requires 0 &lt;= 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</a:rPr>
              <a:t>i</a:t>
            </a: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&amp;&amp; 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</a:rPr>
              <a:t>i</a:t>
            </a: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&lt; 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</a:rPr>
              <a:t>ssa_len</a:t>
            </a: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(A);	@*/</a:t>
            </a:r>
            <a:r>
              <a:rPr lang="en-US" sz="1600" b="0" dirty="0">
                <a:latin typeface="Helvetica Neue"/>
              </a:rPr>
              <a:t> ;</a:t>
            </a:r>
          </a:p>
          <a:p>
            <a:pPr algn="l">
              <a:tabLst>
                <a:tab pos="3371850" algn="l"/>
              </a:tabLst>
            </a:pPr>
            <a:r>
              <a:rPr lang="en-US" sz="1600" b="0" dirty="0">
                <a:latin typeface="Helvetica Neue"/>
              </a:rPr>
              <a:t> </a:t>
            </a:r>
          </a:p>
          <a:p>
            <a:pPr algn="l">
              <a:tabLst>
                <a:tab pos="3371850" algn="l"/>
              </a:tabLst>
            </a:pP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void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ssa_set</a:t>
            </a:r>
            <a:r>
              <a:rPr lang="en-US" sz="1600" b="0" dirty="0">
                <a:latin typeface="Helvetica Neue"/>
              </a:rPr>
              <a:t>(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ssa_t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A</a:t>
            </a:r>
            <a:r>
              <a:rPr lang="en-US" sz="1600" b="0" dirty="0">
                <a:latin typeface="Helvetica Neue"/>
              </a:rPr>
              <a:t>, 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 err="1">
                <a:solidFill>
                  <a:srgbClr val="FFC000"/>
                </a:solidFill>
                <a:latin typeface="Helvetica Neue"/>
              </a:rPr>
              <a:t>i</a:t>
            </a:r>
            <a:r>
              <a:rPr lang="en-US" sz="1600" b="0" dirty="0">
                <a:latin typeface="Helvetica Neue"/>
              </a:rPr>
              <a:t>, 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string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x</a:t>
            </a:r>
            <a:r>
              <a:rPr lang="en-US" sz="1600" b="0" dirty="0">
                <a:latin typeface="Helvetica Neue"/>
              </a:rPr>
              <a:t>)</a:t>
            </a:r>
          </a:p>
          <a:p>
            <a:pPr algn="l">
              <a:tabLst>
                <a:tab pos="3371850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/*@requires A != NULL;	@*/</a:t>
            </a:r>
          </a:p>
          <a:p>
            <a:pPr algn="l">
              <a:tabLst>
                <a:tab pos="3371850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/*@requires 0 &lt;= 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</a:rPr>
              <a:t>i</a:t>
            </a: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&amp;&amp; 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</a:rPr>
              <a:t>i</a:t>
            </a: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&lt; 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</a:rPr>
              <a:t>ssa_len</a:t>
            </a: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(A);	@*/</a:t>
            </a:r>
            <a:r>
              <a:rPr lang="en-US" sz="1600" b="0" dirty="0">
                <a:latin typeface="Helvetica Neue"/>
              </a:rPr>
              <a:t> ;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8788379" y="11875"/>
            <a:ext cx="16764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Helvetica Neue"/>
              </a:rPr>
              <a:t>SSA Interface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397000" y="3691890"/>
            <a:ext cx="5257800" cy="590931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bool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8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is_in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sz="1800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string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8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x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sz="18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ssa_t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8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sz="18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8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n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)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//@requires n == </a:t>
            </a:r>
            <a:r>
              <a:rPr lang="en-US" sz="18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ssa_len</a:t>
            </a:r>
            <a:r>
              <a:rPr lang="en-US" sz="18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(A);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{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18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8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lo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= 0;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18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8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hi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= n;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18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while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(lo &lt; hi)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solidFill>
                  <a:srgbClr val="C00000"/>
                </a:solidFill>
                <a:latin typeface="Helvetica Neue"/>
              </a:rPr>
              <a:t>  //@</a:t>
            </a:r>
            <a:r>
              <a:rPr lang="en-US" sz="1800" b="0" dirty="0" err="1">
                <a:solidFill>
                  <a:srgbClr val="C00000"/>
                </a:solidFill>
                <a:latin typeface="Helvetica Neue"/>
              </a:rPr>
              <a:t>loop_invariant</a:t>
            </a:r>
            <a:r>
              <a:rPr lang="en-US" sz="1800" b="0" dirty="0">
                <a:solidFill>
                  <a:srgbClr val="C00000"/>
                </a:solidFill>
                <a:latin typeface="Helvetica Neue"/>
              </a:rPr>
              <a:t> 0 &lt;= lo &amp;&amp; lo &lt;= hi &amp;&amp; hi &lt;= n;</a:t>
            </a:r>
            <a:endParaRPr lang="en-US" sz="1800" b="0" dirty="0"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 {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</a:t>
            </a:r>
            <a:r>
              <a:rPr lang="en-US" sz="18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8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mid 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= lo + (hi - lo) / 2;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</a:t>
            </a:r>
            <a:r>
              <a:rPr lang="en-US" sz="18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//@assert lo &lt;= mid &amp;&amp; mid &lt; hi;</a:t>
            </a:r>
            <a:endParaRPr lang="en-US" sz="1800" b="0" dirty="0"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</a:t>
            </a:r>
            <a:r>
              <a:rPr lang="en-US" sz="1800" b="0" dirty="0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string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a = </a:t>
            </a:r>
            <a:r>
              <a:rPr lang="en-US" sz="1800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ssa_get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(A, mid);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</a:t>
            </a:r>
            <a:r>
              <a:rPr lang="en-US" sz="1800" b="0" dirty="0" err="1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800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cmp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= </a:t>
            </a:r>
            <a:r>
              <a:rPr lang="en-US" sz="1800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string_compare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(a, x);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</a:t>
            </a:r>
            <a:r>
              <a:rPr lang="en-US" sz="18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if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(</a:t>
            </a:r>
            <a:r>
              <a:rPr lang="en-US" sz="1800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cmp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== 0)  </a:t>
            </a:r>
            <a:r>
              <a:rPr lang="en-US" sz="18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true;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</a:t>
            </a:r>
            <a:r>
              <a:rPr lang="en-US" sz="18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if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(</a:t>
            </a:r>
            <a:r>
              <a:rPr lang="en-US" sz="1800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cmp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&lt; 0) {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 lo = mid + 1;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} </a:t>
            </a:r>
            <a:r>
              <a:rPr lang="en-US" sz="18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else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{   </a:t>
            </a:r>
            <a:r>
              <a:rPr lang="en-US" sz="18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//@assert </a:t>
            </a:r>
            <a:r>
              <a:rPr lang="en-US" sz="18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cmp</a:t>
            </a:r>
            <a:r>
              <a:rPr lang="en-US" sz="18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&gt; 0;</a:t>
            </a:r>
            <a:endParaRPr lang="en-US" sz="1800" b="0" dirty="0"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  hi = mid;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}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 }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return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false;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</a:p>
        </p:txBody>
      </p:sp>
      <p:sp>
        <p:nvSpPr>
          <p:cNvPr id="14" name="Oval 13"/>
          <p:cNvSpPr>
            <a:spLocks noChangeArrowheads="1"/>
          </p:cNvSpPr>
          <p:nvPr/>
        </p:nvSpPr>
        <p:spPr bwMode="auto">
          <a:xfrm>
            <a:off x="3073400" y="3920490"/>
            <a:ext cx="1524000" cy="4572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15" name="Oval 14"/>
          <p:cNvSpPr>
            <a:spLocks noChangeArrowheads="1"/>
          </p:cNvSpPr>
          <p:nvPr/>
        </p:nvSpPr>
        <p:spPr bwMode="auto">
          <a:xfrm>
            <a:off x="2604325" y="6382640"/>
            <a:ext cx="1905000" cy="4572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16" name="Content Placeholder 4"/>
          <p:cNvSpPr txBox="1">
            <a:spLocks/>
          </p:cNvSpPr>
          <p:nvPr/>
        </p:nvSpPr>
        <p:spPr bwMode="auto">
          <a:xfrm>
            <a:off x="6426200" y="5867400"/>
            <a:ext cx="6248400" cy="3238500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vert="horz" wrap="square" lIns="50800" tIns="50800" rIns="50800" bIns="50800" numCol="1" anchor="t" anchorCtr="0" compatLnSpc="1">
            <a:prstTxWarp prst="textNoShape">
              <a:avLst/>
            </a:prstTxWarp>
          </a:bodyPr>
          <a:lstStyle/>
          <a:p>
            <a:pPr marL="800100" marR="0" lvl="1" indent="-342900" algn="l" defTabSz="584200" rtl="0" eaLnBrk="0" fontAlgn="base" latinLnBrk="0" hangingPunct="0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Tx/>
              <a:buSzPct val="125000"/>
              <a:buFont typeface="Courier New" pitchFamily="49" charset="0"/>
              <a:buChar char="o"/>
              <a:tabLst/>
              <a:defRPr/>
            </a:pP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All array operations are replaced with functions from the SSA interface</a:t>
            </a:r>
          </a:p>
          <a:p>
            <a:pPr marL="800100" marR="0" lvl="1" indent="-342900" algn="l" defTabSz="584200" rtl="0" eaLnBrk="0" fontAlgn="base" latinLnBrk="0" hangingPunct="0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Tx/>
              <a:buSzPct val="125000"/>
              <a:buFont typeface="Courier New" pitchFamily="49" charset="0"/>
              <a:buChar char="o"/>
              <a:tabLst/>
              <a:defRPr/>
            </a:pPr>
            <a:endParaRPr kumimoji="0" lang="en-US" sz="16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  <a:sym typeface="Helvetica Neue" charset="0"/>
            </a:endParaRPr>
          </a:p>
          <a:p>
            <a:pPr marL="800100" marR="0" lvl="1" indent="-342900" algn="l" defTabSz="584200" rtl="0" eaLnBrk="0" fontAlgn="base" latinLnBrk="0" hangingPunct="0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Tx/>
              <a:buSzPct val="125000"/>
              <a:buFont typeface="Courier New" pitchFamily="49" charset="0"/>
              <a:buChar char="o"/>
              <a:tabLst/>
              <a:defRPr/>
            </a:pPr>
            <a:endParaRPr kumimoji="0" lang="en-US" sz="16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  <a:sym typeface="Helvetica Neue" charset="0"/>
            </a:endParaRPr>
          </a:p>
          <a:p>
            <a:pPr marL="800100" marR="0" lvl="1" indent="-342900" algn="l" defTabSz="584200" rtl="0" eaLnBrk="0" fontAlgn="base" latinLnBrk="0" hangingPunct="0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Tx/>
              <a:buSzPct val="125000"/>
              <a:buFont typeface="Courier New" pitchFamily="49" charset="0"/>
              <a:buChar char="o"/>
              <a:tabLst/>
              <a:defRPr/>
            </a:pP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Safety</a:t>
            </a: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 is supported by loop invariant and assertion</a:t>
            </a:r>
          </a:p>
          <a:p>
            <a:pPr marL="800100" marR="0" lvl="1" indent="-342900" algn="l" defTabSz="584200" rtl="0" eaLnBrk="0" fontAlgn="base" latinLnBrk="0" hangingPunct="0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Tx/>
              <a:buSzPct val="125000"/>
              <a:buFont typeface="Courier New" pitchFamily="49" charset="0"/>
              <a:buChar char="o"/>
              <a:tabLst/>
              <a:defRPr/>
            </a:pP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For 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correctness</a:t>
            </a: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, we would need to implement SSA versions of </a:t>
            </a:r>
            <a:r>
              <a:rPr kumimoji="0" lang="en-US" sz="2400" b="0" i="0" u="none" strike="noStrike" kern="0" cap="none" spc="0" normalizeH="0" baseline="0" noProof="0" dirty="0" err="1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gt_seg</a:t>
            </a: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 and </a:t>
            </a:r>
            <a:r>
              <a:rPr kumimoji="0" lang="en-US" sz="2400" b="0" i="0" u="none" strike="noStrike" kern="0" cap="none" spc="0" normalizeH="0" baseline="0" noProof="0" dirty="0" err="1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lt_seg</a:t>
            </a: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+mn-lt"/>
              <a:ea typeface="+mn-ea"/>
              <a:cs typeface="+mn-cs"/>
              <a:sym typeface="Helvetica Neue" charset="0"/>
            </a:endParaRPr>
          </a:p>
          <a:p>
            <a:pPr marL="800100" marR="0" lvl="1" indent="-342900" algn="l" defTabSz="584200" rtl="0" eaLnBrk="0" fontAlgn="base" latinLnBrk="0" hangingPunct="0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Tx/>
              <a:buSzPct val="125000"/>
              <a:buFont typeface="Courier New" pitchFamily="49" charset="0"/>
              <a:buChar char="o"/>
              <a:tabLst/>
              <a:defRPr/>
            </a:pP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  <a:sym typeface="Helvetica Neue" charset="0"/>
            </a:endParaRPr>
          </a:p>
          <a:p>
            <a:pPr marL="800100" marR="0" lvl="1" indent="-342900" algn="l" defTabSz="584200" rtl="0" eaLnBrk="0" fontAlgn="base" latinLnBrk="0" hangingPunct="0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Tx/>
              <a:buSzPct val="125000"/>
              <a:buFont typeface="Courier New" pitchFamily="49" charset="0"/>
              <a:buChar char="o"/>
              <a:tabLst/>
              <a:defRPr/>
            </a:pP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  <a:sym typeface="Helvetica Neue" charset="0"/>
            </a:endParaRPr>
          </a:p>
        </p:txBody>
      </p:sp>
      <p:sp>
        <p:nvSpPr>
          <p:cNvPr id="17" name="Rectangular Callout 16"/>
          <p:cNvSpPr/>
          <p:nvPr/>
        </p:nvSpPr>
        <p:spPr bwMode="auto">
          <a:xfrm>
            <a:off x="6959600" y="6781800"/>
            <a:ext cx="5774979" cy="400110"/>
          </a:xfrm>
          <a:prstGeom prst="wedgeRectCallout">
            <a:avLst>
              <a:gd name="adj1" fmla="val -84235"/>
              <a:gd name="adj2" fmla="val -19156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/>
              <a:t>returns  -1 if a “less than” x, 0 if equal, 1 otherwise</a:t>
            </a: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71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 animBg="1"/>
      <p:bldP spid="17" grpId="0" animBg="1"/>
    </p:bld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952500" y="254000"/>
            <a:ext cx="11112500" cy="1498600"/>
          </a:xfrm>
        </p:spPr>
        <p:txBody>
          <a:bodyPr/>
          <a:lstStyle/>
          <a:p>
            <a:r>
              <a:rPr lang="en-US" dirty="0"/>
              <a:t>Searching an SSA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7035800" y="1981200"/>
            <a:ext cx="5016500" cy="6896100"/>
          </a:xfrm>
        </p:spPr>
        <p:txBody>
          <a:bodyPr/>
          <a:lstStyle/>
          <a:p>
            <a:r>
              <a:rPr lang="en-US" dirty="0"/>
              <a:t>Client view of memory</a:t>
            </a:r>
          </a:p>
          <a:p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The client has no knowledge of how A is represented in memory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397000" y="3691890"/>
            <a:ext cx="5257800" cy="590931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bool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8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is_in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sz="1800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string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8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x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sz="18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ssa_t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8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sz="18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8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n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)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//@requires n == </a:t>
            </a:r>
            <a:r>
              <a:rPr lang="en-US" sz="18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ssa_len</a:t>
            </a:r>
            <a:r>
              <a:rPr lang="en-US" sz="18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(A);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{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18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8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lo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= 0;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18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8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hi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= n;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18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while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(lo &lt; hi)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solidFill>
                  <a:srgbClr val="C00000"/>
                </a:solidFill>
                <a:latin typeface="Helvetica Neue"/>
              </a:rPr>
              <a:t>  //@</a:t>
            </a:r>
            <a:r>
              <a:rPr lang="en-US" sz="1800" b="0" dirty="0" err="1">
                <a:solidFill>
                  <a:srgbClr val="C00000"/>
                </a:solidFill>
                <a:latin typeface="Helvetica Neue"/>
              </a:rPr>
              <a:t>loop_invariant</a:t>
            </a:r>
            <a:r>
              <a:rPr lang="en-US" sz="1800" b="0" dirty="0">
                <a:solidFill>
                  <a:srgbClr val="C00000"/>
                </a:solidFill>
                <a:latin typeface="Helvetica Neue"/>
              </a:rPr>
              <a:t> 0 &lt;= lo &amp;&amp; lo &lt;= hi &amp;&amp; hi &lt;= n;</a:t>
            </a:r>
            <a:endParaRPr lang="en-US" sz="1800" b="0" dirty="0"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 {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</a:t>
            </a:r>
            <a:r>
              <a:rPr lang="en-US" sz="18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8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mid 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= lo + (hi - lo) / 2;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</a:t>
            </a:r>
            <a:r>
              <a:rPr lang="en-US" sz="18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//@assert lo &lt;= mid &amp;&amp; mid &lt; hi;</a:t>
            </a:r>
            <a:endParaRPr lang="en-US" sz="1800" b="0" dirty="0"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</a:t>
            </a:r>
            <a:r>
              <a:rPr lang="en-US" sz="1800" b="0" dirty="0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string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a = </a:t>
            </a:r>
            <a:r>
              <a:rPr lang="en-US" sz="1800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ssa_get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(A, mid);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</a:t>
            </a:r>
            <a:r>
              <a:rPr lang="en-US" sz="1800" b="0" dirty="0" err="1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800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cmp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= </a:t>
            </a:r>
            <a:r>
              <a:rPr lang="en-US" sz="1800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string_compare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(a, x);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</a:t>
            </a:r>
            <a:r>
              <a:rPr lang="en-US" sz="18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if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(</a:t>
            </a:r>
            <a:r>
              <a:rPr lang="en-US" sz="1800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cmp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== 0)  </a:t>
            </a:r>
            <a:r>
              <a:rPr lang="en-US" sz="18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true;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</a:t>
            </a:r>
            <a:r>
              <a:rPr lang="en-US" sz="18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if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(</a:t>
            </a:r>
            <a:r>
              <a:rPr lang="en-US" sz="1800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cmp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&lt; 0) {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 lo = mid + 1;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} </a:t>
            </a:r>
            <a:r>
              <a:rPr lang="en-US" sz="18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else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{   </a:t>
            </a:r>
            <a:r>
              <a:rPr lang="en-US" sz="18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//@assert </a:t>
            </a:r>
            <a:r>
              <a:rPr lang="en-US" sz="18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cmp</a:t>
            </a:r>
            <a:r>
              <a:rPr lang="en-US" sz="18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&gt; 0;</a:t>
            </a:r>
            <a:endParaRPr lang="en-US" sz="1800" b="0" dirty="0"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  hi = mid;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}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 }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return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false;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72</a:t>
            </a:fld>
            <a:endParaRPr lang="en-US" dirty="0"/>
          </a:p>
        </p:txBody>
      </p:sp>
      <p:sp>
        <p:nvSpPr>
          <p:cNvPr id="12" name="Rectangle 21"/>
          <p:cNvSpPr>
            <a:spLocks/>
          </p:cNvSpPr>
          <p:nvPr/>
        </p:nvSpPr>
        <p:spPr bwMode="auto">
          <a:xfrm>
            <a:off x="10174222" y="3200400"/>
            <a:ext cx="1524455" cy="410369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sz="2000" dirty="0" err="1"/>
              <a:t>Alloc</a:t>
            </a:r>
            <a:r>
              <a:rPr lang="en-US" sz="2000" dirty="0"/>
              <a:t>. </a:t>
            </a:r>
            <a:r>
              <a:rPr lang="en-US" sz="2000" dirty="0" err="1"/>
              <a:t>Mem</a:t>
            </a:r>
            <a:r>
              <a:rPr lang="en-US" sz="2000" dirty="0"/>
              <a:t>.</a:t>
            </a:r>
          </a:p>
        </p:txBody>
      </p:sp>
      <p:sp>
        <p:nvSpPr>
          <p:cNvPr id="18" name="Rectangle 2"/>
          <p:cNvSpPr>
            <a:spLocks/>
          </p:cNvSpPr>
          <p:nvPr/>
        </p:nvSpPr>
        <p:spPr bwMode="auto">
          <a:xfrm>
            <a:off x="7955167" y="3200400"/>
            <a:ext cx="1497205" cy="410369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sz="2000" dirty="0"/>
              <a:t>Local </a:t>
            </a:r>
            <a:r>
              <a:rPr lang="en-US" sz="2000" dirty="0" err="1"/>
              <a:t>Mem</a:t>
            </a:r>
            <a:r>
              <a:rPr lang="en-US" sz="2000" dirty="0"/>
              <a:t>.</a:t>
            </a:r>
          </a:p>
        </p:txBody>
      </p:sp>
      <p:sp>
        <p:nvSpPr>
          <p:cNvPr id="19" name="Rectangle 18"/>
          <p:cNvSpPr>
            <a:spLocks/>
          </p:cNvSpPr>
          <p:nvPr/>
        </p:nvSpPr>
        <p:spPr bwMode="auto">
          <a:xfrm>
            <a:off x="8543589" y="4331525"/>
            <a:ext cx="274114" cy="410369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sz="2000" b="0" dirty="0"/>
              <a:t>A</a:t>
            </a:r>
          </a:p>
        </p:txBody>
      </p:sp>
      <p:sp>
        <p:nvSpPr>
          <p:cNvPr id="20" name="Rectangle 12"/>
          <p:cNvSpPr>
            <a:spLocks noChangeArrowheads="1"/>
          </p:cNvSpPr>
          <p:nvPr/>
        </p:nvSpPr>
        <p:spPr bwMode="auto">
          <a:xfrm>
            <a:off x="8912715" y="4323293"/>
            <a:ext cx="406400" cy="381000"/>
          </a:xfrm>
          <a:prstGeom prst="rect">
            <a:avLst/>
          </a:prstGeom>
          <a:noFill/>
          <a:ln w="12700" algn="ctr">
            <a:solidFill>
              <a:srgbClr val="00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1800" b="0"/>
          </a:p>
        </p:txBody>
      </p:sp>
      <p:cxnSp>
        <p:nvCxnSpPr>
          <p:cNvPr id="21" name="Straight Arrow Connector 29"/>
          <p:cNvCxnSpPr>
            <a:cxnSpLocks noChangeShapeType="1"/>
          </p:cNvCxnSpPr>
          <p:nvPr/>
        </p:nvCxnSpPr>
        <p:spPr bwMode="auto">
          <a:xfrm>
            <a:off x="9123297" y="4514805"/>
            <a:ext cx="1236025" cy="1588"/>
          </a:xfrm>
          <a:prstGeom prst="straightConnector1">
            <a:avLst/>
          </a:prstGeom>
          <a:noFill/>
          <a:ln w="25400" algn="ctr">
            <a:solidFill>
              <a:srgbClr val="000000"/>
            </a:solidFill>
            <a:miter lim="400000"/>
            <a:headEnd type="oval" w="lg" len="lg"/>
            <a:tailEnd type="stealth" w="lg" len="lg"/>
          </a:ln>
        </p:spPr>
      </p:cxnSp>
      <p:sp>
        <p:nvSpPr>
          <p:cNvPr id="22" name="TextBox 15"/>
          <p:cNvSpPr txBox="1">
            <a:spLocks noChangeArrowheads="1"/>
          </p:cNvSpPr>
          <p:nvPr/>
        </p:nvSpPr>
        <p:spPr bwMode="auto">
          <a:xfrm>
            <a:off x="7541342" y="3576638"/>
            <a:ext cx="71365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b="0" dirty="0" err="1">
                <a:solidFill>
                  <a:srgbClr val="7030A0"/>
                </a:solidFill>
              </a:rPr>
              <a:t>is_in</a:t>
            </a:r>
            <a:endParaRPr lang="en-US" sz="2000" b="0" dirty="0">
              <a:solidFill>
                <a:srgbClr val="7030A0"/>
              </a:solidFill>
            </a:endParaRPr>
          </a:p>
        </p:txBody>
      </p:sp>
      <p:sp>
        <p:nvSpPr>
          <p:cNvPr id="23" name="Cloud 22"/>
          <p:cNvSpPr/>
          <p:nvPr/>
        </p:nvSpPr>
        <p:spPr bwMode="auto">
          <a:xfrm>
            <a:off x="10356202" y="4191000"/>
            <a:ext cx="1825573" cy="685800"/>
          </a:xfrm>
          <a:prstGeom prst="cloud">
            <a:avLst/>
          </a:prstGeom>
          <a:solidFill>
            <a:srgbClr val="FFE5E5"/>
          </a:solidFill>
          <a:ln w="9525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[ … </a:t>
            </a:r>
            <a:r>
              <a:rPr kumimoji="0" lang="en-US" sz="1200" i="0" u="none" strike="noStrike" cap="none" normalizeH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]</a:t>
            </a:r>
            <a:endParaRPr kumimoji="0" lang="en-US" sz="120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cxnSp>
        <p:nvCxnSpPr>
          <p:cNvPr id="24" name="Straight Connector 25"/>
          <p:cNvCxnSpPr>
            <a:cxnSpLocks noChangeShapeType="1"/>
          </p:cNvCxnSpPr>
          <p:nvPr/>
        </p:nvCxnSpPr>
        <p:spPr bwMode="auto">
          <a:xfrm rot="5400000" flipH="1" flipV="1">
            <a:off x="9245599" y="3963197"/>
            <a:ext cx="1524002" cy="1588"/>
          </a:xfrm>
          <a:prstGeom prst="line">
            <a:avLst/>
          </a:prstGeom>
          <a:noFill/>
          <a:ln w="38100" algn="ctr">
            <a:solidFill>
              <a:srgbClr val="000000"/>
            </a:solidFill>
            <a:miter lim="400000"/>
            <a:headEnd/>
            <a:tailEnd/>
          </a:ln>
        </p:spPr>
      </p:cxnSp>
      <p:cxnSp>
        <p:nvCxnSpPr>
          <p:cNvPr id="25" name="Straight Connector 25"/>
          <p:cNvCxnSpPr>
            <a:cxnSpLocks noChangeShapeType="1"/>
          </p:cNvCxnSpPr>
          <p:nvPr/>
        </p:nvCxnSpPr>
        <p:spPr bwMode="auto">
          <a:xfrm rot="5400000" flipH="1" flipV="1">
            <a:off x="9128456" y="3963992"/>
            <a:ext cx="1524000" cy="1588"/>
          </a:xfrm>
          <a:prstGeom prst="line">
            <a:avLst/>
          </a:prstGeom>
          <a:noFill/>
          <a:ln w="38100" algn="ctr">
            <a:solidFill>
              <a:srgbClr val="000000"/>
            </a:solidFill>
            <a:prstDash val="dash"/>
            <a:miter lim="400000"/>
            <a:headEnd/>
            <a:tailEnd/>
          </a:ln>
        </p:spPr>
      </p:cxnSp>
      <p:sp>
        <p:nvSpPr>
          <p:cNvPr id="26" name="Rectangle 25"/>
          <p:cNvSpPr>
            <a:spLocks/>
          </p:cNvSpPr>
          <p:nvPr/>
        </p:nvSpPr>
        <p:spPr bwMode="auto">
          <a:xfrm>
            <a:off x="8546274" y="3780631"/>
            <a:ext cx="230832" cy="410369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sz="2000" b="0" dirty="0"/>
              <a:t>x</a:t>
            </a:r>
          </a:p>
        </p:txBody>
      </p:sp>
      <p:sp>
        <p:nvSpPr>
          <p:cNvPr id="27" name="Rectangle 12"/>
          <p:cNvSpPr>
            <a:spLocks noChangeArrowheads="1"/>
          </p:cNvSpPr>
          <p:nvPr/>
        </p:nvSpPr>
        <p:spPr bwMode="auto">
          <a:xfrm>
            <a:off x="8915400" y="3810000"/>
            <a:ext cx="406400" cy="381000"/>
          </a:xfrm>
          <a:prstGeom prst="rect">
            <a:avLst/>
          </a:prstGeom>
          <a:noFill/>
          <a:ln w="12700" algn="ctr">
            <a:solidFill>
              <a:srgbClr val="00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1800" b="0"/>
          </a:p>
        </p:txBody>
      </p:sp>
      <p:sp>
        <p:nvSpPr>
          <p:cNvPr id="28" name="Rectangle 27"/>
          <p:cNvSpPr>
            <a:spLocks/>
          </p:cNvSpPr>
          <p:nvPr/>
        </p:nvSpPr>
        <p:spPr bwMode="auto">
          <a:xfrm>
            <a:off x="8962726" y="4724400"/>
            <a:ext cx="359074" cy="410369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sz="2000" b="0" dirty="0"/>
              <a:t>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ED7273"/>
                </a:solidFill>
              </a:rPr>
              <a:t>SSA Implementation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73</a:t>
            </a:fld>
            <a:endParaRPr lang="en-US" dirty="0"/>
          </a:p>
        </p:txBody>
      </p:sp>
    </p:spTree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952500" y="254000"/>
            <a:ext cx="5473700" cy="1498600"/>
          </a:xfrm>
        </p:spPr>
        <p:txBody>
          <a:bodyPr/>
          <a:lstStyle/>
          <a:p>
            <a:r>
              <a:rPr lang="en-US" dirty="0"/>
              <a:t>Implementing SSAs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7797800" y="2971800"/>
            <a:ext cx="4648200" cy="5905500"/>
          </a:xfrm>
        </p:spPr>
        <p:txBody>
          <a:bodyPr/>
          <a:lstStyle/>
          <a:p>
            <a:endParaRPr lang="en-US" dirty="0"/>
          </a:p>
          <a:p>
            <a:r>
              <a:rPr lang="en-US" dirty="0"/>
              <a:t>Define the type </a:t>
            </a:r>
            <a:r>
              <a:rPr lang="en-US" dirty="0" err="1">
                <a:solidFill>
                  <a:srgbClr val="00B050"/>
                </a:solidFill>
              </a:rPr>
              <a:t>ssa_t</a:t>
            </a:r>
            <a:endParaRPr lang="en-US" dirty="0">
              <a:solidFill>
                <a:srgbClr val="00B050"/>
              </a:solidFill>
            </a:endParaRPr>
          </a:p>
          <a:p>
            <a:pPr lvl="1"/>
            <a:r>
              <a:rPr lang="en-US" b="1" dirty="0"/>
              <a:t>Concrete</a:t>
            </a:r>
            <a:r>
              <a:rPr lang="en-US" dirty="0"/>
              <a:t> type</a:t>
            </a:r>
          </a:p>
          <a:p>
            <a:pPr lvl="1"/>
            <a:endParaRPr lang="en-US" dirty="0"/>
          </a:p>
          <a:p>
            <a:r>
              <a:rPr lang="en-US" dirty="0"/>
              <a:t>Write code for every function</a:t>
            </a:r>
          </a:p>
          <a:p>
            <a:endParaRPr lang="en-US" dirty="0"/>
          </a:p>
          <a:p>
            <a:r>
              <a:rPr lang="en-US" dirty="0"/>
              <a:t>Make sure it is safe and correct</a:t>
            </a:r>
          </a:p>
        </p:txBody>
      </p:sp>
      <p:sp>
        <p:nvSpPr>
          <p:cNvPr id="7" name="Cube 6"/>
          <p:cNvSpPr/>
          <p:nvPr/>
        </p:nvSpPr>
        <p:spPr bwMode="auto">
          <a:xfrm>
            <a:off x="1625600" y="2133600"/>
            <a:ext cx="5638800" cy="6781800"/>
          </a:xfrm>
          <a:prstGeom prst="cube">
            <a:avLst>
              <a:gd name="adj" fmla="val 7371"/>
            </a:avLst>
          </a:prstGeom>
          <a:solidFill>
            <a:schemeClr val="bg1">
              <a:lumMod val="95000"/>
            </a:schemeClr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6" name="Vertical Scroll 5"/>
          <p:cNvSpPr/>
          <p:nvPr/>
        </p:nvSpPr>
        <p:spPr bwMode="auto">
          <a:xfrm flipH="1">
            <a:off x="1320800" y="2683927"/>
            <a:ext cx="5410200" cy="5621873"/>
          </a:xfrm>
          <a:prstGeom prst="verticalScroll">
            <a:avLst>
              <a:gd name="adj" fmla="val 7616"/>
            </a:avLst>
          </a:prstGeom>
          <a:solidFill>
            <a:schemeClr val="bg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0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l">
              <a:tabLst>
                <a:tab pos="3943350" algn="l"/>
              </a:tabLst>
            </a:pPr>
            <a:r>
              <a:rPr lang="en-US" sz="18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</a:t>
            </a:r>
            <a:r>
              <a:rPr lang="en-US" sz="1800" b="0" dirty="0" err="1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typedef</a:t>
            </a:r>
            <a:r>
              <a:rPr lang="en-US" sz="18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______*</a:t>
            </a:r>
            <a:r>
              <a:rPr lang="en-US" sz="1800" b="0" dirty="0" err="1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ssa_t</a:t>
            </a:r>
            <a:r>
              <a:rPr lang="en-US" sz="18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;</a:t>
            </a:r>
          </a:p>
          <a:p>
            <a:pPr algn="l">
              <a:tabLst>
                <a:tab pos="3943350" algn="l"/>
              </a:tabLst>
            </a:pPr>
            <a:endParaRPr lang="en-US" sz="1800" b="0" dirty="0">
              <a:latin typeface="Helvetica Neue"/>
            </a:endParaRPr>
          </a:p>
          <a:p>
            <a:pPr algn="l">
              <a:tabLst>
                <a:tab pos="3943350" algn="l"/>
              </a:tabLst>
            </a:pPr>
            <a:r>
              <a:rPr lang="en-US" sz="18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1800" b="0" dirty="0">
                <a:latin typeface="Helvetica Neue"/>
              </a:rPr>
              <a:t> </a:t>
            </a:r>
            <a:r>
              <a:rPr lang="en-US" sz="18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ssa_len</a:t>
            </a:r>
            <a:r>
              <a:rPr lang="en-US" sz="1800" b="0" dirty="0">
                <a:latin typeface="Helvetica Neue"/>
              </a:rPr>
              <a:t>(</a:t>
            </a:r>
            <a:r>
              <a:rPr lang="en-US" sz="1800" b="0" dirty="0" err="1">
                <a:solidFill>
                  <a:srgbClr val="00B050"/>
                </a:solidFill>
                <a:latin typeface="Helvetica Neue"/>
              </a:rPr>
              <a:t>ssa_t</a:t>
            </a:r>
            <a:r>
              <a:rPr lang="en-US" sz="1800" b="0" dirty="0">
                <a:latin typeface="Helvetica Neue"/>
              </a:rPr>
              <a:t> </a:t>
            </a:r>
            <a:r>
              <a:rPr lang="en-US" sz="1800" b="0" dirty="0">
                <a:solidFill>
                  <a:srgbClr val="FFC000"/>
                </a:solidFill>
                <a:latin typeface="Helvetica Neue"/>
              </a:rPr>
              <a:t>A</a:t>
            </a:r>
            <a:r>
              <a:rPr lang="en-US" sz="1800" b="0" dirty="0">
                <a:latin typeface="Helvetica Neue"/>
              </a:rPr>
              <a:t>)</a:t>
            </a:r>
          </a:p>
          <a:p>
            <a:pPr algn="l">
              <a:tabLst>
                <a:tab pos="3943350" algn="l"/>
              </a:tabLst>
            </a:pPr>
            <a:r>
              <a:rPr lang="en-US" sz="1800" b="0" dirty="0">
                <a:solidFill>
                  <a:srgbClr val="C00000"/>
                </a:solidFill>
                <a:latin typeface="Helvetica Neue"/>
              </a:rPr>
              <a:t>  /*@requires A != NULL;	@*/</a:t>
            </a:r>
          </a:p>
          <a:p>
            <a:pPr algn="l">
              <a:tabLst>
                <a:tab pos="3943350" algn="l"/>
              </a:tabLst>
            </a:pPr>
            <a:r>
              <a:rPr lang="en-US" sz="1800" b="0" dirty="0">
                <a:solidFill>
                  <a:srgbClr val="C00000"/>
                </a:solidFill>
                <a:latin typeface="Helvetica Neue"/>
              </a:rPr>
              <a:t>  /*@ensures \result &gt;= 0;	@*/</a:t>
            </a:r>
            <a:r>
              <a:rPr lang="en-US" sz="1800" b="0" dirty="0">
                <a:latin typeface="Helvetica Neue"/>
              </a:rPr>
              <a:t> ;</a:t>
            </a:r>
          </a:p>
          <a:p>
            <a:pPr algn="l">
              <a:tabLst>
                <a:tab pos="3943350" algn="l"/>
              </a:tabLst>
            </a:pPr>
            <a:endParaRPr lang="en-US" sz="1800" b="0" dirty="0">
              <a:latin typeface="Helvetica Neue"/>
            </a:endParaRPr>
          </a:p>
          <a:p>
            <a:pPr algn="l">
              <a:tabLst>
                <a:tab pos="3943350" algn="l"/>
              </a:tabLst>
            </a:pPr>
            <a:r>
              <a:rPr lang="en-US" sz="1800" b="0" dirty="0" err="1">
                <a:solidFill>
                  <a:srgbClr val="00B050"/>
                </a:solidFill>
                <a:latin typeface="Helvetica Neue"/>
              </a:rPr>
              <a:t>ssa_t</a:t>
            </a:r>
            <a:r>
              <a:rPr lang="en-US" sz="18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18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ssa_new</a:t>
            </a:r>
            <a:r>
              <a:rPr lang="en-US" sz="1800" b="0" dirty="0">
                <a:latin typeface="Helvetica Neue"/>
              </a:rPr>
              <a:t>(</a:t>
            </a:r>
            <a:r>
              <a:rPr lang="en-US" sz="18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18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1800" b="0" dirty="0">
                <a:solidFill>
                  <a:srgbClr val="FFC000"/>
                </a:solidFill>
                <a:latin typeface="Helvetica Neue"/>
              </a:rPr>
              <a:t>size</a:t>
            </a:r>
            <a:r>
              <a:rPr lang="en-US" sz="1800" b="0" dirty="0">
                <a:latin typeface="Helvetica Neue"/>
              </a:rPr>
              <a:t>)</a:t>
            </a:r>
          </a:p>
          <a:p>
            <a:pPr algn="l">
              <a:tabLst>
                <a:tab pos="3943350" algn="l"/>
              </a:tabLst>
            </a:pPr>
            <a:r>
              <a:rPr lang="en-US" sz="1800" b="0" dirty="0">
                <a:solidFill>
                  <a:srgbClr val="C00000"/>
                </a:solidFill>
                <a:latin typeface="Helvetica Neue"/>
              </a:rPr>
              <a:t>  /*@requires 0 &lt;= size;	@*/</a:t>
            </a:r>
          </a:p>
          <a:p>
            <a:pPr algn="l">
              <a:tabLst>
                <a:tab pos="3943350" algn="l"/>
              </a:tabLst>
            </a:pPr>
            <a:r>
              <a:rPr lang="en-US" sz="1800" b="0" dirty="0">
                <a:solidFill>
                  <a:srgbClr val="C00000"/>
                </a:solidFill>
                <a:latin typeface="Helvetica Neue"/>
              </a:rPr>
              <a:t>  /*@ensures \result != NULL;	@*/</a:t>
            </a:r>
          </a:p>
          <a:p>
            <a:pPr algn="l">
              <a:tabLst>
                <a:tab pos="3943350" algn="l"/>
              </a:tabLst>
            </a:pPr>
            <a:r>
              <a:rPr lang="en-US" sz="1800" b="0" dirty="0">
                <a:solidFill>
                  <a:srgbClr val="C00000"/>
                </a:solidFill>
                <a:latin typeface="Helvetica Neue"/>
              </a:rPr>
              <a:t>  /*@ensures </a:t>
            </a:r>
            <a:r>
              <a:rPr lang="en-US" sz="1800" b="0" dirty="0" err="1">
                <a:solidFill>
                  <a:srgbClr val="C00000"/>
                </a:solidFill>
                <a:latin typeface="Helvetica Neue"/>
              </a:rPr>
              <a:t>ssa_len</a:t>
            </a:r>
            <a:r>
              <a:rPr lang="en-US" sz="1800" b="0" dirty="0">
                <a:solidFill>
                  <a:srgbClr val="C00000"/>
                </a:solidFill>
                <a:latin typeface="Helvetica Neue"/>
              </a:rPr>
              <a:t>(\result) == size;	@*/</a:t>
            </a:r>
            <a:r>
              <a:rPr lang="en-US" sz="1800" b="0" dirty="0">
                <a:latin typeface="Helvetica Neue"/>
              </a:rPr>
              <a:t> ;</a:t>
            </a:r>
          </a:p>
          <a:p>
            <a:pPr algn="l">
              <a:tabLst>
                <a:tab pos="3943350" algn="l"/>
              </a:tabLst>
            </a:pPr>
            <a:endParaRPr lang="en-US" sz="1800" b="0" dirty="0">
              <a:latin typeface="Helvetica Neue"/>
            </a:endParaRPr>
          </a:p>
          <a:p>
            <a:pPr algn="l">
              <a:tabLst>
                <a:tab pos="3943350" algn="l"/>
              </a:tabLst>
            </a:pPr>
            <a:r>
              <a:rPr lang="en-US" sz="1800" b="0" dirty="0">
                <a:solidFill>
                  <a:srgbClr val="00B050"/>
                </a:solidFill>
                <a:latin typeface="Helvetica Neue"/>
              </a:rPr>
              <a:t>string</a:t>
            </a:r>
            <a:r>
              <a:rPr lang="en-US" sz="1800" b="0" dirty="0">
                <a:latin typeface="Helvetica Neue"/>
              </a:rPr>
              <a:t> </a:t>
            </a:r>
            <a:r>
              <a:rPr lang="en-US" sz="18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ssa_get</a:t>
            </a:r>
            <a:r>
              <a:rPr lang="en-US" sz="1800" b="0" dirty="0">
                <a:latin typeface="Helvetica Neue"/>
              </a:rPr>
              <a:t>(</a:t>
            </a:r>
            <a:r>
              <a:rPr lang="en-US" sz="1800" b="0" dirty="0" err="1">
                <a:solidFill>
                  <a:srgbClr val="00B050"/>
                </a:solidFill>
                <a:latin typeface="Helvetica Neue"/>
              </a:rPr>
              <a:t>ssa_t</a:t>
            </a:r>
            <a:r>
              <a:rPr lang="en-US" sz="1800" b="0" dirty="0">
                <a:latin typeface="Helvetica Neue"/>
              </a:rPr>
              <a:t> </a:t>
            </a:r>
            <a:r>
              <a:rPr lang="en-US" sz="1800" b="0" dirty="0">
                <a:solidFill>
                  <a:srgbClr val="FFC000"/>
                </a:solidFill>
                <a:latin typeface="Helvetica Neue"/>
              </a:rPr>
              <a:t>A</a:t>
            </a:r>
            <a:r>
              <a:rPr lang="en-US" sz="1800" b="0" dirty="0">
                <a:latin typeface="Helvetica Neue"/>
              </a:rPr>
              <a:t>, </a:t>
            </a:r>
            <a:r>
              <a:rPr lang="en-US" sz="18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1800" b="0" dirty="0">
                <a:latin typeface="Helvetica Neue"/>
              </a:rPr>
              <a:t> </a:t>
            </a:r>
            <a:r>
              <a:rPr lang="en-US" sz="1800" b="0" dirty="0" err="1">
                <a:solidFill>
                  <a:srgbClr val="FFC000"/>
                </a:solidFill>
                <a:latin typeface="Helvetica Neue"/>
              </a:rPr>
              <a:t>i</a:t>
            </a:r>
            <a:r>
              <a:rPr lang="en-US" sz="1800" b="0" dirty="0">
                <a:latin typeface="Helvetica Neue"/>
              </a:rPr>
              <a:t>)</a:t>
            </a:r>
          </a:p>
          <a:p>
            <a:pPr algn="l">
              <a:tabLst>
                <a:tab pos="3943350" algn="l"/>
              </a:tabLst>
            </a:pPr>
            <a:r>
              <a:rPr lang="en-US" sz="1800" b="0" dirty="0">
                <a:solidFill>
                  <a:srgbClr val="C00000"/>
                </a:solidFill>
                <a:latin typeface="Helvetica Neue"/>
              </a:rPr>
              <a:t>  /*@requires A != NULL;	@*/</a:t>
            </a:r>
          </a:p>
          <a:p>
            <a:pPr algn="l">
              <a:tabLst>
                <a:tab pos="3943350" algn="l"/>
              </a:tabLst>
            </a:pPr>
            <a:r>
              <a:rPr lang="en-US" sz="1800" b="0" dirty="0">
                <a:solidFill>
                  <a:srgbClr val="C00000"/>
                </a:solidFill>
                <a:latin typeface="Helvetica Neue"/>
              </a:rPr>
              <a:t>  /*@requires 0 &lt;= </a:t>
            </a:r>
            <a:r>
              <a:rPr lang="en-US" sz="1800" b="0" dirty="0" err="1">
                <a:solidFill>
                  <a:srgbClr val="C00000"/>
                </a:solidFill>
                <a:latin typeface="Helvetica Neue"/>
              </a:rPr>
              <a:t>i</a:t>
            </a:r>
            <a:r>
              <a:rPr lang="en-US" sz="1800" b="0" dirty="0">
                <a:solidFill>
                  <a:srgbClr val="C00000"/>
                </a:solidFill>
                <a:latin typeface="Helvetica Neue"/>
              </a:rPr>
              <a:t> &amp;&amp; </a:t>
            </a:r>
            <a:r>
              <a:rPr lang="en-US" sz="1800" b="0" dirty="0" err="1">
                <a:solidFill>
                  <a:srgbClr val="C00000"/>
                </a:solidFill>
                <a:latin typeface="Helvetica Neue"/>
              </a:rPr>
              <a:t>i</a:t>
            </a:r>
            <a:r>
              <a:rPr lang="en-US" sz="1800" b="0" dirty="0">
                <a:solidFill>
                  <a:srgbClr val="C00000"/>
                </a:solidFill>
                <a:latin typeface="Helvetica Neue"/>
              </a:rPr>
              <a:t> &lt; </a:t>
            </a:r>
            <a:r>
              <a:rPr lang="en-US" sz="1800" b="0" dirty="0" err="1">
                <a:solidFill>
                  <a:srgbClr val="C00000"/>
                </a:solidFill>
                <a:latin typeface="Helvetica Neue"/>
              </a:rPr>
              <a:t>ssa_len</a:t>
            </a:r>
            <a:r>
              <a:rPr lang="en-US" sz="1800" b="0" dirty="0">
                <a:solidFill>
                  <a:srgbClr val="C00000"/>
                </a:solidFill>
                <a:latin typeface="Helvetica Neue"/>
              </a:rPr>
              <a:t>(A);	@*/</a:t>
            </a:r>
            <a:r>
              <a:rPr lang="en-US" sz="1800" b="0" dirty="0">
                <a:latin typeface="Helvetica Neue"/>
              </a:rPr>
              <a:t> ;</a:t>
            </a:r>
          </a:p>
          <a:p>
            <a:pPr algn="l">
              <a:tabLst>
                <a:tab pos="3943350" algn="l"/>
              </a:tabLst>
            </a:pPr>
            <a:endParaRPr lang="en-US" sz="1800" b="0" dirty="0">
              <a:latin typeface="Helvetica Neue"/>
            </a:endParaRPr>
          </a:p>
          <a:p>
            <a:pPr algn="l">
              <a:tabLst>
                <a:tab pos="3943350" algn="l"/>
              </a:tabLst>
            </a:pPr>
            <a:r>
              <a:rPr lang="en-US" sz="1800" b="0" dirty="0">
                <a:solidFill>
                  <a:srgbClr val="00B050"/>
                </a:solidFill>
                <a:latin typeface="Helvetica Neue"/>
              </a:rPr>
              <a:t>void</a:t>
            </a:r>
            <a:r>
              <a:rPr lang="en-US" sz="1800" b="0" dirty="0">
                <a:latin typeface="Helvetica Neue"/>
              </a:rPr>
              <a:t> </a:t>
            </a:r>
            <a:r>
              <a:rPr lang="en-US" sz="18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ssa_set</a:t>
            </a:r>
            <a:r>
              <a:rPr lang="en-US" sz="1800" b="0" dirty="0">
                <a:latin typeface="Helvetica Neue"/>
              </a:rPr>
              <a:t>(</a:t>
            </a:r>
            <a:r>
              <a:rPr lang="en-US" sz="1800" b="0" dirty="0" err="1">
                <a:solidFill>
                  <a:srgbClr val="00B050"/>
                </a:solidFill>
                <a:latin typeface="Helvetica Neue"/>
              </a:rPr>
              <a:t>ssa_t</a:t>
            </a:r>
            <a:r>
              <a:rPr lang="en-US" sz="18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1800" b="0" dirty="0">
                <a:solidFill>
                  <a:srgbClr val="FFC000"/>
                </a:solidFill>
                <a:latin typeface="Helvetica Neue"/>
              </a:rPr>
              <a:t>A</a:t>
            </a:r>
            <a:r>
              <a:rPr lang="en-US" sz="1800" b="0" dirty="0">
                <a:latin typeface="Helvetica Neue"/>
              </a:rPr>
              <a:t>, </a:t>
            </a:r>
            <a:r>
              <a:rPr lang="en-US" sz="18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1800" b="0" dirty="0">
                <a:latin typeface="Helvetica Neue"/>
              </a:rPr>
              <a:t> </a:t>
            </a:r>
            <a:r>
              <a:rPr lang="en-US" sz="1800" b="0" dirty="0" err="1">
                <a:solidFill>
                  <a:srgbClr val="FFC000"/>
                </a:solidFill>
                <a:latin typeface="Helvetica Neue"/>
              </a:rPr>
              <a:t>i</a:t>
            </a:r>
            <a:r>
              <a:rPr lang="en-US" sz="1800" b="0" dirty="0">
                <a:latin typeface="Helvetica Neue"/>
              </a:rPr>
              <a:t>, </a:t>
            </a:r>
            <a:r>
              <a:rPr lang="en-US" sz="1800" b="0" dirty="0">
                <a:solidFill>
                  <a:srgbClr val="00B050"/>
                </a:solidFill>
                <a:latin typeface="Helvetica Neue"/>
              </a:rPr>
              <a:t>string</a:t>
            </a:r>
            <a:r>
              <a:rPr lang="en-US" sz="1800" b="0" dirty="0">
                <a:latin typeface="Helvetica Neue"/>
              </a:rPr>
              <a:t> </a:t>
            </a:r>
            <a:r>
              <a:rPr lang="en-US" sz="1800" b="0" dirty="0">
                <a:solidFill>
                  <a:srgbClr val="FFC000"/>
                </a:solidFill>
                <a:latin typeface="Helvetica Neue"/>
              </a:rPr>
              <a:t>x</a:t>
            </a:r>
            <a:r>
              <a:rPr lang="en-US" sz="1800" b="0" dirty="0">
                <a:latin typeface="Helvetica Neue"/>
              </a:rPr>
              <a:t>)</a:t>
            </a:r>
          </a:p>
          <a:p>
            <a:pPr algn="l">
              <a:tabLst>
                <a:tab pos="3943350" algn="l"/>
              </a:tabLst>
            </a:pPr>
            <a:r>
              <a:rPr lang="en-US" sz="1800" b="0" dirty="0">
                <a:solidFill>
                  <a:srgbClr val="C00000"/>
                </a:solidFill>
                <a:latin typeface="Helvetica Neue"/>
              </a:rPr>
              <a:t>  /*@requires A != NULL;	@*/</a:t>
            </a:r>
          </a:p>
          <a:p>
            <a:pPr algn="l">
              <a:tabLst>
                <a:tab pos="3943350" algn="l"/>
              </a:tabLst>
            </a:pPr>
            <a:r>
              <a:rPr lang="en-US" sz="1800" b="0" dirty="0">
                <a:solidFill>
                  <a:srgbClr val="C00000"/>
                </a:solidFill>
                <a:latin typeface="Helvetica Neue"/>
              </a:rPr>
              <a:t>  /*@requires 0 &lt;= </a:t>
            </a:r>
            <a:r>
              <a:rPr lang="en-US" sz="1800" b="0" dirty="0" err="1">
                <a:solidFill>
                  <a:srgbClr val="C00000"/>
                </a:solidFill>
                <a:latin typeface="Helvetica Neue"/>
              </a:rPr>
              <a:t>i</a:t>
            </a:r>
            <a:r>
              <a:rPr lang="en-US" sz="1800" b="0" dirty="0">
                <a:solidFill>
                  <a:srgbClr val="C00000"/>
                </a:solidFill>
                <a:latin typeface="Helvetica Neue"/>
              </a:rPr>
              <a:t> &amp;&amp; </a:t>
            </a:r>
            <a:r>
              <a:rPr lang="en-US" sz="1800" b="0" dirty="0" err="1">
                <a:solidFill>
                  <a:srgbClr val="C00000"/>
                </a:solidFill>
                <a:latin typeface="Helvetica Neue"/>
              </a:rPr>
              <a:t>i</a:t>
            </a:r>
            <a:r>
              <a:rPr lang="en-US" sz="1800" b="0" dirty="0">
                <a:solidFill>
                  <a:srgbClr val="C00000"/>
                </a:solidFill>
                <a:latin typeface="Helvetica Neue"/>
              </a:rPr>
              <a:t> &lt; </a:t>
            </a:r>
            <a:r>
              <a:rPr lang="en-US" sz="1800" b="0" dirty="0" err="1">
                <a:solidFill>
                  <a:srgbClr val="C00000"/>
                </a:solidFill>
                <a:latin typeface="Helvetica Neue"/>
              </a:rPr>
              <a:t>ssa_len</a:t>
            </a:r>
            <a:r>
              <a:rPr lang="en-US" sz="1800" b="0" dirty="0">
                <a:solidFill>
                  <a:srgbClr val="C00000"/>
                </a:solidFill>
                <a:latin typeface="Helvetica Neue"/>
              </a:rPr>
              <a:t>(A);	@*/</a:t>
            </a:r>
            <a:r>
              <a:rPr lang="en-US" sz="1800" b="0" dirty="0">
                <a:latin typeface="Helvetica Neue"/>
              </a:rPr>
              <a:t> ;</a:t>
            </a:r>
          </a:p>
        </p:txBody>
      </p:sp>
      <p:sp>
        <p:nvSpPr>
          <p:cNvPr id="8" name="TextBox 7"/>
          <p:cNvSpPr txBox="1"/>
          <p:nvPr/>
        </p:nvSpPr>
        <p:spPr>
          <a:xfrm rot="5400000">
            <a:off x="5474059" y="5334000"/>
            <a:ext cx="31643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Helvetica Neue"/>
              </a:rPr>
              <a:t>SSA Implementation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768600" y="2690277"/>
            <a:ext cx="184217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Helvetica Neue"/>
              </a:rPr>
              <a:t>SSA Interface</a:t>
            </a:r>
          </a:p>
        </p:txBody>
      </p:sp>
      <p:sp>
        <p:nvSpPr>
          <p:cNvPr id="10" name="Rectangle 9"/>
          <p:cNvSpPr/>
          <p:nvPr/>
        </p:nvSpPr>
        <p:spPr bwMode="auto">
          <a:xfrm>
            <a:off x="7950200" y="692937"/>
            <a:ext cx="2758127" cy="107721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 marL="0" marR="0" indent="0" eaLnBrk="1" latinLnBrk="0">
              <a:lnSpc>
                <a:spcPct val="100000"/>
              </a:lnSpc>
              <a:buClrTx/>
              <a:buSzTx/>
              <a:buFontTx/>
              <a:buNone/>
              <a:tabLst/>
              <a:defRPr/>
            </a:pPr>
            <a:r>
              <a:rPr lang="en-US" sz="3200" b="0" dirty="0"/>
              <a:t>Now we’ve got</a:t>
            </a:r>
            <a:br>
              <a:rPr lang="en-US" sz="3200" b="0" dirty="0"/>
            </a:br>
            <a:r>
              <a:rPr lang="en-US" sz="3200" b="0" dirty="0"/>
              <a:t>to fill the box</a:t>
            </a:r>
          </a:p>
        </p:txBody>
      </p:sp>
      <p:sp>
        <p:nvSpPr>
          <p:cNvPr id="11" name="Bent Arrow 10"/>
          <p:cNvSpPr/>
          <p:nvPr/>
        </p:nvSpPr>
        <p:spPr bwMode="auto">
          <a:xfrm rot="16200000" flipH="1">
            <a:off x="6353572" y="841771"/>
            <a:ext cx="1364460" cy="1828798"/>
          </a:xfrm>
          <a:prstGeom prst="bentArrow">
            <a:avLst>
              <a:gd name="adj1" fmla="val 30222"/>
              <a:gd name="adj2" fmla="val 33268"/>
              <a:gd name="adj3" fmla="val 32833"/>
              <a:gd name="adj4" fmla="val 43750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noAutofit/>
          </a:bodyPr>
          <a:lstStyle/>
          <a:p>
            <a:pPr>
              <a:defRPr/>
            </a:pPr>
            <a:endParaRPr lang="en-US" sz="3200" b="0"/>
          </a:p>
        </p:txBody>
      </p:sp>
      <p:sp>
        <p:nvSpPr>
          <p:cNvPr id="13" name="Right Arrow Callout 12"/>
          <p:cNvSpPr/>
          <p:nvPr/>
        </p:nvSpPr>
        <p:spPr bwMode="auto">
          <a:xfrm rot="16200000">
            <a:off x="9378441" y="8305800"/>
            <a:ext cx="729234" cy="833883"/>
          </a:xfrm>
          <a:prstGeom prst="rightArrowCallout">
            <a:avLst/>
          </a:prstGeom>
          <a:solidFill>
            <a:srgbClr val="FF0000">
              <a:alpha val="50000"/>
            </a:srgbClr>
          </a:solidFill>
          <a:ln w="63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vert" wrap="none" lIns="54864" tIns="91440" rIns="50800" bIns="9144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How</a:t>
            </a:r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74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Concrete Type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Store elements in a C0 array, but keep track of the length</a:t>
            </a:r>
          </a:p>
          <a:p>
            <a:pPr lvl="1"/>
            <a:r>
              <a:rPr lang="en-US" dirty="0"/>
              <a:t>Package them together in a </a:t>
            </a:r>
            <a:r>
              <a:rPr lang="en-US" dirty="0" err="1"/>
              <a:t>struct</a:t>
            </a:r>
            <a:endParaRPr lang="en-US" dirty="0"/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lvl="1"/>
            <a:r>
              <a:rPr lang="en-US" dirty="0"/>
              <a:t>Define an internal nickname for it</a:t>
            </a:r>
          </a:p>
          <a:p>
            <a:pPr lvl="2"/>
            <a:r>
              <a:rPr lang="en-US" dirty="0"/>
              <a:t>So that the code is succinct and readable</a:t>
            </a:r>
          </a:p>
          <a:p>
            <a:pPr lvl="1">
              <a:buNone/>
            </a:pPr>
            <a:endParaRPr lang="en-US" dirty="0"/>
          </a:p>
          <a:p>
            <a:pPr lvl="1"/>
            <a:r>
              <a:rPr lang="en-US" dirty="0"/>
              <a:t>It’s convenient for it </a:t>
            </a:r>
            <a:r>
              <a:rPr lang="en-US" b="1" dirty="0"/>
              <a:t>not</a:t>
            </a:r>
            <a:r>
              <a:rPr lang="en-US" dirty="0"/>
              <a:t> to be a pointer</a:t>
            </a:r>
          </a:p>
          <a:p>
            <a:pPr lvl="3"/>
            <a:endParaRPr lang="en-US" dirty="0"/>
          </a:p>
          <a:p>
            <a:r>
              <a:rPr lang="en-US" dirty="0"/>
              <a:t>Define the abstract type</a:t>
            </a:r>
            <a:br>
              <a:rPr lang="en-US" dirty="0"/>
            </a:br>
            <a:r>
              <a:rPr lang="en-US" dirty="0"/>
              <a:t>exported to the client</a:t>
            </a:r>
          </a:p>
          <a:p>
            <a:pPr lvl="1"/>
            <a:r>
              <a:rPr lang="en-US" dirty="0"/>
              <a:t>This is what connects the concrete</a:t>
            </a:r>
            <a:br>
              <a:rPr lang="en-US" dirty="0"/>
            </a:br>
            <a:r>
              <a:rPr lang="en-US" dirty="0"/>
              <a:t>implementation type with the exported abstract type</a:t>
            </a:r>
          </a:p>
        </p:txBody>
      </p:sp>
      <p:sp>
        <p:nvSpPr>
          <p:cNvPr id="7" name="Cube 6"/>
          <p:cNvSpPr/>
          <p:nvPr/>
        </p:nvSpPr>
        <p:spPr bwMode="auto">
          <a:xfrm>
            <a:off x="8555334" y="3276600"/>
            <a:ext cx="4191000" cy="4038600"/>
          </a:xfrm>
          <a:prstGeom prst="cube">
            <a:avLst>
              <a:gd name="adj" fmla="val 9135"/>
            </a:avLst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91440" tIns="91440" rIns="50800" bIns="5080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US" sz="20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// Implementation-side type</a:t>
            </a:r>
          </a:p>
          <a:p>
            <a:pPr algn="l"/>
            <a:r>
              <a:rPr lang="en-US" sz="20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struct</a:t>
            </a:r>
            <a:r>
              <a:rPr lang="en-US" sz="2000" b="0" dirty="0">
                <a:latin typeface="Helvetica Neue"/>
              </a:rPr>
              <a:t> </a:t>
            </a:r>
            <a:r>
              <a:rPr lang="en-US" sz="2000" b="0" dirty="0" err="1">
                <a:solidFill>
                  <a:srgbClr val="00B050"/>
                </a:solidFill>
                <a:latin typeface="Helvetica Neue"/>
              </a:rPr>
              <a:t>ssa_header</a:t>
            </a:r>
            <a:r>
              <a:rPr lang="en-US" sz="2000" b="0" dirty="0">
                <a:latin typeface="Helvetica Neue"/>
              </a:rPr>
              <a:t> {</a:t>
            </a:r>
          </a:p>
          <a:p>
            <a:pPr algn="l"/>
            <a:r>
              <a:rPr lang="en-US" sz="2000" b="0" dirty="0">
                <a:latin typeface="Helvetica Neue"/>
              </a:rPr>
              <a:t>  </a:t>
            </a:r>
            <a:r>
              <a:rPr lang="en-US" sz="2000" b="0" dirty="0">
                <a:solidFill>
                  <a:srgbClr val="00B050"/>
                </a:solidFill>
                <a:latin typeface="Helvetica Neue"/>
              </a:rPr>
              <a:t>string[]</a:t>
            </a:r>
            <a:r>
              <a:rPr lang="en-US" sz="2000" b="0" dirty="0">
                <a:latin typeface="Helvetica Neue"/>
              </a:rPr>
              <a:t> data;  </a:t>
            </a:r>
            <a:r>
              <a:rPr lang="en-US" sz="20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// sorted</a:t>
            </a:r>
          </a:p>
          <a:p>
            <a:pPr algn="l"/>
            <a:r>
              <a:rPr lang="en-US" sz="2000" b="0" dirty="0">
                <a:latin typeface="Helvetica Neue"/>
              </a:rPr>
              <a:t>  </a:t>
            </a:r>
            <a:r>
              <a:rPr lang="en-US" sz="20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2000" b="0" dirty="0">
                <a:latin typeface="Helvetica Neue"/>
              </a:rPr>
              <a:t> length;      </a:t>
            </a:r>
            <a:r>
              <a:rPr lang="en-US" sz="20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// = \length(data)</a:t>
            </a:r>
          </a:p>
          <a:p>
            <a:pPr algn="l"/>
            <a:r>
              <a:rPr lang="en-US" sz="2000" b="0" dirty="0">
                <a:latin typeface="Helvetica Neue"/>
              </a:rPr>
              <a:t>};</a:t>
            </a:r>
          </a:p>
          <a:p>
            <a:pPr algn="l"/>
            <a:r>
              <a:rPr lang="en-US" sz="20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typedef</a:t>
            </a: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struct</a:t>
            </a: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 err="1">
                <a:solidFill>
                  <a:srgbClr val="00B050"/>
                </a:solidFill>
                <a:latin typeface="Helvetica Neue"/>
              </a:rPr>
              <a:t>ssa_header</a:t>
            </a:r>
            <a:r>
              <a:rPr lang="en-US" sz="20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2000" b="0" dirty="0" err="1">
                <a:solidFill>
                  <a:srgbClr val="00B050"/>
                </a:solidFill>
                <a:latin typeface="Helvetica Neue"/>
              </a:rPr>
              <a:t>ssa</a:t>
            </a:r>
            <a:r>
              <a:rPr lang="en-US" sz="2000" b="0" dirty="0">
                <a:latin typeface="Helvetica Neue"/>
              </a:rPr>
              <a:t>;</a:t>
            </a:r>
          </a:p>
          <a:p>
            <a:pPr algn="l"/>
            <a:endParaRPr lang="en-US" sz="2000" b="0" dirty="0">
              <a:latin typeface="Helvetica Neue"/>
            </a:endParaRPr>
          </a:p>
          <a:p>
            <a:pPr algn="l"/>
            <a:r>
              <a:rPr lang="en-US" sz="20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// … rest of implementation </a:t>
            </a:r>
          </a:p>
          <a:p>
            <a:pPr algn="l"/>
            <a:endParaRPr lang="en-US" sz="2000" b="0" dirty="0">
              <a:latin typeface="Helvetica Neue"/>
            </a:endParaRPr>
          </a:p>
          <a:p>
            <a:pPr algn="l"/>
            <a:r>
              <a:rPr lang="fr-FR" sz="20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// Client type</a:t>
            </a:r>
          </a:p>
          <a:p>
            <a:pPr algn="l"/>
            <a:r>
              <a:rPr lang="fr-FR" sz="20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typedef</a:t>
            </a:r>
            <a:r>
              <a:rPr lang="fr-FR" sz="2000" b="0" dirty="0">
                <a:latin typeface="Helvetica Neue"/>
              </a:rPr>
              <a:t> </a:t>
            </a:r>
            <a:r>
              <a:rPr lang="fr-FR" sz="2000" b="0" dirty="0" err="1">
                <a:solidFill>
                  <a:srgbClr val="00B050"/>
                </a:solidFill>
                <a:latin typeface="Helvetica Neue"/>
              </a:rPr>
              <a:t>ssa</a:t>
            </a:r>
            <a:r>
              <a:rPr lang="fr-FR" sz="2000" b="0" dirty="0">
                <a:solidFill>
                  <a:srgbClr val="00B050"/>
                </a:solidFill>
                <a:latin typeface="Helvetica Neue"/>
              </a:rPr>
              <a:t>* </a:t>
            </a:r>
            <a:r>
              <a:rPr lang="fr-FR" sz="2000" b="0" dirty="0" err="1">
                <a:solidFill>
                  <a:srgbClr val="00B050"/>
                </a:solidFill>
                <a:latin typeface="Helvetica Neue"/>
              </a:rPr>
              <a:t>ssa_t</a:t>
            </a:r>
            <a:r>
              <a:rPr lang="fr-FR" sz="2000" b="0" dirty="0">
                <a:latin typeface="Helvetica Neue"/>
              </a:rPr>
              <a:t>;</a:t>
            </a:r>
          </a:p>
          <a:p>
            <a:pPr algn="l"/>
            <a:endParaRPr kumimoji="0" lang="en-US" sz="20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/>
              <a:sym typeface="Helvetica Neue" charset="0"/>
            </a:endParaRPr>
          </a:p>
        </p:txBody>
      </p:sp>
      <p:sp>
        <p:nvSpPr>
          <p:cNvPr id="8" name="TextBox 7"/>
          <p:cNvSpPr txBox="1"/>
          <p:nvPr/>
        </p:nvSpPr>
        <p:spPr>
          <a:xfrm rot="5400000">
            <a:off x="11014003" y="5085132"/>
            <a:ext cx="31643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Helvetica Neue"/>
              </a:rPr>
              <a:t>SSA Implementation</a:t>
            </a:r>
          </a:p>
        </p:txBody>
      </p:sp>
      <p:sp>
        <p:nvSpPr>
          <p:cNvPr id="12" name="Vertical Scroll 11"/>
          <p:cNvSpPr/>
          <p:nvPr/>
        </p:nvSpPr>
        <p:spPr bwMode="auto">
          <a:xfrm flipH="1">
            <a:off x="9626600" y="152400"/>
            <a:ext cx="3352800" cy="1427004"/>
          </a:xfrm>
          <a:prstGeom prst="verticalScroll">
            <a:avLst>
              <a:gd name="adj" fmla="val 18538"/>
            </a:avLst>
          </a:prstGeom>
          <a:solidFill>
            <a:schemeClr val="bg1"/>
          </a:solidFill>
          <a:ln w="9525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0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l">
              <a:tabLst>
                <a:tab pos="3943350" algn="l"/>
              </a:tabLst>
            </a:pP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typedef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______* 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ssa_t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;</a:t>
            </a:r>
          </a:p>
          <a:p>
            <a:pPr algn="l">
              <a:tabLst>
                <a:tab pos="3943350" algn="l"/>
              </a:tabLst>
            </a:pPr>
            <a:endParaRPr lang="en-US" sz="1600" b="0" dirty="0">
              <a:solidFill>
                <a:schemeClr val="accent5">
                  <a:lumMod val="75000"/>
                </a:schemeClr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algn="l">
              <a:tabLst>
                <a:tab pos="3943350" algn="l"/>
              </a:tabLst>
            </a:pP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…</a:t>
            </a:r>
          </a:p>
          <a:p>
            <a:pPr algn="l">
              <a:tabLst>
                <a:tab pos="3943350" algn="l"/>
              </a:tabLst>
            </a:pPr>
            <a:endParaRPr lang="en-US" sz="1600" b="0" dirty="0">
              <a:latin typeface="Helvetica Neue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9931400" y="104417"/>
            <a:ext cx="16764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Helvetica Neue"/>
              </a:rPr>
              <a:t>SSA Interface</a:t>
            </a:r>
          </a:p>
        </p:txBody>
      </p:sp>
      <p:sp>
        <p:nvSpPr>
          <p:cNvPr id="14" name="Rectangular Callout 13"/>
          <p:cNvSpPr/>
          <p:nvPr/>
        </p:nvSpPr>
        <p:spPr bwMode="auto">
          <a:xfrm>
            <a:off x="4973934" y="3429000"/>
            <a:ext cx="2386230" cy="707886"/>
          </a:xfrm>
          <a:prstGeom prst="wedgeRectCallout">
            <a:avLst>
              <a:gd name="adj1" fmla="val 101069"/>
              <a:gd name="adj2" fmla="val 54915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/>
              <a:t>This is the </a:t>
            </a:r>
            <a:r>
              <a:rPr lang="en-US" sz="2000" dirty="0"/>
              <a:t>concrete</a:t>
            </a:r>
            <a:br>
              <a:rPr lang="en-US" sz="2000" b="0" dirty="0"/>
            </a:br>
            <a:r>
              <a:rPr lang="en-US" sz="2000" b="0" dirty="0"/>
              <a:t>implementation type</a:t>
            </a:r>
          </a:p>
        </p:txBody>
      </p:sp>
      <p:sp>
        <p:nvSpPr>
          <p:cNvPr id="15" name="Rectangular Callout 14"/>
          <p:cNvSpPr/>
          <p:nvPr/>
        </p:nvSpPr>
        <p:spPr bwMode="auto">
          <a:xfrm>
            <a:off x="5606277" y="5410200"/>
            <a:ext cx="2115323" cy="400110"/>
          </a:xfrm>
          <a:prstGeom prst="wedgeRectCallout">
            <a:avLst>
              <a:gd name="adj1" fmla="val 91297"/>
              <a:gd name="adj2" fmla="val -47714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/>
              <a:t>Internal nickname</a:t>
            </a:r>
          </a:p>
        </p:txBody>
      </p:sp>
      <p:sp>
        <p:nvSpPr>
          <p:cNvPr id="16" name="Rectangular Callout 15"/>
          <p:cNvSpPr/>
          <p:nvPr/>
        </p:nvSpPr>
        <p:spPr bwMode="auto">
          <a:xfrm>
            <a:off x="11455400" y="8458200"/>
            <a:ext cx="1246495" cy="707886"/>
          </a:xfrm>
          <a:prstGeom prst="wedgeRectCallout">
            <a:avLst>
              <a:gd name="adj1" fmla="val -121251"/>
              <a:gd name="adj2" fmla="val -230273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dirty="0"/>
              <a:t>Abstract</a:t>
            </a:r>
            <a:br>
              <a:rPr lang="en-US" sz="2000" b="0" dirty="0"/>
            </a:br>
            <a:r>
              <a:rPr lang="en-US" sz="2000" b="0" dirty="0"/>
              <a:t>client type</a:t>
            </a: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75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/>
      <p:bldP spid="14" grpId="0" animBg="1"/>
      <p:bldP spid="15" grpId="0" animBg="1"/>
      <p:bldP spid="16" grpId="0" animBg="1"/>
    </p:bld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Client vs. Implementation 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/>
              <a:t>An SSA containing </a:t>
            </a:r>
            <a:r>
              <a:rPr lang="en-US" dirty="0">
                <a:solidFill>
                  <a:srgbClr val="92D050"/>
                </a:solidFill>
              </a:rPr>
              <a:t>"a"</a:t>
            </a:r>
            <a:r>
              <a:rPr lang="en-US" dirty="0"/>
              <a:t>, </a:t>
            </a:r>
            <a:r>
              <a:rPr lang="en-US" dirty="0">
                <a:solidFill>
                  <a:srgbClr val="92D050"/>
                </a:solidFill>
              </a:rPr>
              <a:t>"b"</a:t>
            </a:r>
            <a:r>
              <a:rPr lang="en-US" dirty="0"/>
              <a:t> and </a:t>
            </a:r>
            <a:r>
              <a:rPr lang="en-US" dirty="0">
                <a:solidFill>
                  <a:srgbClr val="92D050"/>
                </a:solidFill>
              </a:rPr>
              <a:t>"c"</a:t>
            </a:r>
          </a:p>
          <a:p>
            <a:pPr marL="6007100" lvl="3"/>
            <a:endParaRPr lang="en-US" dirty="0"/>
          </a:p>
          <a:p>
            <a:pPr marL="5029200"/>
            <a:r>
              <a:rPr lang="en-US" dirty="0"/>
              <a:t>Client view</a:t>
            </a:r>
          </a:p>
          <a:p>
            <a:pPr marL="5372100" lvl="1"/>
            <a:endParaRPr lang="en-US" dirty="0"/>
          </a:p>
          <a:p>
            <a:pPr marL="5029200"/>
            <a:endParaRPr lang="en-US" dirty="0"/>
          </a:p>
          <a:p>
            <a:pPr marL="5029200"/>
            <a:endParaRPr lang="en-US" dirty="0"/>
          </a:p>
          <a:p>
            <a:pPr marL="5029200"/>
            <a:endParaRPr lang="en-US" dirty="0"/>
          </a:p>
          <a:p>
            <a:pPr marL="5029200"/>
            <a:r>
              <a:rPr lang="en-US" dirty="0"/>
              <a:t>Implementation view</a:t>
            </a:r>
          </a:p>
        </p:txBody>
      </p:sp>
      <p:sp>
        <p:nvSpPr>
          <p:cNvPr id="4" name="Cube 3"/>
          <p:cNvSpPr/>
          <p:nvPr/>
        </p:nvSpPr>
        <p:spPr bwMode="auto">
          <a:xfrm>
            <a:off x="1016000" y="3276600"/>
            <a:ext cx="4191000" cy="4038600"/>
          </a:xfrm>
          <a:prstGeom prst="cube">
            <a:avLst>
              <a:gd name="adj" fmla="val 9135"/>
            </a:avLst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91440" tIns="91440" rIns="50800" bIns="5080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US" sz="20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// Implementation-side type</a:t>
            </a:r>
          </a:p>
          <a:p>
            <a:pPr algn="l"/>
            <a:r>
              <a:rPr lang="en-US" sz="20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struct</a:t>
            </a:r>
            <a:r>
              <a:rPr lang="en-US" sz="2000" b="0" dirty="0">
                <a:latin typeface="Helvetica Neue"/>
              </a:rPr>
              <a:t> </a:t>
            </a:r>
            <a:r>
              <a:rPr lang="en-US" sz="2000" b="0" dirty="0" err="1">
                <a:solidFill>
                  <a:srgbClr val="00B050"/>
                </a:solidFill>
                <a:latin typeface="Helvetica Neue"/>
              </a:rPr>
              <a:t>ssa_header</a:t>
            </a:r>
            <a:r>
              <a:rPr lang="en-US" sz="2000" b="0" dirty="0">
                <a:latin typeface="Helvetica Neue"/>
              </a:rPr>
              <a:t> {</a:t>
            </a:r>
          </a:p>
          <a:p>
            <a:pPr algn="l"/>
            <a:r>
              <a:rPr lang="en-US" sz="2000" b="0" dirty="0">
                <a:latin typeface="Helvetica Neue"/>
              </a:rPr>
              <a:t>  </a:t>
            </a:r>
            <a:r>
              <a:rPr lang="en-US" sz="2000" b="0" dirty="0">
                <a:solidFill>
                  <a:srgbClr val="00B050"/>
                </a:solidFill>
                <a:latin typeface="Helvetica Neue"/>
              </a:rPr>
              <a:t>string[]</a:t>
            </a:r>
            <a:r>
              <a:rPr lang="en-US" sz="2000" b="0" dirty="0">
                <a:latin typeface="Helvetica Neue"/>
              </a:rPr>
              <a:t> data;  </a:t>
            </a:r>
            <a:r>
              <a:rPr lang="en-US" sz="20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// sorted</a:t>
            </a:r>
          </a:p>
          <a:p>
            <a:pPr algn="l"/>
            <a:r>
              <a:rPr lang="en-US" sz="2000" b="0" dirty="0">
                <a:latin typeface="Helvetica Neue"/>
              </a:rPr>
              <a:t>  </a:t>
            </a:r>
            <a:r>
              <a:rPr lang="en-US" sz="20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2000" b="0" dirty="0">
                <a:latin typeface="Helvetica Neue"/>
              </a:rPr>
              <a:t> length;      </a:t>
            </a:r>
            <a:r>
              <a:rPr lang="en-US" sz="20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// = \length(data)</a:t>
            </a:r>
          </a:p>
          <a:p>
            <a:pPr algn="l"/>
            <a:r>
              <a:rPr lang="en-US" sz="2000" b="0" dirty="0">
                <a:latin typeface="Helvetica Neue"/>
              </a:rPr>
              <a:t>};</a:t>
            </a:r>
          </a:p>
          <a:p>
            <a:pPr algn="l"/>
            <a:r>
              <a:rPr lang="en-US" sz="20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typedef</a:t>
            </a: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struct</a:t>
            </a: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 err="1">
                <a:solidFill>
                  <a:srgbClr val="00B050"/>
                </a:solidFill>
                <a:latin typeface="Helvetica Neue"/>
              </a:rPr>
              <a:t>ssa_header</a:t>
            </a:r>
            <a:r>
              <a:rPr lang="en-US" sz="20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2000" b="0" dirty="0" err="1">
                <a:solidFill>
                  <a:srgbClr val="00B050"/>
                </a:solidFill>
                <a:latin typeface="Helvetica Neue"/>
              </a:rPr>
              <a:t>ssa</a:t>
            </a:r>
            <a:r>
              <a:rPr lang="en-US" sz="2000" b="0" dirty="0">
                <a:latin typeface="Helvetica Neue"/>
              </a:rPr>
              <a:t>;</a:t>
            </a:r>
          </a:p>
          <a:p>
            <a:pPr algn="l"/>
            <a:endParaRPr lang="en-US" sz="2000" b="0" dirty="0">
              <a:latin typeface="Helvetica Neue"/>
            </a:endParaRPr>
          </a:p>
          <a:p>
            <a:pPr algn="l"/>
            <a:r>
              <a:rPr lang="en-US" sz="20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// … rest of implementation </a:t>
            </a:r>
          </a:p>
          <a:p>
            <a:pPr algn="l"/>
            <a:endParaRPr lang="en-US" sz="2000" b="0" dirty="0">
              <a:latin typeface="Helvetica Neue"/>
            </a:endParaRPr>
          </a:p>
          <a:p>
            <a:pPr algn="l"/>
            <a:r>
              <a:rPr lang="fr-FR" sz="20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// Client type</a:t>
            </a:r>
          </a:p>
          <a:p>
            <a:pPr algn="l"/>
            <a:r>
              <a:rPr lang="fr-FR" sz="20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typedef</a:t>
            </a:r>
            <a:r>
              <a:rPr lang="fr-FR" sz="2000" b="0" dirty="0">
                <a:latin typeface="Helvetica Neue"/>
              </a:rPr>
              <a:t> </a:t>
            </a:r>
            <a:r>
              <a:rPr lang="fr-FR" sz="2000" b="0" dirty="0" err="1">
                <a:solidFill>
                  <a:srgbClr val="00B050"/>
                </a:solidFill>
                <a:latin typeface="Helvetica Neue"/>
              </a:rPr>
              <a:t>ssa</a:t>
            </a:r>
            <a:r>
              <a:rPr lang="fr-FR" sz="2000" b="0" dirty="0">
                <a:solidFill>
                  <a:srgbClr val="00B050"/>
                </a:solidFill>
                <a:latin typeface="Helvetica Neue"/>
              </a:rPr>
              <a:t>* </a:t>
            </a:r>
            <a:r>
              <a:rPr lang="fr-FR" sz="2000" b="0" dirty="0" err="1">
                <a:solidFill>
                  <a:srgbClr val="00B050"/>
                </a:solidFill>
                <a:latin typeface="Helvetica Neue"/>
              </a:rPr>
              <a:t>ssa_t</a:t>
            </a:r>
            <a:r>
              <a:rPr lang="fr-FR" sz="2000" b="0" dirty="0">
                <a:latin typeface="Helvetica Neue"/>
              </a:rPr>
              <a:t>;</a:t>
            </a:r>
          </a:p>
          <a:p>
            <a:pPr algn="l"/>
            <a:endParaRPr kumimoji="0" lang="en-US" sz="20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/>
              <a:sym typeface="Helvetica Neue" charset="0"/>
            </a:endParaRPr>
          </a:p>
        </p:txBody>
      </p:sp>
      <p:sp>
        <p:nvSpPr>
          <p:cNvPr id="5" name="TextBox 4"/>
          <p:cNvSpPr txBox="1"/>
          <p:nvPr/>
        </p:nvSpPr>
        <p:spPr>
          <a:xfrm rot="5400000">
            <a:off x="3474669" y="5085132"/>
            <a:ext cx="31643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Helvetica Neue"/>
              </a:rPr>
              <a:t>SSA Implementation</a:t>
            </a:r>
          </a:p>
        </p:txBody>
      </p:sp>
      <p:sp>
        <p:nvSpPr>
          <p:cNvPr id="6" name="Rectangle 21"/>
          <p:cNvSpPr>
            <a:spLocks/>
          </p:cNvSpPr>
          <p:nvPr/>
        </p:nvSpPr>
        <p:spPr bwMode="auto">
          <a:xfrm>
            <a:off x="9259822" y="3886200"/>
            <a:ext cx="1524455" cy="410369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sz="2000" dirty="0" err="1"/>
              <a:t>Alloc</a:t>
            </a:r>
            <a:r>
              <a:rPr lang="en-US" sz="2000" dirty="0"/>
              <a:t>. </a:t>
            </a:r>
            <a:r>
              <a:rPr lang="en-US" sz="2000" dirty="0" err="1"/>
              <a:t>Mem</a:t>
            </a:r>
            <a:r>
              <a:rPr lang="en-US" sz="2000" dirty="0"/>
              <a:t>.</a:t>
            </a:r>
          </a:p>
        </p:txBody>
      </p:sp>
      <p:sp>
        <p:nvSpPr>
          <p:cNvPr id="7" name="Rectangle 2"/>
          <p:cNvSpPr>
            <a:spLocks/>
          </p:cNvSpPr>
          <p:nvPr/>
        </p:nvSpPr>
        <p:spPr bwMode="auto">
          <a:xfrm>
            <a:off x="7040767" y="3886200"/>
            <a:ext cx="1497205" cy="410369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sz="2000" dirty="0"/>
              <a:t>Local </a:t>
            </a:r>
            <a:r>
              <a:rPr lang="en-US" sz="2000" dirty="0" err="1"/>
              <a:t>Mem</a:t>
            </a:r>
            <a:r>
              <a:rPr lang="en-US" sz="2000" dirty="0"/>
              <a:t>.</a:t>
            </a:r>
          </a:p>
        </p:txBody>
      </p:sp>
      <p:sp>
        <p:nvSpPr>
          <p:cNvPr id="8" name="Rectangle 7"/>
          <p:cNvSpPr>
            <a:spLocks/>
          </p:cNvSpPr>
          <p:nvPr/>
        </p:nvSpPr>
        <p:spPr bwMode="auto">
          <a:xfrm>
            <a:off x="7629189" y="4636325"/>
            <a:ext cx="274114" cy="410369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sz="2000" b="0" dirty="0"/>
              <a:t>A</a:t>
            </a:r>
          </a:p>
        </p:txBody>
      </p:sp>
      <p:sp>
        <p:nvSpPr>
          <p:cNvPr id="9" name="Rectangle 12"/>
          <p:cNvSpPr>
            <a:spLocks noChangeArrowheads="1"/>
          </p:cNvSpPr>
          <p:nvPr/>
        </p:nvSpPr>
        <p:spPr bwMode="auto">
          <a:xfrm>
            <a:off x="7998315" y="4628093"/>
            <a:ext cx="406400" cy="381000"/>
          </a:xfrm>
          <a:prstGeom prst="rect">
            <a:avLst/>
          </a:prstGeom>
          <a:noFill/>
          <a:ln w="12700" algn="ctr">
            <a:solidFill>
              <a:srgbClr val="00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1800" b="0"/>
          </a:p>
        </p:txBody>
      </p:sp>
      <p:cxnSp>
        <p:nvCxnSpPr>
          <p:cNvPr id="10" name="Straight Arrow Connector 29"/>
          <p:cNvCxnSpPr>
            <a:cxnSpLocks noChangeShapeType="1"/>
          </p:cNvCxnSpPr>
          <p:nvPr/>
        </p:nvCxnSpPr>
        <p:spPr bwMode="auto">
          <a:xfrm>
            <a:off x="8208897" y="4819605"/>
            <a:ext cx="1236025" cy="1588"/>
          </a:xfrm>
          <a:prstGeom prst="straightConnector1">
            <a:avLst/>
          </a:prstGeom>
          <a:noFill/>
          <a:ln w="25400" algn="ctr">
            <a:solidFill>
              <a:srgbClr val="000000"/>
            </a:solidFill>
            <a:miter lim="400000"/>
            <a:headEnd type="oval" w="lg" len="lg"/>
            <a:tailEnd type="stealth" w="lg" len="lg"/>
          </a:ln>
        </p:spPr>
      </p:cxnSp>
      <p:sp>
        <p:nvSpPr>
          <p:cNvPr id="12" name="Cloud 11"/>
          <p:cNvSpPr/>
          <p:nvPr/>
        </p:nvSpPr>
        <p:spPr bwMode="auto">
          <a:xfrm>
            <a:off x="9441802" y="4495800"/>
            <a:ext cx="1825573" cy="685800"/>
          </a:xfrm>
          <a:prstGeom prst="cloud">
            <a:avLst/>
          </a:prstGeom>
          <a:solidFill>
            <a:srgbClr val="FFE5E5"/>
          </a:solidFill>
          <a:ln w="9525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US" sz="1400" b="0" dirty="0"/>
              <a:t>[</a:t>
            </a:r>
            <a:r>
              <a:rPr lang="en-US" sz="1400" b="0" dirty="0">
                <a:solidFill>
                  <a:srgbClr val="92D050"/>
                </a:solidFill>
              </a:rPr>
              <a:t>"</a:t>
            </a: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rgbClr val="92D05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a"</a:t>
            </a: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, </a:t>
            </a:r>
            <a:r>
              <a:rPr lang="en-US" sz="1400" b="0" dirty="0">
                <a:solidFill>
                  <a:srgbClr val="92D050"/>
                </a:solidFill>
              </a:rPr>
              <a:t>"b"</a:t>
            </a:r>
            <a:r>
              <a:rPr lang="en-US" sz="1400" b="0" dirty="0"/>
              <a:t>, </a:t>
            </a:r>
            <a:r>
              <a:rPr lang="en-US" sz="1400" b="0" dirty="0">
                <a:solidFill>
                  <a:srgbClr val="92D050"/>
                </a:solidFill>
              </a:rPr>
              <a:t>"c"</a:t>
            </a:r>
            <a:r>
              <a:rPr lang="en-US" sz="1400" b="0" dirty="0"/>
              <a:t>] </a:t>
            </a:r>
            <a:endParaRPr kumimoji="0" lang="en-US" sz="1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cxnSp>
        <p:nvCxnSpPr>
          <p:cNvPr id="13" name="Straight Connector 25"/>
          <p:cNvCxnSpPr>
            <a:cxnSpLocks noChangeShapeType="1"/>
          </p:cNvCxnSpPr>
          <p:nvPr/>
        </p:nvCxnSpPr>
        <p:spPr bwMode="auto">
          <a:xfrm rot="5400000" flipH="1" flipV="1">
            <a:off x="8331199" y="4648997"/>
            <a:ext cx="1524002" cy="1588"/>
          </a:xfrm>
          <a:prstGeom prst="line">
            <a:avLst/>
          </a:prstGeom>
          <a:noFill/>
          <a:ln w="38100" algn="ctr">
            <a:solidFill>
              <a:srgbClr val="000000"/>
            </a:solidFill>
            <a:miter lim="400000"/>
            <a:headEnd/>
            <a:tailEnd/>
          </a:ln>
        </p:spPr>
      </p:cxnSp>
      <p:cxnSp>
        <p:nvCxnSpPr>
          <p:cNvPr id="14" name="Straight Connector 25"/>
          <p:cNvCxnSpPr>
            <a:cxnSpLocks noChangeShapeType="1"/>
          </p:cNvCxnSpPr>
          <p:nvPr/>
        </p:nvCxnSpPr>
        <p:spPr bwMode="auto">
          <a:xfrm rot="5400000" flipH="1" flipV="1">
            <a:off x="8214056" y="4649792"/>
            <a:ext cx="1524000" cy="1588"/>
          </a:xfrm>
          <a:prstGeom prst="line">
            <a:avLst/>
          </a:prstGeom>
          <a:noFill/>
          <a:ln w="38100" algn="ctr">
            <a:solidFill>
              <a:srgbClr val="000000"/>
            </a:solidFill>
            <a:prstDash val="dash"/>
            <a:miter lim="400000"/>
            <a:headEnd/>
            <a:tailEnd/>
          </a:ln>
        </p:spPr>
      </p:cxnSp>
      <p:sp>
        <p:nvSpPr>
          <p:cNvPr id="15" name="Rectangle 21"/>
          <p:cNvSpPr>
            <a:spLocks/>
          </p:cNvSpPr>
          <p:nvPr/>
        </p:nvSpPr>
        <p:spPr bwMode="auto">
          <a:xfrm>
            <a:off x="9254855" y="7010400"/>
            <a:ext cx="1524455" cy="410369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sz="2000" dirty="0" err="1"/>
              <a:t>Alloc</a:t>
            </a:r>
            <a:r>
              <a:rPr lang="en-US" sz="2000" dirty="0"/>
              <a:t>. </a:t>
            </a:r>
            <a:r>
              <a:rPr lang="en-US" sz="2000" dirty="0" err="1"/>
              <a:t>Mem</a:t>
            </a:r>
            <a:r>
              <a:rPr lang="en-US" sz="2000" dirty="0"/>
              <a:t>.</a:t>
            </a:r>
          </a:p>
        </p:txBody>
      </p:sp>
      <p:sp>
        <p:nvSpPr>
          <p:cNvPr id="16" name="Rectangle 2"/>
          <p:cNvSpPr>
            <a:spLocks/>
          </p:cNvSpPr>
          <p:nvPr/>
        </p:nvSpPr>
        <p:spPr bwMode="auto">
          <a:xfrm>
            <a:off x="7035800" y="7010400"/>
            <a:ext cx="1497205" cy="410369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sz="2000" dirty="0"/>
              <a:t>Local </a:t>
            </a:r>
            <a:r>
              <a:rPr lang="en-US" sz="2000" dirty="0" err="1"/>
              <a:t>Mem</a:t>
            </a:r>
            <a:r>
              <a:rPr lang="en-US" sz="2000" dirty="0"/>
              <a:t>.</a:t>
            </a:r>
          </a:p>
        </p:txBody>
      </p:sp>
      <p:sp>
        <p:nvSpPr>
          <p:cNvPr id="17" name="Rectangle 16"/>
          <p:cNvSpPr>
            <a:spLocks/>
          </p:cNvSpPr>
          <p:nvPr/>
        </p:nvSpPr>
        <p:spPr bwMode="auto">
          <a:xfrm>
            <a:off x="7624222" y="7760525"/>
            <a:ext cx="274114" cy="410369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sz="2000" b="0" dirty="0"/>
              <a:t>A</a:t>
            </a:r>
          </a:p>
        </p:txBody>
      </p:sp>
      <p:sp>
        <p:nvSpPr>
          <p:cNvPr id="18" name="Rectangle 12"/>
          <p:cNvSpPr>
            <a:spLocks noChangeArrowheads="1"/>
          </p:cNvSpPr>
          <p:nvPr/>
        </p:nvSpPr>
        <p:spPr bwMode="auto">
          <a:xfrm>
            <a:off x="7993348" y="7752293"/>
            <a:ext cx="406400" cy="381000"/>
          </a:xfrm>
          <a:prstGeom prst="rect">
            <a:avLst/>
          </a:prstGeom>
          <a:noFill/>
          <a:ln w="12700" algn="ctr">
            <a:solidFill>
              <a:srgbClr val="00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1800" b="0"/>
          </a:p>
        </p:txBody>
      </p:sp>
      <p:cxnSp>
        <p:nvCxnSpPr>
          <p:cNvPr id="19" name="Straight Arrow Connector 29"/>
          <p:cNvCxnSpPr>
            <a:cxnSpLocks noChangeShapeType="1"/>
          </p:cNvCxnSpPr>
          <p:nvPr/>
        </p:nvCxnSpPr>
        <p:spPr bwMode="auto">
          <a:xfrm>
            <a:off x="8203929" y="7943805"/>
            <a:ext cx="1874520" cy="1588"/>
          </a:xfrm>
          <a:prstGeom prst="straightConnector1">
            <a:avLst/>
          </a:prstGeom>
          <a:noFill/>
          <a:ln w="25400" algn="ctr">
            <a:solidFill>
              <a:srgbClr val="000000"/>
            </a:solidFill>
            <a:miter lim="400000"/>
            <a:headEnd type="oval" w="lg" len="lg"/>
            <a:tailEnd type="stealth" w="lg" len="lg"/>
          </a:ln>
        </p:spPr>
      </p:cxnSp>
      <p:cxnSp>
        <p:nvCxnSpPr>
          <p:cNvPr id="21" name="Straight Connector 25"/>
          <p:cNvCxnSpPr>
            <a:cxnSpLocks noChangeShapeType="1"/>
          </p:cNvCxnSpPr>
          <p:nvPr/>
        </p:nvCxnSpPr>
        <p:spPr bwMode="auto">
          <a:xfrm rot="5400000" flipH="1" flipV="1">
            <a:off x="8326232" y="7773197"/>
            <a:ext cx="1524002" cy="1588"/>
          </a:xfrm>
          <a:prstGeom prst="line">
            <a:avLst/>
          </a:prstGeom>
          <a:noFill/>
          <a:ln w="38100" algn="ctr">
            <a:solidFill>
              <a:srgbClr val="000000"/>
            </a:solidFill>
            <a:miter lim="400000"/>
            <a:headEnd/>
            <a:tailEnd/>
          </a:ln>
        </p:spPr>
      </p:cxnSp>
      <p:cxnSp>
        <p:nvCxnSpPr>
          <p:cNvPr id="22" name="Straight Connector 25"/>
          <p:cNvCxnSpPr>
            <a:cxnSpLocks noChangeShapeType="1"/>
          </p:cNvCxnSpPr>
          <p:nvPr/>
        </p:nvCxnSpPr>
        <p:spPr bwMode="auto">
          <a:xfrm rot="5400000" flipH="1" flipV="1">
            <a:off x="8209089" y="7773992"/>
            <a:ext cx="1524000" cy="1588"/>
          </a:xfrm>
          <a:prstGeom prst="line">
            <a:avLst/>
          </a:prstGeom>
          <a:noFill/>
          <a:ln w="38100" algn="ctr">
            <a:solidFill>
              <a:srgbClr val="000000"/>
            </a:solidFill>
            <a:prstDash val="dash"/>
            <a:miter lim="400000"/>
            <a:headEnd/>
            <a:tailEnd/>
          </a:ln>
        </p:spPr>
      </p:cxnSp>
      <p:graphicFrame>
        <p:nvGraphicFramePr>
          <p:cNvPr id="23" name="Table 22"/>
          <p:cNvGraphicFramePr>
            <a:graphicFrameLocks noGrp="1"/>
          </p:cNvGraphicFramePr>
          <p:nvPr/>
        </p:nvGraphicFramePr>
        <p:xfrm>
          <a:off x="9321800" y="7935470"/>
          <a:ext cx="1280160" cy="914400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7315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pPr algn="r"/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data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n-US" sz="14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length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24" name="Table 23"/>
          <p:cNvGraphicFramePr>
            <a:graphicFrameLocks noGrp="1"/>
          </p:cNvGraphicFramePr>
          <p:nvPr/>
        </p:nvGraphicFramePr>
        <p:xfrm>
          <a:off x="11074400" y="7481248"/>
          <a:ext cx="1645920" cy="917378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548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l"/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92D050"/>
                          </a:solidFill>
                        </a:rPr>
                        <a:t>"a"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rgbClr val="92D050"/>
                          </a:solidFill>
                        </a:rPr>
                        <a:t>"b"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rgbClr val="92D050"/>
                          </a:solidFill>
                        </a:rPr>
                        <a:t>"c"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25" name="Elbow Connector 24"/>
          <p:cNvCxnSpPr/>
          <p:nvPr/>
        </p:nvCxnSpPr>
        <p:spPr bwMode="auto">
          <a:xfrm>
            <a:off x="10321655" y="8158118"/>
            <a:ext cx="762000" cy="158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 animBg="1"/>
      <p:bldP spid="12" grpId="0" animBg="1"/>
      <p:bldP spid="15" grpId="0"/>
      <p:bldP spid="16" grpId="0"/>
      <p:bldP spid="17" grpId="0"/>
      <p:bldP spid="18" grpId="0" animBg="1"/>
    </p:bld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952500" y="254000"/>
            <a:ext cx="7073900" cy="1498600"/>
          </a:xfrm>
        </p:spPr>
        <p:txBody>
          <a:bodyPr/>
          <a:lstStyle/>
          <a:p>
            <a:r>
              <a:rPr lang="en-US" dirty="0"/>
              <a:t>Implementing </a:t>
            </a:r>
            <a:r>
              <a:rPr lang="en-US" dirty="0" err="1">
                <a:solidFill>
                  <a:srgbClr val="7030A0"/>
                </a:solidFill>
              </a:rPr>
              <a:t>ssa_get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5588000" y="1981200"/>
            <a:ext cx="6464300" cy="6896100"/>
          </a:xfrm>
        </p:spPr>
        <p:txBody>
          <a:bodyPr/>
          <a:lstStyle/>
          <a:p>
            <a:r>
              <a:rPr lang="en-US" dirty="0"/>
              <a:t>Simply return the </a:t>
            </a:r>
            <a:r>
              <a:rPr lang="en-US" i="1" dirty="0" err="1"/>
              <a:t>i</a:t>
            </a:r>
            <a:r>
              <a:rPr lang="en-US" dirty="0" err="1"/>
              <a:t>-th</a:t>
            </a:r>
            <a:r>
              <a:rPr lang="en-US" dirty="0"/>
              <a:t> element of the underlying array</a:t>
            </a:r>
          </a:p>
          <a:p>
            <a:endParaRPr lang="en-US" dirty="0"/>
          </a:p>
          <a:p>
            <a:r>
              <a:rPr lang="en-US" dirty="0"/>
              <a:t>Is this </a:t>
            </a:r>
            <a:r>
              <a:rPr lang="en-US" b="1" dirty="0"/>
              <a:t>safe</a:t>
            </a:r>
            <a:r>
              <a:rPr lang="en-US" dirty="0"/>
              <a:t>?  </a:t>
            </a:r>
          </a:p>
          <a:p>
            <a:pPr lvl="1">
              <a:buClr>
                <a:schemeClr val="tx1"/>
              </a:buClr>
            </a:pPr>
            <a:r>
              <a:rPr lang="en-US" dirty="0">
                <a:solidFill>
                  <a:srgbClr val="C00000"/>
                </a:solidFill>
              </a:rPr>
              <a:t>A != NULL</a:t>
            </a:r>
          </a:p>
          <a:p>
            <a:pPr lvl="2"/>
            <a:r>
              <a:rPr lang="en-US" dirty="0"/>
              <a:t>By 1</a:t>
            </a:r>
            <a:r>
              <a:rPr lang="en-US" baseline="30000" dirty="0"/>
              <a:t>st</a:t>
            </a:r>
            <a:r>
              <a:rPr lang="en-US" dirty="0"/>
              <a:t> precondition</a:t>
            </a:r>
          </a:p>
          <a:p>
            <a:pPr lvl="1">
              <a:buClr>
                <a:schemeClr val="tx1"/>
              </a:buClr>
            </a:pPr>
            <a:r>
              <a:rPr lang="en-US" dirty="0" err="1">
                <a:solidFill>
                  <a:srgbClr val="C00000"/>
                </a:solidFill>
              </a:rPr>
              <a:t>i</a:t>
            </a:r>
            <a:r>
              <a:rPr lang="en-US" dirty="0">
                <a:solidFill>
                  <a:srgbClr val="C00000"/>
                </a:solidFill>
              </a:rPr>
              <a:t> &lt;= 0</a:t>
            </a:r>
          </a:p>
          <a:p>
            <a:pPr lvl="2"/>
            <a:r>
              <a:rPr lang="en-US" dirty="0"/>
              <a:t>By 2</a:t>
            </a:r>
            <a:r>
              <a:rPr lang="en-US" baseline="30000" dirty="0"/>
              <a:t>nd</a:t>
            </a:r>
            <a:r>
              <a:rPr lang="en-US" dirty="0"/>
              <a:t> precondition (first conjunct)</a:t>
            </a:r>
          </a:p>
          <a:p>
            <a:pPr lvl="1">
              <a:buClr>
                <a:schemeClr val="tx1"/>
              </a:buClr>
            </a:pPr>
            <a:r>
              <a:rPr lang="en-US" dirty="0" err="1">
                <a:solidFill>
                  <a:srgbClr val="C00000"/>
                </a:solidFill>
              </a:rPr>
              <a:t>i</a:t>
            </a:r>
            <a:r>
              <a:rPr lang="en-US" dirty="0">
                <a:solidFill>
                  <a:srgbClr val="C00000"/>
                </a:solidFill>
              </a:rPr>
              <a:t> &lt; \length(A-&gt;data)</a:t>
            </a:r>
          </a:p>
          <a:p>
            <a:pPr lvl="2"/>
            <a:r>
              <a:rPr lang="en-US" dirty="0"/>
              <a:t>We know that </a:t>
            </a:r>
            <a:r>
              <a:rPr lang="en-US" dirty="0" err="1">
                <a:solidFill>
                  <a:srgbClr val="C00000"/>
                </a:solidFill>
              </a:rPr>
              <a:t>i</a:t>
            </a:r>
            <a:r>
              <a:rPr lang="en-US" dirty="0">
                <a:solidFill>
                  <a:srgbClr val="C00000"/>
                </a:solidFill>
              </a:rPr>
              <a:t> &lt; </a:t>
            </a:r>
            <a:r>
              <a:rPr lang="en-US" dirty="0" err="1">
                <a:solidFill>
                  <a:srgbClr val="C00000"/>
                </a:solidFill>
              </a:rPr>
              <a:t>ssa_len</a:t>
            </a:r>
            <a:r>
              <a:rPr lang="en-US" dirty="0">
                <a:solidFill>
                  <a:srgbClr val="C00000"/>
                </a:solidFill>
              </a:rPr>
              <a:t>(A)</a:t>
            </a:r>
          </a:p>
          <a:p>
            <a:pPr lvl="2"/>
            <a:r>
              <a:rPr lang="en-US" dirty="0"/>
              <a:t>But we don’t know how </a:t>
            </a:r>
            <a:r>
              <a:rPr lang="en-US" dirty="0" err="1"/>
              <a:t>ssa_len</a:t>
            </a:r>
            <a:r>
              <a:rPr lang="en-US" dirty="0"/>
              <a:t>(A) and \length(A-&gt;data) are related</a:t>
            </a:r>
          </a:p>
          <a:p>
            <a:pPr lvl="2"/>
            <a:r>
              <a:rPr lang="en-US" b="1" i="1" dirty="0"/>
              <a:t>Not supported!</a:t>
            </a:r>
          </a:p>
        </p:txBody>
      </p:sp>
      <p:sp>
        <p:nvSpPr>
          <p:cNvPr id="7" name="Cube 6"/>
          <p:cNvSpPr/>
          <p:nvPr/>
        </p:nvSpPr>
        <p:spPr bwMode="auto">
          <a:xfrm>
            <a:off x="711200" y="1905000"/>
            <a:ext cx="4643734" cy="4648200"/>
          </a:xfrm>
          <a:prstGeom prst="cube">
            <a:avLst>
              <a:gd name="adj" fmla="val 8453"/>
            </a:avLst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91440" tIns="91440" rIns="50800" bIns="5080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US" sz="16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struct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ssa_header</a:t>
            </a:r>
            <a:r>
              <a:rPr lang="en-US" sz="1600" b="0" dirty="0">
                <a:latin typeface="Helvetica Neue"/>
              </a:rPr>
              <a:t> {</a:t>
            </a:r>
          </a:p>
          <a:p>
            <a:pPr algn="l"/>
            <a:r>
              <a:rPr lang="en-US" sz="1600" b="0" dirty="0">
                <a:latin typeface="Helvetica Neue"/>
              </a:rPr>
              <a:t>  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string[]</a:t>
            </a:r>
            <a:r>
              <a:rPr lang="en-US" sz="1600" b="0" dirty="0">
                <a:latin typeface="Helvetica Neue"/>
              </a:rPr>
              <a:t> data;  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// sorted</a:t>
            </a:r>
          </a:p>
          <a:p>
            <a:pPr algn="l"/>
            <a:r>
              <a:rPr lang="en-US" sz="1600" b="0" dirty="0">
                <a:latin typeface="Helvetica Neue"/>
              </a:rPr>
              <a:t>  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1600" b="0" dirty="0">
                <a:latin typeface="Helvetica Neue"/>
              </a:rPr>
              <a:t> length;      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// = \length(data)</a:t>
            </a:r>
          </a:p>
          <a:p>
            <a:pPr algn="l"/>
            <a:r>
              <a:rPr lang="en-US" sz="1600" b="0" dirty="0">
                <a:latin typeface="Helvetica Neue"/>
              </a:rPr>
              <a:t>};</a:t>
            </a:r>
          </a:p>
          <a:p>
            <a:pPr algn="l"/>
            <a:r>
              <a:rPr lang="en-US" sz="16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typedef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6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struct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ssa_header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ssa</a:t>
            </a:r>
            <a:r>
              <a:rPr lang="en-US" sz="1600" b="0" dirty="0">
                <a:latin typeface="Helvetica Neue"/>
              </a:rPr>
              <a:t>;</a:t>
            </a:r>
          </a:p>
          <a:p>
            <a:pPr algn="l"/>
            <a:endParaRPr lang="en-US" sz="2000" b="0" dirty="0">
              <a:latin typeface="Helvetica Neue"/>
            </a:endParaRPr>
          </a:p>
          <a:p>
            <a:pPr algn="l"/>
            <a:r>
              <a:rPr lang="en-US" sz="2000" b="0" dirty="0">
                <a:solidFill>
                  <a:srgbClr val="00B050"/>
                </a:solidFill>
                <a:latin typeface="Helvetica Neue"/>
              </a:rPr>
              <a:t>string</a:t>
            </a:r>
            <a:r>
              <a:rPr lang="en-US" sz="20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 </a:t>
            </a:r>
            <a:r>
              <a:rPr lang="en-US" sz="2000" b="0" dirty="0" err="1">
                <a:solidFill>
                  <a:srgbClr val="7030A0"/>
                </a:solidFill>
                <a:latin typeface="Helvetica Neue"/>
              </a:rPr>
              <a:t>ssa_get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(</a:t>
            </a:r>
            <a:r>
              <a:rPr lang="en-US" sz="2000" b="0" dirty="0" err="1">
                <a:solidFill>
                  <a:srgbClr val="00B050"/>
                </a:solidFill>
                <a:latin typeface="Helvetica Neue"/>
              </a:rPr>
              <a:t>ssa</a:t>
            </a:r>
            <a:r>
              <a:rPr lang="en-US" sz="2000" b="0" dirty="0">
                <a:solidFill>
                  <a:srgbClr val="00B050"/>
                </a:solidFill>
                <a:latin typeface="Helvetica Neue"/>
              </a:rPr>
              <a:t>*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2000" b="0" dirty="0">
                <a:solidFill>
                  <a:srgbClr val="FFC000"/>
                </a:solidFill>
                <a:latin typeface="Helvetica Neue"/>
              </a:rPr>
              <a:t>A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, </a:t>
            </a:r>
            <a:r>
              <a:rPr lang="en-US" sz="20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2000" b="0" dirty="0" err="1">
                <a:solidFill>
                  <a:srgbClr val="FFC000"/>
                </a:solidFill>
                <a:latin typeface="Helvetica Neue"/>
              </a:rPr>
              <a:t>i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)</a:t>
            </a:r>
          </a:p>
          <a:p>
            <a:pPr algn="l">
              <a:tabLst>
                <a:tab pos="3943350" algn="l"/>
              </a:tabLst>
            </a:pPr>
            <a:r>
              <a:rPr lang="en-US" sz="2000" b="0" dirty="0">
                <a:solidFill>
                  <a:srgbClr val="C00000"/>
                </a:solidFill>
                <a:latin typeface="Helvetica Neue"/>
              </a:rPr>
              <a:t>//@requires A != NULL;</a:t>
            </a:r>
          </a:p>
          <a:p>
            <a:pPr algn="l">
              <a:tabLst>
                <a:tab pos="3943350" algn="l"/>
              </a:tabLst>
            </a:pPr>
            <a:r>
              <a:rPr lang="en-US" sz="2000" b="0" dirty="0">
                <a:solidFill>
                  <a:srgbClr val="C00000"/>
                </a:solidFill>
                <a:latin typeface="Helvetica Neue"/>
              </a:rPr>
              <a:t>//@requires 0 &lt;= </a:t>
            </a:r>
            <a:r>
              <a:rPr lang="en-US" sz="2000" b="0" dirty="0" err="1">
                <a:solidFill>
                  <a:srgbClr val="C00000"/>
                </a:solidFill>
                <a:latin typeface="Helvetica Neue"/>
              </a:rPr>
              <a:t>i</a:t>
            </a:r>
            <a:r>
              <a:rPr lang="en-US" sz="2000" b="0" dirty="0">
                <a:solidFill>
                  <a:srgbClr val="C00000"/>
                </a:solidFill>
                <a:latin typeface="Helvetica Neue"/>
              </a:rPr>
              <a:t> &amp;&amp; </a:t>
            </a:r>
            <a:r>
              <a:rPr lang="en-US" sz="2000" b="0" dirty="0" err="1">
                <a:solidFill>
                  <a:srgbClr val="C00000"/>
                </a:solidFill>
                <a:latin typeface="Helvetica Neue"/>
              </a:rPr>
              <a:t>i</a:t>
            </a:r>
            <a:r>
              <a:rPr lang="en-US" sz="2000" b="0" dirty="0">
                <a:solidFill>
                  <a:srgbClr val="C00000"/>
                </a:solidFill>
                <a:latin typeface="Helvetica Neue"/>
              </a:rPr>
              <a:t> &lt; </a:t>
            </a:r>
            <a:r>
              <a:rPr lang="en-US" sz="2000" b="0" dirty="0" err="1">
                <a:solidFill>
                  <a:srgbClr val="C00000"/>
                </a:solidFill>
                <a:latin typeface="Helvetica Neue"/>
              </a:rPr>
              <a:t>ssa_len</a:t>
            </a:r>
            <a:r>
              <a:rPr lang="en-US" sz="2000" b="0" dirty="0">
                <a:solidFill>
                  <a:srgbClr val="C00000"/>
                </a:solidFill>
                <a:latin typeface="Helvetica Neue"/>
              </a:rPr>
              <a:t>(A);</a:t>
            </a:r>
            <a:endParaRPr lang="en-US" sz="2000" b="0" dirty="0">
              <a:solidFill>
                <a:schemeClr val="accent5">
                  <a:lumMod val="75000"/>
                </a:schemeClr>
              </a:solidFill>
              <a:latin typeface="Helvetica Neue"/>
            </a:endParaRPr>
          </a:p>
          <a:p>
            <a:pPr algn="l"/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{</a:t>
            </a:r>
          </a:p>
          <a:p>
            <a:pPr algn="l"/>
            <a:r>
              <a:rPr lang="en-US" sz="20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  </a:t>
            </a: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sz="20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 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A-&gt;data[</a:t>
            </a:r>
            <a:r>
              <a:rPr lang="en-US" sz="2000" b="0" dirty="0" err="1">
                <a:solidFill>
                  <a:schemeClr val="tx1"/>
                </a:solidFill>
                <a:latin typeface="Helvetica Neue"/>
              </a:rPr>
              <a:t>i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];</a:t>
            </a:r>
          </a:p>
          <a:p>
            <a:pPr algn="l"/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}</a:t>
            </a:r>
          </a:p>
          <a:p>
            <a:pPr algn="l"/>
            <a:endParaRPr lang="en-US" sz="1800" b="0" dirty="0">
              <a:solidFill>
                <a:schemeClr val="accent5">
                  <a:lumMod val="75000"/>
                </a:schemeClr>
              </a:solidFill>
              <a:latin typeface="Helvetica Neue"/>
            </a:endParaRPr>
          </a:p>
          <a:p>
            <a:pPr algn="l"/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// … rest of implementation </a:t>
            </a:r>
          </a:p>
          <a:p>
            <a:pPr algn="l"/>
            <a:endParaRPr lang="en-US" sz="1800" b="0" dirty="0">
              <a:latin typeface="Helvetica Neue"/>
            </a:endParaRPr>
          </a:p>
          <a:p>
            <a:pPr algn="l"/>
            <a:endParaRPr kumimoji="0" lang="en-US" sz="20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/>
              <a:sym typeface="Helvetica Neue" charset="0"/>
            </a:endParaRPr>
          </a:p>
        </p:txBody>
      </p:sp>
      <p:sp>
        <p:nvSpPr>
          <p:cNvPr id="8" name="TextBox 7"/>
          <p:cNvSpPr txBox="1"/>
          <p:nvPr/>
        </p:nvSpPr>
        <p:spPr>
          <a:xfrm rot="5400000">
            <a:off x="3610728" y="3713532"/>
            <a:ext cx="31643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Helvetica Neue"/>
              </a:rPr>
              <a:t>SSA Implementation</a:t>
            </a:r>
          </a:p>
        </p:txBody>
      </p:sp>
      <p:sp>
        <p:nvSpPr>
          <p:cNvPr id="18" name="Vertical Scroll 17"/>
          <p:cNvSpPr/>
          <p:nvPr/>
        </p:nvSpPr>
        <p:spPr bwMode="auto">
          <a:xfrm flipH="1">
            <a:off x="8483600" y="152400"/>
            <a:ext cx="4495800" cy="1447046"/>
          </a:xfrm>
          <a:prstGeom prst="verticalScroll">
            <a:avLst>
              <a:gd name="adj" fmla="val 19269"/>
            </a:avLst>
          </a:prstGeom>
          <a:solidFill>
            <a:schemeClr val="bg1"/>
          </a:solidFill>
          <a:ln w="9525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0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l">
              <a:tabLst>
                <a:tab pos="3371850" algn="l"/>
              </a:tabLst>
            </a:pP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string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ssa_get</a:t>
            </a:r>
            <a:r>
              <a:rPr lang="en-US" sz="1600" b="0" dirty="0">
                <a:latin typeface="Helvetica Neue"/>
              </a:rPr>
              <a:t>(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ssa_t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A</a:t>
            </a:r>
            <a:r>
              <a:rPr lang="en-US" sz="1600" b="0" dirty="0">
                <a:latin typeface="Helvetica Neue"/>
              </a:rPr>
              <a:t>, 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 err="1">
                <a:solidFill>
                  <a:srgbClr val="FFC000"/>
                </a:solidFill>
                <a:latin typeface="Helvetica Neue"/>
              </a:rPr>
              <a:t>i</a:t>
            </a:r>
            <a:r>
              <a:rPr lang="en-US" sz="1600" b="0" dirty="0">
                <a:latin typeface="Helvetica Neue"/>
              </a:rPr>
              <a:t>)</a:t>
            </a:r>
          </a:p>
          <a:p>
            <a:pPr algn="l">
              <a:tabLst>
                <a:tab pos="3371850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/*@requires A != NULL;	@*/</a:t>
            </a:r>
          </a:p>
          <a:p>
            <a:pPr algn="l">
              <a:tabLst>
                <a:tab pos="3371850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/*@requires 0 &lt;= 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</a:rPr>
              <a:t>i</a:t>
            </a: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&amp;&amp; 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</a:rPr>
              <a:t>i</a:t>
            </a: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&lt; 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</a:rPr>
              <a:t>ssa_len</a:t>
            </a: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(A);	@*/</a:t>
            </a:r>
            <a:r>
              <a:rPr lang="en-US" sz="1600" b="0" dirty="0">
                <a:latin typeface="Helvetica Neue"/>
              </a:rPr>
              <a:t> ;</a:t>
            </a:r>
          </a:p>
          <a:p>
            <a:pPr algn="l">
              <a:tabLst>
                <a:tab pos="3371850" algn="l"/>
              </a:tabLst>
            </a:pPr>
            <a:r>
              <a:rPr lang="en-US" sz="1600" b="0" dirty="0">
                <a:latin typeface="Helvetica Neue"/>
              </a:rPr>
              <a:t> </a:t>
            </a:r>
            <a:endParaRPr lang="en-US" sz="1600" b="0" dirty="0">
              <a:solidFill>
                <a:schemeClr val="accent5">
                  <a:lumMod val="75000"/>
                </a:schemeClr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8864579" y="107432"/>
            <a:ext cx="16764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Helvetica Neue"/>
              </a:rPr>
              <a:t>SSA Interface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11607800" y="7839670"/>
            <a:ext cx="63190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dirty="0">
                <a:solidFill>
                  <a:srgbClr val="FF0000"/>
                </a:solidFill>
                <a:sym typeface="Wingdings 2"/>
              </a:rPr>
              <a:t></a:t>
            </a:r>
            <a:endParaRPr lang="en-US" sz="5400" dirty="0">
              <a:solidFill>
                <a:srgbClr val="FF0000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11637651" y="4563070"/>
            <a:ext cx="65594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rgbClr val="00B050"/>
                </a:solidFill>
                <a:sym typeface="Wingdings 2"/>
              </a:rPr>
              <a:t></a:t>
            </a:r>
            <a:endParaRPr lang="en-US" sz="4800" dirty="0">
              <a:solidFill>
                <a:srgbClr val="00B050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11637651" y="5553670"/>
            <a:ext cx="65594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rgbClr val="00B050"/>
                </a:solidFill>
                <a:sym typeface="Wingdings 2"/>
              </a:rPr>
              <a:t></a:t>
            </a:r>
            <a:endParaRPr lang="en-US" sz="4800" dirty="0">
              <a:solidFill>
                <a:srgbClr val="00B050"/>
              </a:solidFill>
            </a:endParaRPr>
          </a:p>
        </p:txBody>
      </p:sp>
      <p:sp>
        <p:nvSpPr>
          <p:cNvPr id="23" name="Oval 22"/>
          <p:cNvSpPr>
            <a:spLocks noChangeArrowheads="1"/>
          </p:cNvSpPr>
          <p:nvPr/>
        </p:nvSpPr>
        <p:spPr bwMode="auto">
          <a:xfrm>
            <a:off x="330200" y="3505200"/>
            <a:ext cx="4648200" cy="22860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77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/>
      <p:bldP spid="20" grpId="0"/>
      <p:bldP spid="21" grpId="0"/>
      <p:bldP spid="22" grpId="0"/>
      <p:bldP spid="23" grpId="0" animBg="1"/>
    </p:bld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952500" y="254000"/>
            <a:ext cx="7073900" cy="1498600"/>
          </a:xfrm>
        </p:spPr>
        <p:txBody>
          <a:bodyPr/>
          <a:lstStyle/>
          <a:p>
            <a:r>
              <a:rPr lang="en-US" dirty="0"/>
              <a:t>Let’s Also Write </a:t>
            </a:r>
            <a:r>
              <a:rPr lang="en-US" dirty="0" err="1">
                <a:solidFill>
                  <a:srgbClr val="7030A0"/>
                </a:solidFill>
              </a:rPr>
              <a:t>ssa_len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5588000" y="2438400"/>
            <a:ext cx="6464300" cy="6438900"/>
          </a:xfrm>
        </p:spPr>
        <p:txBody>
          <a:bodyPr/>
          <a:lstStyle/>
          <a:p>
            <a:r>
              <a:rPr lang="en-US" dirty="0"/>
              <a:t>Simply return the length field</a:t>
            </a:r>
          </a:p>
          <a:p>
            <a:pPr lvl="3"/>
            <a:endParaRPr lang="en-US" dirty="0"/>
          </a:p>
          <a:p>
            <a:r>
              <a:rPr lang="en-US" dirty="0"/>
              <a:t>Is this </a:t>
            </a:r>
            <a:r>
              <a:rPr lang="en-US" b="1" dirty="0"/>
              <a:t>safe</a:t>
            </a:r>
            <a:r>
              <a:rPr lang="en-US" dirty="0"/>
              <a:t>?  </a:t>
            </a:r>
          </a:p>
          <a:p>
            <a:pPr lvl="1">
              <a:buClr>
                <a:schemeClr val="tx1"/>
              </a:buClr>
            </a:pPr>
            <a:r>
              <a:rPr lang="en-US" dirty="0">
                <a:solidFill>
                  <a:srgbClr val="C00000"/>
                </a:solidFill>
              </a:rPr>
              <a:t>A != NULL</a:t>
            </a:r>
          </a:p>
          <a:p>
            <a:pPr lvl="2"/>
            <a:r>
              <a:rPr lang="en-US" dirty="0"/>
              <a:t>By precondition</a:t>
            </a:r>
          </a:p>
          <a:p>
            <a:pPr lvl="3"/>
            <a:endParaRPr lang="en-US" dirty="0"/>
          </a:p>
          <a:p>
            <a:r>
              <a:rPr lang="en-US" dirty="0"/>
              <a:t>Does this help us with </a:t>
            </a:r>
            <a:r>
              <a:rPr lang="en-US" dirty="0" err="1">
                <a:solidFill>
                  <a:srgbClr val="7030A0"/>
                </a:solidFill>
              </a:rPr>
              <a:t>ssa_get</a:t>
            </a:r>
            <a:r>
              <a:rPr lang="en-US" dirty="0"/>
              <a:t>?</a:t>
            </a:r>
          </a:p>
          <a:p>
            <a:pPr lvl="1"/>
            <a:r>
              <a:rPr lang="en-US" dirty="0"/>
              <a:t>No useful </a:t>
            </a:r>
            <a:r>
              <a:rPr lang="en-US" dirty="0" err="1"/>
              <a:t>postcondition</a:t>
            </a:r>
            <a:endParaRPr lang="en-US" dirty="0"/>
          </a:p>
          <a:p>
            <a:pPr lvl="2"/>
            <a:r>
              <a:rPr lang="en-US" dirty="0"/>
              <a:t>Peeking at the code of </a:t>
            </a:r>
            <a:r>
              <a:rPr lang="en-US" dirty="0" err="1">
                <a:solidFill>
                  <a:srgbClr val="7030A0"/>
                </a:solidFill>
              </a:rPr>
              <a:t>ssa_len</a:t>
            </a:r>
            <a:r>
              <a:rPr lang="en-US" dirty="0"/>
              <a:t> would be operational reasoning!</a:t>
            </a:r>
          </a:p>
        </p:txBody>
      </p:sp>
      <p:sp>
        <p:nvSpPr>
          <p:cNvPr id="7" name="Cube 6"/>
          <p:cNvSpPr/>
          <p:nvPr/>
        </p:nvSpPr>
        <p:spPr bwMode="auto">
          <a:xfrm>
            <a:off x="711200" y="1905000"/>
            <a:ext cx="4643734" cy="6629400"/>
          </a:xfrm>
          <a:prstGeom prst="cube">
            <a:avLst>
              <a:gd name="adj" fmla="val 8453"/>
            </a:avLst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91440" tIns="91440" rIns="50800" bIns="5080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US" sz="16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struct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ssa_header</a:t>
            </a:r>
            <a:r>
              <a:rPr lang="en-US" sz="1600" b="0" dirty="0">
                <a:latin typeface="Helvetica Neue"/>
              </a:rPr>
              <a:t> {</a:t>
            </a:r>
          </a:p>
          <a:p>
            <a:pPr algn="l"/>
            <a:r>
              <a:rPr lang="en-US" sz="1600" b="0" dirty="0">
                <a:latin typeface="Helvetica Neue"/>
              </a:rPr>
              <a:t>  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string[]</a:t>
            </a:r>
            <a:r>
              <a:rPr lang="en-US" sz="1600" b="0" dirty="0">
                <a:latin typeface="Helvetica Neue"/>
              </a:rPr>
              <a:t> data;  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// sorted</a:t>
            </a:r>
          </a:p>
          <a:p>
            <a:pPr algn="l"/>
            <a:r>
              <a:rPr lang="en-US" sz="1600" b="0" dirty="0">
                <a:latin typeface="Helvetica Neue"/>
              </a:rPr>
              <a:t>  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1600" b="0" dirty="0">
                <a:latin typeface="Helvetica Neue"/>
              </a:rPr>
              <a:t> length;      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// = \length(data)</a:t>
            </a:r>
          </a:p>
          <a:p>
            <a:pPr algn="l"/>
            <a:r>
              <a:rPr lang="en-US" sz="1600" b="0" dirty="0">
                <a:latin typeface="Helvetica Neue"/>
              </a:rPr>
              <a:t>};</a:t>
            </a:r>
          </a:p>
          <a:p>
            <a:pPr algn="l"/>
            <a:r>
              <a:rPr lang="en-US" sz="16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typedef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6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struct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ssa_header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ssa</a:t>
            </a:r>
            <a:r>
              <a:rPr lang="en-US" sz="1600" b="0" dirty="0">
                <a:latin typeface="Helvetica Neue"/>
              </a:rPr>
              <a:t>;</a:t>
            </a:r>
          </a:p>
          <a:p>
            <a:pPr algn="l"/>
            <a:endParaRPr lang="en-US" sz="2000" b="0" dirty="0">
              <a:latin typeface="Helvetica Neue"/>
            </a:endParaRPr>
          </a:p>
          <a:p>
            <a:pPr algn="l"/>
            <a:r>
              <a:rPr lang="en-US" sz="20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20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2000" b="0" dirty="0" err="1">
                <a:solidFill>
                  <a:srgbClr val="7030A0"/>
                </a:solidFill>
                <a:latin typeface="Helvetica Neue"/>
              </a:rPr>
              <a:t>ssa_len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(</a:t>
            </a:r>
            <a:r>
              <a:rPr lang="en-US" sz="2000" b="0" dirty="0" err="1">
                <a:solidFill>
                  <a:srgbClr val="00B050"/>
                </a:solidFill>
                <a:latin typeface="Helvetica Neue"/>
              </a:rPr>
              <a:t>ssa</a:t>
            </a:r>
            <a:r>
              <a:rPr lang="en-US" sz="2000" b="0" dirty="0">
                <a:solidFill>
                  <a:srgbClr val="00B050"/>
                </a:solidFill>
                <a:latin typeface="Helvetica Neue"/>
              </a:rPr>
              <a:t>*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2000" b="0" dirty="0">
                <a:solidFill>
                  <a:srgbClr val="FFC000"/>
                </a:solidFill>
                <a:latin typeface="Helvetica Neue"/>
              </a:rPr>
              <a:t>A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)</a:t>
            </a:r>
          </a:p>
          <a:p>
            <a:pPr algn="l">
              <a:tabLst>
                <a:tab pos="3943350" algn="l"/>
              </a:tabLst>
            </a:pPr>
            <a:r>
              <a:rPr lang="en-US" sz="2000" b="0" dirty="0">
                <a:solidFill>
                  <a:srgbClr val="C00000"/>
                </a:solidFill>
                <a:latin typeface="Helvetica Neue"/>
              </a:rPr>
              <a:t>//@requires A != NULL;</a:t>
            </a:r>
          </a:p>
          <a:p>
            <a:pPr algn="l">
              <a:tabLst>
                <a:tab pos="3943350" algn="l"/>
              </a:tabLst>
            </a:pPr>
            <a:r>
              <a:rPr lang="en-US" sz="2000" b="0" dirty="0">
                <a:solidFill>
                  <a:srgbClr val="C00000"/>
                </a:solidFill>
                <a:latin typeface="Helvetica Neue"/>
              </a:rPr>
              <a:t>//@ensures \result &gt;= 0;</a:t>
            </a:r>
            <a:endParaRPr lang="en-US" sz="2000" b="0" dirty="0">
              <a:solidFill>
                <a:schemeClr val="accent5">
                  <a:lumMod val="75000"/>
                </a:schemeClr>
              </a:solidFill>
              <a:latin typeface="Helvetica Neue"/>
            </a:endParaRPr>
          </a:p>
          <a:p>
            <a:pPr algn="l"/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{</a:t>
            </a:r>
          </a:p>
          <a:p>
            <a:pPr algn="l"/>
            <a:r>
              <a:rPr lang="en-US" sz="20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  </a:t>
            </a: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sz="20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 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A-&gt;length;</a:t>
            </a:r>
          </a:p>
          <a:p>
            <a:pPr algn="l"/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}</a:t>
            </a:r>
          </a:p>
          <a:p>
            <a:pPr algn="l"/>
            <a:endParaRPr lang="en-US" sz="2000" b="0" dirty="0">
              <a:solidFill>
                <a:srgbClr val="00B050"/>
              </a:solidFill>
              <a:latin typeface="Helvetica Neue"/>
            </a:endParaRPr>
          </a:p>
          <a:p>
            <a:pPr algn="l"/>
            <a:r>
              <a:rPr lang="en-US" sz="2000" b="0" dirty="0">
                <a:solidFill>
                  <a:srgbClr val="00B050"/>
                </a:solidFill>
                <a:latin typeface="Helvetica Neue"/>
              </a:rPr>
              <a:t>string</a:t>
            </a:r>
            <a:r>
              <a:rPr lang="en-US" sz="20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 </a:t>
            </a:r>
            <a:r>
              <a:rPr lang="en-US" sz="2000" b="0" dirty="0" err="1">
                <a:solidFill>
                  <a:srgbClr val="7030A0"/>
                </a:solidFill>
                <a:latin typeface="Helvetica Neue"/>
              </a:rPr>
              <a:t>ssa_get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(</a:t>
            </a:r>
            <a:r>
              <a:rPr lang="en-US" sz="2000" b="0" dirty="0" err="1">
                <a:solidFill>
                  <a:srgbClr val="00B050"/>
                </a:solidFill>
                <a:latin typeface="Helvetica Neue"/>
              </a:rPr>
              <a:t>ssa</a:t>
            </a:r>
            <a:r>
              <a:rPr lang="en-US" sz="2000" b="0" dirty="0">
                <a:solidFill>
                  <a:srgbClr val="00B050"/>
                </a:solidFill>
                <a:latin typeface="Helvetica Neue"/>
              </a:rPr>
              <a:t>*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2000" b="0" dirty="0">
                <a:solidFill>
                  <a:srgbClr val="FFC000"/>
                </a:solidFill>
                <a:latin typeface="Helvetica Neue"/>
              </a:rPr>
              <a:t>A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, </a:t>
            </a:r>
            <a:r>
              <a:rPr lang="en-US" sz="20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2000" b="0" dirty="0" err="1">
                <a:solidFill>
                  <a:srgbClr val="FFC000"/>
                </a:solidFill>
                <a:latin typeface="Helvetica Neue"/>
              </a:rPr>
              <a:t>i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)</a:t>
            </a:r>
          </a:p>
          <a:p>
            <a:pPr algn="l">
              <a:tabLst>
                <a:tab pos="3943350" algn="l"/>
              </a:tabLst>
            </a:pPr>
            <a:r>
              <a:rPr lang="en-US" sz="2000" b="0" dirty="0">
                <a:solidFill>
                  <a:srgbClr val="C00000"/>
                </a:solidFill>
                <a:latin typeface="Helvetica Neue"/>
              </a:rPr>
              <a:t>//@requires A != NULL;</a:t>
            </a:r>
          </a:p>
          <a:p>
            <a:pPr algn="l">
              <a:tabLst>
                <a:tab pos="3943350" algn="l"/>
              </a:tabLst>
            </a:pPr>
            <a:r>
              <a:rPr lang="en-US" sz="2000" b="0" dirty="0">
                <a:solidFill>
                  <a:srgbClr val="C00000"/>
                </a:solidFill>
                <a:latin typeface="Helvetica Neue"/>
              </a:rPr>
              <a:t>//@requires 0 &lt;= </a:t>
            </a:r>
            <a:r>
              <a:rPr lang="en-US" sz="2000" b="0" dirty="0" err="1">
                <a:solidFill>
                  <a:srgbClr val="C00000"/>
                </a:solidFill>
                <a:latin typeface="Helvetica Neue"/>
              </a:rPr>
              <a:t>i</a:t>
            </a:r>
            <a:r>
              <a:rPr lang="en-US" sz="2000" b="0" dirty="0">
                <a:solidFill>
                  <a:srgbClr val="C00000"/>
                </a:solidFill>
                <a:latin typeface="Helvetica Neue"/>
              </a:rPr>
              <a:t> &amp;&amp; </a:t>
            </a:r>
            <a:r>
              <a:rPr lang="en-US" sz="2000" b="0" dirty="0" err="1">
                <a:solidFill>
                  <a:srgbClr val="C00000"/>
                </a:solidFill>
                <a:latin typeface="Helvetica Neue"/>
              </a:rPr>
              <a:t>i</a:t>
            </a:r>
            <a:r>
              <a:rPr lang="en-US" sz="2000" b="0" dirty="0">
                <a:solidFill>
                  <a:srgbClr val="C00000"/>
                </a:solidFill>
                <a:latin typeface="Helvetica Neue"/>
              </a:rPr>
              <a:t> &lt; </a:t>
            </a:r>
            <a:r>
              <a:rPr lang="en-US" sz="2000" b="0" dirty="0" err="1">
                <a:solidFill>
                  <a:srgbClr val="C00000"/>
                </a:solidFill>
                <a:latin typeface="Helvetica Neue"/>
              </a:rPr>
              <a:t>ssa_len</a:t>
            </a:r>
            <a:r>
              <a:rPr lang="en-US" sz="2000" b="0" dirty="0">
                <a:solidFill>
                  <a:srgbClr val="C00000"/>
                </a:solidFill>
                <a:latin typeface="Helvetica Neue"/>
              </a:rPr>
              <a:t>(A);</a:t>
            </a:r>
            <a:endParaRPr lang="en-US" sz="2000" b="0" dirty="0">
              <a:solidFill>
                <a:schemeClr val="accent5">
                  <a:lumMod val="75000"/>
                </a:schemeClr>
              </a:solidFill>
              <a:latin typeface="Helvetica Neue"/>
            </a:endParaRPr>
          </a:p>
          <a:p>
            <a:pPr algn="l"/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{</a:t>
            </a:r>
          </a:p>
          <a:p>
            <a:pPr algn="l"/>
            <a:r>
              <a:rPr lang="en-US" sz="20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  </a:t>
            </a: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sz="20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 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A-&gt;data[</a:t>
            </a:r>
            <a:r>
              <a:rPr lang="en-US" sz="2000" b="0" dirty="0" err="1">
                <a:solidFill>
                  <a:schemeClr val="tx1"/>
                </a:solidFill>
                <a:latin typeface="Helvetica Neue"/>
              </a:rPr>
              <a:t>i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];</a:t>
            </a:r>
          </a:p>
          <a:p>
            <a:pPr algn="l"/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}</a:t>
            </a:r>
          </a:p>
          <a:p>
            <a:pPr algn="l"/>
            <a:endParaRPr lang="en-US" sz="1800" b="0" dirty="0">
              <a:solidFill>
                <a:schemeClr val="accent5">
                  <a:lumMod val="75000"/>
                </a:schemeClr>
              </a:solidFill>
              <a:latin typeface="Helvetica Neue"/>
            </a:endParaRPr>
          </a:p>
          <a:p>
            <a:pPr algn="l"/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// … rest of implementation </a:t>
            </a:r>
          </a:p>
          <a:p>
            <a:pPr algn="l"/>
            <a:endParaRPr lang="en-US" sz="1800" b="0" dirty="0">
              <a:latin typeface="Helvetica Neue"/>
            </a:endParaRPr>
          </a:p>
          <a:p>
            <a:pPr algn="l"/>
            <a:endParaRPr kumimoji="0" lang="en-US" sz="20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/>
              <a:sym typeface="Helvetica Neue" charset="0"/>
            </a:endParaRPr>
          </a:p>
        </p:txBody>
      </p:sp>
      <p:sp>
        <p:nvSpPr>
          <p:cNvPr id="8" name="TextBox 7"/>
          <p:cNvSpPr txBox="1"/>
          <p:nvPr/>
        </p:nvSpPr>
        <p:spPr>
          <a:xfrm rot="5400000">
            <a:off x="3610728" y="3713532"/>
            <a:ext cx="31643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Helvetica Neue"/>
              </a:rPr>
              <a:t>SSA Implementation</a:t>
            </a:r>
          </a:p>
        </p:txBody>
      </p:sp>
      <p:sp>
        <p:nvSpPr>
          <p:cNvPr id="18" name="Vertical Scroll 17"/>
          <p:cNvSpPr/>
          <p:nvPr/>
        </p:nvSpPr>
        <p:spPr bwMode="auto">
          <a:xfrm flipH="1">
            <a:off x="8483600" y="152400"/>
            <a:ext cx="4495800" cy="2186801"/>
          </a:xfrm>
          <a:prstGeom prst="verticalScroll">
            <a:avLst>
              <a:gd name="adj" fmla="val 12669"/>
            </a:avLst>
          </a:prstGeom>
          <a:solidFill>
            <a:schemeClr val="bg1"/>
          </a:solidFill>
          <a:ln w="9525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0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l">
              <a:tabLst>
                <a:tab pos="3371850" algn="l"/>
              </a:tabLst>
            </a:pP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ssa_len</a:t>
            </a:r>
            <a:r>
              <a:rPr lang="en-US" sz="1600" b="0" dirty="0">
                <a:latin typeface="Helvetica Neue"/>
              </a:rPr>
              <a:t>(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ssa_t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A</a:t>
            </a:r>
            <a:r>
              <a:rPr lang="en-US" sz="1600" b="0" dirty="0">
                <a:latin typeface="Helvetica Neue"/>
              </a:rPr>
              <a:t>)</a:t>
            </a:r>
          </a:p>
          <a:p>
            <a:pPr algn="l">
              <a:tabLst>
                <a:tab pos="3371850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/*@requires A != NULL;	@*/</a:t>
            </a:r>
            <a:endParaRPr lang="en-US" sz="1600" b="0" dirty="0">
              <a:latin typeface="Helvetica Neue"/>
            </a:endParaRPr>
          </a:p>
          <a:p>
            <a:pPr algn="l">
              <a:tabLst>
                <a:tab pos="3371850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/*@ensures \result &gt;= 0;	@*/</a:t>
            </a:r>
            <a:r>
              <a:rPr lang="en-US" sz="1600" b="0" dirty="0">
                <a:latin typeface="Helvetica Neue"/>
              </a:rPr>
              <a:t> ;</a:t>
            </a:r>
          </a:p>
          <a:p>
            <a:pPr algn="l">
              <a:tabLst>
                <a:tab pos="3371850" algn="l"/>
              </a:tabLst>
            </a:pPr>
            <a:endParaRPr lang="en-US" sz="1600" b="0" dirty="0">
              <a:solidFill>
                <a:srgbClr val="00B050"/>
              </a:solidFill>
              <a:latin typeface="Helvetica Neue"/>
            </a:endParaRPr>
          </a:p>
          <a:p>
            <a:pPr algn="l">
              <a:tabLst>
                <a:tab pos="3371850" algn="l"/>
              </a:tabLst>
            </a:pP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string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ssa_get</a:t>
            </a:r>
            <a:r>
              <a:rPr lang="en-US" sz="1600" b="0" dirty="0">
                <a:latin typeface="Helvetica Neue"/>
              </a:rPr>
              <a:t>(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ssa_t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A</a:t>
            </a:r>
            <a:r>
              <a:rPr lang="en-US" sz="1600" b="0" dirty="0">
                <a:latin typeface="Helvetica Neue"/>
              </a:rPr>
              <a:t>, 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 err="1">
                <a:solidFill>
                  <a:srgbClr val="FFC000"/>
                </a:solidFill>
                <a:latin typeface="Helvetica Neue"/>
              </a:rPr>
              <a:t>i</a:t>
            </a:r>
            <a:r>
              <a:rPr lang="en-US" sz="1600" b="0" dirty="0">
                <a:latin typeface="Helvetica Neue"/>
              </a:rPr>
              <a:t>)</a:t>
            </a:r>
          </a:p>
          <a:p>
            <a:pPr algn="l">
              <a:tabLst>
                <a:tab pos="3371850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/*@requires A != NULL;	@*/</a:t>
            </a:r>
          </a:p>
          <a:p>
            <a:pPr algn="l">
              <a:tabLst>
                <a:tab pos="3371850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/*@requires 0 &lt;= 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</a:rPr>
              <a:t>i</a:t>
            </a: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&amp;&amp; 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</a:rPr>
              <a:t>i</a:t>
            </a: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&lt; 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</a:rPr>
              <a:t>ssa_len</a:t>
            </a: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(A);	@*/</a:t>
            </a:r>
            <a:r>
              <a:rPr lang="en-US" sz="1600" b="0" dirty="0">
                <a:latin typeface="Helvetica Neue"/>
              </a:rPr>
              <a:t> ;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8864579" y="107432"/>
            <a:ext cx="16764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Helvetica Neue"/>
              </a:rPr>
              <a:t>SSA Interface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11637651" y="4198203"/>
            <a:ext cx="65594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rgbClr val="00B050"/>
                </a:solidFill>
                <a:sym typeface="Wingdings 2"/>
              </a:rPr>
              <a:t></a:t>
            </a:r>
            <a:endParaRPr lang="en-US" sz="4800" dirty="0">
              <a:solidFill>
                <a:srgbClr val="00B050"/>
              </a:solidFill>
            </a:endParaRPr>
          </a:p>
        </p:txBody>
      </p:sp>
      <p:sp>
        <p:nvSpPr>
          <p:cNvPr id="11" name="Oval 10"/>
          <p:cNvSpPr>
            <a:spLocks noChangeArrowheads="1"/>
          </p:cNvSpPr>
          <p:nvPr/>
        </p:nvSpPr>
        <p:spPr bwMode="auto">
          <a:xfrm>
            <a:off x="330200" y="3657600"/>
            <a:ext cx="3276600" cy="21336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12" name="TextBox 11"/>
          <p:cNvSpPr txBox="1"/>
          <p:nvPr/>
        </p:nvSpPr>
        <p:spPr>
          <a:xfrm>
            <a:off x="11736348" y="5734050"/>
            <a:ext cx="63190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dirty="0">
                <a:solidFill>
                  <a:srgbClr val="FF0000"/>
                </a:solidFill>
                <a:sym typeface="Wingdings 2"/>
              </a:rPr>
              <a:t></a:t>
            </a:r>
            <a:endParaRPr lang="en-US" sz="5400" dirty="0">
              <a:solidFill>
                <a:srgbClr val="FF0000"/>
              </a:solidFill>
            </a:endParaRP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78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/>
      <p:bldP spid="21" grpId="0"/>
      <p:bldP spid="11" grpId="0" animBg="1"/>
      <p:bldP spid="1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Returning Two Values From a Function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This is clunky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We are invoking the whole array machinery for a single cell in allocated memory!</a:t>
            </a:r>
          </a:p>
        </p:txBody>
      </p:sp>
      <p:sp>
        <p:nvSpPr>
          <p:cNvPr id="6" name="Rectangle 4"/>
          <p:cNvSpPr>
            <a:spLocks/>
          </p:cNvSpPr>
          <p:nvPr/>
        </p:nvSpPr>
        <p:spPr bwMode="auto">
          <a:xfrm>
            <a:off x="406400" y="4603552"/>
            <a:ext cx="5693097" cy="4616648"/>
          </a:xfrm>
          <a:prstGeom prst="rect">
            <a:avLst/>
          </a:prstGeom>
          <a:noFill/>
          <a:ln w="12700">
            <a:solidFill>
              <a:schemeClr val="tx2"/>
            </a:solidFill>
            <a:miter lim="400000"/>
            <a:headEnd/>
            <a:tailEnd/>
          </a:ln>
        </p:spPr>
        <p:txBody>
          <a:bodyPr wrap="none" tIns="91440" bIns="91440" anchor="ctr">
            <a:spAutoFit/>
          </a:bodyPr>
          <a:lstStyle/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bool</a:t>
            </a: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sum_and_42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[]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,</a:t>
            </a: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n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,</a:t>
            </a: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[]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sum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)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//@requires n == \length(A);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//@requires \length(sum) == 1;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{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sum[0] 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= 0;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bool</a:t>
            </a: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has_42</a:t>
            </a: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= false;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for</a:t>
            </a: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 err="1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= 0; 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&lt; n; 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++) {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  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sum[0] += A[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];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 </a:t>
            </a:r>
            <a:r>
              <a:rPr lang="en-US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if 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(A[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] == 42) has_42 = true;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}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has_42;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</a:p>
        </p:txBody>
      </p:sp>
      <p:sp>
        <p:nvSpPr>
          <p:cNvPr id="7" name="Rectangle 4"/>
          <p:cNvSpPr>
            <a:spLocks/>
          </p:cNvSpPr>
          <p:nvPr/>
        </p:nvSpPr>
        <p:spPr bwMode="auto">
          <a:xfrm>
            <a:off x="6109525" y="6080879"/>
            <a:ext cx="4992585" cy="3139321"/>
          </a:xfrm>
          <a:prstGeom prst="rect">
            <a:avLst/>
          </a:prstGeom>
          <a:noFill/>
          <a:ln w="12700">
            <a:solidFill>
              <a:schemeClr val="tx2"/>
            </a:solidFill>
            <a:miter lim="400000"/>
            <a:headEnd/>
            <a:tailEnd/>
          </a:ln>
        </p:spPr>
        <p:txBody>
          <a:bodyPr wrap="none" tIns="91440" bIns="91440" anchor="ctr">
            <a:spAutoFit/>
          </a:bodyPr>
          <a:lstStyle/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main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() {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[]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= 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alloc_array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, 10);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for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(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 err="1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= 0; 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&lt; 10; 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++) A[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] = 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- 5;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endParaRPr lang="en-US" b="0" dirty="0"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 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[]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= 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alloc_array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, 1);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b="0" dirty="0" err="1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bool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b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= sum_and_42(A, 10, S);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0;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</a:p>
        </p:txBody>
      </p:sp>
      <p:sp>
        <p:nvSpPr>
          <p:cNvPr id="20" name="Slide Number Placeholder 1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952500" y="254000"/>
            <a:ext cx="7073900" cy="1498600"/>
          </a:xfrm>
        </p:spPr>
        <p:txBody>
          <a:bodyPr/>
          <a:lstStyle/>
          <a:p>
            <a:r>
              <a:rPr lang="en-US" dirty="0"/>
              <a:t>Let’s Also Write </a:t>
            </a:r>
            <a:r>
              <a:rPr lang="en-US" dirty="0" err="1">
                <a:solidFill>
                  <a:srgbClr val="7030A0"/>
                </a:solidFill>
              </a:rPr>
              <a:t>ssa_len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5816600" y="2438400"/>
            <a:ext cx="6705600" cy="6438900"/>
          </a:xfrm>
        </p:spPr>
        <p:txBody>
          <a:bodyPr/>
          <a:lstStyle/>
          <a:p>
            <a:r>
              <a:rPr lang="en-US" dirty="0"/>
              <a:t>Add a </a:t>
            </a:r>
            <a:r>
              <a:rPr lang="en-US" i="1" dirty="0"/>
              <a:t>useful</a:t>
            </a:r>
            <a:r>
              <a:rPr lang="en-US" dirty="0"/>
              <a:t> </a:t>
            </a:r>
            <a:r>
              <a:rPr lang="en-US" dirty="0" err="1"/>
              <a:t>postcondition</a:t>
            </a:r>
            <a:endParaRPr lang="en-US" dirty="0"/>
          </a:p>
          <a:p>
            <a:pPr>
              <a:buNone/>
            </a:pPr>
            <a:r>
              <a:rPr lang="en-US" dirty="0"/>
              <a:t>			</a:t>
            </a:r>
            <a:r>
              <a:rPr lang="en-US" sz="2800" dirty="0">
                <a:solidFill>
                  <a:srgbClr val="C00000"/>
                </a:solidFill>
              </a:rPr>
              <a:t>\result == \length(A-&gt;data)</a:t>
            </a:r>
            <a:endParaRPr lang="en-US" dirty="0">
              <a:solidFill>
                <a:srgbClr val="C00000"/>
              </a:solidFill>
            </a:endParaRPr>
          </a:p>
          <a:p>
            <a:pPr lvl="3"/>
            <a:endParaRPr lang="en-US" dirty="0"/>
          </a:p>
          <a:p>
            <a:r>
              <a:rPr lang="en-US" dirty="0"/>
              <a:t>Is this </a:t>
            </a:r>
            <a:r>
              <a:rPr lang="en-US" b="1" dirty="0"/>
              <a:t>safe</a:t>
            </a:r>
            <a:r>
              <a:rPr lang="en-US" dirty="0"/>
              <a:t>?  </a:t>
            </a:r>
          </a:p>
          <a:p>
            <a:pPr lvl="1">
              <a:buClr>
                <a:schemeClr val="tx1"/>
              </a:buClr>
            </a:pPr>
            <a:r>
              <a:rPr lang="en-US" dirty="0">
                <a:solidFill>
                  <a:srgbClr val="C00000"/>
                </a:solidFill>
              </a:rPr>
              <a:t>A != NULL</a:t>
            </a:r>
          </a:p>
          <a:p>
            <a:pPr lvl="2"/>
            <a:r>
              <a:rPr lang="en-US" dirty="0"/>
              <a:t>By precondition</a:t>
            </a:r>
          </a:p>
          <a:p>
            <a:pPr lvl="3"/>
            <a:endParaRPr lang="en-US" dirty="0"/>
          </a:p>
          <a:p>
            <a:r>
              <a:rPr lang="en-US" dirty="0"/>
              <a:t>Is </a:t>
            </a:r>
            <a:r>
              <a:rPr lang="en-US" dirty="0" err="1">
                <a:solidFill>
                  <a:srgbClr val="7030A0"/>
                </a:solidFill>
              </a:rPr>
              <a:t>ssa_len</a:t>
            </a:r>
            <a:r>
              <a:rPr lang="en-US" dirty="0"/>
              <a:t> correct?</a:t>
            </a:r>
          </a:p>
          <a:p>
            <a:pPr lvl="1"/>
            <a:r>
              <a:rPr lang="en-US" dirty="0"/>
              <a:t>No relation between A-&gt;length and \length(A-&gt;data)</a:t>
            </a:r>
          </a:p>
        </p:txBody>
      </p:sp>
      <p:sp>
        <p:nvSpPr>
          <p:cNvPr id="7" name="Cube 6"/>
          <p:cNvSpPr/>
          <p:nvPr/>
        </p:nvSpPr>
        <p:spPr bwMode="auto">
          <a:xfrm>
            <a:off x="711200" y="1905000"/>
            <a:ext cx="4953000" cy="6934200"/>
          </a:xfrm>
          <a:prstGeom prst="cube">
            <a:avLst>
              <a:gd name="adj" fmla="val 7508"/>
            </a:avLst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91440" tIns="91440" rIns="50800" bIns="5080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US" sz="16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struct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ssa_header</a:t>
            </a:r>
            <a:r>
              <a:rPr lang="en-US" sz="1600" b="0" dirty="0">
                <a:latin typeface="Helvetica Neue"/>
              </a:rPr>
              <a:t> {</a:t>
            </a:r>
          </a:p>
          <a:p>
            <a:pPr algn="l"/>
            <a:r>
              <a:rPr lang="en-US" sz="1600" b="0" dirty="0">
                <a:latin typeface="Helvetica Neue"/>
              </a:rPr>
              <a:t>  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string[]</a:t>
            </a:r>
            <a:r>
              <a:rPr lang="en-US" sz="1600" b="0" dirty="0">
                <a:latin typeface="Helvetica Neue"/>
              </a:rPr>
              <a:t> data;  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// sorted</a:t>
            </a:r>
          </a:p>
          <a:p>
            <a:pPr algn="l"/>
            <a:r>
              <a:rPr lang="en-US" sz="1600" b="0" dirty="0">
                <a:latin typeface="Helvetica Neue"/>
              </a:rPr>
              <a:t>  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1600" b="0" dirty="0">
                <a:latin typeface="Helvetica Neue"/>
              </a:rPr>
              <a:t> length;      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// = \length(data)</a:t>
            </a:r>
          </a:p>
          <a:p>
            <a:pPr algn="l"/>
            <a:r>
              <a:rPr lang="en-US" sz="1600" b="0" dirty="0">
                <a:latin typeface="Helvetica Neue"/>
              </a:rPr>
              <a:t>};</a:t>
            </a:r>
          </a:p>
          <a:p>
            <a:pPr algn="l"/>
            <a:r>
              <a:rPr lang="en-US" sz="16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typedef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6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struct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ssa_header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ssa</a:t>
            </a:r>
            <a:r>
              <a:rPr lang="en-US" sz="1600" b="0" dirty="0">
                <a:latin typeface="Helvetica Neue"/>
              </a:rPr>
              <a:t>;</a:t>
            </a:r>
          </a:p>
          <a:p>
            <a:pPr algn="l"/>
            <a:endParaRPr lang="en-US" sz="2000" b="0" dirty="0">
              <a:latin typeface="Helvetica Neue"/>
            </a:endParaRPr>
          </a:p>
          <a:p>
            <a:pPr algn="l"/>
            <a:r>
              <a:rPr lang="en-US" sz="20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20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2000" b="0" dirty="0" err="1">
                <a:solidFill>
                  <a:srgbClr val="7030A0"/>
                </a:solidFill>
                <a:latin typeface="Helvetica Neue"/>
              </a:rPr>
              <a:t>ssa_len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(</a:t>
            </a:r>
            <a:r>
              <a:rPr lang="en-US" sz="2000" b="0" dirty="0" err="1">
                <a:solidFill>
                  <a:srgbClr val="00B050"/>
                </a:solidFill>
                <a:latin typeface="Helvetica Neue"/>
              </a:rPr>
              <a:t>ssa</a:t>
            </a:r>
            <a:r>
              <a:rPr lang="en-US" sz="2000" b="0" dirty="0">
                <a:solidFill>
                  <a:srgbClr val="00B050"/>
                </a:solidFill>
                <a:latin typeface="Helvetica Neue"/>
              </a:rPr>
              <a:t>*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2000" b="0" dirty="0">
                <a:solidFill>
                  <a:srgbClr val="FFC000"/>
                </a:solidFill>
                <a:latin typeface="Helvetica Neue"/>
              </a:rPr>
              <a:t>A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)</a:t>
            </a:r>
          </a:p>
          <a:p>
            <a:pPr algn="l">
              <a:tabLst>
                <a:tab pos="3943350" algn="l"/>
              </a:tabLst>
            </a:pPr>
            <a:r>
              <a:rPr lang="en-US" sz="2000" b="0" dirty="0">
                <a:solidFill>
                  <a:srgbClr val="C00000"/>
                </a:solidFill>
                <a:latin typeface="Helvetica Neue"/>
              </a:rPr>
              <a:t>//@requires A != NULL;</a:t>
            </a:r>
          </a:p>
          <a:p>
            <a:pPr algn="l">
              <a:tabLst>
                <a:tab pos="3943350" algn="l"/>
              </a:tabLst>
            </a:pPr>
            <a:r>
              <a:rPr lang="en-US" sz="2000" b="0" dirty="0">
                <a:solidFill>
                  <a:srgbClr val="C00000"/>
                </a:solidFill>
                <a:latin typeface="Helvetica Neue"/>
              </a:rPr>
              <a:t>//@ensures \result &gt;= 0;</a:t>
            </a:r>
          </a:p>
          <a:p>
            <a:pPr algn="l">
              <a:tabLst>
                <a:tab pos="3943350" algn="l"/>
              </a:tabLst>
            </a:pPr>
            <a:r>
              <a:rPr lang="en-US" sz="2000" b="0" dirty="0">
                <a:solidFill>
                  <a:srgbClr val="C00000"/>
                </a:solidFill>
                <a:latin typeface="Helvetica Neue"/>
              </a:rPr>
              <a:t>//@ensures \result == \length(A-&gt;data);</a:t>
            </a:r>
            <a:endParaRPr lang="en-US" sz="2000" b="0" dirty="0">
              <a:solidFill>
                <a:schemeClr val="accent5">
                  <a:lumMod val="75000"/>
                </a:schemeClr>
              </a:solidFill>
              <a:latin typeface="Helvetica Neue"/>
            </a:endParaRPr>
          </a:p>
          <a:p>
            <a:pPr algn="l"/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{</a:t>
            </a:r>
          </a:p>
          <a:p>
            <a:pPr algn="l"/>
            <a:r>
              <a:rPr lang="en-US" sz="20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  </a:t>
            </a: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sz="20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 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A-&gt;length;</a:t>
            </a:r>
          </a:p>
          <a:p>
            <a:pPr algn="l"/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}</a:t>
            </a:r>
          </a:p>
          <a:p>
            <a:pPr algn="l"/>
            <a:endParaRPr lang="en-US" sz="2000" b="0" dirty="0">
              <a:solidFill>
                <a:srgbClr val="00B050"/>
              </a:solidFill>
              <a:latin typeface="Helvetica Neue"/>
            </a:endParaRPr>
          </a:p>
          <a:p>
            <a:pPr algn="l"/>
            <a:r>
              <a:rPr lang="en-US" sz="2000" b="0" dirty="0">
                <a:solidFill>
                  <a:srgbClr val="00B050"/>
                </a:solidFill>
                <a:latin typeface="Helvetica Neue"/>
              </a:rPr>
              <a:t>string</a:t>
            </a:r>
            <a:r>
              <a:rPr lang="en-US" sz="20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 </a:t>
            </a:r>
            <a:r>
              <a:rPr lang="en-US" sz="2000" b="0" dirty="0" err="1">
                <a:solidFill>
                  <a:srgbClr val="7030A0"/>
                </a:solidFill>
                <a:latin typeface="Helvetica Neue"/>
              </a:rPr>
              <a:t>ssa_get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(</a:t>
            </a:r>
            <a:r>
              <a:rPr lang="en-US" sz="2000" b="0" dirty="0" err="1">
                <a:solidFill>
                  <a:srgbClr val="00B050"/>
                </a:solidFill>
                <a:latin typeface="Helvetica Neue"/>
              </a:rPr>
              <a:t>ssa</a:t>
            </a:r>
            <a:r>
              <a:rPr lang="en-US" sz="2000" b="0" dirty="0">
                <a:solidFill>
                  <a:srgbClr val="00B050"/>
                </a:solidFill>
                <a:latin typeface="Helvetica Neue"/>
              </a:rPr>
              <a:t>*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2000" b="0" dirty="0">
                <a:solidFill>
                  <a:srgbClr val="FFC000"/>
                </a:solidFill>
                <a:latin typeface="Helvetica Neue"/>
              </a:rPr>
              <a:t>A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, </a:t>
            </a:r>
            <a:r>
              <a:rPr lang="en-US" sz="20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2000" b="0" dirty="0" err="1">
                <a:solidFill>
                  <a:srgbClr val="FFC000"/>
                </a:solidFill>
                <a:latin typeface="Helvetica Neue"/>
              </a:rPr>
              <a:t>i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)</a:t>
            </a:r>
          </a:p>
          <a:p>
            <a:pPr algn="l">
              <a:tabLst>
                <a:tab pos="3943350" algn="l"/>
              </a:tabLst>
            </a:pPr>
            <a:r>
              <a:rPr lang="en-US" sz="2000" b="0" dirty="0">
                <a:solidFill>
                  <a:srgbClr val="C00000"/>
                </a:solidFill>
                <a:latin typeface="Helvetica Neue"/>
              </a:rPr>
              <a:t>//@requires A != NULL;</a:t>
            </a:r>
          </a:p>
          <a:p>
            <a:pPr algn="l">
              <a:tabLst>
                <a:tab pos="3943350" algn="l"/>
              </a:tabLst>
            </a:pPr>
            <a:r>
              <a:rPr lang="en-US" sz="2000" b="0" dirty="0">
                <a:solidFill>
                  <a:srgbClr val="C00000"/>
                </a:solidFill>
                <a:latin typeface="Helvetica Neue"/>
              </a:rPr>
              <a:t>//@requires 0 &lt;= </a:t>
            </a:r>
            <a:r>
              <a:rPr lang="en-US" sz="2000" b="0" dirty="0" err="1">
                <a:solidFill>
                  <a:srgbClr val="C00000"/>
                </a:solidFill>
                <a:latin typeface="Helvetica Neue"/>
              </a:rPr>
              <a:t>i</a:t>
            </a:r>
            <a:r>
              <a:rPr lang="en-US" sz="2000" b="0" dirty="0">
                <a:solidFill>
                  <a:srgbClr val="C00000"/>
                </a:solidFill>
                <a:latin typeface="Helvetica Neue"/>
              </a:rPr>
              <a:t> &amp;&amp; </a:t>
            </a:r>
            <a:r>
              <a:rPr lang="en-US" sz="2000" b="0" dirty="0" err="1">
                <a:solidFill>
                  <a:srgbClr val="C00000"/>
                </a:solidFill>
                <a:latin typeface="Helvetica Neue"/>
              </a:rPr>
              <a:t>i</a:t>
            </a:r>
            <a:r>
              <a:rPr lang="en-US" sz="2000" b="0" dirty="0">
                <a:solidFill>
                  <a:srgbClr val="C00000"/>
                </a:solidFill>
                <a:latin typeface="Helvetica Neue"/>
              </a:rPr>
              <a:t> &lt; </a:t>
            </a:r>
            <a:r>
              <a:rPr lang="en-US" sz="2000" b="0" dirty="0" err="1">
                <a:solidFill>
                  <a:srgbClr val="C00000"/>
                </a:solidFill>
                <a:latin typeface="Helvetica Neue"/>
              </a:rPr>
              <a:t>ssa_len</a:t>
            </a:r>
            <a:r>
              <a:rPr lang="en-US" sz="2000" b="0" dirty="0">
                <a:solidFill>
                  <a:srgbClr val="C00000"/>
                </a:solidFill>
                <a:latin typeface="Helvetica Neue"/>
              </a:rPr>
              <a:t>(A);</a:t>
            </a:r>
            <a:endParaRPr lang="en-US" sz="2000" b="0" dirty="0">
              <a:solidFill>
                <a:schemeClr val="accent5">
                  <a:lumMod val="75000"/>
                </a:schemeClr>
              </a:solidFill>
              <a:latin typeface="Helvetica Neue"/>
            </a:endParaRPr>
          </a:p>
          <a:p>
            <a:pPr algn="l"/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{</a:t>
            </a:r>
          </a:p>
          <a:p>
            <a:pPr algn="l"/>
            <a:r>
              <a:rPr lang="en-US" sz="20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  </a:t>
            </a: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sz="20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 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A-&gt;data[</a:t>
            </a:r>
            <a:r>
              <a:rPr lang="en-US" sz="2000" b="0" dirty="0" err="1">
                <a:solidFill>
                  <a:schemeClr val="tx1"/>
                </a:solidFill>
                <a:latin typeface="Helvetica Neue"/>
              </a:rPr>
              <a:t>i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];</a:t>
            </a:r>
          </a:p>
          <a:p>
            <a:pPr algn="l"/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}</a:t>
            </a:r>
          </a:p>
          <a:p>
            <a:pPr algn="l"/>
            <a:endParaRPr lang="en-US" sz="1800" b="0" dirty="0">
              <a:solidFill>
                <a:schemeClr val="accent5">
                  <a:lumMod val="75000"/>
                </a:schemeClr>
              </a:solidFill>
              <a:latin typeface="Helvetica Neue"/>
            </a:endParaRPr>
          </a:p>
          <a:p>
            <a:pPr algn="l"/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// … rest of implementation </a:t>
            </a:r>
          </a:p>
          <a:p>
            <a:pPr algn="l"/>
            <a:endParaRPr lang="en-US" sz="1800" b="0" dirty="0">
              <a:latin typeface="Helvetica Neue"/>
            </a:endParaRPr>
          </a:p>
          <a:p>
            <a:pPr algn="l"/>
            <a:endParaRPr kumimoji="0" lang="en-US" sz="20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/>
              <a:sym typeface="Helvetica Neue" charset="0"/>
            </a:endParaRPr>
          </a:p>
        </p:txBody>
      </p:sp>
      <p:sp>
        <p:nvSpPr>
          <p:cNvPr id="8" name="TextBox 7"/>
          <p:cNvSpPr txBox="1"/>
          <p:nvPr/>
        </p:nvSpPr>
        <p:spPr>
          <a:xfrm rot="5400000">
            <a:off x="3931869" y="3713532"/>
            <a:ext cx="31643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Helvetica Neue"/>
              </a:rPr>
              <a:t>SSA Implementation</a:t>
            </a:r>
          </a:p>
        </p:txBody>
      </p:sp>
      <p:sp>
        <p:nvSpPr>
          <p:cNvPr id="18" name="Vertical Scroll 17"/>
          <p:cNvSpPr/>
          <p:nvPr/>
        </p:nvSpPr>
        <p:spPr bwMode="auto">
          <a:xfrm flipH="1">
            <a:off x="8483600" y="152400"/>
            <a:ext cx="4495800" cy="2186801"/>
          </a:xfrm>
          <a:prstGeom prst="verticalScroll">
            <a:avLst>
              <a:gd name="adj" fmla="val 12669"/>
            </a:avLst>
          </a:prstGeom>
          <a:solidFill>
            <a:schemeClr val="bg1"/>
          </a:solidFill>
          <a:ln w="9525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0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l">
              <a:tabLst>
                <a:tab pos="3371850" algn="l"/>
              </a:tabLst>
            </a:pP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ssa_len</a:t>
            </a:r>
            <a:r>
              <a:rPr lang="en-US" sz="1600" b="0" dirty="0">
                <a:latin typeface="Helvetica Neue"/>
              </a:rPr>
              <a:t>(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ssa_t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A</a:t>
            </a:r>
            <a:r>
              <a:rPr lang="en-US" sz="1600" b="0" dirty="0">
                <a:latin typeface="Helvetica Neue"/>
              </a:rPr>
              <a:t>)</a:t>
            </a:r>
          </a:p>
          <a:p>
            <a:pPr algn="l">
              <a:tabLst>
                <a:tab pos="3371850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/*@requires A != NULL;	@*/</a:t>
            </a:r>
            <a:endParaRPr lang="en-US" sz="1600" b="0" dirty="0">
              <a:latin typeface="Helvetica Neue"/>
            </a:endParaRPr>
          </a:p>
          <a:p>
            <a:pPr algn="l">
              <a:tabLst>
                <a:tab pos="3371850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/*@ensures \result &gt;= 0;	@*/</a:t>
            </a:r>
            <a:r>
              <a:rPr lang="en-US" sz="1600" b="0" dirty="0">
                <a:latin typeface="Helvetica Neue"/>
              </a:rPr>
              <a:t> ;</a:t>
            </a:r>
          </a:p>
          <a:p>
            <a:pPr algn="l">
              <a:tabLst>
                <a:tab pos="3371850" algn="l"/>
              </a:tabLst>
            </a:pPr>
            <a:endParaRPr lang="en-US" sz="1600" b="0" dirty="0">
              <a:solidFill>
                <a:srgbClr val="00B050"/>
              </a:solidFill>
              <a:latin typeface="Helvetica Neue"/>
            </a:endParaRPr>
          </a:p>
          <a:p>
            <a:pPr algn="l">
              <a:tabLst>
                <a:tab pos="3371850" algn="l"/>
              </a:tabLst>
            </a:pP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string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ssa_get</a:t>
            </a:r>
            <a:r>
              <a:rPr lang="en-US" sz="1600" b="0" dirty="0">
                <a:latin typeface="Helvetica Neue"/>
              </a:rPr>
              <a:t>(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ssa_t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A</a:t>
            </a:r>
            <a:r>
              <a:rPr lang="en-US" sz="1600" b="0" dirty="0">
                <a:latin typeface="Helvetica Neue"/>
              </a:rPr>
              <a:t>, 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 err="1">
                <a:solidFill>
                  <a:srgbClr val="FFC000"/>
                </a:solidFill>
                <a:latin typeface="Helvetica Neue"/>
              </a:rPr>
              <a:t>i</a:t>
            </a:r>
            <a:r>
              <a:rPr lang="en-US" sz="1600" b="0" dirty="0">
                <a:latin typeface="Helvetica Neue"/>
              </a:rPr>
              <a:t>)</a:t>
            </a:r>
          </a:p>
          <a:p>
            <a:pPr algn="l">
              <a:tabLst>
                <a:tab pos="3371850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/*@requires A != NULL;	@*/</a:t>
            </a:r>
          </a:p>
          <a:p>
            <a:pPr algn="l">
              <a:tabLst>
                <a:tab pos="3371850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/*@requires 0 &lt;= 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</a:rPr>
              <a:t>i</a:t>
            </a: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&amp;&amp; 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</a:rPr>
              <a:t>i</a:t>
            </a: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&lt; 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</a:rPr>
              <a:t>ssa_len</a:t>
            </a: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(A);	@*/</a:t>
            </a:r>
            <a:r>
              <a:rPr lang="en-US" sz="1600" b="0" dirty="0">
                <a:latin typeface="Helvetica Neue"/>
              </a:rPr>
              <a:t> ;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8864579" y="107432"/>
            <a:ext cx="16764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Helvetica Neue"/>
              </a:rPr>
              <a:t>SSA Interface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11637651" y="4579203"/>
            <a:ext cx="65594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rgbClr val="00B050"/>
                </a:solidFill>
                <a:sym typeface="Wingdings 2"/>
              </a:rPr>
              <a:t></a:t>
            </a:r>
            <a:endParaRPr lang="en-US" sz="4800" dirty="0">
              <a:solidFill>
                <a:srgbClr val="00B050"/>
              </a:solidFill>
            </a:endParaRPr>
          </a:p>
        </p:txBody>
      </p:sp>
      <p:sp>
        <p:nvSpPr>
          <p:cNvPr id="11" name="Oval 10"/>
          <p:cNvSpPr>
            <a:spLocks noChangeArrowheads="1"/>
          </p:cNvSpPr>
          <p:nvPr/>
        </p:nvSpPr>
        <p:spPr bwMode="auto">
          <a:xfrm>
            <a:off x="330200" y="4724400"/>
            <a:ext cx="5105400" cy="5334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10" name="Rectangular Callout 9"/>
          <p:cNvSpPr/>
          <p:nvPr/>
        </p:nvSpPr>
        <p:spPr bwMode="auto">
          <a:xfrm>
            <a:off x="8533196" y="7723763"/>
            <a:ext cx="4293804" cy="1877437"/>
          </a:xfrm>
          <a:prstGeom prst="wedgeRectCallout">
            <a:avLst>
              <a:gd name="adj1" fmla="val -63252"/>
              <a:gd name="adj2" fmla="val -61983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 algn="l">
              <a:defRPr/>
            </a:pPr>
            <a:r>
              <a:rPr lang="en-US" sz="2000" b="0" i="1" dirty="0"/>
              <a:t>Innocent mistake: define </a:t>
            </a:r>
            <a:r>
              <a:rPr lang="en-US" sz="2000" b="0" i="1" dirty="0" err="1">
                <a:solidFill>
                  <a:srgbClr val="7030A0"/>
                </a:solidFill>
              </a:rPr>
              <a:t>ssa_new</a:t>
            </a:r>
            <a:r>
              <a:rPr lang="en-US" sz="2000" b="0" i="1" dirty="0"/>
              <a:t> as</a:t>
            </a:r>
          </a:p>
          <a:p>
            <a:pPr algn="l">
              <a:defRPr/>
            </a:pPr>
            <a:r>
              <a:rPr lang="en-US" sz="1600" b="0" dirty="0" err="1"/>
              <a:t>ssa</a:t>
            </a:r>
            <a:r>
              <a:rPr lang="en-US" sz="1600" b="0" dirty="0"/>
              <a:t>* </a:t>
            </a:r>
            <a:r>
              <a:rPr lang="en-US" sz="1600" b="0" dirty="0" err="1"/>
              <a:t>ssa_new</a:t>
            </a:r>
            <a:r>
              <a:rPr lang="en-US" sz="1600" b="0" dirty="0"/>
              <a:t>(</a:t>
            </a:r>
            <a:r>
              <a:rPr lang="en-US" sz="1600" b="0" dirty="0" err="1"/>
              <a:t>int</a:t>
            </a:r>
            <a:r>
              <a:rPr lang="en-US" sz="1600" b="0" dirty="0"/>
              <a:t> size) {</a:t>
            </a:r>
            <a:br>
              <a:rPr lang="en-US" sz="1600" b="0" dirty="0"/>
            </a:br>
            <a:r>
              <a:rPr lang="en-US" sz="1600" b="0" dirty="0"/>
              <a:t>  </a:t>
            </a:r>
            <a:r>
              <a:rPr lang="en-US" sz="1600" b="0" dirty="0" err="1"/>
              <a:t>ssa</a:t>
            </a:r>
            <a:r>
              <a:rPr lang="en-US" sz="1600" b="0" dirty="0"/>
              <a:t>* A = </a:t>
            </a:r>
            <a:r>
              <a:rPr lang="en-US" sz="1600" b="0" dirty="0" err="1"/>
              <a:t>alloc</a:t>
            </a:r>
            <a:r>
              <a:rPr lang="en-US" sz="1600" b="0" dirty="0"/>
              <a:t>(</a:t>
            </a:r>
            <a:r>
              <a:rPr lang="en-US" sz="1600" b="0" dirty="0" err="1"/>
              <a:t>ssa</a:t>
            </a:r>
            <a:r>
              <a:rPr lang="en-US" sz="1600" b="0" dirty="0"/>
              <a:t>); </a:t>
            </a:r>
            <a:br>
              <a:rPr lang="en-US" sz="1600" b="0" dirty="0"/>
            </a:br>
            <a:r>
              <a:rPr lang="en-US" sz="1600" b="0" dirty="0"/>
              <a:t>  A-&gt;length = size;</a:t>
            </a:r>
            <a:br>
              <a:rPr lang="en-US" sz="1600" b="0" dirty="0"/>
            </a:br>
            <a:r>
              <a:rPr lang="en-US" sz="1600" b="0" dirty="0"/>
              <a:t>  A-&gt;data = </a:t>
            </a:r>
            <a:r>
              <a:rPr lang="en-US" sz="1600" b="0" dirty="0" err="1"/>
              <a:t>alloc_array</a:t>
            </a:r>
            <a:r>
              <a:rPr lang="en-US" sz="1600" b="0" dirty="0"/>
              <a:t>(string, size+1);</a:t>
            </a:r>
          </a:p>
          <a:p>
            <a:pPr algn="l">
              <a:defRPr/>
            </a:pPr>
            <a:r>
              <a:rPr lang="en-US" sz="1600" b="0" dirty="0"/>
              <a:t>  return A;</a:t>
            </a:r>
            <a:br>
              <a:rPr lang="en-US" sz="1600" b="0" dirty="0"/>
            </a:br>
            <a:r>
              <a:rPr lang="en-US" sz="1600" b="0" dirty="0"/>
              <a:t>}</a:t>
            </a:r>
          </a:p>
        </p:txBody>
      </p:sp>
      <p:sp>
        <p:nvSpPr>
          <p:cNvPr id="12" name="Oval 11"/>
          <p:cNvSpPr>
            <a:spLocks noChangeArrowheads="1"/>
          </p:cNvSpPr>
          <p:nvPr/>
        </p:nvSpPr>
        <p:spPr bwMode="auto">
          <a:xfrm>
            <a:off x="11226800" y="8686800"/>
            <a:ext cx="838200" cy="5334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13" name="TextBox 12"/>
          <p:cNvSpPr txBox="1"/>
          <p:nvPr/>
        </p:nvSpPr>
        <p:spPr>
          <a:xfrm>
            <a:off x="11607800" y="6772870"/>
            <a:ext cx="63190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dirty="0">
                <a:solidFill>
                  <a:srgbClr val="FF0000"/>
                </a:solidFill>
                <a:sym typeface="Wingdings 2"/>
              </a:rPr>
              <a:t></a:t>
            </a:r>
            <a:endParaRPr lang="en-US" sz="5400" dirty="0">
              <a:solidFill>
                <a:srgbClr val="FF0000"/>
              </a:solidFill>
            </a:endParaRP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79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/>
      <p:bldP spid="21" grpId="0"/>
      <p:bldP spid="11" grpId="0" animBg="1"/>
      <p:bldP spid="10" grpId="0" animBg="1"/>
      <p:bldP spid="12" grpId="0" animBg="1"/>
      <p:bldP spid="13" grpId="0"/>
    </p:bld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952500" y="254000"/>
            <a:ext cx="7073900" cy="1498600"/>
          </a:xfrm>
        </p:spPr>
        <p:txBody>
          <a:bodyPr/>
          <a:lstStyle/>
          <a:p>
            <a:r>
              <a:rPr lang="en-US" dirty="0"/>
              <a:t>Let’s Also Write </a:t>
            </a:r>
            <a:r>
              <a:rPr lang="en-US" dirty="0" err="1">
                <a:solidFill>
                  <a:srgbClr val="7030A0"/>
                </a:solidFill>
              </a:rPr>
              <a:t>ssa_len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5816600" y="2438400"/>
            <a:ext cx="6705600" cy="6438900"/>
          </a:xfrm>
        </p:spPr>
        <p:txBody>
          <a:bodyPr/>
          <a:lstStyle/>
          <a:p>
            <a:r>
              <a:rPr lang="en-US" dirty="0"/>
              <a:t>Add it as a precondition</a:t>
            </a:r>
          </a:p>
          <a:p>
            <a:pPr>
              <a:buNone/>
            </a:pPr>
            <a:r>
              <a:rPr lang="en-US" dirty="0"/>
              <a:t>			</a:t>
            </a:r>
            <a:r>
              <a:rPr lang="en-US" sz="2800" dirty="0">
                <a:solidFill>
                  <a:srgbClr val="C00000"/>
                </a:solidFill>
              </a:rPr>
              <a:t>A-&gt;length == \length(A-&gt;data)</a:t>
            </a:r>
            <a:endParaRPr lang="en-US" dirty="0">
              <a:solidFill>
                <a:srgbClr val="C00000"/>
              </a:solidFill>
            </a:endParaRPr>
          </a:p>
          <a:p>
            <a:pPr lvl="3"/>
            <a:endParaRPr lang="en-US" dirty="0"/>
          </a:p>
          <a:p>
            <a:r>
              <a:rPr lang="en-US" dirty="0"/>
              <a:t>Is this </a:t>
            </a:r>
            <a:r>
              <a:rPr lang="en-US" b="1" dirty="0"/>
              <a:t>safe</a:t>
            </a:r>
            <a:r>
              <a:rPr lang="en-US" dirty="0"/>
              <a:t>?  </a:t>
            </a:r>
          </a:p>
          <a:p>
            <a:pPr lvl="1">
              <a:buClr>
                <a:schemeClr val="tx1"/>
              </a:buClr>
            </a:pPr>
            <a:r>
              <a:rPr lang="en-US" dirty="0">
                <a:solidFill>
                  <a:srgbClr val="C00000"/>
                </a:solidFill>
              </a:rPr>
              <a:t>A != NULL</a:t>
            </a:r>
          </a:p>
          <a:p>
            <a:pPr lvl="2"/>
            <a:r>
              <a:rPr lang="en-US" dirty="0"/>
              <a:t>By precondition</a:t>
            </a:r>
          </a:p>
          <a:p>
            <a:pPr lvl="3"/>
            <a:endParaRPr lang="en-US" dirty="0"/>
          </a:p>
          <a:p>
            <a:r>
              <a:rPr lang="en-US" dirty="0"/>
              <a:t>Is </a:t>
            </a:r>
            <a:r>
              <a:rPr lang="en-US" dirty="0" err="1">
                <a:solidFill>
                  <a:srgbClr val="7030A0"/>
                </a:solidFill>
              </a:rPr>
              <a:t>ssa_len</a:t>
            </a:r>
            <a:r>
              <a:rPr lang="en-US" dirty="0"/>
              <a:t> correct?</a:t>
            </a:r>
          </a:p>
          <a:p>
            <a:pPr lvl="1">
              <a:buClr>
                <a:schemeClr val="tx1"/>
              </a:buClr>
            </a:pPr>
            <a:r>
              <a:rPr lang="en-US" dirty="0">
                <a:solidFill>
                  <a:srgbClr val="C00000"/>
                </a:solidFill>
              </a:rPr>
              <a:t>A-&gt;length == \length(A-&gt;data)</a:t>
            </a:r>
          </a:p>
          <a:p>
            <a:pPr lvl="2"/>
            <a:r>
              <a:rPr lang="en-US" dirty="0"/>
              <a:t>By new precondition</a:t>
            </a:r>
          </a:p>
          <a:p>
            <a:pPr lvl="1">
              <a:buClr>
                <a:schemeClr val="tx1"/>
              </a:buClr>
            </a:pPr>
            <a:r>
              <a:rPr lang="en-US" dirty="0">
                <a:solidFill>
                  <a:srgbClr val="C00000"/>
                </a:solidFill>
              </a:rPr>
              <a:t>\result == A-&gt;length</a:t>
            </a:r>
          </a:p>
          <a:p>
            <a:pPr lvl="2"/>
            <a:r>
              <a:rPr lang="en-US" dirty="0"/>
              <a:t>By code</a:t>
            </a:r>
          </a:p>
          <a:p>
            <a:pPr lvl="1">
              <a:buClr>
                <a:schemeClr val="tx1"/>
              </a:buClr>
            </a:pPr>
            <a:r>
              <a:rPr lang="en-US" dirty="0">
                <a:solidFill>
                  <a:srgbClr val="C00000"/>
                </a:solidFill>
              </a:rPr>
              <a:t>\result == \length(A-&gt;data)</a:t>
            </a:r>
          </a:p>
          <a:p>
            <a:pPr lvl="2"/>
            <a:r>
              <a:rPr lang="en-US" dirty="0"/>
              <a:t>By previous two</a:t>
            </a:r>
          </a:p>
        </p:txBody>
      </p:sp>
      <p:sp>
        <p:nvSpPr>
          <p:cNvPr id="7" name="Cube 6"/>
          <p:cNvSpPr/>
          <p:nvPr/>
        </p:nvSpPr>
        <p:spPr bwMode="auto">
          <a:xfrm>
            <a:off x="330200" y="1905000"/>
            <a:ext cx="5334000" cy="7239000"/>
          </a:xfrm>
          <a:prstGeom prst="cube">
            <a:avLst>
              <a:gd name="adj" fmla="val 6617"/>
            </a:avLst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91440" tIns="91440" rIns="50800" bIns="5080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US" sz="16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struct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ssa_header</a:t>
            </a:r>
            <a:r>
              <a:rPr lang="en-US" sz="1600" b="0" dirty="0">
                <a:latin typeface="Helvetica Neue"/>
              </a:rPr>
              <a:t> {</a:t>
            </a:r>
          </a:p>
          <a:p>
            <a:pPr algn="l"/>
            <a:r>
              <a:rPr lang="en-US" sz="1600" b="0" dirty="0">
                <a:latin typeface="Helvetica Neue"/>
              </a:rPr>
              <a:t>  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string[]</a:t>
            </a:r>
            <a:r>
              <a:rPr lang="en-US" sz="1600" b="0" dirty="0">
                <a:latin typeface="Helvetica Neue"/>
              </a:rPr>
              <a:t> data;  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// sorted</a:t>
            </a:r>
          </a:p>
          <a:p>
            <a:pPr algn="l"/>
            <a:r>
              <a:rPr lang="en-US" sz="1600" b="0" dirty="0">
                <a:latin typeface="Helvetica Neue"/>
              </a:rPr>
              <a:t>  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1600" b="0" dirty="0">
                <a:latin typeface="Helvetica Neue"/>
              </a:rPr>
              <a:t> length;      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// = \length(data)</a:t>
            </a:r>
          </a:p>
          <a:p>
            <a:pPr algn="l"/>
            <a:r>
              <a:rPr lang="en-US" sz="1600" b="0" dirty="0">
                <a:latin typeface="Helvetica Neue"/>
              </a:rPr>
              <a:t>};</a:t>
            </a:r>
          </a:p>
          <a:p>
            <a:pPr algn="l"/>
            <a:r>
              <a:rPr lang="en-US" sz="16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typedef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6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struct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ssa_header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ssa</a:t>
            </a:r>
            <a:r>
              <a:rPr lang="en-US" sz="1600" b="0" dirty="0">
                <a:latin typeface="Helvetica Neue"/>
              </a:rPr>
              <a:t>;</a:t>
            </a:r>
          </a:p>
          <a:p>
            <a:pPr algn="l"/>
            <a:endParaRPr lang="en-US" sz="2000" b="0" dirty="0">
              <a:latin typeface="Helvetica Neue"/>
            </a:endParaRPr>
          </a:p>
          <a:p>
            <a:pPr algn="l"/>
            <a:r>
              <a:rPr lang="en-US" sz="20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20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2000" b="0" dirty="0" err="1">
                <a:solidFill>
                  <a:srgbClr val="7030A0"/>
                </a:solidFill>
                <a:latin typeface="Helvetica Neue"/>
              </a:rPr>
              <a:t>ssa_len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(</a:t>
            </a:r>
            <a:r>
              <a:rPr lang="en-US" sz="2000" b="0" dirty="0" err="1">
                <a:solidFill>
                  <a:srgbClr val="00B050"/>
                </a:solidFill>
                <a:latin typeface="Helvetica Neue"/>
              </a:rPr>
              <a:t>ssa</a:t>
            </a:r>
            <a:r>
              <a:rPr lang="en-US" sz="2000" b="0" dirty="0">
                <a:solidFill>
                  <a:srgbClr val="00B050"/>
                </a:solidFill>
                <a:latin typeface="Helvetica Neue"/>
              </a:rPr>
              <a:t>*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2000" b="0" dirty="0">
                <a:solidFill>
                  <a:srgbClr val="FFC000"/>
                </a:solidFill>
                <a:latin typeface="Helvetica Neue"/>
              </a:rPr>
              <a:t>A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)</a:t>
            </a:r>
          </a:p>
          <a:p>
            <a:pPr algn="l">
              <a:tabLst>
                <a:tab pos="3943350" algn="l"/>
              </a:tabLst>
            </a:pPr>
            <a:r>
              <a:rPr lang="en-US" sz="2000" b="0" dirty="0">
                <a:solidFill>
                  <a:srgbClr val="C00000"/>
                </a:solidFill>
                <a:latin typeface="Helvetica Neue"/>
              </a:rPr>
              <a:t>//@requires A != NULL;</a:t>
            </a:r>
          </a:p>
          <a:p>
            <a:pPr algn="l">
              <a:tabLst>
                <a:tab pos="3943350" algn="l"/>
              </a:tabLst>
            </a:pPr>
            <a:r>
              <a:rPr lang="en-US" sz="2000" b="0" dirty="0">
                <a:solidFill>
                  <a:srgbClr val="C00000"/>
                </a:solidFill>
                <a:latin typeface="Helvetica Neue"/>
              </a:rPr>
              <a:t>//@requires A-&gt;length == \length(A-&gt;data); </a:t>
            </a:r>
          </a:p>
          <a:p>
            <a:pPr algn="l">
              <a:tabLst>
                <a:tab pos="3943350" algn="l"/>
              </a:tabLst>
            </a:pPr>
            <a:r>
              <a:rPr lang="en-US" sz="2000" b="0" dirty="0">
                <a:solidFill>
                  <a:srgbClr val="C00000"/>
                </a:solidFill>
                <a:latin typeface="Helvetica Neue"/>
              </a:rPr>
              <a:t>//@ensures \result &gt;= 0;</a:t>
            </a:r>
          </a:p>
          <a:p>
            <a:pPr algn="l">
              <a:tabLst>
                <a:tab pos="3943350" algn="l"/>
              </a:tabLst>
            </a:pPr>
            <a:r>
              <a:rPr lang="en-US" sz="2000" b="0" dirty="0">
                <a:solidFill>
                  <a:srgbClr val="C00000"/>
                </a:solidFill>
                <a:latin typeface="Helvetica Neue"/>
              </a:rPr>
              <a:t>//@ensures \result == \length(A-&gt;data);</a:t>
            </a:r>
            <a:endParaRPr lang="en-US" sz="2000" b="0" dirty="0">
              <a:solidFill>
                <a:schemeClr val="accent5">
                  <a:lumMod val="75000"/>
                </a:schemeClr>
              </a:solidFill>
              <a:latin typeface="Helvetica Neue"/>
            </a:endParaRPr>
          </a:p>
          <a:p>
            <a:pPr algn="l"/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{</a:t>
            </a:r>
          </a:p>
          <a:p>
            <a:pPr algn="l"/>
            <a:r>
              <a:rPr lang="en-US" sz="20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  </a:t>
            </a: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sz="20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 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A-&gt;length;</a:t>
            </a:r>
          </a:p>
          <a:p>
            <a:pPr algn="l"/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}</a:t>
            </a:r>
          </a:p>
          <a:p>
            <a:pPr algn="l"/>
            <a:endParaRPr lang="en-US" sz="2000" b="0" dirty="0">
              <a:solidFill>
                <a:srgbClr val="00B050"/>
              </a:solidFill>
              <a:latin typeface="Helvetica Neue"/>
            </a:endParaRPr>
          </a:p>
          <a:p>
            <a:pPr algn="l"/>
            <a:r>
              <a:rPr lang="en-US" sz="2000" b="0" dirty="0">
                <a:solidFill>
                  <a:srgbClr val="00B050"/>
                </a:solidFill>
                <a:latin typeface="Helvetica Neue"/>
              </a:rPr>
              <a:t>string</a:t>
            </a:r>
            <a:r>
              <a:rPr lang="en-US" sz="20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 </a:t>
            </a:r>
            <a:r>
              <a:rPr lang="en-US" sz="2000" b="0" dirty="0" err="1">
                <a:solidFill>
                  <a:srgbClr val="7030A0"/>
                </a:solidFill>
                <a:latin typeface="Helvetica Neue"/>
              </a:rPr>
              <a:t>ssa_get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(</a:t>
            </a:r>
            <a:r>
              <a:rPr lang="en-US" sz="2000" b="0" dirty="0" err="1">
                <a:solidFill>
                  <a:srgbClr val="00B050"/>
                </a:solidFill>
                <a:latin typeface="Helvetica Neue"/>
              </a:rPr>
              <a:t>ssa</a:t>
            </a:r>
            <a:r>
              <a:rPr lang="en-US" sz="2000" b="0" dirty="0">
                <a:solidFill>
                  <a:srgbClr val="00B050"/>
                </a:solidFill>
                <a:latin typeface="Helvetica Neue"/>
              </a:rPr>
              <a:t>*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2000" b="0" dirty="0">
                <a:solidFill>
                  <a:srgbClr val="FFC000"/>
                </a:solidFill>
                <a:latin typeface="Helvetica Neue"/>
              </a:rPr>
              <a:t>A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, </a:t>
            </a:r>
            <a:r>
              <a:rPr lang="en-US" sz="20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2000" b="0" dirty="0" err="1">
                <a:solidFill>
                  <a:srgbClr val="FFC000"/>
                </a:solidFill>
                <a:latin typeface="Helvetica Neue"/>
              </a:rPr>
              <a:t>i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)</a:t>
            </a:r>
          </a:p>
          <a:p>
            <a:pPr algn="l">
              <a:tabLst>
                <a:tab pos="3943350" algn="l"/>
              </a:tabLst>
            </a:pPr>
            <a:r>
              <a:rPr lang="en-US" sz="2000" b="0" dirty="0">
                <a:solidFill>
                  <a:srgbClr val="C00000"/>
                </a:solidFill>
                <a:latin typeface="Helvetica Neue"/>
              </a:rPr>
              <a:t>//@requires A != NULL;</a:t>
            </a:r>
          </a:p>
          <a:p>
            <a:pPr algn="l">
              <a:tabLst>
                <a:tab pos="3943350" algn="l"/>
              </a:tabLst>
            </a:pPr>
            <a:r>
              <a:rPr lang="en-US" sz="2000" b="0" dirty="0">
                <a:solidFill>
                  <a:srgbClr val="C00000"/>
                </a:solidFill>
                <a:latin typeface="Helvetica Neue"/>
              </a:rPr>
              <a:t>//@requires 0 &lt;= </a:t>
            </a:r>
            <a:r>
              <a:rPr lang="en-US" sz="2000" b="0" dirty="0" err="1">
                <a:solidFill>
                  <a:srgbClr val="C00000"/>
                </a:solidFill>
                <a:latin typeface="Helvetica Neue"/>
              </a:rPr>
              <a:t>i</a:t>
            </a:r>
            <a:r>
              <a:rPr lang="en-US" sz="2000" b="0" dirty="0">
                <a:solidFill>
                  <a:srgbClr val="C00000"/>
                </a:solidFill>
                <a:latin typeface="Helvetica Neue"/>
              </a:rPr>
              <a:t> &amp;&amp; </a:t>
            </a:r>
            <a:r>
              <a:rPr lang="en-US" sz="2000" b="0" dirty="0" err="1">
                <a:solidFill>
                  <a:srgbClr val="C00000"/>
                </a:solidFill>
                <a:latin typeface="Helvetica Neue"/>
              </a:rPr>
              <a:t>i</a:t>
            </a:r>
            <a:r>
              <a:rPr lang="en-US" sz="2000" b="0" dirty="0">
                <a:solidFill>
                  <a:srgbClr val="C00000"/>
                </a:solidFill>
                <a:latin typeface="Helvetica Neue"/>
              </a:rPr>
              <a:t> &lt; </a:t>
            </a:r>
            <a:r>
              <a:rPr lang="en-US" sz="2000" b="0" dirty="0" err="1">
                <a:solidFill>
                  <a:srgbClr val="C00000"/>
                </a:solidFill>
                <a:latin typeface="Helvetica Neue"/>
              </a:rPr>
              <a:t>ssa_len</a:t>
            </a:r>
            <a:r>
              <a:rPr lang="en-US" sz="2000" b="0" dirty="0">
                <a:solidFill>
                  <a:srgbClr val="C00000"/>
                </a:solidFill>
                <a:latin typeface="Helvetica Neue"/>
              </a:rPr>
              <a:t>(A);</a:t>
            </a:r>
            <a:endParaRPr lang="en-US" sz="2000" b="0" dirty="0">
              <a:solidFill>
                <a:schemeClr val="accent5">
                  <a:lumMod val="75000"/>
                </a:schemeClr>
              </a:solidFill>
              <a:latin typeface="Helvetica Neue"/>
            </a:endParaRPr>
          </a:p>
          <a:p>
            <a:pPr algn="l"/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{</a:t>
            </a:r>
          </a:p>
          <a:p>
            <a:pPr algn="l"/>
            <a:r>
              <a:rPr lang="en-US" sz="20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  </a:t>
            </a: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sz="20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 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A-&gt;data[</a:t>
            </a:r>
            <a:r>
              <a:rPr lang="en-US" sz="2000" b="0" dirty="0" err="1">
                <a:solidFill>
                  <a:schemeClr val="tx1"/>
                </a:solidFill>
                <a:latin typeface="Helvetica Neue"/>
              </a:rPr>
              <a:t>i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];</a:t>
            </a:r>
          </a:p>
          <a:p>
            <a:pPr algn="l"/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}</a:t>
            </a:r>
          </a:p>
          <a:p>
            <a:pPr algn="l"/>
            <a:endParaRPr lang="en-US" sz="1800" b="0" dirty="0">
              <a:solidFill>
                <a:schemeClr val="accent5">
                  <a:lumMod val="75000"/>
                </a:schemeClr>
              </a:solidFill>
              <a:latin typeface="Helvetica Neue"/>
            </a:endParaRPr>
          </a:p>
          <a:p>
            <a:pPr algn="l"/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// … rest of implementation </a:t>
            </a:r>
          </a:p>
          <a:p>
            <a:pPr algn="l"/>
            <a:endParaRPr lang="en-US" sz="1800" b="0" dirty="0">
              <a:latin typeface="Helvetica Neue"/>
            </a:endParaRPr>
          </a:p>
          <a:p>
            <a:pPr algn="l"/>
            <a:endParaRPr kumimoji="0" lang="en-US" sz="20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/>
              <a:sym typeface="Helvetica Neue" charset="0"/>
            </a:endParaRPr>
          </a:p>
        </p:txBody>
      </p:sp>
      <p:sp>
        <p:nvSpPr>
          <p:cNvPr id="8" name="TextBox 7"/>
          <p:cNvSpPr txBox="1"/>
          <p:nvPr/>
        </p:nvSpPr>
        <p:spPr>
          <a:xfrm rot="5400000">
            <a:off x="3931869" y="3713532"/>
            <a:ext cx="31643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Helvetica Neue"/>
              </a:rPr>
              <a:t>SSA Implementation</a:t>
            </a:r>
          </a:p>
        </p:txBody>
      </p:sp>
      <p:sp>
        <p:nvSpPr>
          <p:cNvPr id="18" name="Vertical Scroll 17"/>
          <p:cNvSpPr/>
          <p:nvPr/>
        </p:nvSpPr>
        <p:spPr bwMode="auto">
          <a:xfrm flipH="1">
            <a:off x="8483600" y="152400"/>
            <a:ext cx="4495800" cy="2186801"/>
          </a:xfrm>
          <a:prstGeom prst="verticalScroll">
            <a:avLst>
              <a:gd name="adj" fmla="val 12669"/>
            </a:avLst>
          </a:prstGeom>
          <a:solidFill>
            <a:schemeClr val="bg1"/>
          </a:solidFill>
          <a:ln w="9525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0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l">
              <a:tabLst>
                <a:tab pos="3371850" algn="l"/>
              </a:tabLst>
            </a:pP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ssa_len</a:t>
            </a:r>
            <a:r>
              <a:rPr lang="en-US" sz="1600" b="0" dirty="0">
                <a:latin typeface="Helvetica Neue"/>
              </a:rPr>
              <a:t>(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ssa_t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A</a:t>
            </a:r>
            <a:r>
              <a:rPr lang="en-US" sz="1600" b="0" dirty="0">
                <a:latin typeface="Helvetica Neue"/>
              </a:rPr>
              <a:t>)</a:t>
            </a:r>
          </a:p>
          <a:p>
            <a:pPr algn="l">
              <a:tabLst>
                <a:tab pos="3371850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/*@requires A != NULL;	@*/</a:t>
            </a:r>
            <a:endParaRPr lang="en-US" sz="1600" b="0" dirty="0">
              <a:latin typeface="Helvetica Neue"/>
            </a:endParaRPr>
          </a:p>
          <a:p>
            <a:pPr algn="l">
              <a:tabLst>
                <a:tab pos="3371850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/*@ensures \result &gt;= 0;	@*/</a:t>
            </a:r>
            <a:r>
              <a:rPr lang="en-US" sz="1600" b="0" dirty="0">
                <a:latin typeface="Helvetica Neue"/>
              </a:rPr>
              <a:t> ;</a:t>
            </a:r>
          </a:p>
          <a:p>
            <a:pPr algn="l">
              <a:tabLst>
                <a:tab pos="3371850" algn="l"/>
              </a:tabLst>
            </a:pPr>
            <a:endParaRPr lang="en-US" sz="1600" b="0" dirty="0">
              <a:solidFill>
                <a:srgbClr val="00B050"/>
              </a:solidFill>
              <a:latin typeface="Helvetica Neue"/>
            </a:endParaRPr>
          </a:p>
          <a:p>
            <a:pPr algn="l">
              <a:tabLst>
                <a:tab pos="3371850" algn="l"/>
              </a:tabLst>
            </a:pP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string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ssa_get</a:t>
            </a:r>
            <a:r>
              <a:rPr lang="en-US" sz="1600" b="0" dirty="0">
                <a:latin typeface="Helvetica Neue"/>
              </a:rPr>
              <a:t>(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ssa_t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A</a:t>
            </a:r>
            <a:r>
              <a:rPr lang="en-US" sz="1600" b="0" dirty="0">
                <a:latin typeface="Helvetica Neue"/>
              </a:rPr>
              <a:t>, 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 err="1">
                <a:solidFill>
                  <a:srgbClr val="FFC000"/>
                </a:solidFill>
                <a:latin typeface="Helvetica Neue"/>
              </a:rPr>
              <a:t>i</a:t>
            </a:r>
            <a:r>
              <a:rPr lang="en-US" sz="1600" b="0" dirty="0">
                <a:latin typeface="Helvetica Neue"/>
              </a:rPr>
              <a:t>)</a:t>
            </a:r>
          </a:p>
          <a:p>
            <a:pPr algn="l">
              <a:tabLst>
                <a:tab pos="3371850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/*@requires A != NULL;	@*/</a:t>
            </a:r>
          </a:p>
          <a:p>
            <a:pPr algn="l">
              <a:tabLst>
                <a:tab pos="3371850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/*@requires 0 &lt;= 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</a:rPr>
              <a:t>i</a:t>
            </a: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&amp;&amp; 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</a:rPr>
              <a:t>i</a:t>
            </a: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&lt; 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</a:rPr>
              <a:t>ssa_len</a:t>
            </a: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(A);	@*/</a:t>
            </a:r>
            <a:r>
              <a:rPr lang="en-US" sz="1600" b="0" dirty="0">
                <a:latin typeface="Helvetica Neue"/>
              </a:rPr>
              <a:t> ;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8864579" y="107432"/>
            <a:ext cx="16764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Helvetica Neue"/>
              </a:rPr>
              <a:t>SSA Interface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11637651" y="4579203"/>
            <a:ext cx="65594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rgbClr val="00B050"/>
                </a:solidFill>
                <a:sym typeface="Wingdings 2"/>
              </a:rPr>
              <a:t></a:t>
            </a:r>
            <a:endParaRPr lang="en-US" sz="4800" dirty="0">
              <a:solidFill>
                <a:srgbClr val="00B050"/>
              </a:solidFill>
            </a:endParaRPr>
          </a:p>
        </p:txBody>
      </p:sp>
      <p:sp>
        <p:nvSpPr>
          <p:cNvPr id="11" name="Oval 10"/>
          <p:cNvSpPr>
            <a:spLocks noChangeArrowheads="1"/>
          </p:cNvSpPr>
          <p:nvPr/>
        </p:nvSpPr>
        <p:spPr bwMode="auto">
          <a:xfrm>
            <a:off x="330200" y="4355275"/>
            <a:ext cx="5105400" cy="5334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13" name="TextBox 12"/>
          <p:cNvSpPr txBox="1"/>
          <p:nvPr/>
        </p:nvSpPr>
        <p:spPr>
          <a:xfrm>
            <a:off x="11637651" y="8534400"/>
            <a:ext cx="65594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rgbClr val="00B050"/>
                </a:solidFill>
                <a:sym typeface="Wingdings 2"/>
              </a:rPr>
              <a:t></a:t>
            </a:r>
            <a:endParaRPr lang="en-US" sz="4800" dirty="0">
              <a:solidFill>
                <a:srgbClr val="00B050"/>
              </a:solidFill>
            </a:endParaRPr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80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/>
      <p:bldP spid="21" grpId="0"/>
      <p:bldP spid="11" grpId="0" animBg="1"/>
      <p:bldP spid="13" grpId="0"/>
    </p:bld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952500" y="254000"/>
            <a:ext cx="7073900" cy="1498600"/>
          </a:xfrm>
        </p:spPr>
        <p:txBody>
          <a:bodyPr/>
          <a:lstStyle/>
          <a:p>
            <a:r>
              <a:rPr lang="en-US" dirty="0"/>
              <a:t>Back to </a:t>
            </a:r>
            <a:r>
              <a:rPr lang="en-US" dirty="0" err="1">
                <a:solidFill>
                  <a:srgbClr val="7030A0"/>
                </a:solidFill>
              </a:rPr>
              <a:t>ssa_get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5816600" y="2438400"/>
            <a:ext cx="6705600" cy="6438900"/>
          </a:xfrm>
        </p:spPr>
        <p:txBody>
          <a:bodyPr/>
          <a:lstStyle/>
          <a:p>
            <a:r>
              <a:rPr lang="en-US" dirty="0"/>
              <a:t>Is the code for </a:t>
            </a:r>
            <a:r>
              <a:rPr lang="en-US" dirty="0" err="1">
                <a:solidFill>
                  <a:srgbClr val="7030A0"/>
                </a:solidFill>
              </a:rPr>
              <a:t>ssa_get</a:t>
            </a:r>
            <a:r>
              <a:rPr lang="en-US" dirty="0"/>
              <a:t> safe?</a:t>
            </a:r>
          </a:p>
          <a:p>
            <a:pPr lvl="1"/>
            <a:r>
              <a:rPr lang="en-US" dirty="0"/>
              <a:t>The new </a:t>
            </a:r>
            <a:r>
              <a:rPr lang="en-US" dirty="0" err="1"/>
              <a:t>postcondition</a:t>
            </a:r>
            <a:r>
              <a:rPr lang="en-US" dirty="0"/>
              <a:t> of </a:t>
            </a:r>
            <a:r>
              <a:rPr lang="en-US" dirty="0" err="1">
                <a:solidFill>
                  <a:srgbClr val="7030A0"/>
                </a:solidFill>
              </a:rPr>
              <a:t>ssa_len</a:t>
            </a:r>
            <a:r>
              <a:rPr lang="en-US" dirty="0"/>
              <a:t> takes care of the remaining safety check</a:t>
            </a:r>
          </a:p>
          <a:p>
            <a:pPr lvl="2">
              <a:buClr>
                <a:schemeClr val="tx1"/>
              </a:buClr>
            </a:pPr>
            <a:r>
              <a:rPr lang="en-US" dirty="0" err="1">
                <a:solidFill>
                  <a:srgbClr val="C00000"/>
                </a:solidFill>
              </a:rPr>
              <a:t>i</a:t>
            </a:r>
            <a:r>
              <a:rPr lang="en-US" dirty="0">
                <a:solidFill>
                  <a:srgbClr val="C00000"/>
                </a:solidFill>
              </a:rPr>
              <a:t> &lt; \length(A-&gt;data)</a:t>
            </a:r>
            <a:endParaRPr lang="en-US" dirty="0"/>
          </a:p>
          <a:p>
            <a:endParaRPr lang="en-US" dirty="0"/>
          </a:p>
          <a:p>
            <a:pPr lvl="1"/>
            <a:r>
              <a:rPr lang="en-US" dirty="0"/>
              <a:t>But </a:t>
            </a:r>
            <a:r>
              <a:rPr lang="en-US" dirty="0" err="1">
                <a:solidFill>
                  <a:srgbClr val="7030A0"/>
                </a:solidFill>
              </a:rPr>
              <a:t>ssa_len</a:t>
            </a:r>
            <a:r>
              <a:rPr lang="en-US" dirty="0"/>
              <a:t> has a new precondition</a:t>
            </a:r>
          </a:p>
          <a:p>
            <a:pPr lvl="2">
              <a:buClr>
                <a:schemeClr val="tx1"/>
              </a:buClr>
            </a:pPr>
            <a:r>
              <a:rPr lang="en-US" dirty="0">
                <a:solidFill>
                  <a:srgbClr val="C00000"/>
                </a:solidFill>
              </a:rPr>
              <a:t>A-&gt;length == \length(A-&gt;data)</a:t>
            </a:r>
          </a:p>
          <a:p>
            <a:pPr lvl="2"/>
            <a:r>
              <a:rPr lang="en-US" dirty="0"/>
              <a:t>We need to have a reason for why it is satisfied</a:t>
            </a:r>
          </a:p>
          <a:p>
            <a:pPr lvl="3"/>
            <a:r>
              <a:rPr lang="en-US" dirty="0"/>
              <a:t>But we don’t</a:t>
            </a:r>
          </a:p>
          <a:p>
            <a:pPr lvl="2"/>
            <a:r>
              <a:rPr lang="en-US" b="1" i="1" dirty="0"/>
              <a:t>Not supported!</a:t>
            </a:r>
          </a:p>
          <a:p>
            <a:pPr lvl="3"/>
            <a:endParaRPr lang="en-US" dirty="0"/>
          </a:p>
        </p:txBody>
      </p:sp>
      <p:sp>
        <p:nvSpPr>
          <p:cNvPr id="7" name="Cube 6"/>
          <p:cNvSpPr/>
          <p:nvPr/>
        </p:nvSpPr>
        <p:spPr bwMode="auto">
          <a:xfrm>
            <a:off x="330200" y="1905000"/>
            <a:ext cx="5334000" cy="7239000"/>
          </a:xfrm>
          <a:prstGeom prst="cube">
            <a:avLst>
              <a:gd name="adj" fmla="val 6617"/>
            </a:avLst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91440" tIns="91440" rIns="50800" bIns="5080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US" sz="16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struct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ssa_header</a:t>
            </a:r>
            <a:r>
              <a:rPr lang="en-US" sz="1600" b="0" dirty="0">
                <a:latin typeface="Helvetica Neue"/>
              </a:rPr>
              <a:t> {</a:t>
            </a:r>
          </a:p>
          <a:p>
            <a:pPr algn="l"/>
            <a:r>
              <a:rPr lang="en-US" sz="1600" b="0" dirty="0">
                <a:latin typeface="Helvetica Neue"/>
              </a:rPr>
              <a:t>  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string[]</a:t>
            </a:r>
            <a:r>
              <a:rPr lang="en-US" sz="1600" b="0" dirty="0">
                <a:latin typeface="Helvetica Neue"/>
              </a:rPr>
              <a:t> data;  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// sorted</a:t>
            </a:r>
          </a:p>
          <a:p>
            <a:pPr algn="l"/>
            <a:r>
              <a:rPr lang="en-US" sz="1600" b="0" dirty="0">
                <a:latin typeface="Helvetica Neue"/>
              </a:rPr>
              <a:t>  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1600" b="0" dirty="0">
                <a:latin typeface="Helvetica Neue"/>
              </a:rPr>
              <a:t> length;      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// = \length(data)</a:t>
            </a:r>
          </a:p>
          <a:p>
            <a:pPr algn="l"/>
            <a:r>
              <a:rPr lang="en-US" sz="1600" b="0" dirty="0">
                <a:latin typeface="Helvetica Neue"/>
              </a:rPr>
              <a:t>};</a:t>
            </a:r>
          </a:p>
          <a:p>
            <a:pPr algn="l"/>
            <a:r>
              <a:rPr lang="en-US" sz="16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typedef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6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struct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ssa_header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ssa</a:t>
            </a:r>
            <a:r>
              <a:rPr lang="en-US" sz="1600" b="0" dirty="0">
                <a:latin typeface="Helvetica Neue"/>
              </a:rPr>
              <a:t>;</a:t>
            </a:r>
          </a:p>
          <a:p>
            <a:pPr algn="l"/>
            <a:endParaRPr lang="en-US" sz="2000" b="0" dirty="0">
              <a:latin typeface="Helvetica Neue"/>
            </a:endParaRPr>
          </a:p>
          <a:p>
            <a:pPr algn="l"/>
            <a:r>
              <a:rPr lang="en-US" sz="20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20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2000" b="0" dirty="0" err="1">
                <a:solidFill>
                  <a:srgbClr val="7030A0"/>
                </a:solidFill>
                <a:latin typeface="Helvetica Neue"/>
              </a:rPr>
              <a:t>ssa_len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(</a:t>
            </a:r>
            <a:r>
              <a:rPr lang="en-US" sz="2000" b="0" dirty="0" err="1">
                <a:solidFill>
                  <a:srgbClr val="00B050"/>
                </a:solidFill>
                <a:latin typeface="Helvetica Neue"/>
              </a:rPr>
              <a:t>ssa</a:t>
            </a:r>
            <a:r>
              <a:rPr lang="en-US" sz="2000" b="0" dirty="0">
                <a:solidFill>
                  <a:srgbClr val="00B050"/>
                </a:solidFill>
                <a:latin typeface="Helvetica Neue"/>
              </a:rPr>
              <a:t>*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2000" b="0" dirty="0">
                <a:solidFill>
                  <a:srgbClr val="FFC000"/>
                </a:solidFill>
                <a:latin typeface="Helvetica Neue"/>
              </a:rPr>
              <a:t>A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)</a:t>
            </a:r>
          </a:p>
          <a:p>
            <a:pPr algn="l">
              <a:tabLst>
                <a:tab pos="3943350" algn="l"/>
              </a:tabLst>
            </a:pPr>
            <a:r>
              <a:rPr lang="en-US" sz="2000" b="0" dirty="0">
                <a:solidFill>
                  <a:srgbClr val="C00000"/>
                </a:solidFill>
                <a:latin typeface="Helvetica Neue"/>
              </a:rPr>
              <a:t>//@requires A != NULL;</a:t>
            </a:r>
          </a:p>
          <a:p>
            <a:pPr algn="l">
              <a:tabLst>
                <a:tab pos="3943350" algn="l"/>
              </a:tabLst>
            </a:pPr>
            <a:r>
              <a:rPr lang="en-US" sz="2000" b="0" dirty="0">
                <a:solidFill>
                  <a:srgbClr val="C00000"/>
                </a:solidFill>
                <a:latin typeface="Helvetica Neue"/>
              </a:rPr>
              <a:t>//@requires A-&gt;length == \length(A-&gt;data); </a:t>
            </a:r>
          </a:p>
          <a:p>
            <a:pPr algn="l">
              <a:tabLst>
                <a:tab pos="3943350" algn="l"/>
              </a:tabLst>
            </a:pPr>
            <a:r>
              <a:rPr lang="en-US" sz="2000" b="0" dirty="0">
                <a:solidFill>
                  <a:srgbClr val="C00000"/>
                </a:solidFill>
                <a:latin typeface="Helvetica Neue"/>
              </a:rPr>
              <a:t>//@ensures \result &gt;= 0;</a:t>
            </a:r>
          </a:p>
          <a:p>
            <a:pPr algn="l">
              <a:tabLst>
                <a:tab pos="3943350" algn="l"/>
              </a:tabLst>
            </a:pPr>
            <a:r>
              <a:rPr lang="en-US" sz="2000" b="0" dirty="0">
                <a:solidFill>
                  <a:srgbClr val="C00000"/>
                </a:solidFill>
                <a:latin typeface="Helvetica Neue"/>
              </a:rPr>
              <a:t>//@ensures \result == \length(A-&gt;data);</a:t>
            </a:r>
            <a:endParaRPr lang="en-US" sz="2000" b="0" dirty="0">
              <a:solidFill>
                <a:schemeClr val="accent5">
                  <a:lumMod val="75000"/>
                </a:schemeClr>
              </a:solidFill>
              <a:latin typeface="Helvetica Neue"/>
            </a:endParaRPr>
          </a:p>
          <a:p>
            <a:pPr algn="l"/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{</a:t>
            </a:r>
          </a:p>
          <a:p>
            <a:pPr algn="l"/>
            <a:r>
              <a:rPr lang="en-US" sz="20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  </a:t>
            </a: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sz="20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 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A-&gt;length;</a:t>
            </a:r>
          </a:p>
          <a:p>
            <a:pPr algn="l"/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}</a:t>
            </a:r>
          </a:p>
          <a:p>
            <a:pPr algn="l"/>
            <a:endParaRPr lang="en-US" sz="2000" b="0" dirty="0">
              <a:solidFill>
                <a:srgbClr val="00B050"/>
              </a:solidFill>
              <a:latin typeface="Helvetica Neue"/>
            </a:endParaRPr>
          </a:p>
          <a:p>
            <a:pPr algn="l"/>
            <a:r>
              <a:rPr lang="en-US" sz="2000" b="0" dirty="0">
                <a:solidFill>
                  <a:srgbClr val="00B050"/>
                </a:solidFill>
                <a:latin typeface="Helvetica Neue"/>
              </a:rPr>
              <a:t>string</a:t>
            </a:r>
            <a:r>
              <a:rPr lang="en-US" sz="20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 </a:t>
            </a:r>
            <a:r>
              <a:rPr lang="en-US" sz="2000" b="0" dirty="0" err="1">
                <a:solidFill>
                  <a:srgbClr val="7030A0"/>
                </a:solidFill>
                <a:latin typeface="Helvetica Neue"/>
              </a:rPr>
              <a:t>ssa_get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(</a:t>
            </a:r>
            <a:r>
              <a:rPr lang="en-US" sz="2000" b="0" dirty="0" err="1">
                <a:solidFill>
                  <a:srgbClr val="00B050"/>
                </a:solidFill>
                <a:latin typeface="Helvetica Neue"/>
              </a:rPr>
              <a:t>ssa</a:t>
            </a:r>
            <a:r>
              <a:rPr lang="en-US" sz="2000" b="0" dirty="0">
                <a:solidFill>
                  <a:srgbClr val="00B050"/>
                </a:solidFill>
                <a:latin typeface="Helvetica Neue"/>
              </a:rPr>
              <a:t>*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2000" b="0" dirty="0">
                <a:solidFill>
                  <a:srgbClr val="FFC000"/>
                </a:solidFill>
                <a:latin typeface="Helvetica Neue"/>
              </a:rPr>
              <a:t>A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, </a:t>
            </a:r>
            <a:r>
              <a:rPr lang="en-US" sz="20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2000" b="0" dirty="0" err="1">
                <a:solidFill>
                  <a:srgbClr val="FFC000"/>
                </a:solidFill>
                <a:latin typeface="Helvetica Neue"/>
              </a:rPr>
              <a:t>i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)</a:t>
            </a:r>
          </a:p>
          <a:p>
            <a:pPr algn="l">
              <a:tabLst>
                <a:tab pos="3943350" algn="l"/>
              </a:tabLst>
            </a:pPr>
            <a:r>
              <a:rPr lang="en-US" sz="2000" b="0" dirty="0">
                <a:solidFill>
                  <a:srgbClr val="C00000"/>
                </a:solidFill>
                <a:latin typeface="Helvetica Neue"/>
              </a:rPr>
              <a:t>//@requires A != NULL;</a:t>
            </a:r>
          </a:p>
          <a:p>
            <a:pPr algn="l">
              <a:tabLst>
                <a:tab pos="3943350" algn="l"/>
              </a:tabLst>
            </a:pPr>
            <a:r>
              <a:rPr lang="en-US" sz="2000" b="0" dirty="0">
                <a:solidFill>
                  <a:srgbClr val="C00000"/>
                </a:solidFill>
                <a:latin typeface="Helvetica Neue"/>
              </a:rPr>
              <a:t>//@requires 0 &lt;= </a:t>
            </a:r>
            <a:r>
              <a:rPr lang="en-US" sz="2000" b="0" dirty="0" err="1">
                <a:solidFill>
                  <a:srgbClr val="C00000"/>
                </a:solidFill>
                <a:latin typeface="Helvetica Neue"/>
              </a:rPr>
              <a:t>i</a:t>
            </a:r>
            <a:r>
              <a:rPr lang="en-US" sz="2000" b="0" dirty="0">
                <a:solidFill>
                  <a:srgbClr val="C00000"/>
                </a:solidFill>
                <a:latin typeface="Helvetica Neue"/>
              </a:rPr>
              <a:t> &amp;&amp; </a:t>
            </a:r>
            <a:r>
              <a:rPr lang="en-US" sz="2000" b="0" dirty="0" err="1">
                <a:solidFill>
                  <a:srgbClr val="C00000"/>
                </a:solidFill>
                <a:latin typeface="Helvetica Neue"/>
              </a:rPr>
              <a:t>i</a:t>
            </a:r>
            <a:r>
              <a:rPr lang="en-US" sz="2000" b="0" dirty="0">
                <a:solidFill>
                  <a:srgbClr val="C00000"/>
                </a:solidFill>
                <a:latin typeface="Helvetica Neue"/>
              </a:rPr>
              <a:t> &lt; </a:t>
            </a:r>
            <a:r>
              <a:rPr lang="en-US" sz="2000" b="0" dirty="0" err="1">
                <a:solidFill>
                  <a:srgbClr val="C00000"/>
                </a:solidFill>
                <a:latin typeface="Helvetica Neue"/>
              </a:rPr>
              <a:t>ssa_len</a:t>
            </a:r>
            <a:r>
              <a:rPr lang="en-US" sz="2000" b="0" dirty="0">
                <a:solidFill>
                  <a:srgbClr val="C00000"/>
                </a:solidFill>
                <a:latin typeface="Helvetica Neue"/>
              </a:rPr>
              <a:t>(A);</a:t>
            </a:r>
            <a:endParaRPr lang="en-US" sz="2000" b="0" dirty="0">
              <a:solidFill>
                <a:schemeClr val="accent5">
                  <a:lumMod val="75000"/>
                </a:schemeClr>
              </a:solidFill>
              <a:latin typeface="Helvetica Neue"/>
            </a:endParaRPr>
          </a:p>
          <a:p>
            <a:pPr algn="l"/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{</a:t>
            </a:r>
          </a:p>
          <a:p>
            <a:pPr algn="l"/>
            <a:r>
              <a:rPr lang="en-US" sz="20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  </a:t>
            </a: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sz="20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 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A-&gt;data[</a:t>
            </a:r>
            <a:r>
              <a:rPr lang="en-US" sz="2000" b="0" dirty="0" err="1">
                <a:solidFill>
                  <a:schemeClr val="tx1"/>
                </a:solidFill>
                <a:latin typeface="Helvetica Neue"/>
              </a:rPr>
              <a:t>i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];</a:t>
            </a:r>
          </a:p>
          <a:p>
            <a:pPr algn="l"/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}</a:t>
            </a:r>
          </a:p>
          <a:p>
            <a:pPr algn="l"/>
            <a:endParaRPr lang="en-US" sz="1800" b="0" dirty="0">
              <a:solidFill>
                <a:schemeClr val="accent5">
                  <a:lumMod val="75000"/>
                </a:schemeClr>
              </a:solidFill>
              <a:latin typeface="Helvetica Neue"/>
            </a:endParaRPr>
          </a:p>
          <a:p>
            <a:pPr algn="l"/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// … rest of implementation </a:t>
            </a:r>
          </a:p>
          <a:p>
            <a:pPr algn="l"/>
            <a:endParaRPr lang="en-US" sz="1800" b="0" dirty="0">
              <a:latin typeface="Helvetica Neue"/>
            </a:endParaRPr>
          </a:p>
          <a:p>
            <a:pPr algn="l"/>
            <a:endParaRPr kumimoji="0" lang="en-US" sz="20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/>
              <a:sym typeface="Helvetica Neue" charset="0"/>
            </a:endParaRPr>
          </a:p>
        </p:txBody>
      </p:sp>
      <p:sp>
        <p:nvSpPr>
          <p:cNvPr id="8" name="TextBox 7"/>
          <p:cNvSpPr txBox="1"/>
          <p:nvPr/>
        </p:nvSpPr>
        <p:spPr>
          <a:xfrm rot="5400000">
            <a:off x="3931869" y="3713532"/>
            <a:ext cx="31643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Helvetica Neue"/>
              </a:rPr>
              <a:t>SSA Implementation</a:t>
            </a:r>
          </a:p>
        </p:txBody>
      </p:sp>
      <p:sp>
        <p:nvSpPr>
          <p:cNvPr id="18" name="Vertical Scroll 17"/>
          <p:cNvSpPr/>
          <p:nvPr/>
        </p:nvSpPr>
        <p:spPr bwMode="auto">
          <a:xfrm flipH="1">
            <a:off x="8483600" y="152400"/>
            <a:ext cx="4495800" cy="2186801"/>
          </a:xfrm>
          <a:prstGeom prst="verticalScroll">
            <a:avLst>
              <a:gd name="adj" fmla="val 12669"/>
            </a:avLst>
          </a:prstGeom>
          <a:solidFill>
            <a:schemeClr val="bg1"/>
          </a:solidFill>
          <a:ln w="9525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0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l">
              <a:tabLst>
                <a:tab pos="3371850" algn="l"/>
              </a:tabLst>
            </a:pP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ssa_len</a:t>
            </a:r>
            <a:r>
              <a:rPr lang="en-US" sz="1600" b="0" dirty="0">
                <a:latin typeface="Helvetica Neue"/>
              </a:rPr>
              <a:t>(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ssa_t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A</a:t>
            </a:r>
            <a:r>
              <a:rPr lang="en-US" sz="1600" b="0" dirty="0">
                <a:latin typeface="Helvetica Neue"/>
              </a:rPr>
              <a:t>)</a:t>
            </a:r>
          </a:p>
          <a:p>
            <a:pPr algn="l">
              <a:tabLst>
                <a:tab pos="3371850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/*@requires A != NULL;	@*/</a:t>
            </a:r>
            <a:endParaRPr lang="en-US" sz="1600" b="0" dirty="0">
              <a:latin typeface="Helvetica Neue"/>
            </a:endParaRPr>
          </a:p>
          <a:p>
            <a:pPr algn="l">
              <a:tabLst>
                <a:tab pos="3371850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/*@ensures \result &gt;= 0;	@*/</a:t>
            </a:r>
            <a:r>
              <a:rPr lang="en-US" sz="1600" b="0" dirty="0">
                <a:latin typeface="Helvetica Neue"/>
              </a:rPr>
              <a:t> ;</a:t>
            </a:r>
          </a:p>
          <a:p>
            <a:pPr algn="l">
              <a:tabLst>
                <a:tab pos="3371850" algn="l"/>
              </a:tabLst>
            </a:pPr>
            <a:endParaRPr lang="en-US" sz="1600" b="0" dirty="0">
              <a:solidFill>
                <a:srgbClr val="00B050"/>
              </a:solidFill>
              <a:latin typeface="Helvetica Neue"/>
            </a:endParaRPr>
          </a:p>
          <a:p>
            <a:pPr algn="l">
              <a:tabLst>
                <a:tab pos="3371850" algn="l"/>
              </a:tabLst>
            </a:pP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string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ssa_get</a:t>
            </a:r>
            <a:r>
              <a:rPr lang="en-US" sz="1600" b="0" dirty="0">
                <a:latin typeface="Helvetica Neue"/>
              </a:rPr>
              <a:t>(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ssa_t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A</a:t>
            </a:r>
            <a:r>
              <a:rPr lang="en-US" sz="1600" b="0" dirty="0">
                <a:latin typeface="Helvetica Neue"/>
              </a:rPr>
              <a:t>, 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 err="1">
                <a:solidFill>
                  <a:srgbClr val="FFC000"/>
                </a:solidFill>
                <a:latin typeface="Helvetica Neue"/>
              </a:rPr>
              <a:t>i</a:t>
            </a:r>
            <a:r>
              <a:rPr lang="en-US" sz="1600" b="0" dirty="0">
                <a:latin typeface="Helvetica Neue"/>
              </a:rPr>
              <a:t>)</a:t>
            </a:r>
          </a:p>
          <a:p>
            <a:pPr algn="l">
              <a:tabLst>
                <a:tab pos="3371850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/*@requires A != NULL;	@*/</a:t>
            </a:r>
          </a:p>
          <a:p>
            <a:pPr algn="l">
              <a:tabLst>
                <a:tab pos="3371850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/*@requires 0 &lt;= 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</a:rPr>
              <a:t>i</a:t>
            </a: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&amp;&amp; 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</a:rPr>
              <a:t>i</a:t>
            </a: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&lt; 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</a:rPr>
              <a:t>ssa_len</a:t>
            </a: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(A);	@*/</a:t>
            </a:r>
            <a:r>
              <a:rPr lang="en-US" sz="1600" b="0" dirty="0">
                <a:latin typeface="Helvetica Neue"/>
              </a:rPr>
              <a:t> ;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8864579" y="107432"/>
            <a:ext cx="16764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Helvetica Neue"/>
              </a:rPr>
              <a:t>SSA Interface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10647051" y="4191000"/>
            <a:ext cx="65594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rgbClr val="00B050"/>
                </a:solidFill>
                <a:sym typeface="Wingdings 2"/>
              </a:rPr>
              <a:t></a:t>
            </a:r>
            <a:endParaRPr lang="en-US" sz="4800" dirty="0">
              <a:solidFill>
                <a:srgbClr val="00B050"/>
              </a:solidFill>
            </a:endParaRPr>
          </a:p>
        </p:txBody>
      </p:sp>
      <p:sp>
        <p:nvSpPr>
          <p:cNvPr id="11" name="Oval 10"/>
          <p:cNvSpPr>
            <a:spLocks noChangeArrowheads="1"/>
          </p:cNvSpPr>
          <p:nvPr/>
        </p:nvSpPr>
        <p:spPr bwMode="auto">
          <a:xfrm>
            <a:off x="3149600" y="7162800"/>
            <a:ext cx="1447800" cy="4572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12" name="TextBox 11"/>
          <p:cNvSpPr txBox="1"/>
          <p:nvPr/>
        </p:nvSpPr>
        <p:spPr>
          <a:xfrm>
            <a:off x="10594896" y="7315200"/>
            <a:ext cx="63190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dirty="0">
                <a:solidFill>
                  <a:srgbClr val="FF0000"/>
                </a:solidFill>
                <a:sym typeface="Wingdings 2"/>
              </a:rPr>
              <a:t></a:t>
            </a:r>
            <a:endParaRPr lang="en-US" sz="5400" dirty="0">
              <a:solidFill>
                <a:srgbClr val="FF0000"/>
              </a:solidFill>
            </a:endParaRP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81</a:t>
            </a:fld>
            <a:endParaRPr lang="en-US" dirty="0"/>
          </a:p>
        </p:txBody>
      </p:sp>
      <p:sp>
        <p:nvSpPr>
          <p:cNvPr id="2" name="Oval 1">
            <a:extLst>
              <a:ext uri="{FF2B5EF4-FFF2-40B4-BE49-F238E27FC236}">
                <a16:creationId xmlns:a16="http://schemas.microsoft.com/office/drawing/2014/main" id="{45C1FC21-06E9-04D1-7DD6-39B47533D4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33527" y="7776865"/>
            <a:ext cx="1306473" cy="4572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498AED5C-4FF1-3344-ABAB-218CF98BBA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49400" y="5021997"/>
            <a:ext cx="3429000" cy="4572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11" grpId="0" animBg="1"/>
      <p:bldP spid="12" grpId="0"/>
      <p:bldP spid="2" grpId="0" animBg="1"/>
      <p:bldP spid="3" grpId="0" animBg="1"/>
    </p:bld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952500" y="254000"/>
            <a:ext cx="7073900" cy="1498600"/>
          </a:xfrm>
        </p:spPr>
        <p:txBody>
          <a:bodyPr/>
          <a:lstStyle/>
          <a:p>
            <a:r>
              <a:rPr lang="en-US" dirty="0"/>
              <a:t>Back to </a:t>
            </a:r>
            <a:r>
              <a:rPr lang="en-US" dirty="0" err="1">
                <a:solidFill>
                  <a:srgbClr val="7030A0"/>
                </a:solidFill>
              </a:rPr>
              <a:t>ssa_get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5816600" y="2438400"/>
            <a:ext cx="6705600" cy="6438900"/>
          </a:xfrm>
        </p:spPr>
        <p:txBody>
          <a:bodyPr/>
          <a:lstStyle/>
          <a:p>
            <a:r>
              <a:rPr lang="en-US" dirty="0"/>
              <a:t>Is the code for </a:t>
            </a:r>
            <a:r>
              <a:rPr lang="en-US" dirty="0" err="1">
                <a:solidFill>
                  <a:srgbClr val="7030A0"/>
                </a:solidFill>
              </a:rPr>
              <a:t>ssa_get</a:t>
            </a:r>
            <a:r>
              <a:rPr lang="en-US" dirty="0"/>
              <a:t> safe?</a:t>
            </a:r>
          </a:p>
          <a:p>
            <a:pPr lvl="1"/>
            <a:r>
              <a:rPr lang="en-US" dirty="0"/>
              <a:t>Add</a:t>
            </a:r>
          </a:p>
          <a:p>
            <a:pPr lvl="2">
              <a:buClr>
                <a:schemeClr val="tx1"/>
              </a:buClr>
              <a:buNone/>
            </a:pPr>
            <a:r>
              <a:rPr lang="en-US" dirty="0">
                <a:solidFill>
                  <a:srgbClr val="C00000"/>
                </a:solidFill>
              </a:rPr>
              <a:t>	A-&gt;length == \length(A-&gt;data)</a:t>
            </a:r>
          </a:p>
          <a:p>
            <a:pPr lvl="1">
              <a:buNone/>
            </a:pPr>
            <a:r>
              <a:rPr lang="en-US" dirty="0"/>
              <a:t>	as a precondition to </a:t>
            </a:r>
            <a:r>
              <a:rPr lang="en-US" dirty="0" err="1">
                <a:solidFill>
                  <a:srgbClr val="7030A0"/>
                </a:solidFill>
              </a:rPr>
              <a:t>ssa_get</a:t>
            </a:r>
            <a:r>
              <a:rPr lang="en-US" dirty="0"/>
              <a:t> to support the safety of </a:t>
            </a:r>
            <a:r>
              <a:rPr lang="en-US" dirty="0" err="1">
                <a:solidFill>
                  <a:srgbClr val="7030A0"/>
                </a:solidFill>
              </a:rPr>
              <a:t>ssa_len</a:t>
            </a:r>
            <a:endParaRPr lang="en-US" dirty="0"/>
          </a:p>
          <a:p>
            <a:pPr lvl="2">
              <a:buClr>
                <a:schemeClr val="tx1"/>
              </a:buClr>
            </a:pPr>
            <a:r>
              <a:rPr lang="en-US" dirty="0">
                <a:solidFill>
                  <a:srgbClr val="C00000"/>
                </a:solidFill>
              </a:rPr>
              <a:t>A-&gt;length == \length(A-&gt;data)</a:t>
            </a:r>
            <a:endParaRPr lang="en-US" dirty="0"/>
          </a:p>
          <a:p>
            <a:pPr lvl="3"/>
            <a:r>
              <a:rPr lang="en-US" dirty="0"/>
              <a:t>By new precondition</a:t>
            </a:r>
          </a:p>
        </p:txBody>
      </p:sp>
      <p:sp>
        <p:nvSpPr>
          <p:cNvPr id="7" name="Cube 6"/>
          <p:cNvSpPr/>
          <p:nvPr/>
        </p:nvSpPr>
        <p:spPr bwMode="auto">
          <a:xfrm>
            <a:off x="330200" y="1905000"/>
            <a:ext cx="5334000" cy="7543800"/>
          </a:xfrm>
          <a:prstGeom prst="cube">
            <a:avLst>
              <a:gd name="adj" fmla="val 6617"/>
            </a:avLst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91440" tIns="91440" rIns="50800" bIns="5080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US" sz="16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struct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ssa_header</a:t>
            </a:r>
            <a:r>
              <a:rPr lang="en-US" sz="1600" b="0" dirty="0">
                <a:latin typeface="Helvetica Neue"/>
              </a:rPr>
              <a:t> {</a:t>
            </a:r>
          </a:p>
          <a:p>
            <a:pPr algn="l"/>
            <a:r>
              <a:rPr lang="en-US" sz="1600" b="0" dirty="0">
                <a:latin typeface="Helvetica Neue"/>
              </a:rPr>
              <a:t>  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string[]</a:t>
            </a:r>
            <a:r>
              <a:rPr lang="en-US" sz="1600" b="0" dirty="0">
                <a:latin typeface="Helvetica Neue"/>
              </a:rPr>
              <a:t> data;  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// sorted</a:t>
            </a:r>
          </a:p>
          <a:p>
            <a:pPr algn="l"/>
            <a:r>
              <a:rPr lang="en-US" sz="1600" b="0" dirty="0">
                <a:latin typeface="Helvetica Neue"/>
              </a:rPr>
              <a:t>  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1600" b="0" dirty="0">
                <a:latin typeface="Helvetica Neue"/>
              </a:rPr>
              <a:t> length;      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// = \length(data)</a:t>
            </a:r>
          </a:p>
          <a:p>
            <a:pPr algn="l"/>
            <a:r>
              <a:rPr lang="en-US" sz="1600" b="0" dirty="0">
                <a:latin typeface="Helvetica Neue"/>
              </a:rPr>
              <a:t>};</a:t>
            </a:r>
          </a:p>
          <a:p>
            <a:pPr algn="l"/>
            <a:r>
              <a:rPr lang="en-US" sz="16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typedef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6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struct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ssa_header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ssa</a:t>
            </a:r>
            <a:r>
              <a:rPr lang="en-US" sz="1600" b="0" dirty="0">
                <a:latin typeface="Helvetica Neue"/>
              </a:rPr>
              <a:t>;</a:t>
            </a:r>
          </a:p>
          <a:p>
            <a:pPr algn="l"/>
            <a:endParaRPr lang="en-US" sz="2000" b="0" dirty="0">
              <a:latin typeface="Helvetica Neue"/>
            </a:endParaRPr>
          </a:p>
          <a:p>
            <a:pPr algn="l"/>
            <a:r>
              <a:rPr lang="en-US" sz="20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20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2000" b="0" dirty="0" err="1">
                <a:solidFill>
                  <a:srgbClr val="7030A0"/>
                </a:solidFill>
                <a:latin typeface="Helvetica Neue"/>
              </a:rPr>
              <a:t>ssa_len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(</a:t>
            </a:r>
            <a:r>
              <a:rPr lang="en-US" sz="2000" b="0" dirty="0" err="1">
                <a:solidFill>
                  <a:srgbClr val="00B050"/>
                </a:solidFill>
                <a:latin typeface="Helvetica Neue"/>
              </a:rPr>
              <a:t>ssa</a:t>
            </a:r>
            <a:r>
              <a:rPr lang="en-US" sz="2000" b="0" dirty="0">
                <a:solidFill>
                  <a:srgbClr val="00B050"/>
                </a:solidFill>
                <a:latin typeface="Helvetica Neue"/>
              </a:rPr>
              <a:t>*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2000" b="0" dirty="0">
                <a:solidFill>
                  <a:srgbClr val="FFC000"/>
                </a:solidFill>
                <a:latin typeface="Helvetica Neue"/>
              </a:rPr>
              <a:t>A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)</a:t>
            </a:r>
          </a:p>
          <a:p>
            <a:pPr algn="l">
              <a:tabLst>
                <a:tab pos="3943350" algn="l"/>
              </a:tabLst>
            </a:pPr>
            <a:r>
              <a:rPr lang="en-US" sz="2000" b="0" dirty="0">
                <a:solidFill>
                  <a:srgbClr val="C00000"/>
                </a:solidFill>
                <a:latin typeface="Helvetica Neue"/>
              </a:rPr>
              <a:t>//@requires A != NULL;</a:t>
            </a:r>
          </a:p>
          <a:p>
            <a:pPr algn="l">
              <a:tabLst>
                <a:tab pos="3943350" algn="l"/>
              </a:tabLst>
            </a:pPr>
            <a:r>
              <a:rPr lang="en-US" sz="2000" b="0" dirty="0">
                <a:solidFill>
                  <a:srgbClr val="C00000"/>
                </a:solidFill>
                <a:latin typeface="Helvetica Neue"/>
              </a:rPr>
              <a:t>//@requires A-&gt;length == \length(A-&gt;data); </a:t>
            </a:r>
          </a:p>
          <a:p>
            <a:pPr algn="l">
              <a:tabLst>
                <a:tab pos="3943350" algn="l"/>
              </a:tabLst>
            </a:pPr>
            <a:r>
              <a:rPr lang="en-US" sz="2000" b="0" dirty="0">
                <a:solidFill>
                  <a:srgbClr val="C00000"/>
                </a:solidFill>
                <a:latin typeface="Helvetica Neue"/>
              </a:rPr>
              <a:t>//@ensures \result &gt;= 0;</a:t>
            </a:r>
          </a:p>
          <a:p>
            <a:pPr algn="l">
              <a:tabLst>
                <a:tab pos="3943350" algn="l"/>
              </a:tabLst>
            </a:pPr>
            <a:r>
              <a:rPr lang="en-US" sz="2000" b="0" dirty="0">
                <a:solidFill>
                  <a:srgbClr val="C00000"/>
                </a:solidFill>
                <a:latin typeface="Helvetica Neue"/>
              </a:rPr>
              <a:t>//@ensures \result == \length(A-&gt;data);</a:t>
            </a:r>
            <a:endParaRPr lang="en-US" sz="2000" b="0" dirty="0">
              <a:solidFill>
                <a:schemeClr val="accent5">
                  <a:lumMod val="75000"/>
                </a:schemeClr>
              </a:solidFill>
              <a:latin typeface="Helvetica Neue"/>
            </a:endParaRPr>
          </a:p>
          <a:p>
            <a:pPr algn="l"/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{</a:t>
            </a:r>
          </a:p>
          <a:p>
            <a:pPr algn="l"/>
            <a:r>
              <a:rPr lang="en-US" sz="20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  </a:t>
            </a: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sz="20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 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A-&gt;length;</a:t>
            </a:r>
          </a:p>
          <a:p>
            <a:pPr algn="l"/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}</a:t>
            </a:r>
          </a:p>
          <a:p>
            <a:pPr algn="l"/>
            <a:endParaRPr lang="en-US" sz="2000" b="0" dirty="0">
              <a:solidFill>
                <a:srgbClr val="00B050"/>
              </a:solidFill>
              <a:latin typeface="Helvetica Neue"/>
            </a:endParaRPr>
          </a:p>
          <a:p>
            <a:pPr algn="l"/>
            <a:r>
              <a:rPr lang="en-US" sz="2000" b="0" dirty="0">
                <a:solidFill>
                  <a:srgbClr val="00B050"/>
                </a:solidFill>
                <a:latin typeface="Helvetica Neue"/>
              </a:rPr>
              <a:t>string</a:t>
            </a:r>
            <a:r>
              <a:rPr lang="en-US" sz="20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 </a:t>
            </a:r>
            <a:r>
              <a:rPr lang="en-US" sz="2000" b="0" dirty="0" err="1">
                <a:solidFill>
                  <a:srgbClr val="7030A0"/>
                </a:solidFill>
                <a:latin typeface="Helvetica Neue"/>
              </a:rPr>
              <a:t>ssa_get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(</a:t>
            </a:r>
            <a:r>
              <a:rPr lang="en-US" sz="2000" b="0" dirty="0" err="1">
                <a:solidFill>
                  <a:srgbClr val="00B050"/>
                </a:solidFill>
                <a:latin typeface="Helvetica Neue"/>
              </a:rPr>
              <a:t>ssa</a:t>
            </a:r>
            <a:r>
              <a:rPr lang="en-US" sz="2000" b="0" dirty="0">
                <a:solidFill>
                  <a:srgbClr val="00B050"/>
                </a:solidFill>
                <a:latin typeface="Helvetica Neue"/>
              </a:rPr>
              <a:t>*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2000" b="0" dirty="0">
                <a:solidFill>
                  <a:srgbClr val="FFC000"/>
                </a:solidFill>
                <a:latin typeface="Helvetica Neue"/>
              </a:rPr>
              <a:t>A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, </a:t>
            </a:r>
            <a:r>
              <a:rPr lang="en-US" sz="20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2000" b="0" dirty="0" err="1">
                <a:solidFill>
                  <a:srgbClr val="FFC000"/>
                </a:solidFill>
                <a:latin typeface="Helvetica Neue"/>
              </a:rPr>
              <a:t>i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)</a:t>
            </a:r>
          </a:p>
          <a:p>
            <a:pPr algn="l">
              <a:tabLst>
                <a:tab pos="3943350" algn="l"/>
              </a:tabLst>
            </a:pPr>
            <a:r>
              <a:rPr lang="en-US" sz="2000" b="0" dirty="0">
                <a:solidFill>
                  <a:srgbClr val="C00000"/>
                </a:solidFill>
                <a:latin typeface="Helvetica Neue"/>
              </a:rPr>
              <a:t>//@requires A != NULL;</a:t>
            </a:r>
          </a:p>
          <a:p>
            <a:pPr algn="l">
              <a:tabLst>
                <a:tab pos="3943350" algn="l"/>
              </a:tabLst>
            </a:pPr>
            <a:r>
              <a:rPr lang="en-US" sz="2000" b="0" dirty="0">
                <a:solidFill>
                  <a:srgbClr val="C00000"/>
                </a:solidFill>
                <a:latin typeface="Helvetica Neue"/>
              </a:rPr>
              <a:t>//@requires A-&gt;length == \length(A-&gt;data); </a:t>
            </a:r>
          </a:p>
          <a:p>
            <a:pPr algn="l">
              <a:tabLst>
                <a:tab pos="3943350" algn="l"/>
              </a:tabLst>
            </a:pPr>
            <a:r>
              <a:rPr lang="en-US" sz="2000" b="0" dirty="0">
                <a:solidFill>
                  <a:srgbClr val="C00000"/>
                </a:solidFill>
                <a:latin typeface="Helvetica Neue"/>
              </a:rPr>
              <a:t>//@requires 0 &lt;= </a:t>
            </a:r>
            <a:r>
              <a:rPr lang="en-US" sz="2000" b="0" dirty="0" err="1">
                <a:solidFill>
                  <a:srgbClr val="C00000"/>
                </a:solidFill>
                <a:latin typeface="Helvetica Neue"/>
              </a:rPr>
              <a:t>i</a:t>
            </a:r>
            <a:r>
              <a:rPr lang="en-US" sz="2000" b="0" dirty="0">
                <a:solidFill>
                  <a:srgbClr val="C00000"/>
                </a:solidFill>
                <a:latin typeface="Helvetica Neue"/>
              </a:rPr>
              <a:t> &amp;&amp; </a:t>
            </a:r>
            <a:r>
              <a:rPr lang="en-US" sz="2000" b="0" dirty="0" err="1">
                <a:solidFill>
                  <a:srgbClr val="C00000"/>
                </a:solidFill>
                <a:latin typeface="Helvetica Neue"/>
              </a:rPr>
              <a:t>i</a:t>
            </a:r>
            <a:r>
              <a:rPr lang="en-US" sz="2000" b="0" dirty="0">
                <a:solidFill>
                  <a:srgbClr val="C00000"/>
                </a:solidFill>
                <a:latin typeface="Helvetica Neue"/>
              </a:rPr>
              <a:t> &lt; </a:t>
            </a:r>
            <a:r>
              <a:rPr lang="en-US" sz="2000" b="0" dirty="0" err="1">
                <a:solidFill>
                  <a:srgbClr val="C00000"/>
                </a:solidFill>
                <a:latin typeface="Helvetica Neue"/>
              </a:rPr>
              <a:t>ssa_len</a:t>
            </a:r>
            <a:r>
              <a:rPr lang="en-US" sz="2000" b="0" dirty="0">
                <a:solidFill>
                  <a:srgbClr val="C00000"/>
                </a:solidFill>
                <a:latin typeface="Helvetica Neue"/>
              </a:rPr>
              <a:t>(A);</a:t>
            </a:r>
            <a:endParaRPr lang="en-US" sz="2000" b="0" dirty="0">
              <a:solidFill>
                <a:schemeClr val="accent5">
                  <a:lumMod val="75000"/>
                </a:schemeClr>
              </a:solidFill>
              <a:latin typeface="Helvetica Neue"/>
            </a:endParaRPr>
          </a:p>
          <a:p>
            <a:pPr algn="l"/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{</a:t>
            </a:r>
          </a:p>
          <a:p>
            <a:pPr algn="l"/>
            <a:r>
              <a:rPr lang="en-US" sz="20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  </a:t>
            </a: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sz="20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 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A-&gt;data[</a:t>
            </a:r>
            <a:r>
              <a:rPr lang="en-US" sz="2000" b="0" dirty="0" err="1">
                <a:solidFill>
                  <a:schemeClr val="tx1"/>
                </a:solidFill>
                <a:latin typeface="Helvetica Neue"/>
              </a:rPr>
              <a:t>i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];</a:t>
            </a:r>
          </a:p>
          <a:p>
            <a:pPr algn="l"/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}</a:t>
            </a:r>
          </a:p>
          <a:p>
            <a:pPr algn="l"/>
            <a:endParaRPr lang="en-US" sz="1800" b="0" dirty="0">
              <a:solidFill>
                <a:schemeClr val="accent5">
                  <a:lumMod val="75000"/>
                </a:schemeClr>
              </a:solidFill>
              <a:latin typeface="Helvetica Neue"/>
            </a:endParaRPr>
          </a:p>
          <a:p>
            <a:pPr algn="l"/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// … rest of implementation </a:t>
            </a:r>
          </a:p>
          <a:p>
            <a:pPr algn="l"/>
            <a:endParaRPr lang="en-US" sz="1800" b="0" dirty="0">
              <a:latin typeface="Helvetica Neue"/>
            </a:endParaRPr>
          </a:p>
          <a:p>
            <a:pPr algn="l"/>
            <a:endParaRPr kumimoji="0" lang="en-US" sz="20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/>
              <a:sym typeface="Helvetica Neue" charset="0"/>
            </a:endParaRPr>
          </a:p>
        </p:txBody>
      </p:sp>
      <p:sp>
        <p:nvSpPr>
          <p:cNvPr id="8" name="TextBox 7"/>
          <p:cNvSpPr txBox="1"/>
          <p:nvPr/>
        </p:nvSpPr>
        <p:spPr>
          <a:xfrm rot="5400000">
            <a:off x="3931869" y="3713532"/>
            <a:ext cx="31643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Helvetica Neue"/>
              </a:rPr>
              <a:t>SSA Implementation</a:t>
            </a:r>
          </a:p>
        </p:txBody>
      </p:sp>
      <p:sp>
        <p:nvSpPr>
          <p:cNvPr id="18" name="Vertical Scroll 17"/>
          <p:cNvSpPr/>
          <p:nvPr/>
        </p:nvSpPr>
        <p:spPr bwMode="auto">
          <a:xfrm flipH="1">
            <a:off x="8483600" y="152400"/>
            <a:ext cx="4495800" cy="2186801"/>
          </a:xfrm>
          <a:prstGeom prst="verticalScroll">
            <a:avLst>
              <a:gd name="adj" fmla="val 12669"/>
            </a:avLst>
          </a:prstGeom>
          <a:solidFill>
            <a:schemeClr val="bg1"/>
          </a:solidFill>
          <a:ln w="9525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0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l">
              <a:tabLst>
                <a:tab pos="3371850" algn="l"/>
              </a:tabLst>
            </a:pP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ssa_len</a:t>
            </a:r>
            <a:r>
              <a:rPr lang="en-US" sz="1600" b="0" dirty="0">
                <a:latin typeface="Helvetica Neue"/>
              </a:rPr>
              <a:t>(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ssa_t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A</a:t>
            </a:r>
            <a:r>
              <a:rPr lang="en-US" sz="1600" b="0" dirty="0">
                <a:latin typeface="Helvetica Neue"/>
              </a:rPr>
              <a:t>)</a:t>
            </a:r>
          </a:p>
          <a:p>
            <a:pPr algn="l">
              <a:tabLst>
                <a:tab pos="3371850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/*@requires A != NULL;	@*/</a:t>
            </a:r>
            <a:endParaRPr lang="en-US" sz="1600" b="0" dirty="0">
              <a:latin typeface="Helvetica Neue"/>
            </a:endParaRPr>
          </a:p>
          <a:p>
            <a:pPr algn="l">
              <a:tabLst>
                <a:tab pos="3371850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/*@ensures \result &gt;= 0;	@*/</a:t>
            </a:r>
            <a:r>
              <a:rPr lang="en-US" sz="1600" b="0" dirty="0">
                <a:latin typeface="Helvetica Neue"/>
              </a:rPr>
              <a:t> ;</a:t>
            </a:r>
          </a:p>
          <a:p>
            <a:pPr algn="l">
              <a:tabLst>
                <a:tab pos="3371850" algn="l"/>
              </a:tabLst>
            </a:pPr>
            <a:endParaRPr lang="en-US" sz="1600" b="0" dirty="0">
              <a:solidFill>
                <a:srgbClr val="00B050"/>
              </a:solidFill>
              <a:latin typeface="Helvetica Neue"/>
            </a:endParaRPr>
          </a:p>
          <a:p>
            <a:pPr algn="l">
              <a:tabLst>
                <a:tab pos="3371850" algn="l"/>
              </a:tabLst>
            </a:pP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string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ssa_get</a:t>
            </a:r>
            <a:r>
              <a:rPr lang="en-US" sz="1600" b="0" dirty="0">
                <a:latin typeface="Helvetica Neue"/>
              </a:rPr>
              <a:t>(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ssa_t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A</a:t>
            </a:r>
            <a:r>
              <a:rPr lang="en-US" sz="1600" b="0" dirty="0">
                <a:latin typeface="Helvetica Neue"/>
              </a:rPr>
              <a:t>, 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 err="1">
                <a:solidFill>
                  <a:srgbClr val="FFC000"/>
                </a:solidFill>
                <a:latin typeface="Helvetica Neue"/>
              </a:rPr>
              <a:t>i</a:t>
            </a:r>
            <a:r>
              <a:rPr lang="en-US" sz="1600" b="0" dirty="0">
                <a:latin typeface="Helvetica Neue"/>
              </a:rPr>
              <a:t>)</a:t>
            </a:r>
          </a:p>
          <a:p>
            <a:pPr algn="l">
              <a:tabLst>
                <a:tab pos="3371850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/*@requires A != NULL;	@*/</a:t>
            </a:r>
          </a:p>
          <a:p>
            <a:pPr algn="l">
              <a:tabLst>
                <a:tab pos="3371850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/*@requires 0 &lt;= 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</a:rPr>
              <a:t>i</a:t>
            </a: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&amp;&amp; 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</a:rPr>
              <a:t>i</a:t>
            </a: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&lt; 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</a:rPr>
              <a:t>ssa_len</a:t>
            </a: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(A);	@*/</a:t>
            </a:r>
            <a:r>
              <a:rPr lang="en-US" sz="1600" b="0" dirty="0">
                <a:latin typeface="Helvetica Neue"/>
              </a:rPr>
              <a:t> ;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8864579" y="107432"/>
            <a:ext cx="16764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Helvetica Neue"/>
              </a:rPr>
              <a:t>SSA Interface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11607800" y="5265003"/>
            <a:ext cx="65594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rgbClr val="00B050"/>
                </a:solidFill>
                <a:sym typeface="Wingdings 2"/>
              </a:rPr>
              <a:t></a:t>
            </a:r>
            <a:endParaRPr lang="en-US" sz="4800" dirty="0">
              <a:solidFill>
                <a:srgbClr val="00B050"/>
              </a:solidFill>
            </a:endParaRPr>
          </a:p>
        </p:txBody>
      </p:sp>
      <p:sp>
        <p:nvSpPr>
          <p:cNvPr id="13" name="Oval 12"/>
          <p:cNvSpPr>
            <a:spLocks noChangeArrowheads="1"/>
          </p:cNvSpPr>
          <p:nvPr/>
        </p:nvSpPr>
        <p:spPr bwMode="auto">
          <a:xfrm>
            <a:off x="330200" y="7110350"/>
            <a:ext cx="5105400" cy="5334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82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13" grpId="0" animBg="1"/>
    </p:bld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 anchor="ctr"/>
          <a:lstStyle/>
          <a:p>
            <a:r>
              <a:rPr lang="en-US" sz="4400" b="1" dirty="0">
                <a:solidFill>
                  <a:srgbClr val="77E0FF"/>
                </a:solidFill>
              </a:rPr>
              <a:t>Representation Invariants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83</a:t>
            </a:fld>
            <a:endParaRPr lang="en-US" dirty="0"/>
          </a:p>
        </p:txBody>
      </p:sp>
    </p:spTree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952500" y="254000"/>
            <a:ext cx="7073900" cy="1498600"/>
          </a:xfrm>
        </p:spPr>
        <p:txBody>
          <a:bodyPr/>
          <a:lstStyle/>
          <a:p>
            <a:r>
              <a:rPr lang="en-US" dirty="0"/>
              <a:t>Where Are We?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5816600" y="2438400"/>
            <a:ext cx="6858000" cy="6438900"/>
          </a:xfrm>
        </p:spPr>
        <p:txBody>
          <a:bodyPr/>
          <a:lstStyle/>
          <a:p>
            <a:r>
              <a:rPr lang="en-US" dirty="0"/>
              <a:t>All our code is safe</a:t>
            </a:r>
          </a:p>
          <a:p>
            <a:endParaRPr lang="en-US" dirty="0"/>
          </a:p>
          <a:p>
            <a:r>
              <a:rPr lang="en-US" dirty="0"/>
              <a:t>Both functions have preconditions</a:t>
            </a:r>
          </a:p>
          <a:p>
            <a:pPr lvl="2">
              <a:buClr>
                <a:schemeClr val="tx1"/>
              </a:buClr>
              <a:buNone/>
            </a:pPr>
            <a:r>
              <a:rPr lang="en-US" dirty="0">
                <a:solidFill>
                  <a:srgbClr val="C00000"/>
                </a:solidFill>
              </a:rPr>
              <a:t>		A != NULL</a:t>
            </a:r>
          </a:p>
          <a:p>
            <a:pPr lvl="2">
              <a:spcBef>
                <a:spcPts val="0"/>
              </a:spcBef>
              <a:buClr>
                <a:schemeClr val="tx1"/>
              </a:buClr>
              <a:buNone/>
            </a:pPr>
            <a:r>
              <a:rPr lang="en-US" dirty="0">
                <a:solidFill>
                  <a:srgbClr val="C00000"/>
                </a:solidFill>
              </a:rPr>
              <a:t>		A-&gt;length == \length(A-&gt;data)</a:t>
            </a:r>
            <a:endParaRPr lang="en-US" dirty="0"/>
          </a:p>
          <a:p>
            <a:pPr lvl="1">
              <a:buClr>
                <a:schemeClr val="tx1"/>
              </a:buClr>
            </a:pPr>
            <a:r>
              <a:rPr lang="en-US" dirty="0" err="1">
                <a:solidFill>
                  <a:srgbClr val="7030A0"/>
                </a:solidFill>
              </a:rPr>
              <a:t>ssa_set</a:t>
            </a:r>
            <a:r>
              <a:rPr lang="en-US" dirty="0"/>
              <a:t> will need them too</a:t>
            </a:r>
          </a:p>
          <a:p>
            <a:pPr lvl="1"/>
            <a:r>
              <a:rPr lang="en-US" dirty="0"/>
              <a:t>and </a:t>
            </a:r>
            <a:r>
              <a:rPr lang="en-US" dirty="0" err="1">
                <a:solidFill>
                  <a:srgbClr val="7030A0"/>
                </a:solidFill>
              </a:rPr>
              <a:t>ssa_new</a:t>
            </a:r>
            <a:r>
              <a:rPr lang="en-US" dirty="0"/>
              <a:t> will have them as </a:t>
            </a:r>
            <a:r>
              <a:rPr lang="en-US" dirty="0" err="1"/>
              <a:t>postconditions</a:t>
            </a:r>
            <a:endParaRPr lang="en-US" dirty="0"/>
          </a:p>
        </p:txBody>
      </p:sp>
      <p:sp>
        <p:nvSpPr>
          <p:cNvPr id="7" name="Cube 6"/>
          <p:cNvSpPr/>
          <p:nvPr/>
        </p:nvSpPr>
        <p:spPr bwMode="auto">
          <a:xfrm>
            <a:off x="330200" y="1905000"/>
            <a:ext cx="5334000" cy="7543800"/>
          </a:xfrm>
          <a:prstGeom prst="cube">
            <a:avLst>
              <a:gd name="adj" fmla="val 6617"/>
            </a:avLst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91440" tIns="91440" rIns="50800" bIns="5080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US" sz="16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struct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ssa_header</a:t>
            </a:r>
            <a:r>
              <a:rPr lang="en-US" sz="1600" b="0" dirty="0">
                <a:latin typeface="Helvetica Neue"/>
              </a:rPr>
              <a:t> {</a:t>
            </a:r>
          </a:p>
          <a:p>
            <a:pPr algn="l"/>
            <a:r>
              <a:rPr lang="en-US" sz="1600" b="0" dirty="0">
                <a:latin typeface="Helvetica Neue"/>
              </a:rPr>
              <a:t>  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string[]</a:t>
            </a:r>
            <a:r>
              <a:rPr lang="en-US" sz="1600" b="0" dirty="0">
                <a:latin typeface="Helvetica Neue"/>
              </a:rPr>
              <a:t> data;  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// sorted</a:t>
            </a:r>
          </a:p>
          <a:p>
            <a:pPr algn="l"/>
            <a:r>
              <a:rPr lang="en-US" sz="1600" b="0" dirty="0">
                <a:latin typeface="Helvetica Neue"/>
              </a:rPr>
              <a:t>  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1600" b="0" dirty="0">
                <a:latin typeface="Helvetica Neue"/>
              </a:rPr>
              <a:t> length;      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// = \length(data)</a:t>
            </a:r>
          </a:p>
          <a:p>
            <a:pPr algn="l"/>
            <a:r>
              <a:rPr lang="en-US" sz="1600" b="0" dirty="0">
                <a:latin typeface="Helvetica Neue"/>
              </a:rPr>
              <a:t>};</a:t>
            </a:r>
          </a:p>
          <a:p>
            <a:pPr algn="l"/>
            <a:r>
              <a:rPr lang="en-US" sz="16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typedef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6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struct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ssa_header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ssa</a:t>
            </a:r>
            <a:r>
              <a:rPr lang="en-US" sz="1600" b="0" dirty="0">
                <a:latin typeface="Helvetica Neue"/>
              </a:rPr>
              <a:t>;</a:t>
            </a:r>
          </a:p>
          <a:p>
            <a:pPr algn="l"/>
            <a:endParaRPr lang="en-US" sz="2000" b="0" dirty="0">
              <a:latin typeface="Helvetica Neue"/>
            </a:endParaRPr>
          </a:p>
          <a:p>
            <a:pPr algn="l"/>
            <a:r>
              <a:rPr lang="en-US" sz="20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20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2000" b="0" dirty="0" err="1">
                <a:solidFill>
                  <a:srgbClr val="7030A0"/>
                </a:solidFill>
                <a:latin typeface="Helvetica Neue"/>
              </a:rPr>
              <a:t>ssa_len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(</a:t>
            </a:r>
            <a:r>
              <a:rPr lang="en-US" sz="2000" b="0" dirty="0" err="1">
                <a:solidFill>
                  <a:srgbClr val="00B050"/>
                </a:solidFill>
                <a:latin typeface="Helvetica Neue"/>
              </a:rPr>
              <a:t>ssa</a:t>
            </a:r>
            <a:r>
              <a:rPr lang="en-US" sz="2000" b="0" dirty="0">
                <a:solidFill>
                  <a:srgbClr val="00B050"/>
                </a:solidFill>
                <a:latin typeface="Helvetica Neue"/>
              </a:rPr>
              <a:t>*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2000" b="0" dirty="0">
                <a:solidFill>
                  <a:srgbClr val="FFC000"/>
                </a:solidFill>
                <a:latin typeface="Helvetica Neue"/>
              </a:rPr>
              <a:t>A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)</a:t>
            </a:r>
          </a:p>
          <a:p>
            <a:pPr algn="l">
              <a:tabLst>
                <a:tab pos="3943350" algn="l"/>
              </a:tabLst>
            </a:pPr>
            <a:r>
              <a:rPr lang="en-US" sz="2000" b="0" dirty="0">
                <a:solidFill>
                  <a:srgbClr val="C00000"/>
                </a:solidFill>
                <a:latin typeface="Helvetica Neue"/>
              </a:rPr>
              <a:t>//@requires A != NULL;</a:t>
            </a:r>
          </a:p>
          <a:p>
            <a:pPr algn="l">
              <a:tabLst>
                <a:tab pos="3943350" algn="l"/>
              </a:tabLst>
            </a:pPr>
            <a:r>
              <a:rPr lang="en-US" sz="2000" b="0" dirty="0">
                <a:solidFill>
                  <a:srgbClr val="C00000"/>
                </a:solidFill>
                <a:latin typeface="Helvetica Neue"/>
              </a:rPr>
              <a:t>//@requires A-&gt;length == \length(A-&gt;data);</a:t>
            </a:r>
          </a:p>
          <a:p>
            <a:pPr algn="l">
              <a:tabLst>
                <a:tab pos="3943350" algn="l"/>
              </a:tabLst>
            </a:pPr>
            <a:r>
              <a:rPr lang="en-US" sz="2000" b="0" dirty="0">
                <a:solidFill>
                  <a:srgbClr val="C00000"/>
                </a:solidFill>
                <a:latin typeface="Helvetica Neue"/>
              </a:rPr>
              <a:t>//@ensures \result &gt;= 0;</a:t>
            </a:r>
          </a:p>
          <a:p>
            <a:pPr algn="l">
              <a:tabLst>
                <a:tab pos="3943350" algn="l"/>
              </a:tabLst>
            </a:pPr>
            <a:r>
              <a:rPr lang="en-US" sz="2000" b="0" dirty="0">
                <a:solidFill>
                  <a:srgbClr val="C00000"/>
                </a:solidFill>
                <a:latin typeface="Helvetica Neue"/>
              </a:rPr>
              <a:t>//@ensures \result == \length(A-&gt;data);</a:t>
            </a:r>
            <a:endParaRPr lang="en-US" sz="2000" b="0" dirty="0">
              <a:solidFill>
                <a:schemeClr val="accent5">
                  <a:lumMod val="75000"/>
                </a:schemeClr>
              </a:solidFill>
              <a:latin typeface="Helvetica Neue"/>
            </a:endParaRPr>
          </a:p>
          <a:p>
            <a:pPr algn="l"/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{</a:t>
            </a:r>
          </a:p>
          <a:p>
            <a:pPr algn="l"/>
            <a:r>
              <a:rPr lang="en-US" sz="20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  </a:t>
            </a: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sz="20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 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A-&gt;length;</a:t>
            </a:r>
          </a:p>
          <a:p>
            <a:pPr algn="l"/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}</a:t>
            </a:r>
          </a:p>
          <a:p>
            <a:pPr algn="l"/>
            <a:endParaRPr lang="en-US" sz="2000" b="0" dirty="0">
              <a:solidFill>
                <a:srgbClr val="00B050"/>
              </a:solidFill>
              <a:latin typeface="Helvetica Neue"/>
            </a:endParaRPr>
          </a:p>
          <a:p>
            <a:pPr algn="l"/>
            <a:r>
              <a:rPr lang="en-US" sz="2000" b="0" dirty="0">
                <a:solidFill>
                  <a:srgbClr val="00B050"/>
                </a:solidFill>
                <a:latin typeface="Helvetica Neue"/>
              </a:rPr>
              <a:t>string</a:t>
            </a:r>
            <a:r>
              <a:rPr lang="en-US" sz="20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 </a:t>
            </a:r>
            <a:r>
              <a:rPr lang="en-US" sz="2000" b="0" dirty="0" err="1">
                <a:solidFill>
                  <a:srgbClr val="7030A0"/>
                </a:solidFill>
                <a:latin typeface="Helvetica Neue"/>
              </a:rPr>
              <a:t>ssa_get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(</a:t>
            </a:r>
            <a:r>
              <a:rPr lang="en-US" sz="2000" b="0" dirty="0" err="1">
                <a:solidFill>
                  <a:srgbClr val="00B050"/>
                </a:solidFill>
                <a:latin typeface="Helvetica Neue"/>
              </a:rPr>
              <a:t>ssa</a:t>
            </a:r>
            <a:r>
              <a:rPr lang="en-US" sz="2000" b="0" dirty="0">
                <a:solidFill>
                  <a:srgbClr val="00B050"/>
                </a:solidFill>
                <a:latin typeface="Helvetica Neue"/>
              </a:rPr>
              <a:t>*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2000" b="0" dirty="0">
                <a:solidFill>
                  <a:srgbClr val="FFC000"/>
                </a:solidFill>
                <a:latin typeface="Helvetica Neue"/>
              </a:rPr>
              <a:t>A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, </a:t>
            </a:r>
            <a:r>
              <a:rPr lang="en-US" sz="20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2000" b="0" dirty="0" err="1">
                <a:solidFill>
                  <a:srgbClr val="FFC000"/>
                </a:solidFill>
                <a:latin typeface="Helvetica Neue"/>
              </a:rPr>
              <a:t>i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)</a:t>
            </a:r>
          </a:p>
          <a:p>
            <a:pPr algn="l">
              <a:tabLst>
                <a:tab pos="3943350" algn="l"/>
              </a:tabLst>
            </a:pPr>
            <a:r>
              <a:rPr lang="en-US" sz="2000" b="0" dirty="0">
                <a:solidFill>
                  <a:srgbClr val="C00000"/>
                </a:solidFill>
                <a:latin typeface="Helvetica Neue"/>
              </a:rPr>
              <a:t>//@requires A != NULL;</a:t>
            </a:r>
          </a:p>
          <a:p>
            <a:pPr algn="l">
              <a:tabLst>
                <a:tab pos="3943350" algn="l"/>
              </a:tabLst>
            </a:pPr>
            <a:r>
              <a:rPr lang="en-US" sz="2000" b="0" dirty="0">
                <a:solidFill>
                  <a:srgbClr val="C00000"/>
                </a:solidFill>
                <a:latin typeface="Helvetica Neue"/>
              </a:rPr>
              <a:t>//@requires A-&gt;length == \length(A-&gt;data); </a:t>
            </a:r>
          </a:p>
          <a:p>
            <a:pPr algn="l">
              <a:tabLst>
                <a:tab pos="3943350" algn="l"/>
              </a:tabLst>
            </a:pPr>
            <a:r>
              <a:rPr lang="en-US" sz="2000" b="0" dirty="0">
                <a:solidFill>
                  <a:srgbClr val="C00000"/>
                </a:solidFill>
                <a:latin typeface="Helvetica Neue"/>
              </a:rPr>
              <a:t>//@requires 0 &lt;= </a:t>
            </a:r>
            <a:r>
              <a:rPr lang="en-US" sz="2000" b="0" dirty="0" err="1">
                <a:solidFill>
                  <a:srgbClr val="C00000"/>
                </a:solidFill>
                <a:latin typeface="Helvetica Neue"/>
              </a:rPr>
              <a:t>i</a:t>
            </a:r>
            <a:r>
              <a:rPr lang="en-US" sz="2000" b="0" dirty="0">
                <a:solidFill>
                  <a:srgbClr val="C00000"/>
                </a:solidFill>
                <a:latin typeface="Helvetica Neue"/>
              </a:rPr>
              <a:t> &amp;&amp; </a:t>
            </a:r>
            <a:r>
              <a:rPr lang="en-US" sz="2000" b="0" dirty="0" err="1">
                <a:solidFill>
                  <a:srgbClr val="C00000"/>
                </a:solidFill>
                <a:latin typeface="Helvetica Neue"/>
              </a:rPr>
              <a:t>i</a:t>
            </a:r>
            <a:r>
              <a:rPr lang="en-US" sz="2000" b="0" dirty="0">
                <a:solidFill>
                  <a:srgbClr val="C00000"/>
                </a:solidFill>
                <a:latin typeface="Helvetica Neue"/>
              </a:rPr>
              <a:t> &lt; </a:t>
            </a:r>
            <a:r>
              <a:rPr lang="en-US" sz="2000" b="0" dirty="0" err="1">
                <a:solidFill>
                  <a:srgbClr val="C00000"/>
                </a:solidFill>
                <a:latin typeface="Helvetica Neue"/>
              </a:rPr>
              <a:t>ssa_len</a:t>
            </a:r>
            <a:r>
              <a:rPr lang="en-US" sz="2000" b="0" dirty="0">
                <a:solidFill>
                  <a:srgbClr val="C00000"/>
                </a:solidFill>
                <a:latin typeface="Helvetica Neue"/>
              </a:rPr>
              <a:t>(A);</a:t>
            </a:r>
            <a:endParaRPr lang="en-US" sz="2000" b="0" dirty="0">
              <a:solidFill>
                <a:schemeClr val="accent5">
                  <a:lumMod val="75000"/>
                </a:schemeClr>
              </a:solidFill>
              <a:latin typeface="Helvetica Neue"/>
            </a:endParaRPr>
          </a:p>
          <a:p>
            <a:pPr algn="l"/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{</a:t>
            </a:r>
          </a:p>
          <a:p>
            <a:pPr algn="l"/>
            <a:r>
              <a:rPr lang="en-US" sz="20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  </a:t>
            </a: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sz="20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 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A-&gt;data[</a:t>
            </a:r>
            <a:r>
              <a:rPr lang="en-US" sz="2000" b="0" dirty="0" err="1">
                <a:solidFill>
                  <a:schemeClr val="tx1"/>
                </a:solidFill>
                <a:latin typeface="Helvetica Neue"/>
              </a:rPr>
              <a:t>i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];</a:t>
            </a:r>
          </a:p>
          <a:p>
            <a:pPr algn="l"/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}</a:t>
            </a:r>
          </a:p>
          <a:p>
            <a:pPr algn="l"/>
            <a:endParaRPr lang="en-US" sz="1800" b="0" dirty="0">
              <a:solidFill>
                <a:schemeClr val="accent5">
                  <a:lumMod val="75000"/>
                </a:schemeClr>
              </a:solidFill>
              <a:latin typeface="Helvetica Neue"/>
            </a:endParaRPr>
          </a:p>
          <a:p>
            <a:pPr algn="l"/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// … rest of implementation </a:t>
            </a:r>
          </a:p>
          <a:p>
            <a:pPr algn="l"/>
            <a:endParaRPr lang="en-US" sz="1800" b="0" dirty="0">
              <a:latin typeface="Helvetica Neue"/>
            </a:endParaRPr>
          </a:p>
          <a:p>
            <a:pPr algn="l"/>
            <a:endParaRPr kumimoji="0" lang="en-US" sz="20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/>
              <a:sym typeface="Helvetica Neue" charset="0"/>
            </a:endParaRPr>
          </a:p>
        </p:txBody>
      </p:sp>
      <p:sp>
        <p:nvSpPr>
          <p:cNvPr id="8" name="TextBox 7"/>
          <p:cNvSpPr txBox="1"/>
          <p:nvPr/>
        </p:nvSpPr>
        <p:spPr>
          <a:xfrm rot="5400000">
            <a:off x="3931869" y="3713532"/>
            <a:ext cx="31643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Helvetica Neue"/>
              </a:rPr>
              <a:t>SSA Implementation</a:t>
            </a:r>
          </a:p>
        </p:txBody>
      </p:sp>
      <p:sp>
        <p:nvSpPr>
          <p:cNvPr id="18" name="Vertical Scroll 17"/>
          <p:cNvSpPr/>
          <p:nvPr/>
        </p:nvSpPr>
        <p:spPr bwMode="auto">
          <a:xfrm flipH="1">
            <a:off x="8483600" y="152400"/>
            <a:ext cx="4495800" cy="2186801"/>
          </a:xfrm>
          <a:prstGeom prst="verticalScroll">
            <a:avLst>
              <a:gd name="adj" fmla="val 12669"/>
            </a:avLst>
          </a:prstGeom>
          <a:solidFill>
            <a:schemeClr val="bg1"/>
          </a:solidFill>
          <a:ln w="9525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0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l">
              <a:tabLst>
                <a:tab pos="3371850" algn="l"/>
              </a:tabLst>
            </a:pP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ssa_len</a:t>
            </a:r>
            <a:r>
              <a:rPr lang="en-US" sz="1600" b="0" dirty="0">
                <a:latin typeface="Helvetica Neue"/>
              </a:rPr>
              <a:t>(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ssa_t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A</a:t>
            </a:r>
            <a:r>
              <a:rPr lang="en-US" sz="1600" b="0" dirty="0">
                <a:latin typeface="Helvetica Neue"/>
              </a:rPr>
              <a:t>)</a:t>
            </a:r>
          </a:p>
          <a:p>
            <a:pPr algn="l">
              <a:tabLst>
                <a:tab pos="3371850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/*@requires A != NULL;	@*/</a:t>
            </a:r>
            <a:endParaRPr lang="en-US" sz="1600" b="0" dirty="0">
              <a:latin typeface="Helvetica Neue"/>
            </a:endParaRPr>
          </a:p>
          <a:p>
            <a:pPr algn="l">
              <a:tabLst>
                <a:tab pos="3371850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/*@ensures \result &gt;= 0;	@*/</a:t>
            </a:r>
            <a:r>
              <a:rPr lang="en-US" sz="1600" b="0" dirty="0">
                <a:latin typeface="Helvetica Neue"/>
              </a:rPr>
              <a:t> ;</a:t>
            </a:r>
          </a:p>
          <a:p>
            <a:pPr algn="l">
              <a:tabLst>
                <a:tab pos="3371850" algn="l"/>
              </a:tabLst>
            </a:pPr>
            <a:endParaRPr lang="en-US" sz="1600" b="0" dirty="0">
              <a:solidFill>
                <a:srgbClr val="00B050"/>
              </a:solidFill>
              <a:latin typeface="Helvetica Neue"/>
            </a:endParaRPr>
          </a:p>
          <a:p>
            <a:pPr algn="l">
              <a:tabLst>
                <a:tab pos="3371850" algn="l"/>
              </a:tabLst>
            </a:pP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string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ssa_get</a:t>
            </a:r>
            <a:r>
              <a:rPr lang="en-US" sz="1600" b="0" dirty="0">
                <a:latin typeface="Helvetica Neue"/>
              </a:rPr>
              <a:t>(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ssa_t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A</a:t>
            </a:r>
            <a:r>
              <a:rPr lang="en-US" sz="1600" b="0" dirty="0">
                <a:latin typeface="Helvetica Neue"/>
              </a:rPr>
              <a:t>, 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 err="1">
                <a:solidFill>
                  <a:srgbClr val="FFC000"/>
                </a:solidFill>
                <a:latin typeface="Helvetica Neue"/>
              </a:rPr>
              <a:t>i</a:t>
            </a:r>
            <a:r>
              <a:rPr lang="en-US" sz="1600" b="0" dirty="0">
                <a:latin typeface="Helvetica Neue"/>
              </a:rPr>
              <a:t>)</a:t>
            </a:r>
          </a:p>
          <a:p>
            <a:pPr algn="l">
              <a:tabLst>
                <a:tab pos="3371850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/*@requires A != NULL;	@*/</a:t>
            </a:r>
          </a:p>
          <a:p>
            <a:pPr algn="l">
              <a:tabLst>
                <a:tab pos="3371850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/*@requires 0 &lt;= 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</a:rPr>
              <a:t>i</a:t>
            </a: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&amp;&amp; 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</a:rPr>
              <a:t>i</a:t>
            </a: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&lt; 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</a:rPr>
              <a:t>ssa_len</a:t>
            </a: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(A);	@*/</a:t>
            </a:r>
            <a:r>
              <a:rPr lang="en-US" sz="1600" b="0" dirty="0">
                <a:latin typeface="Helvetica Neue"/>
              </a:rPr>
              <a:t> ;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8864579" y="107432"/>
            <a:ext cx="16764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Helvetica Neue"/>
              </a:rPr>
              <a:t>SSA Interface</a:t>
            </a:r>
          </a:p>
        </p:txBody>
      </p:sp>
      <p:sp>
        <p:nvSpPr>
          <p:cNvPr id="10" name="Rectangle 9"/>
          <p:cNvSpPr/>
          <p:nvPr/>
        </p:nvSpPr>
        <p:spPr bwMode="auto">
          <a:xfrm>
            <a:off x="406400" y="4191000"/>
            <a:ext cx="4800600" cy="609600"/>
          </a:xfrm>
          <a:prstGeom prst="rect">
            <a:avLst/>
          </a:prstGeom>
          <a:solidFill>
            <a:schemeClr val="accent1">
              <a:lumMod val="20000"/>
              <a:lumOff val="80000"/>
              <a:alpha val="25000"/>
            </a:schemeClr>
          </a:solidFill>
          <a:ln w="19050" cap="flat" cmpd="sng" algn="ctr">
            <a:solidFill>
              <a:srgbClr val="00B0F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square" lIns="45720" rIns="45720" anchor="ctr">
            <a:noAutofit/>
          </a:bodyPr>
          <a:lstStyle/>
          <a:p>
            <a:pPr marL="0" marR="0" indent="0" algn="l" eaLnBrk="1" latinLnBrk="0">
              <a:lnSpc>
                <a:spcPct val="100000"/>
              </a:lnSpc>
              <a:buClrTx/>
              <a:buSzTx/>
              <a:buFontTx/>
              <a:buNone/>
              <a:tabLst/>
              <a:defRPr/>
            </a:pPr>
            <a:endParaRPr lang="en-US" sz="2000" b="0" i="1"/>
          </a:p>
        </p:txBody>
      </p:sp>
      <p:sp>
        <p:nvSpPr>
          <p:cNvPr id="11" name="Rectangle 10"/>
          <p:cNvSpPr/>
          <p:nvPr/>
        </p:nvSpPr>
        <p:spPr bwMode="auto">
          <a:xfrm>
            <a:off x="406400" y="6934200"/>
            <a:ext cx="4800600" cy="609600"/>
          </a:xfrm>
          <a:prstGeom prst="rect">
            <a:avLst/>
          </a:prstGeom>
          <a:solidFill>
            <a:schemeClr val="accent1">
              <a:lumMod val="20000"/>
              <a:lumOff val="80000"/>
              <a:alpha val="25000"/>
            </a:schemeClr>
          </a:solidFill>
          <a:ln w="19050" cap="flat" cmpd="sng" algn="ctr">
            <a:solidFill>
              <a:srgbClr val="00B0F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square" lIns="45720" rIns="45720" anchor="ctr">
            <a:noAutofit/>
          </a:bodyPr>
          <a:lstStyle/>
          <a:p>
            <a:pPr marL="0" marR="0" indent="0" algn="l" eaLnBrk="1" latinLnBrk="0">
              <a:lnSpc>
                <a:spcPct val="100000"/>
              </a:lnSpc>
              <a:buClrTx/>
              <a:buSzTx/>
              <a:buFontTx/>
              <a:buNone/>
              <a:tabLst/>
              <a:defRPr/>
            </a:pPr>
            <a:endParaRPr lang="en-US" sz="2000" b="0" i="1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84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</p:bldLst>
  </p:timing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952500" y="254000"/>
            <a:ext cx="7073900" cy="1498600"/>
          </a:xfrm>
        </p:spPr>
        <p:txBody>
          <a:bodyPr/>
          <a:lstStyle/>
          <a:p>
            <a:r>
              <a:rPr lang="en-US" dirty="0"/>
              <a:t>Where Are We?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5816600" y="2438400"/>
            <a:ext cx="6934200" cy="6438900"/>
          </a:xfrm>
        </p:spPr>
        <p:txBody>
          <a:bodyPr/>
          <a:lstStyle/>
          <a:p>
            <a:r>
              <a:rPr lang="en-US" dirty="0"/>
              <a:t>They are fundamental properties an </a:t>
            </a:r>
            <a:r>
              <a:rPr lang="en-US" dirty="0" err="1">
                <a:solidFill>
                  <a:srgbClr val="00B050"/>
                </a:solidFill>
              </a:rPr>
              <a:t>ssa</a:t>
            </a:r>
            <a:r>
              <a:rPr lang="en-US" dirty="0">
                <a:solidFill>
                  <a:srgbClr val="00B050"/>
                </a:solidFill>
              </a:rPr>
              <a:t>*</a:t>
            </a:r>
            <a:r>
              <a:rPr lang="en-US" dirty="0"/>
              <a:t> must obey to be the representation of a valid SSA</a:t>
            </a:r>
          </a:p>
          <a:p>
            <a:pPr lvl="1"/>
            <a:r>
              <a:rPr lang="en-US" dirty="0"/>
              <a:t>NULL is not a valid SSA</a:t>
            </a:r>
          </a:p>
          <a:p>
            <a:pPr lvl="1"/>
            <a:r>
              <a:rPr lang="en-US" dirty="0"/>
              <a:t>The length field must be equal to the length of the array field </a:t>
            </a:r>
            <a:r>
              <a:rPr lang="en-US" i="1" dirty="0"/>
              <a:t>data</a:t>
            </a:r>
          </a:p>
          <a:p>
            <a:pPr lvl="4"/>
            <a:endParaRPr lang="en-US" dirty="0"/>
          </a:p>
          <a:p>
            <a:r>
              <a:rPr lang="en-US" dirty="0"/>
              <a:t>These are </a:t>
            </a:r>
            <a:r>
              <a:rPr lang="en-US" b="1" dirty="0"/>
              <a:t>invariants</a:t>
            </a:r>
            <a:r>
              <a:rPr lang="en-US" dirty="0"/>
              <a:t> of our representation:</a:t>
            </a:r>
          </a:p>
          <a:p>
            <a:pPr lvl="1"/>
            <a:r>
              <a:rPr lang="en-US" dirty="0"/>
              <a:t>Preconditions of every library function that takes an SSA as a parameter</a:t>
            </a:r>
          </a:p>
          <a:p>
            <a:pPr lvl="1"/>
            <a:r>
              <a:rPr lang="en-US" dirty="0" err="1"/>
              <a:t>Postcondition</a:t>
            </a:r>
            <a:r>
              <a:rPr lang="en-US" dirty="0"/>
              <a:t> of every library function that returns or modifies an SSA</a:t>
            </a:r>
          </a:p>
        </p:txBody>
      </p:sp>
      <p:sp>
        <p:nvSpPr>
          <p:cNvPr id="7" name="Cube 6"/>
          <p:cNvSpPr/>
          <p:nvPr/>
        </p:nvSpPr>
        <p:spPr bwMode="auto">
          <a:xfrm>
            <a:off x="330200" y="1905000"/>
            <a:ext cx="5334000" cy="7543800"/>
          </a:xfrm>
          <a:prstGeom prst="cube">
            <a:avLst>
              <a:gd name="adj" fmla="val 6617"/>
            </a:avLst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91440" tIns="91440" rIns="50800" bIns="5080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US" sz="16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struct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ssa_header</a:t>
            </a:r>
            <a:r>
              <a:rPr lang="en-US" sz="1600" b="0" dirty="0">
                <a:latin typeface="Helvetica Neue"/>
              </a:rPr>
              <a:t> {</a:t>
            </a:r>
          </a:p>
          <a:p>
            <a:pPr algn="l"/>
            <a:r>
              <a:rPr lang="en-US" sz="1600" b="0" dirty="0">
                <a:latin typeface="Helvetica Neue"/>
              </a:rPr>
              <a:t>  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string[]</a:t>
            </a:r>
            <a:r>
              <a:rPr lang="en-US" sz="1600" b="0" dirty="0">
                <a:latin typeface="Helvetica Neue"/>
              </a:rPr>
              <a:t> data;  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// sorted</a:t>
            </a:r>
          </a:p>
          <a:p>
            <a:pPr algn="l"/>
            <a:r>
              <a:rPr lang="en-US" sz="1600" b="0" dirty="0">
                <a:latin typeface="Helvetica Neue"/>
              </a:rPr>
              <a:t>  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1600" b="0" dirty="0">
                <a:latin typeface="Helvetica Neue"/>
              </a:rPr>
              <a:t> length;      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// = \length(data)</a:t>
            </a:r>
          </a:p>
          <a:p>
            <a:pPr algn="l"/>
            <a:r>
              <a:rPr lang="en-US" sz="1600" b="0" dirty="0">
                <a:latin typeface="Helvetica Neue"/>
              </a:rPr>
              <a:t>};</a:t>
            </a:r>
          </a:p>
          <a:p>
            <a:pPr algn="l"/>
            <a:r>
              <a:rPr lang="en-US" sz="16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typedef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6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struct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ssa_header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ssa</a:t>
            </a:r>
            <a:r>
              <a:rPr lang="en-US" sz="1600" b="0" dirty="0">
                <a:latin typeface="Helvetica Neue"/>
              </a:rPr>
              <a:t>;</a:t>
            </a:r>
          </a:p>
          <a:p>
            <a:pPr algn="l"/>
            <a:endParaRPr lang="en-US" sz="2000" b="0" dirty="0">
              <a:latin typeface="Helvetica Neue"/>
            </a:endParaRPr>
          </a:p>
          <a:p>
            <a:pPr algn="l"/>
            <a:r>
              <a:rPr lang="en-US" sz="20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20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2000" b="0" dirty="0" err="1">
                <a:solidFill>
                  <a:srgbClr val="7030A0"/>
                </a:solidFill>
                <a:latin typeface="Helvetica Neue"/>
              </a:rPr>
              <a:t>ssa_len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(</a:t>
            </a:r>
            <a:r>
              <a:rPr lang="en-US" sz="2000" b="0" dirty="0" err="1">
                <a:solidFill>
                  <a:srgbClr val="00B050"/>
                </a:solidFill>
                <a:latin typeface="Helvetica Neue"/>
              </a:rPr>
              <a:t>ssa</a:t>
            </a:r>
            <a:r>
              <a:rPr lang="en-US" sz="2000" b="0" dirty="0">
                <a:solidFill>
                  <a:srgbClr val="00B050"/>
                </a:solidFill>
                <a:latin typeface="Helvetica Neue"/>
              </a:rPr>
              <a:t>*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2000" b="0" dirty="0">
                <a:solidFill>
                  <a:srgbClr val="FFC000"/>
                </a:solidFill>
                <a:latin typeface="Helvetica Neue"/>
              </a:rPr>
              <a:t>A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)</a:t>
            </a:r>
          </a:p>
          <a:p>
            <a:pPr algn="l">
              <a:tabLst>
                <a:tab pos="3943350" algn="l"/>
              </a:tabLst>
            </a:pPr>
            <a:r>
              <a:rPr lang="en-US" sz="2000" b="0" dirty="0">
                <a:solidFill>
                  <a:srgbClr val="C00000"/>
                </a:solidFill>
                <a:latin typeface="Helvetica Neue"/>
              </a:rPr>
              <a:t>//@requires A != NULL;</a:t>
            </a:r>
          </a:p>
          <a:p>
            <a:pPr algn="l">
              <a:tabLst>
                <a:tab pos="3943350" algn="l"/>
              </a:tabLst>
            </a:pPr>
            <a:r>
              <a:rPr lang="en-US" sz="2000" b="0" dirty="0">
                <a:solidFill>
                  <a:srgbClr val="C00000"/>
                </a:solidFill>
                <a:latin typeface="Helvetica Neue"/>
              </a:rPr>
              <a:t>//@requires A-&gt;length == \length(A-&gt;data); </a:t>
            </a:r>
          </a:p>
          <a:p>
            <a:pPr algn="l">
              <a:tabLst>
                <a:tab pos="3943350" algn="l"/>
              </a:tabLst>
            </a:pPr>
            <a:r>
              <a:rPr lang="en-US" sz="2000" b="0" dirty="0">
                <a:solidFill>
                  <a:srgbClr val="C00000"/>
                </a:solidFill>
                <a:latin typeface="Helvetica Neue"/>
              </a:rPr>
              <a:t>//@ensures \result &gt;= 0;</a:t>
            </a:r>
          </a:p>
          <a:p>
            <a:pPr algn="l">
              <a:tabLst>
                <a:tab pos="3943350" algn="l"/>
              </a:tabLst>
            </a:pPr>
            <a:r>
              <a:rPr lang="en-US" sz="2000" b="0" dirty="0">
                <a:solidFill>
                  <a:srgbClr val="C00000"/>
                </a:solidFill>
                <a:latin typeface="Helvetica Neue"/>
              </a:rPr>
              <a:t>//@ensures \result == \length(A-&gt;data);</a:t>
            </a:r>
            <a:endParaRPr lang="en-US" sz="2000" b="0" dirty="0">
              <a:solidFill>
                <a:schemeClr val="accent5">
                  <a:lumMod val="75000"/>
                </a:schemeClr>
              </a:solidFill>
              <a:latin typeface="Helvetica Neue"/>
            </a:endParaRPr>
          </a:p>
          <a:p>
            <a:pPr algn="l"/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{</a:t>
            </a:r>
          </a:p>
          <a:p>
            <a:pPr algn="l"/>
            <a:r>
              <a:rPr lang="en-US" sz="20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  </a:t>
            </a: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sz="20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 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A-&gt;length;</a:t>
            </a:r>
          </a:p>
          <a:p>
            <a:pPr algn="l"/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}</a:t>
            </a:r>
          </a:p>
          <a:p>
            <a:pPr algn="l"/>
            <a:endParaRPr lang="en-US" sz="2000" b="0" dirty="0">
              <a:solidFill>
                <a:srgbClr val="00B050"/>
              </a:solidFill>
              <a:latin typeface="Helvetica Neue"/>
            </a:endParaRPr>
          </a:p>
          <a:p>
            <a:pPr algn="l"/>
            <a:r>
              <a:rPr lang="en-US" sz="2000" b="0" dirty="0">
                <a:solidFill>
                  <a:srgbClr val="00B050"/>
                </a:solidFill>
                <a:latin typeface="Helvetica Neue"/>
              </a:rPr>
              <a:t>string</a:t>
            </a:r>
            <a:r>
              <a:rPr lang="en-US" sz="20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 </a:t>
            </a:r>
            <a:r>
              <a:rPr lang="en-US" sz="2000" b="0" dirty="0" err="1">
                <a:solidFill>
                  <a:srgbClr val="7030A0"/>
                </a:solidFill>
                <a:latin typeface="Helvetica Neue"/>
              </a:rPr>
              <a:t>ssa_get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(</a:t>
            </a:r>
            <a:r>
              <a:rPr lang="en-US" sz="2000" b="0" dirty="0" err="1">
                <a:solidFill>
                  <a:srgbClr val="00B050"/>
                </a:solidFill>
                <a:latin typeface="Helvetica Neue"/>
              </a:rPr>
              <a:t>ssa</a:t>
            </a:r>
            <a:r>
              <a:rPr lang="en-US" sz="2000" b="0" dirty="0">
                <a:solidFill>
                  <a:srgbClr val="00B050"/>
                </a:solidFill>
                <a:latin typeface="Helvetica Neue"/>
              </a:rPr>
              <a:t>*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2000" b="0" dirty="0">
                <a:solidFill>
                  <a:srgbClr val="FFC000"/>
                </a:solidFill>
                <a:latin typeface="Helvetica Neue"/>
              </a:rPr>
              <a:t>A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, </a:t>
            </a:r>
            <a:r>
              <a:rPr lang="en-US" sz="20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2000" b="0" dirty="0" err="1">
                <a:solidFill>
                  <a:srgbClr val="FFC000"/>
                </a:solidFill>
                <a:latin typeface="Helvetica Neue"/>
              </a:rPr>
              <a:t>i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)</a:t>
            </a:r>
          </a:p>
          <a:p>
            <a:pPr algn="l">
              <a:tabLst>
                <a:tab pos="3943350" algn="l"/>
              </a:tabLst>
            </a:pPr>
            <a:r>
              <a:rPr lang="en-US" sz="2000" b="0" dirty="0">
                <a:solidFill>
                  <a:srgbClr val="C00000"/>
                </a:solidFill>
                <a:latin typeface="Helvetica Neue"/>
              </a:rPr>
              <a:t>//@requires A != NULL;</a:t>
            </a:r>
          </a:p>
          <a:p>
            <a:pPr algn="l">
              <a:tabLst>
                <a:tab pos="3943350" algn="l"/>
              </a:tabLst>
            </a:pPr>
            <a:r>
              <a:rPr lang="en-US" sz="2000" b="0" dirty="0">
                <a:solidFill>
                  <a:srgbClr val="C00000"/>
                </a:solidFill>
                <a:latin typeface="Helvetica Neue"/>
              </a:rPr>
              <a:t>//@requires A-&gt;length == \length(A-&gt;data); </a:t>
            </a:r>
          </a:p>
          <a:p>
            <a:pPr algn="l">
              <a:tabLst>
                <a:tab pos="3943350" algn="l"/>
              </a:tabLst>
            </a:pPr>
            <a:r>
              <a:rPr lang="en-US" sz="2000" b="0" dirty="0">
                <a:solidFill>
                  <a:srgbClr val="C00000"/>
                </a:solidFill>
                <a:latin typeface="Helvetica Neue"/>
              </a:rPr>
              <a:t>//@requires 0 &lt;= </a:t>
            </a:r>
            <a:r>
              <a:rPr lang="en-US" sz="2000" b="0" dirty="0" err="1">
                <a:solidFill>
                  <a:srgbClr val="C00000"/>
                </a:solidFill>
                <a:latin typeface="Helvetica Neue"/>
              </a:rPr>
              <a:t>i</a:t>
            </a:r>
            <a:r>
              <a:rPr lang="en-US" sz="2000" b="0" dirty="0">
                <a:solidFill>
                  <a:srgbClr val="C00000"/>
                </a:solidFill>
                <a:latin typeface="Helvetica Neue"/>
              </a:rPr>
              <a:t> &amp;&amp; </a:t>
            </a:r>
            <a:r>
              <a:rPr lang="en-US" sz="2000" b="0" dirty="0" err="1">
                <a:solidFill>
                  <a:srgbClr val="C00000"/>
                </a:solidFill>
                <a:latin typeface="Helvetica Neue"/>
              </a:rPr>
              <a:t>i</a:t>
            </a:r>
            <a:r>
              <a:rPr lang="en-US" sz="2000" b="0" dirty="0">
                <a:solidFill>
                  <a:srgbClr val="C00000"/>
                </a:solidFill>
                <a:latin typeface="Helvetica Neue"/>
              </a:rPr>
              <a:t> &lt; </a:t>
            </a:r>
            <a:r>
              <a:rPr lang="en-US" sz="2000" b="0" dirty="0" err="1">
                <a:solidFill>
                  <a:srgbClr val="C00000"/>
                </a:solidFill>
                <a:latin typeface="Helvetica Neue"/>
              </a:rPr>
              <a:t>ssa_len</a:t>
            </a:r>
            <a:r>
              <a:rPr lang="en-US" sz="2000" b="0" dirty="0">
                <a:solidFill>
                  <a:srgbClr val="C00000"/>
                </a:solidFill>
                <a:latin typeface="Helvetica Neue"/>
              </a:rPr>
              <a:t>(A);</a:t>
            </a:r>
            <a:endParaRPr lang="en-US" sz="2000" b="0" dirty="0">
              <a:solidFill>
                <a:schemeClr val="accent5">
                  <a:lumMod val="75000"/>
                </a:schemeClr>
              </a:solidFill>
              <a:latin typeface="Helvetica Neue"/>
            </a:endParaRPr>
          </a:p>
          <a:p>
            <a:pPr algn="l"/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{</a:t>
            </a:r>
          </a:p>
          <a:p>
            <a:pPr algn="l"/>
            <a:r>
              <a:rPr lang="en-US" sz="20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  </a:t>
            </a: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sz="20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 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A-&gt;data[</a:t>
            </a:r>
            <a:r>
              <a:rPr lang="en-US" sz="2000" b="0" dirty="0" err="1">
                <a:solidFill>
                  <a:schemeClr val="tx1"/>
                </a:solidFill>
                <a:latin typeface="Helvetica Neue"/>
              </a:rPr>
              <a:t>i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];</a:t>
            </a:r>
          </a:p>
          <a:p>
            <a:pPr algn="l"/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}</a:t>
            </a:r>
          </a:p>
          <a:p>
            <a:pPr algn="l"/>
            <a:endParaRPr lang="en-US" sz="1800" b="0" dirty="0">
              <a:solidFill>
                <a:schemeClr val="accent5">
                  <a:lumMod val="75000"/>
                </a:schemeClr>
              </a:solidFill>
              <a:latin typeface="Helvetica Neue"/>
            </a:endParaRPr>
          </a:p>
          <a:p>
            <a:pPr algn="l"/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// … rest of implementation </a:t>
            </a:r>
          </a:p>
          <a:p>
            <a:pPr algn="l"/>
            <a:endParaRPr lang="en-US" sz="1800" b="0" dirty="0">
              <a:latin typeface="Helvetica Neue"/>
            </a:endParaRPr>
          </a:p>
          <a:p>
            <a:pPr algn="l"/>
            <a:endParaRPr kumimoji="0" lang="en-US" sz="20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/>
              <a:sym typeface="Helvetica Neue" charset="0"/>
            </a:endParaRPr>
          </a:p>
        </p:txBody>
      </p:sp>
      <p:sp>
        <p:nvSpPr>
          <p:cNvPr id="8" name="TextBox 7"/>
          <p:cNvSpPr txBox="1"/>
          <p:nvPr/>
        </p:nvSpPr>
        <p:spPr>
          <a:xfrm rot="5400000">
            <a:off x="3931869" y="3713532"/>
            <a:ext cx="31643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Helvetica Neue"/>
              </a:rPr>
              <a:t>SSA Implementation</a:t>
            </a:r>
          </a:p>
        </p:txBody>
      </p:sp>
      <p:sp>
        <p:nvSpPr>
          <p:cNvPr id="18" name="Vertical Scroll 17"/>
          <p:cNvSpPr/>
          <p:nvPr/>
        </p:nvSpPr>
        <p:spPr bwMode="auto">
          <a:xfrm flipH="1">
            <a:off x="8483600" y="152400"/>
            <a:ext cx="4495800" cy="2186801"/>
          </a:xfrm>
          <a:prstGeom prst="verticalScroll">
            <a:avLst>
              <a:gd name="adj" fmla="val 12669"/>
            </a:avLst>
          </a:prstGeom>
          <a:solidFill>
            <a:schemeClr val="bg1"/>
          </a:solidFill>
          <a:ln w="9525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0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l">
              <a:tabLst>
                <a:tab pos="3371850" algn="l"/>
              </a:tabLst>
            </a:pP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ssa_len</a:t>
            </a:r>
            <a:r>
              <a:rPr lang="en-US" sz="1600" b="0" dirty="0">
                <a:latin typeface="Helvetica Neue"/>
              </a:rPr>
              <a:t>(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ssa_t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A</a:t>
            </a:r>
            <a:r>
              <a:rPr lang="en-US" sz="1600" b="0" dirty="0">
                <a:latin typeface="Helvetica Neue"/>
              </a:rPr>
              <a:t>)</a:t>
            </a:r>
          </a:p>
          <a:p>
            <a:pPr algn="l">
              <a:tabLst>
                <a:tab pos="3371850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/*@requires A != NULL;	@*/</a:t>
            </a:r>
            <a:endParaRPr lang="en-US" sz="1600" b="0" dirty="0">
              <a:latin typeface="Helvetica Neue"/>
            </a:endParaRPr>
          </a:p>
          <a:p>
            <a:pPr algn="l">
              <a:tabLst>
                <a:tab pos="3371850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/*@ensures \result &gt;= 0;	@*/</a:t>
            </a:r>
            <a:r>
              <a:rPr lang="en-US" sz="1600" b="0" dirty="0">
                <a:latin typeface="Helvetica Neue"/>
              </a:rPr>
              <a:t> ;</a:t>
            </a:r>
          </a:p>
          <a:p>
            <a:pPr algn="l">
              <a:tabLst>
                <a:tab pos="3371850" algn="l"/>
              </a:tabLst>
            </a:pPr>
            <a:endParaRPr lang="en-US" sz="1600" b="0" dirty="0">
              <a:solidFill>
                <a:srgbClr val="00B050"/>
              </a:solidFill>
              <a:latin typeface="Helvetica Neue"/>
            </a:endParaRPr>
          </a:p>
          <a:p>
            <a:pPr algn="l">
              <a:tabLst>
                <a:tab pos="3371850" algn="l"/>
              </a:tabLst>
            </a:pP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string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ssa_get</a:t>
            </a:r>
            <a:r>
              <a:rPr lang="en-US" sz="1600" b="0" dirty="0">
                <a:latin typeface="Helvetica Neue"/>
              </a:rPr>
              <a:t>(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ssa_t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A</a:t>
            </a:r>
            <a:r>
              <a:rPr lang="en-US" sz="1600" b="0" dirty="0">
                <a:latin typeface="Helvetica Neue"/>
              </a:rPr>
              <a:t>, 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 err="1">
                <a:solidFill>
                  <a:srgbClr val="FFC000"/>
                </a:solidFill>
                <a:latin typeface="Helvetica Neue"/>
              </a:rPr>
              <a:t>i</a:t>
            </a:r>
            <a:r>
              <a:rPr lang="en-US" sz="1600" b="0" dirty="0">
                <a:latin typeface="Helvetica Neue"/>
              </a:rPr>
              <a:t>)</a:t>
            </a:r>
          </a:p>
          <a:p>
            <a:pPr algn="l">
              <a:tabLst>
                <a:tab pos="3371850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/*@requires A != NULL;	@*/</a:t>
            </a:r>
          </a:p>
          <a:p>
            <a:pPr algn="l">
              <a:tabLst>
                <a:tab pos="3371850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/*@requires 0 &lt;= 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</a:rPr>
              <a:t>i</a:t>
            </a: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&amp;&amp; 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</a:rPr>
              <a:t>i</a:t>
            </a: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&lt; 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</a:rPr>
              <a:t>ssa_len</a:t>
            </a: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(A);	@*/</a:t>
            </a:r>
            <a:r>
              <a:rPr lang="en-US" sz="1600" b="0" dirty="0">
                <a:latin typeface="Helvetica Neue"/>
              </a:rPr>
              <a:t> ;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8864579" y="107432"/>
            <a:ext cx="16764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Helvetica Neue"/>
              </a:rPr>
              <a:t>SSA Interface</a:t>
            </a:r>
          </a:p>
        </p:txBody>
      </p:sp>
      <p:sp>
        <p:nvSpPr>
          <p:cNvPr id="10" name="Rectangle 9"/>
          <p:cNvSpPr/>
          <p:nvPr/>
        </p:nvSpPr>
        <p:spPr bwMode="auto">
          <a:xfrm>
            <a:off x="406400" y="4191000"/>
            <a:ext cx="4800600" cy="609600"/>
          </a:xfrm>
          <a:prstGeom prst="rect">
            <a:avLst/>
          </a:prstGeom>
          <a:solidFill>
            <a:schemeClr val="accent1">
              <a:lumMod val="20000"/>
              <a:lumOff val="80000"/>
              <a:alpha val="25000"/>
            </a:schemeClr>
          </a:solidFill>
          <a:ln w="19050" cap="flat" cmpd="sng" algn="ctr">
            <a:solidFill>
              <a:srgbClr val="00B0F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square" lIns="45720" rIns="45720" anchor="ctr">
            <a:noAutofit/>
          </a:bodyPr>
          <a:lstStyle/>
          <a:p>
            <a:pPr marL="0" marR="0" indent="0" algn="l" eaLnBrk="1" latinLnBrk="0">
              <a:lnSpc>
                <a:spcPct val="100000"/>
              </a:lnSpc>
              <a:buClrTx/>
              <a:buSzTx/>
              <a:buFontTx/>
              <a:buNone/>
              <a:tabLst/>
              <a:defRPr/>
            </a:pPr>
            <a:endParaRPr lang="en-US" sz="2000" b="0" i="1"/>
          </a:p>
        </p:txBody>
      </p:sp>
      <p:sp>
        <p:nvSpPr>
          <p:cNvPr id="11" name="Rectangle 10"/>
          <p:cNvSpPr/>
          <p:nvPr/>
        </p:nvSpPr>
        <p:spPr bwMode="auto">
          <a:xfrm>
            <a:off x="406400" y="6934200"/>
            <a:ext cx="4800600" cy="609600"/>
          </a:xfrm>
          <a:prstGeom prst="rect">
            <a:avLst/>
          </a:prstGeom>
          <a:solidFill>
            <a:schemeClr val="accent1">
              <a:lumMod val="20000"/>
              <a:lumOff val="80000"/>
              <a:alpha val="25000"/>
            </a:schemeClr>
          </a:solidFill>
          <a:ln w="19050" cap="flat" cmpd="sng" algn="ctr">
            <a:solidFill>
              <a:srgbClr val="00B0F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square" lIns="45720" rIns="45720" anchor="ctr">
            <a:noAutofit/>
          </a:bodyPr>
          <a:lstStyle/>
          <a:p>
            <a:pPr marL="0" marR="0" indent="0" algn="l" eaLnBrk="1" latinLnBrk="0">
              <a:lnSpc>
                <a:spcPct val="100000"/>
              </a:lnSpc>
              <a:buClrTx/>
              <a:buSzTx/>
              <a:buFontTx/>
              <a:buNone/>
              <a:tabLst/>
              <a:defRPr/>
            </a:pPr>
            <a:endParaRPr lang="en-US" sz="2000" b="0" i="1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85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952500" y="254000"/>
            <a:ext cx="7073900" cy="1498600"/>
          </a:xfrm>
        </p:spPr>
        <p:txBody>
          <a:bodyPr/>
          <a:lstStyle/>
          <a:p>
            <a:r>
              <a:rPr lang="en-US" dirty="0"/>
              <a:t>Representation Invariants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5816600" y="2438400"/>
            <a:ext cx="6934200" cy="6438900"/>
          </a:xfrm>
        </p:spPr>
        <p:txBody>
          <a:bodyPr/>
          <a:lstStyle/>
          <a:p>
            <a:r>
              <a:rPr lang="en-US" b="1" dirty="0"/>
              <a:t>Representation invariants </a:t>
            </a:r>
            <a:r>
              <a:rPr lang="en-US" dirty="0"/>
              <a:t>are</a:t>
            </a:r>
            <a:r>
              <a:rPr lang="en-US" b="1" dirty="0"/>
              <a:t> </a:t>
            </a:r>
            <a:r>
              <a:rPr lang="en-US" dirty="0"/>
              <a:t>also called </a:t>
            </a:r>
            <a:r>
              <a:rPr lang="en-US" b="1" i="1" dirty="0"/>
              <a:t>data structure invariants</a:t>
            </a:r>
          </a:p>
          <a:p>
            <a:endParaRPr lang="en-US" dirty="0"/>
          </a:p>
          <a:p>
            <a:r>
              <a:rPr lang="en-US" dirty="0"/>
              <a:t>Do </a:t>
            </a:r>
            <a:r>
              <a:rPr lang="en-US" dirty="0" err="1">
                <a:solidFill>
                  <a:srgbClr val="00B050"/>
                </a:solidFill>
              </a:rPr>
              <a:t>ssa</a:t>
            </a:r>
            <a:r>
              <a:rPr lang="en-US" dirty="0">
                <a:solidFill>
                  <a:srgbClr val="00B050"/>
                </a:solidFill>
              </a:rPr>
              <a:t>*</a:t>
            </a:r>
            <a:r>
              <a:rPr lang="en-US" dirty="0"/>
              <a:t> have other representation invariants?</a:t>
            </a:r>
          </a:p>
          <a:p>
            <a:pPr lvl="1"/>
            <a:r>
              <a:rPr lang="en-US" dirty="0"/>
              <a:t>Yes!  A-&gt;data should be sorted</a:t>
            </a:r>
          </a:p>
          <a:p>
            <a:pPr lvl="2">
              <a:buNone/>
            </a:pPr>
            <a:r>
              <a:rPr lang="en-US" dirty="0"/>
              <a:t>	</a:t>
            </a:r>
            <a:r>
              <a:rPr lang="en-US" dirty="0" err="1">
                <a:solidFill>
                  <a:srgbClr val="C00000"/>
                </a:solidFill>
              </a:rPr>
              <a:t>is_sorted</a:t>
            </a:r>
            <a:r>
              <a:rPr lang="en-US" dirty="0">
                <a:solidFill>
                  <a:srgbClr val="C00000"/>
                </a:solidFill>
              </a:rPr>
              <a:t>(A)</a:t>
            </a:r>
          </a:p>
        </p:txBody>
      </p:sp>
      <p:sp>
        <p:nvSpPr>
          <p:cNvPr id="7" name="Cube 6"/>
          <p:cNvSpPr/>
          <p:nvPr/>
        </p:nvSpPr>
        <p:spPr bwMode="auto">
          <a:xfrm>
            <a:off x="330200" y="1905000"/>
            <a:ext cx="5334000" cy="7696200"/>
          </a:xfrm>
          <a:prstGeom prst="cube">
            <a:avLst>
              <a:gd name="adj" fmla="val 6617"/>
            </a:avLst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91440" tIns="91440" rIns="50800" bIns="5080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US" sz="16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struct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ssa_header</a:t>
            </a:r>
            <a:r>
              <a:rPr lang="en-US" sz="1600" b="0" dirty="0">
                <a:latin typeface="Helvetica Neue"/>
              </a:rPr>
              <a:t> {</a:t>
            </a:r>
          </a:p>
          <a:p>
            <a:pPr algn="l"/>
            <a:r>
              <a:rPr lang="en-US" sz="1600" b="0" dirty="0">
                <a:latin typeface="Helvetica Neue"/>
              </a:rPr>
              <a:t>  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string[]</a:t>
            </a:r>
            <a:r>
              <a:rPr lang="en-US" sz="1600" b="0" dirty="0">
                <a:latin typeface="Helvetica Neue"/>
              </a:rPr>
              <a:t> data;  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// sorted</a:t>
            </a:r>
          </a:p>
          <a:p>
            <a:pPr algn="l"/>
            <a:r>
              <a:rPr lang="en-US" sz="1600" b="0" dirty="0">
                <a:latin typeface="Helvetica Neue"/>
              </a:rPr>
              <a:t>  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1600" b="0" dirty="0">
                <a:latin typeface="Helvetica Neue"/>
              </a:rPr>
              <a:t> length;      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// = \length(data)</a:t>
            </a:r>
          </a:p>
          <a:p>
            <a:pPr algn="l"/>
            <a:r>
              <a:rPr lang="en-US" sz="1600" b="0" dirty="0">
                <a:latin typeface="Helvetica Neue"/>
              </a:rPr>
              <a:t>};</a:t>
            </a:r>
          </a:p>
          <a:p>
            <a:pPr algn="l"/>
            <a:r>
              <a:rPr lang="en-US" sz="16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typedef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6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struct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ssa_header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ssa</a:t>
            </a:r>
            <a:r>
              <a:rPr lang="en-US" sz="1600" b="0" dirty="0">
                <a:latin typeface="Helvetica Neue"/>
              </a:rPr>
              <a:t>;</a:t>
            </a:r>
          </a:p>
          <a:p>
            <a:pPr algn="l"/>
            <a:endParaRPr lang="en-US" sz="2000" b="0" dirty="0">
              <a:latin typeface="Helvetica Neue"/>
            </a:endParaRPr>
          </a:p>
          <a:p>
            <a:pPr algn="l"/>
            <a:r>
              <a:rPr lang="en-US" sz="20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20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2000" b="0" dirty="0" err="1">
                <a:solidFill>
                  <a:srgbClr val="7030A0"/>
                </a:solidFill>
                <a:latin typeface="Helvetica Neue"/>
              </a:rPr>
              <a:t>ssa_len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(</a:t>
            </a:r>
            <a:r>
              <a:rPr lang="en-US" sz="2000" b="0" dirty="0" err="1">
                <a:solidFill>
                  <a:srgbClr val="00B050"/>
                </a:solidFill>
                <a:latin typeface="Helvetica Neue"/>
              </a:rPr>
              <a:t>ssa</a:t>
            </a:r>
            <a:r>
              <a:rPr lang="en-US" sz="2000" b="0" dirty="0">
                <a:solidFill>
                  <a:srgbClr val="00B050"/>
                </a:solidFill>
                <a:latin typeface="Helvetica Neue"/>
              </a:rPr>
              <a:t>*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2000" b="0" dirty="0">
                <a:solidFill>
                  <a:srgbClr val="FFC000"/>
                </a:solidFill>
                <a:latin typeface="Helvetica Neue"/>
              </a:rPr>
              <a:t>A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)</a:t>
            </a:r>
          </a:p>
          <a:p>
            <a:pPr algn="l">
              <a:tabLst>
                <a:tab pos="3943350" algn="l"/>
              </a:tabLst>
            </a:pPr>
            <a:r>
              <a:rPr lang="en-US" sz="2000" b="0" dirty="0">
                <a:solidFill>
                  <a:srgbClr val="C00000"/>
                </a:solidFill>
                <a:latin typeface="Helvetica Neue"/>
              </a:rPr>
              <a:t>//@requires A != NULL;</a:t>
            </a:r>
          </a:p>
          <a:p>
            <a:pPr algn="l">
              <a:tabLst>
                <a:tab pos="3943350" algn="l"/>
              </a:tabLst>
            </a:pPr>
            <a:r>
              <a:rPr lang="en-US" sz="2000" b="0" dirty="0">
                <a:solidFill>
                  <a:srgbClr val="C00000"/>
                </a:solidFill>
                <a:latin typeface="Helvetica Neue"/>
              </a:rPr>
              <a:t>//@requires A-&gt;length == \length(A-&gt;data); </a:t>
            </a:r>
          </a:p>
          <a:p>
            <a:pPr algn="l">
              <a:tabLst>
                <a:tab pos="3943350" algn="l"/>
              </a:tabLst>
            </a:pPr>
            <a:r>
              <a:rPr lang="en-US" sz="2000" b="0" dirty="0">
                <a:solidFill>
                  <a:srgbClr val="C00000"/>
                </a:solidFill>
                <a:latin typeface="Helvetica Neue"/>
              </a:rPr>
              <a:t>//@requires </a:t>
            </a:r>
            <a:r>
              <a:rPr lang="en-US" sz="2000" b="0" dirty="0" err="1">
                <a:solidFill>
                  <a:srgbClr val="C00000"/>
                </a:solidFill>
                <a:latin typeface="Helvetica Neue"/>
              </a:rPr>
              <a:t>is_sorted</a:t>
            </a:r>
            <a:r>
              <a:rPr lang="en-US" sz="2000" b="0" dirty="0">
                <a:solidFill>
                  <a:srgbClr val="C00000"/>
                </a:solidFill>
                <a:latin typeface="Helvetica Neue"/>
              </a:rPr>
              <a:t>(A);</a:t>
            </a:r>
          </a:p>
          <a:p>
            <a:pPr algn="l">
              <a:tabLst>
                <a:tab pos="3943350" algn="l"/>
              </a:tabLst>
            </a:pPr>
            <a:r>
              <a:rPr lang="en-US" sz="2000" b="0" dirty="0">
                <a:solidFill>
                  <a:srgbClr val="C00000"/>
                </a:solidFill>
                <a:latin typeface="Helvetica Neue"/>
              </a:rPr>
              <a:t>//@ensures \result &gt;= 0;</a:t>
            </a:r>
          </a:p>
          <a:p>
            <a:pPr algn="l">
              <a:tabLst>
                <a:tab pos="3943350" algn="l"/>
              </a:tabLst>
            </a:pPr>
            <a:r>
              <a:rPr lang="en-US" sz="2000" b="0" dirty="0">
                <a:solidFill>
                  <a:srgbClr val="C00000"/>
                </a:solidFill>
                <a:latin typeface="Helvetica Neue"/>
              </a:rPr>
              <a:t>//@ensures \result == \length(A-&gt;data);</a:t>
            </a:r>
            <a:endParaRPr lang="en-US" sz="2000" b="0" dirty="0">
              <a:solidFill>
                <a:schemeClr val="accent5">
                  <a:lumMod val="75000"/>
                </a:schemeClr>
              </a:solidFill>
              <a:latin typeface="Helvetica Neue"/>
            </a:endParaRPr>
          </a:p>
          <a:p>
            <a:pPr algn="l"/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{</a:t>
            </a:r>
          </a:p>
          <a:p>
            <a:pPr algn="l"/>
            <a:r>
              <a:rPr lang="en-US" sz="20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  </a:t>
            </a: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sz="20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 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A-&gt;length;</a:t>
            </a:r>
          </a:p>
          <a:p>
            <a:pPr algn="l"/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}</a:t>
            </a:r>
          </a:p>
          <a:p>
            <a:pPr algn="l"/>
            <a:endParaRPr lang="en-US" sz="2000" b="0" dirty="0">
              <a:solidFill>
                <a:srgbClr val="00B050"/>
              </a:solidFill>
              <a:latin typeface="Helvetica Neue"/>
            </a:endParaRPr>
          </a:p>
          <a:p>
            <a:pPr algn="l"/>
            <a:r>
              <a:rPr lang="en-US" sz="2000" b="0" dirty="0">
                <a:solidFill>
                  <a:srgbClr val="00B050"/>
                </a:solidFill>
                <a:latin typeface="Helvetica Neue"/>
              </a:rPr>
              <a:t>string</a:t>
            </a:r>
            <a:r>
              <a:rPr lang="en-US" sz="20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 </a:t>
            </a:r>
            <a:r>
              <a:rPr lang="en-US" sz="2000" b="0" dirty="0" err="1">
                <a:solidFill>
                  <a:srgbClr val="7030A0"/>
                </a:solidFill>
                <a:latin typeface="Helvetica Neue"/>
              </a:rPr>
              <a:t>ssa_get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(</a:t>
            </a:r>
            <a:r>
              <a:rPr lang="en-US" sz="2000" b="0" dirty="0" err="1">
                <a:solidFill>
                  <a:srgbClr val="00B050"/>
                </a:solidFill>
                <a:latin typeface="Helvetica Neue"/>
              </a:rPr>
              <a:t>ssa</a:t>
            </a:r>
            <a:r>
              <a:rPr lang="en-US" sz="2000" b="0" dirty="0">
                <a:solidFill>
                  <a:srgbClr val="00B050"/>
                </a:solidFill>
                <a:latin typeface="Helvetica Neue"/>
              </a:rPr>
              <a:t>*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2000" b="0" dirty="0">
                <a:solidFill>
                  <a:srgbClr val="FFC000"/>
                </a:solidFill>
                <a:latin typeface="Helvetica Neue"/>
              </a:rPr>
              <a:t>A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, </a:t>
            </a:r>
            <a:r>
              <a:rPr lang="en-US" sz="20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2000" b="0" dirty="0" err="1">
                <a:solidFill>
                  <a:srgbClr val="FFC000"/>
                </a:solidFill>
                <a:latin typeface="Helvetica Neue"/>
              </a:rPr>
              <a:t>i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)</a:t>
            </a:r>
          </a:p>
          <a:p>
            <a:pPr algn="l">
              <a:tabLst>
                <a:tab pos="3943350" algn="l"/>
              </a:tabLst>
            </a:pPr>
            <a:r>
              <a:rPr lang="en-US" sz="2000" b="0" dirty="0">
                <a:solidFill>
                  <a:srgbClr val="C00000"/>
                </a:solidFill>
                <a:latin typeface="Helvetica Neue"/>
              </a:rPr>
              <a:t>//@requires A != NULL;</a:t>
            </a:r>
          </a:p>
          <a:p>
            <a:pPr algn="l">
              <a:tabLst>
                <a:tab pos="3943350" algn="l"/>
              </a:tabLst>
            </a:pPr>
            <a:r>
              <a:rPr lang="en-US" sz="2000" b="0" dirty="0">
                <a:solidFill>
                  <a:srgbClr val="C00000"/>
                </a:solidFill>
                <a:latin typeface="Helvetica Neue"/>
              </a:rPr>
              <a:t>//@requires A-&gt;length == \length(A-&gt;data); </a:t>
            </a:r>
          </a:p>
          <a:p>
            <a:pPr algn="l">
              <a:tabLst>
                <a:tab pos="3943350" algn="l"/>
              </a:tabLst>
            </a:pPr>
            <a:r>
              <a:rPr lang="en-US" sz="2000" b="0" dirty="0">
                <a:solidFill>
                  <a:srgbClr val="C00000"/>
                </a:solidFill>
                <a:latin typeface="Helvetica Neue"/>
              </a:rPr>
              <a:t>//@requires </a:t>
            </a:r>
            <a:r>
              <a:rPr lang="en-US" sz="2000" b="0" dirty="0" err="1">
                <a:solidFill>
                  <a:srgbClr val="C00000"/>
                </a:solidFill>
                <a:latin typeface="Helvetica Neue"/>
              </a:rPr>
              <a:t>is_sorted</a:t>
            </a:r>
            <a:r>
              <a:rPr lang="en-US" sz="2000" b="0" dirty="0">
                <a:solidFill>
                  <a:srgbClr val="C00000"/>
                </a:solidFill>
                <a:latin typeface="Helvetica Neue"/>
              </a:rPr>
              <a:t>(A);</a:t>
            </a:r>
          </a:p>
          <a:p>
            <a:pPr algn="l">
              <a:tabLst>
                <a:tab pos="3943350" algn="l"/>
              </a:tabLst>
            </a:pPr>
            <a:r>
              <a:rPr lang="en-US" sz="2000" b="0" dirty="0">
                <a:solidFill>
                  <a:srgbClr val="C00000"/>
                </a:solidFill>
                <a:latin typeface="Helvetica Neue"/>
              </a:rPr>
              <a:t>//@requires 0 &lt;= </a:t>
            </a:r>
            <a:r>
              <a:rPr lang="en-US" sz="2000" b="0" dirty="0" err="1">
                <a:solidFill>
                  <a:srgbClr val="C00000"/>
                </a:solidFill>
                <a:latin typeface="Helvetica Neue"/>
              </a:rPr>
              <a:t>i</a:t>
            </a:r>
            <a:r>
              <a:rPr lang="en-US" sz="2000" b="0" dirty="0">
                <a:solidFill>
                  <a:srgbClr val="C00000"/>
                </a:solidFill>
                <a:latin typeface="Helvetica Neue"/>
              </a:rPr>
              <a:t> &amp;&amp; </a:t>
            </a:r>
            <a:r>
              <a:rPr lang="en-US" sz="2000" b="0" dirty="0" err="1">
                <a:solidFill>
                  <a:srgbClr val="C00000"/>
                </a:solidFill>
                <a:latin typeface="Helvetica Neue"/>
              </a:rPr>
              <a:t>i</a:t>
            </a:r>
            <a:r>
              <a:rPr lang="en-US" sz="2000" b="0" dirty="0">
                <a:solidFill>
                  <a:srgbClr val="C00000"/>
                </a:solidFill>
                <a:latin typeface="Helvetica Neue"/>
              </a:rPr>
              <a:t> &lt; </a:t>
            </a:r>
            <a:r>
              <a:rPr lang="en-US" sz="2000" b="0" dirty="0" err="1">
                <a:solidFill>
                  <a:srgbClr val="C00000"/>
                </a:solidFill>
                <a:latin typeface="Helvetica Neue"/>
              </a:rPr>
              <a:t>ssa_len</a:t>
            </a:r>
            <a:r>
              <a:rPr lang="en-US" sz="2000" b="0" dirty="0">
                <a:solidFill>
                  <a:srgbClr val="C00000"/>
                </a:solidFill>
                <a:latin typeface="Helvetica Neue"/>
              </a:rPr>
              <a:t>(A);</a:t>
            </a:r>
            <a:endParaRPr lang="en-US" sz="2000" b="0" dirty="0">
              <a:solidFill>
                <a:schemeClr val="accent5">
                  <a:lumMod val="75000"/>
                </a:schemeClr>
              </a:solidFill>
              <a:latin typeface="Helvetica Neue"/>
            </a:endParaRPr>
          </a:p>
          <a:p>
            <a:pPr algn="l"/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{</a:t>
            </a:r>
          </a:p>
          <a:p>
            <a:pPr algn="l"/>
            <a:r>
              <a:rPr lang="en-US" sz="20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  </a:t>
            </a: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sz="20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 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A-&gt;data[</a:t>
            </a:r>
            <a:r>
              <a:rPr lang="en-US" sz="2000" b="0" dirty="0" err="1">
                <a:solidFill>
                  <a:schemeClr val="tx1"/>
                </a:solidFill>
                <a:latin typeface="Helvetica Neue"/>
              </a:rPr>
              <a:t>i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];</a:t>
            </a:r>
          </a:p>
          <a:p>
            <a:pPr algn="l"/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}</a:t>
            </a:r>
            <a:endParaRPr lang="en-US" sz="1800" b="0" dirty="0">
              <a:latin typeface="Helvetica Neue"/>
            </a:endParaRPr>
          </a:p>
          <a:p>
            <a:pPr algn="l"/>
            <a:endParaRPr kumimoji="0" lang="en-US" sz="20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/>
              <a:sym typeface="Helvetica Neue" charset="0"/>
            </a:endParaRPr>
          </a:p>
        </p:txBody>
      </p:sp>
      <p:sp>
        <p:nvSpPr>
          <p:cNvPr id="8" name="TextBox 7"/>
          <p:cNvSpPr txBox="1"/>
          <p:nvPr/>
        </p:nvSpPr>
        <p:spPr>
          <a:xfrm rot="5400000">
            <a:off x="3931869" y="3713532"/>
            <a:ext cx="31643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Helvetica Neue"/>
              </a:rPr>
              <a:t>SSA Implementation</a:t>
            </a:r>
          </a:p>
        </p:txBody>
      </p:sp>
      <p:sp>
        <p:nvSpPr>
          <p:cNvPr id="18" name="Vertical Scroll 17"/>
          <p:cNvSpPr/>
          <p:nvPr/>
        </p:nvSpPr>
        <p:spPr bwMode="auto">
          <a:xfrm flipH="1">
            <a:off x="8483600" y="152400"/>
            <a:ext cx="4495800" cy="2186801"/>
          </a:xfrm>
          <a:prstGeom prst="verticalScroll">
            <a:avLst>
              <a:gd name="adj" fmla="val 12669"/>
            </a:avLst>
          </a:prstGeom>
          <a:solidFill>
            <a:schemeClr val="bg1"/>
          </a:solidFill>
          <a:ln w="9525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0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l">
              <a:tabLst>
                <a:tab pos="3371850" algn="l"/>
              </a:tabLst>
            </a:pP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ssa_len</a:t>
            </a:r>
            <a:r>
              <a:rPr lang="en-US" sz="1600" b="0" dirty="0">
                <a:latin typeface="Helvetica Neue"/>
              </a:rPr>
              <a:t>(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ssa_t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A</a:t>
            </a:r>
            <a:r>
              <a:rPr lang="en-US" sz="1600" b="0" dirty="0">
                <a:latin typeface="Helvetica Neue"/>
              </a:rPr>
              <a:t>)</a:t>
            </a:r>
          </a:p>
          <a:p>
            <a:pPr algn="l">
              <a:tabLst>
                <a:tab pos="3371850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/*@requires A != NULL;	@*/</a:t>
            </a:r>
            <a:endParaRPr lang="en-US" sz="1600" b="0" dirty="0">
              <a:latin typeface="Helvetica Neue"/>
            </a:endParaRPr>
          </a:p>
          <a:p>
            <a:pPr algn="l">
              <a:tabLst>
                <a:tab pos="3371850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/*@ensures \result &gt;= 0;	@*/</a:t>
            </a:r>
            <a:r>
              <a:rPr lang="en-US" sz="1600" b="0" dirty="0">
                <a:latin typeface="Helvetica Neue"/>
              </a:rPr>
              <a:t> ;</a:t>
            </a:r>
          </a:p>
          <a:p>
            <a:pPr algn="l">
              <a:tabLst>
                <a:tab pos="3371850" algn="l"/>
              </a:tabLst>
            </a:pPr>
            <a:endParaRPr lang="en-US" sz="1600" b="0" dirty="0">
              <a:solidFill>
                <a:srgbClr val="00B050"/>
              </a:solidFill>
              <a:latin typeface="Helvetica Neue"/>
            </a:endParaRPr>
          </a:p>
          <a:p>
            <a:pPr algn="l">
              <a:tabLst>
                <a:tab pos="3371850" algn="l"/>
              </a:tabLst>
            </a:pP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string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ssa_get</a:t>
            </a:r>
            <a:r>
              <a:rPr lang="en-US" sz="1600" b="0" dirty="0">
                <a:latin typeface="Helvetica Neue"/>
              </a:rPr>
              <a:t>(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ssa_t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A</a:t>
            </a:r>
            <a:r>
              <a:rPr lang="en-US" sz="1600" b="0" dirty="0">
                <a:latin typeface="Helvetica Neue"/>
              </a:rPr>
              <a:t>, 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 err="1">
                <a:solidFill>
                  <a:srgbClr val="FFC000"/>
                </a:solidFill>
                <a:latin typeface="Helvetica Neue"/>
              </a:rPr>
              <a:t>i</a:t>
            </a:r>
            <a:r>
              <a:rPr lang="en-US" sz="1600" b="0" dirty="0">
                <a:latin typeface="Helvetica Neue"/>
              </a:rPr>
              <a:t>)</a:t>
            </a:r>
          </a:p>
          <a:p>
            <a:pPr algn="l">
              <a:tabLst>
                <a:tab pos="3371850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/*@requires A != NULL;	@*/</a:t>
            </a:r>
          </a:p>
          <a:p>
            <a:pPr algn="l">
              <a:tabLst>
                <a:tab pos="3371850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/*@requires 0 &lt;= 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</a:rPr>
              <a:t>i</a:t>
            </a: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&amp;&amp; 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</a:rPr>
              <a:t>i</a:t>
            </a: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&lt; 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</a:rPr>
              <a:t>ssa_len</a:t>
            </a: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(A);	@*/</a:t>
            </a:r>
            <a:r>
              <a:rPr lang="en-US" sz="1600" b="0" dirty="0">
                <a:latin typeface="Helvetica Neue"/>
              </a:rPr>
              <a:t> ;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8864579" y="107432"/>
            <a:ext cx="16764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Helvetica Neue"/>
              </a:rPr>
              <a:t>SSA Interface</a:t>
            </a:r>
          </a:p>
        </p:txBody>
      </p:sp>
      <p:sp>
        <p:nvSpPr>
          <p:cNvPr id="10" name="Rectangle 9"/>
          <p:cNvSpPr/>
          <p:nvPr/>
        </p:nvSpPr>
        <p:spPr bwMode="auto">
          <a:xfrm>
            <a:off x="406400" y="4191000"/>
            <a:ext cx="4800600" cy="914400"/>
          </a:xfrm>
          <a:prstGeom prst="rect">
            <a:avLst/>
          </a:prstGeom>
          <a:solidFill>
            <a:schemeClr val="accent1">
              <a:lumMod val="20000"/>
              <a:lumOff val="80000"/>
              <a:alpha val="25000"/>
            </a:schemeClr>
          </a:solidFill>
          <a:ln w="19050" cap="flat" cmpd="sng" algn="ctr">
            <a:solidFill>
              <a:srgbClr val="00B0F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square" lIns="45720" rIns="45720" anchor="ctr">
            <a:noAutofit/>
          </a:bodyPr>
          <a:lstStyle/>
          <a:p>
            <a:pPr marL="0" marR="0" indent="0" algn="l" eaLnBrk="1" latinLnBrk="0">
              <a:lnSpc>
                <a:spcPct val="100000"/>
              </a:lnSpc>
              <a:buClrTx/>
              <a:buSzTx/>
              <a:buFontTx/>
              <a:buNone/>
              <a:tabLst/>
              <a:defRPr/>
            </a:pPr>
            <a:endParaRPr lang="en-US" sz="2000" b="0" i="1" dirty="0"/>
          </a:p>
          <a:p>
            <a:pPr marL="0" marR="0" indent="0" algn="l" eaLnBrk="1" latinLnBrk="0">
              <a:lnSpc>
                <a:spcPct val="100000"/>
              </a:lnSpc>
              <a:buClrTx/>
              <a:buSzTx/>
              <a:buFontTx/>
              <a:buNone/>
              <a:tabLst/>
              <a:defRPr/>
            </a:pPr>
            <a:endParaRPr lang="en-US" sz="2000" b="0" i="1" dirty="0"/>
          </a:p>
        </p:txBody>
      </p:sp>
      <p:sp>
        <p:nvSpPr>
          <p:cNvPr id="11" name="Rectangle 10"/>
          <p:cNvSpPr/>
          <p:nvPr/>
        </p:nvSpPr>
        <p:spPr bwMode="auto">
          <a:xfrm>
            <a:off x="406400" y="7262750"/>
            <a:ext cx="4800600" cy="890650"/>
          </a:xfrm>
          <a:prstGeom prst="rect">
            <a:avLst/>
          </a:prstGeom>
          <a:solidFill>
            <a:schemeClr val="accent1">
              <a:lumMod val="20000"/>
              <a:lumOff val="80000"/>
              <a:alpha val="25000"/>
            </a:schemeClr>
          </a:solidFill>
          <a:ln w="19050" cap="flat" cmpd="sng" algn="ctr">
            <a:solidFill>
              <a:srgbClr val="00B0F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square" lIns="45720" rIns="45720" anchor="ctr">
            <a:noAutofit/>
          </a:bodyPr>
          <a:lstStyle/>
          <a:p>
            <a:pPr marL="0" marR="0" indent="0" algn="l" eaLnBrk="1" latinLnBrk="0">
              <a:lnSpc>
                <a:spcPct val="100000"/>
              </a:lnSpc>
              <a:buClrTx/>
              <a:buSzTx/>
              <a:buFontTx/>
              <a:buNone/>
              <a:tabLst/>
              <a:defRPr/>
            </a:pPr>
            <a:endParaRPr lang="en-US" sz="2000" b="0" i="1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86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</p:bldLst>
  </p:timing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ular Callout 12"/>
          <p:cNvSpPr/>
          <p:nvPr/>
        </p:nvSpPr>
        <p:spPr bwMode="auto">
          <a:xfrm>
            <a:off x="10231734" y="4562197"/>
            <a:ext cx="2590800" cy="1323439"/>
          </a:xfrm>
          <a:prstGeom prst="wedgeRectCallout">
            <a:avLst>
              <a:gd name="adj1" fmla="val -57118"/>
              <a:gd name="adj2" fmla="val -65959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square" lIns="45720" rIns="45720" anchor="ctr">
            <a:spAutoFit/>
          </a:bodyPr>
          <a:lstStyle/>
          <a:p>
            <a:pPr marL="395288" indent="-395288" algn="l">
              <a:defRPr/>
            </a:pPr>
            <a:r>
              <a:rPr lang="en-US" sz="2000" dirty="0"/>
              <a:t>Convention:</a:t>
            </a:r>
            <a:r>
              <a:rPr lang="en-US" sz="2000" b="0" dirty="0"/>
              <a:t> Names of representation invariant functions start with  </a:t>
            </a:r>
            <a:r>
              <a:rPr lang="en-US" sz="2000" b="0" dirty="0">
                <a:solidFill>
                  <a:srgbClr val="7030A0"/>
                </a:solidFill>
              </a:rPr>
              <a:t>is_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952500" y="254000"/>
            <a:ext cx="7073900" cy="1498600"/>
          </a:xfrm>
        </p:spPr>
        <p:txBody>
          <a:bodyPr/>
          <a:lstStyle/>
          <a:p>
            <a:r>
              <a:rPr lang="en-US" dirty="0"/>
              <a:t>Representation Invariants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5816600" y="2438400"/>
            <a:ext cx="6934200" cy="3352800"/>
          </a:xfrm>
        </p:spPr>
        <p:txBody>
          <a:bodyPr/>
          <a:lstStyle/>
          <a:p>
            <a:r>
              <a:rPr lang="en-US" dirty="0"/>
              <a:t>Factor all these invariants out into a single function that checks that they are satisfied</a:t>
            </a:r>
          </a:p>
          <a:p>
            <a:pPr lvl="1">
              <a:buNone/>
            </a:pPr>
            <a:r>
              <a:rPr lang="en-US" dirty="0"/>
              <a:t>					</a:t>
            </a:r>
            <a:r>
              <a:rPr lang="en-US" dirty="0" err="1">
                <a:solidFill>
                  <a:srgbClr val="7030A0"/>
                </a:solidFill>
              </a:rPr>
              <a:t>is_ssa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7" name="Cube 6"/>
          <p:cNvSpPr/>
          <p:nvPr/>
        </p:nvSpPr>
        <p:spPr bwMode="auto">
          <a:xfrm>
            <a:off x="330200" y="1905000"/>
            <a:ext cx="5334000" cy="7696200"/>
          </a:xfrm>
          <a:prstGeom prst="cube">
            <a:avLst>
              <a:gd name="adj" fmla="val 6617"/>
            </a:avLst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91440" tIns="91440" rIns="50800" bIns="5080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US" sz="16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struct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ssa_header</a:t>
            </a:r>
            <a:r>
              <a:rPr lang="en-US" sz="1600" b="0" dirty="0">
                <a:latin typeface="Helvetica Neue"/>
              </a:rPr>
              <a:t> {</a:t>
            </a:r>
          </a:p>
          <a:p>
            <a:pPr algn="l"/>
            <a:r>
              <a:rPr lang="en-US" sz="1600" b="0" dirty="0">
                <a:latin typeface="Helvetica Neue"/>
              </a:rPr>
              <a:t>  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string[]</a:t>
            </a:r>
            <a:r>
              <a:rPr lang="en-US" sz="1600" b="0" dirty="0">
                <a:latin typeface="Helvetica Neue"/>
              </a:rPr>
              <a:t> data;  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// sorted</a:t>
            </a:r>
          </a:p>
          <a:p>
            <a:pPr algn="l"/>
            <a:r>
              <a:rPr lang="en-US" sz="1600" b="0" dirty="0">
                <a:latin typeface="Helvetica Neue"/>
              </a:rPr>
              <a:t>  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1600" b="0" dirty="0">
                <a:latin typeface="Helvetica Neue"/>
              </a:rPr>
              <a:t> length;      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// = \length(data)</a:t>
            </a:r>
          </a:p>
          <a:p>
            <a:pPr algn="l"/>
            <a:r>
              <a:rPr lang="en-US" sz="1600" b="0" dirty="0">
                <a:latin typeface="Helvetica Neue"/>
              </a:rPr>
              <a:t>};</a:t>
            </a:r>
          </a:p>
          <a:p>
            <a:pPr algn="l"/>
            <a:r>
              <a:rPr lang="en-US" sz="16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typedef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6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struct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ssa_header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ssa</a:t>
            </a:r>
            <a:r>
              <a:rPr lang="en-US" sz="1600" b="0" dirty="0">
                <a:latin typeface="Helvetica Neue"/>
              </a:rPr>
              <a:t>;</a:t>
            </a:r>
          </a:p>
          <a:p>
            <a:pPr algn="l"/>
            <a:endParaRPr lang="en-US" sz="2000" b="0" dirty="0">
              <a:latin typeface="Helvetica Neue"/>
            </a:endParaRPr>
          </a:p>
          <a:p>
            <a:pPr algn="l"/>
            <a:r>
              <a:rPr lang="en-US" sz="2000" b="0" dirty="0" err="1">
                <a:solidFill>
                  <a:srgbClr val="00B050"/>
                </a:solidFill>
                <a:latin typeface="Helvetica Neue"/>
              </a:rPr>
              <a:t>bool</a:t>
            </a:r>
            <a:r>
              <a:rPr lang="en-US" sz="20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2000" b="0" dirty="0" err="1">
                <a:solidFill>
                  <a:srgbClr val="7030A0"/>
                </a:solidFill>
                <a:latin typeface="Helvetica Neue"/>
              </a:rPr>
              <a:t>is_ssa</a:t>
            </a:r>
            <a:r>
              <a:rPr lang="en-US" sz="2000" b="0" dirty="0">
                <a:solidFill>
                  <a:srgbClr val="7030A0"/>
                </a:solidFill>
                <a:latin typeface="Helvetica Neue"/>
              </a:rPr>
              <a:t> 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(</a:t>
            </a:r>
            <a:r>
              <a:rPr lang="en-US" sz="2000" b="0" dirty="0" err="1">
                <a:solidFill>
                  <a:srgbClr val="00B050"/>
                </a:solidFill>
                <a:latin typeface="Helvetica Neue"/>
              </a:rPr>
              <a:t>ssa</a:t>
            </a:r>
            <a:r>
              <a:rPr lang="en-US" sz="2000" b="0" dirty="0">
                <a:solidFill>
                  <a:srgbClr val="00B050"/>
                </a:solidFill>
                <a:latin typeface="Helvetica Neue"/>
              </a:rPr>
              <a:t>*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2000" b="0" dirty="0">
                <a:solidFill>
                  <a:srgbClr val="FFC000"/>
                </a:solidFill>
                <a:latin typeface="Helvetica Neue"/>
              </a:rPr>
              <a:t>A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) { … }</a:t>
            </a:r>
            <a:endParaRPr lang="en-US" sz="2000" b="0" dirty="0">
              <a:latin typeface="Helvetica Neue"/>
            </a:endParaRPr>
          </a:p>
          <a:p>
            <a:pPr algn="l"/>
            <a:endParaRPr lang="en-US" sz="2000" b="0" dirty="0">
              <a:latin typeface="Helvetica Neue"/>
            </a:endParaRPr>
          </a:p>
          <a:p>
            <a:pPr algn="l"/>
            <a:r>
              <a:rPr lang="en-US" sz="20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20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2000" b="0" dirty="0" err="1">
                <a:solidFill>
                  <a:srgbClr val="7030A0"/>
                </a:solidFill>
                <a:latin typeface="Helvetica Neue"/>
              </a:rPr>
              <a:t>ssa_len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(</a:t>
            </a:r>
            <a:r>
              <a:rPr lang="en-US" sz="2000" b="0" dirty="0" err="1">
                <a:solidFill>
                  <a:srgbClr val="00B050"/>
                </a:solidFill>
                <a:latin typeface="Helvetica Neue"/>
              </a:rPr>
              <a:t>ssa</a:t>
            </a:r>
            <a:r>
              <a:rPr lang="en-US" sz="2000" b="0" dirty="0">
                <a:solidFill>
                  <a:srgbClr val="00B050"/>
                </a:solidFill>
                <a:latin typeface="Helvetica Neue"/>
              </a:rPr>
              <a:t>*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2000" b="0" dirty="0">
                <a:solidFill>
                  <a:srgbClr val="FFC000"/>
                </a:solidFill>
                <a:latin typeface="Helvetica Neue"/>
              </a:rPr>
              <a:t>A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)</a:t>
            </a:r>
          </a:p>
          <a:p>
            <a:pPr algn="l">
              <a:tabLst>
                <a:tab pos="3943350" algn="l"/>
              </a:tabLst>
            </a:pPr>
            <a:r>
              <a:rPr lang="en-US" sz="2000" b="0" dirty="0">
                <a:solidFill>
                  <a:srgbClr val="C00000"/>
                </a:solidFill>
                <a:latin typeface="Helvetica Neue"/>
              </a:rPr>
              <a:t>//@requires </a:t>
            </a:r>
            <a:r>
              <a:rPr lang="en-US" sz="2000" b="0" dirty="0" err="1">
                <a:solidFill>
                  <a:srgbClr val="C00000"/>
                </a:solidFill>
                <a:latin typeface="Helvetica Neue"/>
              </a:rPr>
              <a:t>is_ssa</a:t>
            </a:r>
            <a:r>
              <a:rPr lang="en-US" sz="2000" b="0" dirty="0">
                <a:solidFill>
                  <a:srgbClr val="C00000"/>
                </a:solidFill>
                <a:latin typeface="Helvetica Neue"/>
              </a:rPr>
              <a:t>(A);</a:t>
            </a:r>
          </a:p>
          <a:p>
            <a:pPr algn="l">
              <a:tabLst>
                <a:tab pos="3943350" algn="l"/>
              </a:tabLst>
            </a:pPr>
            <a:r>
              <a:rPr lang="en-US" sz="2000" b="0" dirty="0">
                <a:solidFill>
                  <a:srgbClr val="C00000"/>
                </a:solidFill>
                <a:latin typeface="Helvetica Neue"/>
              </a:rPr>
              <a:t>//@ensures \result &gt;= 0;</a:t>
            </a:r>
          </a:p>
          <a:p>
            <a:pPr algn="l">
              <a:tabLst>
                <a:tab pos="3943350" algn="l"/>
              </a:tabLst>
            </a:pPr>
            <a:r>
              <a:rPr lang="en-US" sz="2000" b="0" dirty="0">
                <a:solidFill>
                  <a:srgbClr val="C00000"/>
                </a:solidFill>
                <a:latin typeface="Helvetica Neue"/>
              </a:rPr>
              <a:t>//@ensures \result == \length(A-&gt;data);</a:t>
            </a:r>
            <a:endParaRPr lang="en-US" sz="2000" b="0" dirty="0">
              <a:solidFill>
                <a:schemeClr val="accent5">
                  <a:lumMod val="75000"/>
                </a:schemeClr>
              </a:solidFill>
              <a:latin typeface="Helvetica Neue"/>
            </a:endParaRPr>
          </a:p>
          <a:p>
            <a:pPr algn="l"/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{</a:t>
            </a:r>
          </a:p>
          <a:p>
            <a:pPr algn="l"/>
            <a:r>
              <a:rPr lang="en-US" sz="20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  </a:t>
            </a: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sz="20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 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A-&gt;length;</a:t>
            </a:r>
          </a:p>
          <a:p>
            <a:pPr algn="l"/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}</a:t>
            </a:r>
          </a:p>
          <a:p>
            <a:pPr algn="l"/>
            <a:endParaRPr lang="en-US" sz="2000" b="0" dirty="0">
              <a:solidFill>
                <a:srgbClr val="00B050"/>
              </a:solidFill>
              <a:latin typeface="Helvetica Neue"/>
            </a:endParaRPr>
          </a:p>
          <a:p>
            <a:pPr algn="l"/>
            <a:r>
              <a:rPr lang="en-US" sz="2000" b="0" dirty="0">
                <a:solidFill>
                  <a:srgbClr val="00B050"/>
                </a:solidFill>
                <a:latin typeface="Helvetica Neue"/>
              </a:rPr>
              <a:t>string</a:t>
            </a:r>
            <a:r>
              <a:rPr lang="en-US" sz="20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 </a:t>
            </a:r>
            <a:r>
              <a:rPr lang="en-US" sz="2000" b="0" dirty="0" err="1">
                <a:solidFill>
                  <a:srgbClr val="7030A0"/>
                </a:solidFill>
                <a:latin typeface="Helvetica Neue"/>
              </a:rPr>
              <a:t>ssa_get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(</a:t>
            </a:r>
            <a:r>
              <a:rPr lang="en-US" sz="2000" b="0" dirty="0" err="1">
                <a:solidFill>
                  <a:srgbClr val="00B050"/>
                </a:solidFill>
                <a:latin typeface="Helvetica Neue"/>
              </a:rPr>
              <a:t>ssa</a:t>
            </a:r>
            <a:r>
              <a:rPr lang="en-US" sz="2000" b="0" dirty="0">
                <a:solidFill>
                  <a:srgbClr val="00B050"/>
                </a:solidFill>
                <a:latin typeface="Helvetica Neue"/>
              </a:rPr>
              <a:t>*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2000" b="0" dirty="0">
                <a:solidFill>
                  <a:srgbClr val="FFC000"/>
                </a:solidFill>
                <a:latin typeface="Helvetica Neue"/>
              </a:rPr>
              <a:t>A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, </a:t>
            </a:r>
            <a:r>
              <a:rPr lang="en-US" sz="20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2000" b="0" dirty="0" err="1">
                <a:solidFill>
                  <a:srgbClr val="FFC000"/>
                </a:solidFill>
                <a:latin typeface="Helvetica Neue"/>
              </a:rPr>
              <a:t>i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)</a:t>
            </a:r>
          </a:p>
          <a:p>
            <a:pPr algn="l">
              <a:tabLst>
                <a:tab pos="3943350" algn="l"/>
              </a:tabLst>
            </a:pPr>
            <a:r>
              <a:rPr lang="en-US" sz="2000" b="0" dirty="0">
                <a:solidFill>
                  <a:srgbClr val="C00000"/>
                </a:solidFill>
                <a:latin typeface="Helvetica Neue"/>
              </a:rPr>
              <a:t>//@requires </a:t>
            </a:r>
            <a:r>
              <a:rPr lang="en-US" sz="2000" b="0" dirty="0" err="1">
                <a:solidFill>
                  <a:srgbClr val="C00000"/>
                </a:solidFill>
                <a:latin typeface="Helvetica Neue"/>
              </a:rPr>
              <a:t>is_ssa</a:t>
            </a:r>
            <a:r>
              <a:rPr lang="en-US" sz="2000" b="0" dirty="0">
                <a:solidFill>
                  <a:srgbClr val="C00000"/>
                </a:solidFill>
                <a:latin typeface="Helvetica Neue"/>
              </a:rPr>
              <a:t>(A);</a:t>
            </a:r>
          </a:p>
          <a:p>
            <a:pPr algn="l">
              <a:tabLst>
                <a:tab pos="3943350" algn="l"/>
              </a:tabLst>
            </a:pPr>
            <a:r>
              <a:rPr lang="en-US" sz="2000" b="0" dirty="0">
                <a:solidFill>
                  <a:srgbClr val="C00000"/>
                </a:solidFill>
                <a:latin typeface="Helvetica Neue"/>
              </a:rPr>
              <a:t>//@requires 0 &lt;= </a:t>
            </a:r>
            <a:r>
              <a:rPr lang="en-US" sz="2000" b="0" dirty="0" err="1">
                <a:solidFill>
                  <a:srgbClr val="C00000"/>
                </a:solidFill>
                <a:latin typeface="Helvetica Neue"/>
              </a:rPr>
              <a:t>i</a:t>
            </a:r>
            <a:r>
              <a:rPr lang="en-US" sz="2000" b="0" dirty="0">
                <a:solidFill>
                  <a:srgbClr val="C00000"/>
                </a:solidFill>
                <a:latin typeface="Helvetica Neue"/>
              </a:rPr>
              <a:t> &amp;&amp; </a:t>
            </a:r>
            <a:r>
              <a:rPr lang="en-US" sz="2000" b="0" dirty="0" err="1">
                <a:solidFill>
                  <a:srgbClr val="C00000"/>
                </a:solidFill>
                <a:latin typeface="Helvetica Neue"/>
              </a:rPr>
              <a:t>i</a:t>
            </a:r>
            <a:r>
              <a:rPr lang="en-US" sz="2000" b="0" dirty="0">
                <a:solidFill>
                  <a:srgbClr val="C00000"/>
                </a:solidFill>
                <a:latin typeface="Helvetica Neue"/>
              </a:rPr>
              <a:t> &lt; </a:t>
            </a:r>
            <a:r>
              <a:rPr lang="en-US" sz="2000" b="0" dirty="0" err="1">
                <a:solidFill>
                  <a:srgbClr val="C00000"/>
                </a:solidFill>
                <a:latin typeface="Helvetica Neue"/>
              </a:rPr>
              <a:t>ssa_len</a:t>
            </a:r>
            <a:r>
              <a:rPr lang="en-US" sz="2000" b="0" dirty="0">
                <a:solidFill>
                  <a:srgbClr val="C00000"/>
                </a:solidFill>
                <a:latin typeface="Helvetica Neue"/>
              </a:rPr>
              <a:t>(A);</a:t>
            </a:r>
            <a:endParaRPr lang="en-US" sz="2000" b="0" dirty="0">
              <a:solidFill>
                <a:schemeClr val="accent5">
                  <a:lumMod val="75000"/>
                </a:schemeClr>
              </a:solidFill>
              <a:latin typeface="Helvetica Neue"/>
            </a:endParaRPr>
          </a:p>
          <a:p>
            <a:pPr algn="l"/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{</a:t>
            </a:r>
          </a:p>
          <a:p>
            <a:pPr algn="l"/>
            <a:r>
              <a:rPr lang="en-US" sz="20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  </a:t>
            </a: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sz="20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 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A-&gt;data[</a:t>
            </a:r>
            <a:r>
              <a:rPr lang="en-US" sz="2000" b="0" dirty="0" err="1">
                <a:solidFill>
                  <a:schemeClr val="tx1"/>
                </a:solidFill>
                <a:latin typeface="Helvetica Neue"/>
              </a:rPr>
              <a:t>i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];</a:t>
            </a:r>
          </a:p>
          <a:p>
            <a:pPr algn="l"/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}</a:t>
            </a:r>
            <a:endParaRPr lang="en-US" sz="1800" b="0" dirty="0">
              <a:latin typeface="Helvetica Neue"/>
            </a:endParaRPr>
          </a:p>
          <a:p>
            <a:pPr algn="l"/>
            <a:endParaRPr lang="en-US" sz="2000" b="0" dirty="0">
              <a:solidFill>
                <a:schemeClr val="accent5">
                  <a:lumMod val="75000"/>
                </a:schemeClr>
              </a:solidFill>
              <a:latin typeface="Helvetica Neue"/>
            </a:endParaRPr>
          </a:p>
          <a:p>
            <a:pPr algn="l"/>
            <a:r>
              <a:rPr lang="en-US" sz="20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// … rest of implementation </a:t>
            </a:r>
          </a:p>
        </p:txBody>
      </p:sp>
      <p:sp>
        <p:nvSpPr>
          <p:cNvPr id="8" name="TextBox 7"/>
          <p:cNvSpPr txBox="1"/>
          <p:nvPr/>
        </p:nvSpPr>
        <p:spPr>
          <a:xfrm rot="5400000">
            <a:off x="3931869" y="3713532"/>
            <a:ext cx="31643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Helvetica Neue"/>
              </a:rPr>
              <a:t>SSA Implementation</a:t>
            </a:r>
          </a:p>
        </p:txBody>
      </p:sp>
      <p:sp>
        <p:nvSpPr>
          <p:cNvPr id="18" name="Vertical Scroll 17"/>
          <p:cNvSpPr/>
          <p:nvPr/>
        </p:nvSpPr>
        <p:spPr bwMode="auto">
          <a:xfrm flipH="1">
            <a:off x="8483600" y="152400"/>
            <a:ext cx="4495800" cy="2186801"/>
          </a:xfrm>
          <a:prstGeom prst="verticalScroll">
            <a:avLst>
              <a:gd name="adj" fmla="val 12669"/>
            </a:avLst>
          </a:prstGeom>
          <a:solidFill>
            <a:schemeClr val="bg1"/>
          </a:solidFill>
          <a:ln w="9525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0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l">
              <a:tabLst>
                <a:tab pos="3371850" algn="l"/>
              </a:tabLst>
            </a:pP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ssa_len</a:t>
            </a:r>
            <a:r>
              <a:rPr lang="en-US" sz="1600" b="0" dirty="0">
                <a:latin typeface="Helvetica Neue"/>
              </a:rPr>
              <a:t>(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ssa_t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A</a:t>
            </a:r>
            <a:r>
              <a:rPr lang="en-US" sz="1600" b="0" dirty="0">
                <a:latin typeface="Helvetica Neue"/>
              </a:rPr>
              <a:t>)</a:t>
            </a:r>
          </a:p>
          <a:p>
            <a:pPr algn="l">
              <a:tabLst>
                <a:tab pos="3371850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/*@requires A != NULL;	@*/</a:t>
            </a:r>
            <a:endParaRPr lang="en-US" sz="1600" b="0" dirty="0">
              <a:latin typeface="Helvetica Neue"/>
            </a:endParaRPr>
          </a:p>
          <a:p>
            <a:pPr algn="l">
              <a:tabLst>
                <a:tab pos="3371850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/*@ensures \result &gt;= 0;	@*/</a:t>
            </a:r>
            <a:r>
              <a:rPr lang="en-US" sz="1600" b="0" dirty="0">
                <a:latin typeface="Helvetica Neue"/>
              </a:rPr>
              <a:t> ;</a:t>
            </a:r>
          </a:p>
          <a:p>
            <a:pPr algn="l">
              <a:tabLst>
                <a:tab pos="3371850" algn="l"/>
              </a:tabLst>
            </a:pPr>
            <a:endParaRPr lang="en-US" sz="1600" b="0" dirty="0">
              <a:solidFill>
                <a:srgbClr val="00B050"/>
              </a:solidFill>
              <a:latin typeface="Helvetica Neue"/>
            </a:endParaRPr>
          </a:p>
          <a:p>
            <a:pPr algn="l">
              <a:tabLst>
                <a:tab pos="3371850" algn="l"/>
              </a:tabLst>
            </a:pP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string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ssa_get</a:t>
            </a:r>
            <a:r>
              <a:rPr lang="en-US" sz="1600" b="0" dirty="0">
                <a:latin typeface="Helvetica Neue"/>
              </a:rPr>
              <a:t>(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ssa_t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A</a:t>
            </a:r>
            <a:r>
              <a:rPr lang="en-US" sz="1600" b="0" dirty="0">
                <a:latin typeface="Helvetica Neue"/>
              </a:rPr>
              <a:t>, 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 err="1">
                <a:solidFill>
                  <a:srgbClr val="FFC000"/>
                </a:solidFill>
                <a:latin typeface="Helvetica Neue"/>
              </a:rPr>
              <a:t>i</a:t>
            </a:r>
            <a:r>
              <a:rPr lang="en-US" sz="1600" b="0" dirty="0">
                <a:latin typeface="Helvetica Neue"/>
              </a:rPr>
              <a:t>)</a:t>
            </a:r>
          </a:p>
          <a:p>
            <a:pPr algn="l">
              <a:tabLst>
                <a:tab pos="3371850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/*@requires A != NULL;	@*/</a:t>
            </a:r>
          </a:p>
          <a:p>
            <a:pPr algn="l">
              <a:tabLst>
                <a:tab pos="3371850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/*@requires 0 &lt;= 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</a:rPr>
              <a:t>i</a:t>
            </a: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&amp;&amp; 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</a:rPr>
              <a:t>i</a:t>
            </a: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&lt; 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</a:rPr>
              <a:t>ssa_len</a:t>
            </a: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(A);	@*/</a:t>
            </a:r>
            <a:r>
              <a:rPr lang="en-US" sz="1600" b="0" dirty="0">
                <a:latin typeface="Helvetica Neue"/>
              </a:rPr>
              <a:t> ;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8864579" y="107432"/>
            <a:ext cx="16764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Helvetica Neue"/>
              </a:rPr>
              <a:t>SSA Interface</a:t>
            </a:r>
          </a:p>
        </p:txBody>
      </p:sp>
      <p:sp>
        <p:nvSpPr>
          <p:cNvPr id="10" name="Rectangle 9"/>
          <p:cNvSpPr/>
          <p:nvPr/>
        </p:nvSpPr>
        <p:spPr bwMode="auto">
          <a:xfrm>
            <a:off x="406400" y="4800600"/>
            <a:ext cx="2667000" cy="304800"/>
          </a:xfrm>
          <a:prstGeom prst="rect">
            <a:avLst/>
          </a:prstGeom>
          <a:solidFill>
            <a:schemeClr val="accent1">
              <a:lumMod val="20000"/>
              <a:lumOff val="80000"/>
              <a:alpha val="25000"/>
            </a:schemeClr>
          </a:solidFill>
          <a:ln w="19050" cap="flat" cmpd="sng" algn="ctr">
            <a:solidFill>
              <a:srgbClr val="00B0F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square" lIns="45720" rIns="45720" anchor="ctr">
            <a:noAutofit/>
          </a:bodyPr>
          <a:lstStyle/>
          <a:p>
            <a:pPr marL="0" marR="0" indent="0" algn="l" eaLnBrk="1" latinLnBrk="0">
              <a:lnSpc>
                <a:spcPct val="100000"/>
              </a:lnSpc>
              <a:buClrTx/>
              <a:buSzTx/>
              <a:buFontTx/>
              <a:buNone/>
              <a:tabLst/>
              <a:defRPr/>
            </a:pPr>
            <a:endParaRPr lang="en-US" sz="2000" b="0" i="1" dirty="0"/>
          </a:p>
          <a:p>
            <a:pPr marL="0" marR="0" indent="0" algn="l" eaLnBrk="1" latinLnBrk="0">
              <a:lnSpc>
                <a:spcPct val="100000"/>
              </a:lnSpc>
              <a:buClrTx/>
              <a:buSzTx/>
              <a:buFontTx/>
              <a:buNone/>
              <a:tabLst/>
              <a:defRPr/>
            </a:pPr>
            <a:endParaRPr lang="en-US" sz="2000" b="0" i="1" dirty="0"/>
          </a:p>
        </p:txBody>
      </p:sp>
      <p:sp>
        <p:nvSpPr>
          <p:cNvPr id="12" name="Rectangle 11"/>
          <p:cNvSpPr/>
          <p:nvPr/>
        </p:nvSpPr>
        <p:spPr bwMode="auto">
          <a:xfrm>
            <a:off x="406400" y="7239000"/>
            <a:ext cx="2667000" cy="304800"/>
          </a:xfrm>
          <a:prstGeom prst="rect">
            <a:avLst/>
          </a:prstGeom>
          <a:solidFill>
            <a:schemeClr val="accent1">
              <a:lumMod val="20000"/>
              <a:lumOff val="80000"/>
              <a:alpha val="25000"/>
            </a:schemeClr>
          </a:solidFill>
          <a:ln w="19050" cap="flat" cmpd="sng" algn="ctr">
            <a:solidFill>
              <a:srgbClr val="00B0F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square" lIns="45720" rIns="45720" anchor="ctr">
            <a:noAutofit/>
          </a:bodyPr>
          <a:lstStyle/>
          <a:p>
            <a:pPr marL="0" marR="0" indent="0" algn="l" eaLnBrk="1" latinLnBrk="0">
              <a:lnSpc>
                <a:spcPct val="100000"/>
              </a:lnSpc>
              <a:buClrTx/>
              <a:buSzTx/>
              <a:buFontTx/>
              <a:buNone/>
              <a:tabLst/>
              <a:defRPr/>
            </a:pPr>
            <a:endParaRPr lang="en-US" sz="2000" b="0" i="1" dirty="0"/>
          </a:p>
          <a:p>
            <a:pPr marL="0" marR="0" indent="0" algn="l" eaLnBrk="1" latinLnBrk="0">
              <a:lnSpc>
                <a:spcPct val="100000"/>
              </a:lnSpc>
              <a:buClrTx/>
              <a:buSzTx/>
              <a:buFontTx/>
              <a:buNone/>
              <a:tabLst/>
              <a:defRPr/>
            </a:pPr>
            <a:endParaRPr lang="en-US" sz="2000" b="0" i="1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87</a:t>
            </a:fld>
            <a:endParaRPr lang="en-US" dirty="0"/>
          </a:p>
        </p:txBody>
      </p:sp>
      <p:sp>
        <p:nvSpPr>
          <p:cNvPr id="14" name="Rectangular Callout 13">
            <a:extLst>
              <a:ext uri="{FF2B5EF4-FFF2-40B4-BE49-F238E27FC236}">
                <a16:creationId xmlns:a16="http://schemas.microsoft.com/office/drawing/2014/main" id="{3C236DC1-8FBC-01DC-EB46-29B5B1B43D7B}"/>
              </a:ext>
            </a:extLst>
          </p:cNvPr>
          <p:cNvSpPr/>
          <p:nvPr/>
        </p:nvSpPr>
        <p:spPr bwMode="auto">
          <a:xfrm>
            <a:off x="5918200" y="6076890"/>
            <a:ext cx="4622800" cy="400110"/>
          </a:xfrm>
          <a:prstGeom prst="wedgeRectCallout">
            <a:avLst>
              <a:gd name="adj1" fmla="val 14162"/>
              <a:gd name="adj2" fmla="val -424958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square" lIns="45720" rIns="45720" anchor="ctr">
            <a:spAutoFit/>
          </a:bodyPr>
          <a:lstStyle/>
          <a:p>
            <a:pPr lvl="1" algn="l"/>
            <a:r>
              <a:rPr lang="en-US" sz="2000" b="0" dirty="0"/>
              <a:t>A</a:t>
            </a:r>
            <a:r>
              <a:rPr lang="en-US" sz="2000" b="1" dirty="0"/>
              <a:t> representation invariant function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0" grpId="0" animBg="1"/>
      <p:bldP spid="12" grpId="0" animBg="1"/>
      <p:bldP spid="14" grpId="0" animBg="1"/>
    </p:bldLst>
  </p:timing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952500" y="254000"/>
            <a:ext cx="7073900" cy="1498600"/>
          </a:xfrm>
        </p:spPr>
        <p:txBody>
          <a:bodyPr/>
          <a:lstStyle/>
          <a:p>
            <a:r>
              <a:rPr lang="en-US" dirty="0"/>
              <a:t>Representation Invariants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5816600" y="3124200"/>
            <a:ext cx="6934200" cy="5753100"/>
          </a:xfrm>
        </p:spPr>
        <p:txBody>
          <a:bodyPr/>
          <a:lstStyle/>
          <a:p>
            <a:r>
              <a:rPr lang="en-US" dirty="0"/>
              <a:t>The remaining functions</a:t>
            </a:r>
          </a:p>
          <a:p>
            <a:pPr lvl="1"/>
            <a:r>
              <a:rPr lang="en-US" dirty="0"/>
              <a:t>Precondition of every </a:t>
            </a:r>
            <a:r>
              <a:rPr lang="en-US" dirty="0" err="1">
                <a:solidFill>
                  <a:srgbClr val="00B050"/>
                </a:solidFill>
              </a:rPr>
              <a:t>ssa</a:t>
            </a:r>
            <a:r>
              <a:rPr lang="en-US" dirty="0">
                <a:solidFill>
                  <a:srgbClr val="00B050"/>
                </a:solidFill>
              </a:rPr>
              <a:t>* </a:t>
            </a:r>
            <a:r>
              <a:rPr lang="en-US" dirty="0"/>
              <a:t>parameter</a:t>
            </a:r>
          </a:p>
          <a:p>
            <a:pPr lvl="1"/>
            <a:r>
              <a:rPr lang="en-US" dirty="0" err="1"/>
              <a:t>Postcondition</a:t>
            </a:r>
            <a:r>
              <a:rPr lang="en-US" dirty="0"/>
              <a:t> of</a:t>
            </a:r>
          </a:p>
          <a:p>
            <a:pPr lvl="2"/>
            <a:r>
              <a:rPr lang="en-US" dirty="0"/>
              <a:t>Every returned </a:t>
            </a:r>
            <a:r>
              <a:rPr lang="en-US" dirty="0" err="1">
                <a:solidFill>
                  <a:srgbClr val="00B050"/>
                </a:solidFill>
              </a:rPr>
              <a:t>ssa</a:t>
            </a:r>
            <a:r>
              <a:rPr lang="en-US" dirty="0">
                <a:solidFill>
                  <a:srgbClr val="00B050"/>
                </a:solidFill>
              </a:rPr>
              <a:t>*</a:t>
            </a:r>
          </a:p>
          <a:p>
            <a:pPr lvl="2"/>
            <a:r>
              <a:rPr lang="en-US" dirty="0"/>
              <a:t>Every modified </a:t>
            </a:r>
            <a:r>
              <a:rPr lang="en-US" dirty="0" err="1">
                <a:solidFill>
                  <a:srgbClr val="00B050"/>
                </a:solidFill>
              </a:rPr>
              <a:t>ssa</a:t>
            </a:r>
            <a:r>
              <a:rPr lang="en-US" dirty="0">
                <a:solidFill>
                  <a:srgbClr val="00B050"/>
                </a:solidFill>
              </a:rPr>
              <a:t>* </a:t>
            </a:r>
            <a:r>
              <a:rPr lang="en-US" dirty="0"/>
              <a:t>parameter</a:t>
            </a:r>
          </a:p>
        </p:txBody>
      </p:sp>
      <p:sp>
        <p:nvSpPr>
          <p:cNvPr id="7" name="Cube 6"/>
          <p:cNvSpPr/>
          <p:nvPr/>
        </p:nvSpPr>
        <p:spPr bwMode="auto">
          <a:xfrm>
            <a:off x="330200" y="1905000"/>
            <a:ext cx="5334000" cy="7696200"/>
          </a:xfrm>
          <a:prstGeom prst="cube">
            <a:avLst>
              <a:gd name="adj" fmla="val 6617"/>
            </a:avLst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91440" tIns="91440" rIns="50800" bIns="5080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US" sz="16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struct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ssa_header</a:t>
            </a:r>
            <a:r>
              <a:rPr lang="en-US" sz="1600" b="0" dirty="0">
                <a:latin typeface="Helvetica Neue"/>
              </a:rPr>
              <a:t> {</a:t>
            </a:r>
          </a:p>
          <a:p>
            <a:pPr algn="l"/>
            <a:r>
              <a:rPr lang="en-US" sz="1600" b="0" dirty="0">
                <a:latin typeface="Helvetica Neue"/>
              </a:rPr>
              <a:t>  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string[]</a:t>
            </a:r>
            <a:r>
              <a:rPr lang="en-US" sz="1600" b="0" dirty="0">
                <a:latin typeface="Helvetica Neue"/>
              </a:rPr>
              <a:t> data;  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// sorted</a:t>
            </a:r>
          </a:p>
          <a:p>
            <a:pPr algn="l"/>
            <a:r>
              <a:rPr lang="en-US" sz="1600" b="0" dirty="0">
                <a:latin typeface="Helvetica Neue"/>
              </a:rPr>
              <a:t>  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1600" b="0" dirty="0">
                <a:latin typeface="Helvetica Neue"/>
              </a:rPr>
              <a:t> length;      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// = \length(data)</a:t>
            </a:r>
          </a:p>
          <a:p>
            <a:pPr algn="l"/>
            <a:r>
              <a:rPr lang="en-US" sz="1600" b="0" dirty="0">
                <a:latin typeface="Helvetica Neue"/>
              </a:rPr>
              <a:t>};</a:t>
            </a:r>
          </a:p>
          <a:p>
            <a:pPr algn="l"/>
            <a:r>
              <a:rPr lang="en-US" sz="16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typedef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6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struct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ssa_header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ssa</a:t>
            </a:r>
            <a:r>
              <a:rPr lang="en-US" sz="1600" b="0" dirty="0">
                <a:latin typeface="Helvetica Neue"/>
              </a:rPr>
              <a:t>;</a:t>
            </a:r>
          </a:p>
          <a:p>
            <a:pPr algn="l"/>
            <a:endParaRPr lang="en-US" sz="2000" b="0" dirty="0">
              <a:latin typeface="Helvetica Neue"/>
            </a:endParaRPr>
          </a:p>
          <a:p>
            <a:pPr algn="l"/>
            <a:r>
              <a:rPr lang="en-US" sz="2000" b="0" dirty="0" err="1">
                <a:solidFill>
                  <a:srgbClr val="00B050"/>
                </a:solidFill>
                <a:latin typeface="Helvetica Neue"/>
              </a:rPr>
              <a:t>bool</a:t>
            </a:r>
            <a:r>
              <a:rPr lang="en-US" sz="20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2000" b="0" dirty="0" err="1">
                <a:solidFill>
                  <a:srgbClr val="7030A0"/>
                </a:solidFill>
                <a:latin typeface="Helvetica Neue"/>
              </a:rPr>
              <a:t>is_ssa</a:t>
            </a:r>
            <a:r>
              <a:rPr lang="en-US" sz="2000" b="0" dirty="0">
                <a:solidFill>
                  <a:srgbClr val="7030A0"/>
                </a:solidFill>
                <a:latin typeface="Helvetica Neue"/>
              </a:rPr>
              <a:t> 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(</a:t>
            </a:r>
            <a:r>
              <a:rPr lang="en-US" sz="2000" b="0" dirty="0" err="1">
                <a:solidFill>
                  <a:srgbClr val="00B050"/>
                </a:solidFill>
                <a:latin typeface="Helvetica Neue"/>
              </a:rPr>
              <a:t>ssa</a:t>
            </a:r>
            <a:r>
              <a:rPr lang="en-US" sz="2000" b="0" dirty="0">
                <a:solidFill>
                  <a:srgbClr val="00B050"/>
                </a:solidFill>
                <a:latin typeface="Helvetica Neue"/>
              </a:rPr>
              <a:t>*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2000" b="0" dirty="0">
                <a:solidFill>
                  <a:srgbClr val="FFC000"/>
                </a:solidFill>
                <a:latin typeface="Helvetica Neue"/>
              </a:rPr>
              <a:t>A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) { … }</a:t>
            </a:r>
            <a:endParaRPr lang="en-US" sz="2000" b="0" dirty="0">
              <a:latin typeface="Helvetica Neue"/>
            </a:endParaRPr>
          </a:p>
          <a:p>
            <a:pPr algn="l"/>
            <a:endParaRPr lang="en-US" sz="2000" b="0" dirty="0">
              <a:latin typeface="Helvetica Neue"/>
            </a:endParaRPr>
          </a:p>
          <a:p>
            <a:pPr algn="l"/>
            <a:r>
              <a:rPr lang="en-US" sz="2000" b="0" dirty="0" err="1">
                <a:solidFill>
                  <a:srgbClr val="00B050"/>
                </a:solidFill>
                <a:latin typeface="Helvetica Neue"/>
              </a:rPr>
              <a:t>ssa</a:t>
            </a:r>
            <a:r>
              <a:rPr lang="en-US" sz="2000" b="0" dirty="0">
                <a:solidFill>
                  <a:srgbClr val="00B050"/>
                </a:solidFill>
                <a:latin typeface="Helvetica Neue"/>
              </a:rPr>
              <a:t>* </a:t>
            </a:r>
            <a:r>
              <a:rPr lang="en-US" sz="2000" b="0" dirty="0" err="1">
                <a:solidFill>
                  <a:srgbClr val="7030A0"/>
                </a:solidFill>
                <a:latin typeface="Helvetica Neue"/>
              </a:rPr>
              <a:t>ssa_new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(</a:t>
            </a:r>
            <a:r>
              <a:rPr lang="en-US" sz="20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2000" b="0" dirty="0">
                <a:solidFill>
                  <a:srgbClr val="FFC000"/>
                </a:solidFill>
                <a:latin typeface="Helvetica Neue"/>
              </a:rPr>
              <a:t>size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)</a:t>
            </a:r>
          </a:p>
          <a:p>
            <a:pPr algn="l">
              <a:tabLst>
                <a:tab pos="3943350" algn="l"/>
              </a:tabLst>
            </a:pPr>
            <a:r>
              <a:rPr lang="en-US" sz="2000" b="0" dirty="0">
                <a:solidFill>
                  <a:srgbClr val="C00000"/>
                </a:solidFill>
                <a:latin typeface="Helvetica Neue"/>
              </a:rPr>
              <a:t>//@requires size &gt;= 0;</a:t>
            </a:r>
          </a:p>
          <a:p>
            <a:pPr algn="l">
              <a:tabLst>
                <a:tab pos="3943350" algn="l"/>
              </a:tabLst>
            </a:pPr>
            <a:r>
              <a:rPr lang="en-US" sz="2000" b="0" dirty="0">
                <a:solidFill>
                  <a:srgbClr val="C00000"/>
                </a:solidFill>
                <a:latin typeface="Helvetica Neue"/>
              </a:rPr>
              <a:t>//@ensures </a:t>
            </a:r>
            <a:r>
              <a:rPr lang="en-US" sz="2000" b="0" dirty="0" err="1">
                <a:solidFill>
                  <a:srgbClr val="C00000"/>
                </a:solidFill>
                <a:latin typeface="Helvetica Neue"/>
              </a:rPr>
              <a:t>is_ssa</a:t>
            </a:r>
            <a:r>
              <a:rPr lang="en-US" sz="2000" b="0" dirty="0">
                <a:solidFill>
                  <a:srgbClr val="C00000"/>
                </a:solidFill>
                <a:latin typeface="Helvetica Neue"/>
              </a:rPr>
              <a:t>(\result);</a:t>
            </a:r>
          </a:p>
          <a:p>
            <a:pPr algn="l">
              <a:tabLst>
                <a:tab pos="3943350" algn="l"/>
              </a:tabLst>
            </a:pPr>
            <a:r>
              <a:rPr lang="en-US" sz="2000" b="0" dirty="0">
                <a:solidFill>
                  <a:srgbClr val="C00000"/>
                </a:solidFill>
                <a:latin typeface="Helvetica Neue"/>
              </a:rPr>
              <a:t>//@ensures </a:t>
            </a:r>
            <a:r>
              <a:rPr lang="en-US" sz="2000" b="0" dirty="0" err="1">
                <a:solidFill>
                  <a:srgbClr val="C00000"/>
                </a:solidFill>
                <a:latin typeface="Helvetica Neue"/>
              </a:rPr>
              <a:t>ssa_len</a:t>
            </a:r>
            <a:r>
              <a:rPr lang="en-US" sz="2000" b="0" dirty="0">
                <a:solidFill>
                  <a:srgbClr val="C00000"/>
                </a:solidFill>
                <a:latin typeface="Helvetica Neue"/>
              </a:rPr>
              <a:t>(\result) == size;</a:t>
            </a:r>
            <a:endParaRPr lang="en-US" sz="2000" b="0" dirty="0">
              <a:solidFill>
                <a:schemeClr val="accent5">
                  <a:lumMod val="75000"/>
                </a:schemeClr>
              </a:solidFill>
              <a:latin typeface="Helvetica Neue"/>
            </a:endParaRPr>
          </a:p>
          <a:p>
            <a:pPr algn="l"/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{</a:t>
            </a:r>
          </a:p>
          <a:p>
            <a:pPr algn="l"/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  </a:t>
            </a:r>
            <a:r>
              <a:rPr lang="en-US" sz="2000" b="0" dirty="0" err="1">
                <a:solidFill>
                  <a:srgbClr val="00B050"/>
                </a:solidFill>
                <a:latin typeface="Helvetica Neue"/>
              </a:rPr>
              <a:t>ssa</a:t>
            </a:r>
            <a:r>
              <a:rPr lang="en-US" sz="2000" b="0" dirty="0">
                <a:solidFill>
                  <a:srgbClr val="00B050"/>
                </a:solidFill>
                <a:latin typeface="Helvetica Neue"/>
              </a:rPr>
              <a:t>*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 A = </a:t>
            </a:r>
            <a:r>
              <a:rPr lang="en-US" sz="2000" b="0" dirty="0" err="1">
                <a:solidFill>
                  <a:schemeClr val="tx1"/>
                </a:solidFill>
                <a:latin typeface="Helvetica Neue"/>
              </a:rPr>
              <a:t>alloc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(</a:t>
            </a:r>
            <a:r>
              <a:rPr lang="en-US" sz="2000" b="0" dirty="0" err="1">
                <a:solidFill>
                  <a:srgbClr val="00B050"/>
                </a:solidFill>
                <a:latin typeface="Helvetica Neue"/>
              </a:rPr>
              <a:t>ssa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);</a:t>
            </a:r>
          </a:p>
          <a:p>
            <a:pPr algn="l"/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  A-&gt;data = </a:t>
            </a:r>
            <a:r>
              <a:rPr lang="en-US" sz="2000" b="0" dirty="0" err="1">
                <a:solidFill>
                  <a:schemeClr val="tx1"/>
                </a:solidFill>
                <a:latin typeface="Helvetica Neue"/>
              </a:rPr>
              <a:t>alloc_array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(</a:t>
            </a:r>
            <a:r>
              <a:rPr lang="en-US" sz="2000" b="0" dirty="0">
                <a:solidFill>
                  <a:srgbClr val="00B050"/>
                </a:solidFill>
                <a:latin typeface="Helvetica Neue"/>
              </a:rPr>
              <a:t>string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, size);</a:t>
            </a:r>
          </a:p>
          <a:p>
            <a:pPr algn="l"/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  A-&gt;length = size;</a:t>
            </a:r>
          </a:p>
          <a:p>
            <a:pPr algn="l"/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sz="20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 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A;</a:t>
            </a:r>
          </a:p>
          <a:p>
            <a:pPr algn="l"/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}</a:t>
            </a:r>
          </a:p>
          <a:p>
            <a:pPr algn="l"/>
            <a:endParaRPr lang="en-US" sz="2000" b="0" dirty="0">
              <a:solidFill>
                <a:srgbClr val="00B050"/>
              </a:solidFill>
              <a:latin typeface="Helvetica Neue"/>
            </a:endParaRPr>
          </a:p>
          <a:p>
            <a:pPr algn="l"/>
            <a:r>
              <a:rPr lang="en-US" sz="2000" b="0" dirty="0">
                <a:solidFill>
                  <a:srgbClr val="00B050"/>
                </a:solidFill>
                <a:latin typeface="Helvetica Neue"/>
              </a:rPr>
              <a:t>void </a:t>
            </a:r>
            <a:r>
              <a:rPr lang="en-US" sz="2000" b="0" dirty="0" err="1">
                <a:solidFill>
                  <a:srgbClr val="7030A0"/>
                </a:solidFill>
                <a:latin typeface="Helvetica Neue"/>
              </a:rPr>
              <a:t>ssa_set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(</a:t>
            </a:r>
            <a:r>
              <a:rPr lang="en-US" sz="2000" b="0" dirty="0" err="1">
                <a:solidFill>
                  <a:srgbClr val="00B050"/>
                </a:solidFill>
                <a:latin typeface="Helvetica Neue"/>
              </a:rPr>
              <a:t>ssa</a:t>
            </a:r>
            <a:r>
              <a:rPr lang="en-US" sz="2000" b="0" dirty="0">
                <a:solidFill>
                  <a:srgbClr val="00B050"/>
                </a:solidFill>
                <a:latin typeface="Helvetica Neue"/>
              </a:rPr>
              <a:t>*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2000" b="0" dirty="0">
                <a:solidFill>
                  <a:srgbClr val="FFC000"/>
                </a:solidFill>
                <a:latin typeface="Helvetica Neue"/>
              </a:rPr>
              <a:t>A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, </a:t>
            </a:r>
            <a:r>
              <a:rPr lang="en-US" sz="20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2000" b="0" dirty="0" err="1">
                <a:solidFill>
                  <a:srgbClr val="FFC000"/>
                </a:solidFill>
                <a:latin typeface="Helvetica Neue"/>
              </a:rPr>
              <a:t>i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 , </a:t>
            </a:r>
            <a:r>
              <a:rPr lang="en-US" sz="2000" b="0" dirty="0">
                <a:solidFill>
                  <a:srgbClr val="00B050"/>
                </a:solidFill>
                <a:latin typeface="Helvetica Neue"/>
              </a:rPr>
              <a:t>string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2000" b="0" dirty="0">
                <a:solidFill>
                  <a:srgbClr val="FFC000"/>
                </a:solidFill>
                <a:latin typeface="Helvetica Neue"/>
              </a:rPr>
              <a:t>x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)</a:t>
            </a:r>
          </a:p>
          <a:p>
            <a:pPr algn="l">
              <a:tabLst>
                <a:tab pos="3943350" algn="l"/>
              </a:tabLst>
            </a:pPr>
            <a:r>
              <a:rPr lang="en-US" sz="2000" b="0" dirty="0">
                <a:solidFill>
                  <a:srgbClr val="C00000"/>
                </a:solidFill>
                <a:latin typeface="Helvetica Neue"/>
              </a:rPr>
              <a:t>//@requires </a:t>
            </a:r>
            <a:r>
              <a:rPr lang="en-US" sz="2000" b="0" dirty="0" err="1">
                <a:solidFill>
                  <a:srgbClr val="C00000"/>
                </a:solidFill>
                <a:latin typeface="Helvetica Neue"/>
              </a:rPr>
              <a:t>is_ssa</a:t>
            </a:r>
            <a:r>
              <a:rPr lang="en-US" sz="2000" b="0" dirty="0">
                <a:solidFill>
                  <a:srgbClr val="C00000"/>
                </a:solidFill>
                <a:latin typeface="Helvetica Neue"/>
              </a:rPr>
              <a:t>(A);</a:t>
            </a:r>
          </a:p>
          <a:p>
            <a:pPr algn="l"/>
            <a:r>
              <a:rPr lang="en-US" sz="2000" b="0" dirty="0">
                <a:solidFill>
                  <a:srgbClr val="C00000"/>
                </a:solidFill>
                <a:latin typeface="Helvetica Neue"/>
              </a:rPr>
              <a:t>//@requires 0 &lt;= </a:t>
            </a:r>
            <a:r>
              <a:rPr lang="en-US" sz="2000" b="0" dirty="0" err="1">
                <a:solidFill>
                  <a:srgbClr val="C00000"/>
                </a:solidFill>
                <a:latin typeface="Helvetica Neue"/>
              </a:rPr>
              <a:t>i</a:t>
            </a:r>
            <a:r>
              <a:rPr lang="en-US" sz="2000" b="0" dirty="0">
                <a:solidFill>
                  <a:srgbClr val="C00000"/>
                </a:solidFill>
                <a:latin typeface="Helvetica Neue"/>
              </a:rPr>
              <a:t> &amp;&amp; </a:t>
            </a:r>
            <a:r>
              <a:rPr lang="en-US" sz="2000" b="0" dirty="0" err="1">
                <a:solidFill>
                  <a:srgbClr val="C00000"/>
                </a:solidFill>
                <a:latin typeface="Helvetica Neue"/>
              </a:rPr>
              <a:t>i</a:t>
            </a:r>
            <a:r>
              <a:rPr lang="en-US" sz="2000" b="0" dirty="0">
                <a:solidFill>
                  <a:srgbClr val="C00000"/>
                </a:solidFill>
                <a:latin typeface="Helvetica Neue"/>
              </a:rPr>
              <a:t> &lt; </a:t>
            </a:r>
            <a:r>
              <a:rPr lang="en-US" sz="2000" b="0" dirty="0" err="1">
                <a:solidFill>
                  <a:srgbClr val="C00000"/>
                </a:solidFill>
                <a:latin typeface="Helvetica Neue"/>
              </a:rPr>
              <a:t>ssa_len</a:t>
            </a:r>
            <a:r>
              <a:rPr lang="en-US" sz="2000" b="0" dirty="0">
                <a:solidFill>
                  <a:srgbClr val="C00000"/>
                </a:solidFill>
                <a:latin typeface="Helvetica Neue"/>
              </a:rPr>
              <a:t>(A);</a:t>
            </a:r>
            <a:endParaRPr lang="en-US" sz="2000" b="0" dirty="0">
              <a:solidFill>
                <a:schemeClr val="tx1"/>
              </a:solidFill>
              <a:latin typeface="Helvetica Neue"/>
            </a:endParaRPr>
          </a:p>
          <a:p>
            <a:pPr algn="l">
              <a:tabLst>
                <a:tab pos="3943350" algn="l"/>
              </a:tabLst>
            </a:pPr>
            <a:r>
              <a:rPr lang="en-US" sz="2000" b="0" dirty="0">
                <a:solidFill>
                  <a:srgbClr val="C00000"/>
                </a:solidFill>
                <a:latin typeface="Helvetica Neue"/>
              </a:rPr>
              <a:t>//@ensures </a:t>
            </a:r>
            <a:r>
              <a:rPr lang="en-US" sz="2000" b="0" dirty="0" err="1">
                <a:solidFill>
                  <a:srgbClr val="C00000"/>
                </a:solidFill>
                <a:latin typeface="Helvetica Neue"/>
              </a:rPr>
              <a:t>is_ssa</a:t>
            </a:r>
            <a:r>
              <a:rPr lang="en-US" sz="2000" b="0" dirty="0">
                <a:solidFill>
                  <a:srgbClr val="C00000"/>
                </a:solidFill>
                <a:latin typeface="Helvetica Neue"/>
              </a:rPr>
              <a:t>(A);</a:t>
            </a:r>
            <a:endParaRPr lang="en-US" sz="2000" b="0" dirty="0">
              <a:solidFill>
                <a:schemeClr val="accent5">
                  <a:lumMod val="75000"/>
                </a:schemeClr>
              </a:solidFill>
              <a:latin typeface="Helvetica Neue"/>
            </a:endParaRPr>
          </a:p>
          <a:p>
            <a:pPr algn="l"/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{ </a:t>
            </a:r>
            <a:r>
              <a:rPr lang="en-US" sz="2000" b="0" dirty="0">
                <a:solidFill>
                  <a:schemeClr val="accent5">
                    <a:lumMod val="90000"/>
                  </a:schemeClr>
                </a:solidFill>
                <a:latin typeface="Helvetica Neue"/>
              </a:rPr>
              <a:t>/* left as exercise */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 }</a:t>
            </a:r>
          </a:p>
        </p:txBody>
      </p:sp>
      <p:sp>
        <p:nvSpPr>
          <p:cNvPr id="8" name="TextBox 7"/>
          <p:cNvSpPr txBox="1"/>
          <p:nvPr/>
        </p:nvSpPr>
        <p:spPr>
          <a:xfrm rot="5400000">
            <a:off x="3931869" y="3713532"/>
            <a:ext cx="31643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Helvetica Neue"/>
              </a:rPr>
              <a:t>SSA Implementation</a:t>
            </a:r>
          </a:p>
        </p:txBody>
      </p:sp>
      <p:sp>
        <p:nvSpPr>
          <p:cNvPr id="18" name="Vertical Scroll 17"/>
          <p:cNvSpPr/>
          <p:nvPr/>
        </p:nvSpPr>
        <p:spPr bwMode="auto">
          <a:xfrm flipH="1">
            <a:off x="8407400" y="152400"/>
            <a:ext cx="4572000" cy="2529265"/>
          </a:xfrm>
          <a:prstGeom prst="verticalScroll">
            <a:avLst>
              <a:gd name="adj" fmla="val 11482"/>
            </a:avLst>
          </a:prstGeom>
          <a:solidFill>
            <a:schemeClr val="bg1"/>
          </a:solidFill>
          <a:ln w="9525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0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l">
              <a:tabLst>
                <a:tab pos="3371850" algn="l"/>
              </a:tabLst>
            </a:pP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ssa_t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16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ssa_new</a:t>
            </a:r>
            <a:r>
              <a:rPr lang="en-US" sz="1600" b="0" dirty="0">
                <a:latin typeface="Helvetica Neue"/>
              </a:rPr>
              <a:t>(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size</a:t>
            </a:r>
            <a:r>
              <a:rPr lang="en-US" sz="1600" b="0" dirty="0">
                <a:latin typeface="Helvetica Neue"/>
              </a:rPr>
              <a:t>)</a:t>
            </a:r>
            <a:endParaRPr lang="en-US" sz="1600" b="0" dirty="0">
              <a:solidFill>
                <a:srgbClr val="C00000"/>
              </a:solidFill>
              <a:latin typeface="Helvetica Neue"/>
            </a:endParaRPr>
          </a:p>
          <a:p>
            <a:pPr algn="l">
              <a:tabLst>
                <a:tab pos="3371850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/*@requires 0 &lt;= size;	@*/</a:t>
            </a:r>
          </a:p>
          <a:p>
            <a:pPr algn="l">
              <a:tabLst>
                <a:tab pos="3371850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/*@ensures \result != NULL;	@*/</a:t>
            </a:r>
          </a:p>
          <a:p>
            <a:pPr algn="l">
              <a:tabLst>
                <a:tab pos="3371850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/*@ensures 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</a:rPr>
              <a:t>ssa_len</a:t>
            </a: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(\result) == size;	@*/</a:t>
            </a:r>
            <a:r>
              <a:rPr lang="en-US" sz="1600" b="0" dirty="0">
                <a:latin typeface="Helvetica Neue"/>
              </a:rPr>
              <a:t> ;</a:t>
            </a:r>
          </a:p>
          <a:p>
            <a:pPr algn="l">
              <a:tabLst>
                <a:tab pos="3371850" algn="l"/>
              </a:tabLst>
            </a:pPr>
            <a:endParaRPr lang="en-US" sz="1600" b="0" dirty="0">
              <a:solidFill>
                <a:srgbClr val="00B050"/>
              </a:solidFill>
              <a:latin typeface="Helvetica Neue"/>
            </a:endParaRPr>
          </a:p>
          <a:p>
            <a:pPr algn="l">
              <a:tabLst>
                <a:tab pos="3371850" algn="l"/>
              </a:tabLst>
            </a:pP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void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ssa_set</a:t>
            </a:r>
            <a:r>
              <a:rPr lang="en-US" sz="1600" b="0" dirty="0">
                <a:latin typeface="Helvetica Neue"/>
              </a:rPr>
              <a:t>(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ssa_t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A</a:t>
            </a:r>
            <a:r>
              <a:rPr lang="en-US" sz="1600" b="0" dirty="0">
                <a:latin typeface="Helvetica Neue"/>
              </a:rPr>
              <a:t>, 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 err="1">
                <a:solidFill>
                  <a:srgbClr val="FFC000"/>
                </a:solidFill>
                <a:latin typeface="Helvetica Neue"/>
              </a:rPr>
              <a:t>i</a:t>
            </a:r>
            <a:r>
              <a:rPr lang="en-US" sz="1600" b="0" dirty="0">
                <a:latin typeface="Helvetica Neue"/>
              </a:rPr>
              <a:t>, 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string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x</a:t>
            </a:r>
            <a:r>
              <a:rPr lang="en-US" sz="1600" b="0" dirty="0">
                <a:latin typeface="Helvetica Neue"/>
              </a:rPr>
              <a:t>)</a:t>
            </a:r>
          </a:p>
          <a:p>
            <a:pPr algn="l">
              <a:tabLst>
                <a:tab pos="3371850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/*@requires A != NULL;	@*/</a:t>
            </a:r>
          </a:p>
          <a:p>
            <a:pPr algn="l">
              <a:tabLst>
                <a:tab pos="3371850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/*@requires 0 &lt;= 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</a:rPr>
              <a:t>i</a:t>
            </a: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&amp;&amp; 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</a:rPr>
              <a:t>i</a:t>
            </a: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&lt; 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</a:rPr>
              <a:t>ssa_len</a:t>
            </a: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(A);	@*/</a:t>
            </a:r>
            <a:r>
              <a:rPr lang="en-US" sz="1600" b="0" dirty="0">
                <a:latin typeface="Helvetica Neue"/>
              </a:rPr>
              <a:t> ;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8864579" y="107432"/>
            <a:ext cx="16764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Helvetica Neue"/>
              </a:rPr>
              <a:t>SSA Interface</a:t>
            </a:r>
          </a:p>
        </p:txBody>
      </p:sp>
      <p:sp>
        <p:nvSpPr>
          <p:cNvPr id="10" name="Rectangle 9"/>
          <p:cNvSpPr/>
          <p:nvPr/>
        </p:nvSpPr>
        <p:spPr bwMode="auto">
          <a:xfrm>
            <a:off x="406400" y="5105400"/>
            <a:ext cx="3124200" cy="304800"/>
          </a:xfrm>
          <a:prstGeom prst="rect">
            <a:avLst/>
          </a:prstGeom>
          <a:solidFill>
            <a:schemeClr val="accent1">
              <a:lumMod val="20000"/>
              <a:lumOff val="80000"/>
              <a:alpha val="25000"/>
            </a:schemeClr>
          </a:solidFill>
          <a:ln w="19050" cap="flat" cmpd="sng" algn="ctr">
            <a:solidFill>
              <a:srgbClr val="00B0F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square" lIns="45720" rIns="45720" anchor="ctr">
            <a:noAutofit/>
          </a:bodyPr>
          <a:lstStyle/>
          <a:p>
            <a:pPr marL="0" marR="0" indent="0" algn="l" eaLnBrk="1" latinLnBrk="0">
              <a:lnSpc>
                <a:spcPct val="100000"/>
              </a:lnSpc>
              <a:buClrTx/>
              <a:buSzTx/>
              <a:buFontTx/>
              <a:buNone/>
              <a:tabLst/>
              <a:defRPr/>
            </a:pPr>
            <a:endParaRPr lang="en-US" sz="2000" b="0" i="1" dirty="0"/>
          </a:p>
          <a:p>
            <a:pPr marL="0" marR="0" indent="0" algn="l" eaLnBrk="1" latinLnBrk="0">
              <a:lnSpc>
                <a:spcPct val="100000"/>
              </a:lnSpc>
              <a:buClrTx/>
              <a:buSzTx/>
              <a:buFontTx/>
              <a:buNone/>
              <a:tabLst/>
              <a:defRPr/>
            </a:pPr>
            <a:endParaRPr lang="en-US" sz="2000" b="0" i="1" dirty="0"/>
          </a:p>
        </p:txBody>
      </p:sp>
      <p:sp>
        <p:nvSpPr>
          <p:cNvPr id="12" name="Rectangle 11"/>
          <p:cNvSpPr/>
          <p:nvPr/>
        </p:nvSpPr>
        <p:spPr bwMode="auto">
          <a:xfrm>
            <a:off x="406400" y="8153400"/>
            <a:ext cx="2667000" cy="304800"/>
          </a:xfrm>
          <a:prstGeom prst="rect">
            <a:avLst/>
          </a:prstGeom>
          <a:solidFill>
            <a:schemeClr val="accent1">
              <a:lumMod val="20000"/>
              <a:lumOff val="80000"/>
              <a:alpha val="25000"/>
            </a:schemeClr>
          </a:solidFill>
          <a:ln w="19050" cap="flat" cmpd="sng" algn="ctr">
            <a:solidFill>
              <a:srgbClr val="00B0F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square" lIns="45720" rIns="45720" anchor="ctr">
            <a:noAutofit/>
          </a:bodyPr>
          <a:lstStyle/>
          <a:p>
            <a:pPr marL="0" marR="0" indent="0" algn="l" eaLnBrk="1" latinLnBrk="0">
              <a:lnSpc>
                <a:spcPct val="100000"/>
              </a:lnSpc>
              <a:buClrTx/>
              <a:buSzTx/>
              <a:buFontTx/>
              <a:buNone/>
              <a:tabLst/>
              <a:defRPr/>
            </a:pPr>
            <a:endParaRPr lang="en-US" sz="2000" b="0" i="1" dirty="0"/>
          </a:p>
          <a:p>
            <a:pPr marL="0" marR="0" indent="0" algn="l" eaLnBrk="1" latinLnBrk="0">
              <a:lnSpc>
                <a:spcPct val="100000"/>
              </a:lnSpc>
              <a:buClrTx/>
              <a:buSzTx/>
              <a:buFontTx/>
              <a:buNone/>
              <a:tabLst/>
              <a:defRPr/>
            </a:pPr>
            <a:endParaRPr lang="en-US" sz="2000" b="0" i="1" dirty="0"/>
          </a:p>
        </p:txBody>
      </p:sp>
      <p:sp>
        <p:nvSpPr>
          <p:cNvPr id="11" name="Rectangle 10"/>
          <p:cNvSpPr/>
          <p:nvPr/>
        </p:nvSpPr>
        <p:spPr bwMode="auto">
          <a:xfrm>
            <a:off x="406400" y="8763000"/>
            <a:ext cx="2667000" cy="304800"/>
          </a:xfrm>
          <a:prstGeom prst="rect">
            <a:avLst/>
          </a:prstGeom>
          <a:solidFill>
            <a:schemeClr val="accent1">
              <a:lumMod val="20000"/>
              <a:lumOff val="80000"/>
              <a:alpha val="25000"/>
            </a:schemeClr>
          </a:solidFill>
          <a:ln w="19050" cap="flat" cmpd="sng" algn="ctr">
            <a:solidFill>
              <a:srgbClr val="00B0F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square" lIns="45720" rIns="45720" anchor="ctr">
            <a:noAutofit/>
          </a:bodyPr>
          <a:lstStyle/>
          <a:p>
            <a:pPr marL="0" marR="0" indent="0" algn="l" eaLnBrk="1" latinLnBrk="0">
              <a:lnSpc>
                <a:spcPct val="100000"/>
              </a:lnSpc>
              <a:buClrTx/>
              <a:buSzTx/>
              <a:buFontTx/>
              <a:buNone/>
              <a:tabLst/>
              <a:defRPr/>
            </a:pPr>
            <a:endParaRPr lang="en-US" sz="2000" b="0" i="1" dirty="0"/>
          </a:p>
          <a:p>
            <a:pPr marL="0" marR="0" indent="0" algn="l" eaLnBrk="1" latinLnBrk="0">
              <a:lnSpc>
                <a:spcPct val="100000"/>
              </a:lnSpc>
              <a:buClrTx/>
              <a:buSzTx/>
              <a:buFontTx/>
              <a:buNone/>
              <a:tabLst/>
              <a:defRPr/>
            </a:pPr>
            <a:endParaRPr lang="en-US" sz="2000" b="0" i="1" dirty="0"/>
          </a:p>
        </p:txBody>
      </p:sp>
      <p:sp>
        <p:nvSpPr>
          <p:cNvPr id="13" name="Rectangular Callout 12"/>
          <p:cNvSpPr/>
          <p:nvPr/>
        </p:nvSpPr>
        <p:spPr bwMode="auto">
          <a:xfrm>
            <a:off x="6921490" y="6172200"/>
            <a:ext cx="5562598" cy="707886"/>
          </a:xfrm>
          <a:prstGeom prst="wedgeRectCallout">
            <a:avLst>
              <a:gd name="adj1" fmla="val -125112"/>
              <a:gd name="adj2" fmla="val -49440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square" lIns="45720" rIns="45720" anchor="ctr">
            <a:spAutoFit/>
          </a:bodyPr>
          <a:lstStyle/>
          <a:p>
            <a:pPr>
              <a:defRPr/>
            </a:pPr>
            <a:r>
              <a:rPr lang="en-US" sz="2000" b="0" dirty="0"/>
              <a:t>Defining the internal type </a:t>
            </a:r>
            <a:r>
              <a:rPr lang="en-US" sz="2000" b="0" dirty="0" err="1">
                <a:solidFill>
                  <a:srgbClr val="00B050"/>
                </a:solidFill>
              </a:rPr>
              <a:t>ssa</a:t>
            </a:r>
            <a:r>
              <a:rPr lang="en-US" sz="2000" b="0" dirty="0"/>
              <a:t> </a:t>
            </a:r>
            <a:r>
              <a:rPr lang="en-US" sz="2000" dirty="0"/>
              <a:t>not</a:t>
            </a:r>
            <a:r>
              <a:rPr lang="en-US" sz="2000" b="0" dirty="0"/>
              <a:t> to be a pointer allows simpler allocations</a:t>
            </a:r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88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2" grpId="0" animBg="1"/>
      <p:bldP spid="11" grpId="0" animBg="1"/>
      <p:bldP spid="1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 anchor="ctr"/>
          <a:lstStyle/>
          <a:p>
            <a:r>
              <a:rPr lang="en-US" sz="4400" b="1" dirty="0">
                <a:solidFill>
                  <a:srgbClr val="77E0FF"/>
                </a:solidFill>
              </a:rPr>
              <a:t>Pointers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</p:cSld>
  <p:clrMapOvr>
    <a:masterClrMapping/>
  </p:clrMapOvr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952500" y="254000"/>
            <a:ext cx="11036300" cy="1498600"/>
          </a:xfrm>
        </p:spPr>
        <p:txBody>
          <a:bodyPr/>
          <a:lstStyle/>
          <a:p>
            <a:r>
              <a:rPr lang="en-US" dirty="0"/>
              <a:t>The Representation Invariant Function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5816600" y="1981200"/>
            <a:ext cx="6934200" cy="6896100"/>
          </a:xfrm>
        </p:spPr>
        <p:txBody>
          <a:bodyPr/>
          <a:lstStyle/>
          <a:p>
            <a:pPr>
              <a:buNone/>
            </a:pPr>
            <a:r>
              <a:rPr lang="en-US" dirty="0"/>
              <a:t>Let’s write it!</a:t>
            </a:r>
          </a:p>
          <a:p>
            <a:pPr lvl="2"/>
            <a:endParaRPr lang="en-US" dirty="0"/>
          </a:p>
          <a:p>
            <a:r>
              <a:rPr lang="en-US" b="1" dirty="0"/>
              <a:t>1</a:t>
            </a:r>
            <a:r>
              <a:rPr lang="en-US" b="1" baseline="30000" dirty="0"/>
              <a:t>st</a:t>
            </a:r>
            <a:r>
              <a:rPr lang="en-US" b="1" dirty="0"/>
              <a:t> attempt</a:t>
            </a:r>
            <a:r>
              <a:rPr lang="en-US" dirty="0"/>
              <a:t>: Simply copy the contracts it stands for</a:t>
            </a:r>
          </a:p>
          <a:p>
            <a:pPr lvl="1"/>
            <a:r>
              <a:rPr lang="en-US" b="1" dirty="0"/>
              <a:t>Problem: </a:t>
            </a:r>
            <a:r>
              <a:rPr lang="en-US" dirty="0">
                <a:solidFill>
                  <a:srgbClr val="C00000"/>
                </a:solidFill>
              </a:rPr>
              <a:t>\length </a:t>
            </a:r>
            <a:r>
              <a:rPr lang="en-US" dirty="0"/>
              <a:t>can only be used in contracts</a:t>
            </a:r>
          </a:p>
        </p:txBody>
      </p:sp>
      <p:sp>
        <p:nvSpPr>
          <p:cNvPr id="7" name="Cube 6"/>
          <p:cNvSpPr/>
          <p:nvPr/>
        </p:nvSpPr>
        <p:spPr bwMode="auto">
          <a:xfrm>
            <a:off x="330200" y="1905000"/>
            <a:ext cx="5334000" cy="7696200"/>
          </a:xfrm>
          <a:prstGeom prst="cube">
            <a:avLst>
              <a:gd name="adj" fmla="val 6617"/>
            </a:avLst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91440" tIns="91440" rIns="50800" bIns="5080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US" sz="16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struct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ssa_header</a:t>
            </a:r>
            <a:r>
              <a:rPr lang="en-US" sz="1600" b="0" dirty="0">
                <a:latin typeface="Helvetica Neue"/>
              </a:rPr>
              <a:t> {</a:t>
            </a:r>
          </a:p>
          <a:p>
            <a:pPr algn="l"/>
            <a:r>
              <a:rPr lang="en-US" sz="1600" b="0" dirty="0">
                <a:latin typeface="Helvetica Neue"/>
              </a:rPr>
              <a:t>  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string[]</a:t>
            </a:r>
            <a:r>
              <a:rPr lang="en-US" sz="1600" b="0" dirty="0">
                <a:latin typeface="Helvetica Neue"/>
              </a:rPr>
              <a:t> data;  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// sorted</a:t>
            </a:r>
          </a:p>
          <a:p>
            <a:pPr algn="l"/>
            <a:r>
              <a:rPr lang="en-US" sz="1600" b="0" dirty="0">
                <a:latin typeface="Helvetica Neue"/>
              </a:rPr>
              <a:t>  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1600" b="0" dirty="0">
                <a:latin typeface="Helvetica Neue"/>
              </a:rPr>
              <a:t> length;      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// = \length(data)</a:t>
            </a:r>
          </a:p>
          <a:p>
            <a:pPr algn="l"/>
            <a:r>
              <a:rPr lang="en-US" sz="1600" b="0" dirty="0">
                <a:latin typeface="Helvetica Neue"/>
              </a:rPr>
              <a:t>};</a:t>
            </a:r>
          </a:p>
          <a:p>
            <a:pPr algn="l"/>
            <a:r>
              <a:rPr lang="en-US" sz="16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typedef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6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struct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ssa_header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ssa</a:t>
            </a:r>
            <a:r>
              <a:rPr lang="en-US" sz="1600" b="0" dirty="0">
                <a:latin typeface="Helvetica Neue"/>
              </a:rPr>
              <a:t>;</a:t>
            </a:r>
          </a:p>
          <a:p>
            <a:pPr algn="l"/>
            <a:endParaRPr lang="en-US" sz="2000" b="0" dirty="0">
              <a:latin typeface="Helvetica Neue"/>
            </a:endParaRPr>
          </a:p>
          <a:p>
            <a:pPr algn="l"/>
            <a:r>
              <a:rPr lang="en-US" sz="20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// Representation invariant</a:t>
            </a:r>
            <a:endParaRPr lang="en-US" sz="2000" b="0" dirty="0">
              <a:latin typeface="Helvetica Neue"/>
            </a:endParaRPr>
          </a:p>
          <a:p>
            <a:pPr algn="l"/>
            <a:r>
              <a:rPr lang="en-US" sz="2000" b="0" dirty="0" err="1">
                <a:solidFill>
                  <a:srgbClr val="00B050"/>
                </a:solidFill>
                <a:latin typeface="Helvetica Neue"/>
              </a:rPr>
              <a:t>bool</a:t>
            </a:r>
            <a:r>
              <a:rPr lang="en-US" sz="20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2000" b="0" dirty="0" err="1">
                <a:solidFill>
                  <a:srgbClr val="7030A0"/>
                </a:solidFill>
                <a:latin typeface="Helvetica Neue"/>
              </a:rPr>
              <a:t>is_ssa</a:t>
            </a:r>
            <a:r>
              <a:rPr lang="en-US" sz="2000" b="0" dirty="0">
                <a:solidFill>
                  <a:srgbClr val="7030A0"/>
                </a:solidFill>
                <a:latin typeface="Helvetica Neue"/>
              </a:rPr>
              <a:t> 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(</a:t>
            </a:r>
            <a:r>
              <a:rPr lang="en-US" sz="2000" b="0" dirty="0" err="1">
                <a:solidFill>
                  <a:srgbClr val="00B050"/>
                </a:solidFill>
                <a:latin typeface="Helvetica Neue"/>
              </a:rPr>
              <a:t>ssa</a:t>
            </a:r>
            <a:r>
              <a:rPr lang="en-US" sz="2000" b="0" dirty="0">
                <a:solidFill>
                  <a:srgbClr val="00B050"/>
                </a:solidFill>
                <a:latin typeface="Helvetica Neue"/>
              </a:rPr>
              <a:t>*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2000" b="0" dirty="0">
                <a:solidFill>
                  <a:srgbClr val="FFC000"/>
                </a:solidFill>
                <a:latin typeface="Helvetica Neue"/>
              </a:rPr>
              <a:t>A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) {</a:t>
            </a:r>
          </a:p>
          <a:p>
            <a:pPr algn="l"/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  </a:t>
            </a: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 A != NULL</a:t>
            </a:r>
          </a:p>
          <a:p>
            <a:pPr algn="l"/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      &amp;&amp; A-&gt;length == </a:t>
            </a:r>
            <a:r>
              <a:rPr lang="en-US" sz="2000" b="0" dirty="0">
                <a:solidFill>
                  <a:srgbClr val="C00000"/>
                </a:solidFill>
                <a:latin typeface="Helvetica Neue"/>
              </a:rPr>
              <a:t>\length(A-&gt;data)</a:t>
            </a:r>
            <a:endParaRPr lang="en-US" sz="2000" b="0" dirty="0">
              <a:solidFill>
                <a:schemeClr val="tx1"/>
              </a:solidFill>
              <a:latin typeface="Helvetica Neue"/>
            </a:endParaRPr>
          </a:p>
          <a:p>
            <a:pPr algn="l"/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      &amp;&amp; </a:t>
            </a:r>
            <a:r>
              <a:rPr lang="en-US" sz="2000" b="0" dirty="0" err="1">
                <a:solidFill>
                  <a:schemeClr val="tx1"/>
                </a:solidFill>
                <a:latin typeface="Helvetica Neue"/>
              </a:rPr>
              <a:t>is_sorted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(A);</a:t>
            </a:r>
          </a:p>
          <a:p>
            <a:pPr algn="l"/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}</a:t>
            </a:r>
            <a:endParaRPr lang="en-US" sz="2000" b="0" dirty="0">
              <a:latin typeface="Helvetica Neue"/>
            </a:endParaRPr>
          </a:p>
          <a:p>
            <a:pPr algn="l"/>
            <a:endParaRPr lang="en-US" sz="2000" b="0" dirty="0">
              <a:solidFill>
                <a:schemeClr val="accent5">
                  <a:lumMod val="75000"/>
                </a:schemeClr>
              </a:solidFill>
              <a:latin typeface="Helvetica Neue"/>
            </a:endParaRPr>
          </a:p>
          <a:p>
            <a:pPr algn="l"/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// … rest of implementation </a:t>
            </a:r>
          </a:p>
        </p:txBody>
      </p:sp>
      <p:sp>
        <p:nvSpPr>
          <p:cNvPr id="8" name="TextBox 7"/>
          <p:cNvSpPr txBox="1"/>
          <p:nvPr/>
        </p:nvSpPr>
        <p:spPr>
          <a:xfrm rot="5400000">
            <a:off x="3931869" y="3713532"/>
            <a:ext cx="31643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Helvetica Neue"/>
              </a:rPr>
              <a:t>SSA Implementation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8624808" y="4876800"/>
            <a:ext cx="63190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dirty="0">
                <a:solidFill>
                  <a:srgbClr val="FF0000"/>
                </a:solidFill>
                <a:sym typeface="Wingdings 2"/>
              </a:rPr>
              <a:t></a:t>
            </a:r>
            <a:endParaRPr lang="en-US" sz="5400" dirty="0">
              <a:solidFill>
                <a:srgbClr val="FF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89</a:t>
            </a:fld>
            <a:endParaRPr lang="en-US" dirty="0"/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878A4E1F-6A01-F31F-944A-4E0C38046F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0200" y="4495799"/>
            <a:ext cx="4419600" cy="1030729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/>
      <p:bldP spid="14" grpId="0"/>
      <p:bldP spid="3" grpId="0" animBg="1"/>
    </p:bldLst>
  </p:timing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952500" y="254000"/>
            <a:ext cx="11036300" cy="1498600"/>
          </a:xfrm>
        </p:spPr>
        <p:txBody>
          <a:bodyPr/>
          <a:lstStyle/>
          <a:p>
            <a:r>
              <a:rPr lang="en-US" dirty="0"/>
              <a:t>The representation Invariant Function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5816600" y="1981200"/>
            <a:ext cx="6934200" cy="6896100"/>
          </a:xfrm>
        </p:spPr>
        <p:txBody>
          <a:bodyPr/>
          <a:lstStyle/>
          <a:p>
            <a:pPr>
              <a:buNone/>
            </a:pPr>
            <a:r>
              <a:rPr lang="en-US" dirty="0"/>
              <a:t>Let’s write it!</a:t>
            </a:r>
          </a:p>
          <a:p>
            <a:pPr lvl="2"/>
            <a:endParaRPr lang="en-US" dirty="0"/>
          </a:p>
          <a:p>
            <a:r>
              <a:rPr lang="en-US" b="1" dirty="0"/>
              <a:t>2</a:t>
            </a:r>
            <a:r>
              <a:rPr lang="en-US" b="1" baseline="30000" dirty="0"/>
              <a:t>nd</a:t>
            </a:r>
            <a:r>
              <a:rPr lang="en-US" b="1" dirty="0"/>
              <a:t> attempt</a:t>
            </a:r>
            <a:r>
              <a:rPr lang="en-US" dirty="0"/>
              <a:t>: Move this part to the precondition of </a:t>
            </a:r>
            <a:r>
              <a:rPr lang="en-US" dirty="0">
                <a:solidFill>
                  <a:schemeClr val="tx1"/>
                </a:solidFill>
              </a:rPr>
              <a:t>the function</a:t>
            </a:r>
            <a:endParaRPr lang="en-US" dirty="0"/>
          </a:p>
          <a:p>
            <a:pPr lvl="1"/>
            <a:r>
              <a:rPr lang="en-US" b="1" dirty="0"/>
              <a:t>Problem: </a:t>
            </a:r>
            <a:r>
              <a:rPr lang="en-US" dirty="0"/>
              <a:t>This is unsafe!</a:t>
            </a:r>
          </a:p>
          <a:p>
            <a:pPr lvl="2"/>
            <a:r>
              <a:rPr lang="en-US" dirty="0"/>
              <a:t>A may be NULL</a:t>
            </a:r>
          </a:p>
          <a:p>
            <a:pPr lvl="2"/>
            <a:r>
              <a:rPr lang="en-US" dirty="0"/>
              <a:t>NULL checked only </a:t>
            </a:r>
            <a:r>
              <a:rPr lang="en-US" i="1" dirty="0"/>
              <a:t>after</a:t>
            </a:r>
            <a:r>
              <a:rPr lang="en-US" dirty="0"/>
              <a:t> the precondition</a:t>
            </a:r>
          </a:p>
        </p:txBody>
      </p:sp>
      <p:sp>
        <p:nvSpPr>
          <p:cNvPr id="7" name="Cube 6"/>
          <p:cNvSpPr/>
          <p:nvPr/>
        </p:nvSpPr>
        <p:spPr bwMode="auto">
          <a:xfrm>
            <a:off x="330200" y="1905000"/>
            <a:ext cx="5334000" cy="7696200"/>
          </a:xfrm>
          <a:prstGeom prst="cube">
            <a:avLst>
              <a:gd name="adj" fmla="val 6617"/>
            </a:avLst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91440" tIns="91440" rIns="50800" bIns="5080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US" sz="16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struct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ssa_header</a:t>
            </a:r>
            <a:r>
              <a:rPr lang="en-US" sz="1600" b="0" dirty="0">
                <a:latin typeface="Helvetica Neue"/>
              </a:rPr>
              <a:t> {</a:t>
            </a:r>
          </a:p>
          <a:p>
            <a:pPr algn="l"/>
            <a:r>
              <a:rPr lang="en-US" sz="1600" b="0" dirty="0">
                <a:latin typeface="Helvetica Neue"/>
              </a:rPr>
              <a:t>  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string[]</a:t>
            </a:r>
            <a:r>
              <a:rPr lang="en-US" sz="1600" b="0" dirty="0">
                <a:latin typeface="Helvetica Neue"/>
              </a:rPr>
              <a:t> data;  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// sorted</a:t>
            </a:r>
          </a:p>
          <a:p>
            <a:pPr algn="l"/>
            <a:r>
              <a:rPr lang="en-US" sz="1600" b="0" dirty="0">
                <a:latin typeface="Helvetica Neue"/>
              </a:rPr>
              <a:t>  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1600" b="0" dirty="0">
                <a:latin typeface="Helvetica Neue"/>
              </a:rPr>
              <a:t> length;      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// = \length(data)</a:t>
            </a:r>
          </a:p>
          <a:p>
            <a:pPr algn="l"/>
            <a:r>
              <a:rPr lang="en-US" sz="1600" b="0" dirty="0">
                <a:latin typeface="Helvetica Neue"/>
              </a:rPr>
              <a:t>};</a:t>
            </a:r>
          </a:p>
          <a:p>
            <a:pPr algn="l"/>
            <a:r>
              <a:rPr lang="en-US" sz="16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typedef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6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struct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ssa_header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ssa</a:t>
            </a:r>
            <a:r>
              <a:rPr lang="en-US" sz="1600" b="0" dirty="0">
                <a:latin typeface="Helvetica Neue"/>
              </a:rPr>
              <a:t>;</a:t>
            </a:r>
          </a:p>
          <a:p>
            <a:pPr algn="l"/>
            <a:endParaRPr lang="en-US" sz="2000" b="0" dirty="0">
              <a:latin typeface="Helvetica Neue"/>
            </a:endParaRPr>
          </a:p>
          <a:p>
            <a:pPr algn="l"/>
            <a:r>
              <a:rPr lang="en-US" sz="20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// Representation invariant</a:t>
            </a:r>
            <a:endParaRPr lang="en-US" sz="2000" b="0" dirty="0">
              <a:latin typeface="Helvetica Neue"/>
            </a:endParaRPr>
          </a:p>
          <a:p>
            <a:pPr algn="l"/>
            <a:r>
              <a:rPr lang="en-US" sz="2000" b="0" dirty="0" err="1">
                <a:solidFill>
                  <a:srgbClr val="00B050"/>
                </a:solidFill>
                <a:latin typeface="Helvetica Neue"/>
              </a:rPr>
              <a:t>bool</a:t>
            </a:r>
            <a:r>
              <a:rPr lang="en-US" sz="20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2000" b="0" dirty="0" err="1">
                <a:solidFill>
                  <a:srgbClr val="7030A0"/>
                </a:solidFill>
                <a:latin typeface="Helvetica Neue"/>
              </a:rPr>
              <a:t>is_ssa</a:t>
            </a:r>
            <a:r>
              <a:rPr lang="en-US" sz="2000" b="0" dirty="0">
                <a:solidFill>
                  <a:srgbClr val="7030A0"/>
                </a:solidFill>
                <a:latin typeface="Helvetica Neue"/>
              </a:rPr>
              <a:t> 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(</a:t>
            </a:r>
            <a:r>
              <a:rPr lang="en-US" sz="2000" b="0" dirty="0" err="1">
                <a:solidFill>
                  <a:srgbClr val="00B050"/>
                </a:solidFill>
                <a:latin typeface="Helvetica Neue"/>
              </a:rPr>
              <a:t>ssa</a:t>
            </a:r>
            <a:r>
              <a:rPr lang="en-US" sz="2000" b="0" dirty="0">
                <a:solidFill>
                  <a:srgbClr val="00B050"/>
                </a:solidFill>
                <a:latin typeface="Helvetica Neue"/>
              </a:rPr>
              <a:t>*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2000" b="0" dirty="0">
                <a:solidFill>
                  <a:srgbClr val="FFC000"/>
                </a:solidFill>
                <a:latin typeface="Helvetica Neue"/>
              </a:rPr>
              <a:t>A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)</a:t>
            </a:r>
          </a:p>
          <a:p>
            <a:pPr algn="l"/>
            <a:r>
              <a:rPr lang="en-US" sz="2000" b="0" dirty="0">
                <a:solidFill>
                  <a:srgbClr val="C00000"/>
                </a:solidFill>
                <a:latin typeface="Helvetica Neue"/>
              </a:rPr>
              <a:t>//@requires A-&gt;length == \length(A-&gt;data);</a:t>
            </a:r>
            <a:endParaRPr lang="en-US" sz="2000" b="0" dirty="0">
              <a:solidFill>
                <a:schemeClr val="tx1"/>
              </a:solidFill>
              <a:latin typeface="Helvetica Neue"/>
            </a:endParaRPr>
          </a:p>
          <a:p>
            <a:pPr algn="l"/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{</a:t>
            </a:r>
          </a:p>
          <a:p>
            <a:pPr algn="l"/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  </a:t>
            </a: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 A != NULL</a:t>
            </a:r>
          </a:p>
          <a:p>
            <a:pPr algn="l"/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       &amp;&amp; </a:t>
            </a:r>
            <a:r>
              <a:rPr lang="en-US" sz="2000" b="0" dirty="0" err="1">
                <a:solidFill>
                  <a:schemeClr val="tx1"/>
                </a:solidFill>
                <a:latin typeface="Helvetica Neue"/>
              </a:rPr>
              <a:t>is_sorted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(A);</a:t>
            </a:r>
          </a:p>
          <a:p>
            <a:pPr algn="l"/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}</a:t>
            </a:r>
            <a:endParaRPr lang="en-US" sz="2000" b="0" dirty="0">
              <a:latin typeface="Helvetica Neue"/>
            </a:endParaRPr>
          </a:p>
          <a:p>
            <a:pPr algn="l"/>
            <a:endParaRPr lang="en-US" sz="2000" b="0" dirty="0">
              <a:solidFill>
                <a:schemeClr val="accent5">
                  <a:lumMod val="75000"/>
                </a:schemeClr>
              </a:solidFill>
              <a:latin typeface="Helvetica Neue"/>
            </a:endParaRPr>
          </a:p>
          <a:p>
            <a:pPr algn="l"/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// … rest of implementation </a:t>
            </a:r>
          </a:p>
        </p:txBody>
      </p:sp>
      <p:sp>
        <p:nvSpPr>
          <p:cNvPr id="8" name="TextBox 7"/>
          <p:cNvSpPr txBox="1"/>
          <p:nvPr/>
        </p:nvSpPr>
        <p:spPr>
          <a:xfrm rot="5400000">
            <a:off x="3931869" y="3713532"/>
            <a:ext cx="31643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Helvetica Neue"/>
              </a:rPr>
              <a:t>SSA Implementation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8651796" y="5526529"/>
            <a:ext cx="63190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dirty="0">
                <a:solidFill>
                  <a:srgbClr val="FF0000"/>
                </a:solidFill>
                <a:sym typeface="Wingdings 2"/>
              </a:rPr>
              <a:t></a:t>
            </a:r>
            <a:endParaRPr lang="en-US" sz="5400" dirty="0">
              <a:solidFill>
                <a:srgbClr val="FF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90</a:t>
            </a:fld>
            <a:endParaRPr lang="en-US" dirty="0"/>
          </a:p>
        </p:txBody>
      </p:sp>
      <p:sp>
        <p:nvSpPr>
          <p:cNvPr id="2" name="Oval 1">
            <a:extLst>
              <a:ext uri="{FF2B5EF4-FFF2-40B4-BE49-F238E27FC236}">
                <a16:creationId xmlns:a16="http://schemas.microsoft.com/office/drawing/2014/main" id="{B0A5AD5F-C6FC-7E8D-2E6B-EC17A9F6F6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7309" y="4438650"/>
            <a:ext cx="5105400" cy="4572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2" grpId="0" animBg="1"/>
    </p:bldLst>
  </p:timing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952500" y="254000"/>
            <a:ext cx="11036300" cy="1498600"/>
          </a:xfrm>
        </p:spPr>
        <p:txBody>
          <a:bodyPr/>
          <a:lstStyle/>
          <a:p>
            <a:r>
              <a:rPr lang="en-US" dirty="0"/>
              <a:t>The representation Invariant Function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7188200" y="1981200"/>
            <a:ext cx="5562600" cy="6896100"/>
          </a:xfrm>
        </p:spPr>
        <p:txBody>
          <a:bodyPr/>
          <a:lstStyle/>
          <a:p>
            <a:pPr>
              <a:buNone/>
            </a:pPr>
            <a:r>
              <a:rPr lang="en-US" dirty="0"/>
              <a:t>Let’s write it!</a:t>
            </a:r>
          </a:p>
          <a:p>
            <a:pPr lvl="2"/>
            <a:endParaRPr lang="en-US" dirty="0"/>
          </a:p>
          <a:p>
            <a:r>
              <a:rPr lang="en-US" b="1" dirty="0"/>
              <a:t>3</a:t>
            </a:r>
            <a:r>
              <a:rPr lang="en-US" b="1" baseline="30000" dirty="0"/>
              <a:t>rd</a:t>
            </a:r>
            <a:r>
              <a:rPr lang="en-US" b="1" dirty="0"/>
              <a:t> attempt</a:t>
            </a:r>
            <a:r>
              <a:rPr lang="en-US" dirty="0"/>
              <a:t>: Move it into a helper function</a:t>
            </a:r>
            <a:endParaRPr lang="en-US" dirty="0">
              <a:solidFill>
                <a:srgbClr val="C00000"/>
              </a:solidFill>
            </a:endParaRPr>
          </a:p>
          <a:p>
            <a:pPr lvl="2"/>
            <a:endParaRPr lang="en-US" dirty="0"/>
          </a:p>
        </p:txBody>
      </p:sp>
      <p:sp>
        <p:nvSpPr>
          <p:cNvPr id="7" name="Cube 6"/>
          <p:cNvSpPr/>
          <p:nvPr/>
        </p:nvSpPr>
        <p:spPr bwMode="auto">
          <a:xfrm>
            <a:off x="330200" y="1905000"/>
            <a:ext cx="6629400" cy="7696200"/>
          </a:xfrm>
          <a:prstGeom prst="cube">
            <a:avLst>
              <a:gd name="adj" fmla="val 5732"/>
            </a:avLst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91440" tIns="91440" rIns="50800" bIns="5080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US" sz="16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struct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ssa_header</a:t>
            </a:r>
            <a:r>
              <a:rPr lang="en-US" sz="1600" b="0" dirty="0">
                <a:latin typeface="Helvetica Neue"/>
              </a:rPr>
              <a:t> {</a:t>
            </a:r>
          </a:p>
          <a:p>
            <a:pPr algn="l"/>
            <a:r>
              <a:rPr lang="en-US" sz="1600" b="0" dirty="0">
                <a:latin typeface="Helvetica Neue"/>
              </a:rPr>
              <a:t>  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string[]</a:t>
            </a:r>
            <a:r>
              <a:rPr lang="en-US" sz="1600" b="0" dirty="0">
                <a:latin typeface="Helvetica Neue"/>
              </a:rPr>
              <a:t> data;  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// sorted</a:t>
            </a:r>
          </a:p>
          <a:p>
            <a:pPr algn="l"/>
            <a:r>
              <a:rPr lang="en-US" sz="1600" b="0" dirty="0">
                <a:latin typeface="Helvetica Neue"/>
              </a:rPr>
              <a:t>  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1600" b="0" dirty="0">
                <a:latin typeface="Helvetica Neue"/>
              </a:rPr>
              <a:t> length;      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// = \length(data)</a:t>
            </a:r>
          </a:p>
          <a:p>
            <a:pPr algn="l"/>
            <a:r>
              <a:rPr lang="en-US" sz="1600" b="0" dirty="0">
                <a:latin typeface="Helvetica Neue"/>
              </a:rPr>
              <a:t>};</a:t>
            </a:r>
          </a:p>
          <a:p>
            <a:pPr algn="l"/>
            <a:r>
              <a:rPr lang="en-US" sz="16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typedef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6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struct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ssa_header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ssa</a:t>
            </a:r>
            <a:r>
              <a:rPr lang="en-US" sz="1600" b="0" dirty="0">
                <a:latin typeface="Helvetica Neue"/>
              </a:rPr>
              <a:t>;</a:t>
            </a:r>
          </a:p>
          <a:p>
            <a:pPr algn="l"/>
            <a:endParaRPr lang="en-US" sz="2000" b="0" dirty="0">
              <a:latin typeface="Helvetica Neue"/>
            </a:endParaRPr>
          </a:p>
          <a:p>
            <a:pPr algn="l"/>
            <a:r>
              <a:rPr lang="en-US" sz="2000" b="0" dirty="0">
                <a:solidFill>
                  <a:srgbClr val="00B050"/>
                </a:solidFill>
                <a:latin typeface="Helvetica Neue"/>
              </a:rPr>
              <a:t>bool </a:t>
            </a:r>
            <a:r>
              <a:rPr lang="en-US" sz="2000" b="0" dirty="0" err="1">
                <a:solidFill>
                  <a:srgbClr val="7030A0"/>
                </a:solidFill>
                <a:latin typeface="Helvetica Neue"/>
              </a:rPr>
              <a:t>is_array_expected_length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(</a:t>
            </a:r>
            <a:r>
              <a:rPr lang="en-US" sz="2000" b="0" dirty="0">
                <a:solidFill>
                  <a:srgbClr val="00B050"/>
                </a:solidFill>
                <a:latin typeface="Helvetica Neue"/>
              </a:rPr>
              <a:t>string[]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2000" b="0" dirty="0">
                <a:solidFill>
                  <a:srgbClr val="FFC000"/>
                </a:solidFill>
                <a:latin typeface="Helvetica Neue"/>
              </a:rPr>
              <a:t>A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, </a:t>
            </a:r>
            <a:r>
              <a:rPr lang="en-US" sz="2000" b="0" dirty="0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2000" b="0" dirty="0" err="1">
                <a:solidFill>
                  <a:srgbClr val="FFC000"/>
                </a:solidFill>
                <a:latin typeface="Helvetica Neue"/>
              </a:rPr>
              <a:t>len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)  {</a:t>
            </a:r>
          </a:p>
          <a:p>
            <a:pPr algn="l"/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  </a:t>
            </a:r>
            <a:r>
              <a:rPr lang="en-US" sz="2000" b="0" dirty="0">
                <a:solidFill>
                  <a:srgbClr val="C00000"/>
                </a:solidFill>
                <a:latin typeface="Helvetica Neue"/>
              </a:rPr>
              <a:t> //@assert \length(A) == </a:t>
            </a:r>
            <a:r>
              <a:rPr lang="en-US" sz="2000" b="0" dirty="0" err="1">
                <a:solidFill>
                  <a:srgbClr val="C00000"/>
                </a:solidFill>
                <a:latin typeface="Helvetica Neue"/>
              </a:rPr>
              <a:t>len</a:t>
            </a:r>
            <a:r>
              <a:rPr lang="en-US" sz="2000" b="0" dirty="0">
                <a:solidFill>
                  <a:srgbClr val="C00000"/>
                </a:solidFill>
                <a:latin typeface="Helvetica Neue"/>
              </a:rPr>
              <a:t>;</a:t>
            </a:r>
            <a:endParaRPr lang="en-US" sz="2000" b="0" dirty="0">
              <a:solidFill>
                <a:schemeClr val="tx1"/>
              </a:solidFill>
              <a:latin typeface="Helvetica Neue"/>
            </a:endParaRPr>
          </a:p>
          <a:p>
            <a:pPr algn="l"/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  </a:t>
            </a: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 true;</a:t>
            </a:r>
          </a:p>
          <a:p>
            <a:pPr algn="l"/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}</a:t>
            </a:r>
            <a:endParaRPr lang="en-US" sz="2000" b="0" dirty="0">
              <a:latin typeface="Helvetica Neue"/>
            </a:endParaRPr>
          </a:p>
          <a:p>
            <a:pPr algn="l"/>
            <a:endParaRPr lang="en-US" sz="2000" b="0" dirty="0">
              <a:solidFill>
                <a:srgbClr val="00B050"/>
              </a:solidFill>
              <a:latin typeface="Helvetica Neue"/>
            </a:endParaRPr>
          </a:p>
          <a:p>
            <a:pPr algn="l"/>
            <a:r>
              <a:rPr lang="en-US" sz="20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// Representation invariant</a:t>
            </a:r>
            <a:endParaRPr lang="en-US" sz="2000" b="0" dirty="0">
              <a:solidFill>
                <a:srgbClr val="00B050"/>
              </a:solidFill>
              <a:latin typeface="Helvetica Neue"/>
            </a:endParaRPr>
          </a:p>
          <a:p>
            <a:pPr algn="l"/>
            <a:r>
              <a:rPr lang="en-US" sz="2000" b="0" dirty="0" err="1">
                <a:solidFill>
                  <a:srgbClr val="00B050"/>
                </a:solidFill>
                <a:latin typeface="Helvetica Neue"/>
              </a:rPr>
              <a:t>bool</a:t>
            </a:r>
            <a:r>
              <a:rPr lang="en-US" sz="20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2000" b="0" dirty="0" err="1">
                <a:solidFill>
                  <a:srgbClr val="7030A0"/>
                </a:solidFill>
                <a:latin typeface="Helvetica Neue"/>
              </a:rPr>
              <a:t>is_ssa</a:t>
            </a:r>
            <a:r>
              <a:rPr lang="en-US" sz="2000" b="0" dirty="0">
                <a:solidFill>
                  <a:srgbClr val="7030A0"/>
                </a:solidFill>
                <a:latin typeface="Helvetica Neue"/>
              </a:rPr>
              <a:t> 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(</a:t>
            </a:r>
            <a:r>
              <a:rPr lang="en-US" sz="2000" b="0" dirty="0" err="1">
                <a:solidFill>
                  <a:srgbClr val="00B050"/>
                </a:solidFill>
                <a:latin typeface="Helvetica Neue"/>
              </a:rPr>
              <a:t>ssa</a:t>
            </a:r>
            <a:r>
              <a:rPr lang="en-US" sz="2000" b="0" dirty="0">
                <a:solidFill>
                  <a:srgbClr val="00B050"/>
                </a:solidFill>
                <a:latin typeface="Helvetica Neue"/>
              </a:rPr>
              <a:t>*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2000" b="0" dirty="0">
                <a:solidFill>
                  <a:srgbClr val="FFC000"/>
                </a:solidFill>
                <a:latin typeface="Helvetica Neue"/>
              </a:rPr>
              <a:t>A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) {</a:t>
            </a:r>
          </a:p>
          <a:p>
            <a:pPr algn="l"/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  </a:t>
            </a: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 A != NULL</a:t>
            </a:r>
          </a:p>
          <a:p>
            <a:pPr algn="l"/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       &amp;&amp; </a:t>
            </a:r>
            <a:r>
              <a:rPr lang="en-US" sz="2000" b="0" dirty="0" err="1">
                <a:solidFill>
                  <a:schemeClr val="tx1"/>
                </a:solidFill>
                <a:latin typeface="Helvetica Neue"/>
              </a:rPr>
              <a:t>is_array_expected_length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(A-&gt;data, A-&gt;length)</a:t>
            </a:r>
          </a:p>
          <a:p>
            <a:pPr algn="l"/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       &amp;&amp; </a:t>
            </a:r>
            <a:r>
              <a:rPr lang="en-US" sz="2000" b="0" dirty="0" err="1">
                <a:solidFill>
                  <a:schemeClr val="tx1"/>
                </a:solidFill>
                <a:latin typeface="Helvetica Neue"/>
              </a:rPr>
              <a:t>is_sorted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(A);</a:t>
            </a:r>
          </a:p>
          <a:p>
            <a:pPr algn="l"/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}</a:t>
            </a:r>
            <a:endParaRPr lang="en-US" sz="2000" b="0" dirty="0">
              <a:latin typeface="Helvetica Neue"/>
            </a:endParaRPr>
          </a:p>
          <a:p>
            <a:pPr algn="l"/>
            <a:endParaRPr lang="en-US" sz="2000" b="0" dirty="0">
              <a:solidFill>
                <a:schemeClr val="accent5">
                  <a:lumMod val="75000"/>
                </a:schemeClr>
              </a:solidFill>
              <a:latin typeface="Helvetica Neue"/>
            </a:endParaRPr>
          </a:p>
          <a:p>
            <a:pPr algn="l"/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// … rest of implementation </a:t>
            </a:r>
          </a:p>
        </p:txBody>
      </p:sp>
      <p:sp>
        <p:nvSpPr>
          <p:cNvPr id="8" name="TextBox 7"/>
          <p:cNvSpPr txBox="1"/>
          <p:nvPr/>
        </p:nvSpPr>
        <p:spPr>
          <a:xfrm rot="5400000">
            <a:off x="5222803" y="3713532"/>
            <a:ext cx="31643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Helvetica Neue"/>
              </a:rPr>
              <a:t>SSA Implementation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9275451" y="4655403"/>
            <a:ext cx="65594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rgbClr val="00B050"/>
                </a:solidFill>
                <a:sym typeface="Wingdings 2"/>
              </a:rPr>
              <a:t></a:t>
            </a:r>
            <a:endParaRPr lang="en-US" sz="4800" dirty="0">
              <a:solidFill>
                <a:srgbClr val="00B05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91</a:t>
            </a:fld>
            <a:endParaRPr lang="en-US" dirty="0"/>
          </a:p>
        </p:txBody>
      </p:sp>
      <p:sp>
        <p:nvSpPr>
          <p:cNvPr id="2" name="Oval 1">
            <a:extLst>
              <a:ext uri="{FF2B5EF4-FFF2-40B4-BE49-F238E27FC236}">
                <a16:creationId xmlns:a16="http://schemas.microsoft.com/office/drawing/2014/main" id="{08C8AE8D-ECD1-C3BF-A262-E3BF99CC81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0042" y="3581400"/>
            <a:ext cx="6270625" cy="16764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2" grpId="0" animBg="1"/>
    </p:bldLst>
  </p:timing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952500" y="254000"/>
            <a:ext cx="11036300" cy="1498600"/>
          </a:xfrm>
        </p:spPr>
        <p:txBody>
          <a:bodyPr/>
          <a:lstStyle/>
          <a:p>
            <a:r>
              <a:rPr lang="en-US" dirty="0"/>
              <a:t>The representation Invariant Function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5816600" y="1981200"/>
            <a:ext cx="6934200" cy="6896100"/>
          </a:xfrm>
        </p:spPr>
        <p:txBody>
          <a:bodyPr/>
          <a:lstStyle/>
          <a:p>
            <a:pPr>
              <a:buNone/>
            </a:pPr>
            <a:r>
              <a:rPr lang="en-US" dirty="0"/>
              <a:t>Let’s write it!</a:t>
            </a:r>
          </a:p>
          <a:p>
            <a:pPr lvl="2"/>
            <a:endParaRPr lang="en-US" dirty="0"/>
          </a:p>
          <a:p>
            <a:r>
              <a:rPr lang="en-US" b="1" dirty="0"/>
              <a:t>Alternative 3</a:t>
            </a:r>
            <a:r>
              <a:rPr lang="en-US" b="1" baseline="30000" dirty="0"/>
              <a:t>rd</a:t>
            </a:r>
            <a:r>
              <a:rPr lang="en-US" b="1" dirty="0"/>
              <a:t> attempt</a:t>
            </a:r>
            <a:r>
              <a:rPr lang="en-US" dirty="0"/>
              <a:t>: Turn it into an </a:t>
            </a:r>
            <a:r>
              <a:rPr lang="en-US" dirty="0">
                <a:solidFill>
                  <a:srgbClr val="C00000"/>
                </a:solidFill>
              </a:rPr>
              <a:t>//@assert</a:t>
            </a:r>
            <a:r>
              <a:rPr lang="en-US" dirty="0">
                <a:solidFill>
                  <a:schemeClr val="tx1"/>
                </a:solidFill>
              </a:rPr>
              <a:t> in </a:t>
            </a:r>
            <a:r>
              <a:rPr lang="en-US" dirty="0" err="1">
                <a:solidFill>
                  <a:srgbClr val="7030A0"/>
                </a:solidFill>
              </a:rPr>
              <a:t>is_ssa</a:t>
            </a:r>
            <a:endParaRPr lang="en-US" dirty="0">
              <a:solidFill>
                <a:srgbClr val="7030A0"/>
              </a:solidFill>
            </a:endParaRPr>
          </a:p>
          <a:p>
            <a:pPr lvl="2"/>
            <a:endParaRPr lang="en-US" dirty="0"/>
          </a:p>
        </p:txBody>
      </p:sp>
      <p:sp>
        <p:nvSpPr>
          <p:cNvPr id="7" name="Cube 6"/>
          <p:cNvSpPr/>
          <p:nvPr/>
        </p:nvSpPr>
        <p:spPr bwMode="auto">
          <a:xfrm>
            <a:off x="330200" y="1905000"/>
            <a:ext cx="5334000" cy="7696200"/>
          </a:xfrm>
          <a:prstGeom prst="cube">
            <a:avLst>
              <a:gd name="adj" fmla="val 6617"/>
            </a:avLst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91440" tIns="91440" rIns="50800" bIns="5080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US" sz="16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struct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ssa_header</a:t>
            </a:r>
            <a:r>
              <a:rPr lang="en-US" sz="1600" b="0" dirty="0">
                <a:latin typeface="Helvetica Neue"/>
              </a:rPr>
              <a:t> {</a:t>
            </a:r>
          </a:p>
          <a:p>
            <a:pPr algn="l"/>
            <a:r>
              <a:rPr lang="en-US" sz="1600" b="0" dirty="0">
                <a:latin typeface="Helvetica Neue"/>
              </a:rPr>
              <a:t>  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string[]</a:t>
            </a:r>
            <a:r>
              <a:rPr lang="en-US" sz="1600" b="0" dirty="0">
                <a:latin typeface="Helvetica Neue"/>
              </a:rPr>
              <a:t> data;  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// sorted</a:t>
            </a:r>
          </a:p>
          <a:p>
            <a:pPr algn="l"/>
            <a:r>
              <a:rPr lang="en-US" sz="1600" b="0" dirty="0">
                <a:latin typeface="Helvetica Neue"/>
              </a:rPr>
              <a:t>  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1600" b="0" dirty="0">
                <a:latin typeface="Helvetica Neue"/>
              </a:rPr>
              <a:t> length;      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// = \length(data)</a:t>
            </a:r>
          </a:p>
          <a:p>
            <a:pPr algn="l"/>
            <a:r>
              <a:rPr lang="en-US" sz="1600" b="0" dirty="0">
                <a:latin typeface="Helvetica Neue"/>
              </a:rPr>
              <a:t>};</a:t>
            </a:r>
          </a:p>
          <a:p>
            <a:pPr algn="l"/>
            <a:r>
              <a:rPr lang="en-US" sz="16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typedef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6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struct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ssa_header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ssa</a:t>
            </a:r>
            <a:r>
              <a:rPr lang="en-US" sz="1600" b="0" dirty="0">
                <a:latin typeface="Helvetica Neue"/>
              </a:rPr>
              <a:t>;</a:t>
            </a:r>
          </a:p>
          <a:p>
            <a:pPr algn="l"/>
            <a:endParaRPr lang="en-US" sz="2000" b="0" dirty="0">
              <a:latin typeface="Helvetica Neue"/>
            </a:endParaRPr>
          </a:p>
          <a:p>
            <a:pPr algn="l"/>
            <a:r>
              <a:rPr lang="en-US" sz="20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// Representation invariant</a:t>
            </a:r>
            <a:endParaRPr lang="en-US" sz="2000" b="0" dirty="0">
              <a:latin typeface="Helvetica Neue"/>
            </a:endParaRPr>
          </a:p>
          <a:p>
            <a:pPr algn="l"/>
            <a:r>
              <a:rPr lang="en-US" sz="2000" b="0" dirty="0" err="1">
                <a:solidFill>
                  <a:srgbClr val="00B050"/>
                </a:solidFill>
                <a:latin typeface="Helvetica Neue"/>
              </a:rPr>
              <a:t>bool</a:t>
            </a:r>
            <a:r>
              <a:rPr lang="en-US" sz="20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2000" b="0" dirty="0" err="1">
                <a:solidFill>
                  <a:srgbClr val="7030A0"/>
                </a:solidFill>
                <a:latin typeface="Helvetica Neue"/>
              </a:rPr>
              <a:t>is_ssa</a:t>
            </a:r>
            <a:r>
              <a:rPr lang="en-US" sz="2000" b="0" dirty="0">
                <a:solidFill>
                  <a:srgbClr val="7030A0"/>
                </a:solidFill>
                <a:latin typeface="Helvetica Neue"/>
              </a:rPr>
              <a:t> 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(</a:t>
            </a:r>
            <a:r>
              <a:rPr lang="en-US" sz="2000" b="0" dirty="0" err="1">
                <a:solidFill>
                  <a:srgbClr val="00B050"/>
                </a:solidFill>
                <a:latin typeface="Helvetica Neue"/>
              </a:rPr>
              <a:t>ssa</a:t>
            </a:r>
            <a:r>
              <a:rPr lang="en-US" sz="2000" b="0" dirty="0">
                <a:solidFill>
                  <a:srgbClr val="00B050"/>
                </a:solidFill>
                <a:latin typeface="Helvetica Neue"/>
              </a:rPr>
              <a:t>*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2000" b="0" dirty="0">
                <a:solidFill>
                  <a:srgbClr val="FFC000"/>
                </a:solidFill>
                <a:latin typeface="Helvetica Neue"/>
              </a:rPr>
              <a:t>A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) {</a:t>
            </a:r>
          </a:p>
          <a:p>
            <a:pPr algn="l"/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if 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(A == NULL) </a:t>
            </a: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 false;</a:t>
            </a:r>
          </a:p>
          <a:p>
            <a:pPr algn="l"/>
            <a:r>
              <a:rPr lang="en-US" sz="2000" b="0" dirty="0">
                <a:solidFill>
                  <a:srgbClr val="C00000"/>
                </a:solidFill>
                <a:latin typeface="Helvetica Neue"/>
              </a:rPr>
              <a:t>  //@assert A-&gt;length == \length(A-&gt;data);</a:t>
            </a:r>
            <a:endParaRPr lang="en-US" sz="2000" b="0" dirty="0">
              <a:solidFill>
                <a:schemeClr val="tx1"/>
              </a:solidFill>
              <a:latin typeface="Helvetica Neue"/>
            </a:endParaRPr>
          </a:p>
          <a:p>
            <a:pPr algn="l"/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return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2000" b="0" dirty="0" err="1">
                <a:solidFill>
                  <a:schemeClr val="tx1"/>
                </a:solidFill>
                <a:latin typeface="Helvetica Neue"/>
              </a:rPr>
              <a:t>is_sorted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(A);</a:t>
            </a:r>
          </a:p>
          <a:p>
            <a:pPr algn="l"/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}</a:t>
            </a:r>
            <a:endParaRPr lang="en-US" sz="2000" b="0" dirty="0">
              <a:latin typeface="Helvetica Neue"/>
            </a:endParaRPr>
          </a:p>
          <a:p>
            <a:pPr algn="l"/>
            <a:endParaRPr lang="en-US" sz="2000" b="0" dirty="0">
              <a:solidFill>
                <a:schemeClr val="accent5">
                  <a:lumMod val="75000"/>
                </a:schemeClr>
              </a:solidFill>
              <a:latin typeface="Helvetica Neue"/>
            </a:endParaRPr>
          </a:p>
          <a:p>
            <a:pPr algn="l"/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// … rest of implementation </a:t>
            </a:r>
          </a:p>
        </p:txBody>
      </p:sp>
      <p:sp>
        <p:nvSpPr>
          <p:cNvPr id="8" name="TextBox 7"/>
          <p:cNvSpPr txBox="1"/>
          <p:nvPr/>
        </p:nvSpPr>
        <p:spPr>
          <a:xfrm rot="5400000">
            <a:off x="3931869" y="3713532"/>
            <a:ext cx="31643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Helvetica Neue"/>
              </a:rPr>
              <a:t>SSA Implementation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8437251" y="4655403"/>
            <a:ext cx="65594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rgbClr val="00B050"/>
                </a:solidFill>
                <a:sym typeface="Wingdings 2"/>
              </a:rPr>
              <a:t></a:t>
            </a:r>
            <a:endParaRPr lang="en-US" sz="4800" dirty="0">
              <a:solidFill>
                <a:srgbClr val="00B05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92</a:t>
            </a:fld>
            <a:endParaRPr lang="en-US" dirty="0"/>
          </a:p>
        </p:txBody>
      </p:sp>
      <p:sp>
        <p:nvSpPr>
          <p:cNvPr id="2" name="Oval 1">
            <a:extLst>
              <a:ext uri="{FF2B5EF4-FFF2-40B4-BE49-F238E27FC236}">
                <a16:creationId xmlns:a16="http://schemas.microsoft.com/office/drawing/2014/main" id="{6A0F0CFA-5F98-E266-7D1E-0A645245F6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0043" y="4731602"/>
            <a:ext cx="5123158" cy="526198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2" grpId="0" animBg="1"/>
    </p:bldLst>
  </p:timing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Things to Note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2500" y="1981200"/>
            <a:ext cx="11341100" cy="6896100"/>
          </a:xfrm>
        </p:spPr>
        <p:txBody>
          <a:bodyPr/>
          <a:lstStyle/>
          <a:p>
            <a:r>
              <a:rPr lang="en-US" dirty="0"/>
              <a:t>The representation invariant function </a:t>
            </a:r>
            <a:r>
              <a:rPr lang="en-US" dirty="0" err="1">
                <a:solidFill>
                  <a:srgbClr val="7030A0"/>
                </a:solidFill>
              </a:rPr>
              <a:t>is_ssa</a:t>
            </a:r>
            <a:r>
              <a:rPr lang="en-US" dirty="0"/>
              <a:t> is </a:t>
            </a:r>
            <a:r>
              <a:rPr lang="en-US" b="1" u="sng" dirty="0"/>
              <a:t>NOT</a:t>
            </a:r>
            <a:r>
              <a:rPr lang="en-US" dirty="0"/>
              <a:t> </a:t>
            </a:r>
            <a:r>
              <a:rPr lang="en-US" b="1" dirty="0"/>
              <a:t>part of interface</a:t>
            </a:r>
          </a:p>
          <a:p>
            <a:pPr lvl="1"/>
            <a:r>
              <a:rPr lang="en-US" dirty="0"/>
              <a:t>Clients are allowed to manipulate SSA’s </a:t>
            </a:r>
            <a:r>
              <a:rPr lang="en-US" b="1" dirty="0"/>
              <a:t>only using the interface </a:t>
            </a:r>
            <a:r>
              <a:rPr lang="en-US" dirty="0"/>
              <a:t>functions</a:t>
            </a:r>
          </a:p>
          <a:p>
            <a:pPr lvl="2"/>
            <a:r>
              <a:rPr lang="en-US" dirty="0"/>
              <a:t>If the library is correct, </a:t>
            </a:r>
            <a:r>
              <a:rPr lang="en-US" dirty="0" err="1">
                <a:solidFill>
                  <a:srgbClr val="C00000"/>
                </a:solidFill>
              </a:rPr>
              <a:t>is_ssa</a:t>
            </a:r>
            <a:r>
              <a:rPr lang="en-US" dirty="0">
                <a:solidFill>
                  <a:srgbClr val="C00000"/>
                </a:solidFill>
              </a:rPr>
              <a:t>(A)</a:t>
            </a:r>
            <a:r>
              <a:rPr lang="en-US" dirty="0"/>
              <a:t> will always return true</a:t>
            </a:r>
          </a:p>
          <a:p>
            <a:pPr lvl="2"/>
            <a:r>
              <a:rPr lang="en-US" dirty="0"/>
              <a:t>Client must ensure the safety of library calls according to the interface</a:t>
            </a:r>
          </a:p>
          <a:p>
            <a:pPr lvl="3">
              <a:buClr>
                <a:schemeClr val="tx1"/>
              </a:buClr>
            </a:pPr>
            <a:r>
              <a:rPr lang="en-US" dirty="0">
                <a:solidFill>
                  <a:srgbClr val="C00000"/>
                </a:solidFill>
              </a:rPr>
              <a:t>A != NULL </a:t>
            </a:r>
            <a:r>
              <a:rPr lang="en-US" dirty="0"/>
              <a:t>only</a:t>
            </a:r>
          </a:p>
          <a:p>
            <a:pPr lvl="2"/>
            <a:r>
              <a:rPr lang="en-US" dirty="0"/>
              <a:t>Providing </a:t>
            </a:r>
            <a:r>
              <a:rPr lang="en-US" dirty="0" err="1">
                <a:solidFill>
                  <a:srgbClr val="7030A0"/>
                </a:solidFill>
              </a:rPr>
              <a:t>is_ssa</a:t>
            </a:r>
            <a:r>
              <a:rPr lang="en-US" dirty="0"/>
              <a:t> to clients would encourage them to bypass the interface</a:t>
            </a:r>
          </a:p>
          <a:p>
            <a:pPr lvl="3"/>
            <a:r>
              <a:rPr lang="en-US" dirty="0"/>
              <a:t>Use </a:t>
            </a:r>
            <a:r>
              <a:rPr lang="en-US" dirty="0" err="1">
                <a:solidFill>
                  <a:srgbClr val="7030A0"/>
                </a:solidFill>
              </a:rPr>
              <a:t>is_ssa</a:t>
            </a:r>
            <a:r>
              <a:rPr lang="en-US" dirty="0"/>
              <a:t> to test if hacks are successful</a:t>
            </a:r>
          </a:p>
          <a:p>
            <a:pPr lvl="1"/>
            <a:r>
              <a:rPr lang="en-US" dirty="0"/>
              <a:t>The representation invariant function is an implementation device to ensure the safety and correctness of the library code</a:t>
            </a:r>
          </a:p>
          <a:p>
            <a:pPr lvl="2"/>
            <a:r>
              <a:rPr lang="en-US" dirty="0"/>
              <a:t>Used while developing the library</a:t>
            </a:r>
          </a:p>
          <a:p>
            <a:pPr lvl="4"/>
            <a:r>
              <a:rPr lang="en-US" dirty="0"/>
              <a:t>Every function that takes an SSA A must have </a:t>
            </a:r>
            <a:r>
              <a:rPr lang="en-US" dirty="0">
                <a:solidFill>
                  <a:srgbClr val="C00000"/>
                </a:solidFill>
              </a:rPr>
              <a:t>//@requires </a:t>
            </a:r>
            <a:r>
              <a:rPr lang="en-US" dirty="0" err="1">
                <a:solidFill>
                  <a:srgbClr val="C00000"/>
                </a:solidFill>
              </a:rPr>
              <a:t>is_ssa</a:t>
            </a:r>
            <a:r>
              <a:rPr lang="en-US" dirty="0">
                <a:solidFill>
                  <a:srgbClr val="C00000"/>
                </a:solidFill>
              </a:rPr>
              <a:t>(A);</a:t>
            </a:r>
          </a:p>
          <a:p>
            <a:pPr lvl="4"/>
            <a:r>
              <a:rPr lang="en-US" dirty="0"/>
              <a:t>Every function that modifies an input SSA A must have </a:t>
            </a:r>
            <a:r>
              <a:rPr lang="en-US" dirty="0">
                <a:solidFill>
                  <a:srgbClr val="C00000"/>
                </a:solidFill>
              </a:rPr>
              <a:t>//@ensures </a:t>
            </a:r>
            <a:r>
              <a:rPr lang="en-US" dirty="0" err="1">
                <a:solidFill>
                  <a:srgbClr val="C00000"/>
                </a:solidFill>
              </a:rPr>
              <a:t>is_ssa</a:t>
            </a:r>
            <a:r>
              <a:rPr lang="en-US" dirty="0">
                <a:solidFill>
                  <a:srgbClr val="C00000"/>
                </a:solidFill>
              </a:rPr>
              <a:t>(A);</a:t>
            </a:r>
          </a:p>
          <a:p>
            <a:pPr lvl="4"/>
            <a:r>
              <a:rPr lang="en-US" dirty="0"/>
              <a:t>Every function that returns an SSA must have </a:t>
            </a:r>
            <a:r>
              <a:rPr lang="en-US" dirty="0">
                <a:solidFill>
                  <a:srgbClr val="C00000"/>
                </a:solidFill>
              </a:rPr>
              <a:t>//@ensures </a:t>
            </a:r>
            <a:r>
              <a:rPr lang="en-US" dirty="0" err="1">
                <a:solidFill>
                  <a:srgbClr val="C00000"/>
                </a:solidFill>
              </a:rPr>
              <a:t>is_ssa</a:t>
            </a:r>
            <a:r>
              <a:rPr lang="en-US" dirty="0">
                <a:solidFill>
                  <a:srgbClr val="C00000"/>
                </a:solidFill>
              </a:rPr>
              <a:t>(\result);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93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Things to Note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2500" y="1981200"/>
            <a:ext cx="11341100" cy="6896100"/>
          </a:xfrm>
        </p:spPr>
        <p:txBody>
          <a:bodyPr/>
          <a:lstStyle/>
          <a:p>
            <a:r>
              <a:rPr lang="en-US" dirty="0"/>
              <a:t>The contracts in the interface and the implementation are </a:t>
            </a:r>
            <a:r>
              <a:rPr lang="en-US" b="1" dirty="0"/>
              <a:t>different</a:t>
            </a:r>
          </a:p>
          <a:p>
            <a:endParaRPr lang="en-US" b="1" dirty="0"/>
          </a:p>
          <a:p>
            <a:pPr>
              <a:buNone/>
            </a:pPr>
            <a:endParaRPr lang="en-US" b="1" dirty="0"/>
          </a:p>
          <a:p>
            <a:endParaRPr lang="en-US" b="1" dirty="0"/>
          </a:p>
          <a:p>
            <a:r>
              <a:rPr lang="en-US" dirty="0"/>
              <a:t>The implementation contracts are more detailed</a:t>
            </a:r>
          </a:p>
          <a:p>
            <a:pPr lvl="1"/>
            <a:r>
              <a:rPr lang="en-US" dirty="0"/>
              <a:t>The implementation contains more information, so it needs to check more things</a:t>
            </a:r>
          </a:p>
          <a:p>
            <a:pPr lvl="1"/>
            <a:r>
              <a:rPr lang="en-US" dirty="0"/>
              <a:t>There is no point having </a:t>
            </a:r>
            <a:r>
              <a:rPr lang="en-US" dirty="0">
                <a:solidFill>
                  <a:srgbClr val="C00000"/>
                </a:solidFill>
              </a:rPr>
              <a:t>//@ensures A != NULL </a:t>
            </a:r>
            <a:r>
              <a:rPr lang="en-US" dirty="0"/>
              <a:t>in the interface</a:t>
            </a:r>
          </a:p>
          <a:p>
            <a:pPr lvl="2">
              <a:buClr>
                <a:schemeClr val="tx1"/>
              </a:buClr>
            </a:pPr>
            <a:r>
              <a:rPr lang="en-US" dirty="0" err="1">
                <a:solidFill>
                  <a:srgbClr val="7030A0"/>
                </a:solidFill>
              </a:rPr>
              <a:t>ssa_set</a:t>
            </a:r>
            <a:r>
              <a:rPr lang="en-US" dirty="0"/>
              <a:t> is called with a </a:t>
            </a:r>
            <a:r>
              <a:rPr lang="en-US" i="1" dirty="0"/>
              <a:t>copy</a:t>
            </a:r>
            <a:r>
              <a:rPr lang="en-US" dirty="0"/>
              <a:t> of the address of A</a:t>
            </a:r>
          </a:p>
          <a:p>
            <a:pPr lvl="2"/>
            <a:r>
              <a:rPr lang="en-US" dirty="0"/>
              <a:t>When returning, the original has not changed, even if </a:t>
            </a:r>
            <a:r>
              <a:rPr lang="en-US" dirty="0" err="1">
                <a:solidFill>
                  <a:srgbClr val="7030A0"/>
                </a:solidFill>
              </a:rPr>
              <a:t>ssa_set</a:t>
            </a:r>
            <a:r>
              <a:rPr lang="en-US" dirty="0"/>
              <a:t> modified its copy of A</a:t>
            </a:r>
          </a:p>
          <a:p>
            <a:pPr lvl="3"/>
            <a:r>
              <a:rPr lang="en-US" dirty="0"/>
              <a:t>If original A was not NULL when calling </a:t>
            </a:r>
            <a:r>
              <a:rPr lang="en-US" dirty="0" err="1">
                <a:solidFill>
                  <a:srgbClr val="7030A0"/>
                </a:solidFill>
              </a:rPr>
              <a:t>ssa_set</a:t>
            </a:r>
            <a:r>
              <a:rPr lang="en-US" dirty="0"/>
              <a:t>, it will not be NULL when returning from it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625600" y="3200400"/>
          <a:ext cx="10134600" cy="1437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673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0673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Interface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Implementation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>
                        <a:tabLst>
                          <a:tab pos="3371850" algn="l"/>
                        </a:tabLst>
                      </a:pPr>
                      <a:r>
                        <a:rPr lang="en-US" sz="1600" b="0" dirty="0">
                          <a:solidFill>
                            <a:srgbClr val="00B050"/>
                          </a:solidFill>
                          <a:latin typeface="Helvetica Neue"/>
                        </a:rPr>
                        <a:t>void</a:t>
                      </a:r>
                      <a:r>
                        <a:rPr lang="en-US" sz="1600" b="0" dirty="0">
                          <a:latin typeface="Helvetica Neue"/>
                        </a:rPr>
                        <a:t> </a:t>
                      </a:r>
                      <a:r>
                        <a:rPr lang="en-US" sz="1600" b="0" dirty="0" err="1">
                          <a:solidFill>
                            <a:srgbClr val="5E34FF"/>
                          </a:solidFill>
                          <a:latin typeface="Helvetica Neue"/>
                          <a:ea typeface="Menlo" charset="0"/>
                          <a:cs typeface="Menlo" charset="0"/>
                          <a:sym typeface="Menlo" charset="0"/>
                        </a:rPr>
                        <a:t>ssa_set</a:t>
                      </a:r>
                      <a:r>
                        <a:rPr lang="en-US" sz="1600" b="0" dirty="0">
                          <a:latin typeface="Helvetica Neue"/>
                        </a:rPr>
                        <a:t>(</a:t>
                      </a:r>
                      <a:r>
                        <a:rPr lang="en-US" sz="1600" b="0" dirty="0" err="1">
                          <a:solidFill>
                            <a:srgbClr val="00B050"/>
                          </a:solidFill>
                          <a:latin typeface="Helvetica Neue"/>
                        </a:rPr>
                        <a:t>ssa_t</a:t>
                      </a:r>
                      <a:r>
                        <a:rPr lang="en-US" sz="1600" b="0" dirty="0">
                          <a:solidFill>
                            <a:srgbClr val="00B050"/>
                          </a:solidFill>
                          <a:latin typeface="Helvetica Neue"/>
                        </a:rPr>
                        <a:t> </a:t>
                      </a:r>
                      <a:r>
                        <a:rPr lang="en-US" sz="1600" b="0" dirty="0">
                          <a:solidFill>
                            <a:srgbClr val="FFC000"/>
                          </a:solidFill>
                          <a:latin typeface="Helvetica Neue"/>
                        </a:rPr>
                        <a:t>A</a:t>
                      </a:r>
                      <a:r>
                        <a:rPr lang="en-US" sz="1600" b="0" dirty="0">
                          <a:latin typeface="Helvetica Neue"/>
                        </a:rPr>
                        <a:t>, </a:t>
                      </a:r>
                      <a:r>
                        <a:rPr lang="en-US" sz="1600" b="0" dirty="0" err="1">
                          <a:solidFill>
                            <a:srgbClr val="00B050"/>
                          </a:solidFill>
                          <a:latin typeface="Helvetica Neue"/>
                        </a:rPr>
                        <a:t>int</a:t>
                      </a:r>
                      <a:r>
                        <a:rPr lang="en-US" sz="1600" b="0" dirty="0">
                          <a:latin typeface="Helvetica Neue"/>
                        </a:rPr>
                        <a:t> </a:t>
                      </a:r>
                      <a:r>
                        <a:rPr lang="en-US" sz="1600" b="0" dirty="0" err="1">
                          <a:solidFill>
                            <a:srgbClr val="FFC000"/>
                          </a:solidFill>
                          <a:latin typeface="Helvetica Neue"/>
                        </a:rPr>
                        <a:t>i</a:t>
                      </a:r>
                      <a:r>
                        <a:rPr lang="en-US" sz="1600" b="0" dirty="0">
                          <a:latin typeface="Helvetica Neue"/>
                        </a:rPr>
                        <a:t>, </a:t>
                      </a:r>
                      <a:r>
                        <a:rPr lang="en-US" sz="1600" b="0" dirty="0">
                          <a:solidFill>
                            <a:srgbClr val="00B050"/>
                          </a:solidFill>
                          <a:latin typeface="Helvetica Neue"/>
                        </a:rPr>
                        <a:t>string</a:t>
                      </a:r>
                      <a:r>
                        <a:rPr lang="en-US" sz="1600" b="0" dirty="0">
                          <a:latin typeface="Helvetica Neue"/>
                        </a:rPr>
                        <a:t> </a:t>
                      </a:r>
                      <a:r>
                        <a:rPr lang="en-US" sz="1600" b="0" dirty="0">
                          <a:solidFill>
                            <a:srgbClr val="FFC000"/>
                          </a:solidFill>
                          <a:latin typeface="Helvetica Neue"/>
                        </a:rPr>
                        <a:t>x</a:t>
                      </a:r>
                      <a:r>
                        <a:rPr lang="en-US" sz="1600" b="0" dirty="0">
                          <a:latin typeface="Helvetica Neue"/>
                        </a:rPr>
                        <a:t>)</a:t>
                      </a:r>
                    </a:p>
                    <a:p>
                      <a:pPr algn="l">
                        <a:tabLst>
                          <a:tab pos="3371850" algn="l"/>
                        </a:tabLst>
                      </a:pPr>
                      <a:r>
                        <a:rPr lang="en-US" sz="1600" b="0" dirty="0">
                          <a:solidFill>
                            <a:srgbClr val="C00000"/>
                          </a:solidFill>
                          <a:latin typeface="Helvetica Neue"/>
                        </a:rPr>
                        <a:t>/*@requires A != NULL;	@*/</a:t>
                      </a:r>
                    </a:p>
                    <a:p>
                      <a:pPr algn="l">
                        <a:tabLst>
                          <a:tab pos="3371850" algn="l"/>
                        </a:tabLst>
                      </a:pPr>
                      <a:r>
                        <a:rPr lang="en-US" sz="1600" b="0" dirty="0">
                          <a:solidFill>
                            <a:srgbClr val="C00000"/>
                          </a:solidFill>
                          <a:latin typeface="Helvetica Neue"/>
                        </a:rPr>
                        <a:t>/*@requires 0 &lt;= </a:t>
                      </a:r>
                      <a:r>
                        <a:rPr lang="en-US" sz="1600" b="0" dirty="0" err="1">
                          <a:solidFill>
                            <a:srgbClr val="C00000"/>
                          </a:solidFill>
                          <a:latin typeface="Helvetica Neue"/>
                        </a:rPr>
                        <a:t>i</a:t>
                      </a:r>
                      <a:r>
                        <a:rPr lang="en-US" sz="1600" b="0" dirty="0">
                          <a:solidFill>
                            <a:srgbClr val="C00000"/>
                          </a:solidFill>
                          <a:latin typeface="Helvetica Neue"/>
                        </a:rPr>
                        <a:t> &amp;&amp; </a:t>
                      </a:r>
                      <a:r>
                        <a:rPr lang="en-US" sz="1600" b="0" dirty="0" err="1">
                          <a:solidFill>
                            <a:srgbClr val="C00000"/>
                          </a:solidFill>
                          <a:latin typeface="Helvetica Neue"/>
                        </a:rPr>
                        <a:t>i</a:t>
                      </a:r>
                      <a:r>
                        <a:rPr lang="en-US" sz="1600" b="0" dirty="0">
                          <a:solidFill>
                            <a:srgbClr val="C00000"/>
                          </a:solidFill>
                          <a:latin typeface="Helvetica Neue"/>
                        </a:rPr>
                        <a:t> &lt; </a:t>
                      </a:r>
                      <a:r>
                        <a:rPr lang="en-US" sz="1600" b="0" dirty="0" err="1">
                          <a:solidFill>
                            <a:srgbClr val="C00000"/>
                          </a:solidFill>
                          <a:latin typeface="Helvetica Neue"/>
                        </a:rPr>
                        <a:t>ssa_len</a:t>
                      </a:r>
                      <a:r>
                        <a:rPr lang="en-US" sz="1600" b="0" dirty="0">
                          <a:solidFill>
                            <a:srgbClr val="C00000"/>
                          </a:solidFill>
                          <a:latin typeface="Helvetica Neue"/>
                        </a:rPr>
                        <a:t>(A);	@*/</a:t>
                      </a:r>
                      <a:r>
                        <a:rPr lang="en-US" sz="1600" b="0" dirty="0">
                          <a:latin typeface="Helvetica Neue"/>
                        </a:rPr>
                        <a:t> ;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5842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uLnTx/>
                          <a:uFillTx/>
                          <a:latin typeface="Helvetica Neue"/>
                          <a:sym typeface="Helvetica Neue" charset="0"/>
                        </a:rPr>
                        <a:t>void </a:t>
                      </a:r>
                      <a:r>
                        <a:rPr kumimoji="0" lang="en-US" sz="16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uLnTx/>
                          <a:uFillTx/>
                          <a:latin typeface="Helvetica Neue"/>
                          <a:sym typeface="Helvetica Neue" charset="0"/>
                        </a:rPr>
                        <a:t>ssa_set</a:t>
                      </a:r>
                      <a:r>
                        <a:rPr kumimoji="0" 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Helvetica Neue"/>
                          <a:sym typeface="Helvetica Neue" charset="0"/>
                        </a:rPr>
                        <a:t>(</a:t>
                      </a:r>
                      <a:r>
                        <a:rPr kumimoji="0" lang="en-US" sz="16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uLnTx/>
                          <a:uFillTx/>
                          <a:latin typeface="Helvetica Neue"/>
                          <a:sym typeface="Helvetica Neue" charset="0"/>
                        </a:rPr>
                        <a:t>ssa</a:t>
                      </a:r>
                      <a:r>
                        <a:rPr kumimoji="0" 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uLnTx/>
                          <a:uFillTx/>
                          <a:latin typeface="Helvetica Neue"/>
                          <a:sym typeface="Helvetica Neue" charset="0"/>
                        </a:rPr>
                        <a:t>*</a:t>
                      </a:r>
                      <a:r>
                        <a:rPr kumimoji="0" 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Helvetica Neue"/>
                          <a:sym typeface="Helvetica Neue" charset="0"/>
                        </a:rPr>
                        <a:t> </a:t>
                      </a:r>
                      <a:r>
                        <a:rPr kumimoji="0" 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C000"/>
                          </a:solidFill>
                          <a:effectLst/>
                          <a:uLnTx/>
                          <a:uFillTx/>
                          <a:latin typeface="Helvetica Neue"/>
                          <a:sym typeface="Helvetica Neue" charset="0"/>
                        </a:rPr>
                        <a:t>A</a:t>
                      </a:r>
                      <a:r>
                        <a:rPr kumimoji="0" 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Helvetica Neue"/>
                          <a:sym typeface="Helvetica Neue" charset="0"/>
                        </a:rPr>
                        <a:t>, </a:t>
                      </a:r>
                      <a:r>
                        <a:rPr kumimoji="0" lang="en-US" sz="16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uLnTx/>
                          <a:uFillTx/>
                          <a:latin typeface="Helvetica Neue"/>
                          <a:sym typeface="Helvetica Neue" charset="0"/>
                        </a:rPr>
                        <a:t>int</a:t>
                      </a:r>
                      <a:r>
                        <a:rPr kumimoji="0" 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Helvetica Neue"/>
                          <a:sym typeface="Helvetica Neue" charset="0"/>
                        </a:rPr>
                        <a:t> </a:t>
                      </a:r>
                      <a:r>
                        <a:rPr kumimoji="0" lang="en-US" sz="16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FFC000"/>
                          </a:solidFill>
                          <a:effectLst/>
                          <a:uLnTx/>
                          <a:uFillTx/>
                          <a:latin typeface="Helvetica Neue"/>
                          <a:sym typeface="Helvetica Neue" charset="0"/>
                        </a:rPr>
                        <a:t>i</a:t>
                      </a:r>
                      <a:r>
                        <a:rPr kumimoji="0" 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Helvetica Neue"/>
                          <a:sym typeface="Helvetica Neue" charset="0"/>
                        </a:rPr>
                        <a:t> , </a:t>
                      </a:r>
                      <a:r>
                        <a:rPr kumimoji="0" 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uLnTx/>
                          <a:uFillTx/>
                          <a:latin typeface="Helvetica Neue"/>
                          <a:sym typeface="Helvetica Neue" charset="0"/>
                        </a:rPr>
                        <a:t>string</a:t>
                      </a:r>
                      <a:r>
                        <a:rPr kumimoji="0" 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Helvetica Neue"/>
                          <a:sym typeface="Helvetica Neue" charset="0"/>
                        </a:rPr>
                        <a:t> </a:t>
                      </a:r>
                      <a:r>
                        <a:rPr kumimoji="0" 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C000"/>
                          </a:solidFill>
                          <a:effectLst/>
                          <a:uLnTx/>
                          <a:uFillTx/>
                          <a:latin typeface="Helvetica Neue"/>
                          <a:sym typeface="Helvetica Neue" charset="0"/>
                        </a:rPr>
                        <a:t>x</a:t>
                      </a:r>
                      <a:r>
                        <a:rPr kumimoji="0" 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Helvetica Neue"/>
                          <a:sym typeface="Helvetica Neue" charset="0"/>
                        </a:rPr>
                        <a:t>)</a:t>
                      </a:r>
                    </a:p>
                    <a:p>
                      <a:pPr marL="0" marR="0" lvl="0" indent="0" algn="l" defTabSz="5842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943350" algn="l"/>
                        </a:tabLst>
                        <a:defRPr/>
                      </a:pPr>
                      <a:r>
                        <a:rPr kumimoji="0" 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Helvetica Neue"/>
                          <a:sym typeface="Helvetica Neue" charset="0"/>
                        </a:rPr>
                        <a:t>//@requires </a:t>
                      </a:r>
                      <a:r>
                        <a:rPr kumimoji="0" lang="en-US" sz="16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Helvetica Neue"/>
                          <a:sym typeface="Helvetica Neue" charset="0"/>
                        </a:rPr>
                        <a:t>is_ssa</a:t>
                      </a:r>
                      <a:r>
                        <a:rPr kumimoji="0" 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Helvetica Neue"/>
                          <a:sym typeface="Helvetica Neue" charset="0"/>
                        </a:rPr>
                        <a:t>(A);</a:t>
                      </a:r>
                    </a:p>
                    <a:p>
                      <a:pPr marL="0" marR="0" lvl="0" indent="0" algn="l" defTabSz="5842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Helvetica Neue"/>
                          <a:sym typeface="Helvetica Neue" charset="0"/>
                        </a:rPr>
                        <a:t>//@requires 0 &lt;= </a:t>
                      </a:r>
                      <a:r>
                        <a:rPr kumimoji="0" lang="en-US" sz="16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Helvetica Neue"/>
                          <a:sym typeface="Helvetica Neue" charset="0"/>
                        </a:rPr>
                        <a:t>i</a:t>
                      </a:r>
                      <a:r>
                        <a:rPr kumimoji="0" 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Helvetica Neue"/>
                          <a:sym typeface="Helvetica Neue" charset="0"/>
                        </a:rPr>
                        <a:t> &amp;&amp; </a:t>
                      </a:r>
                      <a:r>
                        <a:rPr kumimoji="0" lang="en-US" sz="16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Helvetica Neue"/>
                          <a:sym typeface="Helvetica Neue" charset="0"/>
                        </a:rPr>
                        <a:t>i</a:t>
                      </a:r>
                      <a:r>
                        <a:rPr kumimoji="0" 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Helvetica Neue"/>
                          <a:sym typeface="Helvetica Neue" charset="0"/>
                        </a:rPr>
                        <a:t> &lt; </a:t>
                      </a:r>
                      <a:r>
                        <a:rPr kumimoji="0" lang="en-US" sz="16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Helvetica Neue"/>
                          <a:sym typeface="Helvetica Neue" charset="0"/>
                        </a:rPr>
                        <a:t>ssa_len</a:t>
                      </a:r>
                      <a:r>
                        <a:rPr kumimoji="0" 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Helvetica Neue"/>
                          <a:sym typeface="Helvetica Neue" charset="0"/>
                        </a:rPr>
                        <a:t>(A);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Helvetica Neue"/>
                        <a:sym typeface="Helvetica Neue" charset="0"/>
                      </a:endParaRPr>
                    </a:p>
                    <a:p>
                      <a:pPr marL="0" marR="0" lvl="0" indent="0" algn="l" defTabSz="5842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943350" algn="l"/>
                        </a:tabLst>
                        <a:defRPr/>
                      </a:pPr>
                      <a:r>
                        <a:rPr kumimoji="0" 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Helvetica Neue"/>
                          <a:sym typeface="Helvetica Neue" charset="0"/>
                        </a:rPr>
                        <a:t>//@ensures </a:t>
                      </a:r>
                      <a:r>
                        <a:rPr kumimoji="0" lang="en-US" sz="16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Helvetica Neue"/>
                          <a:sym typeface="Helvetica Neue" charset="0"/>
                        </a:rPr>
                        <a:t>is_ssa</a:t>
                      </a:r>
                      <a:r>
                        <a:rPr kumimoji="0" 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Helvetica Neue"/>
                          <a:sym typeface="Helvetica Neue" charset="0"/>
                        </a:rPr>
                        <a:t>(A);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AACEFF">
                            <a:lumMod val="75000"/>
                          </a:srgbClr>
                        </a:solidFill>
                        <a:effectLst/>
                        <a:uLnTx/>
                        <a:uFillTx/>
                        <a:latin typeface="Helvetica Neue"/>
                        <a:sym typeface="Helvetica Neue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94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952500" y="254000"/>
            <a:ext cx="11036300" cy="1498600"/>
          </a:xfrm>
        </p:spPr>
        <p:txBody>
          <a:bodyPr/>
          <a:lstStyle/>
          <a:p>
            <a:r>
              <a:rPr lang="en-US" dirty="0"/>
              <a:t>Overall Implementation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8559800" y="1981200"/>
            <a:ext cx="4114800" cy="2514600"/>
          </a:xfrm>
        </p:spPr>
        <p:txBody>
          <a:bodyPr/>
          <a:lstStyle/>
          <a:p>
            <a:r>
              <a:rPr lang="en-US" dirty="0"/>
              <a:t>By </a:t>
            </a:r>
            <a:r>
              <a:rPr lang="en-US" b="1" dirty="0"/>
              <a:t>convention</a:t>
            </a:r>
            <a:r>
              <a:rPr lang="en-US" dirty="0"/>
              <a:t>, we put the interface </a:t>
            </a:r>
            <a:r>
              <a:rPr lang="en-US" b="1" dirty="0"/>
              <a:t>after</a:t>
            </a:r>
            <a:r>
              <a:rPr lang="en-US" dirty="0"/>
              <a:t> the implementation in the same file</a:t>
            </a:r>
          </a:p>
        </p:txBody>
      </p:sp>
      <p:sp>
        <p:nvSpPr>
          <p:cNvPr id="7" name="Cube 6"/>
          <p:cNvSpPr/>
          <p:nvPr/>
        </p:nvSpPr>
        <p:spPr bwMode="auto">
          <a:xfrm>
            <a:off x="330200" y="1905000"/>
            <a:ext cx="7772400" cy="6858000"/>
          </a:xfrm>
          <a:prstGeom prst="cube">
            <a:avLst>
              <a:gd name="adj" fmla="val 4765"/>
            </a:avLst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91440" tIns="91440" rIns="50800" bIns="5080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// Implementation-side type</a:t>
            </a:r>
            <a:endParaRPr lang="en-US" sz="1600" b="0" dirty="0">
              <a:solidFill>
                <a:srgbClr val="D03BFF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algn="l"/>
            <a:r>
              <a:rPr lang="en-US" sz="16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struct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ssa_header</a:t>
            </a:r>
            <a:r>
              <a:rPr lang="en-US" sz="1600" b="0" dirty="0">
                <a:latin typeface="Helvetica Neue"/>
              </a:rPr>
              <a:t> {</a:t>
            </a:r>
          </a:p>
          <a:p>
            <a:pPr algn="l"/>
            <a:r>
              <a:rPr lang="en-US" sz="1600" b="0" dirty="0">
                <a:latin typeface="Helvetica Neue"/>
              </a:rPr>
              <a:t>  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string[]</a:t>
            </a:r>
            <a:r>
              <a:rPr lang="en-US" sz="1600" b="0" dirty="0">
                <a:latin typeface="Helvetica Neue"/>
              </a:rPr>
              <a:t> data;  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// sorted</a:t>
            </a:r>
          </a:p>
          <a:p>
            <a:pPr algn="l"/>
            <a:r>
              <a:rPr lang="en-US" sz="1600" b="0" dirty="0">
                <a:latin typeface="Helvetica Neue"/>
              </a:rPr>
              <a:t>  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1600" b="0" dirty="0">
                <a:latin typeface="Helvetica Neue"/>
              </a:rPr>
              <a:t> length;      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// = \length(data)</a:t>
            </a:r>
          </a:p>
          <a:p>
            <a:pPr algn="l"/>
            <a:r>
              <a:rPr lang="en-US" sz="1600" b="0" dirty="0">
                <a:latin typeface="Helvetica Neue"/>
              </a:rPr>
              <a:t>};</a:t>
            </a:r>
          </a:p>
          <a:p>
            <a:pPr algn="l"/>
            <a:r>
              <a:rPr lang="en-US" sz="16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typedef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6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struct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ssa_header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ssa</a:t>
            </a:r>
            <a:r>
              <a:rPr lang="en-US" sz="1600" b="0" dirty="0">
                <a:latin typeface="Helvetica Neue"/>
              </a:rPr>
              <a:t>;</a:t>
            </a:r>
          </a:p>
          <a:p>
            <a:pPr algn="l"/>
            <a:endParaRPr lang="en-US" sz="1600" b="0" dirty="0">
              <a:latin typeface="Helvetica Neue"/>
            </a:endParaRPr>
          </a:p>
          <a:p>
            <a:pPr algn="l"/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// Representation invariant</a:t>
            </a:r>
          </a:p>
          <a:p>
            <a:pPr algn="l"/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bool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1600" b="0" dirty="0" err="1">
                <a:solidFill>
                  <a:srgbClr val="7030A0"/>
                </a:solidFill>
                <a:latin typeface="Helvetica Neue"/>
              </a:rPr>
              <a:t>is_sorted</a:t>
            </a:r>
            <a:r>
              <a:rPr lang="en-US" sz="1600" b="0" dirty="0">
                <a:solidFill>
                  <a:srgbClr val="7030A0"/>
                </a:solidFill>
                <a:latin typeface="Helvetica Neue"/>
              </a:rPr>
              <a:t> 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(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ssa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*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A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) {</a:t>
            </a: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{ </a:t>
            </a:r>
            <a:r>
              <a:rPr lang="en-US" sz="1600" b="0" dirty="0">
                <a:solidFill>
                  <a:schemeClr val="accent5">
                    <a:lumMod val="90000"/>
                  </a:schemeClr>
                </a:solidFill>
                <a:latin typeface="Helvetica Neue"/>
              </a:rPr>
              <a:t>/* left as exercise */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}</a:t>
            </a:r>
          </a:p>
          <a:p>
            <a:pPr algn="l"/>
            <a:endParaRPr lang="en-US" sz="1600" b="0" dirty="0">
              <a:latin typeface="Helvetica Neue"/>
            </a:endParaRPr>
          </a:p>
          <a:p>
            <a:pPr algn="l"/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bool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1600" b="0" dirty="0" err="1">
                <a:solidFill>
                  <a:srgbClr val="7030A0"/>
                </a:solidFill>
                <a:latin typeface="Helvetica Neue"/>
              </a:rPr>
              <a:t>is_ssa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(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ssa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*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A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) {</a:t>
            </a: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if 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(A == NULL) 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false;</a:t>
            </a:r>
          </a:p>
          <a:p>
            <a:pPr algn="l"/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 //@assert A-&gt;length == \length(A-&gt;data);</a:t>
            </a:r>
            <a:endParaRPr lang="en-US" sz="1600" b="0" dirty="0">
              <a:solidFill>
                <a:schemeClr val="tx1"/>
              </a:solidFill>
              <a:latin typeface="Helvetica Neue"/>
            </a:endParaRPr>
          </a:p>
          <a:p>
            <a:pPr algn="l"/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return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1600" b="0" dirty="0" err="1">
                <a:solidFill>
                  <a:schemeClr val="tx1"/>
                </a:solidFill>
                <a:latin typeface="Helvetica Neue"/>
              </a:rPr>
              <a:t>is_sorted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(A);</a:t>
            </a: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}</a:t>
            </a:r>
          </a:p>
          <a:p>
            <a:pPr algn="l"/>
            <a:endParaRPr lang="en-US" sz="1600" b="0" dirty="0">
              <a:solidFill>
                <a:schemeClr val="tx1"/>
              </a:solidFill>
              <a:latin typeface="Helvetica Neue"/>
            </a:endParaRPr>
          </a:p>
          <a:p>
            <a:pPr algn="l"/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// Implementation of interface functions</a:t>
            </a:r>
          </a:p>
          <a:p>
            <a:pPr algn="l"/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1600" b="0" dirty="0" err="1">
                <a:solidFill>
                  <a:srgbClr val="7030A0"/>
                </a:solidFill>
                <a:latin typeface="Helvetica Neue"/>
              </a:rPr>
              <a:t>ssa_len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(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ssa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*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A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)</a:t>
            </a:r>
          </a:p>
          <a:p>
            <a:pPr algn="l">
              <a:tabLst>
                <a:tab pos="3943350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//@requires 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</a:rPr>
              <a:t>is_ssa</a:t>
            </a: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(A);</a:t>
            </a:r>
          </a:p>
          <a:p>
            <a:pPr algn="l">
              <a:tabLst>
                <a:tab pos="3943350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//@ensures \result &gt;= 0;</a:t>
            </a:r>
          </a:p>
          <a:p>
            <a:pPr algn="l">
              <a:tabLst>
                <a:tab pos="3943350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//@ensures \result == \length(A-&gt;data);</a:t>
            </a:r>
            <a:endParaRPr lang="en-US" sz="1600" b="0" dirty="0">
              <a:solidFill>
                <a:schemeClr val="accent5">
                  <a:lumMod val="75000"/>
                </a:schemeClr>
              </a:solidFill>
              <a:latin typeface="Helvetica Neue"/>
            </a:endParaRP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{</a:t>
            </a:r>
          </a:p>
          <a:p>
            <a:pPr algn="l"/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  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 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A-&gt;length;</a:t>
            </a: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}</a:t>
            </a:r>
          </a:p>
        </p:txBody>
      </p:sp>
      <p:sp>
        <p:nvSpPr>
          <p:cNvPr id="8" name="TextBox 7"/>
          <p:cNvSpPr txBox="1"/>
          <p:nvPr/>
        </p:nvSpPr>
        <p:spPr>
          <a:xfrm rot="5400000">
            <a:off x="6370269" y="3713532"/>
            <a:ext cx="31643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Helvetica Neue"/>
              </a:rPr>
              <a:t>SSA Implementation</a:t>
            </a:r>
          </a:p>
        </p:txBody>
      </p:sp>
      <p:sp>
        <p:nvSpPr>
          <p:cNvPr id="9" name="Vertical Scroll 8"/>
          <p:cNvSpPr/>
          <p:nvPr/>
        </p:nvSpPr>
        <p:spPr bwMode="auto">
          <a:xfrm flipH="1">
            <a:off x="8458200" y="4684335"/>
            <a:ext cx="4445000" cy="4916865"/>
          </a:xfrm>
          <a:prstGeom prst="verticalScroll">
            <a:avLst>
              <a:gd name="adj" fmla="val 5547"/>
            </a:avLst>
          </a:prstGeom>
          <a:solidFill>
            <a:schemeClr val="bg1"/>
          </a:solidFill>
          <a:ln w="9525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0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l">
              <a:tabLst>
                <a:tab pos="3371850" algn="l"/>
              </a:tabLst>
            </a:pP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typedef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______* 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ssa_t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;</a:t>
            </a:r>
          </a:p>
          <a:p>
            <a:pPr algn="l">
              <a:tabLst>
                <a:tab pos="3371850" algn="l"/>
              </a:tabLst>
            </a:pPr>
            <a:endParaRPr lang="en-US" sz="1600" b="0" dirty="0">
              <a:latin typeface="Helvetica Neue"/>
            </a:endParaRPr>
          </a:p>
          <a:p>
            <a:pPr algn="l">
              <a:tabLst>
                <a:tab pos="3371850" algn="l"/>
              </a:tabLst>
            </a:pP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ssa_len</a:t>
            </a:r>
            <a:r>
              <a:rPr lang="en-US" sz="1600" b="0" dirty="0">
                <a:latin typeface="Helvetica Neue"/>
              </a:rPr>
              <a:t>(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ssa_t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A</a:t>
            </a:r>
            <a:r>
              <a:rPr lang="en-US" sz="1600" b="0" dirty="0">
                <a:latin typeface="Helvetica Neue"/>
              </a:rPr>
              <a:t>)</a:t>
            </a:r>
          </a:p>
          <a:p>
            <a:pPr algn="l">
              <a:tabLst>
                <a:tab pos="3371850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/*@requires A != NULL;	@*/</a:t>
            </a:r>
            <a:endParaRPr lang="en-US" sz="1600" b="0" dirty="0">
              <a:latin typeface="Helvetica Neue"/>
            </a:endParaRPr>
          </a:p>
          <a:p>
            <a:pPr algn="l">
              <a:tabLst>
                <a:tab pos="3371850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/*@ensures \result &gt;= 0;	@*/</a:t>
            </a:r>
            <a:r>
              <a:rPr lang="en-US" sz="1600" b="0" dirty="0">
                <a:latin typeface="Helvetica Neue"/>
              </a:rPr>
              <a:t> ;</a:t>
            </a:r>
          </a:p>
          <a:p>
            <a:pPr algn="l">
              <a:tabLst>
                <a:tab pos="3371850" algn="l"/>
              </a:tabLst>
            </a:pPr>
            <a:endParaRPr lang="en-US" sz="1600" b="0" dirty="0">
              <a:solidFill>
                <a:srgbClr val="00B050"/>
              </a:solidFill>
              <a:latin typeface="Helvetica Neue"/>
            </a:endParaRPr>
          </a:p>
          <a:p>
            <a:pPr algn="l">
              <a:tabLst>
                <a:tab pos="3371850" algn="l"/>
              </a:tabLst>
            </a:pP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ssa_t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16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ssa_new</a:t>
            </a:r>
            <a:r>
              <a:rPr lang="en-US" sz="1600" b="0" dirty="0">
                <a:latin typeface="Helvetica Neue"/>
              </a:rPr>
              <a:t>(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size</a:t>
            </a:r>
            <a:r>
              <a:rPr lang="en-US" sz="1600" b="0" dirty="0">
                <a:latin typeface="Helvetica Neue"/>
              </a:rPr>
              <a:t>)</a:t>
            </a:r>
            <a:endParaRPr lang="en-US" sz="1600" b="0" dirty="0">
              <a:solidFill>
                <a:srgbClr val="C00000"/>
              </a:solidFill>
              <a:latin typeface="Helvetica Neue"/>
            </a:endParaRPr>
          </a:p>
          <a:p>
            <a:pPr algn="l">
              <a:tabLst>
                <a:tab pos="3371850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/*@requires 0 &lt;= size;	@*/</a:t>
            </a:r>
          </a:p>
          <a:p>
            <a:pPr algn="l">
              <a:tabLst>
                <a:tab pos="3371850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/*@ensures \result != NULL;	@*/</a:t>
            </a:r>
          </a:p>
          <a:p>
            <a:pPr algn="l">
              <a:tabLst>
                <a:tab pos="3371850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/*@ensures 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</a:rPr>
              <a:t>ssa_len</a:t>
            </a: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(\result) == size;	@*/</a:t>
            </a:r>
            <a:r>
              <a:rPr lang="en-US" sz="1600" b="0" dirty="0">
                <a:latin typeface="Helvetica Neue"/>
              </a:rPr>
              <a:t> ;</a:t>
            </a:r>
          </a:p>
          <a:p>
            <a:pPr algn="l">
              <a:tabLst>
                <a:tab pos="3371850" algn="l"/>
              </a:tabLst>
            </a:pPr>
            <a:endParaRPr lang="en-US" sz="1600" b="0" dirty="0">
              <a:latin typeface="Helvetica Neue"/>
            </a:endParaRPr>
          </a:p>
          <a:p>
            <a:pPr algn="l">
              <a:tabLst>
                <a:tab pos="3371850" algn="l"/>
              </a:tabLst>
            </a:pP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string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ssa_get</a:t>
            </a:r>
            <a:r>
              <a:rPr lang="en-US" sz="1600" b="0" dirty="0">
                <a:latin typeface="Helvetica Neue"/>
              </a:rPr>
              <a:t>(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ssa_t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A</a:t>
            </a:r>
            <a:r>
              <a:rPr lang="en-US" sz="1600" b="0" dirty="0">
                <a:latin typeface="Helvetica Neue"/>
              </a:rPr>
              <a:t>, 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 err="1">
                <a:solidFill>
                  <a:srgbClr val="FFC000"/>
                </a:solidFill>
                <a:latin typeface="Helvetica Neue"/>
              </a:rPr>
              <a:t>i</a:t>
            </a:r>
            <a:r>
              <a:rPr lang="en-US" sz="1600" b="0" dirty="0">
                <a:latin typeface="Helvetica Neue"/>
              </a:rPr>
              <a:t>)</a:t>
            </a:r>
          </a:p>
          <a:p>
            <a:pPr algn="l">
              <a:tabLst>
                <a:tab pos="3371850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/*@requires A != NULL;	@*/</a:t>
            </a:r>
          </a:p>
          <a:p>
            <a:pPr algn="l">
              <a:tabLst>
                <a:tab pos="3371850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/*@requires 0 &lt;= 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</a:rPr>
              <a:t>i</a:t>
            </a: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&amp;&amp; 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</a:rPr>
              <a:t>i</a:t>
            </a: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&lt; 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</a:rPr>
              <a:t>ssa_len</a:t>
            </a: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(A);	@*/</a:t>
            </a:r>
            <a:r>
              <a:rPr lang="en-US" sz="1600" b="0" dirty="0">
                <a:latin typeface="Helvetica Neue"/>
              </a:rPr>
              <a:t> ;</a:t>
            </a:r>
          </a:p>
          <a:p>
            <a:pPr algn="l">
              <a:tabLst>
                <a:tab pos="3371850" algn="l"/>
              </a:tabLst>
            </a:pPr>
            <a:r>
              <a:rPr lang="en-US" sz="1600" b="0" dirty="0">
                <a:latin typeface="Helvetica Neue"/>
              </a:rPr>
              <a:t> </a:t>
            </a:r>
          </a:p>
          <a:p>
            <a:pPr algn="l">
              <a:tabLst>
                <a:tab pos="3371850" algn="l"/>
              </a:tabLst>
            </a:pP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void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ssa_set</a:t>
            </a:r>
            <a:r>
              <a:rPr lang="en-US" sz="1600" b="0" dirty="0">
                <a:latin typeface="Helvetica Neue"/>
              </a:rPr>
              <a:t>(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ssa_t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A</a:t>
            </a:r>
            <a:r>
              <a:rPr lang="en-US" sz="1600" b="0" dirty="0">
                <a:latin typeface="Helvetica Neue"/>
              </a:rPr>
              <a:t>, 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 err="1">
                <a:solidFill>
                  <a:srgbClr val="FFC000"/>
                </a:solidFill>
                <a:latin typeface="Helvetica Neue"/>
              </a:rPr>
              <a:t>i</a:t>
            </a:r>
            <a:r>
              <a:rPr lang="en-US" sz="1600" b="0" dirty="0">
                <a:latin typeface="Helvetica Neue"/>
              </a:rPr>
              <a:t>, 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string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x</a:t>
            </a:r>
            <a:r>
              <a:rPr lang="en-US" sz="1600" b="0" dirty="0">
                <a:latin typeface="Helvetica Neue"/>
              </a:rPr>
              <a:t>)</a:t>
            </a:r>
          </a:p>
          <a:p>
            <a:pPr algn="l">
              <a:tabLst>
                <a:tab pos="3371850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/*@requires A != NULL;	@*/</a:t>
            </a:r>
          </a:p>
          <a:p>
            <a:pPr algn="l">
              <a:tabLst>
                <a:tab pos="3371850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/*@requires 0 &lt;= 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</a:rPr>
              <a:t>i</a:t>
            </a: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&amp;&amp; 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</a:rPr>
              <a:t>i</a:t>
            </a: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&lt; 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</a:rPr>
              <a:t>ssa_len</a:t>
            </a: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(A);	@*/</a:t>
            </a:r>
            <a:r>
              <a:rPr lang="en-US" sz="1600" b="0" dirty="0">
                <a:latin typeface="Helvetica Neue"/>
              </a:rPr>
              <a:t> ;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8686779" y="4620009"/>
            <a:ext cx="16764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Helvetica Neue"/>
              </a:rPr>
              <a:t>SSA Interface</a:t>
            </a:r>
          </a:p>
        </p:txBody>
      </p:sp>
      <p:cxnSp>
        <p:nvCxnSpPr>
          <p:cNvPr id="12" name="Straight Connector 11"/>
          <p:cNvCxnSpPr/>
          <p:nvPr/>
        </p:nvCxnSpPr>
        <p:spPr bwMode="auto">
          <a:xfrm rot="5400000" flipH="1">
            <a:off x="1026198" y="5497392"/>
            <a:ext cx="6531216" cy="158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sp>
        <p:nvSpPr>
          <p:cNvPr id="16" name="TextBox 15"/>
          <p:cNvSpPr txBox="1"/>
          <p:nvPr/>
        </p:nvSpPr>
        <p:spPr>
          <a:xfrm>
            <a:off x="4292600" y="2262250"/>
            <a:ext cx="3429000" cy="6500750"/>
          </a:xfrm>
          <a:prstGeom prst="rect">
            <a:avLst/>
          </a:prstGeom>
          <a:noFill/>
          <a:ln w="127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91440" tIns="91440" rIns="50800" bIns="5080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ssa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* </a:t>
            </a:r>
            <a:r>
              <a:rPr lang="en-US" sz="1600" b="0" dirty="0" err="1">
                <a:solidFill>
                  <a:srgbClr val="7030A0"/>
                </a:solidFill>
                <a:latin typeface="Helvetica Neue"/>
              </a:rPr>
              <a:t>ssa_new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(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size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)</a:t>
            </a:r>
          </a:p>
          <a:p>
            <a:pPr algn="l">
              <a:tabLst>
                <a:tab pos="3943350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//@requires size &gt;= 0;</a:t>
            </a:r>
          </a:p>
          <a:p>
            <a:pPr algn="l">
              <a:tabLst>
                <a:tab pos="3943350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//@ensures 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</a:rPr>
              <a:t>is_ssa</a:t>
            </a: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(\result);</a:t>
            </a:r>
          </a:p>
          <a:p>
            <a:pPr algn="l">
              <a:tabLst>
                <a:tab pos="3943350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//@ensures 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</a:rPr>
              <a:t>ssa_len</a:t>
            </a: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(\result) == size;</a:t>
            </a:r>
            <a:endParaRPr lang="en-US" sz="1600" b="0" dirty="0">
              <a:solidFill>
                <a:schemeClr val="accent5">
                  <a:lumMod val="75000"/>
                </a:schemeClr>
              </a:solidFill>
              <a:latin typeface="Helvetica Neue"/>
            </a:endParaRP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{</a:t>
            </a: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 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ssa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*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A = </a:t>
            </a:r>
            <a:r>
              <a:rPr lang="en-US" sz="1600" b="0" dirty="0" err="1">
                <a:solidFill>
                  <a:schemeClr val="tx1"/>
                </a:solidFill>
                <a:latin typeface="Helvetica Neue"/>
              </a:rPr>
              <a:t>alloc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(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ssa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);</a:t>
            </a: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 A-&gt;data = </a:t>
            </a:r>
            <a:r>
              <a:rPr lang="en-US" sz="1600" b="0" dirty="0" err="1">
                <a:solidFill>
                  <a:schemeClr val="tx1"/>
                </a:solidFill>
                <a:latin typeface="Helvetica Neue"/>
              </a:rPr>
              <a:t>alloc_array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(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string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, size);</a:t>
            </a: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 A-&gt;length = size;</a:t>
            </a:r>
          </a:p>
          <a:p>
            <a:pPr algn="l"/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 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A;</a:t>
            </a: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}</a:t>
            </a:r>
          </a:p>
          <a:p>
            <a:pPr algn="l"/>
            <a:endParaRPr lang="en-US" sz="1600" b="0" dirty="0">
              <a:solidFill>
                <a:srgbClr val="00B050"/>
              </a:solidFill>
              <a:latin typeface="Helvetica Neue"/>
            </a:endParaRPr>
          </a:p>
          <a:p>
            <a:pPr algn="l"/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string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 </a:t>
            </a:r>
            <a:r>
              <a:rPr lang="en-US" sz="1600" b="0" dirty="0" err="1">
                <a:solidFill>
                  <a:srgbClr val="7030A0"/>
                </a:solidFill>
                <a:latin typeface="Helvetica Neue"/>
              </a:rPr>
              <a:t>ssa_get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(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ssa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*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A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, 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1600" b="0" dirty="0" err="1">
                <a:solidFill>
                  <a:srgbClr val="FFC000"/>
                </a:solidFill>
                <a:latin typeface="Helvetica Neue"/>
              </a:rPr>
              <a:t>i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)</a:t>
            </a:r>
          </a:p>
          <a:p>
            <a:pPr algn="l">
              <a:tabLst>
                <a:tab pos="3943350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//@requires 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</a:rPr>
              <a:t>is_ssa</a:t>
            </a: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(A);</a:t>
            </a:r>
          </a:p>
          <a:p>
            <a:pPr algn="l">
              <a:tabLst>
                <a:tab pos="3943350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//@requires 0 &lt;= 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</a:rPr>
              <a:t>i</a:t>
            </a: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&amp;&amp; 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</a:rPr>
              <a:t>i</a:t>
            </a: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&lt; 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</a:rPr>
              <a:t>ssa_len</a:t>
            </a: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(A);</a:t>
            </a:r>
            <a:endParaRPr lang="en-US" sz="1600" b="0" dirty="0">
              <a:solidFill>
                <a:schemeClr val="accent5">
                  <a:lumMod val="75000"/>
                </a:schemeClr>
              </a:solidFill>
              <a:latin typeface="Helvetica Neue"/>
            </a:endParaRP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{</a:t>
            </a:r>
          </a:p>
          <a:p>
            <a:pPr algn="l"/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  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 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A-&gt;data[</a:t>
            </a:r>
            <a:r>
              <a:rPr lang="en-US" sz="1600" b="0" dirty="0" err="1">
                <a:solidFill>
                  <a:schemeClr val="tx1"/>
                </a:solidFill>
                <a:latin typeface="Helvetica Neue"/>
              </a:rPr>
              <a:t>i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];</a:t>
            </a: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}</a:t>
            </a:r>
            <a:endParaRPr lang="en-US" sz="1400" b="0" dirty="0">
              <a:latin typeface="Helvetica Neue"/>
            </a:endParaRPr>
          </a:p>
          <a:p>
            <a:pPr algn="l"/>
            <a:endParaRPr lang="en-US" sz="1600" b="0" dirty="0">
              <a:solidFill>
                <a:schemeClr val="accent5">
                  <a:lumMod val="75000"/>
                </a:schemeClr>
              </a:solidFill>
              <a:latin typeface="Helvetica Neue"/>
            </a:endParaRPr>
          </a:p>
          <a:p>
            <a:pPr algn="l"/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void </a:t>
            </a:r>
            <a:r>
              <a:rPr lang="en-US" sz="1600" b="0" dirty="0" err="1">
                <a:solidFill>
                  <a:srgbClr val="7030A0"/>
                </a:solidFill>
                <a:latin typeface="Helvetica Neue"/>
              </a:rPr>
              <a:t>ssa_set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(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ssa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*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A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, 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1600" b="0" dirty="0" err="1">
                <a:solidFill>
                  <a:srgbClr val="FFC000"/>
                </a:solidFill>
                <a:latin typeface="Helvetica Neue"/>
              </a:rPr>
              <a:t>i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, 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string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x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)</a:t>
            </a:r>
          </a:p>
          <a:p>
            <a:pPr algn="l">
              <a:tabLst>
                <a:tab pos="3943350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//@requires 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</a:rPr>
              <a:t>is_ssa</a:t>
            </a: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(A);</a:t>
            </a:r>
          </a:p>
          <a:p>
            <a:pPr algn="l"/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//@requires 0 &lt;= 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</a:rPr>
              <a:t>i</a:t>
            </a: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&amp;&amp; 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</a:rPr>
              <a:t>i</a:t>
            </a: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&lt; 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</a:rPr>
              <a:t>ssa_len</a:t>
            </a: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(A);</a:t>
            </a:r>
            <a:endParaRPr lang="en-US" sz="1600" b="0" dirty="0">
              <a:solidFill>
                <a:schemeClr val="tx1"/>
              </a:solidFill>
              <a:latin typeface="Helvetica Neue"/>
            </a:endParaRPr>
          </a:p>
          <a:p>
            <a:pPr algn="l">
              <a:tabLst>
                <a:tab pos="3943350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//@ensures 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</a:rPr>
              <a:t>is_ssa</a:t>
            </a: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(A);</a:t>
            </a:r>
            <a:endParaRPr lang="en-US" sz="1600" b="0" dirty="0">
              <a:solidFill>
                <a:schemeClr val="accent5">
                  <a:lumMod val="75000"/>
                </a:schemeClr>
              </a:solidFill>
              <a:latin typeface="Helvetica Neue"/>
            </a:endParaRP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{ </a:t>
            </a:r>
            <a:r>
              <a:rPr lang="en-US" sz="1600" b="0" dirty="0">
                <a:solidFill>
                  <a:schemeClr val="accent5">
                    <a:lumMod val="90000"/>
                  </a:schemeClr>
                </a:solidFill>
                <a:latin typeface="Helvetica Neue"/>
              </a:rPr>
              <a:t>/* left as exercise */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}</a:t>
            </a:r>
          </a:p>
          <a:p>
            <a:pPr algn="l"/>
            <a:endParaRPr lang="en-US" sz="1600" b="0" dirty="0">
              <a:latin typeface="Helvetica Neue"/>
            </a:endParaRPr>
          </a:p>
          <a:p>
            <a:pPr algn="l"/>
            <a:r>
              <a:rPr lang="fr-FR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// Client type</a:t>
            </a:r>
          </a:p>
          <a:p>
            <a:pPr algn="l"/>
            <a:r>
              <a:rPr lang="fr-FR" sz="16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typedef</a:t>
            </a:r>
            <a:r>
              <a:rPr lang="fr-FR" sz="1600" b="0" dirty="0">
                <a:latin typeface="Helvetica Neue"/>
              </a:rPr>
              <a:t> </a:t>
            </a:r>
            <a:r>
              <a:rPr lang="fr-FR" sz="1600" b="0" dirty="0" err="1">
                <a:solidFill>
                  <a:srgbClr val="00B050"/>
                </a:solidFill>
                <a:latin typeface="Helvetica Neue"/>
              </a:rPr>
              <a:t>ssa</a:t>
            </a:r>
            <a:r>
              <a:rPr lang="fr-FR" sz="1600" b="0" dirty="0">
                <a:solidFill>
                  <a:srgbClr val="00B050"/>
                </a:solidFill>
                <a:latin typeface="Helvetica Neue"/>
              </a:rPr>
              <a:t>* </a:t>
            </a:r>
            <a:r>
              <a:rPr lang="fr-FR" sz="1600" b="0" dirty="0" err="1">
                <a:solidFill>
                  <a:srgbClr val="00B050"/>
                </a:solidFill>
                <a:latin typeface="Helvetica Neue"/>
              </a:rPr>
              <a:t>ssa_t</a:t>
            </a:r>
            <a:r>
              <a:rPr lang="fr-FR" sz="1600" b="0" dirty="0">
                <a:latin typeface="Helvetica Neue"/>
              </a:rPr>
              <a:t>;</a:t>
            </a:r>
          </a:p>
          <a:p>
            <a:pPr algn="l"/>
            <a:endParaRPr lang="en-US" sz="1600" b="0" dirty="0">
              <a:solidFill>
                <a:schemeClr val="accent5">
                  <a:lumMod val="75000"/>
                </a:schemeClr>
              </a:solidFill>
              <a:latin typeface="Helvetica Neue"/>
            </a:endParaRPr>
          </a:p>
        </p:txBody>
      </p:sp>
      <p:sp>
        <p:nvSpPr>
          <p:cNvPr id="11" name="Right Arrow Callout 10"/>
          <p:cNvSpPr/>
          <p:nvPr/>
        </p:nvSpPr>
        <p:spPr bwMode="auto">
          <a:xfrm rot="16200000">
            <a:off x="839725" y="8819641"/>
            <a:ext cx="729234" cy="833883"/>
          </a:xfrm>
          <a:prstGeom prst="rightArrowCallout">
            <a:avLst/>
          </a:prstGeom>
          <a:solidFill>
            <a:srgbClr val="FF0000">
              <a:alpha val="50000"/>
            </a:srgbClr>
          </a:solidFill>
          <a:ln w="63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vert" wrap="none" lIns="54864" tIns="91440" rIns="50800" bIns="9144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How</a:t>
            </a:r>
          </a:p>
        </p:txBody>
      </p:sp>
      <p:sp>
        <p:nvSpPr>
          <p:cNvPr id="13" name="Right Arrow Callout 12"/>
          <p:cNvSpPr/>
          <p:nvPr/>
        </p:nvSpPr>
        <p:spPr bwMode="auto">
          <a:xfrm>
            <a:off x="7397044" y="9121069"/>
            <a:ext cx="1238956" cy="480131"/>
          </a:xfrm>
          <a:prstGeom prst="rightArrowCallout">
            <a:avLst>
              <a:gd name="adj1" fmla="val 29947"/>
              <a:gd name="adj2" fmla="val 32420"/>
              <a:gd name="adj3" fmla="val 32420"/>
              <a:gd name="adj4" fmla="val 81586"/>
            </a:avLst>
          </a:prstGeom>
          <a:solidFill>
            <a:srgbClr val="92D050">
              <a:alpha val="50000"/>
            </a:srgbClr>
          </a:solidFill>
          <a:ln w="63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91440" tIns="54864" rIns="91440" bIns="54864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What</a:t>
            </a: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95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3" grpId="0" animBg="1"/>
    </p:bldLst>
  </p:timing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Structure of a C0 Library File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6600" y="1981200"/>
            <a:ext cx="6477000" cy="6896100"/>
          </a:xfrm>
        </p:spPr>
        <p:txBody>
          <a:bodyPr/>
          <a:lstStyle/>
          <a:p>
            <a:r>
              <a:rPr lang="en-US" dirty="0"/>
              <a:t>Implementation</a:t>
            </a:r>
          </a:p>
          <a:p>
            <a:pPr lvl="1"/>
            <a:r>
              <a:rPr lang="en-US" dirty="0"/>
              <a:t>Concrete type definition</a:t>
            </a:r>
          </a:p>
          <a:p>
            <a:pPr lvl="1"/>
            <a:r>
              <a:rPr lang="en-US" dirty="0"/>
              <a:t>Representation invariant function</a:t>
            </a:r>
          </a:p>
          <a:p>
            <a:pPr lvl="1"/>
            <a:r>
              <a:rPr lang="en-US" dirty="0"/>
              <a:t>Implementation of interface functions</a:t>
            </a:r>
          </a:p>
          <a:p>
            <a:pPr lvl="1"/>
            <a:r>
              <a:rPr lang="en-US" dirty="0"/>
              <a:t>Client type definition</a:t>
            </a:r>
          </a:p>
          <a:p>
            <a:pPr lvl="1"/>
            <a:endParaRPr lang="en-US" dirty="0"/>
          </a:p>
          <a:p>
            <a:r>
              <a:rPr lang="en-US" dirty="0"/>
              <a:t>Interface</a:t>
            </a:r>
          </a:p>
          <a:p>
            <a:pPr lvl="1"/>
            <a:r>
              <a:rPr lang="en-US" dirty="0"/>
              <a:t>Abstract type name</a:t>
            </a:r>
          </a:p>
          <a:p>
            <a:pPr lvl="2"/>
            <a:r>
              <a:rPr lang="en-US" dirty="0"/>
              <a:t>Pseudo-</a:t>
            </a:r>
            <a:r>
              <a:rPr lang="en-US" kern="1200" dirty="0" err="1">
                <a:solidFill>
                  <a:srgbClr val="D03BFF"/>
                </a:solidFill>
                <a:ea typeface="Menlo" charset="0"/>
                <a:cs typeface="Menlo" charset="0"/>
                <a:sym typeface="Menlo" charset="0"/>
              </a:rPr>
              <a:t>typedef</a:t>
            </a:r>
            <a:endParaRPr lang="en-US" kern="1200" dirty="0">
              <a:solidFill>
                <a:srgbClr val="D03BFF"/>
              </a:solidFill>
              <a:ea typeface="Menlo" charset="0"/>
              <a:cs typeface="Menlo" charset="0"/>
              <a:sym typeface="Menlo" charset="0"/>
            </a:endParaRPr>
          </a:p>
          <a:p>
            <a:pPr lvl="1"/>
            <a:r>
              <a:rPr lang="en-US" dirty="0"/>
              <a:t>Prototype of exported functions </a:t>
            </a:r>
          </a:p>
        </p:txBody>
      </p:sp>
      <p:sp>
        <p:nvSpPr>
          <p:cNvPr id="4" name="Rectangle 3"/>
          <p:cNvSpPr/>
          <p:nvPr/>
        </p:nvSpPr>
        <p:spPr bwMode="auto">
          <a:xfrm>
            <a:off x="330200" y="1905000"/>
            <a:ext cx="4267200" cy="746760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91440" tIns="91440" rIns="50800" bIns="5080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/************ IMPLEMENTATION ************/</a:t>
            </a:r>
          </a:p>
          <a:p>
            <a:pPr algn="l"/>
            <a:r>
              <a:rPr lang="en-US" sz="160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// Implementation-side type</a:t>
            </a:r>
            <a:endParaRPr lang="en-US" sz="1600" dirty="0">
              <a:solidFill>
                <a:srgbClr val="D03BFF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algn="l"/>
            <a:r>
              <a:rPr lang="en-US" sz="16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struct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ssa_header</a:t>
            </a:r>
            <a:r>
              <a:rPr lang="en-US" sz="1600" b="0" dirty="0">
                <a:latin typeface="Helvetica Neue"/>
              </a:rPr>
              <a:t> {</a:t>
            </a: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 …</a:t>
            </a:r>
          </a:p>
          <a:p>
            <a:pPr algn="l"/>
            <a:r>
              <a:rPr lang="en-US" sz="1600" b="0" dirty="0">
                <a:latin typeface="Helvetica Neue"/>
              </a:rPr>
              <a:t>};</a:t>
            </a:r>
          </a:p>
          <a:p>
            <a:pPr algn="l"/>
            <a:r>
              <a:rPr lang="en-US" sz="16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typedef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6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struct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ssa_header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ssa</a:t>
            </a:r>
            <a:r>
              <a:rPr lang="en-US" sz="1600" b="0" dirty="0">
                <a:latin typeface="Helvetica Neue"/>
              </a:rPr>
              <a:t>;</a:t>
            </a:r>
          </a:p>
          <a:p>
            <a:pPr algn="l"/>
            <a:endParaRPr lang="en-US" sz="1600" b="0" dirty="0">
              <a:latin typeface="Helvetica Neue"/>
            </a:endParaRPr>
          </a:p>
          <a:p>
            <a:pPr algn="l"/>
            <a:r>
              <a:rPr lang="en-US" sz="160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// Representation invariant</a:t>
            </a:r>
            <a:endParaRPr lang="en-US" sz="1600" b="0" dirty="0">
              <a:latin typeface="Helvetica Neue"/>
            </a:endParaRPr>
          </a:p>
          <a:p>
            <a:pPr algn="l"/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bool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1600" b="0" dirty="0" err="1">
                <a:solidFill>
                  <a:srgbClr val="7030A0"/>
                </a:solidFill>
                <a:latin typeface="Helvetica Neue"/>
              </a:rPr>
              <a:t>is_ssa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(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ssa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*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A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) {</a:t>
            </a: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 …</a:t>
            </a: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}</a:t>
            </a:r>
          </a:p>
          <a:p>
            <a:pPr algn="l"/>
            <a:endParaRPr lang="en-US" sz="1600" b="0" dirty="0">
              <a:solidFill>
                <a:schemeClr val="tx1"/>
              </a:solidFill>
              <a:latin typeface="Helvetica Neue"/>
            </a:endParaRPr>
          </a:p>
          <a:p>
            <a:pPr algn="l"/>
            <a:r>
              <a:rPr lang="en-US" sz="160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// Implementation of interface functions</a:t>
            </a:r>
          </a:p>
          <a:p>
            <a:pPr algn="l"/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1600" b="0" dirty="0" err="1">
                <a:solidFill>
                  <a:srgbClr val="7030A0"/>
                </a:solidFill>
                <a:latin typeface="Helvetica Neue"/>
              </a:rPr>
              <a:t>ssa_len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(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ssa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*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A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) { … }</a:t>
            </a:r>
          </a:p>
          <a:p>
            <a:pPr algn="l"/>
            <a:endParaRPr lang="en-US" sz="1600" b="0" dirty="0">
              <a:solidFill>
                <a:schemeClr val="tx1"/>
              </a:solidFill>
              <a:latin typeface="Helvetica Neue"/>
            </a:endParaRP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…</a:t>
            </a:r>
          </a:p>
          <a:p>
            <a:pPr algn="l"/>
            <a:endParaRPr lang="en-US" sz="1600" b="0" dirty="0">
              <a:latin typeface="Helvetica Neue"/>
            </a:endParaRPr>
          </a:p>
          <a:p>
            <a:pPr algn="l"/>
            <a:r>
              <a:rPr lang="fr-FR" sz="160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// Client type</a:t>
            </a:r>
          </a:p>
          <a:p>
            <a:pPr algn="l"/>
            <a:r>
              <a:rPr lang="fr-FR" sz="16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typedef</a:t>
            </a:r>
            <a:r>
              <a:rPr lang="fr-FR" sz="1600" b="0" dirty="0">
                <a:latin typeface="Helvetica Neue"/>
              </a:rPr>
              <a:t> </a:t>
            </a:r>
            <a:r>
              <a:rPr lang="fr-FR" sz="1600" b="0" dirty="0" err="1">
                <a:solidFill>
                  <a:srgbClr val="00B050"/>
                </a:solidFill>
                <a:latin typeface="Helvetica Neue"/>
              </a:rPr>
              <a:t>ssa</a:t>
            </a:r>
            <a:r>
              <a:rPr lang="fr-FR" sz="1600" b="0" dirty="0">
                <a:solidFill>
                  <a:srgbClr val="00B050"/>
                </a:solidFill>
                <a:latin typeface="Helvetica Neue"/>
              </a:rPr>
              <a:t>* </a:t>
            </a:r>
            <a:r>
              <a:rPr lang="fr-FR" sz="1600" b="0" dirty="0" err="1">
                <a:solidFill>
                  <a:srgbClr val="00B050"/>
                </a:solidFill>
                <a:latin typeface="Helvetica Neue"/>
              </a:rPr>
              <a:t>ssa_t</a:t>
            </a:r>
            <a:r>
              <a:rPr lang="fr-FR" sz="1600" b="0" dirty="0">
                <a:latin typeface="Helvetica Neue"/>
              </a:rPr>
              <a:t>;</a:t>
            </a:r>
          </a:p>
          <a:p>
            <a:pPr algn="l"/>
            <a:endParaRPr lang="en-US" sz="1600" b="0" dirty="0">
              <a:solidFill>
                <a:schemeClr val="tx1"/>
              </a:solidFill>
              <a:latin typeface="Helvetica Neue"/>
            </a:endParaRPr>
          </a:p>
          <a:p>
            <a:pPr algn="l"/>
            <a:endParaRPr lang="en-US" sz="1600" b="0" dirty="0">
              <a:solidFill>
                <a:schemeClr val="tx1"/>
              </a:solidFill>
              <a:latin typeface="Helvetica Neue"/>
            </a:endParaRPr>
          </a:p>
          <a:p>
            <a:pPr algn="l"/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/*********** LIBRARY INTERFACE ***********/</a:t>
            </a:r>
          </a:p>
          <a:p>
            <a:pPr algn="l">
              <a:tabLst>
                <a:tab pos="3371850" algn="l"/>
              </a:tabLst>
            </a:pP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typedef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______* 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ssa_t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;</a:t>
            </a:r>
          </a:p>
          <a:p>
            <a:pPr algn="l">
              <a:tabLst>
                <a:tab pos="3371850" algn="l"/>
              </a:tabLst>
            </a:pPr>
            <a:endParaRPr lang="en-US" sz="1600" b="0" dirty="0">
              <a:latin typeface="Helvetica Neue"/>
            </a:endParaRPr>
          </a:p>
          <a:p>
            <a:pPr algn="l">
              <a:tabLst>
                <a:tab pos="3371850" algn="l"/>
              </a:tabLst>
            </a:pP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ssa_len</a:t>
            </a:r>
            <a:r>
              <a:rPr lang="en-US" sz="1600" b="0" dirty="0">
                <a:latin typeface="Helvetica Neue"/>
              </a:rPr>
              <a:t>(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ssa_t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A</a:t>
            </a:r>
            <a:r>
              <a:rPr lang="en-US" sz="1600" b="0" dirty="0">
                <a:latin typeface="Helvetica Neue"/>
              </a:rPr>
              <a:t>)</a:t>
            </a:r>
          </a:p>
          <a:p>
            <a:pPr algn="l">
              <a:tabLst>
                <a:tab pos="3371850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/*@requires A != NULL;	@*/</a:t>
            </a:r>
            <a:endParaRPr lang="en-US" sz="1600" b="0" dirty="0">
              <a:latin typeface="Helvetica Neue"/>
            </a:endParaRPr>
          </a:p>
          <a:p>
            <a:pPr algn="l">
              <a:tabLst>
                <a:tab pos="3371850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/*@ensures \result &gt;= 0;	@*/</a:t>
            </a:r>
            <a:r>
              <a:rPr lang="en-US" sz="1600" b="0" dirty="0">
                <a:latin typeface="Helvetica Neue"/>
              </a:rPr>
              <a:t> ;</a:t>
            </a:r>
          </a:p>
          <a:p>
            <a:pPr algn="l">
              <a:tabLst>
                <a:tab pos="3371850" algn="l"/>
              </a:tabLst>
            </a:pPr>
            <a:endParaRPr lang="en-US" sz="1600" b="0" dirty="0">
              <a:latin typeface="Helvetica Neue"/>
            </a:endParaRPr>
          </a:p>
          <a:p>
            <a:pPr algn="l">
              <a:tabLst>
                <a:tab pos="3371850" algn="l"/>
              </a:tabLst>
            </a:pPr>
            <a:r>
              <a:rPr lang="en-US" sz="1600" b="0" dirty="0">
                <a:latin typeface="Helvetica Neue"/>
              </a:rPr>
              <a:t>…</a:t>
            </a:r>
          </a:p>
          <a:p>
            <a:pPr algn="l"/>
            <a:endParaRPr lang="en-US" sz="1600" b="0" dirty="0">
              <a:solidFill>
                <a:schemeClr val="tx1"/>
              </a:solidFill>
              <a:latin typeface="Helvetica Neue"/>
            </a:endParaRPr>
          </a:p>
        </p:txBody>
      </p:sp>
      <p:sp>
        <p:nvSpPr>
          <p:cNvPr id="5" name="Right Brace 4"/>
          <p:cNvSpPr/>
          <p:nvPr/>
        </p:nvSpPr>
        <p:spPr bwMode="auto">
          <a:xfrm>
            <a:off x="4749800" y="1905000"/>
            <a:ext cx="304800" cy="5029200"/>
          </a:xfrm>
          <a:prstGeom prst="rightBrace">
            <a:avLst>
              <a:gd name="adj1" fmla="val 21320"/>
              <a:gd name="adj2" fmla="val 50000"/>
            </a:avLst>
          </a:prstGeom>
          <a:noFill/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6" name="TextBox 5"/>
          <p:cNvSpPr txBox="1"/>
          <p:nvPr/>
        </p:nvSpPr>
        <p:spPr>
          <a:xfrm rot="5400000">
            <a:off x="4132771" y="4179105"/>
            <a:ext cx="245772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Helvetica Neue"/>
              </a:rPr>
              <a:t>Implementation</a:t>
            </a:r>
          </a:p>
        </p:txBody>
      </p:sp>
      <p:sp>
        <p:nvSpPr>
          <p:cNvPr id="7" name="Right Brace 6"/>
          <p:cNvSpPr/>
          <p:nvPr/>
        </p:nvSpPr>
        <p:spPr bwMode="auto">
          <a:xfrm>
            <a:off x="4749800" y="7162800"/>
            <a:ext cx="304800" cy="2133600"/>
          </a:xfrm>
          <a:prstGeom prst="rightBrace">
            <a:avLst>
              <a:gd name="adj1" fmla="val 21320"/>
              <a:gd name="adj2" fmla="val 50000"/>
            </a:avLst>
          </a:prstGeom>
          <a:noFill/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8" name="TextBox 7"/>
          <p:cNvSpPr txBox="1"/>
          <p:nvPr/>
        </p:nvSpPr>
        <p:spPr>
          <a:xfrm rot="5400000">
            <a:off x="4627297" y="7994854"/>
            <a:ext cx="14686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Helvetica Neue"/>
              </a:rPr>
              <a:t>Interface</a:t>
            </a:r>
          </a:p>
        </p:txBody>
      </p:sp>
      <p:sp>
        <p:nvSpPr>
          <p:cNvPr id="9" name="Rectangular Callout 8"/>
          <p:cNvSpPr/>
          <p:nvPr/>
        </p:nvSpPr>
        <p:spPr bwMode="auto">
          <a:xfrm>
            <a:off x="6426200" y="8972490"/>
            <a:ext cx="2182713" cy="400110"/>
          </a:xfrm>
          <a:prstGeom prst="wedgeRectCallout">
            <a:avLst>
              <a:gd name="adj1" fmla="val -20257"/>
              <a:gd name="adj2" fmla="val -143942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/>
              <a:t>We will revisit this</a:t>
            </a: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96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/>
      <p:bldP spid="7" grpId="0" animBg="1"/>
      <p:bldP spid="8" grpId="0"/>
      <p:bldP spid="9" grpId="0" animBg="1"/>
    </p:bldLst>
  </p:timing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Compiling a Library in a C0 Application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Library file contains both implementation and interface</a:t>
            </a:r>
          </a:p>
          <a:p>
            <a:endParaRPr lang="en-US" dirty="0"/>
          </a:p>
          <a:p>
            <a:r>
              <a:rPr lang="en-US" dirty="0"/>
              <a:t>When compiling, library files come </a:t>
            </a:r>
            <a:r>
              <a:rPr lang="en-US" b="1" dirty="0"/>
              <a:t>before</a:t>
            </a:r>
            <a:r>
              <a:rPr lang="en-US" dirty="0"/>
              <a:t> application files</a:t>
            </a:r>
          </a:p>
          <a:p>
            <a:pPr lvl="1"/>
            <a:r>
              <a:rPr lang="en-US" dirty="0"/>
              <a:t>The application uses library interface types and functions</a:t>
            </a:r>
          </a:p>
          <a:p>
            <a:pPr lvl="1"/>
            <a:r>
              <a:rPr lang="en-US" dirty="0"/>
              <a:t>They need to be defined first</a:t>
            </a:r>
          </a:p>
          <a:p>
            <a:pPr lvl="2"/>
            <a:r>
              <a:rPr lang="en-US" dirty="0"/>
              <a:t>This happens in the library</a:t>
            </a:r>
          </a:p>
        </p:txBody>
      </p:sp>
      <p:sp>
        <p:nvSpPr>
          <p:cNvPr id="15" name="Rectangle 4"/>
          <p:cNvSpPr>
            <a:spLocks/>
          </p:cNvSpPr>
          <p:nvPr/>
        </p:nvSpPr>
        <p:spPr bwMode="auto">
          <a:xfrm>
            <a:off x="1397000" y="7273894"/>
            <a:ext cx="5505938" cy="923330"/>
          </a:xfrm>
          <a:prstGeom prst="rect">
            <a:avLst/>
          </a:prstGeom>
          <a:solidFill>
            <a:schemeClr val="tx1"/>
          </a:solidFill>
          <a:ln w="19050">
            <a:solidFill>
              <a:srgbClr val="C00000"/>
            </a:solidFill>
            <a:miter lim="400000"/>
            <a:headEnd/>
            <a:tailEnd/>
          </a:ln>
        </p:spPr>
        <p:txBody>
          <a:bodyPr wrap="square" tIns="91440" bIns="91440" anchor="ctr">
            <a:spAutoFit/>
          </a:bodyPr>
          <a:lstStyle/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#</a:t>
            </a:r>
            <a:r>
              <a:rPr lang="en-US" b="0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cc0 -d ssa.c0 main.c0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endParaRPr lang="en-US" b="0" dirty="0">
              <a:solidFill>
                <a:schemeClr val="bg1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16" name="Rectangle 15"/>
          <p:cNvSpPr/>
          <p:nvPr/>
        </p:nvSpPr>
        <p:spPr bwMode="auto">
          <a:xfrm>
            <a:off x="1397000" y="6969094"/>
            <a:ext cx="5505938" cy="304800"/>
          </a:xfrm>
          <a:prstGeom prst="rect">
            <a:avLst/>
          </a:prstGeom>
          <a:solidFill>
            <a:srgbClr val="FFC000"/>
          </a:solidFill>
          <a:ln w="25400" cap="flat" cmpd="sng" algn="ctr">
            <a:solidFill>
              <a:srgbClr val="C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b="0" dirty="0"/>
              <a:t>Linux Terminal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7" name="Bent Arrow 16"/>
          <p:cNvSpPr/>
          <p:nvPr/>
        </p:nvSpPr>
        <p:spPr bwMode="auto">
          <a:xfrm rot="5400000" flipH="1" flipV="1">
            <a:off x="5327708" y="5933985"/>
            <a:ext cx="1434983" cy="5181598"/>
          </a:xfrm>
          <a:prstGeom prst="bentArrow">
            <a:avLst>
              <a:gd name="adj1" fmla="val 52180"/>
              <a:gd name="adj2" fmla="val 41535"/>
              <a:gd name="adj3" fmla="val 38250"/>
              <a:gd name="adj4" fmla="val 43750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5740400" y="8487201"/>
            <a:ext cx="158088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Application</a:t>
            </a:r>
            <a:endParaRPr lang="en-US" sz="2000" b="0" dirty="0"/>
          </a:p>
          <a:p>
            <a:r>
              <a:rPr lang="en-US" sz="2000" b="0" dirty="0"/>
              <a:t>file main.c0</a:t>
            </a:r>
          </a:p>
        </p:txBody>
      </p:sp>
      <p:sp>
        <p:nvSpPr>
          <p:cNvPr id="19" name="Bent Arrow 18"/>
          <p:cNvSpPr/>
          <p:nvPr/>
        </p:nvSpPr>
        <p:spPr bwMode="auto">
          <a:xfrm rot="16200000" flipH="1">
            <a:off x="4559299" y="3286002"/>
            <a:ext cx="1905001" cy="6400800"/>
          </a:xfrm>
          <a:prstGeom prst="bentArrow">
            <a:avLst>
              <a:gd name="adj1" fmla="val 38554"/>
              <a:gd name="adj2" fmla="val 34322"/>
              <a:gd name="adj3" fmla="val 34137"/>
              <a:gd name="adj4" fmla="val 35358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336066" y="5549412"/>
            <a:ext cx="139493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Library</a:t>
            </a:r>
            <a:br>
              <a:rPr lang="en-US" sz="2000" dirty="0"/>
            </a:br>
            <a:r>
              <a:rPr lang="en-US" sz="2000" b="0" dirty="0"/>
              <a:t> file ssa.c0</a:t>
            </a:r>
          </a:p>
        </p:txBody>
      </p:sp>
      <p:grpSp>
        <p:nvGrpSpPr>
          <p:cNvPr id="8" name="Group 7"/>
          <p:cNvGrpSpPr/>
          <p:nvPr/>
        </p:nvGrpSpPr>
        <p:grpSpPr>
          <a:xfrm>
            <a:off x="8559800" y="4245124"/>
            <a:ext cx="4046846" cy="3527276"/>
            <a:chOff x="330200" y="1905000"/>
            <a:chExt cx="7869103" cy="6858794"/>
          </a:xfrm>
        </p:grpSpPr>
        <p:sp>
          <p:nvSpPr>
            <p:cNvPr id="4" name="Cube 3"/>
            <p:cNvSpPr/>
            <p:nvPr/>
          </p:nvSpPr>
          <p:spPr bwMode="auto">
            <a:xfrm>
              <a:off x="330200" y="1905000"/>
              <a:ext cx="7772400" cy="6858000"/>
            </a:xfrm>
            <a:prstGeom prst="cube">
              <a:avLst>
                <a:gd name="adj" fmla="val 4765"/>
              </a:avLst>
            </a:prstGeom>
            <a:solidFill>
              <a:schemeClr val="bg1">
                <a:lumMod val="95000"/>
              </a:schemeClr>
            </a:solidFill>
            <a:ln w="127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none" lIns="91440" tIns="91440" rIns="50800" bIns="5080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algn="l"/>
              <a:r>
                <a:rPr lang="en-US" sz="800" b="0" dirty="0">
                  <a:solidFill>
                    <a:schemeClr val="accent5">
                      <a:lumMod val="75000"/>
                    </a:schemeClr>
                  </a:solidFill>
                  <a:latin typeface="Helvetica Neue"/>
                </a:rPr>
                <a:t>// Implementation-side type</a:t>
              </a:r>
              <a:endParaRPr lang="en-US" sz="8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endParaRPr>
            </a:p>
            <a:p>
              <a:pPr algn="l"/>
              <a:r>
                <a:rPr lang="en-US" sz="800" b="0" dirty="0" err="1">
                  <a:solidFill>
                    <a:srgbClr val="D03BFF"/>
                  </a:solidFill>
                  <a:latin typeface="Helvetica Neue"/>
                  <a:ea typeface="Menlo" charset="0"/>
                  <a:cs typeface="Menlo" charset="0"/>
                  <a:sym typeface="Menlo" charset="0"/>
                </a:rPr>
                <a:t>struct</a:t>
              </a:r>
              <a:r>
                <a:rPr lang="en-US" sz="800" b="0" dirty="0">
                  <a:latin typeface="Helvetica Neue"/>
                </a:rPr>
                <a:t> </a:t>
              </a:r>
              <a:r>
                <a:rPr lang="en-US" sz="800" b="0" dirty="0" err="1">
                  <a:solidFill>
                    <a:srgbClr val="00B050"/>
                  </a:solidFill>
                  <a:latin typeface="Helvetica Neue"/>
                </a:rPr>
                <a:t>ssa_header</a:t>
              </a:r>
              <a:r>
                <a:rPr lang="en-US" sz="800" b="0" dirty="0">
                  <a:latin typeface="Helvetica Neue"/>
                </a:rPr>
                <a:t> {</a:t>
              </a:r>
            </a:p>
            <a:p>
              <a:pPr algn="l"/>
              <a:r>
                <a:rPr lang="en-US" sz="800" b="0" dirty="0">
                  <a:latin typeface="Helvetica Neue"/>
                </a:rPr>
                <a:t>  </a:t>
              </a:r>
              <a:r>
                <a:rPr lang="en-US" sz="800" b="0" dirty="0">
                  <a:solidFill>
                    <a:srgbClr val="00B050"/>
                  </a:solidFill>
                  <a:latin typeface="Helvetica Neue"/>
                </a:rPr>
                <a:t>string[]</a:t>
              </a:r>
              <a:r>
                <a:rPr lang="en-US" sz="800" b="0" dirty="0">
                  <a:latin typeface="Helvetica Neue"/>
                </a:rPr>
                <a:t> data;  </a:t>
              </a:r>
              <a:r>
                <a:rPr lang="en-US" sz="800" b="0" dirty="0">
                  <a:solidFill>
                    <a:schemeClr val="accent5">
                      <a:lumMod val="75000"/>
                    </a:schemeClr>
                  </a:solidFill>
                  <a:latin typeface="Helvetica Neue"/>
                </a:rPr>
                <a:t>// sorted</a:t>
              </a:r>
            </a:p>
            <a:p>
              <a:pPr algn="l"/>
              <a:r>
                <a:rPr lang="en-US" sz="800" b="0" dirty="0">
                  <a:latin typeface="Helvetica Neue"/>
                </a:rPr>
                <a:t>  </a:t>
              </a:r>
              <a:r>
                <a:rPr lang="en-US" sz="800" b="0" dirty="0" err="1">
                  <a:solidFill>
                    <a:srgbClr val="00B050"/>
                  </a:solidFill>
                  <a:latin typeface="Helvetica Neue"/>
                </a:rPr>
                <a:t>int</a:t>
              </a:r>
              <a:r>
                <a:rPr lang="en-US" sz="800" b="0" dirty="0">
                  <a:latin typeface="Helvetica Neue"/>
                </a:rPr>
                <a:t> length;      </a:t>
              </a:r>
              <a:r>
                <a:rPr lang="en-US" sz="800" b="0" dirty="0">
                  <a:solidFill>
                    <a:schemeClr val="accent5">
                      <a:lumMod val="75000"/>
                    </a:schemeClr>
                  </a:solidFill>
                  <a:latin typeface="Helvetica Neue"/>
                </a:rPr>
                <a:t>// = \length(data)</a:t>
              </a:r>
            </a:p>
            <a:p>
              <a:pPr algn="l"/>
              <a:r>
                <a:rPr lang="en-US" sz="800" b="0" dirty="0">
                  <a:latin typeface="Helvetica Neue"/>
                </a:rPr>
                <a:t>};</a:t>
              </a:r>
            </a:p>
            <a:p>
              <a:pPr algn="l"/>
              <a:r>
                <a:rPr lang="en-US" sz="800" b="0" dirty="0" err="1">
                  <a:solidFill>
                    <a:srgbClr val="D03BFF"/>
                  </a:solidFill>
                  <a:latin typeface="Helvetica Neue"/>
                  <a:ea typeface="Menlo" charset="0"/>
                  <a:cs typeface="Menlo" charset="0"/>
                  <a:sym typeface="Menlo" charset="0"/>
                </a:rPr>
                <a:t>typedef</a:t>
              </a:r>
              <a:r>
                <a:rPr lang="en-US" sz="800" b="0" dirty="0">
                  <a:solidFill>
                    <a:srgbClr val="D03BFF"/>
                  </a:solidFill>
                  <a:latin typeface="Helvetica Neue"/>
                  <a:ea typeface="Menlo" charset="0"/>
                  <a:cs typeface="Menlo" charset="0"/>
                  <a:sym typeface="Menlo" charset="0"/>
                </a:rPr>
                <a:t> </a:t>
              </a:r>
              <a:r>
                <a:rPr lang="en-US" sz="800" b="0" dirty="0" err="1">
                  <a:solidFill>
                    <a:srgbClr val="D03BFF"/>
                  </a:solidFill>
                  <a:latin typeface="Helvetica Neue"/>
                  <a:ea typeface="Menlo" charset="0"/>
                  <a:cs typeface="Menlo" charset="0"/>
                  <a:sym typeface="Menlo" charset="0"/>
                </a:rPr>
                <a:t>struct</a:t>
              </a:r>
              <a:r>
                <a:rPr lang="en-US" sz="800" b="0" dirty="0">
                  <a:solidFill>
                    <a:srgbClr val="D03BFF"/>
                  </a:solidFill>
                  <a:latin typeface="Helvetica Neue"/>
                  <a:ea typeface="Menlo" charset="0"/>
                  <a:cs typeface="Menlo" charset="0"/>
                  <a:sym typeface="Menlo" charset="0"/>
                </a:rPr>
                <a:t> </a:t>
              </a:r>
              <a:r>
                <a:rPr lang="en-US" sz="800" b="0" dirty="0" err="1">
                  <a:solidFill>
                    <a:srgbClr val="00B050"/>
                  </a:solidFill>
                  <a:latin typeface="Helvetica Neue"/>
                </a:rPr>
                <a:t>ssa_header</a:t>
              </a:r>
              <a:r>
                <a:rPr lang="en-US" sz="800" b="0" dirty="0">
                  <a:solidFill>
                    <a:srgbClr val="00B050"/>
                  </a:solidFill>
                  <a:latin typeface="Helvetica Neue"/>
                </a:rPr>
                <a:t> </a:t>
              </a:r>
              <a:r>
                <a:rPr lang="en-US" sz="800" b="0" dirty="0" err="1">
                  <a:solidFill>
                    <a:srgbClr val="00B050"/>
                  </a:solidFill>
                  <a:latin typeface="Helvetica Neue"/>
                </a:rPr>
                <a:t>ssa</a:t>
              </a:r>
              <a:r>
                <a:rPr lang="en-US" sz="800" b="0" dirty="0">
                  <a:latin typeface="Helvetica Neue"/>
                </a:rPr>
                <a:t>;</a:t>
              </a:r>
            </a:p>
            <a:p>
              <a:pPr algn="l"/>
              <a:endParaRPr lang="en-US" sz="800" b="0" dirty="0">
                <a:latin typeface="Helvetica Neue"/>
              </a:endParaRPr>
            </a:p>
            <a:p>
              <a:pPr algn="l"/>
              <a:r>
                <a:rPr lang="en-US" sz="800" b="0" dirty="0">
                  <a:solidFill>
                    <a:schemeClr val="accent5">
                      <a:lumMod val="75000"/>
                    </a:schemeClr>
                  </a:solidFill>
                  <a:latin typeface="Helvetica Neue"/>
                </a:rPr>
                <a:t>// Representation invariant</a:t>
              </a:r>
            </a:p>
            <a:p>
              <a:pPr algn="l"/>
              <a:r>
                <a:rPr lang="en-US" sz="800" b="0" dirty="0" err="1">
                  <a:solidFill>
                    <a:srgbClr val="00B050"/>
                  </a:solidFill>
                  <a:latin typeface="Helvetica Neue"/>
                </a:rPr>
                <a:t>bool</a:t>
              </a:r>
              <a:r>
                <a:rPr lang="en-US" sz="800" b="0" dirty="0">
                  <a:solidFill>
                    <a:srgbClr val="00B050"/>
                  </a:solidFill>
                  <a:latin typeface="Helvetica Neue"/>
                </a:rPr>
                <a:t> </a:t>
              </a:r>
              <a:r>
                <a:rPr lang="en-US" sz="800" b="0" dirty="0" err="1">
                  <a:solidFill>
                    <a:srgbClr val="7030A0"/>
                  </a:solidFill>
                  <a:latin typeface="Helvetica Neue"/>
                </a:rPr>
                <a:t>is_sorted</a:t>
              </a:r>
              <a:r>
                <a:rPr lang="en-US" sz="800" b="0" dirty="0">
                  <a:solidFill>
                    <a:srgbClr val="7030A0"/>
                  </a:solidFill>
                  <a:latin typeface="Helvetica Neue"/>
                </a:rPr>
                <a:t> </a:t>
              </a:r>
              <a:r>
                <a:rPr lang="en-US" sz="800" b="0" dirty="0">
                  <a:solidFill>
                    <a:schemeClr val="tx1"/>
                  </a:solidFill>
                  <a:latin typeface="Helvetica Neue"/>
                </a:rPr>
                <a:t>(</a:t>
              </a:r>
              <a:r>
                <a:rPr lang="en-US" sz="800" b="0" dirty="0" err="1">
                  <a:solidFill>
                    <a:srgbClr val="00B050"/>
                  </a:solidFill>
                  <a:latin typeface="Helvetica Neue"/>
                </a:rPr>
                <a:t>ssa</a:t>
              </a:r>
              <a:r>
                <a:rPr lang="en-US" sz="800" b="0" dirty="0">
                  <a:solidFill>
                    <a:srgbClr val="00B050"/>
                  </a:solidFill>
                  <a:latin typeface="Helvetica Neue"/>
                </a:rPr>
                <a:t>*</a:t>
              </a:r>
              <a:r>
                <a:rPr lang="en-US" sz="800" b="0" dirty="0">
                  <a:solidFill>
                    <a:schemeClr val="tx1"/>
                  </a:solidFill>
                  <a:latin typeface="Helvetica Neue"/>
                </a:rPr>
                <a:t> </a:t>
              </a:r>
              <a:r>
                <a:rPr lang="en-US" sz="800" b="0" dirty="0">
                  <a:solidFill>
                    <a:srgbClr val="FFC000"/>
                  </a:solidFill>
                  <a:latin typeface="Helvetica Neue"/>
                </a:rPr>
                <a:t>A</a:t>
              </a:r>
              <a:r>
                <a:rPr lang="en-US" sz="800" b="0" dirty="0">
                  <a:solidFill>
                    <a:schemeClr val="tx1"/>
                  </a:solidFill>
                  <a:latin typeface="Helvetica Neue"/>
                </a:rPr>
                <a:t>) {</a:t>
              </a:r>
            </a:p>
            <a:p>
              <a:pPr algn="l"/>
              <a:r>
                <a:rPr lang="en-US" sz="800" b="0" dirty="0">
                  <a:solidFill>
                    <a:schemeClr val="tx1"/>
                  </a:solidFill>
                  <a:latin typeface="Helvetica Neue"/>
                </a:rPr>
                <a:t>{ </a:t>
              </a:r>
              <a:r>
                <a:rPr lang="en-US" sz="800" b="0" dirty="0">
                  <a:solidFill>
                    <a:schemeClr val="accent5">
                      <a:lumMod val="90000"/>
                    </a:schemeClr>
                  </a:solidFill>
                  <a:latin typeface="Helvetica Neue"/>
                </a:rPr>
                <a:t>/* left as exercise */</a:t>
              </a:r>
              <a:r>
                <a:rPr lang="en-US" sz="800" b="0" dirty="0">
                  <a:solidFill>
                    <a:schemeClr val="tx1"/>
                  </a:solidFill>
                  <a:latin typeface="Helvetica Neue"/>
                </a:rPr>
                <a:t> }</a:t>
              </a:r>
            </a:p>
            <a:p>
              <a:pPr algn="l"/>
              <a:endParaRPr lang="en-US" sz="800" b="0" dirty="0">
                <a:latin typeface="Helvetica Neue"/>
              </a:endParaRPr>
            </a:p>
            <a:p>
              <a:pPr algn="l"/>
              <a:r>
                <a:rPr lang="en-US" sz="800" b="0" dirty="0" err="1">
                  <a:solidFill>
                    <a:srgbClr val="00B050"/>
                  </a:solidFill>
                  <a:latin typeface="Helvetica Neue"/>
                </a:rPr>
                <a:t>bool</a:t>
              </a:r>
              <a:r>
                <a:rPr lang="en-US" sz="800" b="0" dirty="0">
                  <a:solidFill>
                    <a:srgbClr val="00B050"/>
                  </a:solidFill>
                  <a:latin typeface="Helvetica Neue"/>
                </a:rPr>
                <a:t> </a:t>
              </a:r>
              <a:r>
                <a:rPr lang="en-US" sz="800" b="0" dirty="0" err="1">
                  <a:solidFill>
                    <a:srgbClr val="7030A0"/>
                  </a:solidFill>
                  <a:latin typeface="Helvetica Neue"/>
                </a:rPr>
                <a:t>is_ssa</a:t>
              </a:r>
              <a:r>
                <a:rPr lang="en-US" sz="800" b="0" dirty="0">
                  <a:solidFill>
                    <a:schemeClr val="tx1"/>
                  </a:solidFill>
                  <a:latin typeface="Helvetica Neue"/>
                </a:rPr>
                <a:t>(</a:t>
              </a:r>
              <a:r>
                <a:rPr lang="en-US" sz="800" b="0" dirty="0" err="1">
                  <a:solidFill>
                    <a:srgbClr val="00B050"/>
                  </a:solidFill>
                  <a:latin typeface="Helvetica Neue"/>
                </a:rPr>
                <a:t>ssa</a:t>
              </a:r>
              <a:r>
                <a:rPr lang="en-US" sz="800" b="0" dirty="0">
                  <a:solidFill>
                    <a:srgbClr val="00B050"/>
                  </a:solidFill>
                  <a:latin typeface="Helvetica Neue"/>
                </a:rPr>
                <a:t>*</a:t>
              </a:r>
              <a:r>
                <a:rPr lang="en-US" sz="800" b="0" dirty="0">
                  <a:solidFill>
                    <a:schemeClr val="tx1"/>
                  </a:solidFill>
                  <a:latin typeface="Helvetica Neue"/>
                </a:rPr>
                <a:t> </a:t>
              </a:r>
              <a:r>
                <a:rPr lang="en-US" sz="800" b="0" dirty="0">
                  <a:solidFill>
                    <a:srgbClr val="FFC000"/>
                  </a:solidFill>
                  <a:latin typeface="Helvetica Neue"/>
                </a:rPr>
                <a:t>A</a:t>
              </a:r>
              <a:r>
                <a:rPr lang="en-US" sz="800" b="0" dirty="0">
                  <a:solidFill>
                    <a:schemeClr val="tx1"/>
                  </a:solidFill>
                  <a:latin typeface="Helvetica Neue"/>
                </a:rPr>
                <a:t>) {</a:t>
              </a:r>
            </a:p>
            <a:p>
              <a:pPr algn="l"/>
              <a:r>
                <a:rPr lang="en-US" sz="800" b="0" dirty="0">
                  <a:solidFill>
                    <a:schemeClr val="tx1"/>
                  </a:solidFill>
                  <a:latin typeface="Helvetica Neue"/>
                </a:rPr>
                <a:t> </a:t>
              </a:r>
              <a:r>
                <a:rPr lang="en-US" sz="800" b="0" dirty="0">
                  <a:solidFill>
                    <a:srgbClr val="D03BFF"/>
                  </a:solidFill>
                  <a:latin typeface="Helvetica Neue"/>
                  <a:ea typeface="Menlo" charset="0"/>
                  <a:cs typeface="Menlo" charset="0"/>
                  <a:sym typeface="Menlo" charset="0"/>
                </a:rPr>
                <a:t> if </a:t>
              </a:r>
              <a:r>
                <a:rPr lang="en-US" sz="800" b="0" dirty="0">
                  <a:solidFill>
                    <a:schemeClr val="tx1"/>
                  </a:solidFill>
                  <a:latin typeface="Helvetica Neue"/>
                </a:rPr>
                <a:t>(A == NULL) </a:t>
              </a:r>
              <a:r>
                <a:rPr lang="en-US" sz="800" b="0" dirty="0">
                  <a:solidFill>
                    <a:srgbClr val="D03BFF"/>
                  </a:solidFill>
                  <a:latin typeface="Helvetica Neue"/>
                  <a:ea typeface="Menlo" charset="0"/>
                  <a:cs typeface="Menlo" charset="0"/>
                  <a:sym typeface="Menlo" charset="0"/>
                </a:rPr>
                <a:t>return</a:t>
              </a:r>
              <a:r>
                <a:rPr lang="en-US" sz="800" b="0" dirty="0">
                  <a:solidFill>
                    <a:schemeClr val="tx1"/>
                  </a:solidFill>
                  <a:latin typeface="Helvetica Neue"/>
                </a:rPr>
                <a:t> false;</a:t>
              </a:r>
            </a:p>
            <a:p>
              <a:pPr algn="l"/>
              <a:r>
                <a:rPr lang="en-US" sz="800" b="0" dirty="0">
                  <a:solidFill>
                    <a:srgbClr val="C00000"/>
                  </a:solidFill>
                  <a:latin typeface="Helvetica Neue"/>
                </a:rPr>
                <a:t>  //@assert A-&gt;length == \length(A-&gt;data);</a:t>
              </a:r>
              <a:endParaRPr lang="en-US" sz="800" b="0" dirty="0">
                <a:solidFill>
                  <a:schemeClr val="tx1"/>
                </a:solidFill>
                <a:latin typeface="Helvetica Neue"/>
              </a:endParaRPr>
            </a:p>
            <a:p>
              <a:pPr algn="l"/>
              <a:r>
                <a:rPr lang="en-US" sz="800" b="0" dirty="0">
                  <a:solidFill>
                    <a:srgbClr val="D03BFF"/>
                  </a:solidFill>
                  <a:latin typeface="Helvetica Neue"/>
                  <a:ea typeface="Menlo" charset="0"/>
                  <a:cs typeface="Menlo" charset="0"/>
                  <a:sym typeface="Menlo" charset="0"/>
                </a:rPr>
                <a:t>  return</a:t>
              </a:r>
              <a:r>
                <a:rPr lang="en-US" sz="800" b="0" dirty="0">
                  <a:solidFill>
                    <a:schemeClr val="tx1"/>
                  </a:solidFill>
                  <a:latin typeface="Helvetica Neue"/>
                </a:rPr>
                <a:t> </a:t>
              </a:r>
              <a:r>
                <a:rPr lang="en-US" sz="800" b="0" dirty="0" err="1">
                  <a:solidFill>
                    <a:schemeClr val="tx1"/>
                  </a:solidFill>
                  <a:latin typeface="Helvetica Neue"/>
                </a:rPr>
                <a:t>is_sorted</a:t>
              </a:r>
              <a:r>
                <a:rPr lang="en-US" sz="800" b="0" dirty="0">
                  <a:solidFill>
                    <a:schemeClr val="tx1"/>
                  </a:solidFill>
                  <a:latin typeface="Helvetica Neue"/>
                </a:rPr>
                <a:t>(A);</a:t>
              </a:r>
            </a:p>
            <a:p>
              <a:pPr algn="l"/>
              <a:r>
                <a:rPr lang="en-US" sz="800" b="0" dirty="0">
                  <a:solidFill>
                    <a:schemeClr val="tx1"/>
                  </a:solidFill>
                  <a:latin typeface="Helvetica Neue"/>
                </a:rPr>
                <a:t>}</a:t>
              </a:r>
            </a:p>
            <a:p>
              <a:pPr algn="l"/>
              <a:endParaRPr lang="en-US" sz="800" b="0" dirty="0">
                <a:solidFill>
                  <a:schemeClr val="tx1"/>
                </a:solidFill>
                <a:latin typeface="Helvetica Neue"/>
              </a:endParaRPr>
            </a:p>
            <a:p>
              <a:pPr algn="l"/>
              <a:r>
                <a:rPr lang="en-US" sz="800" b="0" dirty="0">
                  <a:solidFill>
                    <a:schemeClr val="accent5">
                      <a:lumMod val="75000"/>
                    </a:schemeClr>
                  </a:solidFill>
                  <a:latin typeface="Helvetica Neue"/>
                </a:rPr>
                <a:t>// Implementation of interface functions</a:t>
              </a:r>
            </a:p>
            <a:p>
              <a:pPr algn="l"/>
              <a:r>
                <a:rPr lang="en-US" sz="800" b="0" dirty="0" err="1">
                  <a:solidFill>
                    <a:srgbClr val="00B050"/>
                  </a:solidFill>
                  <a:latin typeface="Helvetica Neue"/>
                </a:rPr>
                <a:t>int</a:t>
              </a:r>
              <a:r>
                <a:rPr lang="en-US" sz="800" b="0" dirty="0">
                  <a:solidFill>
                    <a:srgbClr val="00B050"/>
                  </a:solidFill>
                  <a:latin typeface="Helvetica Neue"/>
                </a:rPr>
                <a:t> </a:t>
              </a:r>
              <a:r>
                <a:rPr lang="en-US" sz="800" b="0" dirty="0" err="1">
                  <a:solidFill>
                    <a:srgbClr val="7030A0"/>
                  </a:solidFill>
                  <a:latin typeface="Helvetica Neue"/>
                </a:rPr>
                <a:t>ssa_len</a:t>
              </a:r>
              <a:r>
                <a:rPr lang="en-US" sz="800" b="0" dirty="0">
                  <a:solidFill>
                    <a:schemeClr val="tx1"/>
                  </a:solidFill>
                  <a:latin typeface="Helvetica Neue"/>
                </a:rPr>
                <a:t>(</a:t>
              </a:r>
              <a:r>
                <a:rPr lang="en-US" sz="800" b="0" dirty="0" err="1">
                  <a:solidFill>
                    <a:srgbClr val="00B050"/>
                  </a:solidFill>
                  <a:latin typeface="Helvetica Neue"/>
                </a:rPr>
                <a:t>ssa</a:t>
              </a:r>
              <a:r>
                <a:rPr lang="en-US" sz="800" b="0" dirty="0">
                  <a:solidFill>
                    <a:srgbClr val="00B050"/>
                  </a:solidFill>
                  <a:latin typeface="Helvetica Neue"/>
                </a:rPr>
                <a:t>*</a:t>
              </a:r>
              <a:r>
                <a:rPr lang="en-US" sz="800" b="0" dirty="0">
                  <a:solidFill>
                    <a:schemeClr val="tx1"/>
                  </a:solidFill>
                  <a:latin typeface="Helvetica Neue"/>
                </a:rPr>
                <a:t> </a:t>
              </a:r>
              <a:r>
                <a:rPr lang="en-US" sz="800" b="0" dirty="0">
                  <a:solidFill>
                    <a:srgbClr val="FFC000"/>
                  </a:solidFill>
                  <a:latin typeface="Helvetica Neue"/>
                </a:rPr>
                <a:t>A</a:t>
              </a:r>
              <a:r>
                <a:rPr lang="en-US" sz="800" b="0" dirty="0">
                  <a:solidFill>
                    <a:schemeClr val="tx1"/>
                  </a:solidFill>
                  <a:latin typeface="Helvetica Neue"/>
                </a:rPr>
                <a:t>)</a:t>
              </a:r>
            </a:p>
            <a:p>
              <a:pPr algn="l">
                <a:tabLst>
                  <a:tab pos="3943350" algn="l"/>
                </a:tabLst>
              </a:pPr>
              <a:r>
                <a:rPr lang="en-US" sz="800" b="0" dirty="0">
                  <a:solidFill>
                    <a:srgbClr val="C00000"/>
                  </a:solidFill>
                  <a:latin typeface="Helvetica Neue"/>
                </a:rPr>
                <a:t>//@requires </a:t>
              </a:r>
              <a:r>
                <a:rPr lang="en-US" sz="800" b="0" dirty="0" err="1">
                  <a:solidFill>
                    <a:srgbClr val="C00000"/>
                  </a:solidFill>
                  <a:latin typeface="Helvetica Neue"/>
                </a:rPr>
                <a:t>is_ssa</a:t>
              </a:r>
              <a:r>
                <a:rPr lang="en-US" sz="800" b="0" dirty="0">
                  <a:solidFill>
                    <a:srgbClr val="C00000"/>
                  </a:solidFill>
                  <a:latin typeface="Helvetica Neue"/>
                </a:rPr>
                <a:t>(A);</a:t>
              </a:r>
            </a:p>
            <a:p>
              <a:pPr algn="l">
                <a:tabLst>
                  <a:tab pos="3943350" algn="l"/>
                </a:tabLst>
              </a:pPr>
              <a:r>
                <a:rPr lang="en-US" sz="800" b="0" dirty="0">
                  <a:solidFill>
                    <a:srgbClr val="C00000"/>
                  </a:solidFill>
                  <a:latin typeface="Helvetica Neue"/>
                </a:rPr>
                <a:t>//@ensures \result &gt;= 0;</a:t>
              </a:r>
            </a:p>
            <a:p>
              <a:pPr algn="l">
                <a:tabLst>
                  <a:tab pos="3943350" algn="l"/>
                </a:tabLst>
              </a:pPr>
              <a:r>
                <a:rPr lang="en-US" sz="800" b="0" dirty="0">
                  <a:solidFill>
                    <a:srgbClr val="C00000"/>
                  </a:solidFill>
                  <a:latin typeface="Helvetica Neue"/>
                </a:rPr>
                <a:t>//@ensures \result == \length(A-&gt;data);</a:t>
              </a:r>
              <a:endParaRPr lang="en-US" sz="800" b="0" dirty="0">
                <a:solidFill>
                  <a:schemeClr val="accent5">
                    <a:lumMod val="75000"/>
                  </a:schemeClr>
                </a:solidFill>
                <a:latin typeface="Helvetica Neue"/>
              </a:endParaRPr>
            </a:p>
            <a:p>
              <a:pPr algn="l"/>
              <a:r>
                <a:rPr lang="en-US" sz="800" b="0" dirty="0">
                  <a:solidFill>
                    <a:schemeClr val="tx1"/>
                  </a:solidFill>
                  <a:latin typeface="Helvetica Neue"/>
                </a:rPr>
                <a:t>{</a:t>
              </a:r>
            </a:p>
            <a:p>
              <a:pPr algn="l"/>
              <a:r>
                <a:rPr lang="en-US" sz="800" b="0" dirty="0">
                  <a:solidFill>
                    <a:schemeClr val="accent5">
                      <a:lumMod val="75000"/>
                    </a:schemeClr>
                  </a:solidFill>
                  <a:latin typeface="Helvetica Neue"/>
                </a:rPr>
                <a:t>  </a:t>
              </a:r>
              <a:r>
                <a:rPr lang="en-US" sz="800" b="0" dirty="0">
                  <a:solidFill>
                    <a:srgbClr val="D03BFF"/>
                  </a:solidFill>
                  <a:latin typeface="Helvetica Neue"/>
                  <a:ea typeface="Menlo" charset="0"/>
                  <a:cs typeface="Menlo" charset="0"/>
                  <a:sym typeface="Menlo" charset="0"/>
                </a:rPr>
                <a:t>return</a:t>
              </a:r>
              <a:r>
                <a:rPr lang="en-US" sz="800" b="0" dirty="0">
                  <a:solidFill>
                    <a:schemeClr val="accent5">
                      <a:lumMod val="75000"/>
                    </a:schemeClr>
                  </a:solidFill>
                  <a:latin typeface="Helvetica Neue"/>
                </a:rPr>
                <a:t> </a:t>
              </a:r>
              <a:r>
                <a:rPr lang="en-US" sz="800" b="0" dirty="0">
                  <a:solidFill>
                    <a:schemeClr val="tx1"/>
                  </a:solidFill>
                  <a:latin typeface="Helvetica Neue"/>
                </a:rPr>
                <a:t>A-&gt;length;</a:t>
              </a:r>
            </a:p>
            <a:p>
              <a:pPr algn="l"/>
              <a:r>
                <a:rPr lang="en-US" sz="800" b="0" dirty="0">
                  <a:solidFill>
                    <a:schemeClr val="tx1"/>
                  </a:solidFill>
                  <a:latin typeface="Helvetica Neue"/>
                </a:rPr>
                <a:t>}</a:t>
              </a:r>
            </a:p>
          </p:txBody>
        </p:sp>
        <p:sp>
          <p:nvSpPr>
            <p:cNvPr id="5" name="TextBox 4"/>
            <p:cNvSpPr txBox="1"/>
            <p:nvPr/>
          </p:nvSpPr>
          <p:spPr>
            <a:xfrm rot="5400000">
              <a:off x="6501138" y="3697494"/>
              <a:ext cx="2902589" cy="49374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50" dirty="0">
                  <a:latin typeface="Helvetica Neue"/>
                </a:rPr>
                <a:t>SSA Implementation</a:t>
              </a:r>
            </a:p>
          </p:txBody>
        </p:sp>
        <p:cxnSp>
          <p:nvCxnSpPr>
            <p:cNvPr id="6" name="Straight Connector 5"/>
            <p:cNvCxnSpPr/>
            <p:nvPr/>
          </p:nvCxnSpPr>
          <p:spPr bwMode="auto">
            <a:xfrm rot="5400000" flipH="1">
              <a:off x="1026198" y="5497392"/>
              <a:ext cx="6531216" cy="1588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sp>
          <p:nvSpPr>
            <p:cNvPr id="7" name="TextBox 6"/>
            <p:cNvSpPr txBox="1"/>
            <p:nvPr/>
          </p:nvSpPr>
          <p:spPr>
            <a:xfrm>
              <a:off x="4292600" y="2262250"/>
              <a:ext cx="3429000" cy="6500750"/>
            </a:xfrm>
            <a:prstGeom prst="rect">
              <a:avLst/>
            </a:prstGeom>
            <a:noFill/>
            <a:ln w="12700" cap="flat" cmpd="sng" algn="ctr">
              <a:noFill/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none" lIns="91440" tIns="91440" rIns="50800" bIns="5080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algn="l"/>
              <a:r>
                <a:rPr lang="en-US" sz="800" b="0" dirty="0" err="1">
                  <a:solidFill>
                    <a:srgbClr val="00B050"/>
                  </a:solidFill>
                  <a:latin typeface="Helvetica Neue"/>
                </a:rPr>
                <a:t>ssa</a:t>
              </a:r>
              <a:r>
                <a:rPr lang="en-US" sz="800" b="0" dirty="0">
                  <a:solidFill>
                    <a:srgbClr val="00B050"/>
                  </a:solidFill>
                  <a:latin typeface="Helvetica Neue"/>
                </a:rPr>
                <a:t>* </a:t>
              </a:r>
              <a:r>
                <a:rPr lang="en-US" sz="800" b="0" dirty="0" err="1">
                  <a:solidFill>
                    <a:srgbClr val="7030A0"/>
                  </a:solidFill>
                  <a:latin typeface="Helvetica Neue"/>
                </a:rPr>
                <a:t>ssa_new</a:t>
              </a:r>
              <a:r>
                <a:rPr lang="en-US" sz="800" b="0" dirty="0">
                  <a:solidFill>
                    <a:schemeClr val="tx1"/>
                  </a:solidFill>
                  <a:latin typeface="Helvetica Neue"/>
                </a:rPr>
                <a:t>(</a:t>
              </a:r>
              <a:r>
                <a:rPr lang="en-US" sz="800" b="0" dirty="0" err="1">
                  <a:solidFill>
                    <a:srgbClr val="00B050"/>
                  </a:solidFill>
                  <a:latin typeface="Helvetica Neue"/>
                </a:rPr>
                <a:t>int</a:t>
              </a:r>
              <a:r>
                <a:rPr lang="en-US" sz="800" b="0" dirty="0">
                  <a:solidFill>
                    <a:schemeClr val="tx1"/>
                  </a:solidFill>
                  <a:latin typeface="Helvetica Neue"/>
                </a:rPr>
                <a:t> </a:t>
              </a:r>
              <a:r>
                <a:rPr lang="en-US" sz="800" b="0" dirty="0">
                  <a:solidFill>
                    <a:srgbClr val="FFC000"/>
                  </a:solidFill>
                  <a:latin typeface="Helvetica Neue"/>
                </a:rPr>
                <a:t>size</a:t>
              </a:r>
              <a:r>
                <a:rPr lang="en-US" sz="800" b="0" dirty="0">
                  <a:solidFill>
                    <a:schemeClr val="tx1"/>
                  </a:solidFill>
                  <a:latin typeface="Helvetica Neue"/>
                </a:rPr>
                <a:t>)</a:t>
              </a:r>
            </a:p>
            <a:p>
              <a:pPr algn="l">
                <a:tabLst>
                  <a:tab pos="3943350" algn="l"/>
                </a:tabLst>
              </a:pPr>
              <a:r>
                <a:rPr lang="en-US" sz="800" b="0" dirty="0">
                  <a:solidFill>
                    <a:srgbClr val="C00000"/>
                  </a:solidFill>
                  <a:latin typeface="Helvetica Neue"/>
                </a:rPr>
                <a:t>//@requires size &gt;= 0;</a:t>
              </a:r>
            </a:p>
            <a:p>
              <a:pPr algn="l">
                <a:tabLst>
                  <a:tab pos="3943350" algn="l"/>
                </a:tabLst>
              </a:pPr>
              <a:r>
                <a:rPr lang="en-US" sz="800" b="0" dirty="0">
                  <a:solidFill>
                    <a:srgbClr val="C00000"/>
                  </a:solidFill>
                  <a:latin typeface="Helvetica Neue"/>
                </a:rPr>
                <a:t>//@ensures </a:t>
              </a:r>
              <a:r>
                <a:rPr lang="en-US" sz="800" b="0" dirty="0" err="1">
                  <a:solidFill>
                    <a:srgbClr val="C00000"/>
                  </a:solidFill>
                  <a:latin typeface="Helvetica Neue"/>
                </a:rPr>
                <a:t>is_ssa</a:t>
              </a:r>
              <a:r>
                <a:rPr lang="en-US" sz="800" b="0" dirty="0">
                  <a:solidFill>
                    <a:srgbClr val="C00000"/>
                  </a:solidFill>
                  <a:latin typeface="Helvetica Neue"/>
                </a:rPr>
                <a:t>(\result);</a:t>
              </a:r>
            </a:p>
            <a:p>
              <a:pPr algn="l">
                <a:tabLst>
                  <a:tab pos="3943350" algn="l"/>
                </a:tabLst>
              </a:pPr>
              <a:r>
                <a:rPr lang="en-US" sz="800" b="0" dirty="0">
                  <a:solidFill>
                    <a:srgbClr val="C00000"/>
                  </a:solidFill>
                  <a:latin typeface="Helvetica Neue"/>
                </a:rPr>
                <a:t>//@ensures </a:t>
              </a:r>
              <a:r>
                <a:rPr lang="en-US" sz="800" b="0" dirty="0" err="1">
                  <a:solidFill>
                    <a:srgbClr val="C00000"/>
                  </a:solidFill>
                  <a:latin typeface="Helvetica Neue"/>
                </a:rPr>
                <a:t>ssa_len</a:t>
              </a:r>
              <a:r>
                <a:rPr lang="en-US" sz="800" b="0" dirty="0">
                  <a:solidFill>
                    <a:srgbClr val="C00000"/>
                  </a:solidFill>
                  <a:latin typeface="Helvetica Neue"/>
                </a:rPr>
                <a:t>(\result) == size;</a:t>
              </a:r>
              <a:endParaRPr lang="en-US" sz="800" b="0" dirty="0">
                <a:solidFill>
                  <a:schemeClr val="accent5">
                    <a:lumMod val="75000"/>
                  </a:schemeClr>
                </a:solidFill>
                <a:latin typeface="Helvetica Neue"/>
              </a:endParaRPr>
            </a:p>
            <a:p>
              <a:pPr algn="l"/>
              <a:r>
                <a:rPr lang="en-US" sz="800" b="0" dirty="0">
                  <a:solidFill>
                    <a:schemeClr val="tx1"/>
                  </a:solidFill>
                  <a:latin typeface="Helvetica Neue"/>
                </a:rPr>
                <a:t>{</a:t>
              </a:r>
            </a:p>
            <a:p>
              <a:pPr algn="l"/>
              <a:r>
                <a:rPr lang="en-US" sz="800" b="0" dirty="0">
                  <a:solidFill>
                    <a:schemeClr val="tx1"/>
                  </a:solidFill>
                  <a:latin typeface="Helvetica Neue"/>
                </a:rPr>
                <a:t>  </a:t>
              </a:r>
              <a:r>
                <a:rPr lang="en-US" sz="800" b="0" dirty="0" err="1">
                  <a:solidFill>
                    <a:srgbClr val="00B050"/>
                  </a:solidFill>
                  <a:latin typeface="Helvetica Neue"/>
                </a:rPr>
                <a:t>ssa</a:t>
              </a:r>
              <a:r>
                <a:rPr lang="en-US" sz="800" b="0" dirty="0">
                  <a:solidFill>
                    <a:srgbClr val="00B050"/>
                  </a:solidFill>
                  <a:latin typeface="Helvetica Neue"/>
                </a:rPr>
                <a:t>*</a:t>
              </a:r>
              <a:r>
                <a:rPr lang="en-US" sz="800" b="0" dirty="0">
                  <a:solidFill>
                    <a:schemeClr val="tx1"/>
                  </a:solidFill>
                  <a:latin typeface="Helvetica Neue"/>
                </a:rPr>
                <a:t> A = </a:t>
              </a:r>
              <a:r>
                <a:rPr lang="en-US" sz="800" b="0" dirty="0" err="1">
                  <a:solidFill>
                    <a:schemeClr val="tx1"/>
                  </a:solidFill>
                  <a:latin typeface="Helvetica Neue"/>
                </a:rPr>
                <a:t>alloc</a:t>
              </a:r>
              <a:r>
                <a:rPr lang="en-US" sz="800" b="0" dirty="0">
                  <a:solidFill>
                    <a:schemeClr val="tx1"/>
                  </a:solidFill>
                  <a:latin typeface="Helvetica Neue"/>
                </a:rPr>
                <a:t>(</a:t>
              </a:r>
              <a:r>
                <a:rPr lang="en-US" sz="800" b="0" dirty="0" err="1">
                  <a:solidFill>
                    <a:srgbClr val="00B050"/>
                  </a:solidFill>
                  <a:latin typeface="Helvetica Neue"/>
                </a:rPr>
                <a:t>ssa</a:t>
              </a:r>
              <a:r>
                <a:rPr lang="en-US" sz="800" b="0" dirty="0">
                  <a:solidFill>
                    <a:schemeClr val="tx1"/>
                  </a:solidFill>
                  <a:latin typeface="Helvetica Neue"/>
                </a:rPr>
                <a:t>);</a:t>
              </a:r>
            </a:p>
            <a:p>
              <a:pPr algn="l"/>
              <a:r>
                <a:rPr lang="en-US" sz="800" b="0" dirty="0">
                  <a:solidFill>
                    <a:schemeClr val="tx1"/>
                  </a:solidFill>
                  <a:latin typeface="Helvetica Neue"/>
                </a:rPr>
                <a:t>  A-&gt;data = </a:t>
              </a:r>
              <a:r>
                <a:rPr lang="en-US" sz="800" b="0" dirty="0" err="1">
                  <a:solidFill>
                    <a:schemeClr val="tx1"/>
                  </a:solidFill>
                  <a:latin typeface="Helvetica Neue"/>
                </a:rPr>
                <a:t>alloc_array</a:t>
              </a:r>
              <a:r>
                <a:rPr lang="en-US" sz="800" b="0" dirty="0">
                  <a:solidFill>
                    <a:schemeClr val="tx1"/>
                  </a:solidFill>
                  <a:latin typeface="Helvetica Neue"/>
                </a:rPr>
                <a:t>(</a:t>
              </a:r>
              <a:r>
                <a:rPr lang="en-US" sz="800" b="0" dirty="0">
                  <a:solidFill>
                    <a:srgbClr val="00B050"/>
                  </a:solidFill>
                  <a:latin typeface="Helvetica Neue"/>
                </a:rPr>
                <a:t>string</a:t>
              </a:r>
              <a:r>
                <a:rPr lang="en-US" sz="800" b="0" dirty="0">
                  <a:solidFill>
                    <a:schemeClr val="tx1"/>
                  </a:solidFill>
                  <a:latin typeface="Helvetica Neue"/>
                </a:rPr>
                <a:t>, size);</a:t>
              </a:r>
            </a:p>
            <a:p>
              <a:pPr algn="l"/>
              <a:r>
                <a:rPr lang="en-US" sz="800" b="0" dirty="0">
                  <a:solidFill>
                    <a:schemeClr val="tx1"/>
                  </a:solidFill>
                  <a:latin typeface="Helvetica Neue"/>
                </a:rPr>
                <a:t>  A-&gt;length = size;</a:t>
              </a:r>
            </a:p>
            <a:p>
              <a:pPr algn="l"/>
              <a:r>
                <a:rPr lang="en-US" sz="800" b="0" dirty="0">
                  <a:solidFill>
                    <a:srgbClr val="D03BFF"/>
                  </a:solidFill>
                  <a:latin typeface="Helvetica Neue"/>
                  <a:ea typeface="Menlo" charset="0"/>
                  <a:cs typeface="Menlo" charset="0"/>
                  <a:sym typeface="Menlo" charset="0"/>
                </a:rPr>
                <a:t>return</a:t>
              </a:r>
              <a:r>
                <a:rPr lang="en-US" sz="800" b="0" dirty="0">
                  <a:solidFill>
                    <a:schemeClr val="accent5">
                      <a:lumMod val="75000"/>
                    </a:schemeClr>
                  </a:solidFill>
                  <a:latin typeface="Helvetica Neue"/>
                </a:rPr>
                <a:t> </a:t>
              </a:r>
              <a:r>
                <a:rPr lang="en-US" sz="800" b="0" dirty="0">
                  <a:solidFill>
                    <a:schemeClr val="tx1"/>
                  </a:solidFill>
                  <a:latin typeface="Helvetica Neue"/>
                </a:rPr>
                <a:t>A;</a:t>
              </a:r>
            </a:p>
            <a:p>
              <a:pPr algn="l"/>
              <a:r>
                <a:rPr lang="en-US" sz="800" b="0" dirty="0">
                  <a:solidFill>
                    <a:schemeClr val="tx1"/>
                  </a:solidFill>
                  <a:latin typeface="Helvetica Neue"/>
                </a:rPr>
                <a:t>}</a:t>
              </a:r>
            </a:p>
            <a:p>
              <a:pPr algn="l"/>
              <a:endParaRPr lang="en-US" sz="800" b="0" dirty="0">
                <a:solidFill>
                  <a:srgbClr val="00B050"/>
                </a:solidFill>
                <a:latin typeface="Helvetica Neue"/>
              </a:endParaRPr>
            </a:p>
            <a:p>
              <a:pPr algn="l"/>
              <a:r>
                <a:rPr lang="en-US" sz="800" b="0" dirty="0">
                  <a:solidFill>
                    <a:srgbClr val="00B050"/>
                  </a:solidFill>
                  <a:latin typeface="Helvetica Neue"/>
                </a:rPr>
                <a:t>string</a:t>
              </a:r>
              <a:r>
                <a:rPr lang="en-US" sz="800" b="0" dirty="0">
                  <a:solidFill>
                    <a:schemeClr val="accent5">
                      <a:lumMod val="75000"/>
                    </a:schemeClr>
                  </a:solidFill>
                  <a:latin typeface="Helvetica Neue"/>
                </a:rPr>
                <a:t> </a:t>
              </a:r>
              <a:r>
                <a:rPr lang="en-US" sz="800" b="0" dirty="0" err="1">
                  <a:solidFill>
                    <a:srgbClr val="7030A0"/>
                  </a:solidFill>
                  <a:latin typeface="Helvetica Neue"/>
                </a:rPr>
                <a:t>ssa_get</a:t>
              </a:r>
              <a:r>
                <a:rPr lang="en-US" sz="800" b="0" dirty="0">
                  <a:solidFill>
                    <a:schemeClr val="tx1"/>
                  </a:solidFill>
                  <a:latin typeface="Helvetica Neue"/>
                </a:rPr>
                <a:t>(</a:t>
              </a:r>
              <a:r>
                <a:rPr lang="en-US" sz="800" b="0" dirty="0" err="1">
                  <a:solidFill>
                    <a:srgbClr val="00B050"/>
                  </a:solidFill>
                  <a:latin typeface="Helvetica Neue"/>
                </a:rPr>
                <a:t>ssa</a:t>
              </a:r>
              <a:r>
                <a:rPr lang="en-US" sz="800" b="0" dirty="0">
                  <a:solidFill>
                    <a:srgbClr val="00B050"/>
                  </a:solidFill>
                  <a:latin typeface="Helvetica Neue"/>
                </a:rPr>
                <a:t>*</a:t>
              </a:r>
              <a:r>
                <a:rPr lang="en-US" sz="800" b="0" dirty="0">
                  <a:solidFill>
                    <a:schemeClr val="tx1"/>
                  </a:solidFill>
                  <a:latin typeface="Helvetica Neue"/>
                </a:rPr>
                <a:t> </a:t>
              </a:r>
              <a:r>
                <a:rPr lang="en-US" sz="800" b="0" dirty="0">
                  <a:solidFill>
                    <a:srgbClr val="FFC000"/>
                  </a:solidFill>
                  <a:latin typeface="Helvetica Neue"/>
                </a:rPr>
                <a:t>A</a:t>
              </a:r>
              <a:r>
                <a:rPr lang="en-US" sz="800" b="0" dirty="0">
                  <a:solidFill>
                    <a:schemeClr val="tx1"/>
                  </a:solidFill>
                  <a:latin typeface="Helvetica Neue"/>
                </a:rPr>
                <a:t>, </a:t>
              </a:r>
              <a:r>
                <a:rPr lang="en-US" sz="800" b="0" dirty="0" err="1">
                  <a:solidFill>
                    <a:srgbClr val="00B050"/>
                  </a:solidFill>
                  <a:latin typeface="Helvetica Neue"/>
                </a:rPr>
                <a:t>int</a:t>
              </a:r>
              <a:r>
                <a:rPr lang="en-US" sz="800" b="0" dirty="0">
                  <a:solidFill>
                    <a:schemeClr val="tx1"/>
                  </a:solidFill>
                  <a:latin typeface="Helvetica Neue"/>
                </a:rPr>
                <a:t> </a:t>
              </a:r>
              <a:r>
                <a:rPr lang="en-US" sz="800" b="0" dirty="0" err="1">
                  <a:solidFill>
                    <a:srgbClr val="FFC000"/>
                  </a:solidFill>
                  <a:latin typeface="Helvetica Neue"/>
                </a:rPr>
                <a:t>i</a:t>
              </a:r>
              <a:r>
                <a:rPr lang="en-US" sz="800" b="0" dirty="0">
                  <a:solidFill>
                    <a:schemeClr val="tx1"/>
                  </a:solidFill>
                  <a:latin typeface="Helvetica Neue"/>
                </a:rPr>
                <a:t>)</a:t>
              </a:r>
            </a:p>
            <a:p>
              <a:pPr algn="l">
                <a:tabLst>
                  <a:tab pos="3943350" algn="l"/>
                </a:tabLst>
              </a:pPr>
              <a:r>
                <a:rPr lang="en-US" sz="800" b="0" dirty="0">
                  <a:solidFill>
                    <a:srgbClr val="C00000"/>
                  </a:solidFill>
                  <a:latin typeface="Helvetica Neue"/>
                </a:rPr>
                <a:t>//@requires </a:t>
              </a:r>
              <a:r>
                <a:rPr lang="en-US" sz="800" b="0" dirty="0" err="1">
                  <a:solidFill>
                    <a:srgbClr val="C00000"/>
                  </a:solidFill>
                  <a:latin typeface="Helvetica Neue"/>
                </a:rPr>
                <a:t>is_ssa</a:t>
              </a:r>
              <a:r>
                <a:rPr lang="en-US" sz="800" b="0" dirty="0">
                  <a:solidFill>
                    <a:srgbClr val="C00000"/>
                  </a:solidFill>
                  <a:latin typeface="Helvetica Neue"/>
                </a:rPr>
                <a:t>(A);</a:t>
              </a:r>
            </a:p>
            <a:p>
              <a:pPr algn="l">
                <a:tabLst>
                  <a:tab pos="3943350" algn="l"/>
                </a:tabLst>
              </a:pPr>
              <a:r>
                <a:rPr lang="en-US" sz="800" b="0" dirty="0">
                  <a:solidFill>
                    <a:srgbClr val="C00000"/>
                  </a:solidFill>
                  <a:latin typeface="Helvetica Neue"/>
                </a:rPr>
                <a:t>//@requires 0 &lt;= </a:t>
              </a:r>
              <a:r>
                <a:rPr lang="en-US" sz="800" b="0" dirty="0" err="1">
                  <a:solidFill>
                    <a:srgbClr val="C00000"/>
                  </a:solidFill>
                  <a:latin typeface="Helvetica Neue"/>
                </a:rPr>
                <a:t>i</a:t>
              </a:r>
              <a:r>
                <a:rPr lang="en-US" sz="800" b="0" dirty="0">
                  <a:solidFill>
                    <a:srgbClr val="C00000"/>
                  </a:solidFill>
                  <a:latin typeface="Helvetica Neue"/>
                </a:rPr>
                <a:t> &amp;&amp; </a:t>
              </a:r>
              <a:r>
                <a:rPr lang="en-US" sz="800" b="0" dirty="0" err="1">
                  <a:solidFill>
                    <a:srgbClr val="C00000"/>
                  </a:solidFill>
                  <a:latin typeface="Helvetica Neue"/>
                </a:rPr>
                <a:t>i</a:t>
              </a:r>
              <a:r>
                <a:rPr lang="en-US" sz="800" b="0" dirty="0">
                  <a:solidFill>
                    <a:srgbClr val="C00000"/>
                  </a:solidFill>
                  <a:latin typeface="Helvetica Neue"/>
                </a:rPr>
                <a:t> &lt; </a:t>
              </a:r>
              <a:r>
                <a:rPr lang="en-US" sz="800" b="0" dirty="0" err="1">
                  <a:solidFill>
                    <a:srgbClr val="C00000"/>
                  </a:solidFill>
                  <a:latin typeface="Helvetica Neue"/>
                </a:rPr>
                <a:t>ssa_len</a:t>
              </a:r>
              <a:r>
                <a:rPr lang="en-US" sz="800" b="0" dirty="0">
                  <a:solidFill>
                    <a:srgbClr val="C00000"/>
                  </a:solidFill>
                  <a:latin typeface="Helvetica Neue"/>
                </a:rPr>
                <a:t>(A);</a:t>
              </a:r>
              <a:endParaRPr lang="en-US" sz="800" b="0" dirty="0">
                <a:solidFill>
                  <a:schemeClr val="accent5">
                    <a:lumMod val="75000"/>
                  </a:schemeClr>
                </a:solidFill>
                <a:latin typeface="Helvetica Neue"/>
              </a:endParaRPr>
            </a:p>
            <a:p>
              <a:pPr algn="l"/>
              <a:r>
                <a:rPr lang="en-US" sz="800" b="0" dirty="0">
                  <a:solidFill>
                    <a:schemeClr val="tx1"/>
                  </a:solidFill>
                  <a:latin typeface="Helvetica Neue"/>
                </a:rPr>
                <a:t>{</a:t>
              </a:r>
            </a:p>
            <a:p>
              <a:pPr algn="l"/>
              <a:r>
                <a:rPr lang="en-US" sz="800" b="0" dirty="0">
                  <a:solidFill>
                    <a:schemeClr val="accent5">
                      <a:lumMod val="75000"/>
                    </a:schemeClr>
                  </a:solidFill>
                  <a:latin typeface="Helvetica Neue"/>
                </a:rPr>
                <a:t>  </a:t>
              </a:r>
              <a:r>
                <a:rPr lang="en-US" sz="800" b="0" dirty="0">
                  <a:solidFill>
                    <a:srgbClr val="D03BFF"/>
                  </a:solidFill>
                  <a:latin typeface="Helvetica Neue"/>
                  <a:ea typeface="Menlo" charset="0"/>
                  <a:cs typeface="Menlo" charset="0"/>
                  <a:sym typeface="Menlo" charset="0"/>
                </a:rPr>
                <a:t>return</a:t>
              </a:r>
              <a:r>
                <a:rPr lang="en-US" sz="800" b="0" dirty="0">
                  <a:solidFill>
                    <a:schemeClr val="accent5">
                      <a:lumMod val="75000"/>
                    </a:schemeClr>
                  </a:solidFill>
                  <a:latin typeface="Helvetica Neue"/>
                </a:rPr>
                <a:t> </a:t>
              </a:r>
              <a:r>
                <a:rPr lang="en-US" sz="800" b="0" dirty="0">
                  <a:solidFill>
                    <a:schemeClr val="tx1"/>
                  </a:solidFill>
                  <a:latin typeface="Helvetica Neue"/>
                </a:rPr>
                <a:t>A-&gt;data[</a:t>
              </a:r>
              <a:r>
                <a:rPr lang="en-US" sz="800" b="0" dirty="0" err="1">
                  <a:solidFill>
                    <a:schemeClr val="tx1"/>
                  </a:solidFill>
                  <a:latin typeface="Helvetica Neue"/>
                </a:rPr>
                <a:t>i</a:t>
              </a:r>
              <a:r>
                <a:rPr lang="en-US" sz="800" b="0" dirty="0">
                  <a:solidFill>
                    <a:schemeClr val="tx1"/>
                  </a:solidFill>
                  <a:latin typeface="Helvetica Neue"/>
                </a:rPr>
                <a:t>];</a:t>
              </a:r>
            </a:p>
            <a:p>
              <a:pPr algn="l"/>
              <a:r>
                <a:rPr lang="en-US" sz="800" b="0" dirty="0">
                  <a:solidFill>
                    <a:schemeClr val="tx1"/>
                  </a:solidFill>
                  <a:latin typeface="Helvetica Neue"/>
                </a:rPr>
                <a:t>}</a:t>
              </a:r>
              <a:endParaRPr lang="en-US" sz="700" b="0" dirty="0">
                <a:latin typeface="Helvetica Neue"/>
              </a:endParaRPr>
            </a:p>
            <a:p>
              <a:pPr algn="l"/>
              <a:endParaRPr lang="en-US" sz="800" b="0" dirty="0">
                <a:solidFill>
                  <a:schemeClr val="accent5">
                    <a:lumMod val="75000"/>
                  </a:schemeClr>
                </a:solidFill>
                <a:latin typeface="Helvetica Neue"/>
              </a:endParaRPr>
            </a:p>
            <a:p>
              <a:pPr algn="l"/>
              <a:r>
                <a:rPr lang="en-US" sz="800" b="0" dirty="0">
                  <a:solidFill>
                    <a:srgbClr val="00B050"/>
                  </a:solidFill>
                  <a:latin typeface="Helvetica Neue"/>
                </a:rPr>
                <a:t>void </a:t>
              </a:r>
              <a:r>
                <a:rPr lang="en-US" sz="800" b="0" dirty="0" err="1">
                  <a:solidFill>
                    <a:srgbClr val="7030A0"/>
                  </a:solidFill>
                  <a:latin typeface="Helvetica Neue"/>
                </a:rPr>
                <a:t>ssa_set</a:t>
              </a:r>
              <a:r>
                <a:rPr lang="en-US" sz="800" b="0" dirty="0">
                  <a:solidFill>
                    <a:schemeClr val="tx1"/>
                  </a:solidFill>
                  <a:latin typeface="Helvetica Neue"/>
                </a:rPr>
                <a:t>(</a:t>
              </a:r>
              <a:r>
                <a:rPr lang="en-US" sz="800" b="0" dirty="0" err="1">
                  <a:solidFill>
                    <a:srgbClr val="00B050"/>
                  </a:solidFill>
                  <a:latin typeface="Helvetica Neue"/>
                </a:rPr>
                <a:t>ssa</a:t>
              </a:r>
              <a:r>
                <a:rPr lang="en-US" sz="800" b="0" dirty="0">
                  <a:solidFill>
                    <a:srgbClr val="00B050"/>
                  </a:solidFill>
                  <a:latin typeface="Helvetica Neue"/>
                </a:rPr>
                <a:t>*</a:t>
              </a:r>
              <a:r>
                <a:rPr lang="en-US" sz="800" b="0" dirty="0">
                  <a:solidFill>
                    <a:schemeClr val="tx1"/>
                  </a:solidFill>
                  <a:latin typeface="Helvetica Neue"/>
                </a:rPr>
                <a:t> </a:t>
              </a:r>
              <a:r>
                <a:rPr lang="en-US" sz="800" b="0" dirty="0">
                  <a:solidFill>
                    <a:srgbClr val="FFC000"/>
                  </a:solidFill>
                  <a:latin typeface="Helvetica Neue"/>
                </a:rPr>
                <a:t>A</a:t>
              </a:r>
              <a:r>
                <a:rPr lang="en-US" sz="800" b="0" dirty="0">
                  <a:solidFill>
                    <a:schemeClr val="tx1"/>
                  </a:solidFill>
                  <a:latin typeface="Helvetica Neue"/>
                </a:rPr>
                <a:t>, </a:t>
              </a:r>
              <a:r>
                <a:rPr lang="en-US" sz="800" b="0" dirty="0" err="1">
                  <a:solidFill>
                    <a:srgbClr val="00B050"/>
                  </a:solidFill>
                  <a:latin typeface="Helvetica Neue"/>
                </a:rPr>
                <a:t>int</a:t>
              </a:r>
              <a:r>
                <a:rPr lang="en-US" sz="800" b="0" dirty="0">
                  <a:solidFill>
                    <a:schemeClr val="tx1"/>
                  </a:solidFill>
                  <a:latin typeface="Helvetica Neue"/>
                </a:rPr>
                <a:t> </a:t>
              </a:r>
              <a:r>
                <a:rPr lang="en-US" sz="800" b="0" dirty="0" err="1">
                  <a:solidFill>
                    <a:srgbClr val="FFC000"/>
                  </a:solidFill>
                  <a:latin typeface="Helvetica Neue"/>
                </a:rPr>
                <a:t>i</a:t>
              </a:r>
              <a:r>
                <a:rPr lang="en-US" sz="800" b="0" dirty="0">
                  <a:solidFill>
                    <a:schemeClr val="tx1"/>
                  </a:solidFill>
                  <a:latin typeface="Helvetica Neue"/>
                </a:rPr>
                <a:t> , </a:t>
              </a:r>
              <a:r>
                <a:rPr lang="en-US" sz="800" b="0" dirty="0">
                  <a:solidFill>
                    <a:srgbClr val="00B050"/>
                  </a:solidFill>
                  <a:latin typeface="Helvetica Neue"/>
                </a:rPr>
                <a:t>string</a:t>
              </a:r>
              <a:r>
                <a:rPr lang="en-US" sz="800" b="0" dirty="0">
                  <a:solidFill>
                    <a:schemeClr val="tx1"/>
                  </a:solidFill>
                  <a:latin typeface="Helvetica Neue"/>
                </a:rPr>
                <a:t> </a:t>
              </a:r>
              <a:r>
                <a:rPr lang="en-US" sz="800" b="0" dirty="0">
                  <a:solidFill>
                    <a:srgbClr val="FFC000"/>
                  </a:solidFill>
                  <a:latin typeface="Helvetica Neue"/>
                </a:rPr>
                <a:t>x</a:t>
              </a:r>
              <a:r>
                <a:rPr lang="en-US" sz="800" b="0" dirty="0">
                  <a:solidFill>
                    <a:schemeClr val="tx1"/>
                  </a:solidFill>
                  <a:latin typeface="Helvetica Neue"/>
                </a:rPr>
                <a:t>)</a:t>
              </a:r>
            </a:p>
            <a:p>
              <a:pPr algn="l">
                <a:tabLst>
                  <a:tab pos="3943350" algn="l"/>
                </a:tabLst>
              </a:pPr>
              <a:r>
                <a:rPr lang="en-US" sz="800" b="0" dirty="0">
                  <a:solidFill>
                    <a:srgbClr val="C00000"/>
                  </a:solidFill>
                  <a:latin typeface="Helvetica Neue"/>
                </a:rPr>
                <a:t>//@requires </a:t>
              </a:r>
              <a:r>
                <a:rPr lang="en-US" sz="800" b="0" dirty="0" err="1">
                  <a:solidFill>
                    <a:srgbClr val="C00000"/>
                  </a:solidFill>
                  <a:latin typeface="Helvetica Neue"/>
                </a:rPr>
                <a:t>is_ssa</a:t>
              </a:r>
              <a:r>
                <a:rPr lang="en-US" sz="800" b="0" dirty="0">
                  <a:solidFill>
                    <a:srgbClr val="C00000"/>
                  </a:solidFill>
                  <a:latin typeface="Helvetica Neue"/>
                </a:rPr>
                <a:t>(A);</a:t>
              </a:r>
            </a:p>
            <a:p>
              <a:pPr algn="l"/>
              <a:r>
                <a:rPr lang="en-US" sz="800" b="0" dirty="0">
                  <a:solidFill>
                    <a:srgbClr val="C00000"/>
                  </a:solidFill>
                  <a:latin typeface="Helvetica Neue"/>
                </a:rPr>
                <a:t>//@requires 0 &lt;= </a:t>
              </a:r>
              <a:r>
                <a:rPr lang="en-US" sz="800" b="0" dirty="0" err="1">
                  <a:solidFill>
                    <a:srgbClr val="C00000"/>
                  </a:solidFill>
                  <a:latin typeface="Helvetica Neue"/>
                </a:rPr>
                <a:t>i</a:t>
              </a:r>
              <a:r>
                <a:rPr lang="en-US" sz="800" b="0" dirty="0">
                  <a:solidFill>
                    <a:srgbClr val="C00000"/>
                  </a:solidFill>
                  <a:latin typeface="Helvetica Neue"/>
                </a:rPr>
                <a:t> &amp;&amp; </a:t>
              </a:r>
              <a:r>
                <a:rPr lang="en-US" sz="800" b="0" dirty="0" err="1">
                  <a:solidFill>
                    <a:srgbClr val="C00000"/>
                  </a:solidFill>
                  <a:latin typeface="Helvetica Neue"/>
                </a:rPr>
                <a:t>i</a:t>
              </a:r>
              <a:r>
                <a:rPr lang="en-US" sz="800" b="0" dirty="0">
                  <a:solidFill>
                    <a:srgbClr val="C00000"/>
                  </a:solidFill>
                  <a:latin typeface="Helvetica Neue"/>
                </a:rPr>
                <a:t> &lt; </a:t>
              </a:r>
              <a:r>
                <a:rPr lang="en-US" sz="800" b="0" dirty="0" err="1">
                  <a:solidFill>
                    <a:srgbClr val="C00000"/>
                  </a:solidFill>
                  <a:latin typeface="Helvetica Neue"/>
                </a:rPr>
                <a:t>ssa_len</a:t>
              </a:r>
              <a:r>
                <a:rPr lang="en-US" sz="800" b="0" dirty="0">
                  <a:solidFill>
                    <a:srgbClr val="C00000"/>
                  </a:solidFill>
                  <a:latin typeface="Helvetica Neue"/>
                </a:rPr>
                <a:t>(A);</a:t>
              </a:r>
              <a:endParaRPr lang="en-US" sz="800" b="0" dirty="0">
                <a:solidFill>
                  <a:schemeClr val="tx1"/>
                </a:solidFill>
                <a:latin typeface="Helvetica Neue"/>
              </a:endParaRPr>
            </a:p>
            <a:p>
              <a:pPr algn="l">
                <a:tabLst>
                  <a:tab pos="3943350" algn="l"/>
                </a:tabLst>
              </a:pPr>
              <a:r>
                <a:rPr lang="en-US" sz="800" b="0" dirty="0">
                  <a:solidFill>
                    <a:srgbClr val="C00000"/>
                  </a:solidFill>
                  <a:latin typeface="Helvetica Neue"/>
                </a:rPr>
                <a:t>//@ensures </a:t>
              </a:r>
              <a:r>
                <a:rPr lang="en-US" sz="800" b="0" dirty="0" err="1">
                  <a:solidFill>
                    <a:srgbClr val="C00000"/>
                  </a:solidFill>
                  <a:latin typeface="Helvetica Neue"/>
                </a:rPr>
                <a:t>is_ssa</a:t>
              </a:r>
              <a:r>
                <a:rPr lang="en-US" sz="800" b="0" dirty="0">
                  <a:solidFill>
                    <a:srgbClr val="C00000"/>
                  </a:solidFill>
                  <a:latin typeface="Helvetica Neue"/>
                </a:rPr>
                <a:t>(A);</a:t>
              </a:r>
              <a:endParaRPr lang="en-US" sz="800" b="0" dirty="0">
                <a:solidFill>
                  <a:schemeClr val="accent5">
                    <a:lumMod val="75000"/>
                  </a:schemeClr>
                </a:solidFill>
                <a:latin typeface="Helvetica Neue"/>
              </a:endParaRPr>
            </a:p>
            <a:p>
              <a:pPr algn="l"/>
              <a:r>
                <a:rPr lang="en-US" sz="800" b="0" dirty="0">
                  <a:solidFill>
                    <a:schemeClr val="tx1"/>
                  </a:solidFill>
                  <a:latin typeface="Helvetica Neue"/>
                </a:rPr>
                <a:t>{ </a:t>
              </a:r>
              <a:r>
                <a:rPr lang="en-US" sz="800" b="0" dirty="0">
                  <a:solidFill>
                    <a:schemeClr val="accent5">
                      <a:lumMod val="90000"/>
                    </a:schemeClr>
                  </a:solidFill>
                  <a:latin typeface="Helvetica Neue"/>
                </a:rPr>
                <a:t>/* left as exercise */</a:t>
              </a:r>
              <a:r>
                <a:rPr lang="en-US" sz="800" b="0" dirty="0">
                  <a:solidFill>
                    <a:schemeClr val="tx1"/>
                  </a:solidFill>
                  <a:latin typeface="Helvetica Neue"/>
                </a:rPr>
                <a:t> }</a:t>
              </a:r>
            </a:p>
            <a:p>
              <a:pPr algn="l"/>
              <a:endParaRPr lang="en-US" sz="800" b="0" dirty="0">
                <a:latin typeface="Helvetica Neue"/>
              </a:endParaRPr>
            </a:p>
            <a:p>
              <a:pPr algn="l"/>
              <a:r>
                <a:rPr lang="fr-FR" sz="800" b="0" dirty="0">
                  <a:solidFill>
                    <a:schemeClr val="accent5">
                      <a:lumMod val="75000"/>
                    </a:schemeClr>
                  </a:solidFill>
                  <a:latin typeface="Helvetica Neue"/>
                </a:rPr>
                <a:t>// Client type</a:t>
              </a:r>
            </a:p>
            <a:p>
              <a:pPr algn="l"/>
              <a:r>
                <a:rPr lang="fr-FR" sz="800" b="0" dirty="0" err="1">
                  <a:solidFill>
                    <a:srgbClr val="D03BFF"/>
                  </a:solidFill>
                  <a:latin typeface="Helvetica Neue"/>
                  <a:ea typeface="Menlo" charset="0"/>
                  <a:cs typeface="Menlo" charset="0"/>
                  <a:sym typeface="Menlo" charset="0"/>
                </a:rPr>
                <a:t>typedef</a:t>
              </a:r>
              <a:r>
                <a:rPr lang="fr-FR" sz="800" b="0" dirty="0">
                  <a:latin typeface="Helvetica Neue"/>
                </a:rPr>
                <a:t> </a:t>
              </a:r>
              <a:r>
                <a:rPr lang="fr-FR" sz="800" b="0" dirty="0" err="1">
                  <a:solidFill>
                    <a:srgbClr val="00B050"/>
                  </a:solidFill>
                  <a:latin typeface="Helvetica Neue"/>
                </a:rPr>
                <a:t>ssa</a:t>
              </a:r>
              <a:r>
                <a:rPr lang="fr-FR" sz="800" b="0" dirty="0">
                  <a:solidFill>
                    <a:srgbClr val="00B050"/>
                  </a:solidFill>
                  <a:latin typeface="Helvetica Neue"/>
                </a:rPr>
                <a:t>* </a:t>
              </a:r>
              <a:r>
                <a:rPr lang="fr-FR" sz="800" b="0" dirty="0" err="1">
                  <a:solidFill>
                    <a:srgbClr val="00B050"/>
                  </a:solidFill>
                  <a:latin typeface="Helvetica Neue"/>
                </a:rPr>
                <a:t>ssa_t</a:t>
              </a:r>
              <a:r>
                <a:rPr lang="fr-FR" sz="800" b="0" dirty="0">
                  <a:latin typeface="Helvetica Neue"/>
                </a:rPr>
                <a:t>;</a:t>
              </a:r>
            </a:p>
            <a:p>
              <a:pPr algn="l"/>
              <a:endParaRPr lang="en-US" sz="800" b="0" dirty="0">
                <a:solidFill>
                  <a:schemeClr val="accent5">
                    <a:lumMod val="75000"/>
                  </a:schemeClr>
                </a:solidFill>
                <a:latin typeface="Helvetica Neue"/>
              </a:endParaRPr>
            </a:p>
          </p:txBody>
        </p:sp>
      </p:grpSp>
      <p:grpSp>
        <p:nvGrpSpPr>
          <p:cNvPr id="14" name="Group 13"/>
          <p:cNvGrpSpPr/>
          <p:nvPr/>
        </p:nvGrpSpPr>
        <p:grpSpPr>
          <a:xfrm>
            <a:off x="8483600" y="4509349"/>
            <a:ext cx="2438400" cy="2505209"/>
            <a:chOff x="8458200" y="4643759"/>
            <a:chExt cx="2438400" cy="2505209"/>
          </a:xfrm>
        </p:grpSpPr>
        <p:sp>
          <p:nvSpPr>
            <p:cNvPr id="12" name="Vertical Scroll 11"/>
            <p:cNvSpPr/>
            <p:nvPr/>
          </p:nvSpPr>
          <p:spPr bwMode="auto">
            <a:xfrm flipH="1">
              <a:off x="8458200" y="4684335"/>
              <a:ext cx="2438400" cy="2464633"/>
            </a:xfrm>
            <a:prstGeom prst="verticalScroll">
              <a:avLst>
                <a:gd name="adj" fmla="val 5547"/>
              </a:avLst>
            </a:prstGeom>
            <a:solidFill>
              <a:schemeClr val="bg1"/>
            </a:solidFill>
            <a:ln w="9525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50800" tIns="50800" rIns="50800" bIns="0" numCol="1" rtlCol="0" anchor="ctr" anchorCtr="0" compatLnSpc="1">
              <a:prstTxWarp prst="textNoShape">
                <a:avLst/>
              </a:prstTxWarp>
              <a:spAutoFit/>
            </a:bodyPr>
            <a:lstStyle/>
            <a:p>
              <a:pPr algn="l">
                <a:tabLst>
                  <a:tab pos="1770063" algn="l"/>
                </a:tabLst>
              </a:pPr>
              <a:r>
                <a:rPr lang="en-US" sz="800" b="0" dirty="0">
                  <a:solidFill>
                    <a:schemeClr val="accent5">
                      <a:lumMod val="75000"/>
                    </a:schemeClr>
                  </a:solidFill>
                  <a:latin typeface="Helvetica Neue"/>
                  <a:ea typeface="Menlo" charset="0"/>
                  <a:cs typeface="Menlo" charset="0"/>
                  <a:sym typeface="Menlo" charset="0"/>
                </a:rPr>
                <a:t>// </a:t>
              </a:r>
              <a:r>
                <a:rPr lang="en-US" sz="800" b="0" dirty="0" err="1">
                  <a:solidFill>
                    <a:schemeClr val="accent5">
                      <a:lumMod val="75000"/>
                    </a:schemeClr>
                  </a:solidFill>
                  <a:latin typeface="Helvetica Neue"/>
                  <a:ea typeface="Menlo" charset="0"/>
                  <a:cs typeface="Menlo" charset="0"/>
                  <a:sym typeface="Menlo" charset="0"/>
                </a:rPr>
                <a:t>typedef</a:t>
              </a:r>
              <a:r>
                <a:rPr lang="en-US" sz="800" b="0" dirty="0">
                  <a:solidFill>
                    <a:schemeClr val="accent5">
                      <a:lumMod val="75000"/>
                    </a:schemeClr>
                  </a:solidFill>
                  <a:latin typeface="Helvetica Neue"/>
                  <a:ea typeface="Menlo" charset="0"/>
                  <a:cs typeface="Menlo" charset="0"/>
                  <a:sym typeface="Menlo" charset="0"/>
                </a:rPr>
                <a:t> ______* </a:t>
              </a:r>
              <a:r>
                <a:rPr lang="en-US" sz="800" b="0" dirty="0" err="1">
                  <a:solidFill>
                    <a:schemeClr val="accent5">
                      <a:lumMod val="75000"/>
                    </a:schemeClr>
                  </a:solidFill>
                  <a:latin typeface="Helvetica Neue"/>
                  <a:ea typeface="Menlo" charset="0"/>
                  <a:cs typeface="Menlo" charset="0"/>
                  <a:sym typeface="Menlo" charset="0"/>
                </a:rPr>
                <a:t>ssa_t</a:t>
              </a:r>
              <a:r>
                <a:rPr lang="en-US" sz="800" b="0" dirty="0">
                  <a:solidFill>
                    <a:schemeClr val="accent5">
                      <a:lumMod val="75000"/>
                    </a:schemeClr>
                  </a:solidFill>
                  <a:latin typeface="Helvetica Neue"/>
                  <a:ea typeface="Menlo" charset="0"/>
                  <a:cs typeface="Menlo" charset="0"/>
                  <a:sym typeface="Menlo" charset="0"/>
                </a:rPr>
                <a:t>;</a:t>
              </a:r>
            </a:p>
            <a:p>
              <a:pPr algn="l">
                <a:tabLst>
                  <a:tab pos="1770063" algn="l"/>
                </a:tabLst>
              </a:pPr>
              <a:endParaRPr lang="en-US" sz="800" b="0" dirty="0">
                <a:latin typeface="Helvetica Neue"/>
              </a:endParaRPr>
            </a:p>
            <a:p>
              <a:pPr algn="l">
                <a:tabLst>
                  <a:tab pos="1770063" algn="l"/>
                </a:tabLst>
              </a:pPr>
              <a:r>
                <a:rPr lang="en-US" sz="800" b="0" dirty="0" err="1">
                  <a:solidFill>
                    <a:srgbClr val="00B050"/>
                  </a:solidFill>
                  <a:latin typeface="Helvetica Neue"/>
                </a:rPr>
                <a:t>int</a:t>
              </a:r>
              <a:r>
                <a:rPr lang="en-US" sz="800" b="0" dirty="0">
                  <a:latin typeface="Helvetica Neue"/>
                </a:rPr>
                <a:t> </a:t>
              </a:r>
              <a:r>
                <a:rPr lang="en-US" sz="800" b="0" dirty="0" err="1">
                  <a:solidFill>
                    <a:srgbClr val="5E34FF"/>
                  </a:solidFill>
                  <a:latin typeface="Helvetica Neue"/>
                  <a:ea typeface="Menlo" charset="0"/>
                  <a:cs typeface="Menlo" charset="0"/>
                  <a:sym typeface="Menlo" charset="0"/>
                </a:rPr>
                <a:t>ssa_len</a:t>
              </a:r>
              <a:r>
                <a:rPr lang="en-US" sz="800" b="0" dirty="0">
                  <a:latin typeface="Helvetica Neue"/>
                </a:rPr>
                <a:t>(</a:t>
              </a:r>
              <a:r>
                <a:rPr lang="en-US" sz="800" b="0" dirty="0" err="1">
                  <a:solidFill>
                    <a:srgbClr val="00B050"/>
                  </a:solidFill>
                  <a:latin typeface="Helvetica Neue"/>
                </a:rPr>
                <a:t>ssa_t</a:t>
              </a:r>
              <a:r>
                <a:rPr lang="en-US" sz="800" b="0" dirty="0">
                  <a:latin typeface="Helvetica Neue"/>
                </a:rPr>
                <a:t> </a:t>
              </a:r>
              <a:r>
                <a:rPr lang="en-US" sz="800" b="0" dirty="0">
                  <a:solidFill>
                    <a:srgbClr val="FFC000"/>
                  </a:solidFill>
                  <a:latin typeface="Helvetica Neue"/>
                </a:rPr>
                <a:t>A</a:t>
              </a:r>
              <a:r>
                <a:rPr lang="en-US" sz="800" b="0" dirty="0">
                  <a:latin typeface="Helvetica Neue"/>
                </a:rPr>
                <a:t>)</a:t>
              </a:r>
            </a:p>
            <a:p>
              <a:pPr algn="l">
                <a:tabLst>
                  <a:tab pos="1770063" algn="l"/>
                </a:tabLst>
              </a:pPr>
              <a:r>
                <a:rPr lang="en-US" sz="800" b="0" dirty="0">
                  <a:solidFill>
                    <a:srgbClr val="C00000"/>
                  </a:solidFill>
                  <a:latin typeface="Helvetica Neue"/>
                </a:rPr>
                <a:t>/*@requires A != NULL;	@*/</a:t>
              </a:r>
              <a:endParaRPr lang="en-US" sz="800" b="0" dirty="0">
                <a:latin typeface="Helvetica Neue"/>
              </a:endParaRPr>
            </a:p>
            <a:p>
              <a:pPr algn="l">
                <a:tabLst>
                  <a:tab pos="1770063" algn="l"/>
                </a:tabLst>
              </a:pPr>
              <a:r>
                <a:rPr lang="en-US" sz="800" b="0" dirty="0">
                  <a:solidFill>
                    <a:srgbClr val="C00000"/>
                  </a:solidFill>
                  <a:latin typeface="Helvetica Neue"/>
                </a:rPr>
                <a:t>/*@ensures \result &gt;= 0;	@*/</a:t>
              </a:r>
              <a:r>
                <a:rPr lang="en-US" sz="800" b="0" dirty="0">
                  <a:latin typeface="Helvetica Neue"/>
                </a:rPr>
                <a:t> ;</a:t>
              </a:r>
            </a:p>
            <a:p>
              <a:pPr algn="l">
                <a:tabLst>
                  <a:tab pos="1770063" algn="l"/>
                </a:tabLst>
              </a:pPr>
              <a:endParaRPr lang="en-US" sz="800" b="0" dirty="0">
                <a:solidFill>
                  <a:srgbClr val="00B050"/>
                </a:solidFill>
                <a:latin typeface="Helvetica Neue"/>
              </a:endParaRPr>
            </a:p>
            <a:p>
              <a:pPr algn="l">
                <a:tabLst>
                  <a:tab pos="1770063" algn="l"/>
                </a:tabLst>
              </a:pPr>
              <a:r>
                <a:rPr lang="en-US" sz="800" b="0" dirty="0" err="1">
                  <a:solidFill>
                    <a:srgbClr val="00B050"/>
                  </a:solidFill>
                  <a:latin typeface="Helvetica Neue"/>
                </a:rPr>
                <a:t>ssa_t</a:t>
              </a:r>
              <a:r>
                <a:rPr lang="en-US" sz="800" b="0" dirty="0">
                  <a:solidFill>
                    <a:srgbClr val="00B050"/>
                  </a:solidFill>
                  <a:latin typeface="Helvetica Neue"/>
                </a:rPr>
                <a:t> </a:t>
              </a:r>
              <a:r>
                <a:rPr lang="en-US" sz="800" b="0" dirty="0" err="1">
                  <a:solidFill>
                    <a:srgbClr val="5E34FF"/>
                  </a:solidFill>
                  <a:latin typeface="Helvetica Neue"/>
                  <a:ea typeface="Menlo" charset="0"/>
                  <a:cs typeface="Menlo" charset="0"/>
                  <a:sym typeface="Menlo" charset="0"/>
                </a:rPr>
                <a:t>ssa_new</a:t>
              </a:r>
              <a:r>
                <a:rPr lang="en-US" sz="800" b="0" dirty="0">
                  <a:latin typeface="Helvetica Neue"/>
                </a:rPr>
                <a:t>(</a:t>
              </a:r>
              <a:r>
                <a:rPr lang="en-US" sz="800" b="0" dirty="0" err="1">
                  <a:solidFill>
                    <a:srgbClr val="00B050"/>
                  </a:solidFill>
                  <a:latin typeface="Helvetica Neue"/>
                </a:rPr>
                <a:t>int</a:t>
              </a:r>
              <a:r>
                <a:rPr lang="en-US" sz="800" b="0" dirty="0">
                  <a:solidFill>
                    <a:srgbClr val="00B050"/>
                  </a:solidFill>
                  <a:latin typeface="Helvetica Neue"/>
                </a:rPr>
                <a:t> </a:t>
              </a:r>
              <a:r>
                <a:rPr lang="en-US" sz="800" b="0" dirty="0">
                  <a:solidFill>
                    <a:srgbClr val="FFC000"/>
                  </a:solidFill>
                  <a:latin typeface="Helvetica Neue"/>
                </a:rPr>
                <a:t>size</a:t>
              </a:r>
              <a:r>
                <a:rPr lang="en-US" sz="800" b="0" dirty="0">
                  <a:latin typeface="Helvetica Neue"/>
                </a:rPr>
                <a:t>)</a:t>
              </a:r>
              <a:endParaRPr lang="en-US" sz="800" b="0" dirty="0">
                <a:solidFill>
                  <a:srgbClr val="C00000"/>
                </a:solidFill>
                <a:latin typeface="Helvetica Neue"/>
              </a:endParaRPr>
            </a:p>
            <a:p>
              <a:pPr algn="l">
                <a:tabLst>
                  <a:tab pos="1770063" algn="l"/>
                </a:tabLst>
              </a:pPr>
              <a:r>
                <a:rPr lang="en-US" sz="800" b="0" dirty="0">
                  <a:solidFill>
                    <a:srgbClr val="C00000"/>
                  </a:solidFill>
                  <a:latin typeface="Helvetica Neue"/>
                </a:rPr>
                <a:t>/*@requires 0 &lt;= size;	@*/</a:t>
              </a:r>
            </a:p>
            <a:p>
              <a:pPr algn="l">
                <a:tabLst>
                  <a:tab pos="1770063" algn="l"/>
                </a:tabLst>
              </a:pPr>
              <a:r>
                <a:rPr lang="en-US" sz="800" b="0" dirty="0">
                  <a:solidFill>
                    <a:srgbClr val="C00000"/>
                  </a:solidFill>
                  <a:latin typeface="Helvetica Neue"/>
                </a:rPr>
                <a:t>/*@ensures \result != NULL;	@*/</a:t>
              </a:r>
            </a:p>
            <a:p>
              <a:pPr algn="l">
                <a:tabLst>
                  <a:tab pos="1770063" algn="l"/>
                </a:tabLst>
              </a:pPr>
              <a:r>
                <a:rPr lang="en-US" sz="800" b="0" dirty="0">
                  <a:solidFill>
                    <a:srgbClr val="C00000"/>
                  </a:solidFill>
                  <a:latin typeface="Helvetica Neue"/>
                </a:rPr>
                <a:t>/*@ensures </a:t>
              </a:r>
              <a:r>
                <a:rPr lang="en-US" sz="800" b="0" dirty="0" err="1">
                  <a:solidFill>
                    <a:srgbClr val="C00000"/>
                  </a:solidFill>
                  <a:latin typeface="Helvetica Neue"/>
                </a:rPr>
                <a:t>ssa_len</a:t>
              </a:r>
              <a:r>
                <a:rPr lang="en-US" sz="800" b="0" dirty="0">
                  <a:solidFill>
                    <a:srgbClr val="C00000"/>
                  </a:solidFill>
                  <a:latin typeface="Helvetica Neue"/>
                </a:rPr>
                <a:t>(\result) == size;	@*/</a:t>
              </a:r>
              <a:r>
                <a:rPr lang="en-US" sz="800" b="0" dirty="0">
                  <a:latin typeface="Helvetica Neue"/>
                </a:rPr>
                <a:t> ;</a:t>
              </a:r>
            </a:p>
            <a:p>
              <a:pPr algn="l">
                <a:tabLst>
                  <a:tab pos="1770063" algn="l"/>
                </a:tabLst>
              </a:pPr>
              <a:endParaRPr lang="en-US" sz="800" b="0" dirty="0">
                <a:latin typeface="Helvetica Neue"/>
              </a:endParaRPr>
            </a:p>
            <a:p>
              <a:pPr algn="l">
                <a:tabLst>
                  <a:tab pos="1770063" algn="l"/>
                </a:tabLst>
              </a:pPr>
              <a:r>
                <a:rPr lang="en-US" sz="800" b="0" dirty="0">
                  <a:solidFill>
                    <a:srgbClr val="00B050"/>
                  </a:solidFill>
                  <a:latin typeface="Helvetica Neue"/>
                </a:rPr>
                <a:t>string</a:t>
              </a:r>
              <a:r>
                <a:rPr lang="en-US" sz="800" b="0" dirty="0">
                  <a:latin typeface="Helvetica Neue"/>
                </a:rPr>
                <a:t> </a:t>
              </a:r>
              <a:r>
                <a:rPr lang="en-US" sz="800" b="0" dirty="0" err="1">
                  <a:solidFill>
                    <a:srgbClr val="5E34FF"/>
                  </a:solidFill>
                  <a:latin typeface="Helvetica Neue"/>
                  <a:ea typeface="Menlo" charset="0"/>
                  <a:cs typeface="Menlo" charset="0"/>
                  <a:sym typeface="Menlo" charset="0"/>
                </a:rPr>
                <a:t>ssa_get</a:t>
              </a:r>
              <a:r>
                <a:rPr lang="en-US" sz="800" b="0" dirty="0">
                  <a:latin typeface="Helvetica Neue"/>
                </a:rPr>
                <a:t>(</a:t>
              </a:r>
              <a:r>
                <a:rPr lang="en-US" sz="800" b="0" dirty="0" err="1">
                  <a:solidFill>
                    <a:srgbClr val="00B050"/>
                  </a:solidFill>
                  <a:latin typeface="Helvetica Neue"/>
                </a:rPr>
                <a:t>ssa_t</a:t>
              </a:r>
              <a:r>
                <a:rPr lang="en-US" sz="800" b="0" dirty="0">
                  <a:latin typeface="Helvetica Neue"/>
                </a:rPr>
                <a:t> </a:t>
              </a:r>
              <a:r>
                <a:rPr lang="en-US" sz="800" b="0" dirty="0">
                  <a:solidFill>
                    <a:srgbClr val="FFC000"/>
                  </a:solidFill>
                  <a:latin typeface="Helvetica Neue"/>
                </a:rPr>
                <a:t>A</a:t>
              </a:r>
              <a:r>
                <a:rPr lang="en-US" sz="800" b="0" dirty="0">
                  <a:latin typeface="Helvetica Neue"/>
                </a:rPr>
                <a:t>, </a:t>
              </a:r>
              <a:r>
                <a:rPr lang="en-US" sz="800" b="0" dirty="0" err="1">
                  <a:solidFill>
                    <a:srgbClr val="00B050"/>
                  </a:solidFill>
                  <a:latin typeface="Helvetica Neue"/>
                </a:rPr>
                <a:t>int</a:t>
              </a:r>
              <a:r>
                <a:rPr lang="en-US" sz="800" b="0" dirty="0">
                  <a:latin typeface="Helvetica Neue"/>
                </a:rPr>
                <a:t> </a:t>
              </a:r>
              <a:r>
                <a:rPr lang="en-US" sz="800" b="0" dirty="0" err="1">
                  <a:solidFill>
                    <a:srgbClr val="FFC000"/>
                  </a:solidFill>
                  <a:latin typeface="Helvetica Neue"/>
                </a:rPr>
                <a:t>i</a:t>
              </a:r>
              <a:r>
                <a:rPr lang="en-US" sz="800" b="0" dirty="0">
                  <a:latin typeface="Helvetica Neue"/>
                </a:rPr>
                <a:t>)</a:t>
              </a:r>
            </a:p>
            <a:p>
              <a:pPr algn="l">
                <a:tabLst>
                  <a:tab pos="1770063" algn="l"/>
                </a:tabLst>
              </a:pPr>
              <a:r>
                <a:rPr lang="en-US" sz="800" b="0" dirty="0">
                  <a:solidFill>
                    <a:srgbClr val="C00000"/>
                  </a:solidFill>
                  <a:latin typeface="Helvetica Neue"/>
                </a:rPr>
                <a:t>/*@requires A != NULL;	@*/</a:t>
              </a:r>
            </a:p>
            <a:p>
              <a:pPr algn="l">
                <a:tabLst>
                  <a:tab pos="1770063" algn="l"/>
                </a:tabLst>
              </a:pPr>
              <a:r>
                <a:rPr lang="en-US" sz="800" b="0" dirty="0">
                  <a:solidFill>
                    <a:srgbClr val="C00000"/>
                  </a:solidFill>
                  <a:latin typeface="Helvetica Neue"/>
                </a:rPr>
                <a:t>/*@requires 0 &lt;= </a:t>
              </a:r>
              <a:r>
                <a:rPr lang="en-US" sz="800" b="0" dirty="0" err="1">
                  <a:solidFill>
                    <a:srgbClr val="C00000"/>
                  </a:solidFill>
                  <a:latin typeface="Helvetica Neue"/>
                </a:rPr>
                <a:t>i</a:t>
              </a:r>
              <a:r>
                <a:rPr lang="en-US" sz="800" b="0" dirty="0">
                  <a:solidFill>
                    <a:srgbClr val="C00000"/>
                  </a:solidFill>
                  <a:latin typeface="Helvetica Neue"/>
                </a:rPr>
                <a:t> &amp;&amp; </a:t>
              </a:r>
              <a:r>
                <a:rPr lang="en-US" sz="800" b="0" dirty="0" err="1">
                  <a:solidFill>
                    <a:srgbClr val="C00000"/>
                  </a:solidFill>
                  <a:latin typeface="Helvetica Neue"/>
                </a:rPr>
                <a:t>i</a:t>
              </a:r>
              <a:r>
                <a:rPr lang="en-US" sz="800" b="0" dirty="0">
                  <a:solidFill>
                    <a:srgbClr val="C00000"/>
                  </a:solidFill>
                  <a:latin typeface="Helvetica Neue"/>
                </a:rPr>
                <a:t> &lt; </a:t>
              </a:r>
              <a:r>
                <a:rPr lang="en-US" sz="800" b="0" dirty="0" err="1">
                  <a:solidFill>
                    <a:srgbClr val="C00000"/>
                  </a:solidFill>
                  <a:latin typeface="Helvetica Neue"/>
                </a:rPr>
                <a:t>ssa_len</a:t>
              </a:r>
              <a:r>
                <a:rPr lang="en-US" sz="800" b="0" dirty="0">
                  <a:solidFill>
                    <a:srgbClr val="C00000"/>
                  </a:solidFill>
                  <a:latin typeface="Helvetica Neue"/>
                </a:rPr>
                <a:t>(A);	@*/</a:t>
              </a:r>
              <a:r>
                <a:rPr lang="en-US" sz="800" b="0" dirty="0">
                  <a:latin typeface="Helvetica Neue"/>
                </a:rPr>
                <a:t> ;</a:t>
              </a:r>
            </a:p>
            <a:p>
              <a:pPr algn="l">
                <a:tabLst>
                  <a:tab pos="1770063" algn="l"/>
                </a:tabLst>
              </a:pPr>
              <a:r>
                <a:rPr lang="en-US" sz="800" b="0" dirty="0">
                  <a:latin typeface="Helvetica Neue"/>
                </a:rPr>
                <a:t> </a:t>
              </a:r>
            </a:p>
            <a:p>
              <a:pPr algn="l">
                <a:tabLst>
                  <a:tab pos="1770063" algn="l"/>
                </a:tabLst>
              </a:pPr>
              <a:r>
                <a:rPr lang="en-US" sz="800" b="0" dirty="0">
                  <a:solidFill>
                    <a:srgbClr val="00B050"/>
                  </a:solidFill>
                  <a:latin typeface="Helvetica Neue"/>
                </a:rPr>
                <a:t>void</a:t>
              </a:r>
              <a:r>
                <a:rPr lang="en-US" sz="800" b="0" dirty="0">
                  <a:latin typeface="Helvetica Neue"/>
                </a:rPr>
                <a:t> </a:t>
              </a:r>
              <a:r>
                <a:rPr lang="en-US" sz="800" b="0" dirty="0" err="1">
                  <a:solidFill>
                    <a:srgbClr val="5E34FF"/>
                  </a:solidFill>
                  <a:latin typeface="Helvetica Neue"/>
                  <a:ea typeface="Menlo" charset="0"/>
                  <a:cs typeface="Menlo" charset="0"/>
                  <a:sym typeface="Menlo" charset="0"/>
                </a:rPr>
                <a:t>ssa_set</a:t>
              </a:r>
              <a:r>
                <a:rPr lang="en-US" sz="800" b="0" dirty="0">
                  <a:latin typeface="Helvetica Neue"/>
                </a:rPr>
                <a:t>(</a:t>
              </a:r>
              <a:r>
                <a:rPr lang="en-US" sz="800" b="0" dirty="0" err="1">
                  <a:solidFill>
                    <a:srgbClr val="00B050"/>
                  </a:solidFill>
                  <a:latin typeface="Helvetica Neue"/>
                </a:rPr>
                <a:t>ssa_t</a:t>
              </a:r>
              <a:r>
                <a:rPr lang="en-US" sz="800" b="0" dirty="0">
                  <a:solidFill>
                    <a:srgbClr val="00B050"/>
                  </a:solidFill>
                  <a:latin typeface="Helvetica Neue"/>
                </a:rPr>
                <a:t> </a:t>
              </a:r>
              <a:r>
                <a:rPr lang="en-US" sz="800" b="0" dirty="0">
                  <a:solidFill>
                    <a:srgbClr val="FFC000"/>
                  </a:solidFill>
                  <a:latin typeface="Helvetica Neue"/>
                </a:rPr>
                <a:t>A</a:t>
              </a:r>
              <a:r>
                <a:rPr lang="en-US" sz="800" b="0" dirty="0">
                  <a:latin typeface="Helvetica Neue"/>
                </a:rPr>
                <a:t>, </a:t>
              </a:r>
              <a:r>
                <a:rPr lang="en-US" sz="800" b="0" dirty="0" err="1">
                  <a:solidFill>
                    <a:srgbClr val="00B050"/>
                  </a:solidFill>
                  <a:latin typeface="Helvetica Neue"/>
                </a:rPr>
                <a:t>int</a:t>
              </a:r>
              <a:r>
                <a:rPr lang="en-US" sz="800" b="0" dirty="0">
                  <a:latin typeface="Helvetica Neue"/>
                </a:rPr>
                <a:t> </a:t>
              </a:r>
              <a:r>
                <a:rPr lang="en-US" sz="800" b="0" dirty="0" err="1">
                  <a:solidFill>
                    <a:srgbClr val="FFC000"/>
                  </a:solidFill>
                  <a:latin typeface="Helvetica Neue"/>
                </a:rPr>
                <a:t>i</a:t>
              </a:r>
              <a:r>
                <a:rPr lang="en-US" sz="800" b="0" dirty="0">
                  <a:latin typeface="Helvetica Neue"/>
                </a:rPr>
                <a:t>, </a:t>
              </a:r>
              <a:r>
                <a:rPr lang="en-US" sz="800" b="0" dirty="0">
                  <a:solidFill>
                    <a:srgbClr val="00B050"/>
                  </a:solidFill>
                  <a:latin typeface="Helvetica Neue"/>
                </a:rPr>
                <a:t>string</a:t>
              </a:r>
              <a:r>
                <a:rPr lang="en-US" sz="800" b="0" dirty="0">
                  <a:latin typeface="Helvetica Neue"/>
                </a:rPr>
                <a:t> </a:t>
              </a:r>
              <a:r>
                <a:rPr lang="en-US" sz="800" b="0" dirty="0">
                  <a:solidFill>
                    <a:srgbClr val="FFC000"/>
                  </a:solidFill>
                  <a:latin typeface="Helvetica Neue"/>
                </a:rPr>
                <a:t>x</a:t>
              </a:r>
              <a:r>
                <a:rPr lang="en-US" sz="800" b="0" dirty="0">
                  <a:latin typeface="Helvetica Neue"/>
                </a:rPr>
                <a:t>)</a:t>
              </a:r>
            </a:p>
            <a:p>
              <a:pPr algn="l">
                <a:tabLst>
                  <a:tab pos="1770063" algn="l"/>
                </a:tabLst>
              </a:pPr>
              <a:r>
                <a:rPr lang="en-US" sz="800" b="0" dirty="0">
                  <a:solidFill>
                    <a:srgbClr val="C00000"/>
                  </a:solidFill>
                  <a:latin typeface="Helvetica Neue"/>
                </a:rPr>
                <a:t>/*@requires A != NULL;	@*/</a:t>
              </a:r>
            </a:p>
            <a:p>
              <a:pPr algn="l">
                <a:tabLst>
                  <a:tab pos="1770063" algn="l"/>
                </a:tabLst>
              </a:pPr>
              <a:r>
                <a:rPr lang="en-US" sz="800" b="0" dirty="0">
                  <a:solidFill>
                    <a:srgbClr val="C00000"/>
                  </a:solidFill>
                  <a:latin typeface="Helvetica Neue"/>
                </a:rPr>
                <a:t>/*@requires 0 &lt;= </a:t>
              </a:r>
              <a:r>
                <a:rPr lang="en-US" sz="800" b="0" dirty="0" err="1">
                  <a:solidFill>
                    <a:srgbClr val="C00000"/>
                  </a:solidFill>
                  <a:latin typeface="Helvetica Neue"/>
                </a:rPr>
                <a:t>i</a:t>
              </a:r>
              <a:r>
                <a:rPr lang="en-US" sz="800" b="0" dirty="0">
                  <a:solidFill>
                    <a:srgbClr val="C00000"/>
                  </a:solidFill>
                  <a:latin typeface="Helvetica Neue"/>
                </a:rPr>
                <a:t> &amp;&amp; </a:t>
              </a:r>
              <a:r>
                <a:rPr lang="en-US" sz="800" b="0" dirty="0" err="1">
                  <a:solidFill>
                    <a:srgbClr val="C00000"/>
                  </a:solidFill>
                  <a:latin typeface="Helvetica Neue"/>
                </a:rPr>
                <a:t>i</a:t>
              </a:r>
              <a:r>
                <a:rPr lang="en-US" sz="800" b="0" dirty="0">
                  <a:solidFill>
                    <a:srgbClr val="C00000"/>
                  </a:solidFill>
                  <a:latin typeface="Helvetica Neue"/>
                </a:rPr>
                <a:t> &lt; </a:t>
              </a:r>
              <a:r>
                <a:rPr lang="en-US" sz="800" b="0" dirty="0" err="1">
                  <a:solidFill>
                    <a:srgbClr val="C00000"/>
                  </a:solidFill>
                  <a:latin typeface="Helvetica Neue"/>
                </a:rPr>
                <a:t>ssa_len</a:t>
              </a:r>
              <a:r>
                <a:rPr lang="en-US" sz="800" b="0" dirty="0">
                  <a:solidFill>
                    <a:srgbClr val="C00000"/>
                  </a:solidFill>
                  <a:latin typeface="Helvetica Neue"/>
                </a:rPr>
                <a:t>(A);	@*/</a:t>
              </a:r>
              <a:r>
                <a:rPr lang="en-US" sz="800" b="0" dirty="0">
                  <a:latin typeface="Helvetica Neue"/>
                </a:rPr>
                <a:t> ;</a:t>
              </a: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8686779" y="4643759"/>
              <a:ext cx="934871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900" dirty="0">
                  <a:latin typeface="Helvetica Neue"/>
                </a:rPr>
                <a:t>SSA Interface</a:t>
              </a:r>
            </a:p>
          </p:txBody>
        </p:sp>
      </p:grpSp>
      <p:sp>
        <p:nvSpPr>
          <p:cNvPr id="21" name="Rectangle 20"/>
          <p:cNvSpPr/>
          <p:nvPr/>
        </p:nvSpPr>
        <p:spPr>
          <a:xfrm>
            <a:off x="8407400" y="7848600"/>
            <a:ext cx="2362200" cy="178510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1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bool</a:t>
            </a:r>
            <a:r>
              <a:rPr lang="en-US" sz="11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1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is_in</a:t>
            </a:r>
            <a:r>
              <a:rPr lang="en-US" sz="1100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sz="1100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string</a:t>
            </a:r>
            <a:r>
              <a:rPr lang="en-US" sz="11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1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x</a:t>
            </a:r>
            <a:r>
              <a:rPr lang="en-US" sz="1100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sz="11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ssa_t</a:t>
            </a:r>
            <a:r>
              <a:rPr lang="en-US" sz="11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1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</a:t>
            </a:r>
            <a:r>
              <a:rPr lang="en-US" sz="1100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sz="11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1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1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n</a:t>
            </a:r>
            <a:r>
              <a:rPr lang="en-US" sz="1100" b="0" dirty="0">
                <a:latin typeface="Helvetica Neue"/>
                <a:ea typeface="Menlo" charset="0"/>
                <a:cs typeface="Menlo" charset="0"/>
                <a:sym typeface="Menlo" charset="0"/>
              </a:rPr>
              <a:t>)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1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//@requires n == </a:t>
            </a:r>
            <a:r>
              <a:rPr lang="en-US" sz="11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ssa_len</a:t>
            </a:r>
            <a:r>
              <a:rPr lang="en-US" sz="11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(A);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100" b="0" dirty="0">
                <a:latin typeface="Helvetica Neue"/>
                <a:ea typeface="Menlo" charset="0"/>
                <a:cs typeface="Menlo" charset="0"/>
                <a:sym typeface="Menlo" charset="0"/>
              </a:rPr>
              <a:t>{ … </a:t>
            </a:r>
            <a:r>
              <a:rPr lang="en-US" sz="1100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ssa_get</a:t>
            </a:r>
            <a:r>
              <a:rPr lang="en-US" sz="1100" b="0" dirty="0">
                <a:latin typeface="Helvetica Neue"/>
                <a:ea typeface="Menlo" charset="0"/>
                <a:cs typeface="Menlo" charset="0"/>
                <a:sym typeface="Menlo" charset="0"/>
              </a:rPr>
              <a:t>(A, mid) … }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endParaRPr lang="en-US" sz="1100" b="0" dirty="0"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100" b="0" dirty="0" err="1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1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100" b="0" dirty="0">
                <a:solidFill>
                  <a:srgbClr val="7030A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main</a:t>
            </a:r>
            <a:r>
              <a:rPr lang="en-US" sz="1100" b="0" dirty="0">
                <a:latin typeface="Helvetica Neue"/>
                <a:ea typeface="Menlo" charset="0"/>
                <a:cs typeface="Menlo" charset="0"/>
                <a:sym typeface="Menlo" charset="0"/>
              </a:rPr>
              <a:t>() { …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1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1100" b="0" dirty="0" err="1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ssa_t</a:t>
            </a:r>
            <a:r>
              <a:rPr lang="en-US" sz="1100" b="0" dirty="0">
                <a:latin typeface="Helvetica Neue"/>
                <a:ea typeface="Menlo" charset="0"/>
                <a:cs typeface="Menlo" charset="0"/>
                <a:sym typeface="Menlo" charset="0"/>
              </a:rPr>
              <a:t>  A =  </a:t>
            </a:r>
            <a:r>
              <a:rPr lang="en-US" sz="1100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ssa_new</a:t>
            </a:r>
            <a:r>
              <a:rPr lang="en-US" sz="1100" b="0" dirty="0">
                <a:latin typeface="Helvetica Neue"/>
                <a:ea typeface="Menlo" charset="0"/>
                <a:cs typeface="Menlo" charset="0"/>
                <a:sym typeface="Menlo" charset="0"/>
              </a:rPr>
              <a:t>(42);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100" b="0" dirty="0">
                <a:latin typeface="Helvetica Neue"/>
                <a:ea typeface="Menlo" charset="0"/>
                <a:cs typeface="Menlo" charset="0"/>
                <a:sym typeface="Menlo" charset="0"/>
              </a:rPr>
              <a:t>  … </a:t>
            </a:r>
            <a:r>
              <a:rPr lang="en-US" sz="1100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ssa_set</a:t>
            </a:r>
            <a:r>
              <a:rPr lang="en-US" sz="1100" b="0" dirty="0">
                <a:latin typeface="Helvetica Neue"/>
                <a:ea typeface="Menlo" charset="0"/>
                <a:cs typeface="Menlo" charset="0"/>
                <a:sym typeface="Menlo" charset="0"/>
              </a:rPr>
              <a:t>(A, 7, </a:t>
            </a:r>
            <a:r>
              <a:rPr lang="en-US" sz="1100" b="0" dirty="0">
                <a:solidFill>
                  <a:srgbClr val="FF66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"hello"</a:t>
            </a:r>
            <a:r>
              <a:rPr lang="en-US" sz="1100" b="0" dirty="0">
                <a:latin typeface="Helvetica Neue"/>
                <a:ea typeface="Menlo" charset="0"/>
                <a:cs typeface="Menlo" charset="0"/>
                <a:sym typeface="Menlo" charset="0"/>
              </a:rPr>
              <a:t>) …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100" b="0" dirty="0">
                <a:latin typeface="Helvetica Neue"/>
                <a:ea typeface="Menlo" charset="0"/>
                <a:cs typeface="Menlo" charset="0"/>
                <a:sym typeface="Menlo" charset="0"/>
              </a:rPr>
              <a:t>  … </a:t>
            </a:r>
            <a:r>
              <a:rPr lang="en-US" sz="1100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is_in</a:t>
            </a:r>
            <a:r>
              <a:rPr lang="en-US" sz="1100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sz="1100" b="0" dirty="0">
                <a:solidFill>
                  <a:srgbClr val="FF66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"hello"</a:t>
            </a:r>
            <a:r>
              <a:rPr lang="en-US" sz="1100" b="0" dirty="0">
                <a:latin typeface="Helvetica Neue"/>
                <a:ea typeface="Menlo" charset="0"/>
                <a:cs typeface="Menlo" charset="0"/>
                <a:sym typeface="Menlo" charset="0"/>
              </a:rPr>
              <a:t>, A, 42) …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1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1100" b="0" dirty="0">
                <a:solidFill>
                  <a:srgbClr val="FF66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sz="1100" b="0" dirty="0">
                <a:latin typeface="Helvetica Neue"/>
                <a:ea typeface="Menlo" charset="0"/>
                <a:cs typeface="Menlo" charset="0"/>
                <a:sym typeface="Menlo" charset="0"/>
              </a:rPr>
              <a:t> 0;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100" b="0" dirty="0"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97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6" grpId="0" animBg="1"/>
      <p:bldP spid="17" grpId="0" animBg="1"/>
      <p:bldP spid="18" grpId="0"/>
      <p:bldP spid="19" grpId="0" animBg="1"/>
      <p:bldP spid="20" grpId="0"/>
      <p:bldP spid="21" grpId="0" animBg="1"/>
    </p:bldLst>
  </p:timing>
</p:sld>
</file>

<file path=ppt/theme/theme1.xml><?xml version="1.0" encoding="utf-8"?>
<a:theme xmlns:a="http://schemas.openxmlformats.org/drawingml/2006/main" name="White">
  <a:themeElements>
    <a:clrScheme name="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FFFFFF"/>
      </a:accent3>
      <a:accent4>
        <a:srgbClr val="000000"/>
      </a:accent4>
      <a:accent5>
        <a:srgbClr val="AACEFF"/>
      </a:accent5>
      <a:accent6>
        <a:srgbClr val="13D1BB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"/>
        <a:ea typeface="Helvetica Neue"/>
        <a:cs typeface="Helvetica Neue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25400" cap="flat" cmpd="sng" algn="ctr">
          <a:solidFill>
            <a:srgbClr val="000000"/>
          </a:solidFill>
          <a:prstDash val="solid"/>
          <a:miter lim="400000"/>
          <a:headEnd type="none" w="med" len="med"/>
          <a:tailEnd type="none" w="med" len="med"/>
        </a:ln>
        <a:effectLst/>
      </a:spPr>
      <a:bodyPr vert="horz" wrap="none" lIns="50800" tIns="50800" rIns="50800" bIns="50800" numCol="1" rtlCol="0" anchor="ctr" anchorCtr="0" compatLnSpc="1">
        <a:prstTxWarp prst="textNoShape">
          <a:avLst/>
        </a:prstTxWarp>
        <a:noAutofit/>
      </a:bodyPr>
      <a:lstStyle>
        <a:defPPr marL="0" marR="0" indent="0" algn="ctr" defTabSz="584200" rtl="0" eaLnBrk="1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400" b="1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Helvetica Neue" charset="0"/>
            <a:ea typeface="Helvetica Neue" charset="0"/>
            <a:cs typeface="Helvetica Neue" charset="0"/>
            <a:sym typeface="Helvetica Neue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miter lim="400000"/>
          <a:headEnd type="none" w="med" len="med"/>
          <a:tailEnd type="none" w="med" len="med"/>
        </a:ln>
        <a:effectLst/>
      </a:spPr>
      <a:bodyPr vert="horz" wrap="square" lIns="50800" tIns="50800" rIns="50800" bIns="50800" numCol="1" anchor="ctr" anchorCtr="0" compatLnSpc="1">
        <a:prstTxWarp prst="textNoShape">
          <a:avLst/>
        </a:prstTxWarp>
        <a:spAutoFit/>
      </a:bodyPr>
      <a:lstStyle>
        <a:defPPr marL="0" marR="0" indent="0" algn="ctr" defTabSz="584200" rtl="0" eaLnBrk="1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Helvetica Neue" charset="0"/>
            <a:ea typeface="Helvetica Neue" charset="0"/>
            <a:cs typeface="Helvetica Neue" charset="0"/>
            <a:sym typeface="Helvetica Neue" charset="0"/>
          </a:defRPr>
        </a:defPPr>
      </a:lst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FFFFFF"/>
      </a:accent3>
      <a:accent4>
        <a:srgbClr val="000000"/>
      </a:accent4>
      <a:accent5>
        <a:srgbClr val="AACEFF"/>
      </a:accent5>
      <a:accent6>
        <a:srgbClr val="13D1BB"/>
      </a:accent6>
      <a:hlink>
        <a:srgbClr val="0000FF"/>
      </a:hlink>
      <a:folHlink>
        <a:srgbClr val="FF00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5723</TotalTime>
  <Words>13330</Words>
  <Application>Microsoft Macintosh PowerPoint</Application>
  <PresentationFormat>Custom</PresentationFormat>
  <Paragraphs>2341</Paragraphs>
  <Slides>98</Slides>
  <Notes>1</Notes>
  <HiddenSlides>2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98</vt:i4>
      </vt:variant>
    </vt:vector>
  </HeadingPairs>
  <TitlesOfParts>
    <vt:vector size="107" baseType="lpstr">
      <vt:lpstr>Arial</vt:lpstr>
      <vt:lpstr>Calibri</vt:lpstr>
      <vt:lpstr>Courier New</vt:lpstr>
      <vt:lpstr>Helvetica</vt:lpstr>
      <vt:lpstr>Helvetica Neue</vt:lpstr>
      <vt:lpstr>Helvetica Neue Light</vt:lpstr>
      <vt:lpstr>Helvetica Neue Medium</vt:lpstr>
      <vt:lpstr>Wingdings</vt:lpstr>
      <vt:lpstr>White</vt:lpstr>
      <vt:lpstr>15-122: Principles of  Imperative Computation</vt:lpstr>
      <vt:lpstr>Today…</vt:lpstr>
      <vt:lpstr>PowerPoint Presentation</vt:lpstr>
      <vt:lpstr>PowerPoint Presentation</vt:lpstr>
      <vt:lpstr>Returning Two Values From a Function</vt:lpstr>
      <vt:lpstr>Returning Two Values From a Function</vt:lpstr>
      <vt:lpstr>Returning Two Values From a Function</vt:lpstr>
      <vt:lpstr>Returning Two Values From a Function</vt:lpstr>
      <vt:lpstr>PowerPoint Presentation</vt:lpstr>
      <vt:lpstr>Memory Cells and Pointers</vt:lpstr>
      <vt:lpstr>Memory Cells and Pointers</vt:lpstr>
      <vt:lpstr>Working with Pointers</vt:lpstr>
      <vt:lpstr>Aliasing</vt:lpstr>
      <vt:lpstr>Garbage Collection</vt:lpstr>
      <vt:lpstr>Garbage Collection</vt:lpstr>
      <vt:lpstr>Garbage Collection</vt:lpstr>
      <vt:lpstr>Garbage Collection</vt:lpstr>
      <vt:lpstr>Functions on Pointers</vt:lpstr>
      <vt:lpstr>Returning Two Values From a Function</vt:lpstr>
      <vt:lpstr>Returning Two Values From a Function</vt:lpstr>
      <vt:lpstr>Returning Two Values From a Function</vt:lpstr>
      <vt:lpstr>Returning Two Values From a Function</vt:lpstr>
      <vt:lpstr>Summary</vt:lpstr>
      <vt:lpstr>PowerPoint Presentation</vt:lpstr>
      <vt:lpstr>Double Pointers</vt:lpstr>
      <vt:lpstr>NULL</vt:lpstr>
      <vt:lpstr>NULL</vt:lpstr>
      <vt:lpstr>The Billion Dollar Mistake</vt:lpstr>
      <vt:lpstr>Dereferencing NULL is a Safety Violation</vt:lpstr>
      <vt:lpstr>Pointer Safety</vt:lpstr>
      <vt:lpstr>Pointer Safety</vt:lpstr>
      <vt:lpstr>More About Double Pointers</vt:lpstr>
      <vt:lpstr>More About Double Pointers</vt:lpstr>
      <vt:lpstr>More About Double Pointers</vt:lpstr>
      <vt:lpstr>Summary: Pointers vs. Arrays</vt:lpstr>
      <vt:lpstr>PowerPoint Presentation</vt:lpstr>
      <vt:lpstr>PowerPoint Presentation</vt:lpstr>
      <vt:lpstr>Representing Images</vt:lpstr>
      <vt:lpstr>Representing Images</vt:lpstr>
      <vt:lpstr>Manipulating Images</vt:lpstr>
      <vt:lpstr>Manipulating Images</vt:lpstr>
      <vt:lpstr>Structs</vt:lpstr>
      <vt:lpstr>Using Structs</vt:lpstr>
      <vt:lpstr>Using Structs</vt:lpstr>
      <vt:lpstr>Using Structs</vt:lpstr>
      <vt:lpstr>Safety</vt:lpstr>
      <vt:lpstr>Safety</vt:lpstr>
      <vt:lpstr>Returning Multiple Values</vt:lpstr>
      <vt:lpstr>Returning Multiple Values</vt:lpstr>
      <vt:lpstr>A Collection of Parts as a Single Entity</vt:lpstr>
      <vt:lpstr>PowerPoint Presentation</vt:lpstr>
      <vt:lpstr>Reusing Code</vt:lpstr>
      <vt:lpstr>Abstraction</vt:lpstr>
      <vt:lpstr>What’s a Library Anyway?</vt:lpstr>
      <vt:lpstr>Using a Library</vt:lpstr>
      <vt:lpstr>Types of Libraries</vt:lpstr>
      <vt:lpstr>Writing a Library</vt:lpstr>
      <vt:lpstr>Abstract Data Types</vt:lpstr>
      <vt:lpstr>PowerPoint Presentation</vt:lpstr>
      <vt:lpstr>Writing Libraries</vt:lpstr>
      <vt:lpstr>SSA Interface</vt:lpstr>
      <vt:lpstr>Interface Content</vt:lpstr>
      <vt:lpstr>Interface Content</vt:lpstr>
      <vt:lpstr>Interface Content</vt:lpstr>
      <vt:lpstr>Interface Content</vt:lpstr>
      <vt:lpstr>Interface Content</vt:lpstr>
      <vt:lpstr>Interface Content</vt:lpstr>
      <vt:lpstr>Interface Content</vt:lpstr>
      <vt:lpstr>Interface Content</vt:lpstr>
      <vt:lpstr>Client Application</vt:lpstr>
      <vt:lpstr>Using a library</vt:lpstr>
      <vt:lpstr>Searching an SSA</vt:lpstr>
      <vt:lpstr>Searching an SSA</vt:lpstr>
      <vt:lpstr>SSA Implementation</vt:lpstr>
      <vt:lpstr>Implementing SSAs</vt:lpstr>
      <vt:lpstr>Concrete Type</vt:lpstr>
      <vt:lpstr>Client vs. Implementation View</vt:lpstr>
      <vt:lpstr>Implementing ssa_get</vt:lpstr>
      <vt:lpstr>Let’s Also Write ssa_len</vt:lpstr>
      <vt:lpstr>Let’s Also Write ssa_len</vt:lpstr>
      <vt:lpstr>Let’s Also Write ssa_len</vt:lpstr>
      <vt:lpstr>Back to ssa_get</vt:lpstr>
      <vt:lpstr>Back to ssa_get</vt:lpstr>
      <vt:lpstr>PowerPoint Presentation</vt:lpstr>
      <vt:lpstr>Where Are We?</vt:lpstr>
      <vt:lpstr>Where Are We?</vt:lpstr>
      <vt:lpstr>Representation Invariants</vt:lpstr>
      <vt:lpstr>Representation Invariants</vt:lpstr>
      <vt:lpstr>Representation Invariants</vt:lpstr>
      <vt:lpstr>The Representation Invariant Function</vt:lpstr>
      <vt:lpstr>The representation Invariant Function</vt:lpstr>
      <vt:lpstr>The representation Invariant Function</vt:lpstr>
      <vt:lpstr>The representation Invariant Function</vt:lpstr>
      <vt:lpstr>Things to Note</vt:lpstr>
      <vt:lpstr>Things to Note</vt:lpstr>
      <vt:lpstr>Overall Implementation</vt:lpstr>
      <vt:lpstr>Structure of a C0 Library File</vt:lpstr>
      <vt:lpstr>Compiling a Library in a C0 Application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Pointers and Structs</dc:title>
  <cp:lastModifiedBy>Mohammad Hammoud</cp:lastModifiedBy>
  <cp:revision>265</cp:revision>
  <dcterms:modified xsi:type="dcterms:W3CDTF">2023-02-07T16:45:56Z</dcterms:modified>
</cp:coreProperties>
</file>