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firstSlideNum="0" showSpecialPlsOnTitleSld="0" strictFirstAndLastChars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393" r:id="rId2"/>
    <p:sldId id="456" r:id="rId3"/>
    <p:sldId id="381" r:id="rId4"/>
    <p:sldId id="354" r:id="rId5"/>
    <p:sldId id="355" r:id="rId6"/>
    <p:sldId id="391" r:id="rId7"/>
    <p:sldId id="356" r:id="rId8"/>
    <p:sldId id="357" r:id="rId9"/>
    <p:sldId id="358" r:id="rId10"/>
    <p:sldId id="359" r:id="rId11"/>
    <p:sldId id="360" r:id="rId12"/>
    <p:sldId id="361" r:id="rId13"/>
    <p:sldId id="362" r:id="rId14"/>
    <p:sldId id="363" r:id="rId15"/>
    <p:sldId id="392" r:id="rId16"/>
    <p:sldId id="364" r:id="rId17"/>
    <p:sldId id="365" r:id="rId18"/>
    <p:sldId id="341" r:id="rId19"/>
    <p:sldId id="366" r:id="rId20"/>
    <p:sldId id="367" r:id="rId21"/>
    <p:sldId id="382" r:id="rId22"/>
    <p:sldId id="368" r:id="rId23"/>
    <p:sldId id="369" r:id="rId24"/>
    <p:sldId id="370" r:id="rId25"/>
    <p:sldId id="371" r:id="rId26"/>
    <p:sldId id="372" r:id="rId27"/>
    <p:sldId id="373" r:id="rId28"/>
    <p:sldId id="374" r:id="rId29"/>
    <p:sldId id="375" r:id="rId30"/>
    <p:sldId id="389" r:id="rId31"/>
    <p:sldId id="376" r:id="rId32"/>
    <p:sldId id="377" r:id="rId33"/>
    <p:sldId id="352" r:id="rId34"/>
    <p:sldId id="378" r:id="rId35"/>
    <p:sldId id="379" r:id="rId36"/>
    <p:sldId id="380" r:id="rId37"/>
    <p:sldId id="383" r:id="rId38"/>
    <p:sldId id="390" r:id="rId39"/>
    <p:sldId id="384" r:id="rId40"/>
    <p:sldId id="385" r:id="rId41"/>
    <p:sldId id="386" r:id="rId42"/>
    <p:sldId id="387" r:id="rId43"/>
  </p:sldIdLst>
  <p:sldSz cx="13004800" cy="9753600"/>
  <p:notesSz cx="7007225" cy="92964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60"/>
  </p:normalViewPr>
  <p:slideViewPr>
    <p:cSldViewPr>
      <p:cViewPr varScale="1">
        <p:scale>
          <a:sx n="90" d="100"/>
          <a:sy n="90" d="100"/>
        </p:scale>
        <p:origin x="536" y="20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888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8750" y="0"/>
            <a:ext cx="3036888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pPr>
              <a:defRPr/>
            </a:pPr>
            <a:fld id="{231B3D12-EB5E-4DBD-B1D2-B9BE0915A721}" type="datetimeFigureOut">
              <a:rPr lang="en-US"/>
              <a:pPr>
                <a:defRPr/>
              </a:pPr>
              <a:t>1/21/23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6888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8750" y="8829675"/>
            <a:ext cx="3036888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9689D15F-4C94-4BB4-A061-5F06739A4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79513" y="696913"/>
            <a:ext cx="4648200" cy="348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35038" y="4416425"/>
            <a:ext cx="5137150" cy="41830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charset="0"/>
              </a:rPr>
              <a:t>Second level</a:t>
            </a:r>
          </a:p>
          <a:p>
            <a:pPr lvl="2"/>
            <a:r>
              <a:rPr lang="en-US" noProof="0">
                <a:sym typeface="Helvetica Neue" charset="0"/>
              </a:rPr>
              <a:t>Third level</a:t>
            </a:r>
          </a:p>
          <a:p>
            <a:pPr lvl="3"/>
            <a:r>
              <a:rPr lang="en-US" noProof="0">
                <a:sym typeface="Helvetica Neue" charset="0"/>
              </a:rPr>
              <a:t>Fourth level</a:t>
            </a:r>
          </a:p>
          <a:p>
            <a:pPr lvl="4"/>
            <a:r>
              <a:rPr lang="en-US" noProof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A1846-15C1-4F35-AD6E-2FC96FAC81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86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 anchor="t"/>
          <a:lstStyle>
            <a:lvl1pPr marL="457200" indent="-457200">
              <a:spcBef>
                <a:spcPts val="800"/>
              </a:spcBef>
              <a:buClr>
                <a:schemeClr val="tx1"/>
              </a:buClr>
              <a:buSzPct val="100000"/>
              <a:buFont typeface="Wingdings" pitchFamily="2" charset="2"/>
              <a:buChar char="l"/>
              <a:defRPr/>
            </a:lvl1pPr>
            <a:lvl2pPr marL="800100" indent="-342900">
              <a:spcBef>
                <a:spcPts val="700"/>
              </a:spcBef>
              <a:buClr>
                <a:schemeClr val="tx1"/>
              </a:buClr>
              <a:buSzPct val="125000"/>
              <a:buFont typeface="Courier New" pitchFamily="49" charset="0"/>
              <a:buChar char="o"/>
              <a:defRPr sz="2800"/>
            </a:lvl2pPr>
            <a:lvl3pPr marL="1092200" indent="-292100" defTabSz="6223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 sz="2400"/>
            </a:lvl3pPr>
            <a:lvl4pPr marL="1435100" indent="-342900">
              <a:spcBef>
                <a:spcPts val="480"/>
              </a:spcBef>
              <a:buClr>
                <a:schemeClr val="tx1"/>
              </a:buClr>
              <a:buSzPct val="90000"/>
              <a:buFont typeface="Wingdings" pitchFamily="2" charset="2"/>
              <a:buChar char="q"/>
              <a:defRPr sz="2000"/>
            </a:lvl4pPr>
            <a:lvl5pPr marL="1663700" indent="-228600">
              <a:spcBef>
                <a:spcPts val="300"/>
              </a:spcBef>
              <a:buClr>
                <a:schemeClr val="tx1"/>
              </a:buClr>
              <a:buSzPct val="100000"/>
              <a:buFont typeface="Wingdings" pitchFamily="2" charset="2"/>
              <a:buChar char="§"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4083050"/>
            <a:ext cx="11053762" cy="1936750"/>
          </a:xfrm>
        </p:spPr>
        <p:txBody>
          <a:bodyPr anchor="t"/>
          <a:lstStyle>
            <a:lvl1pPr algn="ctr"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594360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6327775" y="929640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26797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31369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35941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40513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15-122: Principles of </a:t>
            </a:r>
            <a:b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27039"/>
            <a:ext cx="13004800" cy="35793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Lecture 04: Searching Arrays  </a:t>
            </a:r>
          </a:p>
          <a:p>
            <a:endParaRPr lang="en-US" b="1" dirty="0">
              <a:solidFill>
                <a:srgbClr val="77E0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413" b="1" dirty="0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January 23, 2023</a:t>
            </a:r>
            <a:r>
              <a:rPr lang="en-US" sz="3413" b="1" dirty="0">
                <a:solidFill>
                  <a:srgbClr val="ED7273"/>
                </a:solidFill>
                <a:latin typeface="Helvetica" pitchFamily="2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an Element in an Array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531100" cy="7315200"/>
          </a:xfrm>
        </p:spPr>
        <p:txBody>
          <a:bodyPr/>
          <a:lstStyle/>
          <a:p>
            <a:r>
              <a:rPr lang="en-US" dirty="0"/>
              <a:t>Can we be sure that </a:t>
            </a:r>
            <a:r>
              <a:rPr lang="en-US" dirty="0">
                <a:solidFill>
                  <a:srgbClr val="C00000"/>
                </a:solidFill>
              </a:rPr>
              <a:t>A[\result]</a:t>
            </a:r>
            <a:r>
              <a:rPr lang="en-US" dirty="0"/>
              <a:t> is </a:t>
            </a:r>
            <a:r>
              <a:rPr lang="en-US" b="1" dirty="0"/>
              <a:t>safe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Extend the </a:t>
            </a:r>
            <a:r>
              <a:rPr lang="en-US" dirty="0" err="1"/>
              <a:t>postcondition</a:t>
            </a:r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8940800" y="28813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474200" y="243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7"/>
          <p:cNvSpPr>
            <a:spLocks/>
          </p:cNvSpPr>
          <p:nvPr/>
        </p:nvSpPr>
        <p:spPr bwMode="auto">
          <a:xfrm>
            <a:off x="8940800" y="1905000"/>
            <a:ext cx="769441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x: 12</a:t>
            </a:r>
          </a:p>
        </p:txBody>
      </p:sp>
      <p:sp>
        <p:nvSpPr>
          <p:cNvPr id="12" name="Rectangle 4"/>
          <p:cNvSpPr>
            <a:spLocks/>
          </p:cNvSpPr>
          <p:nvPr/>
        </p:nvSpPr>
        <p:spPr bwMode="auto">
          <a:xfrm>
            <a:off x="991411" y="4386620"/>
            <a:ext cx="8187370" cy="498598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\result  == -1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2692400" y="5334000"/>
            <a:ext cx="3886200" cy="914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A2A3F2B9-9BFD-0055-0107-32A282969F46}"/>
              </a:ext>
            </a:extLst>
          </p:cNvPr>
          <p:cNvSpPr/>
          <p:nvPr/>
        </p:nvSpPr>
        <p:spPr bwMode="auto">
          <a:xfrm>
            <a:off x="9474200" y="4386620"/>
            <a:ext cx="2750641" cy="2699980"/>
          </a:xfrm>
          <a:prstGeom prst="roundRec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marR="0" lvl="0" algn="l" defTabSz="584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A[\result] </a:t>
            </a:r>
            <a:r>
              <a:rPr lang="en-US" b="0" kern="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== x</a:t>
            </a:r>
            <a:r>
              <a:rPr lang="en-US" b="0" kern="0" dirty="0">
                <a:latin typeface="+mn-lt"/>
                <a:ea typeface="+mn-ea"/>
                <a:cs typeface="+mn-cs"/>
              </a:rPr>
              <a:t> </a:t>
            </a:r>
            <a:br>
              <a:rPr lang="en-US" b="0" kern="0" dirty="0">
                <a:latin typeface="+mn-lt"/>
                <a:ea typeface="+mn-ea"/>
                <a:cs typeface="+mn-cs"/>
              </a:rPr>
            </a:br>
            <a:r>
              <a:rPr lang="en-US" b="0" kern="0" dirty="0">
                <a:latin typeface="+mn-lt"/>
                <a:ea typeface="+mn-ea"/>
                <a:cs typeface="+mn-cs"/>
              </a:rPr>
              <a:t>won’t be called if </a:t>
            </a:r>
            <a:br>
              <a:rPr lang="en-US" b="0" kern="0" dirty="0">
                <a:latin typeface="+mn-lt"/>
                <a:ea typeface="+mn-ea"/>
                <a:cs typeface="+mn-cs"/>
              </a:rPr>
            </a:br>
            <a:r>
              <a:rPr lang="en-US" b="0" kern="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\result </a:t>
            </a:r>
            <a:r>
              <a:rPr lang="en-US" b="0" kern="0" dirty="0">
                <a:latin typeface="+mn-lt"/>
                <a:ea typeface="+mn-ea"/>
                <a:cs typeface="+mn-cs"/>
              </a:rPr>
              <a:t>is out of </a:t>
            </a:r>
            <a:br>
              <a:rPr lang="en-US" b="0" kern="0" dirty="0">
                <a:latin typeface="+mn-lt"/>
                <a:ea typeface="+mn-ea"/>
                <a:cs typeface="+mn-cs"/>
              </a:rPr>
            </a:br>
            <a:r>
              <a:rPr lang="en-US" b="0" kern="0" dirty="0">
                <a:latin typeface="+mn-lt"/>
                <a:ea typeface="+mn-ea"/>
                <a:cs typeface="+mn-cs"/>
              </a:rPr>
              <a:t>bounds </a:t>
            </a:r>
          </a:p>
          <a:p>
            <a:pPr marL="342900" marR="0" lvl="0" indent="-342900" algn="l" defTabSz="584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&amp;&amp;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short-circuits </a:t>
            </a:r>
            <a:b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</a:b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evaluation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an Element in an Array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912100" cy="7315200"/>
          </a:xfrm>
        </p:spPr>
        <p:txBody>
          <a:bodyPr/>
          <a:lstStyle/>
          <a:p>
            <a:r>
              <a:rPr lang="en-US" dirty="0"/>
              <a:t>Is </a:t>
            </a:r>
            <a:r>
              <a:rPr lang="en-US" dirty="0">
                <a:solidFill>
                  <a:srgbClr val="7030A0"/>
                </a:solidFill>
              </a:rPr>
              <a:t>search</a:t>
            </a:r>
            <a:r>
              <a:rPr lang="en-US" dirty="0"/>
              <a:t> </a:t>
            </a:r>
            <a:r>
              <a:rPr lang="en-US" b="1" dirty="0"/>
              <a:t>correct</a:t>
            </a:r>
            <a:r>
              <a:rPr lang="en-US" dirty="0"/>
              <a:t>?</a:t>
            </a:r>
          </a:p>
          <a:p>
            <a:pPr lvl="1"/>
            <a:r>
              <a:rPr lang="en-US" i="1" dirty="0"/>
              <a:t>That the postconditions are met when the preconditions hold</a:t>
            </a:r>
          </a:p>
          <a:p>
            <a:pPr lvl="1"/>
            <a:r>
              <a:rPr lang="en-US" dirty="0"/>
              <a:t>We have to prove it</a:t>
            </a:r>
          </a:p>
          <a:p>
            <a:endParaRPr lang="en-US" dirty="0"/>
          </a:p>
          <a:p>
            <a:r>
              <a:rPr lang="en-US" dirty="0"/>
              <a:t>Does </a:t>
            </a:r>
            <a:r>
              <a:rPr lang="en-US" dirty="0">
                <a:solidFill>
                  <a:srgbClr val="7030A0"/>
                </a:solidFill>
              </a:rPr>
              <a:t>search</a:t>
            </a:r>
            <a:r>
              <a:rPr lang="en-US" dirty="0"/>
              <a:t> do </a:t>
            </a:r>
            <a:br>
              <a:rPr lang="en-US" dirty="0"/>
            </a:br>
            <a:r>
              <a:rPr lang="en-US" dirty="0"/>
              <a:t>what we </a:t>
            </a:r>
            <a:r>
              <a:rPr lang="en-US" b="1" dirty="0"/>
              <a:t>expect</a:t>
            </a:r>
            <a:r>
              <a:rPr lang="en-US" dirty="0"/>
              <a:t>?</a:t>
            </a:r>
          </a:p>
          <a:p>
            <a:pPr lvl="1"/>
            <a:r>
              <a:rPr lang="en-US" i="1" dirty="0"/>
              <a:t>I.e., Find x in A</a:t>
            </a:r>
          </a:p>
          <a:p>
            <a:pPr lvl="1"/>
            <a:r>
              <a:rPr lang="en-US" dirty="0"/>
              <a:t>Looks plausible</a:t>
            </a:r>
          </a:p>
          <a:p>
            <a:pPr lvl="1"/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8940800" y="28813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474200" y="243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7"/>
          <p:cNvSpPr>
            <a:spLocks/>
          </p:cNvSpPr>
          <p:nvPr/>
        </p:nvSpPr>
        <p:spPr bwMode="auto">
          <a:xfrm>
            <a:off x="8940800" y="1905000"/>
            <a:ext cx="769441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x: 12</a:t>
            </a:r>
          </a:p>
        </p:txBody>
      </p:sp>
      <p:sp>
        <p:nvSpPr>
          <p:cNvPr id="12" name="Rectangle 4"/>
          <p:cNvSpPr>
            <a:spLocks/>
          </p:cNvSpPr>
          <p:nvPr/>
        </p:nvSpPr>
        <p:spPr bwMode="auto">
          <a:xfrm>
            <a:off x="4673600" y="4386620"/>
            <a:ext cx="8187370" cy="498598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\result  == -1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6883400" y="3562290"/>
            <a:ext cx="590867" cy="400110"/>
          </a:xfrm>
          <a:prstGeom prst="wedgeRectCallout">
            <a:avLst>
              <a:gd name="adj1" fmla="val -337851"/>
              <a:gd name="adj2" fmla="val 218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later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8902700" cy="7315200"/>
          </a:xfrm>
        </p:spPr>
        <p:txBody>
          <a:bodyPr/>
          <a:lstStyle/>
          <a:p>
            <a:r>
              <a:rPr lang="en-US" dirty="0"/>
              <a:t>Is this version of </a:t>
            </a:r>
            <a:r>
              <a:rPr lang="en-US" dirty="0">
                <a:solidFill>
                  <a:srgbClr val="7030A0"/>
                </a:solidFill>
              </a:rPr>
              <a:t>search</a:t>
            </a:r>
            <a:r>
              <a:rPr lang="en-US" dirty="0"/>
              <a:t> </a:t>
            </a:r>
            <a:r>
              <a:rPr lang="en-US" b="1" dirty="0"/>
              <a:t>correct</a:t>
            </a:r>
            <a:r>
              <a:rPr lang="en-US" dirty="0"/>
              <a:t>?</a:t>
            </a:r>
          </a:p>
          <a:p>
            <a:pPr lvl="1"/>
            <a:r>
              <a:rPr lang="en-US" i="1" dirty="0"/>
              <a:t>That postconditions are met when </a:t>
            </a:r>
            <a:br>
              <a:rPr lang="en-US" i="1" dirty="0"/>
            </a:br>
            <a:r>
              <a:rPr lang="en-US" i="1" dirty="0"/>
              <a:t>preconditions hold</a:t>
            </a:r>
          </a:p>
          <a:p>
            <a:pPr lvl="1"/>
            <a:r>
              <a:rPr lang="en-US" dirty="0"/>
              <a:t>Definitely!</a:t>
            </a:r>
          </a:p>
          <a:p>
            <a:endParaRPr lang="en-US" dirty="0"/>
          </a:p>
          <a:p>
            <a:r>
              <a:rPr lang="en-US" dirty="0"/>
              <a:t>Does it do what</a:t>
            </a:r>
            <a:br>
              <a:rPr lang="en-US" dirty="0"/>
            </a:br>
            <a:r>
              <a:rPr lang="en-US" dirty="0"/>
              <a:t>we </a:t>
            </a:r>
            <a:r>
              <a:rPr lang="en-US" b="1" dirty="0"/>
              <a:t>expect</a:t>
            </a:r>
            <a:r>
              <a:rPr lang="en-US" dirty="0"/>
              <a:t>?</a:t>
            </a:r>
          </a:p>
          <a:p>
            <a:pPr lvl="1"/>
            <a:r>
              <a:rPr lang="en-US" i="1" dirty="0"/>
              <a:t>I.e., Find x in A</a:t>
            </a:r>
          </a:p>
          <a:p>
            <a:pPr lvl="1"/>
            <a:r>
              <a:rPr lang="en-US" dirty="0"/>
              <a:t>No!!!!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This is a </a:t>
            </a:r>
            <a:r>
              <a:rPr lang="en-US" b="1" dirty="0">
                <a:solidFill>
                  <a:srgbClr val="FF0000"/>
                </a:solidFill>
              </a:rPr>
              <a:t>contract exploit</a:t>
            </a:r>
          </a:p>
          <a:p>
            <a:pPr lvl="1"/>
            <a:r>
              <a:rPr lang="en-US" dirty="0"/>
              <a:t>Postconditions are met when preconditions hold</a:t>
            </a:r>
          </a:p>
          <a:p>
            <a:pPr lvl="2"/>
            <a:r>
              <a:rPr lang="en-US" dirty="0"/>
              <a:t>The function </a:t>
            </a:r>
            <a:r>
              <a:rPr lang="en-US" b="1" dirty="0"/>
              <a:t>is</a:t>
            </a:r>
            <a:r>
              <a:rPr lang="en-US" dirty="0"/>
              <a:t> correct</a:t>
            </a:r>
          </a:p>
          <a:p>
            <a:pPr lvl="1"/>
            <a:r>
              <a:rPr lang="en-US" dirty="0"/>
              <a:t>But it does not do what we expect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 Exploits</a:t>
            </a:r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8940800" y="28813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474200" y="243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7"/>
          <p:cNvSpPr>
            <a:spLocks/>
          </p:cNvSpPr>
          <p:nvPr/>
        </p:nvSpPr>
        <p:spPr bwMode="auto">
          <a:xfrm>
            <a:off x="8940800" y="1905000"/>
            <a:ext cx="769441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x: 12</a:t>
            </a:r>
          </a:p>
        </p:txBody>
      </p:sp>
      <p:sp>
        <p:nvSpPr>
          <p:cNvPr id="12" name="Rectangle 4"/>
          <p:cNvSpPr>
            <a:spLocks/>
          </p:cNvSpPr>
          <p:nvPr/>
        </p:nvSpPr>
        <p:spPr bwMode="auto">
          <a:xfrm>
            <a:off x="4673600" y="4093488"/>
            <a:ext cx="8187370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\result  == -1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           </a:t>
            </a:r>
            <a:r>
              <a:rPr lang="en-US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Always returns -1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4521200" y="6096000"/>
            <a:ext cx="6324600" cy="914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Fixing this Contract Exploit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454900" cy="7315200"/>
          </a:xfrm>
        </p:spPr>
        <p:txBody>
          <a:bodyPr/>
          <a:lstStyle/>
          <a:p>
            <a:r>
              <a:rPr lang="en-US" dirty="0"/>
              <a:t>We want </a:t>
            </a:r>
            <a:r>
              <a:rPr lang="en-US" dirty="0">
                <a:solidFill>
                  <a:srgbClr val="7030A0"/>
                </a:solidFill>
              </a:rPr>
              <a:t>search</a:t>
            </a:r>
            <a:r>
              <a:rPr lang="en-US" dirty="0"/>
              <a:t> to return -1 </a:t>
            </a:r>
            <a:r>
              <a:rPr lang="en-US" i="1" dirty="0"/>
              <a:t>only if</a:t>
            </a:r>
            <a:r>
              <a:rPr lang="en-US" dirty="0"/>
              <a:t> x does not occur in A</a:t>
            </a:r>
          </a:p>
          <a:p>
            <a:pPr lvl="1"/>
            <a:r>
              <a:rPr lang="en-US" dirty="0"/>
              <a:t>Strengthen the </a:t>
            </a:r>
            <a:r>
              <a:rPr lang="en-US" dirty="0" err="1"/>
              <a:t>postcondition</a:t>
            </a:r>
            <a:r>
              <a:rPr lang="en-US" dirty="0"/>
              <a:t> to say just that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!</a:t>
            </a:r>
            <a:r>
              <a:rPr lang="en-US" dirty="0" err="1">
                <a:solidFill>
                  <a:srgbClr val="C00000"/>
                </a:solidFill>
              </a:rPr>
              <a:t>is_in</a:t>
            </a:r>
            <a:r>
              <a:rPr lang="en-US" dirty="0">
                <a:solidFill>
                  <a:srgbClr val="C00000"/>
                </a:solidFill>
              </a:rPr>
              <a:t>(x, A, 0, n)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8940800" y="28813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474200" y="243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7"/>
          <p:cNvSpPr>
            <a:spLocks/>
          </p:cNvSpPr>
          <p:nvPr/>
        </p:nvSpPr>
        <p:spPr bwMode="auto">
          <a:xfrm>
            <a:off x="8940800" y="1905000"/>
            <a:ext cx="769441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x: 12</a:t>
            </a:r>
          </a:p>
        </p:txBody>
      </p:sp>
      <p:sp>
        <p:nvSpPr>
          <p:cNvPr id="12" name="Rectangle 4"/>
          <p:cNvSpPr>
            <a:spLocks/>
          </p:cNvSpPr>
          <p:nvPr/>
        </p:nvSpPr>
        <p:spPr bwMode="auto">
          <a:xfrm>
            <a:off x="4673600" y="4937879"/>
            <a:ext cx="8187370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…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6197600" y="5562600"/>
            <a:ext cx="5105400" cy="762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Rectangular Callout 12"/>
          <p:cNvSpPr/>
          <p:nvPr/>
        </p:nvSpPr>
        <p:spPr bwMode="auto">
          <a:xfrm>
            <a:off x="825486" y="6934200"/>
            <a:ext cx="2857514" cy="707886"/>
          </a:xfrm>
          <a:prstGeom prst="wedgeRectCallout">
            <a:avLst>
              <a:gd name="adj1" fmla="val -5230"/>
              <a:gd name="adj2" fmla="val -35284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x does not occur in A</a:t>
            </a:r>
            <a:br>
              <a:rPr lang="en-US" sz="2000" b="0" dirty="0"/>
            </a:br>
            <a:r>
              <a:rPr lang="en-US" sz="2000" b="0" dirty="0"/>
              <a:t>between indices 0 and n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800" y="3276600"/>
            <a:ext cx="12598400" cy="5600700"/>
          </a:xfrm>
        </p:spPr>
        <p:txBody>
          <a:bodyPr/>
          <a:lstStyle/>
          <a:p>
            <a:pPr marL="1435100" lvl="4" indent="0">
              <a:buNone/>
            </a:pPr>
            <a:endParaRPr lang="en-US" dirty="0"/>
          </a:p>
          <a:p>
            <a:pPr marL="1435100" lvl="4" indent="0">
              <a:buNone/>
            </a:pPr>
            <a:endParaRPr lang="en-US" dirty="0"/>
          </a:p>
          <a:p>
            <a:pPr marL="1435100" lvl="4" indent="0">
              <a:buNone/>
            </a:pPr>
            <a:endParaRPr lang="en-US" dirty="0"/>
          </a:p>
          <a:p>
            <a:pPr marL="1435100" lvl="4" indent="0">
              <a:buNone/>
            </a:pPr>
            <a:endParaRPr lang="en-US" dirty="0"/>
          </a:p>
          <a:p>
            <a:pPr marL="800100" lvl="2" indent="0">
              <a:buNone/>
            </a:pPr>
            <a:endParaRPr lang="en-US" dirty="0"/>
          </a:p>
          <a:p>
            <a:pPr lvl="2"/>
            <a:r>
              <a:rPr lang="en-US" sz="2800" dirty="0"/>
              <a:t>Examples:</a:t>
            </a:r>
          </a:p>
          <a:p>
            <a:pPr lvl="3"/>
            <a:r>
              <a:rPr lang="en-US" sz="2800" dirty="0"/>
              <a:t>A[1, 4) contains 3, 12, 5</a:t>
            </a:r>
          </a:p>
          <a:p>
            <a:pPr lvl="3"/>
            <a:r>
              <a:rPr lang="en-US" sz="2800" dirty="0"/>
              <a:t>A[2, 3) contains 12</a:t>
            </a:r>
          </a:p>
          <a:p>
            <a:pPr lvl="3"/>
            <a:r>
              <a:rPr lang="en-US" sz="2800" dirty="0"/>
              <a:t>A[0,5) is the entire array A</a:t>
            </a:r>
          </a:p>
          <a:p>
            <a:pPr lvl="3"/>
            <a:r>
              <a:rPr lang="en-US" sz="2800" dirty="0"/>
              <a:t>A[3, 3) does not contain any element; It is an </a:t>
            </a:r>
            <a:r>
              <a:rPr lang="en-US" sz="2800" b="1" dirty="0"/>
              <a:t>empty segment</a:t>
            </a:r>
          </a:p>
          <a:p>
            <a:pPr lvl="3"/>
            <a:r>
              <a:rPr lang="en-US" sz="2800" dirty="0">
                <a:solidFill>
                  <a:srgbClr val="FF0000"/>
                </a:solidFill>
              </a:rPr>
              <a:t>A[4, 2) does not make sense</a:t>
            </a:r>
          </a:p>
          <a:p>
            <a:pPr lvl="2"/>
            <a:r>
              <a:rPr lang="en-US" sz="2800" dirty="0"/>
              <a:t>We want:</a:t>
            </a:r>
          </a:p>
          <a:p>
            <a:pPr lvl="3"/>
            <a:r>
              <a:rPr lang="en-US" sz="2800" b="1" dirty="0">
                <a:solidFill>
                  <a:srgbClr val="C00000"/>
                </a:solidFill>
              </a:rPr>
              <a:t>0 ≤ </a:t>
            </a:r>
            <a:r>
              <a:rPr lang="en-US" sz="2800" b="1" i="1" dirty="0">
                <a:solidFill>
                  <a:srgbClr val="C00000"/>
                </a:solidFill>
              </a:rPr>
              <a:t>lo</a:t>
            </a:r>
            <a:r>
              <a:rPr lang="en-US" sz="2800" b="1" dirty="0">
                <a:solidFill>
                  <a:srgbClr val="C00000"/>
                </a:solidFill>
              </a:rPr>
              <a:t> ≤ </a:t>
            </a:r>
            <a:r>
              <a:rPr lang="en-US" sz="2800" b="1" i="1" dirty="0">
                <a:solidFill>
                  <a:srgbClr val="C00000"/>
                </a:solidFill>
              </a:rPr>
              <a:t>hi</a:t>
            </a:r>
            <a:r>
              <a:rPr lang="en-US" sz="2800" b="1" dirty="0">
                <a:solidFill>
                  <a:srgbClr val="C00000"/>
                </a:solidFill>
              </a:rPr>
              <a:t> ≤ </a:t>
            </a:r>
            <a:r>
              <a:rPr lang="en-US" sz="2800" b="1" i="1" dirty="0">
                <a:solidFill>
                  <a:srgbClr val="C00000"/>
                </a:solidFill>
              </a:rPr>
              <a:t>length of A</a:t>
            </a:r>
          </a:p>
          <a:p>
            <a:pPr marL="1092200" lvl="3" indent="0">
              <a:buNone/>
            </a:pP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Segments, in Math</a:t>
            </a:r>
          </a:p>
        </p:txBody>
      </p:sp>
      <p:sp>
        <p:nvSpPr>
          <p:cNvPr id="4" name="Rectangle 7"/>
          <p:cNvSpPr>
            <a:spLocks/>
          </p:cNvSpPr>
          <p:nvPr/>
        </p:nvSpPr>
        <p:spPr bwMode="auto">
          <a:xfrm>
            <a:off x="8102600" y="5773934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636000" y="5331022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Rectangle 7"/>
          <p:cNvSpPr>
            <a:spLocks/>
          </p:cNvSpPr>
          <p:nvPr/>
        </p:nvSpPr>
        <p:spPr bwMode="auto">
          <a:xfrm>
            <a:off x="2971800" y="22687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657600" y="1825822"/>
          <a:ext cx="70358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length</a:t>
                      </a:r>
                      <a:r>
                        <a:rPr lang="en-US" sz="1800" b="0" i="1" baseline="0" dirty="0">
                          <a:solidFill>
                            <a:schemeClr val="tx1"/>
                          </a:solidFill>
                        </a:rPr>
                        <a:t> of A</a:t>
                      </a:r>
                      <a:endParaRPr lang="en-US" sz="18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ight Brace 7"/>
          <p:cNvSpPr/>
          <p:nvPr/>
        </p:nvSpPr>
        <p:spPr bwMode="auto">
          <a:xfrm rot="5400000">
            <a:off x="6413500" y="1587500"/>
            <a:ext cx="304800" cy="3073400"/>
          </a:xfrm>
          <a:prstGeom prst="righ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B9E5D6-E589-277B-3C28-0EB3FBFD86BE}"/>
              </a:ext>
            </a:extLst>
          </p:cNvPr>
          <p:cNvSpPr txBox="1"/>
          <p:nvPr/>
        </p:nvSpPr>
        <p:spPr>
          <a:xfrm>
            <a:off x="5551038" y="3352800"/>
            <a:ext cx="20297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A[</a:t>
            </a:r>
            <a:r>
              <a:rPr lang="en-US" sz="4000" b="1" i="1" dirty="0">
                <a:solidFill>
                  <a:srgbClr val="C00000"/>
                </a:solidFill>
              </a:rPr>
              <a:t>lo, hi</a:t>
            </a:r>
            <a:r>
              <a:rPr lang="en-US" sz="4000" b="1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14A574-EAA4-1903-1CB3-6C9A1110C3D4}"/>
              </a:ext>
            </a:extLst>
          </p:cNvPr>
          <p:cNvSpPr txBox="1"/>
          <p:nvPr/>
        </p:nvSpPr>
        <p:spPr>
          <a:xfrm>
            <a:off x="702460" y="4419600"/>
            <a:ext cx="1129508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Segment</a:t>
            </a:r>
            <a:r>
              <a:rPr lang="en-US" sz="2800" dirty="0"/>
              <a:t> </a:t>
            </a:r>
            <a:r>
              <a:rPr lang="en-US" sz="2800" b="0" dirty="0"/>
              <a:t>of array A between index </a:t>
            </a:r>
            <a:r>
              <a:rPr lang="en-US" sz="2800" b="0" i="1" u="sng" dirty="0"/>
              <a:t>lo</a:t>
            </a:r>
            <a:r>
              <a:rPr lang="en-US" sz="2800" b="0" u="sng" dirty="0"/>
              <a:t> included </a:t>
            </a:r>
            <a:r>
              <a:rPr lang="en-US" sz="2800" b="0" dirty="0"/>
              <a:t>and index </a:t>
            </a:r>
            <a:r>
              <a:rPr lang="en-US" sz="2800" b="0" i="1" u="sng" dirty="0"/>
              <a:t>hi </a:t>
            </a:r>
            <a:r>
              <a:rPr lang="en-US" sz="2800" b="0" u="sng" dirty="0"/>
              <a:t>excluded</a:t>
            </a:r>
            <a:endParaRPr lang="en-US" sz="2800" b="0" dirty="0"/>
          </a:p>
          <a:p>
            <a:endParaRPr lang="en-US" sz="2800" dirty="0"/>
          </a:p>
        </p:txBody>
      </p:sp>
      <p:cxnSp>
        <p:nvCxnSpPr>
          <p:cNvPr id="14" name="Curved Connector 13">
            <a:extLst>
              <a:ext uri="{FF2B5EF4-FFF2-40B4-BE49-F238E27FC236}">
                <a16:creationId xmlns:a16="http://schemas.microsoft.com/office/drawing/2014/main" id="{4F131B88-3F1F-5A46-1CCD-5D770BADA44D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 rot="5400000">
            <a:off x="6251535" y="4159151"/>
            <a:ext cx="412831" cy="215900"/>
          </a:xfrm>
          <a:prstGeom prst="curvedConnector3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triangl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Fixing this Contract Exploit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454900" cy="7315200"/>
          </a:xfrm>
        </p:spPr>
        <p:txBody>
          <a:bodyPr/>
          <a:lstStyle/>
          <a:p>
            <a:r>
              <a:rPr lang="en-US" dirty="0"/>
              <a:t>We want </a:t>
            </a:r>
            <a:r>
              <a:rPr lang="en-US" dirty="0">
                <a:solidFill>
                  <a:srgbClr val="7030A0"/>
                </a:solidFill>
              </a:rPr>
              <a:t>search</a:t>
            </a:r>
            <a:r>
              <a:rPr lang="en-US" dirty="0"/>
              <a:t> to return -1 </a:t>
            </a:r>
            <a:r>
              <a:rPr lang="en-US" i="1" dirty="0"/>
              <a:t>only if</a:t>
            </a:r>
            <a:r>
              <a:rPr lang="en-US" dirty="0"/>
              <a:t> x does not occur in A</a:t>
            </a:r>
          </a:p>
          <a:p>
            <a:pPr lvl="1"/>
            <a:r>
              <a:rPr lang="en-US" dirty="0"/>
              <a:t>Strengthen the </a:t>
            </a:r>
            <a:r>
              <a:rPr lang="en-US" dirty="0" err="1"/>
              <a:t>postcondition</a:t>
            </a:r>
            <a:r>
              <a:rPr lang="en-US" dirty="0"/>
              <a:t> to say just that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!</a:t>
            </a:r>
            <a:r>
              <a:rPr lang="en-US" dirty="0" err="1">
                <a:solidFill>
                  <a:srgbClr val="C00000"/>
                </a:solidFill>
              </a:rPr>
              <a:t>is_in</a:t>
            </a:r>
            <a:r>
              <a:rPr lang="en-US" dirty="0">
                <a:solidFill>
                  <a:srgbClr val="C00000"/>
                </a:solidFill>
              </a:rPr>
              <a:t>(x, A, 0, n)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8940800" y="28813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474200" y="243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7"/>
          <p:cNvSpPr>
            <a:spLocks/>
          </p:cNvSpPr>
          <p:nvPr/>
        </p:nvSpPr>
        <p:spPr bwMode="auto">
          <a:xfrm>
            <a:off x="8940800" y="1905000"/>
            <a:ext cx="769441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x: 12</a:t>
            </a:r>
          </a:p>
        </p:txBody>
      </p:sp>
      <p:sp>
        <p:nvSpPr>
          <p:cNvPr id="12" name="Rectangle 4"/>
          <p:cNvSpPr>
            <a:spLocks/>
          </p:cNvSpPr>
          <p:nvPr/>
        </p:nvSpPr>
        <p:spPr bwMode="auto">
          <a:xfrm>
            <a:off x="4673600" y="4937879"/>
            <a:ext cx="8187370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…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6197600" y="5562600"/>
            <a:ext cx="5105400" cy="762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Rectangular Callout 12"/>
          <p:cNvSpPr/>
          <p:nvPr/>
        </p:nvSpPr>
        <p:spPr bwMode="auto">
          <a:xfrm>
            <a:off x="825486" y="6934200"/>
            <a:ext cx="2857514" cy="707886"/>
          </a:xfrm>
          <a:prstGeom prst="wedgeRectCallout">
            <a:avLst>
              <a:gd name="adj1" fmla="val -5230"/>
              <a:gd name="adj2" fmla="val -35284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x does not occur in A</a:t>
            </a:r>
            <a:br>
              <a:rPr lang="en-US" sz="2000" b="0" dirty="0"/>
            </a:br>
            <a:r>
              <a:rPr lang="en-US" sz="2000" b="0" dirty="0"/>
              <a:t>between indices 0 and n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11CC527-38A9-E940-A7D1-F2A54A2CDFE4}"/>
                  </a:ext>
                </a:extLst>
              </p:cNvPr>
              <p:cNvSpPr txBox="1"/>
              <p:nvPr/>
            </p:nvSpPr>
            <p:spPr>
              <a:xfrm>
                <a:off x="711200" y="8037922"/>
                <a:ext cx="310373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Meaning: </a:t>
                </a:r>
                <a:r>
                  <a:rPr lang="en-US" dirty="0">
                    <a:solidFill>
                      <a:srgbClr val="C00000"/>
                    </a:solidFill>
                  </a:rPr>
                  <a:t>x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</m:oMath>
                </a14:m>
                <a:r>
                  <a:rPr lang="en-US" dirty="0">
                    <a:solidFill>
                      <a:srgbClr val="C00000"/>
                    </a:solidFill>
                  </a:rPr>
                  <a:t> A[0, n)</a:t>
                </a:r>
                <a:endParaRPr lang="en-US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11CC527-38A9-E940-A7D1-F2A54A2CDF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00" y="8037922"/>
                <a:ext cx="3103734" cy="461665"/>
              </a:xfrm>
              <a:prstGeom prst="rect">
                <a:avLst/>
              </a:prstGeom>
              <a:blipFill>
                <a:blip r:embed="rId2"/>
                <a:stretch>
                  <a:fillRect l="-2449" t="-16216" r="-2041" b="-27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ight Brace 7">
            <a:extLst>
              <a:ext uri="{FF2B5EF4-FFF2-40B4-BE49-F238E27FC236}">
                <a16:creationId xmlns:a16="http://schemas.microsoft.com/office/drawing/2014/main" id="{FF4E6F9E-11B0-52E3-D87F-48E046869845}"/>
              </a:ext>
            </a:extLst>
          </p:cNvPr>
          <p:cNvSpPr/>
          <p:nvPr/>
        </p:nvSpPr>
        <p:spPr bwMode="auto">
          <a:xfrm rot="5400000">
            <a:off x="2089845" y="6484045"/>
            <a:ext cx="335146" cy="2851164"/>
          </a:xfrm>
          <a:prstGeom prst="righ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89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Fixing this Contract Exploit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8597900" cy="7315200"/>
          </a:xfrm>
        </p:spPr>
        <p:txBody>
          <a:bodyPr/>
          <a:lstStyle/>
          <a:p>
            <a:r>
              <a:rPr lang="en-US" dirty="0"/>
              <a:t>Let us define </a:t>
            </a: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</a:t>
            </a:r>
            <a:r>
              <a:rPr lang="en-US" dirty="0">
                <a:solidFill>
                  <a:srgbClr val="C00000"/>
                </a:solidFill>
              </a:rPr>
              <a:t> A[lo, hi)</a:t>
            </a:r>
            <a:r>
              <a:rPr lang="en-US" dirty="0"/>
              <a:t>, in math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Let us implement it as  </a:t>
            </a:r>
            <a:r>
              <a:rPr lang="en-US" dirty="0" err="1">
                <a:solidFill>
                  <a:srgbClr val="C00000"/>
                </a:solidFill>
              </a:rPr>
              <a:t>is_in</a:t>
            </a:r>
            <a:r>
              <a:rPr lang="en-US" dirty="0">
                <a:solidFill>
                  <a:srgbClr val="C00000"/>
                </a:solidFill>
              </a:rPr>
              <a:t>(x, A, lo, hi)</a:t>
            </a:r>
          </a:p>
          <a:p>
            <a:pPr lvl="1"/>
            <a:r>
              <a:rPr lang="en-US" dirty="0"/>
              <a:t>This is a </a:t>
            </a:r>
            <a:r>
              <a:rPr lang="en-US" b="1" dirty="0"/>
              <a:t>specification function</a:t>
            </a:r>
          </a:p>
          <a:p>
            <a:pPr lvl="2"/>
            <a:r>
              <a:rPr lang="en-US" dirty="0"/>
              <a:t>Transcription of math</a:t>
            </a:r>
          </a:p>
          <a:p>
            <a:pPr lvl="3"/>
            <a:r>
              <a:rPr lang="en-US" dirty="0"/>
              <a:t>Obviously correct</a:t>
            </a:r>
          </a:p>
          <a:p>
            <a:pPr lvl="3"/>
            <a:r>
              <a:rPr lang="en-US" dirty="0"/>
              <a:t>Used interchangeably in proofs</a:t>
            </a:r>
          </a:p>
          <a:p>
            <a:pPr lvl="2"/>
            <a:r>
              <a:rPr lang="en-US" dirty="0"/>
              <a:t>Meant to be used in contracts</a:t>
            </a:r>
          </a:p>
          <a:p>
            <a:pPr lvl="2"/>
            <a:r>
              <a:rPr lang="en-US" dirty="0"/>
              <a:t>Often recursive</a:t>
            </a:r>
          </a:p>
          <a:p>
            <a:pPr lvl="2"/>
            <a:r>
              <a:rPr lang="en-US" dirty="0"/>
              <a:t>Often no postconditions</a:t>
            </a:r>
          </a:p>
          <a:p>
            <a:pPr lvl="2"/>
            <a:endParaRPr lang="en-US" dirty="0"/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Then, </a:t>
            </a:r>
            <a:r>
              <a:rPr lang="en-US" dirty="0" err="1">
                <a:solidFill>
                  <a:srgbClr val="C00000"/>
                </a:solidFill>
              </a:rPr>
              <a:t>is_in</a:t>
            </a:r>
            <a:r>
              <a:rPr lang="en-US" dirty="0">
                <a:solidFill>
                  <a:srgbClr val="C00000"/>
                </a:solidFill>
              </a:rPr>
              <a:t>(x, A, 0, n) </a:t>
            </a:r>
            <a:r>
              <a:rPr lang="en-US" dirty="0">
                <a:solidFill>
                  <a:schemeClr val="tx1"/>
                </a:solidFill>
              </a:rPr>
              <a:t>implements</a:t>
            </a:r>
            <a:r>
              <a:rPr lang="en-US" dirty="0">
                <a:solidFill>
                  <a:srgbClr val="C00000"/>
                </a:solidFill>
              </a:rPr>
              <a:t> 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</a:t>
            </a:r>
            <a:r>
              <a:rPr lang="en-US" dirty="0">
                <a:solidFill>
                  <a:srgbClr val="C00000"/>
                </a:solidFill>
              </a:rPr>
              <a:t> A[0, n)</a:t>
            </a:r>
          </a:p>
        </p:txBody>
      </p:sp>
      <p:sp>
        <p:nvSpPr>
          <p:cNvPr id="12" name="Rectangle 4"/>
          <p:cNvSpPr>
            <a:spLocks/>
          </p:cNvSpPr>
          <p:nvPr/>
        </p:nvSpPr>
        <p:spPr bwMode="auto">
          <a:xfrm>
            <a:off x="6309728" y="5512475"/>
            <a:ext cx="6593472" cy="22159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2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2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2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2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2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2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2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2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2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2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2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&amp;&amp; hi &lt;= \length(A);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 (lo == hi)  </a:t>
            </a:r>
            <a:r>
              <a:rPr lang="en-US" sz="2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200" b="0" dirty="0">
                <a:solidFill>
                  <a:srgbClr val="34A1A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false</a:t>
            </a: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 A[lo] == x || </a:t>
            </a:r>
            <a:r>
              <a:rPr lang="en-US" sz="22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(x, A, lo+1, hi);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98867" y="3189476"/>
            <a:ext cx="21889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/>
                </a:solidFill>
              </a:rPr>
              <a:t>x </a:t>
            </a:r>
            <a:r>
              <a:rPr lang="en-US" b="0" dirty="0">
                <a:solidFill>
                  <a:schemeClr val="tx1"/>
                </a:solidFill>
                <a:sym typeface="Symbol"/>
              </a:rPr>
              <a:t></a:t>
            </a:r>
            <a:r>
              <a:rPr lang="en-US" b="0" dirty="0">
                <a:solidFill>
                  <a:schemeClr val="tx1"/>
                </a:solidFill>
              </a:rPr>
              <a:t> A[lo, hi)  =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92600" y="2743200"/>
            <a:ext cx="60198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600"/>
              </a:spcAft>
            </a:pPr>
            <a:r>
              <a:rPr lang="en-US" b="0" i="1" dirty="0"/>
              <a:t>false</a:t>
            </a:r>
            <a:r>
              <a:rPr lang="en-US" b="0" dirty="0"/>
              <a:t>			if </a:t>
            </a:r>
            <a:r>
              <a:rPr lang="en-US" b="0" i="1" dirty="0"/>
              <a:t>lo = hi</a:t>
            </a:r>
          </a:p>
          <a:p>
            <a:pPr algn="l">
              <a:spcAft>
                <a:spcPts val="600"/>
              </a:spcAft>
            </a:pPr>
            <a:r>
              <a:rPr lang="en-US" b="0" dirty="0"/>
              <a:t>true				if </a:t>
            </a:r>
            <a:r>
              <a:rPr lang="en-US" b="0" i="1" dirty="0"/>
              <a:t>lo </a:t>
            </a:r>
            <a:r>
              <a:rPr lang="en-US" b="0" i="1" dirty="0">
                <a:sym typeface="Symbol"/>
              </a:rPr>
              <a:t></a:t>
            </a:r>
            <a:r>
              <a:rPr lang="en-US" b="0" i="1" dirty="0"/>
              <a:t> hi </a:t>
            </a:r>
            <a:r>
              <a:rPr lang="en-US" b="0" dirty="0"/>
              <a:t>and </a:t>
            </a:r>
            <a:r>
              <a:rPr lang="en-US" b="0" i="1" dirty="0"/>
              <a:t>A[lo] = x</a:t>
            </a:r>
          </a:p>
          <a:p>
            <a:pPr algn="l"/>
            <a:r>
              <a:rPr lang="en-US" b="0" dirty="0">
                <a:solidFill>
                  <a:schemeClr val="tx1"/>
                </a:solidFill>
              </a:rPr>
              <a:t>x </a:t>
            </a:r>
            <a:r>
              <a:rPr lang="en-US" b="0" dirty="0">
                <a:solidFill>
                  <a:schemeClr val="tx1"/>
                </a:solidFill>
                <a:sym typeface="Symbol"/>
              </a:rPr>
              <a:t>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/>
              <a:t>A[lo+1, hi)	if </a:t>
            </a:r>
            <a:r>
              <a:rPr lang="en-US" b="0" i="1" dirty="0"/>
              <a:t>lo </a:t>
            </a:r>
            <a:r>
              <a:rPr lang="en-US" b="0" i="1" dirty="0">
                <a:sym typeface="Symbol"/>
              </a:rPr>
              <a:t></a:t>
            </a:r>
            <a:r>
              <a:rPr lang="en-US" b="0" i="1" dirty="0"/>
              <a:t> hi </a:t>
            </a:r>
            <a:r>
              <a:rPr lang="en-US" b="0" dirty="0"/>
              <a:t>and </a:t>
            </a:r>
            <a:r>
              <a:rPr lang="en-US" b="0" i="1" dirty="0"/>
              <a:t>A[lo] </a:t>
            </a:r>
            <a:r>
              <a:rPr lang="en-US" b="0" i="1" dirty="0">
                <a:sym typeface="Symbol"/>
              </a:rPr>
              <a:t></a:t>
            </a:r>
            <a:r>
              <a:rPr lang="en-US" b="0" i="1" dirty="0"/>
              <a:t> x</a:t>
            </a:r>
          </a:p>
        </p:txBody>
      </p:sp>
      <p:sp>
        <p:nvSpPr>
          <p:cNvPr id="15" name="Left Brace 14"/>
          <p:cNvSpPr/>
          <p:nvPr/>
        </p:nvSpPr>
        <p:spPr bwMode="auto">
          <a:xfrm>
            <a:off x="3987800" y="2810708"/>
            <a:ext cx="304800" cy="1219200"/>
          </a:xfrm>
          <a:prstGeom prst="lef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Fixing this Contract Exploit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36300" cy="7315200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Fixed code for </a:t>
            </a:r>
            <a:r>
              <a:rPr lang="en-US" dirty="0">
                <a:solidFill>
                  <a:srgbClr val="7030A0"/>
                </a:solidFill>
              </a:rPr>
              <a:t>search </a:t>
            </a: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None/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None/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Is it correct?</a:t>
            </a:r>
          </a:p>
          <a:p>
            <a:pPr lvl="1">
              <a:buClr>
                <a:schemeClr val="tx1"/>
              </a:buClr>
            </a:pPr>
            <a:r>
              <a:rPr lang="en-US" i="1" dirty="0"/>
              <a:t>Are the postconditions met when the preconditions hold?</a:t>
            </a:r>
            <a:endParaRPr lang="en-US" i="1" dirty="0">
              <a:solidFill>
                <a:srgbClr val="7030A0"/>
              </a:solidFill>
            </a:endParaRPr>
          </a:p>
        </p:txBody>
      </p:sp>
      <p:sp>
        <p:nvSpPr>
          <p:cNvPr id="12" name="Rectangle 4"/>
          <p:cNvSpPr>
            <a:spLocks/>
          </p:cNvSpPr>
          <p:nvPr/>
        </p:nvSpPr>
        <p:spPr bwMode="auto">
          <a:xfrm>
            <a:off x="2376965" y="2786420"/>
            <a:ext cx="8187370" cy="498598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Correctness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12500" cy="6858000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solidFill>
                  <a:srgbClr val="7030A0"/>
                </a:solidFill>
              </a:rPr>
              <a:t>search</a:t>
            </a:r>
            <a:r>
              <a:rPr lang="en-US" dirty="0">
                <a:solidFill>
                  <a:schemeClr val="tx1"/>
                </a:solidFill>
              </a:rPr>
              <a:t> has </a:t>
            </a:r>
            <a:r>
              <a:rPr lang="en-US" i="1" dirty="0">
                <a:solidFill>
                  <a:schemeClr val="tx1"/>
                </a:solidFill>
              </a:rPr>
              <a:t>two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statements</a:t>
            </a:r>
          </a:p>
          <a:p>
            <a:pPr lvl="1">
              <a:buClr>
                <a:schemeClr val="tx1"/>
              </a:buClr>
            </a:pPr>
            <a:r>
              <a:rPr lang="en-US" b="1" dirty="0">
                <a:solidFill>
                  <a:schemeClr val="tx1"/>
                </a:solidFill>
              </a:rPr>
              <a:t>Both</a:t>
            </a:r>
            <a:r>
              <a:rPr lang="en-US" dirty="0">
                <a:solidFill>
                  <a:schemeClr val="tx1"/>
                </a:solidFill>
              </a:rPr>
              <a:t> must satisfy the postcondition</a:t>
            </a: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The postcondition is a disjunction (</a:t>
            </a:r>
            <a:r>
              <a:rPr lang="en-US" dirty="0">
                <a:solidFill>
                  <a:srgbClr val="C00000"/>
                </a:solidFill>
              </a:rPr>
              <a:t>||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Satisfying one branch is enough</a:t>
            </a: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740400" y="5415439"/>
            <a:ext cx="7125797" cy="418576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721600" y="8153400"/>
            <a:ext cx="12192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6121400" y="8763000"/>
            <a:ext cx="1295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Arrays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Memory model, coding with arrays, safety of array code, and effects of array code </a:t>
            </a:r>
          </a:p>
          <a:p>
            <a:pPr marL="800100" lvl="2" indent="0">
              <a:buNone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Today’s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Searching Arrays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Linear search, correctness, and unit testing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Announcements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Grades of written assignment 1 are out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Programming assignment 2 is due on Wed, Jan 25 by 9:00PM</a:t>
            </a:r>
          </a:p>
          <a:p>
            <a:pPr marL="457200" lvl="1" indent="0">
              <a:buNone/>
            </a:pPr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12500" cy="6858000"/>
          </a:xfrm>
        </p:spPr>
        <p:txBody>
          <a:bodyPr/>
          <a:lstStyle/>
          <a:p>
            <a:pPr algn="ctr">
              <a:buClr>
                <a:schemeClr val="tx1"/>
              </a:buClr>
              <a:buNone/>
            </a:pP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on line 10</a:t>
            </a:r>
          </a:p>
          <a:p>
            <a:pPr lvl="4"/>
            <a:endParaRPr lang="en-US" sz="1000" b="1" dirty="0">
              <a:solidFill>
                <a:schemeClr val="tx1"/>
              </a:solidFill>
            </a:endParaRP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To show</a:t>
            </a:r>
            <a:r>
              <a:rPr lang="en-US" dirty="0">
                <a:solidFill>
                  <a:schemeClr val="tx1"/>
                </a:solidFill>
              </a:rPr>
              <a:t>: If </a:t>
            </a:r>
            <a:r>
              <a:rPr lang="en-US" dirty="0">
                <a:solidFill>
                  <a:srgbClr val="C00000"/>
                </a:solidFill>
              </a:rPr>
              <a:t>n = \length(A)</a:t>
            </a:r>
            <a:r>
              <a:rPr lang="en-US" dirty="0">
                <a:solidFill>
                  <a:schemeClr val="tx1"/>
                </a:solidFill>
              </a:rPr>
              <a:t>, then</a:t>
            </a:r>
          </a:p>
          <a:p>
            <a:pPr lvl="1">
              <a:buNone/>
              <a:tabLst>
                <a:tab pos="2398713" algn="l"/>
                <a:tab pos="3490913" algn="l"/>
              </a:tabLst>
            </a:pPr>
            <a:r>
              <a:rPr lang="en-US" dirty="0">
                <a:solidFill>
                  <a:schemeClr val="tx1"/>
                </a:solidFill>
              </a:rPr>
              <a:t>		either	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\result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= -1 &amp;&amp; 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A[0, n)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None/>
              <a:tabLst>
                <a:tab pos="2398713" algn="l"/>
                <a:tab pos="3490913" algn="l"/>
              </a:tabLst>
            </a:pPr>
            <a:r>
              <a:rPr lang="en-US" dirty="0">
                <a:solidFill>
                  <a:schemeClr val="tx1"/>
                </a:solidFill>
              </a:rPr>
              <a:t>		or	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0 </a:t>
            </a:r>
            <a:r>
              <a:rPr lang="en-US" dirty="0">
                <a:solidFill>
                  <a:srgbClr val="C00000"/>
                </a:solidFill>
              </a:rPr>
              <a:t>≤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\result &lt; n &amp;&amp; A[\result] = x</a:t>
            </a:r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pPr marL="398463" indent="-398463" defTabSz="1662113">
              <a:buClr>
                <a:schemeClr val="tx1"/>
              </a:buClr>
              <a:buFont typeface="+mj-lt"/>
              <a:buAutoNum type="alphaUcPeriod"/>
              <a:tabLst>
                <a:tab pos="2292350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\result = </a:t>
            </a:r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	by line 10</a:t>
            </a:r>
            <a:endParaRPr lang="en-US" sz="2400" dirty="0">
              <a:solidFill>
                <a:srgbClr val="C00000"/>
              </a:solidFill>
            </a:endParaRPr>
          </a:p>
          <a:p>
            <a:pPr marL="398463" indent="-398463" defTabSz="1662113">
              <a:buClr>
                <a:schemeClr val="tx1"/>
              </a:buClr>
              <a:buFont typeface="+mj-lt"/>
              <a:buAutoNum type="alphaUcPeriod"/>
              <a:tabLst>
                <a:tab pos="2292350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0 ≤ </a:t>
            </a:r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	by line 8</a:t>
            </a:r>
          </a:p>
          <a:p>
            <a:pPr marL="398463" indent="-398463" defTabSz="1662113">
              <a:buClr>
                <a:schemeClr val="tx1"/>
              </a:buClr>
              <a:buFont typeface="+mj-lt"/>
              <a:buAutoNum type="alphaUcPeriod"/>
              <a:tabLst>
                <a:tab pos="2292350" algn="l"/>
              </a:tabLst>
            </a:pPr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rgbClr val="C00000"/>
                </a:solidFill>
              </a:rPr>
              <a:t> &lt; n</a:t>
            </a:r>
            <a:r>
              <a:rPr lang="en-US" sz="2400" dirty="0">
                <a:solidFill>
                  <a:schemeClr val="tx1"/>
                </a:solidFill>
              </a:rPr>
              <a:t>	by line 7</a:t>
            </a:r>
          </a:p>
          <a:p>
            <a:pPr marL="398463" indent="-398463" defTabSz="1662113">
              <a:buClr>
                <a:schemeClr val="tx1"/>
              </a:buClr>
              <a:buFont typeface="+mj-lt"/>
              <a:buAutoNum type="alphaUcPeriod"/>
              <a:tabLst>
                <a:tab pos="2292350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A[</a:t>
            </a:r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rgbClr val="C00000"/>
                </a:solidFill>
              </a:rPr>
              <a:t>] = x</a:t>
            </a:r>
            <a:r>
              <a:rPr lang="en-US" sz="2400" dirty="0">
                <a:solidFill>
                  <a:schemeClr val="tx1"/>
                </a:solidFill>
              </a:rPr>
              <a:t>	by line 10</a:t>
            </a:r>
          </a:p>
          <a:p>
            <a:pPr>
              <a:buClr>
                <a:schemeClr val="tx1"/>
              </a:buClr>
              <a:buNone/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Left Arrow 6"/>
          <p:cNvSpPr/>
          <p:nvPr/>
        </p:nvSpPr>
        <p:spPr bwMode="auto">
          <a:xfrm>
            <a:off x="9702800" y="3657600"/>
            <a:ext cx="2819400" cy="838200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Looks promising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11400" y="70176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5740400" y="5415439"/>
            <a:ext cx="7125797" cy="418576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7721600" y="8153400"/>
            <a:ext cx="12192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Clr>
                <a:schemeClr val="tx1"/>
              </a:buClr>
              <a:buNone/>
            </a:pPr>
            <a:r>
              <a:rPr lang="en-US" i="1" dirty="0">
                <a:solidFill>
                  <a:srgbClr val="D03BFF"/>
                </a:solidFill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i="1" dirty="0"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on line 10</a:t>
            </a:r>
          </a:p>
          <a:p>
            <a:pPr lvl="4"/>
            <a:endParaRPr lang="en-US" sz="1000" b="1" i="1" dirty="0">
              <a:solidFill>
                <a:schemeClr val="tx1"/>
              </a:solidFill>
            </a:endParaRPr>
          </a:p>
          <a:p>
            <a:pPr lvl="1"/>
            <a:r>
              <a:rPr lang="en-US" b="1" i="1" dirty="0">
                <a:solidFill>
                  <a:schemeClr val="tx1"/>
                </a:solidFill>
              </a:rPr>
              <a:t>To show</a:t>
            </a:r>
            <a:r>
              <a:rPr lang="en-US" i="1" dirty="0">
                <a:solidFill>
                  <a:schemeClr val="tx1"/>
                </a:solidFill>
              </a:rPr>
              <a:t>: if </a:t>
            </a:r>
            <a:r>
              <a:rPr lang="en-US" i="1" dirty="0">
                <a:solidFill>
                  <a:srgbClr val="C00000"/>
                </a:solidFill>
              </a:rPr>
              <a:t>n = \length(A)</a:t>
            </a:r>
            <a:r>
              <a:rPr lang="en-US" i="1" dirty="0">
                <a:solidFill>
                  <a:schemeClr val="tx1"/>
                </a:solidFill>
              </a:rPr>
              <a:t>, then</a:t>
            </a:r>
          </a:p>
          <a:p>
            <a:pPr lvl="1">
              <a:buNone/>
              <a:tabLst>
                <a:tab pos="2398713" algn="l"/>
                <a:tab pos="3490913" algn="l"/>
              </a:tabLst>
            </a:pPr>
            <a:r>
              <a:rPr lang="en-US" i="1" dirty="0">
                <a:solidFill>
                  <a:schemeClr val="tx1"/>
                </a:solidFill>
              </a:rPr>
              <a:t>		either	</a:t>
            </a:r>
            <a:r>
              <a:rPr lang="en-US" i="1" dirty="0">
                <a:solidFill>
                  <a:srgbClr val="C00000"/>
                </a:solidFill>
                <a:sym typeface="Menlo" charset="0"/>
              </a:rPr>
              <a:t>\result</a:t>
            </a:r>
            <a:r>
              <a:rPr lang="en-US" i="1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= -1 &amp;&amp; x </a:t>
            </a:r>
            <a:r>
              <a:rPr lang="en-US" i="1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i="1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A[0, n)</a:t>
            </a:r>
            <a:endParaRPr lang="en-US" i="1" dirty="0">
              <a:solidFill>
                <a:schemeClr val="tx1"/>
              </a:solidFill>
            </a:endParaRPr>
          </a:p>
          <a:p>
            <a:pPr lvl="1">
              <a:buNone/>
              <a:tabLst>
                <a:tab pos="2398713" algn="l"/>
                <a:tab pos="3490913" algn="l"/>
              </a:tabLst>
            </a:pPr>
            <a:r>
              <a:rPr lang="en-US" i="1" dirty="0">
                <a:solidFill>
                  <a:schemeClr val="tx1"/>
                </a:solidFill>
              </a:rPr>
              <a:t>		or	</a:t>
            </a:r>
            <a:r>
              <a:rPr lang="en-US" i="1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0 </a:t>
            </a:r>
            <a:r>
              <a:rPr lang="en-US" i="1" dirty="0">
                <a:solidFill>
                  <a:srgbClr val="C00000"/>
                </a:solidFill>
              </a:rPr>
              <a:t>≤</a:t>
            </a:r>
            <a:r>
              <a:rPr lang="en-US" i="1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\result &lt; n &amp;&amp; A[\result] = x</a:t>
            </a:r>
            <a:endParaRPr lang="en-US" i="1" dirty="0">
              <a:solidFill>
                <a:schemeClr val="tx1"/>
              </a:solidFill>
            </a:endParaRPr>
          </a:p>
          <a:p>
            <a:pPr lvl="1"/>
            <a:endParaRPr lang="en-US" i="1" dirty="0">
              <a:solidFill>
                <a:schemeClr val="tx1"/>
              </a:solidFill>
            </a:endParaRPr>
          </a:p>
          <a:p>
            <a:pPr marL="398463" indent="-398463" defTabSz="1662113">
              <a:buClr>
                <a:schemeClr val="tx1"/>
              </a:buClr>
              <a:buFont typeface="+mj-lt"/>
              <a:buAutoNum type="alphaUcPeriod"/>
              <a:tabLst>
                <a:tab pos="2292350" algn="l"/>
              </a:tabLst>
            </a:pPr>
            <a:r>
              <a:rPr lang="en-US" sz="2400" i="1" dirty="0">
                <a:solidFill>
                  <a:srgbClr val="C00000"/>
                </a:solidFill>
              </a:rPr>
              <a:t>\result = </a:t>
            </a:r>
            <a:r>
              <a:rPr lang="en-US" sz="2400" i="1" dirty="0" err="1">
                <a:solidFill>
                  <a:srgbClr val="C00000"/>
                </a:solidFill>
              </a:rPr>
              <a:t>i</a:t>
            </a:r>
            <a:r>
              <a:rPr lang="en-US" sz="2400" i="1" dirty="0">
                <a:solidFill>
                  <a:schemeClr val="tx1"/>
                </a:solidFill>
              </a:rPr>
              <a:t>	by line 10</a:t>
            </a:r>
            <a:endParaRPr lang="en-US" sz="2400" i="1" dirty="0">
              <a:solidFill>
                <a:srgbClr val="C00000"/>
              </a:solidFill>
            </a:endParaRPr>
          </a:p>
          <a:p>
            <a:pPr marL="398463" indent="-398463" defTabSz="1662113">
              <a:buClr>
                <a:schemeClr val="tx1"/>
              </a:buClr>
              <a:buFont typeface="+mj-lt"/>
              <a:buAutoNum type="alphaUcPeriod"/>
              <a:tabLst>
                <a:tab pos="2292350" algn="l"/>
              </a:tabLst>
            </a:pPr>
            <a:r>
              <a:rPr lang="en-US" sz="2400" i="1" dirty="0">
                <a:solidFill>
                  <a:srgbClr val="C00000"/>
                </a:solidFill>
              </a:rPr>
              <a:t>0 ≤ </a:t>
            </a:r>
            <a:r>
              <a:rPr lang="en-US" sz="2400" i="1" dirty="0" err="1">
                <a:solidFill>
                  <a:srgbClr val="C00000"/>
                </a:solidFill>
              </a:rPr>
              <a:t>i</a:t>
            </a:r>
            <a:r>
              <a:rPr lang="en-US" sz="2400" i="1" dirty="0">
                <a:solidFill>
                  <a:schemeClr val="tx1"/>
                </a:solidFill>
              </a:rPr>
              <a:t>	by line 8</a:t>
            </a:r>
          </a:p>
          <a:p>
            <a:pPr marL="398463" indent="-398463" defTabSz="1662113">
              <a:buClr>
                <a:schemeClr val="tx1"/>
              </a:buClr>
              <a:buFont typeface="+mj-lt"/>
              <a:buAutoNum type="alphaUcPeriod"/>
              <a:tabLst>
                <a:tab pos="2292350" algn="l"/>
              </a:tabLst>
            </a:pPr>
            <a:r>
              <a:rPr lang="en-US" sz="2400" i="1" dirty="0" err="1">
                <a:solidFill>
                  <a:srgbClr val="C00000"/>
                </a:solidFill>
              </a:rPr>
              <a:t>i</a:t>
            </a:r>
            <a:r>
              <a:rPr lang="en-US" sz="2400" i="1" dirty="0">
                <a:solidFill>
                  <a:srgbClr val="C00000"/>
                </a:solidFill>
              </a:rPr>
              <a:t> &lt; n</a:t>
            </a:r>
            <a:r>
              <a:rPr lang="en-US" sz="2400" i="1" dirty="0">
                <a:solidFill>
                  <a:schemeClr val="tx1"/>
                </a:solidFill>
              </a:rPr>
              <a:t>	by line 7</a:t>
            </a:r>
          </a:p>
          <a:p>
            <a:pPr marL="398463" indent="-398463" defTabSz="1662113">
              <a:buClr>
                <a:schemeClr val="tx1"/>
              </a:buClr>
              <a:buFont typeface="+mj-lt"/>
              <a:buAutoNum type="alphaUcPeriod"/>
              <a:tabLst>
                <a:tab pos="2292350" algn="l"/>
              </a:tabLst>
            </a:pPr>
            <a:r>
              <a:rPr lang="en-US" sz="2400" i="1" dirty="0">
                <a:solidFill>
                  <a:srgbClr val="C00000"/>
                </a:solidFill>
              </a:rPr>
              <a:t>A[</a:t>
            </a:r>
            <a:r>
              <a:rPr lang="en-US" sz="2400" i="1" dirty="0" err="1">
                <a:solidFill>
                  <a:srgbClr val="C00000"/>
                </a:solidFill>
              </a:rPr>
              <a:t>i</a:t>
            </a:r>
            <a:r>
              <a:rPr lang="en-US" sz="2400" i="1" dirty="0">
                <a:solidFill>
                  <a:srgbClr val="C00000"/>
                </a:solidFill>
              </a:rPr>
              <a:t>] = x</a:t>
            </a:r>
            <a:r>
              <a:rPr lang="en-US" sz="2400" i="1" dirty="0">
                <a:solidFill>
                  <a:schemeClr val="tx1"/>
                </a:solidFill>
              </a:rPr>
              <a:t>	by line 10</a:t>
            </a:r>
            <a:endParaRPr lang="en-US" i="1" dirty="0">
              <a:solidFill>
                <a:schemeClr val="tx1"/>
              </a:solidFill>
            </a:endParaRP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We did not use </a:t>
            </a:r>
            <a:r>
              <a:rPr lang="en-US" b="1" dirty="0">
                <a:solidFill>
                  <a:schemeClr val="tx1"/>
                </a:solidFill>
              </a:rPr>
              <a:t>EXIT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When we return inside the loop,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the loop invariant is not checked again</a:t>
            </a:r>
          </a:p>
        </p:txBody>
      </p:sp>
      <p:sp>
        <p:nvSpPr>
          <p:cNvPr id="31" name="Flowchart: Data 30"/>
          <p:cNvSpPr/>
          <p:nvPr/>
        </p:nvSpPr>
        <p:spPr bwMode="auto">
          <a:xfrm>
            <a:off x="11337845" y="623947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32" name="Oval 31"/>
          <p:cNvSpPr/>
          <p:nvPr/>
        </p:nvSpPr>
        <p:spPr bwMode="auto">
          <a:xfrm>
            <a:off x="9779533" y="1981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11968727" y="75438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5" name="Flowchart: Decision 34"/>
          <p:cNvSpPr/>
          <p:nvPr/>
        </p:nvSpPr>
        <p:spPr bwMode="auto">
          <a:xfrm>
            <a:off x="8408469" y="5257800"/>
            <a:ext cx="2894529" cy="917079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loop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guard</a:t>
            </a:r>
          </a:p>
        </p:txBody>
      </p:sp>
      <p:cxnSp>
        <p:nvCxnSpPr>
          <p:cNvPr id="36" name="Straight Arrow Connector 35"/>
          <p:cNvCxnSpPr>
            <a:stCxn id="37" idx="4"/>
            <a:endCxn id="31" idx="1"/>
          </p:cNvCxnSpPr>
          <p:nvPr/>
        </p:nvCxnSpPr>
        <p:spPr bwMode="auto">
          <a:xfrm rot="5400000">
            <a:off x="11782692" y="5977235"/>
            <a:ext cx="52447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37" name="Oval 36"/>
          <p:cNvSpPr/>
          <p:nvPr/>
        </p:nvSpPr>
        <p:spPr bwMode="auto">
          <a:xfrm>
            <a:off x="11968727" y="55626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8" name="Straight Arrow Connector 37"/>
          <p:cNvCxnSpPr>
            <a:stCxn id="35" idx="3"/>
            <a:endCxn id="37" idx="4"/>
          </p:cNvCxnSpPr>
          <p:nvPr/>
        </p:nvCxnSpPr>
        <p:spPr bwMode="auto">
          <a:xfrm flipV="1">
            <a:off x="11302998" y="5715000"/>
            <a:ext cx="741929" cy="13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39" name="Oval 38"/>
          <p:cNvSpPr/>
          <p:nvPr/>
        </p:nvSpPr>
        <p:spPr bwMode="auto">
          <a:xfrm>
            <a:off x="12827000" y="75438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9779533" y="41148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9779533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12827000" y="41148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3" name="Straight Arrow Connector 42"/>
          <p:cNvCxnSpPr>
            <a:stCxn id="32" idx="4"/>
            <a:endCxn id="35" idx="0"/>
          </p:cNvCxnSpPr>
          <p:nvPr/>
        </p:nvCxnSpPr>
        <p:spPr bwMode="auto">
          <a:xfrm rot="16200000" flipH="1">
            <a:off x="8293633" y="3695699"/>
            <a:ext cx="3124200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>
            <a:stCxn id="31" idx="4"/>
            <a:endCxn id="33" idx="0"/>
          </p:cNvCxnSpPr>
          <p:nvPr/>
        </p:nvCxnSpPr>
        <p:spPr bwMode="auto">
          <a:xfrm rot="5400000">
            <a:off x="11854427" y="7353300"/>
            <a:ext cx="3810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45" name="Straight Arrow Connector 44"/>
          <p:cNvCxnSpPr>
            <a:stCxn id="42" idx="4"/>
            <a:endCxn id="39" idx="0"/>
          </p:cNvCxnSpPr>
          <p:nvPr/>
        </p:nvCxnSpPr>
        <p:spPr bwMode="auto">
          <a:xfrm rot="5400000">
            <a:off x="11264900" y="5905500"/>
            <a:ext cx="32766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46" name="Straight Arrow Connector 45"/>
          <p:cNvCxnSpPr>
            <a:stCxn id="39" idx="0"/>
            <a:endCxn id="33" idx="0"/>
          </p:cNvCxnSpPr>
          <p:nvPr/>
        </p:nvCxnSpPr>
        <p:spPr bwMode="auto">
          <a:xfrm rot="16200000" flipV="1">
            <a:off x="12474064" y="7114663"/>
            <a:ext cx="1588" cy="85827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47" name="Straight Arrow Connector 46"/>
          <p:cNvCxnSpPr>
            <a:stCxn id="35" idx="2"/>
            <a:endCxn id="41" idx="0"/>
          </p:cNvCxnSpPr>
          <p:nvPr/>
        </p:nvCxnSpPr>
        <p:spPr bwMode="auto">
          <a:xfrm rot="5400000">
            <a:off x="8523574" y="7507039"/>
            <a:ext cx="2664321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48" name="Straight Arrow Connector 47"/>
          <p:cNvCxnSpPr>
            <a:stCxn id="42" idx="4"/>
            <a:endCxn id="40" idx="4"/>
          </p:cNvCxnSpPr>
          <p:nvPr/>
        </p:nvCxnSpPr>
        <p:spPr bwMode="auto">
          <a:xfrm rot="5400000">
            <a:off x="11379467" y="2743467"/>
            <a:ext cx="1588" cy="30474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11254189" y="53458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169400" y="6248400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FF0000"/>
                </a:solidFill>
              </a:rPr>
              <a:t>fa</a:t>
            </a:r>
            <a:r>
              <a:rPr lang="en-US" sz="1800" b="0" dirty="0">
                <a:solidFill>
                  <a:srgbClr val="FF0000"/>
                </a:solidFill>
              </a:rPr>
              <a:t>	</a:t>
            </a:r>
            <a:r>
              <a:rPr lang="en-US" sz="1800" b="0" dirty="0" err="1">
                <a:solidFill>
                  <a:srgbClr val="FF0000"/>
                </a:solidFill>
              </a:rPr>
              <a:t>lse</a:t>
            </a:r>
            <a:endParaRPr lang="en-US" sz="1800" b="0" dirty="0">
              <a:solidFill>
                <a:srgbClr val="FF0000"/>
              </a:solidFill>
            </a:endParaRPr>
          </a:p>
        </p:txBody>
      </p:sp>
      <p:sp>
        <p:nvSpPr>
          <p:cNvPr id="51" name="Octagon 50"/>
          <p:cNvSpPr/>
          <p:nvPr/>
        </p:nvSpPr>
        <p:spPr bwMode="auto">
          <a:xfrm>
            <a:off x="9558612" y="4502825"/>
            <a:ext cx="594242" cy="519351"/>
          </a:xfrm>
          <a:prstGeom prst="octagon">
            <a:avLst/>
          </a:prstGeom>
          <a:solidFill>
            <a:srgbClr val="FF0000"/>
          </a:solidFill>
          <a:ln w="762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LI</a:t>
            </a:r>
          </a:p>
        </p:txBody>
      </p:sp>
      <p:sp>
        <p:nvSpPr>
          <p:cNvPr id="52" name="Octagon 51"/>
          <p:cNvSpPr/>
          <p:nvPr/>
        </p:nvSpPr>
        <p:spPr bwMode="auto">
          <a:xfrm>
            <a:off x="9449906" y="2452449"/>
            <a:ext cx="811655" cy="519351"/>
          </a:xfrm>
          <a:prstGeom prst="octagon">
            <a:avLst/>
          </a:prstGeom>
          <a:solidFill>
            <a:schemeClr val="bg1">
              <a:lumMod val="95000"/>
            </a:schemeClr>
          </a:solidFill>
          <a:ln w="76200" cap="flat" cmpd="sng" algn="ctr">
            <a:solidFill>
              <a:schemeClr val="bg2">
                <a:lumMod val="9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bg2">
                    <a:lumMod val="90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pre</a:t>
            </a:r>
          </a:p>
        </p:txBody>
      </p:sp>
      <p:sp>
        <p:nvSpPr>
          <p:cNvPr id="53" name="Octagon 52"/>
          <p:cNvSpPr/>
          <p:nvPr/>
        </p:nvSpPr>
        <p:spPr bwMode="auto">
          <a:xfrm>
            <a:off x="9366211" y="8001000"/>
            <a:ext cx="979045" cy="519351"/>
          </a:xfrm>
          <a:prstGeom prst="octagon">
            <a:avLst/>
          </a:prstGeom>
          <a:solidFill>
            <a:srgbClr val="FF0000"/>
          </a:solidFill>
          <a:ln w="762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post</a:t>
            </a:r>
          </a:p>
        </p:txBody>
      </p:sp>
      <p:sp>
        <p:nvSpPr>
          <p:cNvPr id="54" name="Flowchart: Data 53"/>
          <p:cNvSpPr/>
          <p:nvPr/>
        </p:nvSpPr>
        <p:spPr bwMode="auto">
          <a:xfrm>
            <a:off x="9436633" y="6705600"/>
            <a:ext cx="838200" cy="553998"/>
          </a:xfrm>
          <a:prstGeom prst="flowChartInputOutpu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bg2">
                <a:lumMod val="9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5" name="Flowchart: Data 54"/>
          <p:cNvSpPr/>
          <p:nvPr/>
        </p:nvSpPr>
        <p:spPr bwMode="auto">
          <a:xfrm>
            <a:off x="9436633" y="3195280"/>
            <a:ext cx="838200" cy="553998"/>
          </a:xfrm>
          <a:prstGeom prst="flowChartInputOutpu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bg2">
                <a:lumMod val="9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9702800" y="7696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 rot="3597885">
            <a:off x="10059970" y="6223586"/>
            <a:ext cx="1228673" cy="2117191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  <a:effectLst/>
        </p:spPr>
        <p:txBody>
          <a:bodyPr lIns="45720" rIns="45720" anchor="ctr"/>
          <a:lstStyle/>
          <a:p>
            <a:endParaRPr lang="en-US" sz="2000" b="0"/>
          </a:p>
        </p:txBody>
      </p:sp>
      <p:cxnSp>
        <p:nvCxnSpPr>
          <p:cNvPr id="58" name="Elbow Connector 57"/>
          <p:cNvCxnSpPr>
            <a:stCxn id="31" idx="2"/>
            <a:endCxn id="56" idx="6"/>
          </p:cNvCxnSpPr>
          <p:nvPr/>
        </p:nvCxnSpPr>
        <p:spPr bwMode="auto">
          <a:xfrm rot="10800000" flipV="1">
            <a:off x="9855201" y="6701134"/>
            <a:ext cx="1624061" cy="107126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34" name="Slide Number Placeholder 3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ular Callout 13"/>
          <p:cNvSpPr/>
          <p:nvPr/>
        </p:nvSpPr>
        <p:spPr bwMode="auto">
          <a:xfrm>
            <a:off x="25400" y="7696200"/>
            <a:ext cx="1926297" cy="707886"/>
          </a:xfrm>
          <a:prstGeom prst="wedgeRectCallout">
            <a:avLst>
              <a:gd name="adj1" fmla="val 47777"/>
              <a:gd name="adj2" fmla="val -29958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math for</a:t>
            </a:r>
            <a:br>
              <a:rPr lang="en-US" sz="2000" b="0" dirty="0"/>
            </a:b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</a:t>
            </a:r>
            <a:endParaRPr lang="en-US" sz="2000" b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12500" cy="6858000"/>
          </a:xfrm>
        </p:spPr>
        <p:txBody>
          <a:bodyPr/>
          <a:lstStyle/>
          <a:p>
            <a:pPr algn="ctr">
              <a:buClr>
                <a:schemeClr val="tx1"/>
              </a:buClr>
              <a:buNone/>
            </a:pP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-1 on line 12</a:t>
            </a:r>
          </a:p>
          <a:p>
            <a:pPr lvl="4"/>
            <a:endParaRPr lang="en-US" sz="1000" b="1" dirty="0">
              <a:solidFill>
                <a:schemeClr val="tx1"/>
              </a:solidFill>
            </a:endParaRP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To show</a:t>
            </a:r>
            <a:r>
              <a:rPr lang="en-US" dirty="0">
                <a:solidFill>
                  <a:schemeClr val="tx1"/>
                </a:solidFill>
              </a:rPr>
              <a:t>: if </a:t>
            </a:r>
            <a:r>
              <a:rPr lang="en-US" dirty="0">
                <a:solidFill>
                  <a:srgbClr val="C00000"/>
                </a:solidFill>
              </a:rPr>
              <a:t>n = \length(A)</a:t>
            </a:r>
            <a:r>
              <a:rPr lang="en-US" dirty="0">
                <a:solidFill>
                  <a:schemeClr val="tx1"/>
                </a:solidFill>
              </a:rPr>
              <a:t>, then</a:t>
            </a:r>
          </a:p>
          <a:p>
            <a:pPr lvl="1">
              <a:buNone/>
              <a:tabLst>
                <a:tab pos="2398713" algn="l"/>
                <a:tab pos="3490913" algn="l"/>
              </a:tabLst>
            </a:pPr>
            <a:r>
              <a:rPr lang="en-US" dirty="0">
                <a:solidFill>
                  <a:schemeClr val="tx1"/>
                </a:solidFill>
              </a:rPr>
              <a:t>		either	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\result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= -1 &amp;&amp; 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A[0, n)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None/>
              <a:tabLst>
                <a:tab pos="2398713" algn="l"/>
                <a:tab pos="3490913" algn="l"/>
              </a:tabLst>
            </a:pPr>
            <a:r>
              <a:rPr lang="en-US" dirty="0">
                <a:solidFill>
                  <a:schemeClr val="tx1"/>
                </a:solidFill>
              </a:rPr>
              <a:t>		or	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0 </a:t>
            </a:r>
            <a:r>
              <a:rPr lang="en-US" dirty="0">
                <a:solidFill>
                  <a:srgbClr val="C00000"/>
                </a:solidFill>
              </a:rPr>
              <a:t>≤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\result &lt; n &amp;&amp; A[\result] = x</a:t>
            </a: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We must prove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n)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  No point-to argument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 to do so!</a:t>
            </a:r>
          </a:p>
          <a:p>
            <a:pPr>
              <a:buClr>
                <a:schemeClr val="tx1"/>
              </a:buClr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Left Arrow 7"/>
          <p:cNvSpPr/>
          <p:nvPr/>
        </p:nvSpPr>
        <p:spPr bwMode="auto">
          <a:xfrm>
            <a:off x="9702800" y="3707636"/>
            <a:ext cx="2123703" cy="754043"/>
          </a:xfrm>
          <a:prstGeom prst="leftArrow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(makes no sense)</a:t>
            </a:r>
          </a:p>
        </p:txBody>
      </p:sp>
      <p:sp>
        <p:nvSpPr>
          <p:cNvPr id="7" name="Left Arrow 6"/>
          <p:cNvSpPr/>
          <p:nvPr/>
        </p:nvSpPr>
        <p:spPr bwMode="auto">
          <a:xfrm>
            <a:off x="9017000" y="3048000"/>
            <a:ext cx="2819400" cy="838200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Must be this one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6121400" y="8763000"/>
            <a:ext cx="1295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Rectangle 4"/>
          <p:cNvSpPr>
            <a:spLocks/>
          </p:cNvSpPr>
          <p:nvPr/>
        </p:nvSpPr>
        <p:spPr bwMode="auto">
          <a:xfrm>
            <a:off x="5740400" y="5415439"/>
            <a:ext cx="7125797" cy="418576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800" y="1981200"/>
            <a:ext cx="11125200" cy="6896100"/>
          </a:xfrm>
        </p:spPr>
        <p:txBody>
          <a:bodyPr/>
          <a:lstStyle/>
          <a:p>
            <a:r>
              <a:rPr lang="en-US" dirty="0"/>
              <a:t>What do we know as we start iteration </a:t>
            </a:r>
            <a:r>
              <a:rPr lang="en-US" dirty="0" err="1"/>
              <a:t>i</a:t>
            </a:r>
            <a:r>
              <a:rPr lang="en-US" dirty="0"/>
              <a:t> of the loop?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  <a:endParaRPr lang="en-US" dirty="0"/>
          </a:p>
          <a:p>
            <a:pPr lvl="1"/>
            <a:r>
              <a:rPr lang="en-US" dirty="0"/>
              <a:t>Why?</a:t>
            </a:r>
          </a:p>
          <a:p>
            <a:pPr lvl="2"/>
            <a:r>
              <a:rPr lang="en-US" dirty="0"/>
              <a:t>Because we looked at A[0, </a:t>
            </a:r>
            <a:r>
              <a:rPr lang="en-US" dirty="0" err="1"/>
              <a:t>i</a:t>
            </a:r>
            <a:r>
              <a:rPr lang="en-US" dirty="0"/>
              <a:t>) and didn’t find x</a:t>
            </a:r>
          </a:p>
          <a:p>
            <a:pPr lvl="1"/>
            <a:endParaRPr lang="en-US" dirty="0"/>
          </a:p>
          <a:p>
            <a:r>
              <a:rPr lang="en-US" dirty="0"/>
              <a:t>This is something we believe to be true at every iteration of the loop</a:t>
            </a:r>
          </a:p>
          <a:p>
            <a:pPr lvl="1"/>
            <a:r>
              <a:rPr lang="en-US" dirty="0"/>
              <a:t>A loop invariant!</a:t>
            </a:r>
          </a:p>
          <a:p>
            <a:pPr lvl="1"/>
            <a:r>
              <a:rPr lang="en-US" dirty="0"/>
              <a:t>Well, a </a:t>
            </a:r>
            <a:r>
              <a:rPr lang="en-US" i="1" dirty="0"/>
              <a:t>candidate</a:t>
            </a:r>
            <a:r>
              <a:rPr lang="en-US" dirty="0"/>
              <a:t> loop invariant</a:t>
            </a:r>
          </a:p>
          <a:p>
            <a:pPr lvl="2"/>
            <a:r>
              <a:rPr lang="en-US" dirty="0"/>
              <a:t>We need to prove it is valid</a:t>
            </a:r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2971800" y="31831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657600" y="2740222"/>
          <a:ext cx="58420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18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997732" y="3886200"/>
            <a:ext cx="1514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C00000"/>
                </a:solidFill>
              </a:rPr>
              <a:t>x </a:t>
            </a:r>
            <a:r>
              <a:rPr lang="en-US" b="0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b="0" dirty="0">
                <a:solidFill>
                  <a:srgbClr val="C00000"/>
                </a:solidFill>
              </a:rPr>
              <a:t> A[0, 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)</a:t>
            </a:r>
            <a:endParaRPr lang="en-US" b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/>
          </p:cNvSpPr>
          <p:nvPr/>
        </p:nvSpPr>
        <p:spPr bwMode="auto">
          <a:xfrm>
            <a:off x="5740400" y="5107662"/>
            <a:ext cx="7125797" cy="449353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12500" cy="6858000"/>
          </a:xfrm>
        </p:spPr>
        <p:txBody>
          <a:bodyPr/>
          <a:lstStyle/>
          <a:p>
            <a:pPr algn="ctr">
              <a:buClr>
                <a:schemeClr val="tx1"/>
              </a:buClr>
              <a:buNone/>
            </a:pP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-1  on line 13</a:t>
            </a:r>
          </a:p>
          <a:p>
            <a:pPr lvl="4"/>
            <a:endParaRPr lang="en-US" sz="1000" b="1" dirty="0">
              <a:solidFill>
                <a:schemeClr val="tx1"/>
              </a:solidFill>
            </a:endParaRP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To show</a:t>
            </a:r>
            <a:r>
              <a:rPr lang="en-US" dirty="0">
                <a:solidFill>
                  <a:schemeClr val="tx1"/>
                </a:solidFill>
              </a:rPr>
              <a:t>: if </a:t>
            </a:r>
            <a:r>
              <a:rPr lang="en-US" dirty="0">
                <a:solidFill>
                  <a:srgbClr val="C00000"/>
                </a:solidFill>
              </a:rPr>
              <a:t>n = \length(A)</a:t>
            </a:r>
            <a:r>
              <a:rPr lang="en-US" dirty="0">
                <a:solidFill>
                  <a:schemeClr val="tx1"/>
                </a:solidFill>
              </a:rPr>
              <a:t>, then</a:t>
            </a:r>
          </a:p>
          <a:p>
            <a:pPr lvl="1">
              <a:buNone/>
              <a:tabLst>
                <a:tab pos="2398713" algn="l"/>
                <a:tab pos="3490913" algn="l"/>
              </a:tabLst>
            </a:pPr>
            <a:r>
              <a:rPr lang="en-US" dirty="0">
                <a:solidFill>
                  <a:schemeClr val="tx1"/>
                </a:solidFill>
              </a:rPr>
              <a:t>		either	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\result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= -1 &amp;&amp; 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A[0, n)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None/>
              <a:tabLst>
                <a:tab pos="2398713" algn="l"/>
                <a:tab pos="3490913" algn="l"/>
              </a:tabLst>
            </a:pPr>
            <a:r>
              <a:rPr lang="en-US" dirty="0">
                <a:solidFill>
                  <a:schemeClr val="tx1"/>
                </a:solidFill>
              </a:rPr>
              <a:t>		or	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0 </a:t>
            </a:r>
            <a:r>
              <a:rPr lang="en-US" dirty="0">
                <a:solidFill>
                  <a:srgbClr val="C00000"/>
                </a:solidFill>
              </a:rPr>
              <a:t>≤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\result &lt; n &amp;&amp; A[\result] = x</a:t>
            </a: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We still need to prove</a:t>
            </a:r>
          </a:p>
          <a:p>
            <a:pPr marL="971550" lvl="1" indent="-514350">
              <a:buSzPct val="105000"/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 is a valid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loop invariant</a:t>
            </a:r>
          </a:p>
          <a:p>
            <a:pPr marL="971550" lvl="1" indent="-514350">
              <a:buSzPct val="105000"/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n)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6121400" y="8763000"/>
            <a:ext cx="1295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" name="Left Arrow 5"/>
          <p:cNvSpPr/>
          <p:nvPr/>
        </p:nvSpPr>
        <p:spPr bwMode="auto">
          <a:xfrm>
            <a:off x="9702800" y="3124200"/>
            <a:ext cx="2819400" cy="838200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Must be this one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600325D-1BD1-B825-65C4-6728218E8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1400" y="7543800"/>
            <a:ext cx="40386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759700" cy="1498600"/>
          </a:xfrm>
        </p:spPr>
        <p:txBody>
          <a:bodyPr/>
          <a:lstStyle/>
          <a:p>
            <a:r>
              <a:rPr lang="en-US" dirty="0"/>
              <a:t>Correctness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12500" cy="6858000"/>
          </a:xfrm>
        </p:spPr>
        <p:txBody>
          <a:bodyPr/>
          <a:lstStyle/>
          <a:p>
            <a:pPr algn="ctr">
              <a:spcAft>
                <a:spcPts val="600"/>
              </a:spcAft>
              <a:buClr>
                <a:schemeClr val="tx1"/>
              </a:buClr>
              <a:buNone/>
            </a:pP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 is a valid loop invariant</a:t>
            </a:r>
          </a:p>
          <a:p>
            <a:pPr>
              <a:buClr>
                <a:schemeClr val="tx1"/>
              </a:buClr>
              <a:buNone/>
            </a:pPr>
            <a:r>
              <a:rPr lang="en-US" b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INIT</a:t>
            </a:r>
            <a:r>
              <a:rPr lang="en-US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:</a:t>
            </a:r>
          </a:p>
          <a:p>
            <a:pPr lvl="2"/>
            <a:r>
              <a:rPr lang="en-US" b="1" dirty="0">
                <a:solidFill>
                  <a:schemeClr val="tx1"/>
                </a:solidFill>
                <a:ea typeface="Menlo" charset="0"/>
                <a:cs typeface="Menlo" charset="0"/>
                <a:sym typeface="Menlo" charset="0"/>
              </a:rPr>
              <a:t>To show</a:t>
            </a:r>
            <a:r>
              <a:rPr lang="en-US" dirty="0">
                <a:solidFill>
                  <a:schemeClr val="tx1"/>
                </a:solidFill>
                <a:ea typeface="Menlo" charset="0"/>
                <a:cs typeface="Menlo" charset="0"/>
                <a:sym typeface="Menlo" charset="0"/>
              </a:rPr>
              <a:t>: </a:t>
            </a: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chemeClr val="tx1"/>
                </a:solidFill>
                <a:ea typeface="Menlo" charset="0"/>
                <a:cs typeface="Menlo" charset="0"/>
                <a:sym typeface="Menlo" charset="0"/>
              </a:rPr>
              <a:t>initially</a:t>
            </a:r>
          </a:p>
          <a:p>
            <a:pPr marL="855663" lvl="1" indent="-398463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3708400" algn="l"/>
              </a:tabLst>
            </a:pPr>
            <a:r>
              <a:rPr lang="en-US" sz="2400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sz="2400" dirty="0">
                <a:solidFill>
                  <a:srgbClr val="C00000"/>
                </a:solidFill>
                <a:sym typeface="Menlo" charset="0"/>
              </a:rPr>
              <a:t> = 0</a:t>
            </a:r>
            <a:r>
              <a:rPr lang="en-US" sz="2400" dirty="0">
                <a:solidFill>
                  <a:schemeClr val="tx1"/>
                </a:solidFill>
                <a:sym typeface="Menlo" charset="0"/>
              </a:rPr>
              <a:t>	by line 7</a:t>
            </a:r>
          </a:p>
          <a:p>
            <a:pPr marL="855663" lvl="1" indent="-398463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3708400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x </a:t>
            </a:r>
            <a:r>
              <a:rPr lang="en-US" sz="2400" dirty="0">
                <a:solidFill>
                  <a:srgbClr val="C00000"/>
                </a:solidFill>
                <a:sym typeface="Symbol"/>
              </a:rPr>
              <a:t></a:t>
            </a:r>
            <a:r>
              <a:rPr lang="en-US" sz="2400" dirty="0">
                <a:solidFill>
                  <a:srgbClr val="C00000"/>
                </a:solidFill>
              </a:rPr>
              <a:t> A[0, 0)</a:t>
            </a:r>
            <a:r>
              <a:rPr lang="en-US" sz="2400" dirty="0">
                <a:solidFill>
                  <a:schemeClr val="tx1"/>
                </a:solidFill>
                <a:sym typeface="Menlo" charset="0"/>
              </a:rPr>
              <a:t> == false	by definition of </a:t>
            </a:r>
            <a:r>
              <a:rPr lang="en-US" sz="2400" dirty="0" err="1">
                <a:solidFill>
                  <a:srgbClr val="7030A0"/>
                </a:solidFill>
                <a:sym typeface="Menlo" charset="0"/>
              </a:rPr>
              <a:t>is_in</a:t>
            </a:r>
            <a:endParaRPr lang="en-US" sz="2400" dirty="0">
              <a:solidFill>
                <a:srgbClr val="7030A0"/>
              </a:solidFill>
              <a:sym typeface="Menlo" charset="0"/>
            </a:endParaRPr>
          </a:p>
          <a:p>
            <a:pPr marL="855663" lvl="1" indent="-398463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3708400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x </a:t>
            </a:r>
            <a:r>
              <a:rPr lang="en-US" sz="2400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sz="2400" dirty="0">
                <a:solidFill>
                  <a:srgbClr val="C00000"/>
                </a:solidFill>
              </a:rPr>
              <a:t> A[0, </a:t>
            </a:r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rgbClr val="C00000"/>
                </a:solidFill>
              </a:rPr>
              <a:t>) </a:t>
            </a:r>
            <a:r>
              <a:rPr lang="en-US" sz="2400" dirty="0">
                <a:solidFill>
                  <a:schemeClr val="tx1"/>
                </a:solidFill>
                <a:sym typeface="Menlo" charset="0"/>
              </a:rPr>
              <a:t>== true	by math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tabLst>
                <a:tab pos="3708400" algn="l"/>
              </a:tabLst>
            </a:pPr>
            <a:endParaRPr lang="en-US" sz="2400" dirty="0">
              <a:solidFill>
                <a:schemeClr val="tx1"/>
              </a:solidFill>
              <a:latin typeface="Helvetica Neue"/>
              <a:sym typeface="Menlo" charset="0"/>
            </a:endParaRPr>
          </a:p>
          <a:p>
            <a:pPr marL="796925" lvl="1" indent="-339725" defTabSz="4232275">
              <a:buClr>
                <a:schemeClr val="tx1"/>
              </a:buClr>
              <a:buSzPct val="100000"/>
              <a:tabLst>
                <a:tab pos="3708400" algn="l"/>
              </a:tabLst>
            </a:pP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A[0,0) is the empty array segment</a:t>
            </a:r>
          </a:p>
          <a:p>
            <a:pPr marL="1089025" lvl="2" indent="-339725" defTabSz="4232275">
              <a:buClr>
                <a:schemeClr val="tx1"/>
              </a:buClr>
              <a:tabLst>
                <a:tab pos="3708400" algn="l"/>
              </a:tabLst>
            </a:pPr>
            <a:r>
              <a:rPr lang="en-US" sz="2000" dirty="0">
                <a:solidFill>
                  <a:schemeClr val="tx1"/>
                </a:solidFill>
                <a:latin typeface="Helvetica Neue"/>
                <a:sym typeface="Menlo" charset="0"/>
              </a:rPr>
              <a:t>Nothing is in it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02400" y="4724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8397454" y="4953000"/>
            <a:ext cx="4429546" cy="461664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(…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…;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636000" y="7438572"/>
            <a:ext cx="4343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8714233" y="134541"/>
            <a:ext cx="4188967" cy="1846659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&lt;= hi &lt;= \length(A);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(lo == hi)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34A1A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false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A[lo] == x ||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(x, A, lo+1, hi);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759700" cy="1498600"/>
          </a:xfrm>
        </p:spPr>
        <p:txBody>
          <a:bodyPr/>
          <a:lstStyle/>
          <a:p>
            <a:r>
              <a:rPr lang="en-US" dirty="0"/>
              <a:t>Correctness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12500" cy="7315200"/>
          </a:xfrm>
        </p:spPr>
        <p:txBody>
          <a:bodyPr/>
          <a:lstStyle/>
          <a:p>
            <a:pPr algn="ctr">
              <a:spcAft>
                <a:spcPts val="600"/>
              </a:spcAft>
              <a:buClr>
                <a:schemeClr val="tx1"/>
              </a:buClr>
              <a:buNone/>
            </a:pP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 is a valid loop invariant</a:t>
            </a:r>
          </a:p>
          <a:p>
            <a:pPr>
              <a:buClr>
                <a:schemeClr val="tx1"/>
              </a:buClr>
              <a:buNone/>
            </a:pPr>
            <a:r>
              <a:rPr lang="en-US" b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PRES</a:t>
            </a:r>
            <a:r>
              <a:rPr lang="en-US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:</a:t>
            </a:r>
          </a:p>
          <a:p>
            <a:pPr lvl="2"/>
            <a:r>
              <a:rPr lang="en-US" b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To show:</a:t>
            </a:r>
            <a:r>
              <a:rPr lang="en-US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then </a:t>
            </a: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’)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4405313" algn="l"/>
              </a:tabLst>
            </a:pPr>
            <a:r>
              <a:rPr lang="en-US" sz="2400" dirty="0" err="1">
                <a:solidFill>
                  <a:srgbClr val="C00000"/>
                </a:solidFill>
                <a:latin typeface="Helvetica Neue"/>
                <a:sym typeface="Menlo" charset="0"/>
              </a:rPr>
              <a:t>i</a:t>
            </a:r>
            <a:r>
              <a:rPr lang="en-US" sz="2400" dirty="0">
                <a:solidFill>
                  <a:srgbClr val="C00000"/>
                </a:solidFill>
                <a:latin typeface="Helvetica Neue"/>
                <a:sym typeface="Menlo" charset="0"/>
              </a:rPr>
              <a:t>’ = i+1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	by line 7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4405313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x </a:t>
            </a:r>
            <a:r>
              <a:rPr lang="en-US" sz="2400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sz="2400" dirty="0">
                <a:solidFill>
                  <a:srgbClr val="C00000"/>
                </a:solidFill>
              </a:rPr>
              <a:t> A[0, i+1)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Helvetica Neue"/>
                <a:sym typeface="Menlo" charset="0"/>
              </a:rPr>
              <a:t>iff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x </a:t>
            </a:r>
            <a:r>
              <a:rPr lang="en-US" sz="2400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sz="2400" dirty="0">
                <a:solidFill>
                  <a:srgbClr val="C00000"/>
                </a:solidFill>
              </a:rPr>
              <a:t> A[0, </a:t>
            </a:r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rgbClr val="C00000"/>
                </a:solidFill>
              </a:rPr>
              <a:t>)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 and </a:t>
            </a:r>
            <a:r>
              <a:rPr lang="en-US" sz="2400" dirty="0">
                <a:solidFill>
                  <a:srgbClr val="C00000"/>
                </a:solidFill>
                <a:latin typeface="Helvetica Neue"/>
                <a:sym typeface="Menlo" charset="0"/>
              </a:rPr>
              <a:t>A[</a:t>
            </a:r>
            <a:r>
              <a:rPr lang="en-US" sz="2400" dirty="0" err="1">
                <a:solidFill>
                  <a:srgbClr val="C00000"/>
                </a:solidFill>
                <a:latin typeface="Helvetica Neue"/>
                <a:sym typeface="Menlo" charset="0"/>
              </a:rPr>
              <a:t>i</a:t>
            </a:r>
            <a:r>
              <a:rPr lang="en-US" sz="2400" dirty="0">
                <a:solidFill>
                  <a:srgbClr val="C00000"/>
                </a:solidFill>
                <a:latin typeface="Helvetica Neue"/>
                <a:sym typeface="Menlo" charset="0"/>
              </a:rPr>
              <a:t>] </a:t>
            </a:r>
            <a:r>
              <a:rPr lang="en-US" sz="2400" dirty="0">
                <a:solidFill>
                  <a:srgbClr val="C00000"/>
                </a:solidFill>
                <a:latin typeface="Helvetica Neue"/>
                <a:sym typeface="Symbol"/>
              </a:rPr>
              <a:t></a:t>
            </a:r>
            <a:r>
              <a:rPr lang="en-US" sz="2400" dirty="0">
                <a:solidFill>
                  <a:srgbClr val="C00000"/>
                </a:solidFill>
                <a:latin typeface="Helvetica Neue"/>
                <a:sym typeface="Menlo" charset="0"/>
              </a:rPr>
              <a:t> x</a:t>
            </a:r>
            <a:b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</a:b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	by def. of </a:t>
            </a:r>
            <a:r>
              <a:rPr lang="en-US" sz="2400" dirty="0" err="1">
                <a:solidFill>
                  <a:srgbClr val="C00000"/>
                </a:solidFill>
                <a:latin typeface="Helvetica Neue"/>
                <a:sym typeface="Menlo" charset="0"/>
              </a:rPr>
              <a:t>is_in</a:t>
            </a:r>
            <a:endParaRPr lang="en-US" sz="2400" dirty="0">
              <a:solidFill>
                <a:srgbClr val="C00000"/>
              </a:solidFill>
              <a:latin typeface="Helvetica Neue"/>
              <a:sym typeface="Menlo" charset="0"/>
            </a:endParaRP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4405313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x </a:t>
            </a:r>
            <a:r>
              <a:rPr lang="en-US" sz="2400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sz="2400" dirty="0">
                <a:solidFill>
                  <a:srgbClr val="C00000"/>
                </a:solidFill>
              </a:rPr>
              <a:t> A[0, </a:t>
            </a:r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rgbClr val="C00000"/>
                </a:solidFill>
              </a:rPr>
              <a:t>)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 	by assumption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sz="2400" dirty="0">
                <a:solidFill>
                  <a:srgbClr val="C00000"/>
                </a:solidFill>
                <a:latin typeface="Helvetica Neue"/>
                <a:sym typeface="Menlo" charset="0"/>
              </a:rPr>
              <a:t>A[</a:t>
            </a:r>
            <a:r>
              <a:rPr lang="en-US" sz="2400" dirty="0" err="1">
                <a:solidFill>
                  <a:srgbClr val="C00000"/>
                </a:solidFill>
                <a:latin typeface="Helvetica Neue"/>
                <a:sym typeface="Menlo" charset="0"/>
              </a:rPr>
              <a:t>i</a:t>
            </a:r>
            <a:r>
              <a:rPr lang="en-US" sz="2400" dirty="0">
                <a:solidFill>
                  <a:srgbClr val="C00000"/>
                </a:solidFill>
                <a:latin typeface="Helvetica Neue"/>
                <a:sym typeface="Menlo" charset="0"/>
              </a:rPr>
              <a:t>] = x 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?</a:t>
            </a:r>
          </a:p>
          <a:p>
            <a:pPr marL="1081088" lvl="2" indent="-331788" defTabSz="4232275">
              <a:buClr>
                <a:schemeClr val="tx1"/>
              </a:buClr>
              <a:buFont typeface="+mj-lt"/>
              <a:buAutoNum type="alphaLcParenR"/>
            </a:pPr>
            <a:r>
              <a:rPr lang="en-US" sz="2000" dirty="0">
                <a:solidFill>
                  <a:schemeClr val="tx1"/>
                </a:solidFill>
                <a:latin typeface="Helvetica Neue"/>
                <a:sym typeface="Menlo" charset="0"/>
              </a:rPr>
              <a:t>If </a:t>
            </a:r>
            <a:r>
              <a:rPr lang="en-US" sz="2000" b="1" dirty="0">
                <a:solidFill>
                  <a:schemeClr val="tx1"/>
                </a:solidFill>
                <a:latin typeface="Helvetica Neue"/>
                <a:sym typeface="Menlo" charset="0"/>
              </a:rPr>
              <a:t>true</a:t>
            </a:r>
            <a:r>
              <a:rPr lang="en-US" sz="2000" dirty="0">
                <a:solidFill>
                  <a:schemeClr val="tx1"/>
                </a:solidFill>
                <a:latin typeface="Helvetica Neue"/>
                <a:sym typeface="Menlo" charset="0"/>
              </a:rPr>
              <a:t>: We return on line 11</a:t>
            </a:r>
          </a:p>
          <a:p>
            <a:pPr marL="1431925" lvl="3" indent="-339725" defTabSz="4232275">
              <a:buClr>
                <a:schemeClr val="tx1"/>
              </a:buClr>
            </a:pPr>
            <a:r>
              <a:rPr lang="en-US" sz="1800" dirty="0">
                <a:solidFill>
                  <a:schemeClr val="tx1"/>
                </a:solidFill>
                <a:latin typeface="Helvetica Neue"/>
                <a:sym typeface="Menlo" charset="0"/>
              </a:rPr>
              <a:t>We exit the function</a:t>
            </a:r>
          </a:p>
          <a:p>
            <a:pPr marL="1431925" lvl="3" indent="-339725" defTabSz="4232275">
              <a:buClr>
                <a:schemeClr val="tx1"/>
              </a:buClr>
            </a:pPr>
            <a:r>
              <a:rPr lang="en-US" sz="1800" dirty="0">
                <a:solidFill>
                  <a:schemeClr val="tx1"/>
                </a:solidFill>
                <a:latin typeface="Helvetica Neue"/>
                <a:sym typeface="Menlo" charset="0"/>
              </a:rPr>
              <a:t>We won’t check the loop invariant again</a:t>
            </a:r>
          </a:p>
          <a:p>
            <a:pPr marL="1081088" lvl="2" indent="-331788" defTabSz="4232275">
              <a:buClr>
                <a:schemeClr val="tx1"/>
              </a:buClr>
              <a:buFont typeface="+mj-lt"/>
              <a:buAutoNum type="alphaLcParenR"/>
            </a:pPr>
            <a:r>
              <a:rPr lang="en-US" sz="2000" dirty="0">
                <a:solidFill>
                  <a:schemeClr val="tx1"/>
                </a:solidFill>
                <a:latin typeface="Helvetica Neue"/>
                <a:sym typeface="Menlo" charset="0"/>
              </a:rPr>
              <a:t>If </a:t>
            </a:r>
            <a:r>
              <a:rPr lang="en-US" sz="2000" b="1" dirty="0">
                <a:solidFill>
                  <a:schemeClr val="tx1"/>
                </a:solidFill>
                <a:latin typeface="Helvetica Neue"/>
                <a:sym typeface="Menlo" charset="0"/>
              </a:rPr>
              <a:t>false</a:t>
            </a:r>
            <a:r>
              <a:rPr lang="en-US" sz="2000" dirty="0">
                <a:solidFill>
                  <a:schemeClr val="tx1"/>
                </a:solidFill>
                <a:latin typeface="Helvetica Neue"/>
                <a:sym typeface="Menlo" charset="0"/>
              </a:rPr>
              <a:t>: We continue with the loop</a:t>
            </a:r>
          </a:p>
          <a:p>
            <a:pPr marL="1431925" lvl="3" indent="-339725" defTabSz="4232275">
              <a:buClr>
                <a:schemeClr val="tx1"/>
              </a:buClr>
            </a:pPr>
            <a:r>
              <a:rPr lang="en-US" sz="1800" dirty="0">
                <a:solidFill>
                  <a:schemeClr val="tx1"/>
                </a:solidFill>
                <a:latin typeface="Helvetica Neue"/>
                <a:sym typeface="Menlo" charset="0"/>
              </a:rPr>
              <a:t>We will check the loop invariant again</a:t>
            </a:r>
          </a:p>
          <a:p>
            <a:pPr marL="1431925" lvl="3" indent="-339725" defTabSz="4232275">
              <a:buClr>
                <a:schemeClr val="tx1"/>
              </a:buClr>
            </a:pPr>
            <a:r>
              <a:rPr lang="en-US" sz="1800" dirty="0">
                <a:solidFill>
                  <a:srgbClr val="C00000"/>
                </a:solidFill>
              </a:rPr>
              <a:t>x </a:t>
            </a:r>
            <a:r>
              <a:rPr lang="en-US" sz="1800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sz="1800" dirty="0">
                <a:solidFill>
                  <a:srgbClr val="C00000"/>
                </a:solidFill>
              </a:rPr>
              <a:t> A[0, i+1)</a:t>
            </a:r>
            <a:r>
              <a:rPr lang="en-US" sz="1800" dirty="0">
                <a:solidFill>
                  <a:schemeClr val="tx1"/>
                </a:solidFill>
              </a:rPr>
              <a:t>	by B, C, D(b)</a:t>
            </a:r>
            <a:endParaRPr lang="en-US" sz="1800" dirty="0">
              <a:solidFill>
                <a:schemeClr val="tx1"/>
              </a:solidFill>
              <a:latin typeface="Helvetica Neue"/>
              <a:sym typeface="Menlo" charset="0"/>
            </a:endParaRPr>
          </a:p>
          <a:p>
            <a:pPr marL="1431925" lvl="3" indent="-339725" defTabSz="4232275">
              <a:buClr>
                <a:schemeClr val="tx1"/>
              </a:buClr>
            </a:pPr>
            <a:endParaRPr lang="en-US" sz="1600" dirty="0">
              <a:solidFill>
                <a:schemeClr val="tx1"/>
              </a:solidFill>
              <a:latin typeface="Helvetica Neue"/>
              <a:sym typeface="Menlo" charset="0"/>
            </a:endParaRPr>
          </a:p>
          <a:p>
            <a:pPr marL="0" indent="0" defTabSz="4232275">
              <a:buClr>
                <a:schemeClr val="tx1"/>
              </a:buClr>
              <a:buNone/>
            </a:pPr>
            <a:r>
              <a:rPr lang="en-US" sz="3000" dirty="0">
                <a:solidFill>
                  <a:schemeClr val="tx1"/>
                </a:solidFill>
              </a:rPr>
              <a:t>When returning from inside a loop,</a:t>
            </a:r>
            <a:br>
              <a:rPr lang="en-US" sz="3000" dirty="0">
                <a:solidFill>
                  <a:schemeClr val="tx1"/>
                </a:solidFill>
              </a:rPr>
            </a:br>
            <a:r>
              <a:rPr lang="en-US" sz="3000" dirty="0">
                <a:solidFill>
                  <a:schemeClr val="tx1"/>
                </a:solidFill>
              </a:rPr>
              <a:t>we don’t need to show preservation</a:t>
            </a:r>
          </a:p>
        </p:txBody>
      </p:sp>
      <p:sp>
        <p:nvSpPr>
          <p:cNvPr id="9" name="Bent Arrow 8"/>
          <p:cNvSpPr/>
          <p:nvPr/>
        </p:nvSpPr>
        <p:spPr bwMode="auto">
          <a:xfrm>
            <a:off x="330200" y="6019800"/>
            <a:ext cx="1295400" cy="3124200"/>
          </a:xfrm>
          <a:prstGeom prst="bentArrow">
            <a:avLst>
              <a:gd name="adj1" fmla="val 37072"/>
              <a:gd name="adj2" fmla="val 42505"/>
              <a:gd name="adj3" fmla="val 25000"/>
              <a:gd name="adj4" fmla="val 43750"/>
            </a:avLst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83400" y="76200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8714233" y="134541"/>
            <a:ext cx="4188967" cy="1846659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&lt;= hi &lt;= \length(A);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(lo == hi)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34A1A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false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A[lo] == x ||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(x, A, lo+1, hi);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" name="Rectangle 4"/>
          <p:cNvSpPr>
            <a:spLocks/>
          </p:cNvSpPr>
          <p:nvPr/>
        </p:nvSpPr>
        <p:spPr bwMode="auto">
          <a:xfrm>
            <a:off x="8397454" y="4953000"/>
            <a:ext cx="4429546" cy="461664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(…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…;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8636000" y="7438572"/>
            <a:ext cx="4343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12500" cy="6858000"/>
          </a:xfrm>
        </p:spPr>
        <p:txBody>
          <a:bodyPr/>
          <a:lstStyle/>
          <a:p>
            <a:pPr algn="ctr">
              <a:buClr>
                <a:schemeClr val="tx1"/>
              </a:buClr>
              <a:buNone/>
            </a:pP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-1 on line 13</a:t>
            </a:r>
          </a:p>
          <a:p>
            <a:pPr lvl="4"/>
            <a:endParaRPr lang="en-US" sz="1000" b="1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We must prove</a:t>
            </a:r>
          </a:p>
          <a:p>
            <a:pPr marL="971550" lvl="1" indent="-514350">
              <a:buSzPct val="105000"/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 is a valid loop invariant</a:t>
            </a:r>
          </a:p>
          <a:p>
            <a:pPr marL="971550" lvl="1" indent="-514350">
              <a:buSzPct val="105000"/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n)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244600" y="3810000"/>
            <a:ext cx="27432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TextBox 9"/>
          <p:cNvSpPr txBox="1"/>
          <p:nvPr/>
        </p:nvSpPr>
        <p:spPr>
          <a:xfrm>
            <a:off x="7370451" y="32076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6121400" y="8763000"/>
            <a:ext cx="1295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Rectangle 4"/>
          <p:cNvSpPr>
            <a:spLocks/>
          </p:cNvSpPr>
          <p:nvPr/>
        </p:nvSpPr>
        <p:spPr bwMode="auto">
          <a:xfrm>
            <a:off x="5740400" y="5107662"/>
            <a:ext cx="7125797" cy="449353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12500" cy="6858000"/>
          </a:xfrm>
        </p:spPr>
        <p:txBody>
          <a:bodyPr/>
          <a:lstStyle/>
          <a:p>
            <a:pPr algn="ctr">
              <a:buClr>
                <a:schemeClr val="tx1"/>
              </a:buClr>
              <a:buNone/>
            </a:pP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-1 on line 13</a:t>
            </a:r>
          </a:p>
          <a:p>
            <a:pPr lvl="4"/>
            <a:endParaRPr lang="en-US" sz="1000" b="1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We must still prove </a:t>
            </a: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n)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When the loop terminates, we know that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	 by line 9</a:t>
            </a:r>
          </a:p>
          <a:p>
            <a:pPr lvl="2"/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≥ n</a:t>
            </a:r>
            <a:r>
              <a:rPr lang="en-US" dirty="0">
                <a:solidFill>
                  <a:schemeClr val="tx1"/>
                </a:solidFill>
              </a:rPr>
              <a:t>		 by line 7</a:t>
            </a:r>
          </a:p>
          <a:p>
            <a:pPr lvl="3"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To conclude </a:t>
            </a: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n)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we need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= n</a:t>
            </a:r>
          </a:p>
          <a:p>
            <a:pPr lvl="3"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Add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≤ n </a:t>
            </a:r>
            <a:r>
              <a:rPr lang="en-US" dirty="0">
                <a:solidFill>
                  <a:schemeClr val="tx1"/>
                </a:solidFill>
              </a:rPr>
              <a:t>as another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loop invariant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Is it valid?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4368800" y="8515290"/>
            <a:ext cx="1886094" cy="400110"/>
          </a:xfrm>
          <a:prstGeom prst="wedgeRectCallout">
            <a:avLst>
              <a:gd name="adj1" fmla="val -90857"/>
              <a:gd name="adj2" fmla="val -12809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Left as exercise</a:t>
            </a:r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8397454" y="4953000"/>
            <a:ext cx="4429546" cy="461664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(…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…;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8755742" y="8686800"/>
            <a:ext cx="1295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654800" y="5715000"/>
            <a:ext cx="7312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9" name="Cloud 8"/>
          <p:cNvSpPr/>
          <p:nvPr/>
        </p:nvSpPr>
        <p:spPr bwMode="auto">
          <a:xfrm>
            <a:off x="8940800" y="8001000"/>
            <a:ext cx="2514600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Cloud 11"/>
          <p:cNvSpPr/>
          <p:nvPr/>
        </p:nvSpPr>
        <p:spPr bwMode="auto">
          <a:xfrm>
            <a:off x="10922000" y="6934200"/>
            <a:ext cx="381000" cy="3810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12500" cy="6858000"/>
          </a:xfrm>
        </p:spPr>
        <p:txBody>
          <a:bodyPr/>
          <a:lstStyle/>
          <a:p>
            <a:pPr algn="ctr">
              <a:buClr>
                <a:schemeClr val="tx1"/>
              </a:buClr>
              <a:buNone/>
            </a:pPr>
            <a:r>
              <a:rPr lang="en-US" dirty="0">
                <a:solidFill>
                  <a:srgbClr val="D03BFF"/>
                </a:solidFill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-1 on line 13</a:t>
            </a:r>
          </a:p>
          <a:p>
            <a:pPr lvl="4"/>
            <a:endParaRPr lang="en-US" sz="1000" b="1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We must still prove </a:t>
            </a: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n)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When the loop terminates, we know that</a:t>
            </a:r>
          </a:p>
          <a:p>
            <a:pPr marL="1206500" lvl="2" indent="-457200"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	by line 9</a:t>
            </a:r>
          </a:p>
          <a:p>
            <a:pPr marL="1206500" lvl="2" indent="-457200">
              <a:buFont typeface="+mj-lt"/>
              <a:buAutoNum type="alphaUcPeriod"/>
            </a:pP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≥ n</a:t>
            </a:r>
            <a:r>
              <a:rPr lang="en-US" dirty="0">
                <a:solidFill>
                  <a:schemeClr val="tx1"/>
                </a:solidFill>
              </a:rPr>
              <a:t>			by line 7</a:t>
            </a:r>
          </a:p>
          <a:p>
            <a:pPr marL="1206500" lvl="2" indent="-457200">
              <a:buFont typeface="+mj-lt"/>
              <a:buAutoNum type="alphaUcPeriod"/>
            </a:pP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≤ n</a:t>
            </a:r>
            <a:r>
              <a:rPr lang="en-US" dirty="0">
                <a:solidFill>
                  <a:schemeClr val="tx1"/>
                </a:solidFill>
              </a:rPr>
              <a:t>			by line 8</a:t>
            </a:r>
          </a:p>
          <a:p>
            <a:pPr marL="1206500" lvl="2" indent="-457200">
              <a:buFont typeface="+mj-lt"/>
              <a:buAutoNum type="alphaUcPeriod"/>
            </a:pP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= n</a:t>
            </a:r>
            <a:r>
              <a:rPr lang="en-US" dirty="0">
                <a:solidFill>
                  <a:schemeClr val="tx1"/>
                </a:solidFill>
              </a:rPr>
              <a:t>			by B, C</a:t>
            </a:r>
          </a:p>
          <a:p>
            <a:pPr marL="1206500" lvl="2" indent="-457200"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n)	</a:t>
            </a:r>
            <a:r>
              <a:rPr lang="en-US" dirty="0">
                <a:solidFill>
                  <a:schemeClr val="tx1"/>
                </a:solidFill>
              </a:rPr>
              <a:t>by A, D</a:t>
            </a: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96339" y="6088915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8407400" y="5031462"/>
            <a:ext cx="4504431" cy="449353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(…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…;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1836400" y="7165062"/>
            <a:ext cx="9906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755742" y="8686800"/>
            <a:ext cx="1295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12" name="Cloud 11"/>
          <p:cNvSpPr/>
          <p:nvPr/>
        </p:nvSpPr>
        <p:spPr bwMode="auto">
          <a:xfrm>
            <a:off x="8940800" y="8001000"/>
            <a:ext cx="2514600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Cloud 12"/>
          <p:cNvSpPr/>
          <p:nvPr/>
        </p:nvSpPr>
        <p:spPr bwMode="auto">
          <a:xfrm>
            <a:off x="10922000" y="6934200"/>
            <a:ext cx="381000" cy="3810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Linear 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12500" cy="6858000"/>
          </a:xfrm>
        </p:spPr>
        <p:txBody>
          <a:bodyPr/>
          <a:lstStyle/>
          <a:p>
            <a:pPr lvl="4"/>
            <a:endParaRPr lang="en-US" sz="1000" b="1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When the loop terminates, we know that</a:t>
            </a:r>
          </a:p>
          <a:p>
            <a:pPr marL="971550" lvl="1" indent="-514350">
              <a:buClr>
                <a:schemeClr val="tx1"/>
              </a:buClr>
              <a:buSzPct val="100000"/>
              <a:buFont typeface="+mj-lt"/>
              <a:buAutoNum type="alphaUcPeriod" startAt="4"/>
            </a:pP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= n</a:t>
            </a:r>
            <a:r>
              <a:rPr lang="en-US" dirty="0">
                <a:solidFill>
                  <a:schemeClr val="tx1"/>
                </a:solidFill>
              </a:rPr>
              <a:t>	by B, C</a:t>
            </a:r>
          </a:p>
          <a:p>
            <a:pPr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We cannot record this with an </a:t>
            </a:r>
            <a:r>
              <a:rPr lang="en-US" dirty="0">
                <a:solidFill>
                  <a:srgbClr val="C00000"/>
                </a:solidFill>
              </a:rPr>
              <a:t>//@assert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variable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is not defined outside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of the </a:t>
            </a:r>
            <a:r>
              <a:rPr lang="en-US" kern="12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dirty="0">
                <a:solidFill>
                  <a:schemeClr val="tx1"/>
                </a:solidFill>
              </a:rPr>
              <a:t> loop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This mention of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would be </a:t>
            </a:r>
            <a:r>
              <a:rPr lang="en-US" b="1" dirty="0">
                <a:solidFill>
                  <a:schemeClr val="tx1"/>
                </a:solidFill>
              </a:rPr>
              <a:t>out of scope</a:t>
            </a:r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8407400" y="4724400"/>
            <a:ext cx="4504431" cy="480131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(…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…;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//@assert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==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755742" y="8382000"/>
            <a:ext cx="2242458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Right Arrow 11"/>
          <p:cNvSpPr/>
          <p:nvPr/>
        </p:nvSpPr>
        <p:spPr bwMode="auto">
          <a:xfrm>
            <a:off x="5664200" y="8206542"/>
            <a:ext cx="2681753" cy="937458"/>
          </a:xfrm>
          <a:prstGeom prst="right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Compilation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error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Code for </a:t>
            </a:r>
            <a:r>
              <a:rPr lang="en-US" dirty="0">
                <a:solidFill>
                  <a:srgbClr val="7030A0"/>
                </a:solidFill>
              </a:rPr>
              <a:t>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7467600"/>
            <a:ext cx="10960100" cy="1828800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We proved it </a:t>
            </a:r>
            <a:r>
              <a:rPr lang="en-US" b="1" dirty="0">
                <a:solidFill>
                  <a:schemeClr val="tx1"/>
                </a:solidFill>
              </a:rPr>
              <a:t>safe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b="1" dirty="0">
                <a:solidFill>
                  <a:schemeClr val="tx1"/>
                </a:solidFill>
              </a:rPr>
              <a:t>correct</a:t>
            </a: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Does it do what we </a:t>
            </a:r>
            <a:r>
              <a:rPr lang="en-US" b="1" dirty="0">
                <a:solidFill>
                  <a:schemeClr val="tx1"/>
                </a:solidFill>
              </a:rPr>
              <a:t>expect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  <a:p>
            <a:pPr lvl="1">
              <a:buClr>
                <a:schemeClr val="tx1"/>
              </a:buClr>
            </a:pPr>
            <a:r>
              <a:rPr lang="en-US" b="1" dirty="0">
                <a:solidFill>
                  <a:srgbClr val="00B050"/>
                </a:solidFill>
              </a:rPr>
              <a:t>Yes!</a:t>
            </a:r>
          </a:p>
        </p:txBody>
      </p:sp>
      <p:sp>
        <p:nvSpPr>
          <p:cNvPr id="12" name="Rectangle 4"/>
          <p:cNvSpPr>
            <a:spLocks/>
          </p:cNvSpPr>
          <p:nvPr/>
        </p:nvSpPr>
        <p:spPr bwMode="auto">
          <a:xfrm>
            <a:off x="2441124" y="1883688"/>
            <a:ext cx="8122552" cy="5355312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Testing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caller of </a:t>
            </a:r>
            <a:r>
              <a:rPr lang="en-US" dirty="0">
                <a:solidFill>
                  <a:srgbClr val="7030A0"/>
                </a:solidFill>
              </a:rPr>
              <a:t>search</a:t>
            </a:r>
            <a:r>
              <a:rPr lang="en-US" dirty="0"/>
              <a:t> can only rely on its contracts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We may not be able to see the source code</a:t>
            </a:r>
          </a:p>
          <a:p>
            <a:pPr lvl="2"/>
            <a:r>
              <a:rPr lang="en-US" dirty="0"/>
              <a:t>It may have been written by someone else</a:t>
            </a:r>
          </a:p>
          <a:p>
            <a:pPr lvl="2"/>
            <a:r>
              <a:rPr lang="en-US" dirty="0"/>
              <a:t>It may be part of a library</a:t>
            </a:r>
          </a:p>
          <a:p>
            <a:endParaRPr lang="en-US" dirty="0"/>
          </a:p>
          <a:p>
            <a:r>
              <a:rPr lang="en-US" dirty="0"/>
              <a:t>Can there be an implementation that satisfies these contracts but does not do what we expect?</a:t>
            </a:r>
          </a:p>
          <a:p>
            <a:pPr lvl="2"/>
            <a:r>
              <a:rPr lang="en-US" dirty="0"/>
              <a:t>An implementation that is correct, but wrong</a:t>
            </a:r>
          </a:p>
          <a:p>
            <a:pPr lvl="1"/>
            <a:r>
              <a:rPr lang="en-US" dirty="0"/>
              <a:t>Can there be </a:t>
            </a:r>
            <a:r>
              <a:rPr lang="en-US" b="1" dirty="0"/>
              <a:t>contract exploits</a:t>
            </a:r>
            <a:r>
              <a:rPr lang="en-US" dirty="0"/>
              <a:t>?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2082800" y="2693075"/>
            <a:ext cx="8122552" cy="20313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; 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10922000" y="4953000"/>
            <a:ext cx="1743426" cy="1015663"/>
          </a:xfrm>
          <a:prstGeom prst="wedgeRectCallout">
            <a:avLst>
              <a:gd name="adj1" fmla="val -90857"/>
              <a:gd name="adj2" fmla="val -12809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the</a:t>
            </a:r>
            <a:br>
              <a:rPr lang="en-US" sz="2000" b="0" dirty="0"/>
            </a:br>
            <a:r>
              <a:rPr lang="en-US" sz="2000" dirty="0"/>
              <a:t>prototype</a:t>
            </a:r>
            <a:br>
              <a:rPr lang="en-US" sz="2000" b="0" dirty="0"/>
            </a:br>
            <a:r>
              <a:rPr lang="en-US" sz="2000" b="0" dirty="0"/>
              <a:t>of this function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Contract Exploits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2" name="Rectangle 4"/>
          <p:cNvSpPr>
            <a:spLocks/>
          </p:cNvSpPr>
          <p:nvPr/>
        </p:nvSpPr>
        <p:spPr bwMode="auto">
          <a:xfrm>
            <a:off x="2441124" y="1883688"/>
            <a:ext cx="8122552" cy="572464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x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                               </a:t>
            </a:r>
            <a:r>
              <a:rPr lang="en-US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puts x in A[0]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          </a:t>
            </a:r>
            <a:r>
              <a:rPr lang="en-US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and returns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616200" y="5638800"/>
            <a:ext cx="15240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 More Contract Exploits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2" name="Rectangle 4"/>
          <p:cNvSpPr>
            <a:spLocks/>
          </p:cNvSpPr>
          <p:nvPr/>
        </p:nvSpPr>
        <p:spPr bwMode="auto">
          <a:xfrm>
            <a:off x="2441124" y="1883688"/>
            <a:ext cx="8122552" cy="572464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x + 1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                         </a:t>
            </a:r>
            <a:r>
              <a:rPr lang="en-US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puts x+1 everywhere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          </a:t>
            </a:r>
            <a:r>
              <a:rPr lang="en-US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will never return here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616200" y="5612296"/>
            <a:ext cx="21336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Protecting against Contract Exploits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function changes the array</a:t>
            </a:r>
          </a:p>
          <a:p>
            <a:pPr lvl="1"/>
            <a:r>
              <a:rPr lang="en-US" dirty="0"/>
              <a:t>The caller has no way to know based on contracts</a:t>
            </a:r>
          </a:p>
          <a:p>
            <a:pPr lvl="4"/>
            <a:endParaRPr lang="en-US" dirty="0"/>
          </a:p>
          <a:p>
            <a:r>
              <a:rPr lang="en-US" dirty="0"/>
              <a:t>What to do?</a:t>
            </a:r>
          </a:p>
          <a:p>
            <a:pPr lvl="1"/>
            <a:r>
              <a:rPr lang="en-US" dirty="0"/>
              <a:t>Write stronger contracts?</a:t>
            </a:r>
          </a:p>
          <a:p>
            <a:pPr lvl="2"/>
            <a:r>
              <a:rPr lang="en-US" dirty="0"/>
              <a:t>Check that the array doesn’t change</a:t>
            </a:r>
          </a:p>
          <a:p>
            <a:pPr marL="1435100" lvl="4" indent="0">
              <a:buNone/>
            </a:pPr>
            <a:endParaRPr lang="en-US" dirty="0"/>
          </a:p>
          <a:p>
            <a:pPr lvl="1"/>
            <a:r>
              <a:rPr lang="en-US" b="1" dirty="0"/>
              <a:t>Unit testing</a:t>
            </a:r>
          </a:p>
          <a:p>
            <a:pPr lvl="2"/>
            <a:r>
              <a:rPr lang="en-US" dirty="0"/>
              <a:t>Call search with a variety of inputs</a:t>
            </a:r>
            <a:br>
              <a:rPr lang="en-US" dirty="0"/>
            </a:br>
            <a:r>
              <a:rPr lang="en-US" dirty="0"/>
              <a:t>and check that it returns the expected value</a:t>
            </a:r>
          </a:p>
          <a:p>
            <a:pPr lvl="2"/>
            <a:r>
              <a:rPr lang="en-US" dirty="0"/>
              <a:t>Usually impractical to test with all possible inputs</a:t>
            </a:r>
          </a:p>
          <a:p>
            <a:pPr lvl="3"/>
            <a:r>
              <a:rPr lang="en-US" dirty="0"/>
              <a:t>Look for inputs where errors are likely to occur</a:t>
            </a:r>
          </a:p>
        </p:txBody>
      </p:sp>
      <p:sp>
        <p:nvSpPr>
          <p:cNvPr id="5" name="Right Brace 4"/>
          <p:cNvSpPr/>
          <p:nvPr/>
        </p:nvSpPr>
        <p:spPr bwMode="auto">
          <a:xfrm>
            <a:off x="8788400" y="4038600"/>
            <a:ext cx="457200" cy="4343400"/>
          </a:xfrm>
          <a:prstGeom prst="righ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9337675" y="4572000"/>
            <a:ext cx="3581400" cy="32766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584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In practice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:</a:t>
            </a:r>
          </a:p>
          <a:p>
            <a:pPr marL="341313" marR="0" lvl="0" indent="-341313" algn="l" defTabSz="584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Char char="l"/>
              <a:tabLst/>
              <a:defRPr/>
            </a:pPr>
            <a:r>
              <a:rPr lang="en-US" b="0" kern="0" dirty="0">
                <a:latin typeface="+mn-lt"/>
                <a:ea typeface="+mn-ea"/>
                <a:cs typeface="+mn-cs"/>
              </a:rPr>
              <a:t>W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rite strong contracts</a:t>
            </a:r>
          </a:p>
          <a:p>
            <a:pPr marL="633413" marR="0" lvl="1" indent="-29845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tx1"/>
              </a:buClr>
              <a:buSzPct val="125000"/>
              <a:buFont typeface="Courier New" pitchFamily="49" charset="0"/>
              <a:buChar char="o"/>
              <a:tabLst/>
              <a:defRPr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U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se them to reason about your code</a:t>
            </a:r>
          </a:p>
          <a:p>
            <a:pPr marL="341313" marR="0" lvl="0" indent="-341313" algn="l" defTabSz="584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Char char="l"/>
              <a:tabLst/>
              <a:defRPr/>
            </a:pPr>
            <a:r>
              <a:rPr lang="en-US" b="0" kern="0" dirty="0">
                <a:latin typeface="+mn-lt"/>
                <a:ea typeface="+mn-ea"/>
                <a:cs typeface="+mn-cs"/>
              </a:rPr>
              <a:t>D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o thorough unit testing</a:t>
            </a:r>
          </a:p>
          <a:p>
            <a:pPr marL="633413" marR="0" lvl="1" indent="-29845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tx1"/>
              </a:buClr>
              <a:buSzPct val="125000"/>
              <a:buFont typeface="Courier New" pitchFamily="49" charset="0"/>
              <a:buChar char="o"/>
              <a:tabLst/>
              <a:defRPr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W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ith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contracts being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on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C0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test file and write tests in its </a:t>
            </a:r>
            <a:r>
              <a:rPr lang="en-US" dirty="0">
                <a:solidFill>
                  <a:srgbClr val="7030A0"/>
                </a:solidFill>
              </a:rPr>
              <a:t>main</a:t>
            </a:r>
            <a:r>
              <a:rPr lang="en-US" dirty="0"/>
              <a:t> function</a:t>
            </a:r>
          </a:p>
          <a:p>
            <a:pPr lvl="4"/>
            <a:endParaRPr lang="en-US" dirty="0"/>
          </a:p>
          <a:p>
            <a:r>
              <a:rPr lang="en-US" dirty="0"/>
              <a:t>For each test</a:t>
            </a:r>
          </a:p>
          <a:p>
            <a:pPr lvl="1"/>
            <a:r>
              <a:rPr lang="en-US" dirty="0"/>
              <a:t>Define input values</a:t>
            </a:r>
          </a:p>
          <a:p>
            <a:pPr lvl="1"/>
            <a:r>
              <a:rPr lang="en-US" dirty="0"/>
              <a:t>Use </a:t>
            </a:r>
            <a:r>
              <a:rPr lang="en-US" b="1" dirty="0"/>
              <a:t>assert</a:t>
            </a:r>
            <a:r>
              <a:rPr lang="en-US" dirty="0"/>
              <a:t> to check that the function returns</a:t>
            </a:r>
            <a:br>
              <a:rPr lang="en-US" dirty="0"/>
            </a:br>
            <a:r>
              <a:rPr lang="en-US" dirty="0"/>
              <a:t>the expected result</a:t>
            </a:r>
          </a:p>
          <a:p>
            <a:pPr lvl="4"/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9093200" y="2514600"/>
            <a:ext cx="3733800" cy="480131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Test #1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2);</a:t>
            </a:r>
            <a:endParaRPr lang="en-US" sz="2000" b="0" dirty="0">
              <a:solidFill>
                <a:schemeClr val="accent1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A[0] = 3;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A[1] = -7;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assert(search(3, A, 2) == 0);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assert(search(-7, A, 2) == 1);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assert(search(42, A, 2) == -1);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assert(A[0] == 3);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 (A[1] == -7);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6426200" y="2797314"/>
            <a:ext cx="2126544" cy="707886"/>
          </a:xfrm>
          <a:prstGeom prst="wedgeRectCallout">
            <a:avLst>
              <a:gd name="adj1" fmla="val 78669"/>
              <a:gd name="adj2" fmla="val 1063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Creates test array</a:t>
            </a:r>
            <a:br>
              <a:rPr lang="en-US" sz="2000" b="0" dirty="0"/>
            </a:br>
            <a:r>
              <a:rPr lang="en-US" sz="2000" b="0" dirty="0"/>
              <a:t>A = [3, -7]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10" name="Rectangular Callout 9"/>
          <p:cNvSpPr/>
          <p:nvPr/>
        </p:nvSpPr>
        <p:spPr bwMode="auto">
          <a:xfrm>
            <a:off x="6121400" y="6153090"/>
            <a:ext cx="2102628" cy="400110"/>
          </a:xfrm>
          <a:prstGeom prst="wedgeRectCallout">
            <a:avLst>
              <a:gd name="adj1" fmla="val 98413"/>
              <a:gd name="adj2" fmla="val -12086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A wasn’t changed</a:t>
            </a: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6121400" y="6153090"/>
            <a:ext cx="2102628" cy="400110"/>
          </a:xfrm>
          <a:prstGeom prst="wedgeRectCallout">
            <a:avLst>
              <a:gd name="adj1" fmla="val 96719"/>
              <a:gd name="adj2" fmla="val -4666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A wasn’t changed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C0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assert</a:t>
            </a:r>
          </a:p>
          <a:p>
            <a:pPr lvl="1"/>
            <a:r>
              <a:rPr lang="en-US" dirty="0"/>
              <a:t>Aborts execution if its argument evaluates</a:t>
            </a:r>
            <a:br>
              <a:rPr lang="en-US" dirty="0"/>
            </a:br>
            <a:r>
              <a:rPr lang="en-US" dirty="0"/>
              <a:t>to </a:t>
            </a:r>
            <a:r>
              <a:rPr lang="en-US" b="1" dirty="0"/>
              <a:t>false</a:t>
            </a:r>
          </a:p>
          <a:p>
            <a:pPr lvl="1"/>
            <a:r>
              <a:rPr lang="en-US" dirty="0"/>
              <a:t>Continues to the next line if it evaluates</a:t>
            </a:r>
            <a:br>
              <a:rPr lang="en-US" dirty="0"/>
            </a:br>
            <a:r>
              <a:rPr lang="en-US" dirty="0"/>
              <a:t>to </a:t>
            </a:r>
            <a:r>
              <a:rPr lang="en-US" b="1" dirty="0"/>
              <a:t>true</a:t>
            </a:r>
          </a:p>
          <a:p>
            <a:pPr lvl="4"/>
            <a:endParaRPr lang="en-US" dirty="0"/>
          </a:p>
          <a:p>
            <a:r>
              <a:rPr lang="en-US" b="1" dirty="0"/>
              <a:t>assert</a:t>
            </a:r>
            <a:r>
              <a:rPr lang="en-US" dirty="0"/>
              <a:t> </a:t>
            </a:r>
            <a:r>
              <a:rPr lang="en-US" i="1" dirty="0"/>
              <a:t>is not </a:t>
            </a:r>
            <a:r>
              <a:rPr lang="en-US" dirty="0"/>
              <a:t>a contract</a:t>
            </a:r>
          </a:p>
          <a:p>
            <a:pPr lvl="1"/>
            <a:r>
              <a:rPr lang="en-US" dirty="0"/>
              <a:t>It is run even when compiling without </a:t>
            </a:r>
            <a:r>
              <a:rPr lang="en-US" b="1" dirty="0"/>
              <a:t>-d</a:t>
            </a:r>
          </a:p>
          <a:p>
            <a:pPr lvl="1"/>
            <a:r>
              <a:rPr lang="en-US" dirty="0"/>
              <a:t>We </a:t>
            </a:r>
            <a:r>
              <a:rPr lang="en-US" u="sng" dirty="0"/>
              <a:t>cannot</a:t>
            </a:r>
            <a:r>
              <a:rPr lang="en-US" dirty="0"/>
              <a:t> use </a:t>
            </a:r>
            <a:r>
              <a:rPr lang="en-US" dirty="0">
                <a:solidFill>
                  <a:srgbClr val="C00000"/>
                </a:solidFill>
              </a:rPr>
              <a:t>\length </a:t>
            </a:r>
            <a:r>
              <a:rPr lang="en-US" dirty="0"/>
              <a:t>in it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//@assert </a:t>
            </a:r>
            <a:r>
              <a:rPr lang="en-US" i="1" dirty="0"/>
              <a:t>is</a:t>
            </a:r>
            <a:r>
              <a:rPr lang="en-US" dirty="0"/>
              <a:t> a contract</a:t>
            </a:r>
          </a:p>
          <a:p>
            <a:pPr lvl="1"/>
            <a:r>
              <a:rPr lang="en-US" dirty="0"/>
              <a:t>It is run only when compiling with </a:t>
            </a:r>
            <a:r>
              <a:rPr lang="en-US" b="1" dirty="0"/>
              <a:t>-d</a:t>
            </a:r>
          </a:p>
          <a:p>
            <a:pPr lvl="1"/>
            <a:r>
              <a:rPr lang="en-US" dirty="0"/>
              <a:t>We </a:t>
            </a:r>
            <a:r>
              <a:rPr lang="en-US" u="sng" dirty="0"/>
              <a:t>can</a:t>
            </a:r>
            <a:r>
              <a:rPr lang="en-US" dirty="0"/>
              <a:t> use </a:t>
            </a:r>
            <a:r>
              <a:rPr lang="en-US" dirty="0">
                <a:solidFill>
                  <a:srgbClr val="C00000"/>
                </a:solidFill>
              </a:rPr>
              <a:t>\length </a:t>
            </a:r>
            <a:r>
              <a:rPr lang="en-US" dirty="0"/>
              <a:t>in it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9093200" y="2514600"/>
            <a:ext cx="3733800" cy="480131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Test #1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2);</a:t>
            </a:r>
            <a:endParaRPr lang="en-US" sz="2000" b="0" dirty="0">
              <a:solidFill>
                <a:schemeClr val="accent1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A[0] = 3;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A[1] = -7;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assert(search(3, A, 2) == 0);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assert(search(-7, A, 2) == 1);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assert(search(42, A, 2) == -1);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assert(A[0] == 3);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 (A[1] == -7);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C0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as many </a:t>
            </a:r>
            <a:r>
              <a:rPr lang="en-US" b="1" dirty="0"/>
              <a:t>edge cases </a:t>
            </a:r>
            <a:r>
              <a:rPr lang="en-US" dirty="0"/>
              <a:t>as possible </a:t>
            </a:r>
          </a:p>
          <a:p>
            <a:endParaRPr lang="en-US" dirty="0"/>
          </a:p>
          <a:p>
            <a:r>
              <a:rPr lang="en-US" b="1" dirty="0"/>
              <a:t>Edge cases </a:t>
            </a:r>
            <a:r>
              <a:rPr lang="en-US" dirty="0"/>
              <a:t>are inputs at the edge of </a:t>
            </a:r>
            <a:br>
              <a:rPr lang="en-US" dirty="0"/>
            </a:br>
            <a:r>
              <a:rPr lang="en-US" dirty="0"/>
              <a:t>the expected input range</a:t>
            </a:r>
          </a:p>
          <a:p>
            <a:pPr lvl="1"/>
            <a:r>
              <a:rPr lang="en-US" dirty="0"/>
              <a:t>First element of an array</a:t>
            </a:r>
          </a:p>
          <a:p>
            <a:pPr lvl="1"/>
            <a:r>
              <a:rPr lang="en-US" dirty="0"/>
              <a:t>Last element of an array</a:t>
            </a:r>
          </a:p>
          <a:p>
            <a:pPr lvl="1"/>
            <a:r>
              <a:rPr lang="en-US" dirty="0"/>
              <a:t>Empty array</a:t>
            </a:r>
          </a:p>
          <a:p>
            <a:pPr lvl="1"/>
            <a:r>
              <a:rPr lang="en-US" dirty="0"/>
              <a:t>1-element array</a:t>
            </a:r>
          </a:p>
          <a:p>
            <a:endParaRPr lang="en-US" dirty="0"/>
          </a:p>
          <a:p>
            <a:pPr marL="1435100" lvl="4" indent="0">
              <a:buNone/>
            </a:pPr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8940800" y="2971800"/>
            <a:ext cx="3886200" cy="6093976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	…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Test #2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4);</a:t>
            </a:r>
            <a:endParaRPr lang="en-US" sz="2000" b="0" dirty="0">
              <a:solidFill>
                <a:schemeClr val="accent1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 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&lt;4;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 B[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 i+10;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assert(search(10, B, 4) == 0);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assert(search(13, B, 4) == 3);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Test #3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0);  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assert(search(8, C, 0) == -1);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Test #4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1);</a:t>
            </a:r>
            <a:endParaRPr lang="en-US" sz="2000" b="0" dirty="0">
              <a:solidFill>
                <a:schemeClr val="accent1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D[0] = 122;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assert(search(122, D, 1) == 0);</a:t>
            </a: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…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4879757" y="5795873"/>
            <a:ext cx="3429000" cy="707886"/>
          </a:xfrm>
          <a:prstGeom prst="wedgeRectCallout">
            <a:avLst>
              <a:gd name="adj1" fmla="val 72250"/>
              <a:gd name="adj2" fmla="val -1208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10 is the first element of B</a:t>
            </a:r>
            <a:br>
              <a:rPr lang="en-US" sz="2000" b="0" dirty="0"/>
            </a:br>
            <a:r>
              <a:rPr lang="en-US" sz="2000" b="0" dirty="0"/>
              <a:t>and 13 the last element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6068335" y="4239756"/>
            <a:ext cx="2240422" cy="707886"/>
          </a:xfrm>
          <a:prstGeom prst="wedgeRectCallout">
            <a:avLst>
              <a:gd name="adj1" fmla="val 83268"/>
              <a:gd name="adj2" fmla="val -3227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Creates test array</a:t>
            </a:r>
            <a:br>
              <a:rPr lang="en-US" sz="2000" b="0" dirty="0"/>
            </a:br>
            <a:r>
              <a:rPr lang="en-US" sz="2000" b="0" dirty="0"/>
              <a:t>B = [10, 11, 12, 13]</a:t>
            </a: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6400221" y="6967240"/>
            <a:ext cx="1930977" cy="707886"/>
          </a:xfrm>
          <a:prstGeom prst="wedgeRectCallout">
            <a:avLst>
              <a:gd name="adj1" fmla="val 88715"/>
              <a:gd name="adj2" fmla="val -9367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Nothing is in the</a:t>
            </a:r>
            <a:br>
              <a:rPr lang="en-US" sz="2000" b="0" dirty="0"/>
            </a:br>
            <a:r>
              <a:rPr lang="en-US" sz="2000" b="0" dirty="0"/>
              <a:t>empty array</a:t>
            </a: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6422664" y="7922270"/>
            <a:ext cx="1886093" cy="707886"/>
          </a:xfrm>
          <a:prstGeom prst="wedgeRectCallout">
            <a:avLst>
              <a:gd name="adj1" fmla="val 90248"/>
              <a:gd name="adj2" fmla="val -593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Testing a</a:t>
            </a:r>
            <a:br>
              <a:rPr lang="en-US" sz="2000" b="0" dirty="0"/>
            </a:br>
            <a:r>
              <a:rPr lang="en-US" sz="2000" b="0" dirty="0"/>
              <a:t>1-element array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an Element in an Array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454900" cy="7315200"/>
          </a:xfrm>
        </p:spPr>
        <p:txBody>
          <a:bodyPr/>
          <a:lstStyle/>
          <a:p>
            <a:r>
              <a:rPr lang="en-US" dirty="0"/>
              <a:t>Find where x occurs in A</a:t>
            </a:r>
          </a:p>
          <a:p>
            <a:pPr lvl="1"/>
            <a:r>
              <a:rPr lang="en-US" dirty="0"/>
              <a:t>Return some index where x appears</a:t>
            </a:r>
          </a:p>
          <a:p>
            <a:pPr lvl="1"/>
            <a:r>
              <a:rPr lang="en-US" dirty="0"/>
              <a:t>E.g., For x=5, return 3</a:t>
            </a:r>
          </a:p>
          <a:p>
            <a:pPr lvl="4"/>
            <a:endParaRPr lang="en-US" dirty="0"/>
          </a:p>
          <a:p>
            <a:r>
              <a:rPr lang="en-US" b="1" dirty="0"/>
              <a:t>Linear search </a:t>
            </a:r>
            <a:r>
              <a:rPr lang="en-US" dirty="0"/>
              <a:t>algorithm:</a:t>
            </a:r>
          </a:p>
          <a:p>
            <a:pPr lvl="1"/>
            <a:r>
              <a:rPr lang="en-US" i="1" dirty="0"/>
              <a:t>Look for x in each place until we find it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First attempt: </a:t>
            </a:r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8940800" y="28813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474200" y="243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7"/>
          <p:cNvSpPr>
            <a:spLocks/>
          </p:cNvSpPr>
          <p:nvPr/>
        </p:nvSpPr>
        <p:spPr bwMode="auto">
          <a:xfrm>
            <a:off x="8940800" y="1905000"/>
            <a:ext cx="59792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x: 5</a:t>
            </a:r>
          </a:p>
        </p:txBody>
      </p:sp>
      <p:sp>
        <p:nvSpPr>
          <p:cNvPr id="22" name="Rectangle 4"/>
          <p:cNvSpPr>
            <a:spLocks/>
          </p:cNvSpPr>
          <p:nvPr/>
        </p:nvSpPr>
        <p:spPr bwMode="auto">
          <a:xfrm>
            <a:off x="4512656" y="6248400"/>
            <a:ext cx="3979487" cy="2769989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C0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inputs that are easily mishandled</a:t>
            </a:r>
          </a:p>
          <a:p>
            <a:pPr lvl="1"/>
            <a:r>
              <a:rPr lang="en-US" dirty="0"/>
              <a:t>Sorted arrays</a:t>
            </a:r>
          </a:p>
          <a:p>
            <a:pPr lvl="2"/>
            <a:r>
              <a:rPr lang="en-US" dirty="0"/>
              <a:t>With values that are</a:t>
            </a:r>
          </a:p>
          <a:p>
            <a:pPr lvl="3"/>
            <a:r>
              <a:rPr lang="en-US" dirty="0"/>
              <a:t>Too small</a:t>
            </a:r>
          </a:p>
          <a:p>
            <a:pPr lvl="3"/>
            <a:r>
              <a:rPr lang="en-US" dirty="0"/>
              <a:t>Too big</a:t>
            </a:r>
          </a:p>
          <a:p>
            <a:pPr lvl="3"/>
            <a:r>
              <a:rPr lang="en-US" dirty="0"/>
              <a:t>Just right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4"/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8940800" y="2962156"/>
            <a:ext cx="3886200" cy="541686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	…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Test #5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6);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&lt;6;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 E[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 i+1;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assert(search(-3, E, 6) == -1);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assert(search(4, E, 6) == 3);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assert(search(9, E, 6) == -1);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Test #6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6);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for 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&lt;6;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 F[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 6-i;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assert(search(-3, F, 6) == -1);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assert(search(4, F, 6) == 2);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assert(search(9, F, 6) == -1);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…</a:t>
            </a: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5969000" y="4495800"/>
            <a:ext cx="2368597" cy="707886"/>
          </a:xfrm>
          <a:prstGeom prst="wedgeRectCallout">
            <a:avLst>
              <a:gd name="adj1" fmla="val 79340"/>
              <a:gd name="adj2" fmla="val -9250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E is the sorted array</a:t>
            </a:r>
            <a:br>
              <a:rPr lang="en-US" sz="2000" b="0" dirty="0"/>
            </a:br>
            <a:r>
              <a:rPr lang="en-US" sz="2000" b="0" dirty="0"/>
              <a:t>E = [1, 2, 3, 4, 5, 6]</a:t>
            </a: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6639814" y="6400800"/>
            <a:ext cx="1615186" cy="707886"/>
          </a:xfrm>
          <a:prstGeom prst="wedgeRectCallout">
            <a:avLst>
              <a:gd name="adj1" fmla="val 96947"/>
              <a:gd name="adj2" fmla="val -5851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F is E in</a:t>
            </a:r>
            <a:br>
              <a:rPr lang="en-US" sz="2000" b="0" dirty="0"/>
            </a:br>
            <a:r>
              <a:rPr lang="en-US" sz="2000" b="0" dirty="0"/>
              <a:t>reverse order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C0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Include some big inputs and test them systematically</a:t>
            </a:r>
          </a:p>
          <a:p>
            <a:pPr lvl="1"/>
            <a:r>
              <a:rPr lang="en-US" dirty="0"/>
              <a:t>These are called </a:t>
            </a:r>
            <a:r>
              <a:rPr lang="en-US" b="1" dirty="0"/>
              <a:t>stress tests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Best would be to use random inputs</a:t>
            </a:r>
          </a:p>
          <a:p>
            <a:pPr lvl="2"/>
            <a:r>
              <a:rPr lang="en-US" dirty="0"/>
              <a:t>We will see later how to do that</a:t>
            </a:r>
          </a:p>
          <a:p>
            <a:pPr lvl="4"/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8483600" y="2953226"/>
            <a:ext cx="4343400" cy="449353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	…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Test #7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1000000;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n);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&lt;n;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 G[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 2*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for 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&lt;n;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assert(search(2*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G, n) ==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 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&lt;2*n;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assert(search(2*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+ 1, G, n) == -1);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…</a:t>
            </a: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5435600" y="4495800"/>
            <a:ext cx="2439129" cy="707886"/>
          </a:xfrm>
          <a:prstGeom prst="wedgeRectCallout">
            <a:avLst>
              <a:gd name="adj1" fmla="val 78847"/>
              <a:gd name="adj2" fmla="val -1772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G contains the first n</a:t>
            </a:r>
            <a:br>
              <a:rPr lang="en-US" sz="2000" b="0" dirty="0"/>
            </a:br>
            <a:r>
              <a:rPr lang="en-US" sz="2000" b="0" dirty="0"/>
              <a:t>even numbers</a:t>
            </a: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4654723" y="3200400"/>
            <a:ext cx="2838277" cy="1015663"/>
          </a:xfrm>
          <a:prstGeom prst="wedgeRectCallout">
            <a:avLst>
              <a:gd name="adj1" fmla="val 89514"/>
              <a:gd name="adj2" fmla="val 3779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For big tests, putting the</a:t>
            </a:r>
            <a:br>
              <a:rPr lang="en-US" sz="2000" b="0" dirty="0"/>
            </a:br>
            <a:r>
              <a:rPr lang="en-US" sz="2000" b="0" dirty="0"/>
              <a:t>size in a variable makes</a:t>
            </a:r>
            <a:br>
              <a:rPr lang="en-US" sz="2000" b="0" dirty="0"/>
            </a:br>
            <a:r>
              <a:rPr lang="en-US" sz="2000" b="0" dirty="0"/>
              <a:t>it easy to modify</a:t>
            </a:r>
          </a:p>
        </p:txBody>
      </p:sp>
      <p:sp>
        <p:nvSpPr>
          <p:cNvPr id="18" name="Rectangular Callout 17"/>
          <p:cNvSpPr/>
          <p:nvPr/>
        </p:nvSpPr>
        <p:spPr bwMode="auto">
          <a:xfrm>
            <a:off x="5969000" y="5410200"/>
            <a:ext cx="1886094" cy="400110"/>
          </a:xfrm>
          <a:prstGeom prst="wedgeRectCallout">
            <a:avLst>
              <a:gd name="adj1" fmla="val 91605"/>
              <a:gd name="adj2" fmla="val 123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G[</a:t>
            </a:r>
            <a:r>
              <a:rPr lang="en-US" sz="2000" b="0" dirty="0" err="1"/>
              <a:t>i</a:t>
            </a:r>
            <a:r>
              <a:rPr lang="en-US" sz="2000" b="0" dirty="0"/>
              <a:t>] contains 2*</a:t>
            </a:r>
            <a:r>
              <a:rPr lang="en-US" sz="2000" b="0" dirty="0" err="1"/>
              <a:t>i</a:t>
            </a:r>
            <a:endParaRPr lang="en-US" sz="2000" b="0" dirty="0"/>
          </a:p>
        </p:txBody>
      </p:sp>
      <p:sp>
        <p:nvSpPr>
          <p:cNvPr id="19" name="Rectangular Callout 18"/>
          <p:cNvSpPr/>
          <p:nvPr/>
        </p:nvSpPr>
        <p:spPr bwMode="auto">
          <a:xfrm>
            <a:off x="4826000" y="6324600"/>
            <a:ext cx="3110788" cy="400110"/>
          </a:xfrm>
          <a:prstGeom prst="wedgeRectCallout">
            <a:avLst>
              <a:gd name="adj1" fmla="val 75747"/>
              <a:gd name="adj2" fmla="val 1836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G contains no odd number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C0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Do not </a:t>
            </a:r>
            <a:r>
              <a:rPr lang="en-US" dirty="0"/>
              <a:t>test implementation details</a:t>
            </a:r>
          </a:p>
          <a:p>
            <a:pPr lvl="1"/>
            <a:r>
              <a:rPr lang="en-US" dirty="0"/>
              <a:t>Anything that the function description</a:t>
            </a:r>
            <a:br>
              <a:rPr lang="en-US" dirty="0"/>
            </a:br>
            <a:r>
              <a:rPr lang="en-US" dirty="0"/>
              <a:t>leaves open-ended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Example: </a:t>
            </a:r>
            <a:r>
              <a:rPr lang="en-US" i="1" dirty="0"/>
              <a:t>Array with duplicate elements</a:t>
            </a:r>
          </a:p>
          <a:p>
            <a:pPr lvl="1"/>
            <a:r>
              <a:rPr lang="en-US" dirty="0"/>
              <a:t>Nothing tells us the index of which</a:t>
            </a:r>
            <a:br>
              <a:rPr lang="en-US" dirty="0"/>
            </a:br>
            <a:r>
              <a:rPr lang="en-US" dirty="0"/>
              <a:t>occurrence </a:t>
            </a:r>
            <a:r>
              <a:rPr lang="en-US" dirty="0">
                <a:solidFill>
                  <a:srgbClr val="7030A0"/>
                </a:solidFill>
              </a:rPr>
              <a:t>search</a:t>
            </a:r>
            <a:r>
              <a:rPr lang="en-US" dirty="0"/>
              <a:t> will return</a:t>
            </a:r>
          </a:p>
          <a:p>
            <a:pPr lvl="3"/>
            <a:r>
              <a:rPr lang="en-US" dirty="0"/>
              <a:t>Our implementation returns the first</a:t>
            </a:r>
          </a:p>
          <a:p>
            <a:pPr lvl="3"/>
            <a:r>
              <a:rPr lang="en-US" dirty="0"/>
              <a:t>But other implementations may return</a:t>
            </a:r>
          </a:p>
          <a:p>
            <a:pPr lvl="4"/>
            <a:r>
              <a:rPr lang="en-US" dirty="0"/>
              <a:t>The last</a:t>
            </a:r>
          </a:p>
          <a:p>
            <a:pPr lvl="4"/>
            <a:r>
              <a:rPr lang="en-US" dirty="0"/>
              <a:t>The middle occurrence</a:t>
            </a:r>
          </a:p>
          <a:p>
            <a:pPr lvl="4"/>
            <a:r>
              <a:rPr lang="en-US" dirty="0"/>
              <a:t>A random occurrence</a:t>
            </a:r>
          </a:p>
          <a:p>
            <a:pPr lvl="4"/>
            <a:r>
              <a:rPr lang="en-US" dirty="0"/>
              <a:t>…</a:t>
            </a:r>
          </a:p>
          <a:p>
            <a:pPr lvl="4"/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8940800" y="2988945"/>
            <a:ext cx="3886200" cy="264687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	…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Test #8</a:t>
            </a:r>
            <a:endParaRPr lang="en-US" sz="200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5);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assert(search(0, H, 5) == 0);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4749800" y="3581400"/>
            <a:ext cx="3784049" cy="707886"/>
          </a:xfrm>
          <a:prstGeom prst="wedgeRectCallout">
            <a:avLst>
              <a:gd name="adj1" fmla="val 63521"/>
              <a:gd name="adj2" fmla="val 3156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H is initialized with the default </a:t>
            </a:r>
            <a:r>
              <a:rPr lang="en-US" sz="2000" b="0" dirty="0" err="1">
                <a:solidFill>
                  <a:srgbClr val="00B050"/>
                </a:solidFill>
              </a:rPr>
              <a:t>int</a:t>
            </a:r>
            <a:br>
              <a:rPr lang="en-US" sz="2000" b="0" dirty="0"/>
            </a:br>
            <a:r>
              <a:rPr lang="en-US" sz="2000" b="0" dirty="0"/>
              <a:t>H = [0, 0, 0, 0, 0]</a:t>
            </a: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6197600" y="4495800"/>
            <a:ext cx="1377941" cy="400110"/>
          </a:xfrm>
          <a:prstGeom prst="wedgeRectCallout">
            <a:avLst>
              <a:gd name="adj1" fmla="val 159803"/>
              <a:gd name="adj2" fmla="val -59823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FF0000"/>
                </a:solidFill>
              </a:rPr>
              <a:t>BAD TEST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7416800" y="5799415"/>
            <a:ext cx="5554534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16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sz="16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16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  <a:endParaRPr lang="en-US" sz="1600" b="0" dirty="0">
              <a:solidFill>
                <a:schemeClr val="accent1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" name="Cloud 8"/>
          <p:cNvSpPr/>
          <p:nvPr/>
        </p:nvSpPr>
        <p:spPr bwMode="auto">
          <a:xfrm>
            <a:off x="7188200" y="7010400"/>
            <a:ext cx="3581400" cy="24384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an Element in an Array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454900" cy="7315200"/>
          </a:xfrm>
        </p:spPr>
        <p:txBody>
          <a:bodyPr/>
          <a:lstStyle/>
          <a:p>
            <a:r>
              <a:rPr lang="en-US" dirty="0"/>
              <a:t>Remember </a:t>
            </a:r>
            <a:r>
              <a:rPr lang="en-US" b="1" dirty="0"/>
              <a:t>safety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A[</a:t>
            </a:r>
            <a:r>
              <a:rPr lang="en-US" dirty="0" err="1"/>
              <a:t>i</a:t>
            </a:r>
            <a:r>
              <a:rPr lang="en-US" dirty="0"/>
              <a:t>]: </a:t>
            </a:r>
            <a:r>
              <a:rPr lang="en-US" dirty="0" err="1"/>
              <a:t>i</a:t>
            </a:r>
            <a:r>
              <a:rPr lang="en-US" dirty="0"/>
              <a:t> should be </a:t>
            </a:r>
            <a:r>
              <a:rPr lang="en-US" i="1" dirty="0"/>
              <a:t>provably</a:t>
            </a:r>
            <a:r>
              <a:rPr lang="en-US" dirty="0"/>
              <a:t> in bounds</a:t>
            </a:r>
          </a:p>
          <a:p>
            <a:pPr lvl="1"/>
            <a:r>
              <a:rPr lang="en-US" dirty="0"/>
              <a:t>n is the length of A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8940800" y="28813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474200" y="243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7"/>
          <p:cNvSpPr>
            <a:spLocks/>
          </p:cNvSpPr>
          <p:nvPr/>
        </p:nvSpPr>
        <p:spPr bwMode="auto">
          <a:xfrm>
            <a:off x="8940800" y="1905000"/>
            <a:ext cx="59792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x: 5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6508A4-2558-A06D-B2AA-FE56CCC08928}"/>
              </a:ext>
            </a:extLst>
          </p:cNvPr>
          <p:cNvSpPr>
            <a:spLocks/>
          </p:cNvSpPr>
          <p:nvPr/>
        </p:nvSpPr>
        <p:spPr bwMode="auto">
          <a:xfrm>
            <a:off x="4512656" y="6248400"/>
            <a:ext cx="3979487" cy="2769989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an Element in an Array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454900" cy="7315200"/>
          </a:xfrm>
        </p:spPr>
        <p:txBody>
          <a:bodyPr/>
          <a:lstStyle/>
          <a:p>
            <a:r>
              <a:rPr lang="en-US" dirty="0"/>
              <a:t>Remember </a:t>
            </a:r>
            <a:r>
              <a:rPr lang="en-US" b="1" dirty="0"/>
              <a:t>safety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A[</a:t>
            </a:r>
            <a:r>
              <a:rPr lang="en-US" dirty="0" err="1"/>
              <a:t>i</a:t>
            </a:r>
            <a:r>
              <a:rPr lang="en-US" dirty="0"/>
              <a:t>]: </a:t>
            </a:r>
            <a:r>
              <a:rPr lang="en-US" dirty="0" err="1"/>
              <a:t>i</a:t>
            </a:r>
            <a:r>
              <a:rPr lang="en-US" dirty="0"/>
              <a:t> should be </a:t>
            </a:r>
            <a:r>
              <a:rPr lang="en-US" i="1" dirty="0"/>
              <a:t>provably</a:t>
            </a:r>
            <a:r>
              <a:rPr lang="en-US" dirty="0"/>
              <a:t> in bounds</a:t>
            </a:r>
          </a:p>
          <a:p>
            <a:pPr lvl="1"/>
            <a:r>
              <a:rPr lang="en-US" dirty="0"/>
              <a:t>n is the length of A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Need to add contracts!</a:t>
            </a:r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8940800" y="28813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474200" y="243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7"/>
          <p:cNvSpPr>
            <a:spLocks/>
          </p:cNvSpPr>
          <p:nvPr/>
        </p:nvSpPr>
        <p:spPr bwMode="auto">
          <a:xfrm>
            <a:off x="8940800" y="1905000"/>
            <a:ext cx="59792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x: 5</a:t>
            </a:r>
          </a:p>
        </p:txBody>
      </p:sp>
      <p:sp>
        <p:nvSpPr>
          <p:cNvPr id="22" name="Rectangle 4"/>
          <p:cNvSpPr>
            <a:spLocks/>
          </p:cNvSpPr>
          <p:nvPr/>
        </p:nvSpPr>
        <p:spPr bwMode="auto">
          <a:xfrm>
            <a:off x="7035800" y="5113615"/>
            <a:ext cx="3986989" cy="350865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305722-A257-DF60-B8DE-64EDB2BED0B0}"/>
              </a:ext>
            </a:extLst>
          </p:cNvPr>
          <p:cNvSpPr>
            <a:spLocks/>
          </p:cNvSpPr>
          <p:nvPr/>
        </p:nvSpPr>
        <p:spPr bwMode="auto">
          <a:xfrm>
            <a:off x="1473200" y="5168205"/>
            <a:ext cx="3979487" cy="2769989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Striped Right Arrow 4">
            <a:extLst>
              <a:ext uri="{FF2B5EF4-FFF2-40B4-BE49-F238E27FC236}">
                <a16:creationId xmlns:a16="http://schemas.microsoft.com/office/drawing/2014/main" id="{C8DE7001-6E89-E7E1-828C-6CC18F23BA1C}"/>
              </a:ext>
            </a:extLst>
          </p:cNvPr>
          <p:cNvSpPr/>
          <p:nvPr/>
        </p:nvSpPr>
        <p:spPr bwMode="auto">
          <a:xfrm>
            <a:off x="5868211" y="6172199"/>
            <a:ext cx="862789" cy="762000"/>
          </a:xfrm>
          <a:prstGeom prst="striped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52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an Element in an Array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454900" cy="7315200"/>
          </a:xfrm>
        </p:spPr>
        <p:txBody>
          <a:bodyPr/>
          <a:lstStyle/>
          <a:p>
            <a:r>
              <a:rPr lang="en-US" dirty="0"/>
              <a:t>What if x does not occur in A?</a:t>
            </a:r>
          </a:p>
          <a:p>
            <a:pPr lvl="1"/>
            <a:r>
              <a:rPr lang="en-US" dirty="0"/>
              <a:t>Return something that cannot possibly be an index</a:t>
            </a:r>
          </a:p>
          <a:p>
            <a:pPr lvl="1"/>
            <a:r>
              <a:rPr lang="en-US" dirty="0"/>
              <a:t>-1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8940800" y="28813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474200" y="243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7"/>
          <p:cNvSpPr>
            <a:spLocks/>
          </p:cNvSpPr>
          <p:nvPr/>
        </p:nvSpPr>
        <p:spPr bwMode="auto">
          <a:xfrm>
            <a:off x="8940800" y="1905000"/>
            <a:ext cx="59792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x: 4</a:t>
            </a:r>
          </a:p>
        </p:txBody>
      </p:sp>
      <p:sp>
        <p:nvSpPr>
          <p:cNvPr id="22" name="Rectangle 4"/>
          <p:cNvSpPr>
            <a:spLocks/>
          </p:cNvSpPr>
          <p:nvPr/>
        </p:nvSpPr>
        <p:spPr bwMode="auto">
          <a:xfrm>
            <a:off x="7163611" y="5113615"/>
            <a:ext cx="3986989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788400" y="1828800"/>
            <a:ext cx="9144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6935011" y="8077200"/>
            <a:ext cx="20574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EB1399-B6D6-69EC-A0E4-A698220AACB7}"/>
              </a:ext>
            </a:extLst>
          </p:cNvPr>
          <p:cNvSpPr>
            <a:spLocks/>
          </p:cNvSpPr>
          <p:nvPr/>
        </p:nvSpPr>
        <p:spPr bwMode="auto">
          <a:xfrm>
            <a:off x="1778000" y="5113615"/>
            <a:ext cx="3986989" cy="350865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Striped Right Arrow 4">
            <a:extLst>
              <a:ext uri="{FF2B5EF4-FFF2-40B4-BE49-F238E27FC236}">
                <a16:creationId xmlns:a16="http://schemas.microsoft.com/office/drawing/2014/main" id="{9392B0C1-88EC-3E56-5FD7-734C6ED2E641}"/>
              </a:ext>
            </a:extLst>
          </p:cNvPr>
          <p:cNvSpPr/>
          <p:nvPr/>
        </p:nvSpPr>
        <p:spPr bwMode="auto">
          <a:xfrm>
            <a:off x="6020611" y="6172199"/>
            <a:ext cx="862789" cy="762000"/>
          </a:xfrm>
          <a:prstGeom prst="striped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2" grpId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an Element in an Array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454900" cy="7315200"/>
          </a:xfrm>
        </p:spPr>
        <p:txBody>
          <a:bodyPr/>
          <a:lstStyle/>
          <a:p>
            <a:r>
              <a:rPr lang="en-US" dirty="0"/>
              <a:t>How will a </a:t>
            </a:r>
            <a:r>
              <a:rPr lang="en-US" b="1" dirty="0"/>
              <a:t>caller</a:t>
            </a:r>
            <a:r>
              <a:rPr lang="en-US" dirty="0"/>
              <a:t> use </a:t>
            </a:r>
            <a:r>
              <a:rPr lang="en-US" dirty="0">
                <a:solidFill>
                  <a:srgbClr val="7030A0"/>
                </a:solidFill>
              </a:rPr>
              <a:t>search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Check if x is in A</a:t>
            </a:r>
          </a:p>
          <a:p>
            <a:pPr lvl="2"/>
            <a:r>
              <a:rPr lang="en-US" dirty="0"/>
              <a:t>I.e., If the returned value is not -1</a:t>
            </a:r>
          </a:p>
          <a:p>
            <a:pPr lvl="1"/>
            <a:r>
              <a:rPr lang="en-US" dirty="0"/>
              <a:t>If so, do something with that position</a:t>
            </a:r>
          </a:p>
          <a:p>
            <a:pPr lvl="2"/>
            <a:r>
              <a:rPr lang="en-US" dirty="0"/>
              <a:t>E.g., Update the value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8940800" y="28813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474200" y="243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7"/>
          <p:cNvSpPr>
            <a:spLocks/>
          </p:cNvSpPr>
          <p:nvPr/>
        </p:nvSpPr>
        <p:spPr bwMode="auto">
          <a:xfrm>
            <a:off x="8940800" y="1905000"/>
            <a:ext cx="769441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x: 12</a:t>
            </a:r>
          </a:p>
        </p:txBody>
      </p:sp>
      <p:sp>
        <p:nvSpPr>
          <p:cNvPr id="22" name="Rectangle 4"/>
          <p:cNvSpPr>
            <a:spLocks/>
          </p:cNvSpPr>
          <p:nvPr/>
        </p:nvSpPr>
        <p:spPr bwMode="auto">
          <a:xfrm>
            <a:off x="7544611" y="5201483"/>
            <a:ext cx="3986989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" name="Rectangle 4"/>
          <p:cNvSpPr>
            <a:spLocks/>
          </p:cNvSpPr>
          <p:nvPr/>
        </p:nvSpPr>
        <p:spPr bwMode="auto">
          <a:xfrm>
            <a:off x="1987395" y="5595134"/>
            <a:ext cx="4487126" cy="256993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…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1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search(12, A, 5);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(k != -1) 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A[k] = 13; </a:t>
            </a:r>
            <a:r>
              <a:rPr lang="en-US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Change 12 to 13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87395" y="5061734"/>
            <a:ext cx="10406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Caller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4" name="Cloud 13"/>
          <p:cNvSpPr/>
          <p:nvPr/>
        </p:nvSpPr>
        <p:spPr bwMode="auto">
          <a:xfrm>
            <a:off x="7416800" y="6096000"/>
            <a:ext cx="3886200" cy="28956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1" grpId="0" animBg="1"/>
      <p:bldP spid="13" grpId="0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an Element in an Array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454900" cy="7315200"/>
          </a:xfrm>
        </p:spPr>
        <p:txBody>
          <a:bodyPr/>
          <a:lstStyle/>
          <a:p>
            <a:r>
              <a:rPr lang="en-US" dirty="0"/>
              <a:t>How does the caller </a:t>
            </a:r>
            <a:r>
              <a:rPr lang="en-US" i="1" dirty="0"/>
              <a:t>know</a:t>
            </a:r>
            <a:r>
              <a:rPr lang="en-US" dirty="0"/>
              <a:t> how </a:t>
            </a:r>
            <a:r>
              <a:rPr lang="en-US" dirty="0">
                <a:solidFill>
                  <a:srgbClr val="7030A0"/>
                </a:solidFill>
              </a:rPr>
              <a:t>search</a:t>
            </a:r>
            <a:r>
              <a:rPr lang="en-US" dirty="0"/>
              <a:t> behaves?</a:t>
            </a:r>
          </a:p>
          <a:p>
            <a:pPr lvl="1"/>
            <a:r>
              <a:rPr lang="en-US" dirty="0"/>
              <a:t>That -1 is a valid returned value</a:t>
            </a:r>
          </a:p>
          <a:p>
            <a:pPr lvl="1"/>
            <a:r>
              <a:rPr lang="en-US" dirty="0"/>
              <a:t>That A[k] contains 12</a:t>
            </a:r>
          </a:p>
          <a:p>
            <a:r>
              <a:rPr lang="en-US" dirty="0"/>
              <a:t>Add </a:t>
            </a:r>
            <a:r>
              <a:rPr lang="en-US" dirty="0" err="1"/>
              <a:t>postconditions</a:t>
            </a:r>
            <a:r>
              <a:rPr lang="en-US" dirty="0"/>
              <a:t>!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8940800" y="28813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474200" y="243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7"/>
          <p:cNvSpPr>
            <a:spLocks/>
          </p:cNvSpPr>
          <p:nvPr/>
        </p:nvSpPr>
        <p:spPr bwMode="auto">
          <a:xfrm>
            <a:off x="8940800" y="1905000"/>
            <a:ext cx="769441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x: 12</a:t>
            </a:r>
          </a:p>
        </p:txBody>
      </p:sp>
      <p:sp>
        <p:nvSpPr>
          <p:cNvPr id="12" name="Rectangle 4"/>
          <p:cNvSpPr>
            <a:spLocks/>
          </p:cNvSpPr>
          <p:nvPr/>
        </p:nvSpPr>
        <p:spPr bwMode="auto">
          <a:xfrm>
            <a:off x="7544611" y="4093488"/>
            <a:ext cx="3986989" cy="498598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\result  == -1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A[\result] == x;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8" name="Cloud 17"/>
          <p:cNvSpPr/>
          <p:nvPr/>
        </p:nvSpPr>
        <p:spPr bwMode="auto">
          <a:xfrm>
            <a:off x="7416800" y="6096000"/>
            <a:ext cx="3886200" cy="28956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7035800" y="4648200"/>
            <a:ext cx="5105400" cy="1676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7" name="Rectangular Callout 16"/>
          <p:cNvSpPr/>
          <p:nvPr/>
        </p:nvSpPr>
        <p:spPr bwMode="auto">
          <a:xfrm>
            <a:off x="11760200" y="6553200"/>
            <a:ext cx="1034899" cy="707886"/>
          </a:xfrm>
          <a:prstGeom prst="wedgeRectCallout">
            <a:avLst>
              <a:gd name="adj1" fmla="val -400833"/>
              <a:gd name="adj2" fmla="val -23205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Multiline</a:t>
            </a:r>
            <a:br>
              <a:rPr lang="en-US" sz="2000" b="0" dirty="0"/>
            </a:br>
            <a:r>
              <a:rPr lang="en-US" sz="2000" b="0" dirty="0"/>
              <a:t>contract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E2D943-3CD2-0C1B-E8D7-2AD646B0D019}"/>
              </a:ext>
            </a:extLst>
          </p:cNvPr>
          <p:cNvSpPr>
            <a:spLocks/>
          </p:cNvSpPr>
          <p:nvPr/>
        </p:nvSpPr>
        <p:spPr bwMode="auto">
          <a:xfrm>
            <a:off x="1987395" y="5595134"/>
            <a:ext cx="4487126" cy="256993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…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1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search(12, A, 5);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(k != -1) 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A[k] = 13; </a:t>
            </a:r>
            <a:r>
              <a:rPr lang="en-US" b="0" dirty="0">
                <a:solidFill>
                  <a:schemeClr val="accent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Change 12 to 13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…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E3A899-A0F9-F1CA-1A35-B17E8B313FE2}"/>
              </a:ext>
            </a:extLst>
          </p:cNvPr>
          <p:cNvSpPr txBox="1"/>
          <p:nvPr/>
        </p:nvSpPr>
        <p:spPr>
          <a:xfrm>
            <a:off x="1987395" y="5061734"/>
            <a:ext cx="10406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Caller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8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none" lIns="50800" tIns="50800" rIns="50800" bIns="5080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3360</TotalTime>
  <Words>6414</Words>
  <Application>Microsoft Macintosh PowerPoint</Application>
  <PresentationFormat>Custom</PresentationFormat>
  <Paragraphs>1063</Paragraphs>
  <Slides>42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2" baseType="lpstr">
      <vt:lpstr>Arial</vt:lpstr>
      <vt:lpstr>Calibri</vt:lpstr>
      <vt:lpstr>Cambria Math</vt:lpstr>
      <vt:lpstr>Courier New</vt:lpstr>
      <vt:lpstr>Helvetica</vt:lpstr>
      <vt:lpstr>Helvetica Neue</vt:lpstr>
      <vt:lpstr>Helvetica Neue Light</vt:lpstr>
      <vt:lpstr>Helvetica Neue Medium</vt:lpstr>
      <vt:lpstr>Wingdings</vt:lpstr>
      <vt:lpstr>White</vt:lpstr>
      <vt:lpstr>15-122: Principles of  Imperative Computation</vt:lpstr>
      <vt:lpstr>Today…</vt:lpstr>
      <vt:lpstr>PowerPoint Presentation</vt:lpstr>
      <vt:lpstr>Searching for an Element in an Array </vt:lpstr>
      <vt:lpstr>Searching for an Element in an Array </vt:lpstr>
      <vt:lpstr>Searching for an Element in an Array </vt:lpstr>
      <vt:lpstr>Searching for an Element in an Array </vt:lpstr>
      <vt:lpstr>Searching for an Element in an Array </vt:lpstr>
      <vt:lpstr>Searching for an Element in an Array </vt:lpstr>
      <vt:lpstr>Searching for an Element in an Array </vt:lpstr>
      <vt:lpstr>Searching for an Element in an Array </vt:lpstr>
      <vt:lpstr>Contract Exploits</vt:lpstr>
      <vt:lpstr>Fixing this Contract Exploit</vt:lpstr>
      <vt:lpstr>Array Segments, in Math</vt:lpstr>
      <vt:lpstr>Fixing this Contract Exploit</vt:lpstr>
      <vt:lpstr>Fixing this Contract Exploit</vt:lpstr>
      <vt:lpstr>Fixing this Contract Exploit</vt:lpstr>
      <vt:lpstr>PowerPoint Presentation</vt:lpstr>
      <vt:lpstr>Correctness</vt:lpstr>
      <vt:lpstr>Correctness (1)</vt:lpstr>
      <vt:lpstr>Correctness (1)</vt:lpstr>
      <vt:lpstr>Correctness (2)</vt:lpstr>
      <vt:lpstr>Correctness (2)</vt:lpstr>
      <vt:lpstr>Correctness (2)</vt:lpstr>
      <vt:lpstr>Correctness (2)</vt:lpstr>
      <vt:lpstr>Correctness (2)</vt:lpstr>
      <vt:lpstr>Correctness (2)</vt:lpstr>
      <vt:lpstr>Correctness (2)</vt:lpstr>
      <vt:lpstr>Correctness (2)</vt:lpstr>
      <vt:lpstr>Scope</vt:lpstr>
      <vt:lpstr>Final Code for search</vt:lpstr>
      <vt:lpstr>PowerPoint Presentation</vt:lpstr>
      <vt:lpstr>Client View</vt:lpstr>
      <vt:lpstr>More Contract Exploits</vt:lpstr>
      <vt:lpstr>Even More Contract Exploits</vt:lpstr>
      <vt:lpstr>Protecting against Contract Exploits</vt:lpstr>
      <vt:lpstr>Testing C0 Functions</vt:lpstr>
      <vt:lpstr>Testing C0 Functions</vt:lpstr>
      <vt:lpstr>Testing C0 Functions</vt:lpstr>
      <vt:lpstr>Testing C0 Functions</vt:lpstr>
      <vt:lpstr>Testing C0 Functions</vt:lpstr>
      <vt:lpstr>Testing C0 Functions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Searching Arrays</dc:title>
  <cp:lastModifiedBy>Mohammad Hammoud</cp:lastModifiedBy>
  <cp:revision>204</cp:revision>
  <dcterms:modified xsi:type="dcterms:W3CDTF">2023-01-22T20:07:28Z</dcterms:modified>
</cp:coreProperties>
</file>