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erverZoom="100000" firstSlideNum="0" showSpecialPlsOnTitleSld="0" strictFirstAndLastChars="0" saveSubsetFonts="1">
  <p:sldMasterIdLst>
    <p:sldMasterId id="2147483648" r:id="rId1"/>
    <p:sldMasterId id="2147483686" r:id="rId2"/>
  </p:sldMasterIdLst>
  <p:notesMasterIdLst>
    <p:notesMasterId r:id="rId69"/>
  </p:notesMasterIdLst>
  <p:handoutMasterIdLst>
    <p:handoutMasterId r:id="rId70"/>
  </p:handoutMasterIdLst>
  <p:sldIdLst>
    <p:sldId id="256" r:id="rId3"/>
    <p:sldId id="456" r:id="rId4"/>
    <p:sldId id="451" r:id="rId5"/>
    <p:sldId id="481" r:id="rId6"/>
    <p:sldId id="483" r:id="rId7"/>
    <p:sldId id="490" r:id="rId8"/>
    <p:sldId id="485" r:id="rId9"/>
    <p:sldId id="452" r:id="rId10"/>
    <p:sldId id="486" r:id="rId11"/>
    <p:sldId id="487" r:id="rId12"/>
    <p:sldId id="488" r:id="rId13"/>
    <p:sldId id="491" r:id="rId14"/>
    <p:sldId id="492" r:id="rId15"/>
    <p:sldId id="556" r:id="rId16"/>
    <p:sldId id="557" r:id="rId17"/>
    <p:sldId id="558" r:id="rId18"/>
    <p:sldId id="559" r:id="rId19"/>
    <p:sldId id="560" r:id="rId20"/>
    <p:sldId id="561" r:id="rId21"/>
    <p:sldId id="562" r:id="rId22"/>
    <p:sldId id="563" r:id="rId23"/>
    <p:sldId id="564" r:id="rId24"/>
    <p:sldId id="565" r:id="rId25"/>
    <p:sldId id="566" r:id="rId26"/>
    <p:sldId id="567" r:id="rId27"/>
    <p:sldId id="568" r:id="rId28"/>
    <p:sldId id="569" r:id="rId29"/>
    <p:sldId id="570" r:id="rId30"/>
    <p:sldId id="497" r:id="rId31"/>
    <p:sldId id="498" r:id="rId32"/>
    <p:sldId id="574" r:id="rId33"/>
    <p:sldId id="571" r:id="rId34"/>
    <p:sldId id="575" r:id="rId35"/>
    <p:sldId id="576" r:id="rId36"/>
    <p:sldId id="577" r:id="rId37"/>
    <p:sldId id="500" r:id="rId38"/>
    <p:sldId id="578" r:id="rId39"/>
    <p:sldId id="579" r:id="rId40"/>
    <p:sldId id="505" r:id="rId41"/>
    <p:sldId id="453" r:id="rId42"/>
    <p:sldId id="506" r:id="rId43"/>
    <p:sldId id="507" r:id="rId44"/>
    <p:sldId id="508" r:id="rId45"/>
    <p:sldId id="509" r:id="rId46"/>
    <p:sldId id="510" r:id="rId47"/>
    <p:sldId id="511" r:id="rId48"/>
    <p:sldId id="513" r:id="rId49"/>
    <p:sldId id="514" r:id="rId50"/>
    <p:sldId id="512" r:id="rId51"/>
    <p:sldId id="516" r:id="rId52"/>
    <p:sldId id="517" r:id="rId53"/>
    <p:sldId id="518" r:id="rId54"/>
    <p:sldId id="519" r:id="rId55"/>
    <p:sldId id="520" r:id="rId56"/>
    <p:sldId id="521" r:id="rId57"/>
    <p:sldId id="522" r:id="rId58"/>
    <p:sldId id="523" r:id="rId59"/>
    <p:sldId id="526" r:id="rId60"/>
    <p:sldId id="524" r:id="rId61"/>
    <p:sldId id="525" r:id="rId62"/>
    <p:sldId id="527" r:id="rId63"/>
    <p:sldId id="580" r:id="rId64"/>
    <p:sldId id="528" r:id="rId65"/>
    <p:sldId id="529" r:id="rId66"/>
    <p:sldId id="530" r:id="rId67"/>
    <p:sldId id="548" r:id="rId68"/>
  </p:sldIdLst>
  <p:sldSz cx="13004800" cy="9753600"/>
  <p:notesSz cx="7010400" cy="9296400"/>
  <p:defaultTextStyle>
    <a:defPPr>
      <a:defRPr lang="en-US"/>
    </a:defPPr>
    <a:lvl1pPr algn="ctr" defTabSz="584200" rtl="0" fontAlgn="base" hangingPunct="0">
      <a:spcBef>
        <a:spcPct val="0"/>
      </a:spcBef>
      <a:spcAft>
        <a:spcPct val="0"/>
      </a:spcAft>
      <a:defRPr sz="2400" b="1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1pPr>
    <a:lvl2pPr marL="457200" indent="-228600" algn="ctr" defTabSz="584200" rtl="0" fontAlgn="base" hangingPunct="0">
      <a:spcBef>
        <a:spcPct val="0"/>
      </a:spcBef>
      <a:spcAft>
        <a:spcPct val="0"/>
      </a:spcAft>
      <a:defRPr sz="2400" b="1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2pPr>
    <a:lvl3pPr marL="914400" indent="-457200" algn="ctr" defTabSz="584200" rtl="0" fontAlgn="base" hangingPunct="0">
      <a:spcBef>
        <a:spcPct val="0"/>
      </a:spcBef>
      <a:spcAft>
        <a:spcPct val="0"/>
      </a:spcAft>
      <a:defRPr sz="2400" b="1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3pPr>
    <a:lvl4pPr marL="1371600" indent="-685800" algn="ctr" defTabSz="584200" rtl="0" fontAlgn="base" hangingPunct="0">
      <a:spcBef>
        <a:spcPct val="0"/>
      </a:spcBef>
      <a:spcAft>
        <a:spcPct val="0"/>
      </a:spcAft>
      <a:defRPr sz="2400" b="1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4pPr>
    <a:lvl5pPr marL="1828800" indent="-914400" algn="ctr" defTabSz="584200" rtl="0" fontAlgn="base" hangingPunct="0">
      <a:spcBef>
        <a:spcPct val="0"/>
      </a:spcBef>
      <a:spcAft>
        <a:spcPct val="0"/>
      </a:spcAft>
      <a:defRPr sz="2400" b="1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5pPr>
    <a:lvl6pPr marL="2286000" algn="l" defTabSz="914400" rtl="0" eaLnBrk="1" latinLnBrk="0" hangingPunct="1">
      <a:defRPr sz="2400" b="1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6pPr>
    <a:lvl7pPr marL="2743200" algn="l" defTabSz="914400" rtl="0" eaLnBrk="1" latinLnBrk="0" hangingPunct="1">
      <a:defRPr sz="2400" b="1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7pPr>
    <a:lvl8pPr marL="3200400" algn="l" defTabSz="914400" rtl="0" eaLnBrk="1" latinLnBrk="0" hangingPunct="1">
      <a:defRPr sz="2400" b="1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8pPr>
    <a:lvl9pPr marL="3657600" algn="l" defTabSz="914400" rtl="0" eaLnBrk="1" latinLnBrk="0" hangingPunct="1">
      <a:defRPr sz="2400" b="1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3072">
          <p15:clr>
            <a:srgbClr val="A4A3A4"/>
          </p15:clr>
        </p15:guide>
        <p15:guide id="2" pos="409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DAFF"/>
    <a:srgbClr val="CCECFF"/>
    <a:srgbClr val="ED7273"/>
    <a:srgbClr val="FBE7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480"/>
    <p:restoredTop sz="85986"/>
  </p:normalViewPr>
  <p:slideViewPr>
    <p:cSldViewPr>
      <p:cViewPr varScale="1">
        <p:scale>
          <a:sx n="77" d="100"/>
          <a:sy n="77" d="100"/>
        </p:scale>
        <p:origin x="2392" y="184"/>
      </p:cViewPr>
      <p:guideLst>
        <p:guide orient="horz" pos="3072"/>
        <p:guide pos="409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4.xml"/><Relationship Id="rId21" Type="http://schemas.openxmlformats.org/officeDocument/2006/relationships/slide" Target="slides/slide19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63" Type="http://schemas.openxmlformats.org/officeDocument/2006/relationships/slide" Target="slides/slide61.xml"/><Relationship Id="rId68" Type="http://schemas.openxmlformats.org/officeDocument/2006/relationships/slide" Target="slides/slide66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slide" Target="slides/slide56.xml"/><Relationship Id="rId66" Type="http://schemas.openxmlformats.org/officeDocument/2006/relationships/slide" Target="slides/slide64.xml"/><Relationship Id="rId74" Type="http://schemas.openxmlformats.org/officeDocument/2006/relationships/tableStyles" Target="tableStyles.xml"/><Relationship Id="rId5" Type="http://schemas.openxmlformats.org/officeDocument/2006/relationships/slide" Target="slides/slide3.xml"/><Relationship Id="rId61" Type="http://schemas.openxmlformats.org/officeDocument/2006/relationships/slide" Target="slides/slide59.xml"/><Relationship Id="rId19" Type="http://schemas.openxmlformats.org/officeDocument/2006/relationships/slide" Target="slides/slide1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64" Type="http://schemas.openxmlformats.org/officeDocument/2006/relationships/slide" Target="slides/slide62.xml"/><Relationship Id="rId69" Type="http://schemas.openxmlformats.org/officeDocument/2006/relationships/notesMaster" Target="notesMasters/notesMaster1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72" Type="http://schemas.openxmlformats.org/officeDocument/2006/relationships/viewProps" Target="viewProps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slide" Target="slides/slide57.xml"/><Relationship Id="rId67" Type="http://schemas.openxmlformats.org/officeDocument/2006/relationships/slide" Target="slides/slide65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slide" Target="slides/slide60.xml"/><Relationship Id="rId7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slide" Target="slides/slide55.xml"/><Relationship Id="rId10" Type="http://schemas.openxmlformats.org/officeDocument/2006/relationships/slide" Target="slides/slide8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slide" Target="slides/slide58.xml"/><Relationship Id="rId65" Type="http://schemas.openxmlformats.org/officeDocument/2006/relationships/slide" Target="slides/slide63.xml"/><Relationship Id="rId73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9" Type="http://schemas.openxmlformats.org/officeDocument/2006/relationships/slide" Target="slides/slide37.xml"/><Relationship Id="rId34" Type="http://schemas.openxmlformats.org/officeDocument/2006/relationships/slide" Target="slides/slide32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7" Type="http://schemas.openxmlformats.org/officeDocument/2006/relationships/slide" Target="slides/slide5.xml"/><Relationship Id="rId71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264" cy="465138"/>
          </a:xfrm>
          <a:prstGeom prst="rect">
            <a:avLst/>
          </a:prstGeom>
        </p:spPr>
        <p:txBody>
          <a:bodyPr vert="horz" lIns="93159" tIns="46580" rIns="93159" bIns="4658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548" y="0"/>
            <a:ext cx="3038264" cy="465138"/>
          </a:xfrm>
          <a:prstGeom prst="rect">
            <a:avLst/>
          </a:prstGeom>
        </p:spPr>
        <p:txBody>
          <a:bodyPr vert="horz" lIns="93159" tIns="46580" rIns="93159" bIns="46580" rtlCol="0"/>
          <a:lstStyle>
            <a:lvl1pPr algn="r">
              <a:defRPr sz="1200"/>
            </a:lvl1pPr>
          </a:lstStyle>
          <a:p>
            <a:pPr>
              <a:defRPr/>
            </a:pPr>
            <a:fld id="{231B3D12-EB5E-4DBD-B1D2-B9BE0915A721}" type="datetimeFigureOut">
              <a:rPr lang="en-US"/>
              <a:pPr>
                <a:defRPr/>
              </a:pPr>
              <a:t>1/12/23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264" cy="465138"/>
          </a:xfrm>
          <a:prstGeom prst="rect">
            <a:avLst/>
          </a:prstGeom>
        </p:spPr>
        <p:txBody>
          <a:bodyPr vert="horz" lIns="93159" tIns="46580" rIns="93159" bIns="4658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548" y="8829675"/>
            <a:ext cx="3038264" cy="465138"/>
          </a:xfrm>
          <a:prstGeom prst="rect">
            <a:avLst/>
          </a:prstGeom>
        </p:spPr>
        <p:txBody>
          <a:bodyPr vert="horz" lIns="93159" tIns="46580" rIns="93159" bIns="46580" rtlCol="0" anchor="b"/>
          <a:lstStyle>
            <a:lvl1pPr algn="r">
              <a:defRPr sz="1200"/>
            </a:lvl1pPr>
          </a:lstStyle>
          <a:p>
            <a:pPr>
              <a:defRPr/>
            </a:pPr>
            <a:fld id="{9689D15F-4C94-4BB4-A061-5F06739A46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sp>
      <p:sp>
        <p:nvSpPr>
          <p:cNvPr id="2050" name="Rectangle 2"/>
          <p:cNvSpPr>
            <a:spLocks noGrp="1"/>
          </p:cNvSpPr>
          <p:nvPr>
            <p:ph type="body" sz="quarter" idx="1"/>
          </p:nvPr>
        </p:nvSpPr>
        <p:spPr bwMode="auto">
          <a:xfrm>
            <a:off x="935462" y="4416426"/>
            <a:ext cx="5139478" cy="4183063"/>
          </a:xfrm>
          <a:prstGeom prst="rect">
            <a:avLst/>
          </a:prstGeom>
          <a:noFill/>
          <a:ln w="9525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3159" tIns="46580" rIns="93159" bIns="465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>
                <a:sym typeface="Helvetica Neue" charset="0"/>
              </a:rPr>
              <a:t>Click to edit Master text styles</a:t>
            </a:r>
          </a:p>
          <a:p>
            <a:pPr lvl="1"/>
            <a:r>
              <a:rPr lang="en-US" noProof="0">
                <a:sym typeface="Helvetica Neue" charset="0"/>
              </a:rPr>
              <a:t>Second level</a:t>
            </a:r>
          </a:p>
          <a:p>
            <a:pPr lvl="2"/>
            <a:r>
              <a:rPr lang="en-US" noProof="0">
                <a:sym typeface="Helvetica Neue" charset="0"/>
              </a:rPr>
              <a:t>Third level</a:t>
            </a:r>
          </a:p>
          <a:p>
            <a:pPr lvl="3"/>
            <a:r>
              <a:rPr lang="en-US" noProof="0">
                <a:sym typeface="Helvetica Neue" charset="0"/>
              </a:rPr>
              <a:t>Fourth level</a:t>
            </a:r>
          </a:p>
          <a:p>
            <a:pPr lvl="4"/>
            <a:r>
              <a:rPr lang="en-US" noProof="0">
                <a:sym typeface="Helvetica Neue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lnSpc>
        <a:spcPct val="117000"/>
      </a:lnSpc>
      <a:spcBef>
        <a:spcPct val="0"/>
      </a:spcBef>
      <a:spcAft>
        <a:spcPct val="0"/>
      </a:spcAft>
      <a:defRPr sz="2200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1pPr>
    <a:lvl2pPr indent="228600" algn="l" defTabSz="457200" rtl="0" eaLnBrk="0" fontAlgn="base" hangingPunct="0">
      <a:lnSpc>
        <a:spcPct val="117000"/>
      </a:lnSpc>
      <a:spcBef>
        <a:spcPct val="0"/>
      </a:spcBef>
      <a:spcAft>
        <a:spcPct val="0"/>
      </a:spcAft>
      <a:defRPr sz="2200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2pPr>
    <a:lvl3pPr indent="457200" algn="l" defTabSz="457200" rtl="0" eaLnBrk="0" fontAlgn="base" hangingPunct="0">
      <a:lnSpc>
        <a:spcPct val="117000"/>
      </a:lnSpc>
      <a:spcBef>
        <a:spcPct val="0"/>
      </a:spcBef>
      <a:spcAft>
        <a:spcPct val="0"/>
      </a:spcAft>
      <a:defRPr sz="2200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3pPr>
    <a:lvl4pPr indent="685800" algn="l" defTabSz="457200" rtl="0" eaLnBrk="0" fontAlgn="base" hangingPunct="0">
      <a:lnSpc>
        <a:spcPct val="117000"/>
      </a:lnSpc>
      <a:spcBef>
        <a:spcPct val="0"/>
      </a:spcBef>
      <a:spcAft>
        <a:spcPct val="0"/>
      </a:spcAft>
      <a:defRPr sz="2200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4pPr>
    <a:lvl5pPr indent="914400" algn="l" defTabSz="457200" rtl="0" eaLnBrk="0" fontAlgn="base" hangingPunct="0">
      <a:lnSpc>
        <a:spcPct val="117000"/>
      </a:lnSpc>
      <a:spcBef>
        <a:spcPct val="0"/>
      </a:spcBef>
      <a:spcAft>
        <a:spcPct val="0"/>
      </a:spcAft>
      <a:defRPr sz="2200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C0A1846-15C1-4F35-AD6E-2FC96FAC81C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Another example of abstraction is the usage of </a:t>
            </a:r>
            <a:r>
              <a:rPr lang="en-US" b="1" i="1" dirty="0"/>
              <a:t>data types </a:t>
            </a:r>
            <a:r>
              <a:rPr lang="en-US" dirty="0"/>
              <a:t>to perform </a:t>
            </a:r>
            <a:r>
              <a:rPr lang="en-US" b="1" i="1" dirty="0"/>
              <a:t>data abstraction </a:t>
            </a:r>
            <a:r>
              <a:rPr lang="en-US" dirty="0"/>
              <a:t>to separate usage from working representations of </a:t>
            </a:r>
            <a:r>
              <a:rPr lang="en-US" b="1" i="1" dirty="0"/>
              <a:t>data structures</a:t>
            </a:r>
          </a:p>
        </p:txBody>
      </p:sp>
    </p:spTree>
    <p:extLst>
      <p:ext uri="{BB962C8B-B14F-4D97-AF65-F5344CB8AC3E}">
        <p14:creationId xmlns:p14="http://schemas.microsoft.com/office/powerpoint/2010/main" val="39807025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C. By math means by the definition of integer division, whereby ½ = 0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7995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If e &gt; 0, then e can be 1 or more; </a:t>
            </a:r>
          </a:p>
          <a:p>
            <a:r>
              <a:rPr lang="en-US" dirty="0"/>
              <a:t>If e == 1, then e’ = ½=0</a:t>
            </a:r>
          </a:p>
          <a:p>
            <a:r>
              <a:rPr lang="en-US" dirty="0"/>
              <a:t>If e==2, then e’ = 1</a:t>
            </a:r>
          </a:p>
          <a:p>
            <a:r>
              <a:rPr lang="en-US" dirty="0"/>
              <a:t>If e &gt; 2, then e’ &gt;= 1</a:t>
            </a:r>
          </a:p>
          <a:p>
            <a:r>
              <a:rPr lang="en-US" dirty="0"/>
              <a:t>Therefore, e’ is always &gt;= 0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23661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11BF73-A674-4D7B-B1DA-2178CF8CE3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290" y="6267592"/>
            <a:ext cx="11054080" cy="1937173"/>
          </a:xfrm>
        </p:spPr>
        <p:txBody>
          <a:bodyPr anchor="t"/>
          <a:lstStyle>
            <a:lvl1pPr algn="l">
              <a:defRPr sz="5689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290" y="4133993"/>
            <a:ext cx="11054080" cy="2133599"/>
          </a:xfrm>
        </p:spPr>
        <p:txBody>
          <a:bodyPr anchor="b"/>
          <a:lstStyle>
            <a:lvl1pPr marL="0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1pPr>
            <a:lvl2pPr marL="650230" indent="0">
              <a:buNone/>
              <a:defRPr sz="2560">
                <a:solidFill>
                  <a:schemeClr val="tx1">
                    <a:tint val="75000"/>
                  </a:schemeClr>
                </a:solidFill>
              </a:defRPr>
            </a:lvl2pPr>
            <a:lvl3pPr marL="1300460" indent="0">
              <a:buNone/>
              <a:defRPr sz="2276">
                <a:solidFill>
                  <a:schemeClr val="tx1">
                    <a:tint val="75000"/>
                  </a:schemeClr>
                </a:solidFill>
              </a:defRPr>
            </a:lvl3pPr>
            <a:lvl4pPr marL="1950690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4pPr>
            <a:lvl5pPr marL="260091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5pPr>
            <a:lvl6pPr marL="325114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6pPr>
            <a:lvl7pPr marL="390137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7pPr>
            <a:lvl8pPr marL="455160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8pPr>
            <a:lvl9pPr marL="520183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20B91-1609-F949-B692-9298CA7A8F4B}" type="datetimeFigureOut">
              <a:rPr lang="en-US" smtClean="0"/>
              <a:pPr/>
              <a:t>1/12/23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3D7DB-4B86-DE45-A9EE-8FFE2788692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0224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0240" y="2275841"/>
            <a:ext cx="5743787" cy="6436925"/>
          </a:xfrm>
        </p:spPr>
        <p:txBody>
          <a:bodyPr/>
          <a:lstStyle>
            <a:lvl1pPr>
              <a:defRPr sz="3982"/>
            </a:lvl1pPr>
            <a:lvl2pPr>
              <a:defRPr sz="3413"/>
            </a:lvl2pPr>
            <a:lvl3pPr>
              <a:defRPr sz="2844"/>
            </a:lvl3pPr>
            <a:lvl4pPr>
              <a:defRPr sz="2560"/>
            </a:lvl4pPr>
            <a:lvl5pPr>
              <a:defRPr sz="2560"/>
            </a:lvl5pPr>
            <a:lvl6pPr>
              <a:defRPr sz="2560"/>
            </a:lvl6pPr>
            <a:lvl7pPr>
              <a:defRPr sz="2560"/>
            </a:lvl7pPr>
            <a:lvl8pPr>
              <a:defRPr sz="2560"/>
            </a:lvl8pPr>
            <a:lvl9pPr>
              <a:defRPr sz="256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0773" y="2275841"/>
            <a:ext cx="5743787" cy="6436925"/>
          </a:xfrm>
        </p:spPr>
        <p:txBody>
          <a:bodyPr/>
          <a:lstStyle>
            <a:lvl1pPr>
              <a:defRPr sz="3982"/>
            </a:lvl1pPr>
            <a:lvl2pPr>
              <a:defRPr sz="3413"/>
            </a:lvl2pPr>
            <a:lvl3pPr>
              <a:defRPr sz="2844"/>
            </a:lvl3pPr>
            <a:lvl4pPr>
              <a:defRPr sz="2560"/>
            </a:lvl4pPr>
            <a:lvl5pPr>
              <a:defRPr sz="2560"/>
            </a:lvl5pPr>
            <a:lvl6pPr>
              <a:defRPr sz="2560"/>
            </a:lvl6pPr>
            <a:lvl7pPr>
              <a:defRPr sz="2560"/>
            </a:lvl7pPr>
            <a:lvl8pPr>
              <a:defRPr sz="2560"/>
            </a:lvl8pPr>
            <a:lvl9pPr>
              <a:defRPr sz="256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20B91-1609-F949-B692-9298CA7A8F4B}" type="datetimeFigureOut">
              <a:rPr lang="en-US" smtClean="0"/>
              <a:pPr/>
              <a:t>1/12/23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3D7DB-4B86-DE45-A9EE-8FFE2788692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128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240" y="2183272"/>
            <a:ext cx="5746045" cy="909884"/>
          </a:xfrm>
        </p:spPr>
        <p:txBody>
          <a:bodyPr anchor="b"/>
          <a:lstStyle>
            <a:lvl1pPr marL="0" indent="0">
              <a:buNone/>
              <a:defRPr sz="3413" b="1"/>
            </a:lvl1pPr>
            <a:lvl2pPr marL="650230" indent="0">
              <a:buNone/>
              <a:defRPr sz="2844" b="1"/>
            </a:lvl2pPr>
            <a:lvl3pPr marL="1300460" indent="0">
              <a:buNone/>
              <a:defRPr sz="2560" b="1"/>
            </a:lvl3pPr>
            <a:lvl4pPr marL="1950690" indent="0">
              <a:buNone/>
              <a:defRPr sz="2276" b="1"/>
            </a:lvl4pPr>
            <a:lvl5pPr marL="2600919" indent="0">
              <a:buNone/>
              <a:defRPr sz="2276" b="1"/>
            </a:lvl5pPr>
            <a:lvl6pPr marL="3251149" indent="0">
              <a:buNone/>
              <a:defRPr sz="2276" b="1"/>
            </a:lvl6pPr>
            <a:lvl7pPr marL="3901379" indent="0">
              <a:buNone/>
              <a:defRPr sz="2276" b="1"/>
            </a:lvl7pPr>
            <a:lvl8pPr marL="4551609" indent="0">
              <a:buNone/>
              <a:defRPr sz="2276" b="1"/>
            </a:lvl8pPr>
            <a:lvl9pPr marL="5201839" indent="0">
              <a:buNone/>
              <a:defRPr sz="227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240" y="3093155"/>
            <a:ext cx="5746045" cy="5619610"/>
          </a:xfrm>
        </p:spPr>
        <p:txBody>
          <a:bodyPr/>
          <a:lstStyle>
            <a:lvl1pPr>
              <a:defRPr sz="3413"/>
            </a:lvl1pPr>
            <a:lvl2pPr>
              <a:defRPr sz="2844"/>
            </a:lvl2pPr>
            <a:lvl3pPr>
              <a:defRPr sz="2560"/>
            </a:lvl3pPr>
            <a:lvl4pPr>
              <a:defRPr sz="2276"/>
            </a:lvl4pPr>
            <a:lvl5pPr>
              <a:defRPr sz="2276"/>
            </a:lvl5pPr>
            <a:lvl6pPr>
              <a:defRPr sz="2276"/>
            </a:lvl6pPr>
            <a:lvl7pPr>
              <a:defRPr sz="2276"/>
            </a:lvl7pPr>
            <a:lvl8pPr>
              <a:defRPr sz="2276"/>
            </a:lvl8pPr>
            <a:lvl9pPr>
              <a:defRPr sz="2276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6259" y="2183272"/>
            <a:ext cx="5748302" cy="909884"/>
          </a:xfrm>
        </p:spPr>
        <p:txBody>
          <a:bodyPr anchor="b"/>
          <a:lstStyle>
            <a:lvl1pPr marL="0" indent="0">
              <a:buNone/>
              <a:defRPr sz="3413" b="1"/>
            </a:lvl1pPr>
            <a:lvl2pPr marL="650230" indent="0">
              <a:buNone/>
              <a:defRPr sz="2844" b="1"/>
            </a:lvl2pPr>
            <a:lvl3pPr marL="1300460" indent="0">
              <a:buNone/>
              <a:defRPr sz="2560" b="1"/>
            </a:lvl3pPr>
            <a:lvl4pPr marL="1950690" indent="0">
              <a:buNone/>
              <a:defRPr sz="2276" b="1"/>
            </a:lvl4pPr>
            <a:lvl5pPr marL="2600919" indent="0">
              <a:buNone/>
              <a:defRPr sz="2276" b="1"/>
            </a:lvl5pPr>
            <a:lvl6pPr marL="3251149" indent="0">
              <a:buNone/>
              <a:defRPr sz="2276" b="1"/>
            </a:lvl6pPr>
            <a:lvl7pPr marL="3901379" indent="0">
              <a:buNone/>
              <a:defRPr sz="2276" b="1"/>
            </a:lvl7pPr>
            <a:lvl8pPr marL="4551609" indent="0">
              <a:buNone/>
              <a:defRPr sz="2276" b="1"/>
            </a:lvl8pPr>
            <a:lvl9pPr marL="5201839" indent="0">
              <a:buNone/>
              <a:defRPr sz="227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6259" y="3093155"/>
            <a:ext cx="5748302" cy="5619610"/>
          </a:xfrm>
        </p:spPr>
        <p:txBody>
          <a:bodyPr/>
          <a:lstStyle>
            <a:lvl1pPr>
              <a:defRPr sz="3413"/>
            </a:lvl1pPr>
            <a:lvl2pPr>
              <a:defRPr sz="2844"/>
            </a:lvl2pPr>
            <a:lvl3pPr>
              <a:defRPr sz="2560"/>
            </a:lvl3pPr>
            <a:lvl4pPr>
              <a:defRPr sz="2276"/>
            </a:lvl4pPr>
            <a:lvl5pPr>
              <a:defRPr sz="2276"/>
            </a:lvl5pPr>
            <a:lvl6pPr>
              <a:defRPr sz="2276"/>
            </a:lvl6pPr>
            <a:lvl7pPr>
              <a:defRPr sz="2276"/>
            </a:lvl7pPr>
            <a:lvl8pPr>
              <a:defRPr sz="2276"/>
            </a:lvl8pPr>
            <a:lvl9pPr>
              <a:defRPr sz="2276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20B91-1609-F949-B692-9298CA7A8F4B}" type="datetimeFigureOut">
              <a:rPr lang="en-US" smtClean="0"/>
              <a:pPr/>
              <a:t>1/12/23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3D7DB-4B86-DE45-A9EE-8FFE2788692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8801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20B91-1609-F949-B692-9298CA7A8F4B}" type="datetimeFigureOut">
              <a:rPr lang="en-US" smtClean="0"/>
              <a:pPr/>
              <a:t>1/12/23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3D7DB-4B86-DE45-A9EE-8FFE2788692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7161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20B91-1609-F949-B692-9298CA7A8F4B}" type="datetimeFigureOut">
              <a:rPr lang="en-US" smtClean="0"/>
              <a:pPr/>
              <a:t>1/12/23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3D7DB-4B86-DE45-A9EE-8FFE2788692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734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241" y="388338"/>
            <a:ext cx="4278490" cy="1652693"/>
          </a:xfrm>
        </p:spPr>
        <p:txBody>
          <a:bodyPr anchor="b"/>
          <a:lstStyle>
            <a:lvl1pPr algn="l">
              <a:defRPr sz="2844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516" y="388339"/>
            <a:ext cx="7270044" cy="8324427"/>
          </a:xfrm>
        </p:spPr>
        <p:txBody>
          <a:bodyPr/>
          <a:lstStyle>
            <a:lvl1pPr>
              <a:defRPr sz="4551"/>
            </a:lvl1pPr>
            <a:lvl2pPr>
              <a:defRPr sz="3982"/>
            </a:lvl2pPr>
            <a:lvl3pPr>
              <a:defRPr sz="3413"/>
            </a:lvl3pPr>
            <a:lvl4pPr>
              <a:defRPr sz="2844"/>
            </a:lvl4pPr>
            <a:lvl5pPr>
              <a:defRPr sz="2844"/>
            </a:lvl5pPr>
            <a:lvl6pPr>
              <a:defRPr sz="2844"/>
            </a:lvl6pPr>
            <a:lvl7pPr>
              <a:defRPr sz="2844"/>
            </a:lvl7pPr>
            <a:lvl8pPr>
              <a:defRPr sz="2844"/>
            </a:lvl8pPr>
            <a:lvl9pPr>
              <a:defRPr sz="284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241" y="2041032"/>
            <a:ext cx="4278490" cy="6671734"/>
          </a:xfrm>
        </p:spPr>
        <p:txBody>
          <a:bodyPr/>
          <a:lstStyle>
            <a:lvl1pPr marL="0" indent="0">
              <a:buNone/>
              <a:defRPr sz="1991"/>
            </a:lvl1pPr>
            <a:lvl2pPr marL="650230" indent="0">
              <a:buNone/>
              <a:defRPr sz="1707"/>
            </a:lvl2pPr>
            <a:lvl3pPr marL="1300460" indent="0">
              <a:buNone/>
              <a:defRPr sz="1422"/>
            </a:lvl3pPr>
            <a:lvl4pPr marL="1950690" indent="0">
              <a:buNone/>
              <a:defRPr sz="1280"/>
            </a:lvl4pPr>
            <a:lvl5pPr marL="2600919" indent="0">
              <a:buNone/>
              <a:defRPr sz="1280"/>
            </a:lvl5pPr>
            <a:lvl6pPr marL="3251149" indent="0">
              <a:buNone/>
              <a:defRPr sz="1280"/>
            </a:lvl6pPr>
            <a:lvl7pPr marL="3901379" indent="0">
              <a:buNone/>
              <a:defRPr sz="1280"/>
            </a:lvl7pPr>
            <a:lvl8pPr marL="4551609" indent="0">
              <a:buNone/>
              <a:defRPr sz="1280"/>
            </a:lvl8pPr>
            <a:lvl9pPr marL="5201839" indent="0">
              <a:buNone/>
              <a:defRPr sz="128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20B91-1609-F949-B692-9298CA7A8F4B}" type="datetimeFigureOut">
              <a:rPr lang="en-US" smtClean="0"/>
              <a:pPr/>
              <a:t>1/12/23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3D7DB-4B86-DE45-A9EE-8FFE2788692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510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032" y="6827520"/>
            <a:ext cx="7802880" cy="806027"/>
          </a:xfrm>
        </p:spPr>
        <p:txBody>
          <a:bodyPr anchor="b"/>
          <a:lstStyle>
            <a:lvl1pPr algn="l">
              <a:defRPr sz="2844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032" y="871502"/>
            <a:ext cx="7802880" cy="5852160"/>
          </a:xfrm>
        </p:spPr>
        <p:txBody>
          <a:bodyPr/>
          <a:lstStyle>
            <a:lvl1pPr marL="0" indent="0">
              <a:buNone/>
              <a:defRPr sz="4551"/>
            </a:lvl1pPr>
            <a:lvl2pPr marL="650230" indent="0">
              <a:buNone/>
              <a:defRPr sz="3982"/>
            </a:lvl2pPr>
            <a:lvl3pPr marL="1300460" indent="0">
              <a:buNone/>
              <a:defRPr sz="3413"/>
            </a:lvl3pPr>
            <a:lvl4pPr marL="1950690" indent="0">
              <a:buNone/>
              <a:defRPr sz="2844"/>
            </a:lvl4pPr>
            <a:lvl5pPr marL="2600919" indent="0">
              <a:buNone/>
              <a:defRPr sz="2844"/>
            </a:lvl5pPr>
            <a:lvl6pPr marL="3251149" indent="0">
              <a:buNone/>
              <a:defRPr sz="2844"/>
            </a:lvl6pPr>
            <a:lvl7pPr marL="3901379" indent="0">
              <a:buNone/>
              <a:defRPr sz="2844"/>
            </a:lvl7pPr>
            <a:lvl8pPr marL="4551609" indent="0">
              <a:buNone/>
              <a:defRPr sz="2844"/>
            </a:lvl8pPr>
            <a:lvl9pPr marL="5201839" indent="0">
              <a:buNone/>
              <a:defRPr sz="2844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032" y="7633547"/>
            <a:ext cx="7802880" cy="1144693"/>
          </a:xfrm>
        </p:spPr>
        <p:txBody>
          <a:bodyPr/>
          <a:lstStyle>
            <a:lvl1pPr marL="0" indent="0">
              <a:buNone/>
              <a:defRPr sz="1991"/>
            </a:lvl1pPr>
            <a:lvl2pPr marL="650230" indent="0">
              <a:buNone/>
              <a:defRPr sz="1707"/>
            </a:lvl2pPr>
            <a:lvl3pPr marL="1300460" indent="0">
              <a:buNone/>
              <a:defRPr sz="1422"/>
            </a:lvl3pPr>
            <a:lvl4pPr marL="1950690" indent="0">
              <a:buNone/>
              <a:defRPr sz="1280"/>
            </a:lvl4pPr>
            <a:lvl5pPr marL="2600919" indent="0">
              <a:buNone/>
              <a:defRPr sz="1280"/>
            </a:lvl5pPr>
            <a:lvl6pPr marL="3251149" indent="0">
              <a:buNone/>
              <a:defRPr sz="1280"/>
            </a:lvl6pPr>
            <a:lvl7pPr marL="3901379" indent="0">
              <a:buNone/>
              <a:defRPr sz="1280"/>
            </a:lvl7pPr>
            <a:lvl8pPr marL="4551609" indent="0">
              <a:buNone/>
              <a:defRPr sz="1280"/>
            </a:lvl8pPr>
            <a:lvl9pPr marL="5201839" indent="0">
              <a:buNone/>
              <a:defRPr sz="128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20B91-1609-F949-B692-9298CA7A8F4B}" type="datetimeFigureOut">
              <a:rPr lang="en-US" smtClean="0"/>
              <a:pPr/>
              <a:t>1/12/23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3D7DB-4B86-DE45-A9EE-8FFE2788692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56410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20B91-1609-F949-B692-9298CA7A8F4B}" type="datetimeFigureOut">
              <a:rPr lang="en-US" smtClean="0"/>
              <a:pPr/>
              <a:t>1/12/23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3D7DB-4B86-DE45-A9EE-8FFE2788692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61481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28480" y="390597"/>
            <a:ext cx="2926080" cy="8322169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240" y="390597"/>
            <a:ext cx="8561493" cy="832216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20B91-1609-F949-B692-9298CA7A8F4B}" type="datetimeFigureOut">
              <a:rPr lang="en-US" smtClean="0"/>
              <a:pPr/>
              <a:t>1/12/23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3D7DB-4B86-DE45-A9EE-8FFE2788692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9585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254000"/>
            <a:ext cx="11099800" cy="1498600"/>
          </a:xfrm>
        </p:spPr>
        <p:txBody>
          <a:bodyPr/>
          <a:lstStyle>
            <a:lvl1pPr>
              <a:defRPr sz="48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1981200"/>
            <a:ext cx="11099800" cy="6896100"/>
          </a:xfrm>
        </p:spPr>
        <p:txBody>
          <a:bodyPr anchor="t"/>
          <a:lstStyle>
            <a:lvl1pPr marL="457200" indent="-457200">
              <a:spcBef>
                <a:spcPts val="800"/>
              </a:spcBef>
              <a:buClr>
                <a:schemeClr val="tx1"/>
              </a:buClr>
              <a:buSzPct val="100000"/>
              <a:buFont typeface="Wingdings" pitchFamily="2" charset="2"/>
              <a:buChar char="l"/>
              <a:defRPr/>
            </a:lvl1pPr>
            <a:lvl2pPr marL="800100" indent="-342900">
              <a:spcBef>
                <a:spcPts val="700"/>
              </a:spcBef>
              <a:buClr>
                <a:schemeClr val="tx1"/>
              </a:buClr>
              <a:buSzPct val="125000"/>
              <a:buFont typeface="Courier New" pitchFamily="49" charset="0"/>
              <a:buChar char="o"/>
              <a:defRPr sz="2800"/>
            </a:lvl2pPr>
            <a:lvl3pPr marL="1092200" indent="-292100" defTabSz="622300">
              <a:spcBef>
                <a:spcPts val="600"/>
              </a:spcBef>
              <a:buClr>
                <a:schemeClr val="tx1"/>
              </a:buClr>
              <a:buSzPct val="100000"/>
              <a:buFont typeface="Wingdings" pitchFamily="2" charset="2"/>
              <a:buChar char="Ø"/>
              <a:defRPr sz="2400"/>
            </a:lvl3pPr>
            <a:lvl4pPr marL="1435100" indent="-342900">
              <a:spcBef>
                <a:spcPts val="480"/>
              </a:spcBef>
              <a:buClr>
                <a:schemeClr val="tx1"/>
              </a:buClr>
              <a:buSzPct val="90000"/>
              <a:buFont typeface="Wingdings" pitchFamily="2" charset="2"/>
              <a:buChar char="q"/>
              <a:defRPr sz="2000"/>
            </a:lvl4pPr>
            <a:lvl5pPr marL="1663700" indent="-228600">
              <a:spcBef>
                <a:spcPts val="480"/>
              </a:spcBef>
              <a:buClr>
                <a:schemeClr val="tx1"/>
              </a:buClr>
              <a:buSzPct val="100000"/>
              <a:buFont typeface="Wingdings" pitchFamily="2" charset="2"/>
              <a:buChar char="§"/>
              <a:defRPr sz="2000"/>
            </a:lvl5pPr>
            <a:lvl6pPr marL="1887538" indent="-222250">
              <a:spcBef>
                <a:spcPts val="400"/>
              </a:spcBef>
              <a:defRPr lang="en-US" sz="2000" dirty="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Neue" charset="0"/>
              </a:defRPr>
            </a:lvl6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101600" y="9353550"/>
            <a:ext cx="341313" cy="323850"/>
          </a:xfrm>
        </p:spPr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4083050"/>
            <a:ext cx="11053762" cy="1936750"/>
          </a:xfrm>
        </p:spPr>
        <p:txBody>
          <a:bodyPr anchor="t"/>
          <a:lstStyle>
            <a:lvl1pPr algn="ctr">
              <a:defRPr sz="4400" b="1" cap="none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594360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101600" y="9353550"/>
            <a:ext cx="341313" cy="323850"/>
          </a:xfrm>
        </p:spPr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52500" y="2590800"/>
            <a:ext cx="5473700" cy="6286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2590800"/>
            <a:ext cx="5473700" cy="6286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3"/>
          <p:cNvSpPr txBox="1">
            <a:spLocks/>
          </p:cNvSpPr>
          <p:nvPr userDrawn="1"/>
        </p:nvSpPr>
        <p:spPr bwMode="auto">
          <a:xfrm>
            <a:off x="101600" y="9353550"/>
            <a:ext cx="341313" cy="323850"/>
          </a:xfrm>
          <a:prstGeom prst="rect">
            <a:avLst/>
          </a:prstGeom>
          <a:noFill/>
          <a:ln w="12700" cap="flat" cmpd="sng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5C490D4-7A1B-45D2-B551-E1B1E148D9B2}" type="slidenum"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 Neue Light" charset="0"/>
                <a:ea typeface="Helvetica Neue Light" charset="0"/>
                <a:cs typeface="Helvetica Neue Light" charset="0"/>
                <a:sym typeface="Helvetica Neue Light" charset="0"/>
              </a:rPr>
              <a:pPr marL="0" marR="0" lvl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elvetica Neue Light" charset="0"/>
              <a:ea typeface="Helvetica Neue Light" charset="0"/>
              <a:cs typeface="Helvetica Neue Light" charset="0"/>
              <a:sym typeface="Helvetica Neue Light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Slide Number Placeholder 3"/>
          <p:cNvSpPr txBox="1">
            <a:spLocks/>
          </p:cNvSpPr>
          <p:nvPr userDrawn="1"/>
        </p:nvSpPr>
        <p:spPr bwMode="auto">
          <a:xfrm>
            <a:off x="101600" y="9353550"/>
            <a:ext cx="341313" cy="323850"/>
          </a:xfrm>
          <a:prstGeom prst="rect">
            <a:avLst/>
          </a:prstGeom>
          <a:noFill/>
          <a:ln w="12700" cap="flat" cmpd="sng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5C490D4-7A1B-45D2-B551-E1B1E148D9B2}" type="slidenum"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 Neue Light" charset="0"/>
                <a:ea typeface="Helvetica Neue Light" charset="0"/>
                <a:cs typeface="Helvetica Neue Light" charset="0"/>
                <a:sym typeface="Helvetica Neue Light" charset="0"/>
              </a:rPr>
              <a:pPr marL="0" marR="0" lvl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elvetica Neue Light" charset="0"/>
              <a:ea typeface="Helvetica Neue Light" charset="0"/>
              <a:cs typeface="Helvetica Neue Light" charset="0"/>
              <a:sym typeface="Helvetica Neue Light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Slide Number Placeholder 3"/>
          <p:cNvSpPr txBox="1">
            <a:spLocks/>
          </p:cNvSpPr>
          <p:nvPr userDrawn="1"/>
        </p:nvSpPr>
        <p:spPr bwMode="auto">
          <a:xfrm>
            <a:off x="101600" y="9353550"/>
            <a:ext cx="341313" cy="323850"/>
          </a:xfrm>
          <a:prstGeom prst="rect">
            <a:avLst/>
          </a:prstGeom>
          <a:noFill/>
          <a:ln w="12700" cap="flat" cmpd="sng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5C490D4-7A1B-45D2-B551-E1B1E148D9B2}" type="slidenum"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 Neue Light" charset="0"/>
                <a:ea typeface="Helvetica Neue Light" charset="0"/>
                <a:cs typeface="Helvetica Neue Light" charset="0"/>
                <a:sym typeface="Helvetica Neue Light" charset="0"/>
              </a:rPr>
              <a:pPr marL="0" marR="0" lvl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elvetica Neue Light" charset="0"/>
              <a:ea typeface="Helvetica Neue Light" charset="0"/>
              <a:cs typeface="Helvetica Neue Light" charset="0"/>
              <a:sym typeface="Helvetica Neue Light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3"/>
          <p:cNvSpPr txBox="1">
            <a:spLocks/>
          </p:cNvSpPr>
          <p:nvPr userDrawn="1"/>
        </p:nvSpPr>
        <p:spPr bwMode="auto">
          <a:xfrm>
            <a:off x="101600" y="9353550"/>
            <a:ext cx="341313" cy="323850"/>
          </a:xfrm>
          <a:prstGeom prst="rect">
            <a:avLst/>
          </a:prstGeom>
          <a:noFill/>
          <a:ln w="12700" cap="flat" cmpd="sng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5C490D4-7A1B-45D2-B551-E1B1E148D9B2}" type="slidenum"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 Neue Light" charset="0"/>
                <a:ea typeface="Helvetica Neue Light" charset="0"/>
                <a:cs typeface="Helvetica Neue Light" charset="0"/>
                <a:sym typeface="Helvetica Neue Light" charset="0"/>
              </a:rPr>
              <a:pPr marL="0" marR="0" lvl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elvetica Neue Light" charset="0"/>
              <a:ea typeface="Helvetica Neue Light" charset="0"/>
              <a:cs typeface="Helvetica Neue Light" charset="0"/>
              <a:sym typeface="Helvetica Neue Light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5360" y="3029939"/>
            <a:ext cx="11054080" cy="209070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0720" y="5527040"/>
            <a:ext cx="9103360" cy="249258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502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004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506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6009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511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9013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5516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2018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20B91-1609-F949-B692-9298CA7A8F4B}" type="datetimeFigureOut">
              <a:rPr lang="en-US" smtClean="0"/>
              <a:pPr/>
              <a:t>1/12/23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3D7DB-4B86-DE45-A9EE-8FFE2788692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5568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>
                <a:solidFill>
                  <a:srgbClr val="0070C0"/>
                </a:solidFill>
              </a:defRPr>
            </a:lvl2pPr>
            <a:lvl3pPr>
              <a:defRPr>
                <a:solidFill>
                  <a:srgbClr val="00B0F0"/>
                </a:solidFill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20B91-1609-F949-B692-9298CA7A8F4B}" type="datetimeFigureOut">
              <a:rPr lang="en-US" smtClean="0"/>
              <a:pPr/>
              <a:t>1/12/23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3D7DB-4B86-DE45-A9EE-8FFE2788692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875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11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2.xml"/><Relationship Id="rId10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1.xml"/><Relationship Id="rId9" Type="http://schemas.openxmlformats.org/officeDocument/2006/relationships/slideLayout" Target="../slideLayouts/slideLayout1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/>
          </p:cNvSpPr>
          <p:nvPr>
            <p:ph type="title"/>
          </p:nvPr>
        </p:nvSpPr>
        <p:spPr bwMode="auto">
          <a:xfrm>
            <a:off x="952500" y="254000"/>
            <a:ext cx="11099800" cy="2159000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 Neue Medium" charset="0"/>
              </a:rPr>
              <a:t>Click to edit Master title style</a:t>
            </a:r>
          </a:p>
        </p:txBody>
      </p:sp>
      <p:sp>
        <p:nvSpPr>
          <p:cNvPr id="1027" name="Rectangle 2"/>
          <p:cNvSpPr>
            <a:spLocks noGrp="1"/>
          </p:cNvSpPr>
          <p:nvPr>
            <p:ph type="body" idx="1"/>
          </p:nvPr>
        </p:nvSpPr>
        <p:spPr bwMode="auto">
          <a:xfrm>
            <a:off x="952500" y="2590800"/>
            <a:ext cx="11099800" cy="6286500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 Neue" charset="0"/>
              </a:rPr>
              <a:t>Click to edit Master text styles</a:t>
            </a:r>
          </a:p>
          <a:p>
            <a:pPr lvl="1"/>
            <a:r>
              <a:rPr lang="en-US">
                <a:sym typeface="Helvetica Neue" charset="0"/>
              </a:rPr>
              <a:t>Second level</a:t>
            </a:r>
          </a:p>
          <a:p>
            <a:pPr lvl="2"/>
            <a:r>
              <a:rPr lang="en-US">
                <a:sym typeface="Helvetica Neue" charset="0"/>
              </a:rPr>
              <a:t>Third level</a:t>
            </a:r>
          </a:p>
          <a:p>
            <a:pPr lvl="3"/>
            <a:r>
              <a:rPr lang="en-US">
                <a:sym typeface="Helvetica Neue" charset="0"/>
              </a:rPr>
              <a:t>Fourth level</a:t>
            </a:r>
          </a:p>
          <a:p>
            <a:pPr lvl="4"/>
            <a:r>
              <a:rPr lang="en-US">
                <a:sym typeface="Helvetica Neue" charset="0"/>
              </a:rPr>
              <a:t>Fifth level</a:t>
            </a:r>
          </a:p>
        </p:txBody>
      </p:sp>
      <p:sp>
        <p:nvSpPr>
          <p:cNvPr id="2" name="Rectangle 3"/>
          <p:cNvSpPr>
            <a:spLocks noGrp="1"/>
          </p:cNvSpPr>
          <p:nvPr>
            <p:ph type="sldNum" sz="quarter" idx="2"/>
          </p:nvPr>
        </p:nvSpPr>
        <p:spPr bwMode="auto">
          <a:xfrm>
            <a:off x="6327775" y="9296400"/>
            <a:ext cx="341313" cy="323850"/>
          </a:xfrm>
          <a:prstGeom prst="rect">
            <a:avLst/>
          </a:prstGeom>
          <a:noFill/>
          <a:ln w="12700" cap="flat" cmpd="sng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anchor="t" anchorCtr="0" compatLnSpc="1">
            <a:prstTxWarp prst="textNoShape">
              <a:avLst/>
            </a:prstTxWarp>
          </a:bodyPr>
          <a:lstStyle>
            <a:lvl1pPr>
              <a:defRPr sz="1600" b="0">
                <a:latin typeface="Helvetica Neue Light" charset="0"/>
                <a:ea typeface="Helvetica Neue Light" charset="0"/>
                <a:cs typeface="Helvetica Neue Light" charset="0"/>
                <a:sym typeface="Helvetica Neue Light" charset="0"/>
              </a:defRPr>
            </a:lvl1pPr>
          </a:lstStyle>
          <a:p>
            <a:pPr>
              <a:defRPr/>
            </a:pPr>
            <a:fld id="{25C490D4-7A1B-45D2-B551-E1B1E148D9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84" r:id="rId2"/>
    <p:sldLayoutId id="2147483685" r:id="rId3"/>
    <p:sldLayoutId id="2147483676" r:id="rId4"/>
    <p:sldLayoutId id="2147483677" r:id="rId5"/>
    <p:sldLayoutId id="2147483678" r:id="rId6"/>
    <p:sldLayoutId id="2147483679" r:id="rId7"/>
  </p:sldLayoutIdLst>
  <p:hf hdr="0" ftr="0" dt="0"/>
  <p:txStyles>
    <p:titleStyle>
      <a:lvl1pPr algn="ctr" defTabSz="584200" rtl="0" eaLnBrk="0" fontAlgn="base" hangingPunct="0">
        <a:spcBef>
          <a:spcPct val="0"/>
        </a:spcBef>
        <a:spcAft>
          <a:spcPct val="0"/>
        </a:spcAft>
        <a:defRPr sz="8000">
          <a:solidFill>
            <a:srgbClr val="000000"/>
          </a:solidFill>
          <a:latin typeface="+mj-lt"/>
          <a:ea typeface="+mj-ea"/>
          <a:cs typeface="+mj-cs"/>
          <a:sym typeface="Helvetica Neue Medium" charset="0"/>
        </a:defRPr>
      </a:lvl1pPr>
      <a:lvl2pPr algn="ctr" defTabSz="584200" rtl="0" eaLnBrk="0" fontAlgn="base" hangingPunct="0">
        <a:spcBef>
          <a:spcPct val="0"/>
        </a:spcBef>
        <a:spcAft>
          <a:spcPct val="0"/>
        </a:spcAft>
        <a:defRPr sz="8000">
          <a:solidFill>
            <a:srgbClr val="000000"/>
          </a:solidFill>
          <a:latin typeface="Helvetica Neue Medium" charset="0"/>
          <a:ea typeface="Helvetica Neue Medium" charset="0"/>
          <a:cs typeface="Helvetica Neue Medium" charset="0"/>
          <a:sym typeface="Helvetica Neue Medium" charset="0"/>
        </a:defRPr>
      </a:lvl2pPr>
      <a:lvl3pPr algn="ctr" defTabSz="584200" rtl="0" eaLnBrk="0" fontAlgn="base" hangingPunct="0">
        <a:spcBef>
          <a:spcPct val="0"/>
        </a:spcBef>
        <a:spcAft>
          <a:spcPct val="0"/>
        </a:spcAft>
        <a:defRPr sz="8000">
          <a:solidFill>
            <a:srgbClr val="000000"/>
          </a:solidFill>
          <a:latin typeface="Helvetica Neue Medium" charset="0"/>
          <a:ea typeface="Helvetica Neue Medium" charset="0"/>
          <a:cs typeface="Helvetica Neue Medium" charset="0"/>
          <a:sym typeface="Helvetica Neue Medium" charset="0"/>
        </a:defRPr>
      </a:lvl3pPr>
      <a:lvl4pPr algn="ctr" defTabSz="584200" rtl="0" eaLnBrk="0" fontAlgn="base" hangingPunct="0">
        <a:spcBef>
          <a:spcPct val="0"/>
        </a:spcBef>
        <a:spcAft>
          <a:spcPct val="0"/>
        </a:spcAft>
        <a:defRPr sz="8000">
          <a:solidFill>
            <a:srgbClr val="000000"/>
          </a:solidFill>
          <a:latin typeface="Helvetica Neue Medium" charset="0"/>
          <a:ea typeface="Helvetica Neue Medium" charset="0"/>
          <a:cs typeface="Helvetica Neue Medium" charset="0"/>
          <a:sym typeface="Helvetica Neue Medium" charset="0"/>
        </a:defRPr>
      </a:lvl4pPr>
      <a:lvl5pPr algn="ctr" defTabSz="584200" rtl="0" eaLnBrk="0" fontAlgn="base" hangingPunct="0">
        <a:spcBef>
          <a:spcPct val="0"/>
        </a:spcBef>
        <a:spcAft>
          <a:spcPct val="0"/>
        </a:spcAft>
        <a:defRPr sz="8000">
          <a:solidFill>
            <a:srgbClr val="000000"/>
          </a:solidFill>
          <a:latin typeface="Helvetica Neue Medium" charset="0"/>
          <a:ea typeface="Helvetica Neue Medium" charset="0"/>
          <a:cs typeface="Helvetica Neue Medium" charset="0"/>
          <a:sym typeface="Helvetica Neue Medium" charset="0"/>
        </a:defRPr>
      </a:lvl5pPr>
      <a:lvl6pPr marL="457200" algn="ctr" defTabSz="584200" rtl="0" fontAlgn="base" hangingPunct="0">
        <a:spcBef>
          <a:spcPct val="0"/>
        </a:spcBef>
        <a:spcAft>
          <a:spcPct val="0"/>
        </a:spcAft>
        <a:defRPr sz="8000">
          <a:solidFill>
            <a:srgbClr val="000000"/>
          </a:solidFill>
          <a:latin typeface="Helvetica Neue Medium" charset="0"/>
          <a:ea typeface="Helvetica Neue Medium" charset="0"/>
          <a:cs typeface="Helvetica Neue Medium" charset="0"/>
          <a:sym typeface="Helvetica Neue Medium" charset="0"/>
        </a:defRPr>
      </a:lvl6pPr>
      <a:lvl7pPr marL="914400" algn="ctr" defTabSz="584200" rtl="0" fontAlgn="base" hangingPunct="0">
        <a:spcBef>
          <a:spcPct val="0"/>
        </a:spcBef>
        <a:spcAft>
          <a:spcPct val="0"/>
        </a:spcAft>
        <a:defRPr sz="8000">
          <a:solidFill>
            <a:srgbClr val="000000"/>
          </a:solidFill>
          <a:latin typeface="Helvetica Neue Medium" charset="0"/>
          <a:ea typeface="Helvetica Neue Medium" charset="0"/>
          <a:cs typeface="Helvetica Neue Medium" charset="0"/>
          <a:sym typeface="Helvetica Neue Medium" charset="0"/>
        </a:defRPr>
      </a:lvl7pPr>
      <a:lvl8pPr marL="1371600" algn="ctr" defTabSz="584200" rtl="0" fontAlgn="base" hangingPunct="0">
        <a:spcBef>
          <a:spcPct val="0"/>
        </a:spcBef>
        <a:spcAft>
          <a:spcPct val="0"/>
        </a:spcAft>
        <a:defRPr sz="8000">
          <a:solidFill>
            <a:srgbClr val="000000"/>
          </a:solidFill>
          <a:latin typeface="Helvetica Neue Medium" charset="0"/>
          <a:ea typeface="Helvetica Neue Medium" charset="0"/>
          <a:cs typeface="Helvetica Neue Medium" charset="0"/>
          <a:sym typeface="Helvetica Neue Medium" charset="0"/>
        </a:defRPr>
      </a:lvl8pPr>
      <a:lvl9pPr marL="1828800" algn="ctr" defTabSz="584200" rtl="0" fontAlgn="base" hangingPunct="0">
        <a:spcBef>
          <a:spcPct val="0"/>
        </a:spcBef>
        <a:spcAft>
          <a:spcPct val="0"/>
        </a:spcAft>
        <a:defRPr sz="8000">
          <a:solidFill>
            <a:srgbClr val="000000"/>
          </a:solidFill>
          <a:latin typeface="Helvetica Neue Medium" charset="0"/>
          <a:ea typeface="Helvetica Neue Medium" charset="0"/>
          <a:cs typeface="Helvetica Neue Medium" charset="0"/>
          <a:sym typeface="Helvetica Neue Medium" charset="0"/>
        </a:defRPr>
      </a:lvl9pPr>
    </p:titleStyle>
    <p:bodyStyle>
      <a:lvl1pPr marL="444500" indent="-444500" algn="l" defTabSz="584200" rtl="0" eaLnBrk="0" fontAlgn="base" hangingPunct="0">
        <a:spcBef>
          <a:spcPts val="4200"/>
        </a:spcBef>
        <a:spcAft>
          <a:spcPct val="0"/>
        </a:spcAft>
        <a:buSzPct val="145000"/>
        <a:buChar char="•"/>
        <a:defRPr sz="3200">
          <a:solidFill>
            <a:srgbClr val="000000"/>
          </a:solidFill>
          <a:latin typeface="+mn-lt"/>
          <a:ea typeface="+mn-ea"/>
          <a:cs typeface="+mn-cs"/>
          <a:sym typeface="Helvetica Neue" charset="0"/>
        </a:defRPr>
      </a:lvl1pPr>
      <a:lvl2pPr marL="889000" indent="-444500" algn="l" defTabSz="584200" rtl="0" eaLnBrk="0" fontAlgn="base" hangingPunct="0">
        <a:spcBef>
          <a:spcPts val="4200"/>
        </a:spcBef>
        <a:spcAft>
          <a:spcPct val="0"/>
        </a:spcAft>
        <a:buSzPct val="145000"/>
        <a:buChar char="•"/>
        <a:defRPr sz="3200">
          <a:solidFill>
            <a:srgbClr val="000000"/>
          </a:solidFill>
          <a:latin typeface="+mn-lt"/>
          <a:ea typeface="+mn-ea"/>
          <a:cs typeface="+mn-cs"/>
          <a:sym typeface="Helvetica Neue" charset="0"/>
        </a:defRPr>
      </a:lvl2pPr>
      <a:lvl3pPr marL="1333500" indent="-444500" algn="l" defTabSz="584200" rtl="0" eaLnBrk="0" fontAlgn="base" hangingPunct="0">
        <a:spcBef>
          <a:spcPts val="4200"/>
        </a:spcBef>
        <a:spcAft>
          <a:spcPct val="0"/>
        </a:spcAft>
        <a:buSzPct val="145000"/>
        <a:buChar char="•"/>
        <a:defRPr sz="3200">
          <a:solidFill>
            <a:srgbClr val="000000"/>
          </a:solidFill>
          <a:latin typeface="+mn-lt"/>
          <a:ea typeface="+mn-ea"/>
          <a:cs typeface="+mn-cs"/>
          <a:sym typeface="Helvetica Neue" charset="0"/>
        </a:defRPr>
      </a:lvl3pPr>
      <a:lvl4pPr marL="1778000" indent="-444500" algn="l" defTabSz="584200" rtl="0" eaLnBrk="0" fontAlgn="base" hangingPunct="0">
        <a:spcBef>
          <a:spcPts val="4200"/>
        </a:spcBef>
        <a:spcAft>
          <a:spcPct val="0"/>
        </a:spcAft>
        <a:buSzPct val="145000"/>
        <a:buChar char="•"/>
        <a:defRPr sz="3200">
          <a:solidFill>
            <a:srgbClr val="000000"/>
          </a:solidFill>
          <a:latin typeface="+mn-lt"/>
          <a:ea typeface="+mn-ea"/>
          <a:cs typeface="+mn-cs"/>
          <a:sym typeface="Helvetica Neue" charset="0"/>
        </a:defRPr>
      </a:lvl4pPr>
      <a:lvl5pPr marL="2222500" indent="-444500" algn="l" defTabSz="584200" rtl="0" eaLnBrk="0" fontAlgn="base" hangingPunct="0">
        <a:spcBef>
          <a:spcPts val="4200"/>
        </a:spcBef>
        <a:spcAft>
          <a:spcPct val="0"/>
        </a:spcAft>
        <a:buSzPct val="145000"/>
        <a:buChar char="•"/>
        <a:defRPr sz="3200">
          <a:solidFill>
            <a:srgbClr val="000000"/>
          </a:solidFill>
          <a:latin typeface="+mn-lt"/>
          <a:ea typeface="+mn-ea"/>
          <a:cs typeface="+mn-cs"/>
          <a:sym typeface="Helvetica Neue" charset="0"/>
        </a:defRPr>
      </a:lvl5pPr>
      <a:lvl6pPr marL="2679700" indent="-444500" algn="l" defTabSz="584200" rtl="0" fontAlgn="base" hangingPunct="0">
        <a:spcBef>
          <a:spcPts val="4200"/>
        </a:spcBef>
        <a:spcAft>
          <a:spcPct val="0"/>
        </a:spcAft>
        <a:buSzPct val="145000"/>
        <a:buChar char="•"/>
        <a:defRPr sz="3200">
          <a:solidFill>
            <a:srgbClr val="000000"/>
          </a:solidFill>
          <a:latin typeface="+mn-lt"/>
          <a:ea typeface="+mn-ea"/>
          <a:cs typeface="+mn-cs"/>
          <a:sym typeface="Helvetica Neue" charset="0"/>
        </a:defRPr>
      </a:lvl6pPr>
      <a:lvl7pPr marL="3136900" indent="-444500" algn="l" defTabSz="584200" rtl="0" fontAlgn="base" hangingPunct="0">
        <a:spcBef>
          <a:spcPts val="4200"/>
        </a:spcBef>
        <a:spcAft>
          <a:spcPct val="0"/>
        </a:spcAft>
        <a:buSzPct val="145000"/>
        <a:buChar char="•"/>
        <a:defRPr sz="3200">
          <a:solidFill>
            <a:srgbClr val="000000"/>
          </a:solidFill>
          <a:latin typeface="+mn-lt"/>
          <a:ea typeface="+mn-ea"/>
          <a:cs typeface="+mn-cs"/>
          <a:sym typeface="Helvetica Neue" charset="0"/>
        </a:defRPr>
      </a:lvl7pPr>
      <a:lvl8pPr marL="3594100" indent="-444500" algn="l" defTabSz="584200" rtl="0" fontAlgn="base" hangingPunct="0">
        <a:spcBef>
          <a:spcPts val="4200"/>
        </a:spcBef>
        <a:spcAft>
          <a:spcPct val="0"/>
        </a:spcAft>
        <a:buSzPct val="145000"/>
        <a:buChar char="•"/>
        <a:defRPr sz="3200">
          <a:solidFill>
            <a:srgbClr val="000000"/>
          </a:solidFill>
          <a:latin typeface="+mn-lt"/>
          <a:ea typeface="+mn-ea"/>
          <a:cs typeface="+mn-cs"/>
          <a:sym typeface="Helvetica Neue" charset="0"/>
        </a:defRPr>
      </a:lvl8pPr>
      <a:lvl9pPr marL="4051300" indent="-444500" algn="l" defTabSz="584200" rtl="0" fontAlgn="base" hangingPunct="0">
        <a:spcBef>
          <a:spcPts val="4200"/>
        </a:spcBef>
        <a:spcAft>
          <a:spcPct val="0"/>
        </a:spcAft>
        <a:buSzPct val="145000"/>
        <a:buChar char="•"/>
        <a:defRPr sz="3200">
          <a:solidFill>
            <a:srgbClr val="000000"/>
          </a:solidFill>
          <a:latin typeface="+mn-lt"/>
          <a:ea typeface="+mn-ea"/>
          <a:cs typeface="+mn-cs"/>
          <a:sym typeface="Helvetica Neue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0240" y="390596"/>
            <a:ext cx="11704320" cy="1625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240" y="2275841"/>
            <a:ext cx="11704320" cy="64369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0240" y="9040143"/>
            <a:ext cx="3034453" cy="5192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7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520B91-1609-F949-B692-9298CA7A8F4B}" type="datetimeFigureOut">
              <a:rPr lang="en-US" smtClean="0"/>
              <a:pPr/>
              <a:t>1/12/23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443307" y="9040143"/>
            <a:ext cx="4118187" cy="5192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7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0107" y="9040143"/>
            <a:ext cx="3034453" cy="5192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7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D3D7DB-4B86-DE45-A9EE-8FFE2788692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5085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txStyles>
    <p:titleStyle>
      <a:lvl1pPr algn="ctr" defTabSz="650230" rtl="0" eaLnBrk="1" latinLnBrk="0" hangingPunct="1">
        <a:spcBef>
          <a:spcPct val="0"/>
        </a:spcBef>
        <a:buNone/>
        <a:defRPr sz="625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7672" indent="-487672" algn="l" defTabSz="650230" rtl="0" eaLnBrk="1" latinLnBrk="0" hangingPunct="1">
        <a:spcBef>
          <a:spcPct val="20000"/>
        </a:spcBef>
        <a:buFont typeface="Arial"/>
        <a:buChar char="•"/>
        <a:defRPr sz="4551" kern="1200">
          <a:solidFill>
            <a:schemeClr val="tx1"/>
          </a:solidFill>
          <a:latin typeface="+mn-lt"/>
          <a:ea typeface="+mn-ea"/>
          <a:cs typeface="+mn-cs"/>
        </a:defRPr>
      </a:lvl1pPr>
      <a:lvl2pPr marL="1056623" indent="-406394" algn="l" defTabSz="650230" rtl="0" eaLnBrk="1" latinLnBrk="0" hangingPunct="1">
        <a:spcBef>
          <a:spcPct val="20000"/>
        </a:spcBef>
        <a:buFont typeface="Arial"/>
        <a:buChar char="–"/>
        <a:defRPr sz="3982" kern="1200">
          <a:solidFill>
            <a:schemeClr val="tx1"/>
          </a:solidFill>
          <a:latin typeface="+mn-lt"/>
          <a:ea typeface="+mn-ea"/>
          <a:cs typeface="+mn-cs"/>
        </a:defRPr>
      </a:lvl2pPr>
      <a:lvl3pPr marL="1625575" indent="-325115" algn="l" defTabSz="650230" rtl="0" eaLnBrk="1" latinLnBrk="0" hangingPunct="1">
        <a:spcBef>
          <a:spcPct val="20000"/>
        </a:spcBef>
        <a:buFont typeface="Arial"/>
        <a:buChar char="•"/>
        <a:defRPr sz="3413" kern="1200">
          <a:solidFill>
            <a:schemeClr val="tx1"/>
          </a:solidFill>
          <a:latin typeface="+mn-lt"/>
          <a:ea typeface="+mn-ea"/>
          <a:cs typeface="+mn-cs"/>
        </a:defRPr>
      </a:lvl3pPr>
      <a:lvl4pPr marL="2275804" indent="-325115" algn="l" defTabSz="650230" rtl="0" eaLnBrk="1" latinLnBrk="0" hangingPunct="1">
        <a:spcBef>
          <a:spcPct val="20000"/>
        </a:spcBef>
        <a:buFont typeface="Arial"/>
        <a:buChar char="–"/>
        <a:defRPr sz="2844" kern="1200">
          <a:solidFill>
            <a:schemeClr val="tx1"/>
          </a:solidFill>
          <a:latin typeface="+mn-lt"/>
          <a:ea typeface="+mn-ea"/>
          <a:cs typeface="+mn-cs"/>
        </a:defRPr>
      </a:lvl4pPr>
      <a:lvl5pPr marL="2926034" indent="-325115" algn="l" defTabSz="650230" rtl="0" eaLnBrk="1" latinLnBrk="0" hangingPunct="1">
        <a:spcBef>
          <a:spcPct val="20000"/>
        </a:spcBef>
        <a:buFont typeface="Arial"/>
        <a:buChar char="»"/>
        <a:defRPr sz="2844" kern="1200">
          <a:solidFill>
            <a:schemeClr val="tx1"/>
          </a:solidFill>
          <a:latin typeface="+mn-lt"/>
          <a:ea typeface="+mn-ea"/>
          <a:cs typeface="+mn-cs"/>
        </a:defRPr>
      </a:lvl5pPr>
      <a:lvl6pPr marL="3576264" indent="-325115" algn="l" defTabSz="650230" rtl="0" eaLnBrk="1" latinLnBrk="0" hangingPunct="1">
        <a:spcBef>
          <a:spcPct val="20000"/>
        </a:spcBef>
        <a:buFont typeface="Arial"/>
        <a:buChar char="•"/>
        <a:defRPr sz="2844" kern="1200">
          <a:solidFill>
            <a:schemeClr val="tx1"/>
          </a:solidFill>
          <a:latin typeface="+mn-lt"/>
          <a:ea typeface="+mn-ea"/>
          <a:cs typeface="+mn-cs"/>
        </a:defRPr>
      </a:lvl6pPr>
      <a:lvl7pPr marL="4226494" indent="-325115" algn="l" defTabSz="650230" rtl="0" eaLnBrk="1" latinLnBrk="0" hangingPunct="1">
        <a:spcBef>
          <a:spcPct val="20000"/>
        </a:spcBef>
        <a:buFont typeface="Arial"/>
        <a:buChar char="•"/>
        <a:defRPr sz="2844" kern="1200">
          <a:solidFill>
            <a:schemeClr val="tx1"/>
          </a:solidFill>
          <a:latin typeface="+mn-lt"/>
          <a:ea typeface="+mn-ea"/>
          <a:cs typeface="+mn-cs"/>
        </a:defRPr>
      </a:lvl7pPr>
      <a:lvl8pPr marL="4876724" indent="-325115" algn="l" defTabSz="650230" rtl="0" eaLnBrk="1" latinLnBrk="0" hangingPunct="1">
        <a:spcBef>
          <a:spcPct val="20000"/>
        </a:spcBef>
        <a:buFont typeface="Arial"/>
        <a:buChar char="•"/>
        <a:defRPr sz="2844" kern="1200">
          <a:solidFill>
            <a:schemeClr val="tx1"/>
          </a:solidFill>
          <a:latin typeface="+mn-lt"/>
          <a:ea typeface="+mn-ea"/>
          <a:cs typeface="+mn-cs"/>
        </a:defRPr>
      </a:lvl8pPr>
      <a:lvl9pPr marL="5526954" indent="-325115" algn="l" defTabSz="650230" rtl="0" eaLnBrk="1" latinLnBrk="0" hangingPunct="1">
        <a:spcBef>
          <a:spcPct val="20000"/>
        </a:spcBef>
        <a:buFont typeface="Arial"/>
        <a:buChar char="•"/>
        <a:defRPr sz="284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5023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1pPr>
      <a:lvl2pPr marL="650230" algn="l" defTabSz="65023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2pPr>
      <a:lvl3pPr marL="1300460" algn="l" defTabSz="65023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3pPr>
      <a:lvl4pPr marL="1950690" algn="l" defTabSz="65023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4pPr>
      <a:lvl5pPr marL="2600919" algn="l" defTabSz="65023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5pPr>
      <a:lvl6pPr marL="3251149" algn="l" defTabSz="65023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6pPr>
      <a:lvl7pPr marL="3901379" algn="l" defTabSz="65023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7pPr>
      <a:lvl8pPr marL="4551609" algn="l" defTabSz="65023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8pPr>
      <a:lvl9pPr marL="5201839" algn="l" defTabSz="65023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15-122: Principles of </a:t>
            </a:r>
            <a:br>
              <a:rPr lang="en-US" sz="60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</a:br>
            <a:r>
              <a:rPr lang="en-US" sz="60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Imperative Computation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527039"/>
            <a:ext cx="13004800" cy="3579331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77E0FF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Lecture 01: Contracts  </a:t>
            </a:r>
          </a:p>
          <a:p>
            <a:endParaRPr lang="en-US" b="1" dirty="0">
              <a:solidFill>
                <a:srgbClr val="77E0FF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r>
              <a:rPr lang="en-US" sz="3413" b="1" dirty="0">
                <a:solidFill>
                  <a:srgbClr val="ED727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January 11, 2023</a:t>
            </a:r>
            <a:r>
              <a:rPr lang="en-US" sz="3413" b="1" dirty="0">
                <a:solidFill>
                  <a:srgbClr val="ED7273"/>
                </a:solidFill>
                <a:latin typeface="Helvetica" pitchFamily="2" charset="0"/>
              </a:rPr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14468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Recall Abstraction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Preconditions and postconditions </a:t>
            </a:r>
            <a:br>
              <a:rPr lang="en-US" dirty="0"/>
            </a:br>
            <a:r>
              <a:rPr lang="en-US" dirty="0"/>
              <a:t>summarize what a function does so </a:t>
            </a:r>
            <a:br>
              <a:rPr lang="en-US" dirty="0"/>
            </a:br>
            <a:r>
              <a:rPr lang="en-US" dirty="0"/>
              <a:t>we don’t bother with its details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800" dirty="0"/>
              <a:t>This is an </a:t>
            </a:r>
            <a:r>
              <a:rPr lang="en-US" sz="2800" i="1" dirty="0"/>
              <a:t>abstraction</a:t>
            </a:r>
            <a:r>
              <a:rPr lang="en-US" sz="2800" dirty="0"/>
              <a:t> over the function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We can develop a summary of the loop </a:t>
            </a:r>
            <a:br>
              <a:rPr lang="en-US" dirty="0"/>
            </a:br>
            <a:r>
              <a:rPr lang="en-US" dirty="0"/>
              <a:t>so we don’t need to bother with its </a:t>
            </a:r>
            <a:br>
              <a:rPr lang="en-US" dirty="0"/>
            </a:br>
            <a:r>
              <a:rPr lang="en-US" dirty="0"/>
              <a:t>implementation details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800" i="1" dirty="0">
                <a:solidFill>
                  <a:srgbClr val="0070C0"/>
                </a:solidFill>
              </a:rPr>
              <a:t>This will be an abstraction over the </a:t>
            </a:r>
            <a:br>
              <a:rPr lang="en-US" sz="2800" i="1" dirty="0">
                <a:solidFill>
                  <a:srgbClr val="0070C0"/>
                </a:solidFill>
              </a:rPr>
            </a:br>
            <a:r>
              <a:rPr lang="en-US" sz="2800" i="1" dirty="0">
                <a:solidFill>
                  <a:srgbClr val="0070C0"/>
                </a:solidFill>
              </a:rPr>
              <a:t>loop!</a:t>
            </a:r>
          </a:p>
        </p:txBody>
      </p:sp>
      <p:sp>
        <p:nvSpPr>
          <p:cNvPr id="4" name="Rectangle 4"/>
          <p:cNvSpPr>
            <a:spLocks/>
          </p:cNvSpPr>
          <p:nvPr/>
        </p:nvSpPr>
        <p:spPr bwMode="auto">
          <a:xfrm>
            <a:off x="8940800" y="1956673"/>
            <a:ext cx="3886200" cy="5109091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square" tIns="91440" bIns="91440" anchor="ctr">
            <a:spAutoFit/>
          </a:bodyPr>
          <a:lstStyle/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f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x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y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y &gt;= 0;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//@ensures \result == POW(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x,y</a:t>
            </a: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);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{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b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= x;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e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= y;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= 1;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while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(e &gt; 1) {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if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(e % 2 == 1) {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  r = b * r;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}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b = b * b;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e = e / 2;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}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r * b;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</p:txBody>
      </p:sp>
      <p:sp>
        <p:nvSpPr>
          <p:cNvPr id="5" name="Cloud 4"/>
          <p:cNvSpPr/>
          <p:nvPr/>
        </p:nvSpPr>
        <p:spPr bwMode="auto">
          <a:xfrm>
            <a:off x="8483600" y="4419600"/>
            <a:ext cx="2971800" cy="1752600"/>
          </a:xfrm>
          <a:prstGeom prst="cloud">
            <a:avLst/>
          </a:prstGeom>
          <a:solidFill>
            <a:schemeClr val="accent1">
              <a:lumMod val="40000"/>
              <a:lumOff val="60000"/>
            </a:schemeClr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Loop Invariants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One valuable abstraction within a loop is </a:t>
            </a:r>
            <a:br>
              <a:rPr lang="en-US" dirty="0"/>
            </a:br>
            <a:r>
              <a:rPr lang="en-US" dirty="0"/>
              <a:t>what does </a:t>
            </a:r>
            <a:r>
              <a:rPr lang="en-US" b="1" dirty="0"/>
              <a:t>not</a:t>
            </a:r>
            <a:r>
              <a:rPr lang="en-US" dirty="0"/>
              <a:t> change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This is called a </a:t>
            </a:r>
            <a:r>
              <a:rPr lang="en-US" b="1" i="1" dirty="0">
                <a:solidFill>
                  <a:srgbClr val="C00000"/>
                </a:solidFill>
              </a:rPr>
              <a:t>loop invariant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dirty="0"/>
              <a:t>A quantity that remains constant at each iteration</a:t>
            </a:r>
            <a:br>
              <a:rPr lang="en-US" dirty="0"/>
            </a:br>
            <a:r>
              <a:rPr lang="en-US" dirty="0"/>
              <a:t>of the loop</a:t>
            </a:r>
          </a:p>
          <a:p>
            <a:pPr lvl="3">
              <a:buFont typeface="Courier New" panose="02070309020205020404" pitchFamily="49" charset="0"/>
              <a:buChar char="o"/>
            </a:pPr>
            <a:r>
              <a:rPr lang="en-US" dirty="0"/>
              <a:t>A quantity may be an </a:t>
            </a:r>
            <a:r>
              <a:rPr lang="en-US" u="sng" dirty="0"/>
              <a:t>expression</a:t>
            </a:r>
            <a:r>
              <a:rPr lang="en-US" dirty="0"/>
              <a:t>, not just a </a:t>
            </a:r>
            <a:r>
              <a:rPr lang="en-US" u="sng" dirty="0"/>
              <a:t>variable</a:t>
            </a:r>
          </a:p>
          <a:p>
            <a:pPr lvl="4"/>
            <a:endParaRPr lang="en-US" dirty="0"/>
          </a:p>
          <a:p>
            <a:pPr lvl="3"/>
            <a:endParaRPr lang="en-US" dirty="0"/>
          </a:p>
        </p:txBody>
      </p:sp>
      <p:sp>
        <p:nvSpPr>
          <p:cNvPr id="5" name="Rectangular Callout 4"/>
          <p:cNvSpPr/>
          <p:nvPr/>
        </p:nvSpPr>
        <p:spPr bwMode="auto">
          <a:xfrm>
            <a:off x="2692400" y="5943600"/>
            <a:ext cx="3581400" cy="923330"/>
          </a:xfrm>
          <a:prstGeom prst="wedgeRectCallout">
            <a:avLst>
              <a:gd name="adj1" fmla="val -19063"/>
              <a:gd name="adj2" fmla="val -170678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chemeClr val="bg2">
                <a:lumMod val="25000"/>
              </a:schemeClr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square" lIns="45720" rIns="45720" anchor="ctr">
            <a:spAutoFit/>
          </a:bodyPr>
          <a:lstStyle/>
          <a:p>
            <a:pPr>
              <a:defRPr/>
            </a:pPr>
            <a:r>
              <a:rPr lang="en-US" sz="1800" b="0" kern="0" dirty="0"/>
              <a:t>We will see what makes</a:t>
            </a:r>
            <a:br>
              <a:rPr lang="en-US" sz="1800" b="0" kern="0" dirty="0"/>
            </a:br>
            <a:r>
              <a:rPr lang="en-US" sz="1800" b="0" kern="0" dirty="0"/>
              <a:t>some loop invariants</a:t>
            </a:r>
            <a:br>
              <a:rPr lang="en-US" sz="1800" b="0" kern="0" dirty="0"/>
            </a:br>
            <a:r>
              <a:rPr lang="en-US" sz="1800" kern="0" dirty="0"/>
              <a:t>really valuable </a:t>
            </a:r>
            <a:r>
              <a:rPr lang="en-US" sz="1800" b="0" kern="0" dirty="0"/>
              <a:t>shortly</a:t>
            </a:r>
            <a:endParaRPr lang="en-US" sz="1800" b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11A90646-028B-CD88-A41F-835259638BCE}"/>
              </a:ext>
            </a:extLst>
          </p:cNvPr>
          <p:cNvSpPr>
            <a:spLocks/>
          </p:cNvSpPr>
          <p:nvPr/>
        </p:nvSpPr>
        <p:spPr bwMode="auto">
          <a:xfrm>
            <a:off x="8940800" y="1956673"/>
            <a:ext cx="3886200" cy="5109091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square" tIns="91440" bIns="91440" anchor="ctr">
            <a:spAutoFit/>
          </a:bodyPr>
          <a:lstStyle/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f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x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y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y &gt;= 0;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//@ensures \result == POW(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x,y</a:t>
            </a: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);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{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b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= x;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e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= y;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= 1;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while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(e &gt; 1) {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if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(e % 2 == 1) {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  r = b * r;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}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b = b * b;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e = e / 2;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}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r * b;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254000"/>
            <a:ext cx="7988300" cy="1498600"/>
          </a:xfrm>
        </p:spPr>
        <p:txBody>
          <a:bodyPr/>
          <a:lstStyle/>
          <a:p>
            <a:r>
              <a:rPr lang="en-US" dirty="0"/>
              <a:t>Tracing Code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How to find a </a:t>
            </a:r>
            <a:r>
              <a:rPr lang="en-US" b="1" dirty="0"/>
              <a:t>loop invariant</a:t>
            </a:r>
            <a:r>
              <a:rPr lang="en-US" dirty="0"/>
              <a:t>?</a:t>
            </a:r>
            <a:endParaRPr lang="en-US" i="1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Run the function on sample inputs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Track the values of the variables (i.e., </a:t>
            </a:r>
            <a:r>
              <a:rPr lang="en-US" i="1" dirty="0"/>
              <a:t>b</a:t>
            </a:r>
            <a:r>
              <a:rPr lang="en-US" dirty="0"/>
              <a:t>, </a:t>
            </a:r>
            <a:r>
              <a:rPr lang="en-US" i="1" dirty="0"/>
              <a:t>e</a:t>
            </a:r>
            <a:r>
              <a:rPr lang="en-US" dirty="0"/>
              <a:t>, </a:t>
            </a:r>
            <a:r>
              <a:rPr lang="en-US" i="1" dirty="0"/>
              <a:t>r</a:t>
            </a:r>
            <a:r>
              <a:rPr lang="en-US" dirty="0"/>
              <a:t>)</a:t>
            </a:r>
            <a:br>
              <a:rPr lang="en-US" dirty="0"/>
            </a:br>
            <a:r>
              <a:rPr lang="en-US" dirty="0"/>
              <a:t>just </a:t>
            </a:r>
            <a:r>
              <a:rPr lang="en-US" i="1" u="sng" dirty="0"/>
              <a:t>before</a:t>
            </a:r>
            <a:r>
              <a:rPr lang="en-US" dirty="0"/>
              <a:t> the loop guard is tested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Look for patterns</a:t>
            </a:r>
          </a:p>
          <a:p>
            <a:pPr lvl="1"/>
            <a:endParaRPr lang="en-US" dirty="0"/>
          </a:p>
        </p:txBody>
      </p:sp>
      <p:sp>
        <p:nvSpPr>
          <p:cNvPr id="4" name="Rectangle 4"/>
          <p:cNvSpPr>
            <a:spLocks/>
          </p:cNvSpPr>
          <p:nvPr/>
        </p:nvSpPr>
        <p:spPr bwMode="auto">
          <a:xfrm>
            <a:off x="8940800" y="148709"/>
            <a:ext cx="3886200" cy="5109091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square" tIns="91440" bIns="91440" anchor="ctr">
            <a:spAutoFit/>
          </a:bodyPr>
          <a:lstStyle/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f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x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y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y &gt;= 0;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//@ensures \result == POW(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x,y</a:t>
            </a: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);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{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b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= x;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e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= y;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= 1;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while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(e &gt; 1) {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if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(e % 2 == 1) {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  r = b * r;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}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b = b * b;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e = e / 2;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}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r * b;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</p:txBody>
      </p:sp>
      <p:sp>
        <p:nvSpPr>
          <p:cNvPr id="6" name="Flowchart: Data 5"/>
          <p:cNvSpPr/>
          <p:nvPr/>
        </p:nvSpPr>
        <p:spPr bwMode="auto">
          <a:xfrm>
            <a:off x="11033045" y="7239000"/>
            <a:ext cx="1414164" cy="923330"/>
          </a:xfrm>
          <a:prstGeom prst="flowChartInputOutput">
            <a:avLst/>
          </a:prstGeom>
          <a:solidFill>
            <a:srgbClr val="CCECFF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91440" bIns="9144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0" dirty="0"/>
              <a:t>loop</a:t>
            </a:r>
            <a:b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</a:b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body</a:t>
            </a:r>
          </a:p>
        </p:txBody>
      </p:sp>
      <p:sp>
        <p:nvSpPr>
          <p:cNvPr id="9" name="Oval 8"/>
          <p:cNvSpPr/>
          <p:nvPr/>
        </p:nvSpPr>
        <p:spPr bwMode="auto">
          <a:xfrm>
            <a:off x="10506536" y="5410200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11659180" y="8839200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3" name="Flowchart: Decision 12"/>
          <p:cNvSpPr/>
          <p:nvPr/>
        </p:nvSpPr>
        <p:spPr bwMode="auto">
          <a:xfrm>
            <a:off x="9894927" y="6657737"/>
            <a:ext cx="1375618" cy="733663"/>
          </a:xfrm>
          <a:prstGeom prst="flowChartDecision">
            <a:avLst/>
          </a:prstGeom>
          <a:solidFill>
            <a:schemeClr val="accent1">
              <a:lumMod val="20000"/>
              <a:lumOff val="80000"/>
            </a:schemeClr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e &gt; 1</a:t>
            </a:r>
          </a:p>
        </p:txBody>
      </p:sp>
      <p:cxnSp>
        <p:nvCxnSpPr>
          <p:cNvPr id="14" name="Straight Arrow Connector 13"/>
          <p:cNvCxnSpPr>
            <a:stCxn id="19" idx="4"/>
            <a:endCxn id="6" idx="1"/>
          </p:cNvCxnSpPr>
          <p:nvPr/>
        </p:nvCxnSpPr>
        <p:spPr bwMode="auto">
          <a:xfrm rot="16200000" flipH="1">
            <a:off x="11631382" y="7130255"/>
            <a:ext cx="212742" cy="4747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arrow"/>
          </a:ln>
          <a:effectLst/>
        </p:spPr>
      </p:cxnSp>
      <p:sp>
        <p:nvSpPr>
          <p:cNvPr id="19" name="Oval 18"/>
          <p:cNvSpPr/>
          <p:nvPr/>
        </p:nvSpPr>
        <p:spPr bwMode="auto">
          <a:xfrm>
            <a:off x="11659180" y="6873858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cxnSp>
        <p:nvCxnSpPr>
          <p:cNvPr id="20" name="Straight Arrow Connector 19"/>
          <p:cNvCxnSpPr>
            <a:stCxn id="13" idx="3"/>
            <a:endCxn id="19" idx="4"/>
          </p:cNvCxnSpPr>
          <p:nvPr/>
        </p:nvCxnSpPr>
        <p:spPr bwMode="auto">
          <a:xfrm>
            <a:off x="11270545" y="7024569"/>
            <a:ext cx="464835" cy="1689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/>
          </a:ln>
          <a:effectLst/>
        </p:spPr>
      </p:cxnSp>
      <p:sp>
        <p:nvSpPr>
          <p:cNvPr id="26" name="Oval 25"/>
          <p:cNvSpPr/>
          <p:nvPr/>
        </p:nvSpPr>
        <p:spPr bwMode="auto">
          <a:xfrm>
            <a:off x="12522200" y="8839200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28" name="Oval 27"/>
          <p:cNvSpPr/>
          <p:nvPr/>
        </p:nvSpPr>
        <p:spPr bwMode="auto">
          <a:xfrm>
            <a:off x="10506536" y="5867400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36" name="Oval 35"/>
          <p:cNvSpPr/>
          <p:nvPr/>
        </p:nvSpPr>
        <p:spPr bwMode="auto">
          <a:xfrm>
            <a:off x="10506536" y="9220200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39" name="Oval 38"/>
          <p:cNvSpPr/>
          <p:nvPr/>
        </p:nvSpPr>
        <p:spPr bwMode="auto">
          <a:xfrm>
            <a:off x="12522200" y="5867400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cxnSp>
        <p:nvCxnSpPr>
          <p:cNvPr id="7" name="Straight Arrow Connector 6"/>
          <p:cNvCxnSpPr>
            <a:stCxn id="9" idx="4"/>
            <a:endCxn id="13" idx="0"/>
          </p:cNvCxnSpPr>
          <p:nvPr/>
        </p:nvCxnSpPr>
        <p:spPr bwMode="auto">
          <a:xfrm rot="5400000">
            <a:off x="10035168" y="6110168"/>
            <a:ext cx="1095137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arrow"/>
          </a:ln>
          <a:effectLst/>
        </p:spPr>
      </p:cxnSp>
      <p:cxnSp>
        <p:nvCxnSpPr>
          <p:cNvPr id="8" name="Straight Arrow Connector 7"/>
          <p:cNvCxnSpPr>
            <a:stCxn id="6" idx="4"/>
            <a:endCxn id="10" idx="0"/>
          </p:cNvCxnSpPr>
          <p:nvPr/>
        </p:nvCxnSpPr>
        <p:spPr bwMode="auto">
          <a:xfrm rot="5400000">
            <a:off x="11399319" y="8498392"/>
            <a:ext cx="676870" cy="4747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23" name="Straight Arrow Connector 22"/>
          <p:cNvCxnSpPr>
            <a:stCxn id="39" idx="4"/>
            <a:endCxn id="26" idx="0"/>
          </p:cNvCxnSpPr>
          <p:nvPr/>
        </p:nvCxnSpPr>
        <p:spPr bwMode="auto">
          <a:xfrm rot="5400000">
            <a:off x="11188700" y="7429500"/>
            <a:ext cx="28194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/>
          </a:ln>
          <a:effectLst/>
        </p:spPr>
      </p:cxnSp>
      <p:cxnSp>
        <p:nvCxnSpPr>
          <p:cNvPr id="29" name="Straight Arrow Connector 28"/>
          <p:cNvCxnSpPr>
            <a:stCxn id="26" idx="0"/>
            <a:endCxn id="10" idx="0"/>
          </p:cNvCxnSpPr>
          <p:nvPr/>
        </p:nvCxnSpPr>
        <p:spPr bwMode="auto">
          <a:xfrm rot="16200000" flipV="1">
            <a:off x="12166890" y="8407690"/>
            <a:ext cx="1588" cy="86302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35" name="Straight Arrow Connector 34"/>
          <p:cNvCxnSpPr>
            <a:stCxn id="13" idx="2"/>
            <a:endCxn id="36" idx="0"/>
          </p:cNvCxnSpPr>
          <p:nvPr/>
        </p:nvCxnSpPr>
        <p:spPr bwMode="auto">
          <a:xfrm rot="5400000">
            <a:off x="9668336" y="8305800"/>
            <a:ext cx="18288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arrow"/>
          </a:ln>
          <a:effectLst/>
        </p:spPr>
      </p:cxnSp>
      <p:cxnSp>
        <p:nvCxnSpPr>
          <p:cNvPr id="44" name="Straight Arrow Connector 43"/>
          <p:cNvCxnSpPr>
            <a:stCxn id="39" idx="4"/>
            <a:endCxn id="28" idx="4"/>
          </p:cNvCxnSpPr>
          <p:nvPr/>
        </p:nvCxnSpPr>
        <p:spPr bwMode="auto">
          <a:xfrm rot="5400000">
            <a:off x="11590568" y="5011968"/>
            <a:ext cx="1588" cy="2015664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arrow"/>
          </a:ln>
          <a:effectLst/>
        </p:spPr>
      </p:cxnSp>
      <p:sp>
        <p:nvSpPr>
          <p:cNvPr id="54" name="Right Arrow 53"/>
          <p:cNvSpPr/>
          <p:nvPr/>
        </p:nvSpPr>
        <p:spPr bwMode="auto">
          <a:xfrm>
            <a:off x="9664700" y="5943600"/>
            <a:ext cx="838200" cy="685800"/>
          </a:xfrm>
          <a:prstGeom prst="rightArrow">
            <a:avLst/>
          </a:prstGeom>
          <a:solidFill>
            <a:srgbClr val="FFC0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Here</a:t>
            </a:r>
          </a:p>
        </p:txBody>
      </p:sp>
      <p:sp>
        <p:nvSpPr>
          <p:cNvPr id="56" name="Rectangular Callout 55"/>
          <p:cNvSpPr/>
          <p:nvPr/>
        </p:nvSpPr>
        <p:spPr bwMode="auto">
          <a:xfrm>
            <a:off x="11150600" y="3886200"/>
            <a:ext cx="1259320" cy="369332"/>
          </a:xfrm>
          <a:prstGeom prst="wedgeRectCallout">
            <a:avLst>
              <a:gd name="adj1" fmla="val -115498"/>
              <a:gd name="adj2" fmla="val -371959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chemeClr val="bg2">
                <a:lumMod val="25000"/>
              </a:schemeClr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1800" b="0" kern="0" dirty="0"/>
              <a:t>Loop guard</a:t>
            </a:r>
            <a:endParaRPr lang="en-US" sz="1800" b="0" dirty="0"/>
          </a:p>
        </p:txBody>
      </p:sp>
      <p:sp>
        <p:nvSpPr>
          <p:cNvPr id="57" name="Rectangular Callout 56"/>
          <p:cNvSpPr/>
          <p:nvPr/>
        </p:nvSpPr>
        <p:spPr bwMode="auto">
          <a:xfrm>
            <a:off x="3987800" y="5647595"/>
            <a:ext cx="2348135" cy="926734"/>
          </a:xfrm>
          <a:prstGeom prst="wedgeRectCallout">
            <a:avLst>
              <a:gd name="adj1" fmla="val -47490"/>
              <a:gd name="adj2" fmla="val -133308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chemeClr val="bg2">
                <a:lumMod val="25000"/>
              </a:schemeClr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square" lIns="45720" rIns="45720" anchor="ctr">
            <a:spAutoFit/>
          </a:bodyPr>
          <a:lstStyle/>
          <a:p>
            <a:pPr>
              <a:defRPr/>
            </a:pPr>
            <a:r>
              <a:rPr lang="en-US" sz="1800" b="0" kern="0" dirty="0"/>
              <a:t>This is called</a:t>
            </a:r>
          </a:p>
          <a:p>
            <a:pPr>
              <a:defRPr/>
            </a:pPr>
            <a:r>
              <a:rPr lang="en-US" sz="1800" kern="0" dirty="0"/>
              <a:t>tracing</a:t>
            </a:r>
          </a:p>
          <a:p>
            <a:pPr>
              <a:defRPr/>
            </a:pPr>
            <a:r>
              <a:rPr lang="en-US" sz="1800" b="0" kern="0" dirty="0"/>
              <a:t>an execution</a:t>
            </a:r>
            <a:endParaRPr lang="en-US" sz="1800" b="0" dirty="0"/>
          </a:p>
        </p:txBody>
      </p:sp>
      <p:sp>
        <p:nvSpPr>
          <p:cNvPr id="58" name="TextBox 57"/>
          <p:cNvSpPr txBox="1"/>
          <p:nvPr/>
        </p:nvSpPr>
        <p:spPr>
          <a:xfrm>
            <a:off x="11226800" y="6641275"/>
            <a:ext cx="582211" cy="369332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sz="1800" b="0" dirty="0">
                <a:solidFill>
                  <a:srgbClr val="FF0000"/>
                </a:solidFill>
              </a:rPr>
              <a:t>true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9931400" y="7403068"/>
            <a:ext cx="671979" cy="369332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sz="1800" b="0" dirty="0">
                <a:solidFill>
                  <a:srgbClr val="FF0000"/>
                </a:solidFill>
              </a:rPr>
              <a:t>false</a:t>
            </a: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7E2FB55-203D-0D57-CC5A-088A600B420A}"/>
              </a:ext>
            </a:extLst>
          </p:cNvPr>
          <p:cNvSpPr txBox="1"/>
          <p:nvPr/>
        </p:nvSpPr>
        <p:spPr>
          <a:xfrm>
            <a:off x="8479292" y="6835085"/>
            <a:ext cx="13731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>
                <a:solidFill>
                  <a:srgbClr val="FF0000"/>
                </a:solidFill>
              </a:rPr>
              <a:t>Loop guard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/>
      <p:bldP spid="13" grpId="0" animBg="1"/>
      <p:bldP spid="19" grpId="0"/>
      <p:bldP spid="26" grpId="0"/>
      <p:bldP spid="28" grpId="0"/>
      <p:bldP spid="36" grpId="0"/>
      <p:bldP spid="39" grpId="0"/>
      <p:bldP spid="54" grpId="0" animBg="1"/>
      <p:bldP spid="56" grpId="0" animBg="1"/>
      <p:bldP spid="57" grpId="0" animBg="1"/>
      <p:bldP spid="58" grpId="0"/>
      <p:bldP spid="59" grpId="0"/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254000"/>
            <a:ext cx="7988300" cy="1498600"/>
          </a:xfrm>
        </p:spPr>
        <p:txBody>
          <a:bodyPr/>
          <a:lstStyle/>
          <a:p>
            <a:r>
              <a:rPr lang="en-US" dirty="0"/>
              <a:t>Tracing Code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Run the function on sample inputs</a:t>
            </a:r>
            <a:br>
              <a:rPr lang="en-US" dirty="0"/>
            </a:br>
            <a:r>
              <a:rPr lang="en-US" dirty="0"/>
              <a:t>and track the values of the variables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Let’s try with </a:t>
            </a:r>
            <a:r>
              <a:rPr lang="en-US" i="1" dirty="0">
                <a:solidFill>
                  <a:srgbClr val="0070C0"/>
                </a:solidFill>
              </a:rPr>
              <a:t>f</a:t>
            </a:r>
            <a:r>
              <a:rPr lang="en-US" dirty="0"/>
              <a:t>(2,8)</a:t>
            </a:r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>
              <a:buNone/>
            </a:pPr>
            <a:endParaRPr lang="en-US" dirty="0"/>
          </a:p>
          <a:p>
            <a:pPr lvl="1"/>
            <a:endParaRPr lang="en-US" dirty="0"/>
          </a:p>
        </p:txBody>
      </p:sp>
      <p:sp>
        <p:nvSpPr>
          <p:cNvPr id="6" name="Rectangle 4"/>
          <p:cNvSpPr>
            <a:spLocks/>
          </p:cNvSpPr>
          <p:nvPr/>
        </p:nvSpPr>
        <p:spPr bwMode="auto">
          <a:xfrm>
            <a:off x="8940800" y="148709"/>
            <a:ext cx="3886200" cy="5109091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square" tIns="91440" bIns="91440" anchor="ctr">
            <a:spAutoFit/>
          </a:bodyPr>
          <a:lstStyle/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f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x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y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y &gt;= 0;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//@ensures \result == POW(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x,y</a:t>
            </a: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);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{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b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= x;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e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= y;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= 1;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while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(e &gt; 1) {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if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(e % 2 == 1) {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  r = b * r;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}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b = b * b;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e = e / 2;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}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r * b;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</p:txBody>
      </p:sp>
      <p:sp>
        <p:nvSpPr>
          <p:cNvPr id="28" name="Slide Number Placeholder 2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29" name="Flowchart: Data 28"/>
          <p:cNvSpPr/>
          <p:nvPr/>
        </p:nvSpPr>
        <p:spPr bwMode="auto">
          <a:xfrm>
            <a:off x="11033045" y="7239000"/>
            <a:ext cx="1414164" cy="923330"/>
          </a:xfrm>
          <a:prstGeom prst="flowChartInputOutput">
            <a:avLst/>
          </a:prstGeom>
          <a:solidFill>
            <a:srgbClr val="CCECFF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91440" bIns="9144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0" dirty="0"/>
              <a:t>loop</a:t>
            </a:r>
            <a:b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</a:b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body</a:t>
            </a:r>
          </a:p>
        </p:txBody>
      </p:sp>
      <p:sp>
        <p:nvSpPr>
          <p:cNvPr id="50" name="Oval 49"/>
          <p:cNvSpPr/>
          <p:nvPr/>
        </p:nvSpPr>
        <p:spPr bwMode="auto">
          <a:xfrm>
            <a:off x="10506536" y="5410200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51" name="Oval 50"/>
          <p:cNvSpPr/>
          <p:nvPr/>
        </p:nvSpPr>
        <p:spPr bwMode="auto">
          <a:xfrm>
            <a:off x="11659180" y="8839200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52" name="Flowchart: Decision 51"/>
          <p:cNvSpPr/>
          <p:nvPr/>
        </p:nvSpPr>
        <p:spPr bwMode="auto">
          <a:xfrm>
            <a:off x="9894927" y="6657737"/>
            <a:ext cx="1375618" cy="733663"/>
          </a:xfrm>
          <a:prstGeom prst="flowChartDecision">
            <a:avLst/>
          </a:prstGeom>
          <a:solidFill>
            <a:schemeClr val="accent1">
              <a:lumMod val="20000"/>
              <a:lumOff val="80000"/>
            </a:schemeClr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e &gt; 1</a:t>
            </a:r>
          </a:p>
        </p:txBody>
      </p:sp>
      <p:cxnSp>
        <p:nvCxnSpPr>
          <p:cNvPr id="53" name="Straight Arrow Connector 52"/>
          <p:cNvCxnSpPr>
            <a:stCxn id="54" idx="4"/>
            <a:endCxn id="29" idx="1"/>
          </p:cNvCxnSpPr>
          <p:nvPr/>
        </p:nvCxnSpPr>
        <p:spPr bwMode="auto">
          <a:xfrm rot="16200000" flipH="1">
            <a:off x="11631382" y="7130255"/>
            <a:ext cx="212742" cy="4747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arrow"/>
          </a:ln>
          <a:effectLst/>
        </p:spPr>
      </p:cxnSp>
      <p:sp>
        <p:nvSpPr>
          <p:cNvPr id="54" name="Oval 53"/>
          <p:cNvSpPr/>
          <p:nvPr/>
        </p:nvSpPr>
        <p:spPr bwMode="auto">
          <a:xfrm>
            <a:off x="11659180" y="6873858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cxnSp>
        <p:nvCxnSpPr>
          <p:cNvPr id="55" name="Straight Arrow Connector 54"/>
          <p:cNvCxnSpPr>
            <a:stCxn id="52" idx="3"/>
            <a:endCxn id="54" idx="4"/>
          </p:cNvCxnSpPr>
          <p:nvPr/>
        </p:nvCxnSpPr>
        <p:spPr bwMode="auto">
          <a:xfrm>
            <a:off x="11270545" y="7024569"/>
            <a:ext cx="464835" cy="1689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/>
          </a:ln>
          <a:effectLst/>
        </p:spPr>
      </p:cxnSp>
      <p:sp>
        <p:nvSpPr>
          <p:cNvPr id="56" name="Oval 55"/>
          <p:cNvSpPr/>
          <p:nvPr/>
        </p:nvSpPr>
        <p:spPr bwMode="auto">
          <a:xfrm>
            <a:off x="12522200" y="8839200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57" name="Oval 56"/>
          <p:cNvSpPr/>
          <p:nvPr/>
        </p:nvSpPr>
        <p:spPr bwMode="auto">
          <a:xfrm>
            <a:off x="10506536" y="5867400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58" name="Oval 57"/>
          <p:cNvSpPr/>
          <p:nvPr/>
        </p:nvSpPr>
        <p:spPr bwMode="auto">
          <a:xfrm>
            <a:off x="10506536" y="9220200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59" name="Oval 58"/>
          <p:cNvSpPr/>
          <p:nvPr/>
        </p:nvSpPr>
        <p:spPr bwMode="auto">
          <a:xfrm>
            <a:off x="12522200" y="5867400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cxnSp>
        <p:nvCxnSpPr>
          <p:cNvPr id="60" name="Straight Arrow Connector 59"/>
          <p:cNvCxnSpPr>
            <a:stCxn id="50" idx="4"/>
            <a:endCxn id="52" idx="0"/>
          </p:cNvCxnSpPr>
          <p:nvPr/>
        </p:nvCxnSpPr>
        <p:spPr bwMode="auto">
          <a:xfrm rot="5400000">
            <a:off x="10035168" y="6110168"/>
            <a:ext cx="1095137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arrow"/>
          </a:ln>
          <a:effectLst/>
        </p:spPr>
      </p:cxnSp>
      <p:cxnSp>
        <p:nvCxnSpPr>
          <p:cNvPr id="61" name="Straight Arrow Connector 60"/>
          <p:cNvCxnSpPr>
            <a:stCxn id="29" idx="4"/>
            <a:endCxn id="51" idx="0"/>
          </p:cNvCxnSpPr>
          <p:nvPr/>
        </p:nvCxnSpPr>
        <p:spPr bwMode="auto">
          <a:xfrm rot="5400000">
            <a:off x="11399319" y="8498392"/>
            <a:ext cx="676870" cy="4747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62" name="Straight Arrow Connector 61"/>
          <p:cNvCxnSpPr>
            <a:stCxn id="59" idx="4"/>
            <a:endCxn id="56" idx="0"/>
          </p:cNvCxnSpPr>
          <p:nvPr/>
        </p:nvCxnSpPr>
        <p:spPr bwMode="auto">
          <a:xfrm rot="5400000">
            <a:off x="11188700" y="7429500"/>
            <a:ext cx="28194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/>
          </a:ln>
          <a:effectLst/>
        </p:spPr>
      </p:cxnSp>
      <p:cxnSp>
        <p:nvCxnSpPr>
          <p:cNvPr id="63" name="Straight Arrow Connector 62"/>
          <p:cNvCxnSpPr>
            <a:stCxn id="56" idx="0"/>
            <a:endCxn id="51" idx="0"/>
          </p:cNvCxnSpPr>
          <p:nvPr/>
        </p:nvCxnSpPr>
        <p:spPr bwMode="auto">
          <a:xfrm rot="16200000" flipV="1">
            <a:off x="12166890" y="8407690"/>
            <a:ext cx="1588" cy="86302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64" name="Straight Arrow Connector 63"/>
          <p:cNvCxnSpPr>
            <a:stCxn id="52" idx="2"/>
            <a:endCxn id="58" idx="0"/>
          </p:cNvCxnSpPr>
          <p:nvPr/>
        </p:nvCxnSpPr>
        <p:spPr bwMode="auto">
          <a:xfrm rot="5400000">
            <a:off x="9668336" y="8305800"/>
            <a:ext cx="18288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arrow"/>
          </a:ln>
          <a:effectLst/>
        </p:spPr>
      </p:cxnSp>
      <p:cxnSp>
        <p:nvCxnSpPr>
          <p:cNvPr id="65" name="Straight Arrow Connector 64"/>
          <p:cNvCxnSpPr>
            <a:stCxn id="59" idx="4"/>
            <a:endCxn id="57" idx="4"/>
          </p:cNvCxnSpPr>
          <p:nvPr/>
        </p:nvCxnSpPr>
        <p:spPr bwMode="auto">
          <a:xfrm rot="5400000">
            <a:off x="11590568" y="5011968"/>
            <a:ext cx="1588" cy="2015664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arrow"/>
          </a:ln>
          <a:effectLst/>
        </p:spPr>
      </p:cxnSp>
      <p:sp>
        <p:nvSpPr>
          <p:cNvPr id="66" name="Right Arrow 65"/>
          <p:cNvSpPr/>
          <p:nvPr/>
        </p:nvSpPr>
        <p:spPr bwMode="auto">
          <a:xfrm>
            <a:off x="9664700" y="5943600"/>
            <a:ext cx="838200" cy="685800"/>
          </a:xfrm>
          <a:prstGeom prst="rightArrow">
            <a:avLst/>
          </a:prstGeom>
          <a:solidFill>
            <a:srgbClr val="FFC0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Here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11226800" y="6641275"/>
            <a:ext cx="582211" cy="369332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sz="1800" b="0" dirty="0">
                <a:solidFill>
                  <a:srgbClr val="FF0000"/>
                </a:solidFill>
              </a:rPr>
              <a:t>true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9931400" y="7403068"/>
            <a:ext cx="671979" cy="369332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sz="1800" b="0" dirty="0">
                <a:solidFill>
                  <a:srgbClr val="FF0000"/>
                </a:solidFill>
              </a:rPr>
              <a:t>false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3B19F61D-7E1F-2196-5803-B8EA8940470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2263784"/>
              </p:ext>
            </p:extLst>
          </p:nvPr>
        </p:nvGraphicFramePr>
        <p:xfrm>
          <a:off x="1946366" y="3810000"/>
          <a:ext cx="5227324" cy="25908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068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068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068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06831">
                  <a:extLst>
                    <a:ext uri="{9D8B030D-6E8A-4147-A177-3AD203B41FA5}">
                      <a16:colId xmlns:a16="http://schemas.microsoft.com/office/drawing/2014/main" val="117479738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i="1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i="1" dirty="0">
                          <a:solidFill>
                            <a:schemeClr val="tx1"/>
                          </a:solidFill>
                        </a:rPr>
                        <a:t>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i="1" dirty="0">
                          <a:solidFill>
                            <a:schemeClr val="tx1"/>
                          </a:solidFill>
                        </a:rPr>
                        <a:t>r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i="1" dirty="0">
                          <a:solidFill>
                            <a:schemeClr val="bg1"/>
                          </a:solidFill>
                        </a:rPr>
                        <a:t>b</a:t>
                      </a:r>
                      <a:r>
                        <a:rPr lang="en-US" sz="2800" b="1" i="1" baseline="30000" dirty="0">
                          <a:solidFill>
                            <a:schemeClr val="bg1"/>
                          </a:solidFill>
                        </a:rPr>
                        <a:t>e</a:t>
                      </a:r>
                      <a:endParaRPr lang="en-US" sz="2800" b="1" i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8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256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256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16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256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256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256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254000"/>
            <a:ext cx="7988300" cy="1498600"/>
          </a:xfrm>
        </p:spPr>
        <p:txBody>
          <a:bodyPr/>
          <a:lstStyle/>
          <a:p>
            <a:r>
              <a:rPr lang="en-US" dirty="0"/>
              <a:t>Tracing Code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Run the function on sample inputs</a:t>
            </a:r>
            <a:br>
              <a:rPr lang="en-US" dirty="0"/>
            </a:br>
            <a:r>
              <a:rPr lang="en-US" dirty="0"/>
              <a:t>and track the values of the variables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Let’s try with </a:t>
            </a:r>
            <a:r>
              <a:rPr lang="en-US" i="1" dirty="0">
                <a:solidFill>
                  <a:srgbClr val="0070C0"/>
                </a:solidFill>
              </a:rPr>
              <a:t>f</a:t>
            </a:r>
            <a:r>
              <a:rPr lang="en-US" dirty="0"/>
              <a:t>(2,8)</a:t>
            </a:r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>
              <a:buNone/>
            </a:pPr>
            <a:endParaRPr lang="en-US" dirty="0"/>
          </a:p>
          <a:p>
            <a:pPr lvl="1"/>
            <a:endParaRPr lang="en-US" dirty="0"/>
          </a:p>
        </p:txBody>
      </p:sp>
      <p:sp>
        <p:nvSpPr>
          <p:cNvPr id="6" name="Rectangle 4"/>
          <p:cNvSpPr>
            <a:spLocks/>
          </p:cNvSpPr>
          <p:nvPr/>
        </p:nvSpPr>
        <p:spPr bwMode="auto">
          <a:xfrm>
            <a:off x="8940800" y="148709"/>
            <a:ext cx="3886200" cy="5109091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square" tIns="91440" bIns="91440" anchor="ctr">
            <a:spAutoFit/>
          </a:bodyPr>
          <a:lstStyle/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f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x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y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y &gt;= 0;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//@ensures \result == POW(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x,y</a:t>
            </a: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);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{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b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= x;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e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= y;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= 1;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while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(e &gt; 1) {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if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(e % 2 == 1) {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  r = b * r;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}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b = b * b;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e = e / 2;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}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r * b;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</p:txBody>
      </p:sp>
      <p:sp>
        <p:nvSpPr>
          <p:cNvPr id="26" name="Rectangular Callout 25"/>
          <p:cNvSpPr/>
          <p:nvPr/>
        </p:nvSpPr>
        <p:spPr bwMode="auto">
          <a:xfrm>
            <a:off x="11059185" y="3505200"/>
            <a:ext cx="1310615" cy="646331"/>
          </a:xfrm>
          <a:prstGeom prst="wedgeRectCallout">
            <a:avLst>
              <a:gd name="adj1" fmla="val -90494"/>
              <a:gd name="adj2" fmla="val -132645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chemeClr val="bg2">
                <a:lumMod val="25000"/>
              </a:schemeClr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1800" b="0" kern="0" dirty="0"/>
              <a:t>This checks</a:t>
            </a:r>
            <a:br>
              <a:rPr lang="en-US" sz="1800" b="0" kern="0" dirty="0"/>
            </a:br>
            <a:r>
              <a:rPr lang="en-US" sz="1800" b="0" kern="0" dirty="0"/>
              <a:t>if e is odd</a:t>
            </a:r>
            <a:endParaRPr lang="en-US" sz="1800" b="0" dirty="0"/>
          </a:p>
        </p:txBody>
      </p:sp>
      <p:sp>
        <p:nvSpPr>
          <p:cNvPr id="28" name="Slide Number Placeholder 2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29" name="Flowchart: Data 28"/>
          <p:cNvSpPr/>
          <p:nvPr/>
        </p:nvSpPr>
        <p:spPr bwMode="auto">
          <a:xfrm>
            <a:off x="11033045" y="7239000"/>
            <a:ext cx="1414164" cy="923330"/>
          </a:xfrm>
          <a:prstGeom prst="flowChartInputOutput">
            <a:avLst/>
          </a:prstGeom>
          <a:solidFill>
            <a:srgbClr val="CCECFF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91440" bIns="9144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0" dirty="0"/>
              <a:t>loop</a:t>
            </a:r>
            <a:b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</a:b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body</a:t>
            </a:r>
          </a:p>
        </p:txBody>
      </p:sp>
      <p:sp>
        <p:nvSpPr>
          <p:cNvPr id="50" name="Oval 49"/>
          <p:cNvSpPr/>
          <p:nvPr/>
        </p:nvSpPr>
        <p:spPr bwMode="auto">
          <a:xfrm>
            <a:off x="10506536" y="5410200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51" name="Oval 50"/>
          <p:cNvSpPr/>
          <p:nvPr/>
        </p:nvSpPr>
        <p:spPr bwMode="auto">
          <a:xfrm>
            <a:off x="11659180" y="8839200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52" name="Flowchart: Decision 51"/>
          <p:cNvSpPr/>
          <p:nvPr/>
        </p:nvSpPr>
        <p:spPr bwMode="auto">
          <a:xfrm>
            <a:off x="9894927" y="6657737"/>
            <a:ext cx="1375618" cy="733663"/>
          </a:xfrm>
          <a:prstGeom prst="flowChartDecision">
            <a:avLst/>
          </a:prstGeom>
          <a:solidFill>
            <a:schemeClr val="accent1">
              <a:lumMod val="20000"/>
              <a:lumOff val="80000"/>
            </a:schemeClr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e &gt; 1</a:t>
            </a:r>
          </a:p>
        </p:txBody>
      </p:sp>
      <p:cxnSp>
        <p:nvCxnSpPr>
          <p:cNvPr id="53" name="Straight Arrow Connector 52"/>
          <p:cNvCxnSpPr>
            <a:stCxn id="54" idx="4"/>
            <a:endCxn id="29" idx="1"/>
          </p:cNvCxnSpPr>
          <p:nvPr/>
        </p:nvCxnSpPr>
        <p:spPr bwMode="auto">
          <a:xfrm rot="16200000" flipH="1">
            <a:off x="11631382" y="7130255"/>
            <a:ext cx="212742" cy="4747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arrow"/>
          </a:ln>
          <a:effectLst/>
        </p:spPr>
      </p:cxnSp>
      <p:sp>
        <p:nvSpPr>
          <p:cNvPr id="54" name="Oval 53"/>
          <p:cNvSpPr/>
          <p:nvPr/>
        </p:nvSpPr>
        <p:spPr bwMode="auto">
          <a:xfrm>
            <a:off x="11659180" y="6873858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cxnSp>
        <p:nvCxnSpPr>
          <p:cNvPr id="55" name="Straight Arrow Connector 54"/>
          <p:cNvCxnSpPr>
            <a:stCxn id="52" idx="3"/>
            <a:endCxn id="54" idx="4"/>
          </p:cNvCxnSpPr>
          <p:nvPr/>
        </p:nvCxnSpPr>
        <p:spPr bwMode="auto">
          <a:xfrm>
            <a:off x="11270545" y="7024569"/>
            <a:ext cx="464835" cy="1689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/>
          </a:ln>
          <a:effectLst/>
        </p:spPr>
      </p:cxnSp>
      <p:sp>
        <p:nvSpPr>
          <p:cNvPr id="56" name="Oval 55"/>
          <p:cNvSpPr/>
          <p:nvPr/>
        </p:nvSpPr>
        <p:spPr bwMode="auto">
          <a:xfrm>
            <a:off x="12522200" y="8839200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57" name="Oval 56"/>
          <p:cNvSpPr/>
          <p:nvPr/>
        </p:nvSpPr>
        <p:spPr bwMode="auto">
          <a:xfrm>
            <a:off x="10506536" y="5867400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58" name="Oval 57"/>
          <p:cNvSpPr/>
          <p:nvPr/>
        </p:nvSpPr>
        <p:spPr bwMode="auto">
          <a:xfrm>
            <a:off x="10506536" y="9220200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59" name="Oval 58"/>
          <p:cNvSpPr/>
          <p:nvPr/>
        </p:nvSpPr>
        <p:spPr bwMode="auto">
          <a:xfrm>
            <a:off x="12522200" y="5867400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cxnSp>
        <p:nvCxnSpPr>
          <p:cNvPr id="60" name="Straight Arrow Connector 59"/>
          <p:cNvCxnSpPr>
            <a:stCxn id="50" idx="4"/>
            <a:endCxn id="52" idx="0"/>
          </p:cNvCxnSpPr>
          <p:nvPr/>
        </p:nvCxnSpPr>
        <p:spPr bwMode="auto">
          <a:xfrm rot="5400000">
            <a:off x="10035168" y="6110168"/>
            <a:ext cx="1095137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arrow"/>
          </a:ln>
          <a:effectLst/>
        </p:spPr>
      </p:cxnSp>
      <p:cxnSp>
        <p:nvCxnSpPr>
          <p:cNvPr id="61" name="Straight Arrow Connector 60"/>
          <p:cNvCxnSpPr>
            <a:stCxn id="29" idx="4"/>
            <a:endCxn id="51" idx="0"/>
          </p:cNvCxnSpPr>
          <p:nvPr/>
        </p:nvCxnSpPr>
        <p:spPr bwMode="auto">
          <a:xfrm rot="5400000">
            <a:off x="11399319" y="8498392"/>
            <a:ext cx="676870" cy="4747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62" name="Straight Arrow Connector 61"/>
          <p:cNvCxnSpPr>
            <a:stCxn id="59" idx="4"/>
            <a:endCxn id="56" idx="0"/>
          </p:cNvCxnSpPr>
          <p:nvPr/>
        </p:nvCxnSpPr>
        <p:spPr bwMode="auto">
          <a:xfrm rot="5400000">
            <a:off x="11188700" y="7429500"/>
            <a:ext cx="28194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/>
          </a:ln>
          <a:effectLst/>
        </p:spPr>
      </p:cxnSp>
      <p:cxnSp>
        <p:nvCxnSpPr>
          <p:cNvPr id="63" name="Straight Arrow Connector 62"/>
          <p:cNvCxnSpPr>
            <a:stCxn id="56" idx="0"/>
            <a:endCxn id="51" idx="0"/>
          </p:cNvCxnSpPr>
          <p:nvPr/>
        </p:nvCxnSpPr>
        <p:spPr bwMode="auto">
          <a:xfrm rot="16200000" flipV="1">
            <a:off x="12166890" y="8407690"/>
            <a:ext cx="1588" cy="86302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64" name="Straight Arrow Connector 63"/>
          <p:cNvCxnSpPr>
            <a:stCxn id="52" idx="2"/>
            <a:endCxn id="58" idx="0"/>
          </p:cNvCxnSpPr>
          <p:nvPr/>
        </p:nvCxnSpPr>
        <p:spPr bwMode="auto">
          <a:xfrm rot="5400000">
            <a:off x="9668336" y="8305800"/>
            <a:ext cx="18288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arrow"/>
          </a:ln>
          <a:effectLst/>
        </p:spPr>
      </p:cxnSp>
      <p:cxnSp>
        <p:nvCxnSpPr>
          <p:cNvPr id="65" name="Straight Arrow Connector 64"/>
          <p:cNvCxnSpPr>
            <a:stCxn id="59" idx="4"/>
            <a:endCxn id="57" idx="4"/>
          </p:cNvCxnSpPr>
          <p:nvPr/>
        </p:nvCxnSpPr>
        <p:spPr bwMode="auto">
          <a:xfrm rot="5400000">
            <a:off x="11590568" y="5011968"/>
            <a:ext cx="1588" cy="2015664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arrow"/>
          </a:ln>
          <a:effectLst/>
        </p:spPr>
      </p:cxnSp>
      <p:sp>
        <p:nvSpPr>
          <p:cNvPr id="66" name="Right Arrow 65"/>
          <p:cNvSpPr/>
          <p:nvPr/>
        </p:nvSpPr>
        <p:spPr bwMode="auto">
          <a:xfrm>
            <a:off x="9664700" y="5943600"/>
            <a:ext cx="838200" cy="685800"/>
          </a:xfrm>
          <a:prstGeom prst="rightArrow">
            <a:avLst/>
          </a:prstGeom>
          <a:solidFill>
            <a:srgbClr val="FFC0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Here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11226800" y="6641275"/>
            <a:ext cx="582211" cy="369332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sz="1800" b="0" dirty="0">
                <a:solidFill>
                  <a:srgbClr val="FF0000"/>
                </a:solidFill>
              </a:rPr>
              <a:t>true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9931400" y="7403068"/>
            <a:ext cx="671979" cy="369332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sz="1800" b="0" dirty="0">
                <a:solidFill>
                  <a:srgbClr val="FF0000"/>
                </a:solidFill>
              </a:rPr>
              <a:t>false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E7603AF3-3943-0F54-75FC-0BEF2B4501B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8358740"/>
              </p:ext>
            </p:extLst>
          </p:nvPr>
        </p:nvGraphicFramePr>
        <p:xfrm>
          <a:off x="1946366" y="3810000"/>
          <a:ext cx="5227324" cy="25908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068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068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068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06831">
                  <a:extLst>
                    <a:ext uri="{9D8B030D-6E8A-4147-A177-3AD203B41FA5}">
                      <a16:colId xmlns:a16="http://schemas.microsoft.com/office/drawing/2014/main" val="117479738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i="1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i="1" dirty="0">
                          <a:solidFill>
                            <a:schemeClr val="tx1"/>
                          </a:solidFill>
                        </a:rPr>
                        <a:t>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i="1" dirty="0">
                          <a:solidFill>
                            <a:schemeClr val="tx1"/>
                          </a:solidFill>
                        </a:rPr>
                        <a:t>r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i="1" dirty="0">
                          <a:solidFill>
                            <a:schemeClr val="bg1"/>
                          </a:solidFill>
                        </a:rPr>
                        <a:t>b</a:t>
                      </a:r>
                      <a:r>
                        <a:rPr lang="en-US" sz="2800" b="1" i="1" baseline="30000" dirty="0">
                          <a:solidFill>
                            <a:schemeClr val="bg1"/>
                          </a:solidFill>
                        </a:rPr>
                        <a:t>e</a:t>
                      </a:r>
                      <a:endParaRPr lang="en-US" sz="2800" b="1" i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256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256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16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256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256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256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70675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254000"/>
            <a:ext cx="7988300" cy="1498600"/>
          </a:xfrm>
        </p:spPr>
        <p:txBody>
          <a:bodyPr/>
          <a:lstStyle/>
          <a:p>
            <a:r>
              <a:rPr lang="en-US" dirty="0"/>
              <a:t>Tracing Code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Run the function on sample inputs</a:t>
            </a:r>
            <a:br>
              <a:rPr lang="en-US" dirty="0"/>
            </a:br>
            <a:r>
              <a:rPr lang="en-US" dirty="0"/>
              <a:t>and track the values of the variables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Let’s try with </a:t>
            </a:r>
            <a:r>
              <a:rPr lang="en-US" i="1" dirty="0">
                <a:solidFill>
                  <a:srgbClr val="0070C0"/>
                </a:solidFill>
              </a:rPr>
              <a:t>f</a:t>
            </a:r>
            <a:r>
              <a:rPr lang="en-US" dirty="0"/>
              <a:t>(2,8)</a:t>
            </a:r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>
              <a:buNone/>
            </a:pPr>
            <a:endParaRPr lang="en-US" dirty="0"/>
          </a:p>
          <a:p>
            <a:pPr lvl="1"/>
            <a:endParaRPr lang="en-US" dirty="0"/>
          </a:p>
        </p:txBody>
      </p:sp>
      <p:sp>
        <p:nvSpPr>
          <p:cNvPr id="6" name="Rectangle 4"/>
          <p:cNvSpPr>
            <a:spLocks/>
          </p:cNvSpPr>
          <p:nvPr/>
        </p:nvSpPr>
        <p:spPr bwMode="auto">
          <a:xfrm>
            <a:off x="8940800" y="148709"/>
            <a:ext cx="3886200" cy="5109091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square" tIns="91440" bIns="91440" anchor="ctr">
            <a:spAutoFit/>
          </a:bodyPr>
          <a:lstStyle/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f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x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y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y &gt;= 0;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//@ensures \result == POW(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x,y</a:t>
            </a: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);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{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b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= x;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e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= y;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= 1;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while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(e &gt; 1) {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if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(e % 2 == 1) {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  r = b * r;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}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b = b * b;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e = e / 2;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}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r * b;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</p:txBody>
      </p:sp>
      <p:sp>
        <p:nvSpPr>
          <p:cNvPr id="26" name="Rectangular Callout 25"/>
          <p:cNvSpPr/>
          <p:nvPr/>
        </p:nvSpPr>
        <p:spPr bwMode="auto">
          <a:xfrm>
            <a:off x="11059185" y="3505200"/>
            <a:ext cx="1310615" cy="646331"/>
          </a:xfrm>
          <a:prstGeom prst="wedgeRectCallout">
            <a:avLst>
              <a:gd name="adj1" fmla="val -90494"/>
              <a:gd name="adj2" fmla="val -132645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chemeClr val="bg2">
                <a:lumMod val="25000"/>
              </a:schemeClr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1800" b="0" kern="0" dirty="0"/>
              <a:t>This checks</a:t>
            </a:r>
            <a:br>
              <a:rPr lang="en-US" sz="1800" b="0" kern="0" dirty="0"/>
            </a:br>
            <a:r>
              <a:rPr lang="en-US" sz="1800" b="0" kern="0" dirty="0"/>
              <a:t>if e is odd</a:t>
            </a:r>
            <a:endParaRPr lang="en-US" sz="1800" b="0" dirty="0"/>
          </a:p>
        </p:txBody>
      </p:sp>
      <p:sp>
        <p:nvSpPr>
          <p:cNvPr id="28" name="Slide Number Placeholder 2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29" name="Flowchart: Data 28"/>
          <p:cNvSpPr/>
          <p:nvPr/>
        </p:nvSpPr>
        <p:spPr bwMode="auto">
          <a:xfrm>
            <a:off x="11033045" y="7239000"/>
            <a:ext cx="1414164" cy="923330"/>
          </a:xfrm>
          <a:prstGeom prst="flowChartInputOutput">
            <a:avLst/>
          </a:prstGeom>
          <a:solidFill>
            <a:srgbClr val="CCECFF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91440" bIns="9144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0" dirty="0"/>
              <a:t>loop</a:t>
            </a:r>
            <a:b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</a:b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body</a:t>
            </a:r>
          </a:p>
        </p:txBody>
      </p:sp>
      <p:sp>
        <p:nvSpPr>
          <p:cNvPr id="50" name="Oval 49"/>
          <p:cNvSpPr/>
          <p:nvPr/>
        </p:nvSpPr>
        <p:spPr bwMode="auto">
          <a:xfrm>
            <a:off x="10506536" y="5410200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51" name="Oval 50"/>
          <p:cNvSpPr/>
          <p:nvPr/>
        </p:nvSpPr>
        <p:spPr bwMode="auto">
          <a:xfrm>
            <a:off x="11659180" y="8839200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52" name="Flowchart: Decision 51"/>
          <p:cNvSpPr/>
          <p:nvPr/>
        </p:nvSpPr>
        <p:spPr bwMode="auto">
          <a:xfrm>
            <a:off x="9894927" y="6657737"/>
            <a:ext cx="1375618" cy="733663"/>
          </a:xfrm>
          <a:prstGeom prst="flowChartDecision">
            <a:avLst/>
          </a:prstGeom>
          <a:solidFill>
            <a:schemeClr val="accent1">
              <a:lumMod val="20000"/>
              <a:lumOff val="80000"/>
            </a:schemeClr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e &gt; 1</a:t>
            </a:r>
          </a:p>
        </p:txBody>
      </p:sp>
      <p:cxnSp>
        <p:nvCxnSpPr>
          <p:cNvPr id="53" name="Straight Arrow Connector 52"/>
          <p:cNvCxnSpPr>
            <a:stCxn id="54" idx="4"/>
            <a:endCxn id="29" idx="1"/>
          </p:cNvCxnSpPr>
          <p:nvPr/>
        </p:nvCxnSpPr>
        <p:spPr bwMode="auto">
          <a:xfrm rot="16200000" flipH="1">
            <a:off x="11631382" y="7130255"/>
            <a:ext cx="212742" cy="4747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arrow"/>
          </a:ln>
          <a:effectLst/>
        </p:spPr>
      </p:cxnSp>
      <p:sp>
        <p:nvSpPr>
          <p:cNvPr id="54" name="Oval 53"/>
          <p:cNvSpPr/>
          <p:nvPr/>
        </p:nvSpPr>
        <p:spPr bwMode="auto">
          <a:xfrm>
            <a:off x="11659180" y="6873858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cxnSp>
        <p:nvCxnSpPr>
          <p:cNvPr id="55" name="Straight Arrow Connector 54"/>
          <p:cNvCxnSpPr>
            <a:stCxn id="52" idx="3"/>
            <a:endCxn id="54" idx="4"/>
          </p:cNvCxnSpPr>
          <p:nvPr/>
        </p:nvCxnSpPr>
        <p:spPr bwMode="auto">
          <a:xfrm>
            <a:off x="11270545" y="7024569"/>
            <a:ext cx="464835" cy="1689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/>
          </a:ln>
          <a:effectLst/>
        </p:spPr>
      </p:cxnSp>
      <p:sp>
        <p:nvSpPr>
          <p:cNvPr id="56" name="Oval 55"/>
          <p:cNvSpPr/>
          <p:nvPr/>
        </p:nvSpPr>
        <p:spPr bwMode="auto">
          <a:xfrm>
            <a:off x="12522200" y="8839200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57" name="Oval 56"/>
          <p:cNvSpPr/>
          <p:nvPr/>
        </p:nvSpPr>
        <p:spPr bwMode="auto">
          <a:xfrm>
            <a:off x="10506536" y="5867400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58" name="Oval 57"/>
          <p:cNvSpPr/>
          <p:nvPr/>
        </p:nvSpPr>
        <p:spPr bwMode="auto">
          <a:xfrm>
            <a:off x="10506536" y="9220200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59" name="Oval 58"/>
          <p:cNvSpPr/>
          <p:nvPr/>
        </p:nvSpPr>
        <p:spPr bwMode="auto">
          <a:xfrm>
            <a:off x="12522200" y="5867400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cxnSp>
        <p:nvCxnSpPr>
          <p:cNvPr id="60" name="Straight Arrow Connector 59"/>
          <p:cNvCxnSpPr>
            <a:stCxn id="50" idx="4"/>
            <a:endCxn id="52" idx="0"/>
          </p:cNvCxnSpPr>
          <p:nvPr/>
        </p:nvCxnSpPr>
        <p:spPr bwMode="auto">
          <a:xfrm rot="5400000">
            <a:off x="10035168" y="6110168"/>
            <a:ext cx="1095137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arrow"/>
          </a:ln>
          <a:effectLst/>
        </p:spPr>
      </p:cxnSp>
      <p:cxnSp>
        <p:nvCxnSpPr>
          <p:cNvPr id="61" name="Straight Arrow Connector 60"/>
          <p:cNvCxnSpPr>
            <a:stCxn id="29" idx="4"/>
            <a:endCxn id="51" idx="0"/>
          </p:cNvCxnSpPr>
          <p:nvPr/>
        </p:nvCxnSpPr>
        <p:spPr bwMode="auto">
          <a:xfrm rot="5400000">
            <a:off x="11399319" y="8498392"/>
            <a:ext cx="676870" cy="4747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62" name="Straight Arrow Connector 61"/>
          <p:cNvCxnSpPr>
            <a:stCxn id="59" idx="4"/>
            <a:endCxn id="56" idx="0"/>
          </p:cNvCxnSpPr>
          <p:nvPr/>
        </p:nvCxnSpPr>
        <p:spPr bwMode="auto">
          <a:xfrm rot="5400000">
            <a:off x="11188700" y="7429500"/>
            <a:ext cx="28194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/>
          </a:ln>
          <a:effectLst/>
        </p:spPr>
      </p:cxnSp>
      <p:cxnSp>
        <p:nvCxnSpPr>
          <p:cNvPr id="63" name="Straight Arrow Connector 62"/>
          <p:cNvCxnSpPr>
            <a:stCxn id="56" idx="0"/>
            <a:endCxn id="51" idx="0"/>
          </p:cNvCxnSpPr>
          <p:nvPr/>
        </p:nvCxnSpPr>
        <p:spPr bwMode="auto">
          <a:xfrm rot="16200000" flipV="1">
            <a:off x="12166890" y="8407690"/>
            <a:ext cx="1588" cy="86302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64" name="Straight Arrow Connector 63"/>
          <p:cNvCxnSpPr>
            <a:stCxn id="52" idx="2"/>
            <a:endCxn id="58" idx="0"/>
          </p:cNvCxnSpPr>
          <p:nvPr/>
        </p:nvCxnSpPr>
        <p:spPr bwMode="auto">
          <a:xfrm rot="5400000">
            <a:off x="9668336" y="8305800"/>
            <a:ext cx="18288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arrow"/>
          </a:ln>
          <a:effectLst/>
        </p:spPr>
      </p:cxnSp>
      <p:cxnSp>
        <p:nvCxnSpPr>
          <p:cNvPr id="65" name="Straight Arrow Connector 64"/>
          <p:cNvCxnSpPr>
            <a:stCxn id="59" idx="4"/>
            <a:endCxn id="57" idx="4"/>
          </p:cNvCxnSpPr>
          <p:nvPr/>
        </p:nvCxnSpPr>
        <p:spPr bwMode="auto">
          <a:xfrm rot="5400000">
            <a:off x="11590568" y="5011968"/>
            <a:ext cx="1588" cy="2015664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arrow"/>
          </a:ln>
          <a:effectLst/>
        </p:spPr>
      </p:cxnSp>
      <p:sp>
        <p:nvSpPr>
          <p:cNvPr id="66" name="Right Arrow 65"/>
          <p:cNvSpPr/>
          <p:nvPr/>
        </p:nvSpPr>
        <p:spPr bwMode="auto">
          <a:xfrm>
            <a:off x="9664700" y="5943600"/>
            <a:ext cx="838200" cy="685800"/>
          </a:xfrm>
          <a:prstGeom prst="rightArrow">
            <a:avLst/>
          </a:prstGeom>
          <a:solidFill>
            <a:srgbClr val="FFC0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Here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11226800" y="6641275"/>
            <a:ext cx="582211" cy="369332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sz="1800" b="0" dirty="0">
                <a:solidFill>
                  <a:srgbClr val="FF0000"/>
                </a:solidFill>
              </a:rPr>
              <a:t>true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9931400" y="7403068"/>
            <a:ext cx="671979" cy="369332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sz="1800" b="0" dirty="0">
                <a:solidFill>
                  <a:srgbClr val="FF0000"/>
                </a:solidFill>
              </a:rPr>
              <a:t>false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80F2C825-99AA-FB68-9E3A-194240CF9DA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4028147"/>
              </p:ext>
            </p:extLst>
          </p:nvPr>
        </p:nvGraphicFramePr>
        <p:xfrm>
          <a:off x="1946366" y="3810000"/>
          <a:ext cx="5227324" cy="25908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068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068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068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06831">
                  <a:extLst>
                    <a:ext uri="{9D8B030D-6E8A-4147-A177-3AD203B41FA5}">
                      <a16:colId xmlns:a16="http://schemas.microsoft.com/office/drawing/2014/main" val="117479738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i="1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i="1" dirty="0">
                          <a:solidFill>
                            <a:schemeClr val="tx1"/>
                          </a:solidFill>
                        </a:rPr>
                        <a:t>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i="1" dirty="0">
                          <a:solidFill>
                            <a:schemeClr val="tx1"/>
                          </a:solidFill>
                        </a:rPr>
                        <a:t>r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i="1" dirty="0">
                          <a:solidFill>
                            <a:schemeClr val="bg1"/>
                          </a:solidFill>
                        </a:rPr>
                        <a:t>b</a:t>
                      </a:r>
                      <a:r>
                        <a:rPr lang="en-US" sz="2800" b="1" i="1" baseline="30000" dirty="0">
                          <a:solidFill>
                            <a:schemeClr val="bg1"/>
                          </a:solidFill>
                        </a:rPr>
                        <a:t>e</a:t>
                      </a:r>
                      <a:endParaRPr lang="en-US" sz="2800" b="1" i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256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256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16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256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256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256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618710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254000"/>
            <a:ext cx="7988300" cy="1498600"/>
          </a:xfrm>
        </p:spPr>
        <p:txBody>
          <a:bodyPr/>
          <a:lstStyle/>
          <a:p>
            <a:r>
              <a:rPr lang="en-US" dirty="0"/>
              <a:t>Tracing Code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Run the function on sample inputs</a:t>
            </a:r>
            <a:br>
              <a:rPr lang="en-US" dirty="0"/>
            </a:br>
            <a:r>
              <a:rPr lang="en-US" dirty="0"/>
              <a:t>and track the values of the variables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Let’s try with </a:t>
            </a:r>
            <a:r>
              <a:rPr lang="en-US" i="1" dirty="0">
                <a:solidFill>
                  <a:srgbClr val="0070C0"/>
                </a:solidFill>
              </a:rPr>
              <a:t>f</a:t>
            </a:r>
            <a:r>
              <a:rPr lang="en-US" dirty="0"/>
              <a:t>(2,8)</a:t>
            </a:r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>
              <a:buNone/>
            </a:pPr>
            <a:endParaRPr lang="en-US" dirty="0"/>
          </a:p>
          <a:p>
            <a:pPr lvl="1"/>
            <a:endParaRPr lang="en-US" dirty="0"/>
          </a:p>
        </p:txBody>
      </p:sp>
      <p:sp>
        <p:nvSpPr>
          <p:cNvPr id="6" name="Rectangle 4"/>
          <p:cNvSpPr>
            <a:spLocks/>
          </p:cNvSpPr>
          <p:nvPr/>
        </p:nvSpPr>
        <p:spPr bwMode="auto">
          <a:xfrm>
            <a:off x="8940800" y="148709"/>
            <a:ext cx="3886200" cy="5109091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square" tIns="91440" bIns="91440" anchor="ctr">
            <a:spAutoFit/>
          </a:bodyPr>
          <a:lstStyle/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f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x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y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y &gt;= 0;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//@ensures \result == POW(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x,y</a:t>
            </a: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);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{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b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= x;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e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= y;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= 1;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while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(e &gt; 1) {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if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(e % 2 == 1) {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  r = b * r;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}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b = b * b;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e = e / 2;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}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r * b;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</p:txBody>
      </p:sp>
      <p:sp>
        <p:nvSpPr>
          <p:cNvPr id="26" name="Rectangular Callout 25"/>
          <p:cNvSpPr/>
          <p:nvPr/>
        </p:nvSpPr>
        <p:spPr bwMode="auto">
          <a:xfrm>
            <a:off x="11059185" y="3505200"/>
            <a:ext cx="1310615" cy="646331"/>
          </a:xfrm>
          <a:prstGeom prst="wedgeRectCallout">
            <a:avLst>
              <a:gd name="adj1" fmla="val -90494"/>
              <a:gd name="adj2" fmla="val -132645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chemeClr val="bg2">
                <a:lumMod val="25000"/>
              </a:schemeClr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1800" b="0" kern="0" dirty="0"/>
              <a:t>This checks</a:t>
            </a:r>
            <a:br>
              <a:rPr lang="en-US" sz="1800" b="0" kern="0" dirty="0"/>
            </a:br>
            <a:r>
              <a:rPr lang="en-US" sz="1800" b="0" kern="0" dirty="0"/>
              <a:t>if e is odd</a:t>
            </a:r>
            <a:endParaRPr lang="en-US" sz="1800" b="0" dirty="0"/>
          </a:p>
        </p:txBody>
      </p:sp>
      <p:sp>
        <p:nvSpPr>
          <p:cNvPr id="28" name="Slide Number Placeholder 2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29" name="Flowchart: Data 28"/>
          <p:cNvSpPr/>
          <p:nvPr/>
        </p:nvSpPr>
        <p:spPr bwMode="auto">
          <a:xfrm>
            <a:off x="11033045" y="7239000"/>
            <a:ext cx="1414164" cy="923330"/>
          </a:xfrm>
          <a:prstGeom prst="flowChartInputOutput">
            <a:avLst/>
          </a:prstGeom>
          <a:solidFill>
            <a:srgbClr val="CCECFF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91440" bIns="9144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0" dirty="0"/>
              <a:t>loop</a:t>
            </a:r>
            <a:b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</a:b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body</a:t>
            </a:r>
          </a:p>
        </p:txBody>
      </p:sp>
      <p:sp>
        <p:nvSpPr>
          <p:cNvPr id="50" name="Oval 49"/>
          <p:cNvSpPr/>
          <p:nvPr/>
        </p:nvSpPr>
        <p:spPr bwMode="auto">
          <a:xfrm>
            <a:off x="10506536" y="5410200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51" name="Oval 50"/>
          <p:cNvSpPr/>
          <p:nvPr/>
        </p:nvSpPr>
        <p:spPr bwMode="auto">
          <a:xfrm>
            <a:off x="11659180" y="8839200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52" name="Flowchart: Decision 51"/>
          <p:cNvSpPr/>
          <p:nvPr/>
        </p:nvSpPr>
        <p:spPr bwMode="auto">
          <a:xfrm>
            <a:off x="9894927" y="6657737"/>
            <a:ext cx="1375618" cy="733663"/>
          </a:xfrm>
          <a:prstGeom prst="flowChartDecision">
            <a:avLst/>
          </a:prstGeom>
          <a:solidFill>
            <a:schemeClr val="accent1">
              <a:lumMod val="20000"/>
              <a:lumOff val="80000"/>
            </a:schemeClr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e &gt; 1</a:t>
            </a:r>
          </a:p>
        </p:txBody>
      </p:sp>
      <p:cxnSp>
        <p:nvCxnSpPr>
          <p:cNvPr id="53" name="Straight Arrow Connector 52"/>
          <p:cNvCxnSpPr>
            <a:stCxn id="54" idx="4"/>
            <a:endCxn id="29" idx="1"/>
          </p:cNvCxnSpPr>
          <p:nvPr/>
        </p:nvCxnSpPr>
        <p:spPr bwMode="auto">
          <a:xfrm rot="16200000" flipH="1">
            <a:off x="11631382" y="7130255"/>
            <a:ext cx="212742" cy="4747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arrow"/>
          </a:ln>
          <a:effectLst/>
        </p:spPr>
      </p:cxnSp>
      <p:sp>
        <p:nvSpPr>
          <p:cNvPr id="54" name="Oval 53"/>
          <p:cNvSpPr/>
          <p:nvPr/>
        </p:nvSpPr>
        <p:spPr bwMode="auto">
          <a:xfrm>
            <a:off x="11659180" y="6873858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cxnSp>
        <p:nvCxnSpPr>
          <p:cNvPr id="55" name="Straight Arrow Connector 54"/>
          <p:cNvCxnSpPr>
            <a:stCxn id="52" idx="3"/>
            <a:endCxn id="54" idx="4"/>
          </p:cNvCxnSpPr>
          <p:nvPr/>
        </p:nvCxnSpPr>
        <p:spPr bwMode="auto">
          <a:xfrm>
            <a:off x="11270545" y="7024569"/>
            <a:ext cx="464835" cy="1689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/>
          </a:ln>
          <a:effectLst/>
        </p:spPr>
      </p:cxnSp>
      <p:sp>
        <p:nvSpPr>
          <p:cNvPr id="56" name="Oval 55"/>
          <p:cNvSpPr/>
          <p:nvPr/>
        </p:nvSpPr>
        <p:spPr bwMode="auto">
          <a:xfrm>
            <a:off x="12522200" y="8839200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57" name="Oval 56"/>
          <p:cNvSpPr/>
          <p:nvPr/>
        </p:nvSpPr>
        <p:spPr bwMode="auto">
          <a:xfrm>
            <a:off x="10506536" y="5867400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58" name="Oval 57"/>
          <p:cNvSpPr/>
          <p:nvPr/>
        </p:nvSpPr>
        <p:spPr bwMode="auto">
          <a:xfrm>
            <a:off x="10506536" y="9220200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59" name="Oval 58"/>
          <p:cNvSpPr/>
          <p:nvPr/>
        </p:nvSpPr>
        <p:spPr bwMode="auto">
          <a:xfrm>
            <a:off x="12522200" y="5867400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cxnSp>
        <p:nvCxnSpPr>
          <p:cNvPr id="60" name="Straight Arrow Connector 59"/>
          <p:cNvCxnSpPr>
            <a:stCxn id="50" idx="4"/>
            <a:endCxn id="52" idx="0"/>
          </p:cNvCxnSpPr>
          <p:nvPr/>
        </p:nvCxnSpPr>
        <p:spPr bwMode="auto">
          <a:xfrm rot="5400000">
            <a:off x="10035168" y="6110168"/>
            <a:ext cx="1095137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arrow"/>
          </a:ln>
          <a:effectLst/>
        </p:spPr>
      </p:cxnSp>
      <p:cxnSp>
        <p:nvCxnSpPr>
          <p:cNvPr id="61" name="Straight Arrow Connector 60"/>
          <p:cNvCxnSpPr>
            <a:stCxn id="29" idx="4"/>
            <a:endCxn id="51" idx="0"/>
          </p:cNvCxnSpPr>
          <p:nvPr/>
        </p:nvCxnSpPr>
        <p:spPr bwMode="auto">
          <a:xfrm rot="5400000">
            <a:off x="11399319" y="8498392"/>
            <a:ext cx="676870" cy="4747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62" name="Straight Arrow Connector 61"/>
          <p:cNvCxnSpPr>
            <a:stCxn id="59" idx="4"/>
            <a:endCxn id="56" idx="0"/>
          </p:cNvCxnSpPr>
          <p:nvPr/>
        </p:nvCxnSpPr>
        <p:spPr bwMode="auto">
          <a:xfrm rot="5400000">
            <a:off x="11188700" y="7429500"/>
            <a:ext cx="28194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/>
          </a:ln>
          <a:effectLst/>
        </p:spPr>
      </p:cxnSp>
      <p:cxnSp>
        <p:nvCxnSpPr>
          <p:cNvPr id="63" name="Straight Arrow Connector 62"/>
          <p:cNvCxnSpPr>
            <a:stCxn id="56" idx="0"/>
            <a:endCxn id="51" idx="0"/>
          </p:cNvCxnSpPr>
          <p:nvPr/>
        </p:nvCxnSpPr>
        <p:spPr bwMode="auto">
          <a:xfrm rot="16200000" flipV="1">
            <a:off x="12166890" y="8407690"/>
            <a:ext cx="1588" cy="86302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64" name="Straight Arrow Connector 63"/>
          <p:cNvCxnSpPr>
            <a:stCxn id="52" idx="2"/>
            <a:endCxn id="58" idx="0"/>
          </p:cNvCxnSpPr>
          <p:nvPr/>
        </p:nvCxnSpPr>
        <p:spPr bwMode="auto">
          <a:xfrm rot="5400000">
            <a:off x="9668336" y="8305800"/>
            <a:ext cx="18288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arrow"/>
          </a:ln>
          <a:effectLst/>
        </p:spPr>
      </p:cxnSp>
      <p:cxnSp>
        <p:nvCxnSpPr>
          <p:cNvPr id="65" name="Straight Arrow Connector 64"/>
          <p:cNvCxnSpPr>
            <a:stCxn id="59" idx="4"/>
            <a:endCxn id="57" idx="4"/>
          </p:cNvCxnSpPr>
          <p:nvPr/>
        </p:nvCxnSpPr>
        <p:spPr bwMode="auto">
          <a:xfrm rot="5400000">
            <a:off x="11590568" y="5011968"/>
            <a:ext cx="1588" cy="2015664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arrow"/>
          </a:ln>
          <a:effectLst/>
        </p:spPr>
      </p:cxnSp>
      <p:sp>
        <p:nvSpPr>
          <p:cNvPr id="66" name="Right Arrow 65"/>
          <p:cNvSpPr/>
          <p:nvPr/>
        </p:nvSpPr>
        <p:spPr bwMode="auto">
          <a:xfrm>
            <a:off x="9664700" y="5943600"/>
            <a:ext cx="838200" cy="685800"/>
          </a:xfrm>
          <a:prstGeom prst="rightArrow">
            <a:avLst/>
          </a:prstGeom>
          <a:solidFill>
            <a:srgbClr val="FFC0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Here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11226800" y="6641275"/>
            <a:ext cx="582211" cy="369332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sz="1800" b="0" dirty="0">
                <a:solidFill>
                  <a:srgbClr val="FF0000"/>
                </a:solidFill>
              </a:rPr>
              <a:t>true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9931400" y="7403068"/>
            <a:ext cx="671979" cy="369332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sz="1800" b="0" dirty="0">
                <a:solidFill>
                  <a:srgbClr val="FF0000"/>
                </a:solidFill>
              </a:rPr>
              <a:t>false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EB4FA6EF-3031-43BA-E72C-D2AA12986F4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5947584"/>
              </p:ext>
            </p:extLst>
          </p:nvPr>
        </p:nvGraphicFramePr>
        <p:xfrm>
          <a:off x="1946366" y="3810000"/>
          <a:ext cx="5227324" cy="25908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068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068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068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06831">
                  <a:extLst>
                    <a:ext uri="{9D8B030D-6E8A-4147-A177-3AD203B41FA5}">
                      <a16:colId xmlns:a16="http://schemas.microsoft.com/office/drawing/2014/main" val="117479738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i="1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i="1" dirty="0">
                          <a:solidFill>
                            <a:schemeClr val="tx1"/>
                          </a:solidFill>
                        </a:rPr>
                        <a:t>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i="1" dirty="0">
                          <a:solidFill>
                            <a:schemeClr val="tx1"/>
                          </a:solidFill>
                        </a:rPr>
                        <a:t>r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i="1" dirty="0">
                          <a:solidFill>
                            <a:schemeClr val="bg1"/>
                          </a:solidFill>
                        </a:rPr>
                        <a:t>b</a:t>
                      </a:r>
                      <a:r>
                        <a:rPr lang="en-US" sz="2800" b="1" i="1" baseline="30000" dirty="0">
                          <a:solidFill>
                            <a:schemeClr val="bg1"/>
                          </a:solidFill>
                        </a:rPr>
                        <a:t>e</a:t>
                      </a:r>
                      <a:endParaRPr lang="en-US" sz="2800" b="1" i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256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256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16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256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256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256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962821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254000"/>
            <a:ext cx="7988300" cy="1498600"/>
          </a:xfrm>
        </p:spPr>
        <p:txBody>
          <a:bodyPr/>
          <a:lstStyle/>
          <a:p>
            <a:r>
              <a:rPr lang="en-US" dirty="0"/>
              <a:t>Tracing Code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Run the function on sample inputs</a:t>
            </a:r>
            <a:br>
              <a:rPr lang="en-US" dirty="0"/>
            </a:br>
            <a:r>
              <a:rPr lang="en-US" dirty="0"/>
              <a:t>and track the values of the variables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Let’s try with </a:t>
            </a:r>
            <a:r>
              <a:rPr lang="en-US" i="1" dirty="0">
                <a:solidFill>
                  <a:srgbClr val="0070C0"/>
                </a:solidFill>
              </a:rPr>
              <a:t>f</a:t>
            </a:r>
            <a:r>
              <a:rPr lang="en-US" dirty="0"/>
              <a:t>(2,8)</a:t>
            </a:r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>
              <a:buNone/>
            </a:pPr>
            <a:endParaRPr lang="en-US" dirty="0"/>
          </a:p>
          <a:p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Can you spot a quantity that doesn’t </a:t>
            </a:r>
            <a:br>
              <a:rPr lang="en-US" dirty="0"/>
            </a:br>
            <a:r>
              <a:rPr lang="en-US" dirty="0"/>
              <a:t>change?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Not </a:t>
            </a:r>
            <a:r>
              <a:rPr lang="en-US" b="1" i="1" dirty="0"/>
              <a:t>r</a:t>
            </a:r>
            <a:r>
              <a:rPr lang="en-US" dirty="0"/>
              <a:t> because it will change if </a:t>
            </a:r>
            <a:r>
              <a:rPr lang="en-US" b="1" i="1" dirty="0"/>
              <a:t>e</a:t>
            </a:r>
            <a:r>
              <a:rPr lang="en-US" dirty="0"/>
              <a:t> is odd</a:t>
            </a:r>
          </a:p>
          <a:p>
            <a:endParaRPr lang="en-US" dirty="0"/>
          </a:p>
        </p:txBody>
      </p:sp>
      <p:sp>
        <p:nvSpPr>
          <p:cNvPr id="6" name="Rectangle 4"/>
          <p:cNvSpPr>
            <a:spLocks/>
          </p:cNvSpPr>
          <p:nvPr/>
        </p:nvSpPr>
        <p:spPr bwMode="auto">
          <a:xfrm>
            <a:off x="8940800" y="148709"/>
            <a:ext cx="3886200" cy="5109091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square" tIns="91440" bIns="91440" anchor="ctr">
            <a:spAutoFit/>
          </a:bodyPr>
          <a:lstStyle/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f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x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y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y &gt;= 0;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//@ensures \result == POW(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x,y</a:t>
            </a: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);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{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b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= x;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e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= y;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= 1;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while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(e &gt; 1) {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if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(e % 2 == 1) {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  r = b * r;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}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b = b * b;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e = e / 2;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}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r * b;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</p:txBody>
      </p:sp>
      <p:sp>
        <p:nvSpPr>
          <p:cNvPr id="26" name="Rectangular Callout 25"/>
          <p:cNvSpPr/>
          <p:nvPr/>
        </p:nvSpPr>
        <p:spPr bwMode="auto">
          <a:xfrm>
            <a:off x="11059185" y="3505200"/>
            <a:ext cx="1310615" cy="646331"/>
          </a:xfrm>
          <a:prstGeom prst="wedgeRectCallout">
            <a:avLst>
              <a:gd name="adj1" fmla="val -90494"/>
              <a:gd name="adj2" fmla="val -132645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chemeClr val="bg2">
                <a:lumMod val="25000"/>
              </a:schemeClr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1800" b="0" kern="0" dirty="0"/>
              <a:t>This checks</a:t>
            </a:r>
            <a:br>
              <a:rPr lang="en-US" sz="1800" b="0" kern="0" dirty="0"/>
            </a:br>
            <a:r>
              <a:rPr lang="en-US" sz="1800" b="0" kern="0" dirty="0"/>
              <a:t>if e is odd</a:t>
            </a:r>
            <a:endParaRPr lang="en-US" sz="1800" b="0" dirty="0"/>
          </a:p>
        </p:txBody>
      </p:sp>
      <p:sp>
        <p:nvSpPr>
          <p:cNvPr id="28" name="Slide Number Placeholder 2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29" name="Flowchart: Data 28"/>
          <p:cNvSpPr/>
          <p:nvPr/>
        </p:nvSpPr>
        <p:spPr bwMode="auto">
          <a:xfrm>
            <a:off x="11033045" y="7239000"/>
            <a:ext cx="1414164" cy="923330"/>
          </a:xfrm>
          <a:prstGeom prst="flowChartInputOutput">
            <a:avLst/>
          </a:prstGeom>
          <a:solidFill>
            <a:srgbClr val="CCECFF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91440" bIns="9144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0" dirty="0"/>
              <a:t>loop</a:t>
            </a:r>
            <a:b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</a:b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body</a:t>
            </a:r>
          </a:p>
        </p:txBody>
      </p:sp>
      <p:sp>
        <p:nvSpPr>
          <p:cNvPr id="50" name="Oval 49"/>
          <p:cNvSpPr/>
          <p:nvPr/>
        </p:nvSpPr>
        <p:spPr bwMode="auto">
          <a:xfrm>
            <a:off x="10506536" y="5410200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51" name="Oval 50"/>
          <p:cNvSpPr/>
          <p:nvPr/>
        </p:nvSpPr>
        <p:spPr bwMode="auto">
          <a:xfrm>
            <a:off x="11659180" y="8839200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52" name="Flowchart: Decision 51"/>
          <p:cNvSpPr/>
          <p:nvPr/>
        </p:nvSpPr>
        <p:spPr bwMode="auto">
          <a:xfrm>
            <a:off x="9894927" y="6657737"/>
            <a:ext cx="1375618" cy="733663"/>
          </a:xfrm>
          <a:prstGeom prst="flowChartDecision">
            <a:avLst/>
          </a:prstGeom>
          <a:solidFill>
            <a:schemeClr val="accent1">
              <a:lumMod val="20000"/>
              <a:lumOff val="80000"/>
            </a:schemeClr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e &gt; 1</a:t>
            </a:r>
          </a:p>
        </p:txBody>
      </p:sp>
      <p:cxnSp>
        <p:nvCxnSpPr>
          <p:cNvPr id="53" name="Straight Arrow Connector 52"/>
          <p:cNvCxnSpPr>
            <a:stCxn id="54" idx="4"/>
            <a:endCxn id="29" idx="1"/>
          </p:cNvCxnSpPr>
          <p:nvPr/>
        </p:nvCxnSpPr>
        <p:spPr bwMode="auto">
          <a:xfrm rot="16200000" flipH="1">
            <a:off x="11631382" y="7130255"/>
            <a:ext cx="212742" cy="4747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arrow"/>
          </a:ln>
          <a:effectLst/>
        </p:spPr>
      </p:cxnSp>
      <p:sp>
        <p:nvSpPr>
          <p:cNvPr id="54" name="Oval 53"/>
          <p:cNvSpPr/>
          <p:nvPr/>
        </p:nvSpPr>
        <p:spPr bwMode="auto">
          <a:xfrm>
            <a:off x="11659180" y="6873858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cxnSp>
        <p:nvCxnSpPr>
          <p:cNvPr id="55" name="Straight Arrow Connector 54"/>
          <p:cNvCxnSpPr>
            <a:stCxn id="52" idx="3"/>
            <a:endCxn id="54" idx="4"/>
          </p:cNvCxnSpPr>
          <p:nvPr/>
        </p:nvCxnSpPr>
        <p:spPr bwMode="auto">
          <a:xfrm>
            <a:off x="11270545" y="7024569"/>
            <a:ext cx="464835" cy="1689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/>
          </a:ln>
          <a:effectLst/>
        </p:spPr>
      </p:cxnSp>
      <p:sp>
        <p:nvSpPr>
          <p:cNvPr id="56" name="Oval 55"/>
          <p:cNvSpPr/>
          <p:nvPr/>
        </p:nvSpPr>
        <p:spPr bwMode="auto">
          <a:xfrm>
            <a:off x="12522200" y="8839200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57" name="Oval 56"/>
          <p:cNvSpPr/>
          <p:nvPr/>
        </p:nvSpPr>
        <p:spPr bwMode="auto">
          <a:xfrm>
            <a:off x="10506536" y="5867400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58" name="Oval 57"/>
          <p:cNvSpPr/>
          <p:nvPr/>
        </p:nvSpPr>
        <p:spPr bwMode="auto">
          <a:xfrm>
            <a:off x="10506536" y="9220200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59" name="Oval 58"/>
          <p:cNvSpPr/>
          <p:nvPr/>
        </p:nvSpPr>
        <p:spPr bwMode="auto">
          <a:xfrm>
            <a:off x="12522200" y="5867400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cxnSp>
        <p:nvCxnSpPr>
          <p:cNvPr id="60" name="Straight Arrow Connector 59"/>
          <p:cNvCxnSpPr>
            <a:stCxn id="50" idx="4"/>
            <a:endCxn id="52" idx="0"/>
          </p:cNvCxnSpPr>
          <p:nvPr/>
        </p:nvCxnSpPr>
        <p:spPr bwMode="auto">
          <a:xfrm rot="5400000">
            <a:off x="10035168" y="6110168"/>
            <a:ext cx="1095137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arrow"/>
          </a:ln>
          <a:effectLst/>
        </p:spPr>
      </p:cxnSp>
      <p:cxnSp>
        <p:nvCxnSpPr>
          <p:cNvPr id="61" name="Straight Arrow Connector 60"/>
          <p:cNvCxnSpPr>
            <a:stCxn id="29" idx="4"/>
            <a:endCxn id="51" idx="0"/>
          </p:cNvCxnSpPr>
          <p:nvPr/>
        </p:nvCxnSpPr>
        <p:spPr bwMode="auto">
          <a:xfrm rot="5400000">
            <a:off x="11399319" y="8498392"/>
            <a:ext cx="676870" cy="4747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62" name="Straight Arrow Connector 61"/>
          <p:cNvCxnSpPr>
            <a:stCxn id="59" idx="4"/>
            <a:endCxn id="56" idx="0"/>
          </p:cNvCxnSpPr>
          <p:nvPr/>
        </p:nvCxnSpPr>
        <p:spPr bwMode="auto">
          <a:xfrm rot="5400000">
            <a:off x="11188700" y="7429500"/>
            <a:ext cx="28194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/>
          </a:ln>
          <a:effectLst/>
        </p:spPr>
      </p:cxnSp>
      <p:cxnSp>
        <p:nvCxnSpPr>
          <p:cNvPr id="63" name="Straight Arrow Connector 62"/>
          <p:cNvCxnSpPr>
            <a:stCxn id="56" idx="0"/>
            <a:endCxn id="51" idx="0"/>
          </p:cNvCxnSpPr>
          <p:nvPr/>
        </p:nvCxnSpPr>
        <p:spPr bwMode="auto">
          <a:xfrm rot="16200000" flipV="1">
            <a:off x="12166890" y="8407690"/>
            <a:ext cx="1588" cy="86302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64" name="Straight Arrow Connector 63"/>
          <p:cNvCxnSpPr>
            <a:stCxn id="52" idx="2"/>
            <a:endCxn id="58" idx="0"/>
          </p:cNvCxnSpPr>
          <p:nvPr/>
        </p:nvCxnSpPr>
        <p:spPr bwMode="auto">
          <a:xfrm rot="5400000">
            <a:off x="9668336" y="8305800"/>
            <a:ext cx="18288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arrow"/>
          </a:ln>
          <a:effectLst/>
        </p:spPr>
      </p:cxnSp>
      <p:cxnSp>
        <p:nvCxnSpPr>
          <p:cNvPr id="65" name="Straight Arrow Connector 64"/>
          <p:cNvCxnSpPr>
            <a:stCxn id="59" idx="4"/>
            <a:endCxn id="57" idx="4"/>
          </p:cNvCxnSpPr>
          <p:nvPr/>
        </p:nvCxnSpPr>
        <p:spPr bwMode="auto">
          <a:xfrm rot="5400000">
            <a:off x="11590568" y="5011968"/>
            <a:ext cx="1588" cy="2015664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arrow"/>
          </a:ln>
          <a:effectLst/>
        </p:spPr>
      </p:cxnSp>
      <p:sp>
        <p:nvSpPr>
          <p:cNvPr id="66" name="Right Arrow 65"/>
          <p:cNvSpPr/>
          <p:nvPr/>
        </p:nvSpPr>
        <p:spPr bwMode="auto">
          <a:xfrm>
            <a:off x="9664700" y="5943600"/>
            <a:ext cx="838200" cy="685800"/>
          </a:xfrm>
          <a:prstGeom prst="rightArrow">
            <a:avLst/>
          </a:prstGeom>
          <a:solidFill>
            <a:srgbClr val="FFC0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Here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11226800" y="6641275"/>
            <a:ext cx="582211" cy="369332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sz="1800" b="0" dirty="0">
                <a:solidFill>
                  <a:srgbClr val="FF0000"/>
                </a:solidFill>
              </a:rPr>
              <a:t>true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9931400" y="7403068"/>
            <a:ext cx="671979" cy="369332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sz="1800" b="0" dirty="0">
                <a:solidFill>
                  <a:srgbClr val="FF0000"/>
                </a:solidFill>
              </a:rPr>
              <a:t>false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DF5B3E4C-5C0A-225F-3D5B-6FB748F5578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0659910"/>
              </p:ext>
            </p:extLst>
          </p:nvPr>
        </p:nvGraphicFramePr>
        <p:xfrm>
          <a:off x="1946366" y="3810000"/>
          <a:ext cx="5227324" cy="25908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068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068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068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06831">
                  <a:extLst>
                    <a:ext uri="{9D8B030D-6E8A-4147-A177-3AD203B41FA5}">
                      <a16:colId xmlns:a16="http://schemas.microsoft.com/office/drawing/2014/main" val="117479738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i="1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i="1" dirty="0">
                          <a:solidFill>
                            <a:schemeClr val="tx1"/>
                          </a:solidFill>
                        </a:rPr>
                        <a:t>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i="1" dirty="0">
                          <a:solidFill>
                            <a:schemeClr val="tx1"/>
                          </a:solidFill>
                        </a:rPr>
                        <a:t>r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i="1" dirty="0">
                          <a:solidFill>
                            <a:schemeClr val="bg1"/>
                          </a:solidFill>
                        </a:rPr>
                        <a:t>b</a:t>
                      </a:r>
                      <a:r>
                        <a:rPr lang="en-US" sz="2800" b="1" i="1" baseline="30000" dirty="0">
                          <a:solidFill>
                            <a:schemeClr val="bg1"/>
                          </a:solidFill>
                        </a:rPr>
                        <a:t>e</a:t>
                      </a:r>
                      <a:endParaRPr lang="en-US" sz="2800" b="1" i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256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256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16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256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256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256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" name="Rectangular Callout 3">
            <a:extLst>
              <a:ext uri="{FF2B5EF4-FFF2-40B4-BE49-F238E27FC236}">
                <a16:creationId xmlns:a16="http://schemas.microsoft.com/office/drawing/2014/main" id="{8490B2B6-C437-8B97-CAFB-EA3AB77A89B3}"/>
              </a:ext>
            </a:extLst>
          </p:cNvPr>
          <p:cNvSpPr/>
          <p:nvPr/>
        </p:nvSpPr>
        <p:spPr bwMode="auto">
          <a:xfrm>
            <a:off x="6778187" y="5614769"/>
            <a:ext cx="1695337" cy="646331"/>
          </a:xfrm>
          <a:prstGeom prst="wedgeRectCallout">
            <a:avLst>
              <a:gd name="adj1" fmla="val -125518"/>
              <a:gd name="adj2" fmla="val 36391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chemeClr val="bg2">
                <a:lumMod val="25000"/>
              </a:schemeClr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1800" b="0" kern="0" dirty="0"/>
              <a:t>At this point</a:t>
            </a:r>
            <a:br>
              <a:rPr lang="en-US" sz="1800" b="0" kern="0" dirty="0"/>
            </a:br>
            <a:r>
              <a:rPr lang="en-US" sz="1800" b="0" kern="0" dirty="0"/>
              <a:t>we exit the loop</a:t>
            </a:r>
            <a:endParaRPr lang="en-US" sz="1800" b="0" dirty="0"/>
          </a:p>
        </p:txBody>
      </p:sp>
    </p:spTree>
    <p:extLst>
      <p:ext uri="{BB962C8B-B14F-4D97-AF65-F5344CB8AC3E}">
        <p14:creationId xmlns:p14="http://schemas.microsoft.com/office/powerpoint/2010/main" val="3024793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254000"/>
            <a:ext cx="7988300" cy="1498600"/>
          </a:xfrm>
        </p:spPr>
        <p:txBody>
          <a:bodyPr/>
          <a:lstStyle/>
          <a:p>
            <a:r>
              <a:rPr lang="en-US" dirty="0"/>
              <a:t>Tracing Code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Run the function on sample inputs</a:t>
            </a:r>
            <a:br>
              <a:rPr lang="en-US" dirty="0"/>
            </a:br>
            <a:r>
              <a:rPr lang="en-US" dirty="0"/>
              <a:t>and track the values of the variables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Let’s try with </a:t>
            </a:r>
            <a:r>
              <a:rPr lang="en-US" i="1" dirty="0">
                <a:solidFill>
                  <a:srgbClr val="0070C0"/>
                </a:solidFill>
              </a:rPr>
              <a:t>f</a:t>
            </a:r>
            <a:r>
              <a:rPr lang="en-US" dirty="0"/>
              <a:t>(2,8)</a:t>
            </a:r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>
              <a:buNone/>
            </a:pPr>
            <a:endParaRPr lang="en-US" dirty="0"/>
          </a:p>
          <a:p>
            <a:pPr lvl="1">
              <a:buNone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b="1" i="1" dirty="0"/>
              <a:t>b</a:t>
            </a:r>
            <a:r>
              <a:rPr lang="en-US" b="1" i="1" baseline="30000" dirty="0"/>
              <a:t>e</a:t>
            </a:r>
            <a:r>
              <a:rPr lang="en-US" dirty="0"/>
              <a:t> is a </a:t>
            </a:r>
            <a:r>
              <a:rPr lang="en-US" b="1" i="1" dirty="0"/>
              <a:t>candidate</a:t>
            </a:r>
            <a:r>
              <a:rPr lang="en-US" b="1" dirty="0"/>
              <a:t> </a:t>
            </a:r>
            <a:r>
              <a:rPr lang="en-US" dirty="0"/>
              <a:t>loop invariant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It is constant on one set of inputs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i="1" dirty="0">
                <a:solidFill>
                  <a:srgbClr val="0070C0"/>
                </a:solidFill>
              </a:rPr>
              <a:t>A loop invariant must stay constant on all inputs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1263464"/>
              </p:ext>
            </p:extLst>
          </p:nvPr>
        </p:nvGraphicFramePr>
        <p:xfrm>
          <a:off x="1946366" y="3810000"/>
          <a:ext cx="5227324" cy="25908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068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068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068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06831">
                  <a:extLst>
                    <a:ext uri="{9D8B030D-6E8A-4147-A177-3AD203B41FA5}">
                      <a16:colId xmlns:a16="http://schemas.microsoft.com/office/drawing/2014/main" val="117479738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i="1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i="1" dirty="0">
                          <a:solidFill>
                            <a:schemeClr val="tx1"/>
                          </a:solidFill>
                        </a:rPr>
                        <a:t>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i="1" dirty="0">
                          <a:solidFill>
                            <a:schemeClr val="tx1"/>
                          </a:solidFill>
                        </a:rPr>
                        <a:t>r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i="1" dirty="0">
                          <a:solidFill>
                            <a:schemeClr val="tx1"/>
                          </a:solidFill>
                        </a:rPr>
                        <a:t>b</a:t>
                      </a:r>
                      <a:r>
                        <a:rPr lang="en-US" sz="2800" b="1" i="1" baseline="30000" dirty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en-US" sz="2800" b="1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256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256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16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256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256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256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" name="Rectangle 4"/>
          <p:cNvSpPr>
            <a:spLocks/>
          </p:cNvSpPr>
          <p:nvPr/>
        </p:nvSpPr>
        <p:spPr bwMode="auto">
          <a:xfrm>
            <a:off x="8940800" y="148709"/>
            <a:ext cx="3886200" cy="5109091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square" tIns="91440" bIns="91440" anchor="ctr">
            <a:spAutoFit/>
          </a:bodyPr>
          <a:lstStyle/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f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x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y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y &gt;= 0;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//@ensures \result == POW(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x,y</a:t>
            </a: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);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{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b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= x;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e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= y;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= 1;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while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(e &gt; 1) {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if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(e % 2 == 1) {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  r = b * r;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}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b = b * b;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e = e / 2;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}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r * b;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</p:txBody>
      </p:sp>
      <p:sp>
        <p:nvSpPr>
          <p:cNvPr id="26" name="Rectangular Callout 25"/>
          <p:cNvSpPr/>
          <p:nvPr/>
        </p:nvSpPr>
        <p:spPr bwMode="auto">
          <a:xfrm>
            <a:off x="11059185" y="3505200"/>
            <a:ext cx="1310615" cy="646331"/>
          </a:xfrm>
          <a:prstGeom prst="wedgeRectCallout">
            <a:avLst>
              <a:gd name="adj1" fmla="val -90494"/>
              <a:gd name="adj2" fmla="val -132645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chemeClr val="bg2">
                <a:lumMod val="25000"/>
              </a:schemeClr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1800" b="0" kern="0" dirty="0"/>
              <a:t>This checks</a:t>
            </a:r>
            <a:br>
              <a:rPr lang="en-US" sz="1800" b="0" kern="0" dirty="0"/>
            </a:br>
            <a:r>
              <a:rPr lang="en-US" sz="1800" b="0" kern="0" dirty="0"/>
              <a:t>if e is odd</a:t>
            </a:r>
            <a:endParaRPr lang="en-US" sz="1800" b="0" dirty="0"/>
          </a:p>
        </p:txBody>
      </p:sp>
      <p:sp>
        <p:nvSpPr>
          <p:cNvPr id="28" name="Slide Number Placeholder 2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29" name="Flowchart: Data 28"/>
          <p:cNvSpPr/>
          <p:nvPr/>
        </p:nvSpPr>
        <p:spPr bwMode="auto">
          <a:xfrm>
            <a:off x="11033045" y="7239000"/>
            <a:ext cx="1414164" cy="923330"/>
          </a:xfrm>
          <a:prstGeom prst="flowChartInputOutput">
            <a:avLst/>
          </a:prstGeom>
          <a:solidFill>
            <a:srgbClr val="CCECFF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91440" bIns="9144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0" dirty="0"/>
              <a:t>loop</a:t>
            </a:r>
            <a:b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</a:b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body</a:t>
            </a:r>
          </a:p>
        </p:txBody>
      </p:sp>
      <p:sp>
        <p:nvSpPr>
          <p:cNvPr id="50" name="Oval 49"/>
          <p:cNvSpPr/>
          <p:nvPr/>
        </p:nvSpPr>
        <p:spPr bwMode="auto">
          <a:xfrm>
            <a:off x="10506536" y="5410200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51" name="Oval 50"/>
          <p:cNvSpPr/>
          <p:nvPr/>
        </p:nvSpPr>
        <p:spPr bwMode="auto">
          <a:xfrm>
            <a:off x="11659180" y="8839200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52" name="Flowchart: Decision 51"/>
          <p:cNvSpPr/>
          <p:nvPr/>
        </p:nvSpPr>
        <p:spPr bwMode="auto">
          <a:xfrm>
            <a:off x="9894927" y="6657737"/>
            <a:ext cx="1375618" cy="733663"/>
          </a:xfrm>
          <a:prstGeom prst="flowChartDecision">
            <a:avLst/>
          </a:prstGeom>
          <a:solidFill>
            <a:schemeClr val="accent1">
              <a:lumMod val="20000"/>
              <a:lumOff val="80000"/>
            </a:schemeClr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e &gt; 1</a:t>
            </a:r>
          </a:p>
        </p:txBody>
      </p:sp>
      <p:cxnSp>
        <p:nvCxnSpPr>
          <p:cNvPr id="53" name="Straight Arrow Connector 52"/>
          <p:cNvCxnSpPr>
            <a:stCxn id="54" idx="4"/>
            <a:endCxn id="29" idx="1"/>
          </p:cNvCxnSpPr>
          <p:nvPr/>
        </p:nvCxnSpPr>
        <p:spPr bwMode="auto">
          <a:xfrm rot="16200000" flipH="1">
            <a:off x="11631382" y="7130255"/>
            <a:ext cx="212742" cy="4747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arrow"/>
          </a:ln>
          <a:effectLst/>
        </p:spPr>
      </p:cxnSp>
      <p:sp>
        <p:nvSpPr>
          <p:cNvPr id="54" name="Oval 53"/>
          <p:cNvSpPr/>
          <p:nvPr/>
        </p:nvSpPr>
        <p:spPr bwMode="auto">
          <a:xfrm>
            <a:off x="11659180" y="6873858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cxnSp>
        <p:nvCxnSpPr>
          <p:cNvPr id="55" name="Straight Arrow Connector 54"/>
          <p:cNvCxnSpPr>
            <a:stCxn id="52" idx="3"/>
            <a:endCxn id="54" idx="4"/>
          </p:cNvCxnSpPr>
          <p:nvPr/>
        </p:nvCxnSpPr>
        <p:spPr bwMode="auto">
          <a:xfrm>
            <a:off x="11270545" y="7024569"/>
            <a:ext cx="464835" cy="1689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/>
          </a:ln>
          <a:effectLst/>
        </p:spPr>
      </p:cxnSp>
      <p:sp>
        <p:nvSpPr>
          <p:cNvPr id="56" name="Oval 55"/>
          <p:cNvSpPr/>
          <p:nvPr/>
        </p:nvSpPr>
        <p:spPr bwMode="auto">
          <a:xfrm>
            <a:off x="12522200" y="8839200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57" name="Oval 56"/>
          <p:cNvSpPr/>
          <p:nvPr/>
        </p:nvSpPr>
        <p:spPr bwMode="auto">
          <a:xfrm>
            <a:off x="10506536" y="5867400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58" name="Oval 57"/>
          <p:cNvSpPr/>
          <p:nvPr/>
        </p:nvSpPr>
        <p:spPr bwMode="auto">
          <a:xfrm>
            <a:off x="10506536" y="9220200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59" name="Oval 58"/>
          <p:cNvSpPr/>
          <p:nvPr/>
        </p:nvSpPr>
        <p:spPr bwMode="auto">
          <a:xfrm>
            <a:off x="12522200" y="5867400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cxnSp>
        <p:nvCxnSpPr>
          <p:cNvPr id="60" name="Straight Arrow Connector 59"/>
          <p:cNvCxnSpPr>
            <a:stCxn id="50" idx="4"/>
            <a:endCxn id="52" idx="0"/>
          </p:cNvCxnSpPr>
          <p:nvPr/>
        </p:nvCxnSpPr>
        <p:spPr bwMode="auto">
          <a:xfrm rot="5400000">
            <a:off x="10035168" y="6110168"/>
            <a:ext cx="1095137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arrow"/>
          </a:ln>
          <a:effectLst/>
        </p:spPr>
      </p:cxnSp>
      <p:cxnSp>
        <p:nvCxnSpPr>
          <p:cNvPr id="61" name="Straight Arrow Connector 60"/>
          <p:cNvCxnSpPr>
            <a:stCxn id="29" idx="4"/>
            <a:endCxn id="51" idx="0"/>
          </p:cNvCxnSpPr>
          <p:nvPr/>
        </p:nvCxnSpPr>
        <p:spPr bwMode="auto">
          <a:xfrm rot="5400000">
            <a:off x="11399319" y="8498392"/>
            <a:ext cx="676870" cy="4747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62" name="Straight Arrow Connector 61"/>
          <p:cNvCxnSpPr>
            <a:stCxn id="59" idx="4"/>
            <a:endCxn id="56" idx="0"/>
          </p:cNvCxnSpPr>
          <p:nvPr/>
        </p:nvCxnSpPr>
        <p:spPr bwMode="auto">
          <a:xfrm rot="5400000">
            <a:off x="11188700" y="7429500"/>
            <a:ext cx="28194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/>
          </a:ln>
          <a:effectLst/>
        </p:spPr>
      </p:cxnSp>
      <p:cxnSp>
        <p:nvCxnSpPr>
          <p:cNvPr id="63" name="Straight Arrow Connector 62"/>
          <p:cNvCxnSpPr>
            <a:stCxn id="56" idx="0"/>
            <a:endCxn id="51" idx="0"/>
          </p:cNvCxnSpPr>
          <p:nvPr/>
        </p:nvCxnSpPr>
        <p:spPr bwMode="auto">
          <a:xfrm rot="16200000" flipV="1">
            <a:off x="12166890" y="8407690"/>
            <a:ext cx="1588" cy="86302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64" name="Straight Arrow Connector 63"/>
          <p:cNvCxnSpPr>
            <a:stCxn id="52" idx="2"/>
            <a:endCxn id="58" idx="0"/>
          </p:cNvCxnSpPr>
          <p:nvPr/>
        </p:nvCxnSpPr>
        <p:spPr bwMode="auto">
          <a:xfrm rot="5400000">
            <a:off x="9668336" y="8305800"/>
            <a:ext cx="18288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arrow"/>
          </a:ln>
          <a:effectLst/>
        </p:spPr>
      </p:cxnSp>
      <p:cxnSp>
        <p:nvCxnSpPr>
          <p:cNvPr id="65" name="Straight Arrow Connector 64"/>
          <p:cNvCxnSpPr>
            <a:stCxn id="59" idx="4"/>
            <a:endCxn id="57" idx="4"/>
          </p:cNvCxnSpPr>
          <p:nvPr/>
        </p:nvCxnSpPr>
        <p:spPr bwMode="auto">
          <a:xfrm rot="5400000">
            <a:off x="11590568" y="5011968"/>
            <a:ext cx="1588" cy="2015664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arrow"/>
          </a:ln>
          <a:effectLst/>
        </p:spPr>
      </p:cxnSp>
      <p:sp>
        <p:nvSpPr>
          <p:cNvPr id="66" name="Right Arrow 65"/>
          <p:cNvSpPr/>
          <p:nvPr/>
        </p:nvSpPr>
        <p:spPr bwMode="auto">
          <a:xfrm>
            <a:off x="9664700" y="5943600"/>
            <a:ext cx="838200" cy="685800"/>
          </a:xfrm>
          <a:prstGeom prst="rightArrow">
            <a:avLst/>
          </a:prstGeom>
          <a:solidFill>
            <a:srgbClr val="FFC0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Here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11226800" y="6641275"/>
            <a:ext cx="582211" cy="369332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sz="1800" b="0" dirty="0">
                <a:solidFill>
                  <a:srgbClr val="FF0000"/>
                </a:solidFill>
              </a:rPr>
              <a:t>true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9931400" y="7403068"/>
            <a:ext cx="671979" cy="369332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sz="1800" b="0" dirty="0">
                <a:solidFill>
                  <a:srgbClr val="FF0000"/>
                </a:solidFill>
              </a:rPr>
              <a:t>false</a:t>
            </a:r>
          </a:p>
        </p:txBody>
      </p:sp>
    </p:spTree>
    <p:extLst>
      <p:ext uri="{BB962C8B-B14F-4D97-AF65-F5344CB8AC3E}">
        <p14:creationId xmlns:p14="http://schemas.microsoft.com/office/powerpoint/2010/main" val="1441232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254000"/>
            <a:ext cx="7988300" cy="1498600"/>
          </a:xfrm>
        </p:spPr>
        <p:txBody>
          <a:bodyPr/>
          <a:lstStyle/>
          <a:p>
            <a:r>
              <a:rPr lang="en-US" dirty="0"/>
              <a:t>Tracing Code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Run the function on sample inputs</a:t>
            </a:r>
            <a:br>
              <a:rPr lang="en-US" dirty="0"/>
            </a:br>
            <a:r>
              <a:rPr lang="en-US" dirty="0"/>
              <a:t>and track the values of the variables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Let’s try with </a:t>
            </a:r>
            <a:r>
              <a:rPr lang="en-US" i="1" dirty="0">
                <a:solidFill>
                  <a:srgbClr val="0070C0"/>
                </a:solidFill>
              </a:rPr>
              <a:t>f</a:t>
            </a:r>
            <a:r>
              <a:rPr lang="en-US" dirty="0"/>
              <a:t>(2,</a:t>
            </a:r>
            <a:r>
              <a:rPr lang="en-US" b="1" dirty="0">
                <a:solidFill>
                  <a:srgbClr val="FF0000"/>
                </a:solidFill>
              </a:rPr>
              <a:t>7</a:t>
            </a:r>
            <a:r>
              <a:rPr lang="en-US" dirty="0"/>
              <a:t>)</a:t>
            </a:r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>
              <a:buNone/>
            </a:pPr>
            <a:endParaRPr lang="en-US" dirty="0"/>
          </a:p>
          <a:p>
            <a:pPr lvl="1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Rectangle 4"/>
          <p:cNvSpPr>
            <a:spLocks/>
          </p:cNvSpPr>
          <p:nvPr/>
        </p:nvSpPr>
        <p:spPr bwMode="auto">
          <a:xfrm>
            <a:off x="8940800" y="148709"/>
            <a:ext cx="3886200" cy="5109091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square" tIns="91440" bIns="91440" anchor="ctr">
            <a:spAutoFit/>
          </a:bodyPr>
          <a:lstStyle/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f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x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y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y &gt;= 0;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//@ensures \result == POW(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x,y</a:t>
            </a: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);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{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b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= x;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e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= y;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= 1;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while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(e &gt; 1) {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if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(e % 2 == 1) {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  r = b * r;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}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b = b * b;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e = e / 2;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}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r * b;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</p:txBody>
      </p:sp>
      <p:sp>
        <p:nvSpPr>
          <p:cNvPr id="26" name="Rectangular Callout 25"/>
          <p:cNvSpPr/>
          <p:nvPr/>
        </p:nvSpPr>
        <p:spPr bwMode="auto">
          <a:xfrm>
            <a:off x="11059185" y="3505200"/>
            <a:ext cx="1310615" cy="646331"/>
          </a:xfrm>
          <a:prstGeom prst="wedgeRectCallout">
            <a:avLst>
              <a:gd name="adj1" fmla="val -90494"/>
              <a:gd name="adj2" fmla="val -132645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chemeClr val="bg2">
                <a:lumMod val="25000"/>
              </a:schemeClr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1800" b="0" kern="0" dirty="0"/>
              <a:t>This checks</a:t>
            </a:r>
            <a:br>
              <a:rPr lang="en-US" sz="1800" b="0" kern="0" dirty="0"/>
            </a:br>
            <a:r>
              <a:rPr lang="en-US" sz="1800" b="0" kern="0" dirty="0"/>
              <a:t>if e is odd</a:t>
            </a:r>
            <a:endParaRPr lang="en-US" sz="1800" b="0" dirty="0"/>
          </a:p>
        </p:txBody>
      </p:sp>
      <p:sp>
        <p:nvSpPr>
          <p:cNvPr id="28" name="Slide Number Placeholder 2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sp>
        <p:nvSpPr>
          <p:cNvPr id="29" name="Flowchart: Data 28"/>
          <p:cNvSpPr/>
          <p:nvPr/>
        </p:nvSpPr>
        <p:spPr bwMode="auto">
          <a:xfrm>
            <a:off x="11033045" y="7239000"/>
            <a:ext cx="1414164" cy="923330"/>
          </a:xfrm>
          <a:prstGeom prst="flowChartInputOutput">
            <a:avLst/>
          </a:prstGeom>
          <a:solidFill>
            <a:srgbClr val="CCECFF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91440" bIns="9144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0" dirty="0"/>
              <a:t>loop</a:t>
            </a:r>
            <a:b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</a:b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body</a:t>
            </a:r>
          </a:p>
        </p:txBody>
      </p:sp>
      <p:sp>
        <p:nvSpPr>
          <p:cNvPr id="50" name="Oval 49"/>
          <p:cNvSpPr/>
          <p:nvPr/>
        </p:nvSpPr>
        <p:spPr bwMode="auto">
          <a:xfrm>
            <a:off x="10506536" y="5410200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51" name="Oval 50"/>
          <p:cNvSpPr/>
          <p:nvPr/>
        </p:nvSpPr>
        <p:spPr bwMode="auto">
          <a:xfrm>
            <a:off x="11659180" y="8839200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52" name="Flowchart: Decision 51"/>
          <p:cNvSpPr/>
          <p:nvPr/>
        </p:nvSpPr>
        <p:spPr bwMode="auto">
          <a:xfrm>
            <a:off x="9894927" y="6657737"/>
            <a:ext cx="1375618" cy="733663"/>
          </a:xfrm>
          <a:prstGeom prst="flowChartDecision">
            <a:avLst/>
          </a:prstGeom>
          <a:solidFill>
            <a:schemeClr val="accent1">
              <a:lumMod val="20000"/>
              <a:lumOff val="80000"/>
            </a:schemeClr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e &gt; 1</a:t>
            </a:r>
          </a:p>
        </p:txBody>
      </p:sp>
      <p:cxnSp>
        <p:nvCxnSpPr>
          <p:cNvPr id="53" name="Straight Arrow Connector 52"/>
          <p:cNvCxnSpPr>
            <a:stCxn id="54" idx="4"/>
            <a:endCxn id="29" idx="1"/>
          </p:cNvCxnSpPr>
          <p:nvPr/>
        </p:nvCxnSpPr>
        <p:spPr bwMode="auto">
          <a:xfrm rot="16200000" flipH="1">
            <a:off x="11631382" y="7130255"/>
            <a:ext cx="212742" cy="4747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arrow"/>
          </a:ln>
          <a:effectLst/>
        </p:spPr>
      </p:cxnSp>
      <p:sp>
        <p:nvSpPr>
          <p:cNvPr id="54" name="Oval 53"/>
          <p:cNvSpPr/>
          <p:nvPr/>
        </p:nvSpPr>
        <p:spPr bwMode="auto">
          <a:xfrm>
            <a:off x="11659180" y="6873858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cxnSp>
        <p:nvCxnSpPr>
          <p:cNvPr id="55" name="Straight Arrow Connector 54"/>
          <p:cNvCxnSpPr>
            <a:stCxn id="52" idx="3"/>
            <a:endCxn id="54" idx="4"/>
          </p:cNvCxnSpPr>
          <p:nvPr/>
        </p:nvCxnSpPr>
        <p:spPr bwMode="auto">
          <a:xfrm>
            <a:off x="11270545" y="7024569"/>
            <a:ext cx="464835" cy="1689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/>
          </a:ln>
          <a:effectLst/>
        </p:spPr>
      </p:cxnSp>
      <p:sp>
        <p:nvSpPr>
          <p:cNvPr id="56" name="Oval 55"/>
          <p:cNvSpPr/>
          <p:nvPr/>
        </p:nvSpPr>
        <p:spPr bwMode="auto">
          <a:xfrm>
            <a:off x="12522200" y="8839200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57" name="Oval 56"/>
          <p:cNvSpPr/>
          <p:nvPr/>
        </p:nvSpPr>
        <p:spPr bwMode="auto">
          <a:xfrm>
            <a:off x="10506536" y="5867400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58" name="Oval 57"/>
          <p:cNvSpPr/>
          <p:nvPr/>
        </p:nvSpPr>
        <p:spPr bwMode="auto">
          <a:xfrm>
            <a:off x="10506536" y="9220200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59" name="Oval 58"/>
          <p:cNvSpPr/>
          <p:nvPr/>
        </p:nvSpPr>
        <p:spPr bwMode="auto">
          <a:xfrm>
            <a:off x="12522200" y="5867400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cxnSp>
        <p:nvCxnSpPr>
          <p:cNvPr id="60" name="Straight Arrow Connector 59"/>
          <p:cNvCxnSpPr>
            <a:stCxn id="50" idx="4"/>
            <a:endCxn id="52" idx="0"/>
          </p:cNvCxnSpPr>
          <p:nvPr/>
        </p:nvCxnSpPr>
        <p:spPr bwMode="auto">
          <a:xfrm rot="5400000">
            <a:off x="10035168" y="6110168"/>
            <a:ext cx="1095137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arrow"/>
          </a:ln>
          <a:effectLst/>
        </p:spPr>
      </p:cxnSp>
      <p:cxnSp>
        <p:nvCxnSpPr>
          <p:cNvPr id="61" name="Straight Arrow Connector 60"/>
          <p:cNvCxnSpPr>
            <a:stCxn id="29" idx="4"/>
            <a:endCxn id="51" idx="0"/>
          </p:cNvCxnSpPr>
          <p:nvPr/>
        </p:nvCxnSpPr>
        <p:spPr bwMode="auto">
          <a:xfrm rot="5400000">
            <a:off x="11399319" y="8498392"/>
            <a:ext cx="676870" cy="4747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62" name="Straight Arrow Connector 61"/>
          <p:cNvCxnSpPr>
            <a:stCxn id="59" idx="4"/>
            <a:endCxn id="56" idx="0"/>
          </p:cNvCxnSpPr>
          <p:nvPr/>
        </p:nvCxnSpPr>
        <p:spPr bwMode="auto">
          <a:xfrm rot="5400000">
            <a:off x="11188700" y="7429500"/>
            <a:ext cx="28194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/>
          </a:ln>
          <a:effectLst/>
        </p:spPr>
      </p:cxnSp>
      <p:cxnSp>
        <p:nvCxnSpPr>
          <p:cNvPr id="63" name="Straight Arrow Connector 62"/>
          <p:cNvCxnSpPr>
            <a:stCxn id="56" idx="0"/>
            <a:endCxn id="51" idx="0"/>
          </p:cNvCxnSpPr>
          <p:nvPr/>
        </p:nvCxnSpPr>
        <p:spPr bwMode="auto">
          <a:xfrm rot="16200000" flipV="1">
            <a:off x="12166890" y="8407690"/>
            <a:ext cx="1588" cy="86302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64" name="Straight Arrow Connector 63"/>
          <p:cNvCxnSpPr>
            <a:stCxn id="52" idx="2"/>
            <a:endCxn id="58" idx="0"/>
          </p:cNvCxnSpPr>
          <p:nvPr/>
        </p:nvCxnSpPr>
        <p:spPr bwMode="auto">
          <a:xfrm rot="5400000">
            <a:off x="9668336" y="8305800"/>
            <a:ext cx="18288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arrow"/>
          </a:ln>
          <a:effectLst/>
        </p:spPr>
      </p:cxnSp>
      <p:cxnSp>
        <p:nvCxnSpPr>
          <p:cNvPr id="65" name="Straight Arrow Connector 64"/>
          <p:cNvCxnSpPr>
            <a:stCxn id="59" idx="4"/>
            <a:endCxn id="57" idx="4"/>
          </p:cNvCxnSpPr>
          <p:nvPr/>
        </p:nvCxnSpPr>
        <p:spPr bwMode="auto">
          <a:xfrm rot="5400000">
            <a:off x="11590568" y="5011968"/>
            <a:ext cx="1588" cy="2015664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arrow"/>
          </a:ln>
          <a:effectLst/>
        </p:spPr>
      </p:cxnSp>
      <p:sp>
        <p:nvSpPr>
          <p:cNvPr id="66" name="Right Arrow 65"/>
          <p:cNvSpPr/>
          <p:nvPr/>
        </p:nvSpPr>
        <p:spPr bwMode="auto">
          <a:xfrm>
            <a:off x="9664700" y="5943600"/>
            <a:ext cx="838200" cy="685800"/>
          </a:xfrm>
          <a:prstGeom prst="rightArrow">
            <a:avLst/>
          </a:prstGeom>
          <a:solidFill>
            <a:srgbClr val="FFC0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Here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11226800" y="6641275"/>
            <a:ext cx="582211" cy="369332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sz="1800" b="0" dirty="0">
                <a:solidFill>
                  <a:srgbClr val="FF0000"/>
                </a:solidFill>
              </a:rPr>
              <a:t>true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9931400" y="7403068"/>
            <a:ext cx="671979" cy="369332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sz="1800" b="0" dirty="0">
                <a:solidFill>
                  <a:srgbClr val="FF0000"/>
                </a:solidFill>
              </a:rPr>
              <a:t>false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7B0AF822-9195-B256-4BF7-E69A8A4DDAF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023679"/>
              </p:ext>
            </p:extLst>
          </p:nvPr>
        </p:nvGraphicFramePr>
        <p:xfrm>
          <a:off x="1946366" y="3810000"/>
          <a:ext cx="5227325" cy="25908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454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454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454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45465">
                  <a:extLst>
                    <a:ext uri="{9D8B030D-6E8A-4147-A177-3AD203B41FA5}">
                      <a16:colId xmlns:a16="http://schemas.microsoft.com/office/drawing/2014/main" val="1174797386"/>
                    </a:ext>
                  </a:extLst>
                </a:gridCol>
                <a:gridCol w="1045465">
                  <a:extLst>
                    <a:ext uri="{9D8B030D-6E8A-4147-A177-3AD203B41FA5}">
                      <a16:colId xmlns:a16="http://schemas.microsoft.com/office/drawing/2014/main" val="308497497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i="1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i="1" dirty="0">
                          <a:solidFill>
                            <a:schemeClr val="tx1"/>
                          </a:solidFill>
                        </a:rPr>
                        <a:t>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i="1" dirty="0">
                          <a:solidFill>
                            <a:schemeClr val="tx1"/>
                          </a:solidFill>
                        </a:rPr>
                        <a:t>r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i="1" dirty="0">
                          <a:solidFill>
                            <a:schemeClr val="tx1"/>
                          </a:solidFill>
                        </a:rPr>
                        <a:t>b</a:t>
                      </a:r>
                      <a:r>
                        <a:rPr lang="en-US" sz="2800" b="1" i="1" baseline="30000" dirty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en-US" sz="2800" b="1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i="1" dirty="0">
                          <a:solidFill>
                            <a:schemeClr val="bg1"/>
                          </a:solidFill>
                        </a:rPr>
                        <a:t>r*b</a:t>
                      </a:r>
                      <a:r>
                        <a:rPr lang="en-US" sz="2800" b="1" i="1" baseline="30000" dirty="0">
                          <a:solidFill>
                            <a:schemeClr val="bg1"/>
                          </a:solidFill>
                        </a:rPr>
                        <a:t>e</a:t>
                      </a:r>
                      <a:endParaRPr lang="en-US" sz="2800" b="1" i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7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128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128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64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128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16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8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16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128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256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256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00211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1981200"/>
            <a:ext cx="11341100" cy="737235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99DAFF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Last lecture</a:t>
            </a:r>
            <a:r>
              <a:rPr lang="en-US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Administrivia: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Contracts: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Preconditions &amp; postconditions </a:t>
            </a:r>
          </a:p>
          <a:p>
            <a:pPr lvl="2"/>
            <a:endParaRPr lang="en-US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99DAFF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Today’s lecture</a:t>
            </a:r>
            <a:r>
              <a:rPr lang="en-US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Contracts: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Loop invariants &amp; assertions</a:t>
            </a:r>
          </a:p>
          <a:p>
            <a:pPr lvl="2">
              <a:buFont typeface="Courier New" panose="02070309020205020404" pitchFamily="49" charset="0"/>
              <a:buChar char="o"/>
            </a:pPr>
            <a:endParaRPr lang="en-US" i="1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99DAFF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Announcements</a:t>
            </a:r>
            <a:r>
              <a:rPr lang="en-US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 change</a:t>
            </a:r>
            <a:r>
              <a:rPr lang="en-US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: Written assignments are due on Sundays and programming assignments are due on Wednesdays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Written assignment 1 is due on Sunday Jan 15 by 9:00PM</a:t>
            </a:r>
            <a:endParaRPr lang="en-US" i="1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lvl="1"/>
            <a:endParaRPr lang="en-US" i="1" dirty="0"/>
          </a:p>
          <a:p>
            <a:pPr lvl="1"/>
            <a:endParaRPr lang="en-US" i="1" dirty="0"/>
          </a:p>
          <a:p>
            <a:pPr lvl="1"/>
            <a:endParaRPr lang="en-US" i="1" dirty="0"/>
          </a:p>
          <a:p>
            <a:pPr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254000"/>
            <a:ext cx="7988300" cy="1498600"/>
          </a:xfrm>
        </p:spPr>
        <p:txBody>
          <a:bodyPr/>
          <a:lstStyle/>
          <a:p>
            <a:r>
              <a:rPr lang="en-US" dirty="0"/>
              <a:t>Tracing Code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Run the function on sample inputs</a:t>
            </a:r>
            <a:br>
              <a:rPr lang="en-US" dirty="0"/>
            </a:br>
            <a:r>
              <a:rPr lang="en-US" dirty="0"/>
              <a:t>and track the values of the variables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Let’s try with </a:t>
            </a:r>
            <a:r>
              <a:rPr lang="en-US" i="1" dirty="0">
                <a:solidFill>
                  <a:srgbClr val="0070C0"/>
                </a:solidFill>
              </a:rPr>
              <a:t>f</a:t>
            </a:r>
            <a:r>
              <a:rPr lang="en-US" dirty="0"/>
              <a:t>(2,</a:t>
            </a:r>
            <a:r>
              <a:rPr lang="en-US" b="1" dirty="0">
                <a:solidFill>
                  <a:srgbClr val="FF0000"/>
                </a:solidFill>
              </a:rPr>
              <a:t>7</a:t>
            </a:r>
            <a:r>
              <a:rPr lang="en-US" dirty="0"/>
              <a:t>)</a:t>
            </a:r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>
              <a:buNone/>
            </a:pPr>
            <a:endParaRPr lang="en-US" dirty="0"/>
          </a:p>
          <a:p>
            <a:pPr lvl="1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Rectangle 4"/>
          <p:cNvSpPr>
            <a:spLocks/>
          </p:cNvSpPr>
          <p:nvPr/>
        </p:nvSpPr>
        <p:spPr bwMode="auto">
          <a:xfrm>
            <a:off x="8940800" y="148709"/>
            <a:ext cx="3886200" cy="5109091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square" tIns="91440" bIns="91440" anchor="ctr">
            <a:spAutoFit/>
          </a:bodyPr>
          <a:lstStyle/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f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x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y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y &gt;= 0;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//@ensures \result == POW(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x,y</a:t>
            </a: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);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{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b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= x;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e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= y;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= 1;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while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(e &gt; 1) {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if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(e % 2 == 1) {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  r = b * r;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}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b = b * b;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e = e / 2;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}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r * b;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</p:txBody>
      </p:sp>
      <p:sp>
        <p:nvSpPr>
          <p:cNvPr id="26" name="Rectangular Callout 25"/>
          <p:cNvSpPr/>
          <p:nvPr/>
        </p:nvSpPr>
        <p:spPr bwMode="auto">
          <a:xfrm>
            <a:off x="11059185" y="3505200"/>
            <a:ext cx="1310615" cy="646331"/>
          </a:xfrm>
          <a:prstGeom prst="wedgeRectCallout">
            <a:avLst>
              <a:gd name="adj1" fmla="val -90494"/>
              <a:gd name="adj2" fmla="val -132645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chemeClr val="bg2">
                <a:lumMod val="25000"/>
              </a:schemeClr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1800" b="0" kern="0" dirty="0"/>
              <a:t>This checks</a:t>
            </a:r>
            <a:br>
              <a:rPr lang="en-US" sz="1800" b="0" kern="0" dirty="0"/>
            </a:br>
            <a:r>
              <a:rPr lang="en-US" sz="1800" b="0" kern="0" dirty="0"/>
              <a:t>if e is odd</a:t>
            </a:r>
            <a:endParaRPr lang="en-US" sz="1800" b="0" dirty="0"/>
          </a:p>
        </p:txBody>
      </p:sp>
      <p:sp>
        <p:nvSpPr>
          <p:cNvPr id="28" name="Slide Number Placeholder 2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  <p:sp>
        <p:nvSpPr>
          <p:cNvPr id="29" name="Flowchart: Data 28"/>
          <p:cNvSpPr/>
          <p:nvPr/>
        </p:nvSpPr>
        <p:spPr bwMode="auto">
          <a:xfrm>
            <a:off x="11033045" y="7239000"/>
            <a:ext cx="1414164" cy="923330"/>
          </a:xfrm>
          <a:prstGeom prst="flowChartInputOutput">
            <a:avLst/>
          </a:prstGeom>
          <a:solidFill>
            <a:srgbClr val="CCECFF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91440" bIns="9144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0" dirty="0"/>
              <a:t>loop</a:t>
            </a:r>
            <a:b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</a:b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body</a:t>
            </a:r>
          </a:p>
        </p:txBody>
      </p:sp>
      <p:sp>
        <p:nvSpPr>
          <p:cNvPr id="50" name="Oval 49"/>
          <p:cNvSpPr/>
          <p:nvPr/>
        </p:nvSpPr>
        <p:spPr bwMode="auto">
          <a:xfrm>
            <a:off x="10506536" y="5410200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51" name="Oval 50"/>
          <p:cNvSpPr/>
          <p:nvPr/>
        </p:nvSpPr>
        <p:spPr bwMode="auto">
          <a:xfrm>
            <a:off x="11659180" y="8839200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52" name="Flowchart: Decision 51"/>
          <p:cNvSpPr/>
          <p:nvPr/>
        </p:nvSpPr>
        <p:spPr bwMode="auto">
          <a:xfrm>
            <a:off x="9894927" y="6657737"/>
            <a:ext cx="1375618" cy="733663"/>
          </a:xfrm>
          <a:prstGeom prst="flowChartDecision">
            <a:avLst/>
          </a:prstGeom>
          <a:solidFill>
            <a:schemeClr val="accent1">
              <a:lumMod val="20000"/>
              <a:lumOff val="80000"/>
            </a:schemeClr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e &gt; 1</a:t>
            </a:r>
          </a:p>
        </p:txBody>
      </p:sp>
      <p:cxnSp>
        <p:nvCxnSpPr>
          <p:cNvPr id="53" name="Straight Arrow Connector 52"/>
          <p:cNvCxnSpPr>
            <a:stCxn id="54" idx="4"/>
            <a:endCxn id="29" idx="1"/>
          </p:cNvCxnSpPr>
          <p:nvPr/>
        </p:nvCxnSpPr>
        <p:spPr bwMode="auto">
          <a:xfrm rot="16200000" flipH="1">
            <a:off x="11631382" y="7130255"/>
            <a:ext cx="212742" cy="4747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arrow"/>
          </a:ln>
          <a:effectLst/>
        </p:spPr>
      </p:cxnSp>
      <p:sp>
        <p:nvSpPr>
          <p:cNvPr id="54" name="Oval 53"/>
          <p:cNvSpPr/>
          <p:nvPr/>
        </p:nvSpPr>
        <p:spPr bwMode="auto">
          <a:xfrm>
            <a:off x="11659180" y="6873858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cxnSp>
        <p:nvCxnSpPr>
          <p:cNvPr id="55" name="Straight Arrow Connector 54"/>
          <p:cNvCxnSpPr>
            <a:stCxn id="52" idx="3"/>
            <a:endCxn id="54" idx="4"/>
          </p:cNvCxnSpPr>
          <p:nvPr/>
        </p:nvCxnSpPr>
        <p:spPr bwMode="auto">
          <a:xfrm>
            <a:off x="11270545" y="7024569"/>
            <a:ext cx="464835" cy="1689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/>
          </a:ln>
          <a:effectLst/>
        </p:spPr>
      </p:cxnSp>
      <p:sp>
        <p:nvSpPr>
          <p:cNvPr id="56" name="Oval 55"/>
          <p:cNvSpPr/>
          <p:nvPr/>
        </p:nvSpPr>
        <p:spPr bwMode="auto">
          <a:xfrm>
            <a:off x="12522200" y="8839200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57" name="Oval 56"/>
          <p:cNvSpPr/>
          <p:nvPr/>
        </p:nvSpPr>
        <p:spPr bwMode="auto">
          <a:xfrm>
            <a:off x="10506536" y="5867400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58" name="Oval 57"/>
          <p:cNvSpPr/>
          <p:nvPr/>
        </p:nvSpPr>
        <p:spPr bwMode="auto">
          <a:xfrm>
            <a:off x="10506536" y="9220200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59" name="Oval 58"/>
          <p:cNvSpPr/>
          <p:nvPr/>
        </p:nvSpPr>
        <p:spPr bwMode="auto">
          <a:xfrm>
            <a:off x="12522200" y="5867400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cxnSp>
        <p:nvCxnSpPr>
          <p:cNvPr id="60" name="Straight Arrow Connector 59"/>
          <p:cNvCxnSpPr>
            <a:stCxn id="50" idx="4"/>
            <a:endCxn id="52" idx="0"/>
          </p:cNvCxnSpPr>
          <p:nvPr/>
        </p:nvCxnSpPr>
        <p:spPr bwMode="auto">
          <a:xfrm rot="5400000">
            <a:off x="10035168" y="6110168"/>
            <a:ext cx="1095137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arrow"/>
          </a:ln>
          <a:effectLst/>
        </p:spPr>
      </p:cxnSp>
      <p:cxnSp>
        <p:nvCxnSpPr>
          <p:cNvPr id="61" name="Straight Arrow Connector 60"/>
          <p:cNvCxnSpPr>
            <a:stCxn id="29" idx="4"/>
            <a:endCxn id="51" idx="0"/>
          </p:cNvCxnSpPr>
          <p:nvPr/>
        </p:nvCxnSpPr>
        <p:spPr bwMode="auto">
          <a:xfrm rot="5400000">
            <a:off x="11399319" y="8498392"/>
            <a:ext cx="676870" cy="4747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62" name="Straight Arrow Connector 61"/>
          <p:cNvCxnSpPr>
            <a:stCxn id="59" idx="4"/>
            <a:endCxn id="56" idx="0"/>
          </p:cNvCxnSpPr>
          <p:nvPr/>
        </p:nvCxnSpPr>
        <p:spPr bwMode="auto">
          <a:xfrm rot="5400000">
            <a:off x="11188700" y="7429500"/>
            <a:ext cx="28194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/>
          </a:ln>
          <a:effectLst/>
        </p:spPr>
      </p:cxnSp>
      <p:cxnSp>
        <p:nvCxnSpPr>
          <p:cNvPr id="63" name="Straight Arrow Connector 62"/>
          <p:cNvCxnSpPr>
            <a:stCxn id="56" idx="0"/>
            <a:endCxn id="51" idx="0"/>
          </p:cNvCxnSpPr>
          <p:nvPr/>
        </p:nvCxnSpPr>
        <p:spPr bwMode="auto">
          <a:xfrm rot="16200000" flipV="1">
            <a:off x="12166890" y="8407690"/>
            <a:ext cx="1588" cy="86302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64" name="Straight Arrow Connector 63"/>
          <p:cNvCxnSpPr>
            <a:stCxn id="52" idx="2"/>
            <a:endCxn id="58" idx="0"/>
          </p:cNvCxnSpPr>
          <p:nvPr/>
        </p:nvCxnSpPr>
        <p:spPr bwMode="auto">
          <a:xfrm rot="5400000">
            <a:off x="9668336" y="8305800"/>
            <a:ext cx="18288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arrow"/>
          </a:ln>
          <a:effectLst/>
        </p:spPr>
      </p:cxnSp>
      <p:cxnSp>
        <p:nvCxnSpPr>
          <p:cNvPr id="65" name="Straight Arrow Connector 64"/>
          <p:cNvCxnSpPr>
            <a:stCxn id="59" idx="4"/>
            <a:endCxn id="57" idx="4"/>
          </p:cNvCxnSpPr>
          <p:nvPr/>
        </p:nvCxnSpPr>
        <p:spPr bwMode="auto">
          <a:xfrm rot="5400000">
            <a:off x="11590568" y="5011968"/>
            <a:ext cx="1588" cy="2015664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arrow"/>
          </a:ln>
          <a:effectLst/>
        </p:spPr>
      </p:cxnSp>
      <p:sp>
        <p:nvSpPr>
          <p:cNvPr id="66" name="Right Arrow 65"/>
          <p:cNvSpPr/>
          <p:nvPr/>
        </p:nvSpPr>
        <p:spPr bwMode="auto">
          <a:xfrm>
            <a:off x="9664700" y="5943600"/>
            <a:ext cx="838200" cy="685800"/>
          </a:xfrm>
          <a:prstGeom prst="rightArrow">
            <a:avLst/>
          </a:prstGeom>
          <a:solidFill>
            <a:srgbClr val="FFC0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Here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11226800" y="6641275"/>
            <a:ext cx="582211" cy="369332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sz="1800" b="0" dirty="0">
                <a:solidFill>
                  <a:srgbClr val="FF0000"/>
                </a:solidFill>
              </a:rPr>
              <a:t>true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9931400" y="7403068"/>
            <a:ext cx="671979" cy="369332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sz="1800" b="0" dirty="0">
                <a:solidFill>
                  <a:srgbClr val="FF0000"/>
                </a:solidFill>
              </a:rPr>
              <a:t>false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27C33684-DB32-783C-AA18-FC8128FF33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2164295"/>
              </p:ext>
            </p:extLst>
          </p:nvPr>
        </p:nvGraphicFramePr>
        <p:xfrm>
          <a:off x="1946366" y="3810000"/>
          <a:ext cx="5227325" cy="25908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454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454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454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45465">
                  <a:extLst>
                    <a:ext uri="{9D8B030D-6E8A-4147-A177-3AD203B41FA5}">
                      <a16:colId xmlns:a16="http://schemas.microsoft.com/office/drawing/2014/main" val="1174797386"/>
                    </a:ext>
                  </a:extLst>
                </a:gridCol>
                <a:gridCol w="1045465">
                  <a:extLst>
                    <a:ext uri="{9D8B030D-6E8A-4147-A177-3AD203B41FA5}">
                      <a16:colId xmlns:a16="http://schemas.microsoft.com/office/drawing/2014/main" val="308497497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i="1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i="1" dirty="0">
                          <a:solidFill>
                            <a:schemeClr val="tx1"/>
                          </a:solidFill>
                        </a:rPr>
                        <a:t>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i="1" dirty="0">
                          <a:solidFill>
                            <a:schemeClr val="tx1"/>
                          </a:solidFill>
                        </a:rPr>
                        <a:t>r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i="1" dirty="0">
                          <a:solidFill>
                            <a:schemeClr val="tx1"/>
                          </a:solidFill>
                        </a:rPr>
                        <a:t>b</a:t>
                      </a:r>
                      <a:r>
                        <a:rPr lang="en-US" sz="2800" b="1" i="1" baseline="30000" dirty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en-US" sz="2800" b="1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i="1" dirty="0">
                          <a:solidFill>
                            <a:schemeClr val="bg1"/>
                          </a:solidFill>
                        </a:rPr>
                        <a:t>r*b</a:t>
                      </a:r>
                      <a:r>
                        <a:rPr lang="en-US" sz="2800" b="1" i="1" baseline="30000" dirty="0">
                          <a:solidFill>
                            <a:schemeClr val="bg1"/>
                          </a:solidFill>
                        </a:rPr>
                        <a:t>e</a:t>
                      </a:r>
                      <a:endParaRPr lang="en-US" sz="2800" b="1" i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128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128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64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128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16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8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16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128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256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256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0804156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254000"/>
            <a:ext cx="7988300" cy="1498600"/>
          </a:xfrm>
        </p:spPr>
        <p:txBody>
          <a:bodyPr/>
          <a:lstStyle/>
          <a:p>
            <a:r>
              <a:rPr lang="en-US" dirty="0"/>
              <a:t>Tracing Code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Run the function on sample inputs</a:t>
            </a:r>
            <a:br>
              <a:rPr lang="en-US" dirty="0"/>
            </a:br>
            <a:r>
              <a:rPr lang="en-US" dirty="0"/>
              <a:t>and track the values of the variables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Let’s try with </a:t>
            </a:r>
            <a:r>
              <a:rPr lang="en-US" i="1" dirty="0">
                <a:solidFill>
                  <a:srgbClr val="0070C0"/>
                </a:solidFill>
              </a:rPr>
              <a:t>f</a:t>
            </a:r>
            <a:r>
              <a:rPr lang="en-US" dirty="0"/>
              <a:t>(2,</a:t>
            </a:r>
            <a:r>
              <a:rPr lang="en-US" b="1" dirty="0">
                <a:solidFill>
                  <a:srgbClr val="FF0000"/>
                </a:solidFill>
              </a:rPr>
              <a:t>7</a:t>
            </a:r>
            <a:r>
              <a:rPr lang="en-US" dirty="0"/>
              <a:t>)</a:t>
            </a:r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>
              <a:buNone/>
            </a:pPr>
            <a:endParaRPr lang="en-US" dirty="0"/>
          </a:p>
          <a:p>
            <a:pPr lvl="1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Rectangle 4"/>
          <p:cNvSpPr>
            <a:spLocks/>
          </p:cNvSpPr>
          <p:nvPr/>
        </p:nvSpPr>
        <p:spPr bwMode="auto">
          <a:xfrm>
            <a:off x="8940800" y="148709"/>
            <a:ext cx="3886200" cy="5109091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square" tIns="91440" bIns="91440" anchor="ctr">
            <a:spAutoFit/>
          </a:bodyPr>
          <a:lstStyle/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f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x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y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y &gt;= 0;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//@ensures \result == POW(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x,y</a:t>
            </a: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);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{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b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= x;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e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= y;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= 1;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while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(e &gt; 1) {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if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(e % 2 == 1) {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  r = b * r;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}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b = b * b;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e = e / 2;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}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r * b;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</p:txBody>
      </p:sp>
      <p:sp>
        <p:nvSpPr>
          <p:cNvPr id="26" name="Rectangular Callout 25"/>
          <p:cNvSpPr/>
          <p:nvPr/>
        </p:nvSpPr>
        <p:spPr bwMode="auto">
          <a:xfrm>
            <a:off x="11059185" y="3505200"/>
            <a:ext cx="1310615" cy="646331"/>
          </a:xfrm>
          <a:prstGeom prst="wedgeRectCallout">
            <a:avLst>
              <a:gd name="adj1" fmla="val -90494"/>
              <a:gd name="adj2" fmla="val -132645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chemeClr val="bg2">
                <a:lumMod val="25000"/>
              </a:schemeClr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1800" b="0" kern="0" dirty="0"/>
              <a:t>This checks</a:t>
            </a:r>
            <a:br>
              <a:rPr lang="en-US" sz="1800" b="0" kern="0" dirty="0"/>
            </a:br>
            <a:r>
              <a:rPr lang="en-US" sz="1800" b="0" kern="0" dirty="0"/>
              <a:t>if e is odd</a:t>
            </a:r>
            <a:endParaRPr lang="en-US" sz="1800" b="0" dirty="0"/>
          </a:p>
        </p:txBody>
      </p:sp>
      <p:sp>
        <p:nvSpPr>
          <p:cNvPr id="28" name="Slide Number Placeholder 2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  <p:sp>
        <p:nvSpPr>
          <p:cNvPr id="29" name="Flowchart: Data 28"/>
          <p:cNvSpPr/>
          <p:nvPr/>
        </p:nvSpPr>
        <p:spPr bwMode="auto">
          <a:xfrm>
            <a:off x="11033045" y="7239000"/>
            <a:ext cx="1414164" cy="923330"/>
          </a:xfrm>
          <a:prstGeom prst="flowChartInputOutput">
            <a:avLst/>
          </a:prstGeom>
          <a:solidFill>
            <a:srgbClr val="CCECFF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91440" bIns="9144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0" dirty="0"/>
              <a:t>loop</a:t>
            </a:r>
            <a:b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</a:b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body</a:t>
            </a:r>
          </a:p>
        </p:txBody>
      </p:sp>
      <p:sp>
        <p:nvSpPr>
          <p:cNvPr id="50" name="Oval 49"/>
          <p:cNvSpPr/>
          <p:nvPr/>
        </p:nvSpPr>
        <p:spPr bwMode="auto">
          <a:xfrm>
            <a:off x="10506536" y="5410200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51" name="Oval 50"/>
          <p:cNvSpPr/>
          <p:nvPr/>
        </p:nvSpPr>
        <p:spPr bwMode="auto">
          <a:xfrm>
            <a:off x="11659180" y="8839200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52" name="Flowchart: Decision 51"/>
          <p:cNvSpPr/>
          <p:nvPr/>
        </p:nvSpPr>
        <p:spPr bwMode="auto">
          <a:xfrm>
            <a:off x="9894927" y="6657737"/>
            <a:ext cx="1375618" cy="733663"/>
          </a:xfrm>
          <a:prstGeom prst="flowChartDecision">
            <a:avLst/>
          </a:prstGeom>
          <a:solidFill>
            <a:schemeClr val="accent1">
              <a:lumMod val="20000"/>
              <a:lumOff val="80000"/>
            </a:schemeClr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e &gt; 1</a:t>
            </a:r>
          </a:p>
        </p:txBody>
      </p:sp>
      <p:cxnSp>
        <p:nvCxnSpPr>
          <p:cNvPr id="53" name="Straight Arrow Connector 52"/>
          <p:cNvCxnSpPr>
            <a:stCxn id="54" idx="4"/>
            <a:endCxn id="29" idx="1"/>
          </p:cNvCxnSpPr>
          <p:nvPr/>
        </p:nvCxnSpPr>
        <p:spPr bwMode="auto">
          <a:xfrm rot="16200000" flipH="1">
            <a:off x="11631382" y="7130255"/>
            <a:ext cx="212742" cy="4747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arrow"/>
          </a:ln>
          <a:effectLst/>
        </p:spPr>
      </p:cxnSp>
      <p:sp>
        <p:nvSpPr>
          <p:cNvPr id="54" name="Oval 53"/>
          <p:cNvSpPr/>
          <p:nvPr/>
        </p:nvSpPr>
        <p:spPr bwMode="auto">
          <a:xfrm>
            <a:off x="11659180" y="6873858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cxnSp>
        <p:nvCxnSpPr>
          <p:cNvPr id="55" name="Straight Arrow Connector 54"/>
          <p:cNvCxnSpPr>
            <a:stCxn id="52" idx="3"/>
            <a:endCxn id="54" idx="4"/>
          </p:cNvCxnSpPr>
          <p:nvPr/>
        </p:nvCxnSpPr>
        <p:spPr bwMode="auto">
          <a:xfrm>
            <a:off x="11270545" y="7024569"/>
            <a:ext cx="464835" cy="1689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/>
          </a:ln>
          <a:effectLst/>
        </p:spPr>
      </p:cxnSp>
      <p:sp>
        <p:nvSpPr>
          <p:cNvPr id="56" name="Oval 55"/>
          <p:cNvSpPr/>
          <p:nvPr/>
        </p:nvSpPr>
        <p:spPr bwMode="auto">
          <a:xfrm>
            <a:off x="12522200" y="8839200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57" name="Oval 56"/>
          <p:cNvSpPr/>
          <p:nvPr/>
        </p:nvSpPr>
        <p:spPr bwMode="auto">
          <a:xfrm>
            <a:off x="10506536" y="5867400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58" name="Oval 57"/>
          <p:cNvSpPr/>
          <p:nvPr/>
        </p:nvSpPr>
        <p:spPr bwMode="auto">
          <a:xfrm>
            <a:off x="10506536" y="9220200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59" name="Oval 58"/>
          <p:cNvSpPr/>
          <p:nvPr/>
        </p:nvSpPr>
        <p:spPr bwMode="auto">
          <a:xfrm>
            <a:off x="12522200" y="5867400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cxnSp>
        <p:nvCxnSpPr>
          <p:cNvPr id="60" name="Straight Arrow Connector 59"/>
          <p:cNvCxnSpPr>
            <a:stCxn id="50" idx="4"/>
            <a:endCxn id="52" idx="0"/>
          </p:cNvCxnSpPr>
          <p:nvPr/>
        </p:nvCxnSpPr>
        <p:spPr bwMode="auto">
          <a:xfrm rot="5400000">
            <a:off x="10035168" y="6110168"/>
            <a:ext cx="1095137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arrow"/>
          </a:ln>
          <a:effectLst/>
        </p:spPr>
      </p:cxnSp>
      <p:cxnSp>
        <p:nvCxnSpPr>
          <p:cNvPr id="61" name="Straight Arrow Connector 60"/>
          <p:cNvCxnSpPr>
            <a:stCxn id="29" idx="4"/>
            <a:endCxn id="51" idx="0"/>
          </p:cNvCxnSpPr>
          <p:nvPr/>
        </p:nvCxnSpPr>
        <p:spPr bwMode="auto">
          <a:xfrm rot="5400000">
            <a:off x="11399319" y="8498392"/>
            <a:ext cx="676870" cy="4747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62" name="Straight Arrow Connector 61"/>
          <p:cNvCxnSpPr>
            <a:stCxn id="59" idx="4"/>
            <a:endCxn id="56" idx="0"/>
          </p:cNvCxnSpPr>
          <p:nvPr/>
        </p:nvCxnSpPr>
        <p:spPr bwMode="auto">
          <a:xfrm rot="5400000">
            <a:off x="11188700" y="7429500"/>
            <a:ext cx="28194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/>
          </a:ln>
          <a:effectLst/>
        </p:spPr>
      </p:cxnSp>
      <p:cxnSp>
        <p:nvCxnSpPr>
          <p:cNvPr id="63" name="Straight Arrow Connector 62"/>
          <p:cNvCxnSpPr>
            <a:stCxn id="56" idx="0"/>
            <a:endCxn id="51" idx="0"/>
          </p:cNvCxnSpPr>
          <p:nvPr/>
        </p:nvCxnSpPr>
        <p:spPr bwMode="auto">
          <a:xfrm rot="16200000" flipV="1">
            <a:off x="12166890" y="8407690"/>
            <a:ext cx="1588" cy="86302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64" name="Straight Arrow Connector 63"/>
          <p:cNvCxnSpPr>
            <a:stCxn id="52" idx="2"/>
            <a:endCxn id="58" idx="0"/>
          </p:cNvCxnSpPr>
          <p:nvPr/>
        </p:nvCxnSpPr>
        <p:spPr bwMode="auto">
          <a:xfrm rot="5400000">
            <a:off x="9668336" y="8305800"/>
            <a:ext cx="18288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arrow"/>
          </a:ln>
          <a:effectLst/>
        </p:spPr>
      </p:cxnSp>
      <p:cxnSp>
        <p:nvCxnSpPr>
          <p:cNvPr id="65" name="Straight Arrow Connector 64"/>
          <p:cNvCxnSpPr>
            <a:stCxn id="59" idx="4"/>
            <a:endCxn id="57" idx="4"/>
          </p:cNvCxnSpPr>
          <p:nvPr/>
        </p:nvCxnSpPr>
        <p:spPr bwMode="auto">
          <a:xfrm rot="5400000">
            <a:off x="11590568" y="5011968"/>
            <a:ext cx="1588" cy="2015664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arrow"/>
          </a:ln>
          <a:effectLst/>
        </p:spPr>
      </p:cxnSp>
      <p:sp>
        <p:nvSpPr>
          <p:cNvPr id="66" name="Right Arrow 65"/>
          <p:cNvSpPr/>
          <p:nvPr/>
        </p:nvSpPr>
        <p:spPr bwMode="auto">
          <a:xfrm>
            <a:off x="9664700" y="5943600"/>
            <a:ext cx="838200" cy="685800"/>
          </a:xfrm>
          <a:prstGeom prst="rightArrow">
            <a:avLst/>
          </a:prstGeom>
          <a:solidFill>
            <a:srgbClr val="FFC0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Here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11226800" y="6641275"/>
            <a:ext cx="582211" cy="369332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sz="1800" b="0" dirty="0">
                <a:solidFill>
                  <a:srgbClr val="FF0000"/>
                </a:solidFill>
              </a:rPr>
              <a:t>true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9931400" y="7403068"/>
            <a:ext cx="671979" cy="369332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sz="1800" b="0" dirty="0">
                <a:solidFill>
                  <a:srgbClr val="FF0000"/>
                </a:solidFill>
              </a:rPr>
              <a:t>false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19716196-9519-9F73-ECBB-0A108F141E4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314963"/>
              </p:ext>
            </p:extLst>
          </p:nvPr>
        </p:nvGraphicFramePr>
        <p:xfrm>
          <a:off x="1946366" y="3810000"/>
          <a:ext cx="5227325" cy="25908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454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454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454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45465">
                  <a:extLst>
                    <a:ext uri="{9D8B030D-6E8A-4147-A177-3AD203B41FA5}">
                      <a16:colId xmlns:a16="http://schemas.microsoft.com/office/drawing/2014/main" val="1174797386"/>
                    </a:ext>
                  </a:extLst>
                </a:gridCol>
                <a:gridCol w="1045465">
                  <a:extLst>
                    <a:ext uri="{9D8B030D-6E8A-4147-A177-3AD203B41FA5}">
                      <a16:colId xmlns:a16="http://schemas.microsoft.com/office/drawing/2014/main" val="308497497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i="1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i="1" dirty="0">
                          <a:solidFill>
                            <a:schemeClr val="tx1"/>
                          </a:solidFill>
                        </a:rPr>
                        <a:t>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i="1" dirty="0">
                          <a:solidFill>
                            <a:schemeClr val="tx1"/>
                          </a:solidFill>
                        </a:rPr>
                        <a:t>r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i="1" dirty="0">
                          <a:solidFill>
                            <a:schemeClr val="tx1"/>
                          </a:solidFill>
                        </a:rPr>
                        <a:t>b</a:t>
                      </a:r>
                      <a:r>
                        <a:rPr lang="en-US" sz="2800" b="1" i="1" baseline="30000" dirty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en-US" sz="2800" b="1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i="1" dirty="0">
                          <a:solidFill>
                            <a:schemeClr val="bg1"/>
                          </a:solidFill>
                        </a:rPr>
                        <a:t>r*b</a:t>
                      </a:r>
                      <a:r>
                        <a:rPr lang="en-US" sz="2800" b="1" i="1" baseline="30000" dirty="0">
                          <a:solidFill>
                            <a:schemeClr val="bg1"/>
                          </a:solidFill>
                        </a:rPr>
                        <a:t>e</a:t>
                      </a:r>
                      <a:endParaRPr lang="en-US" sz="2800" b="1" i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128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128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64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128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16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8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16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128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256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256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1799825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254000"/>
            <a:ext cx="7988300" cy="1498600"/>
          </a:xfrm>
        </p:spPr>
        <p:txBody>
          <a:bodyPr/>
          <a:lstStyle/>
          <a:p>
            <a:r>
              <a:rPr lang="en-US" dirty="0"/>
              <a:t>Tracing Code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Run the function on sample inputs</a:t>
            </a:r>
            <a:br>
              <a:rPr lang="en-US" dirty="0"/>
            </a:br>
            <a:r>
              <a:rPr lang="en-US" dirty="0"/>
              <a:t>and track the values of the variables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Let’s try with </a:t>
            </a:r>
            <a:r>
              <a:rPr lang="en-US" i="1" dirty="0">
                <a:solidFill>
                  <a:srgbClr val="0070C0"/>
                </a:solidFill>
              </a:rPr>
              <a:t>f</a:t>
            </a:r>
            <a:r>
              <a:rPr lang="en-US" dirty="0"/>
              <a:t>(2,</a:t>
            </a:r>
            <a:r>
              <a:rPr lang="en-US" b="1" dirty="0">
                <a:solidFill>
                  <a:srgbClr val="FF0000"/>
                </a:solidFill>
              </a:rPr>
              <a:t>7</a:t>
            </a:r>
            <a:r>
              <a:rPr lang="en-US" dirty="0"/>
              <a:t>)</a:t>
            </a:r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b="1" i="1" dirty="0"/>
              <a:t>b</a:t>
            </a:r>
            <a:r>
              <a:rPr lang="en-US" b="1" i="1" baseline="30000" dirty="0"/>
              <a:t>e</a:t>
            </a:r>
            <a:r>
              <a:rPr lang="en-US" dirty="0"/>
              <a:t> is NOT invariant on these inputs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It was a candidate that didn’t pan out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i="1" dirty="0">
                <a:solidFill>
                  <a:srgbClr val="0070C0"/>
                </a:solidFill>
              </a:rPr>
              <a:t>A loop invariant must stay constant on all inputs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Can you spot another candidate?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6088804"/>
              </p:ext>
            </p:extLst>
          </p:nvPr>
        </p:nvGraphicFramePr>
        <p:xfrm>
          <a:off x="1946366" y="3810000"/>
          <a:ext cx="5227325" cy="25908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454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454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454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45465">
                  <a:extLst>
                    <a:ext uri="{9D8B030D-6E8A-4147-A177-3AD203B41FA5}">
                      <a16:colId xmlns:a16="http://schemas.microsoft.com/office/drawing/2014/main" val="1174797386"/>
                    </a:ext>
                  </a:extLst>
                </a:gridCol>
                <a:gridCol w="1045465">
                  <a:extLst>
                    <a:ext uri="{9D8B030D-6E8A-4147-A177-3AD203B41FA5}">
                      <a16:colId xmlns:a16="http://schemas.microsoft.com/office/drawing/2014/main" val="308497497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i="1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i="1" dirty="0">
                          <a:solidFill>
                            <a:schemeClr val="tx1"/>
                          </a:solidFill>
                        </a:rPr>
                        <a:t>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i="1" dirty="0">
                          <a:solidFill>
                            <a:schemeClr val="tx1"/>
                          </a:solidFill>
                        </a:rPr>
                        <a:t>r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i="1" dirty="0">
                          <a:solidFill>
                            <a:schemeClr val="tx1"/>
                          </a:solidFill>
                        </a:rPr>
                        <a:t>b</a:t>
                      </a:r>
                      <a:r>
                        <a:rPr lang="en-US" sz="2800" b="1" i="1" baseline="30000" dirty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en-US" sz="2800" b="1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i="1" dirty="0">
                          <a:solidFill>
                            <a:schemeClr val="bg1"/>
                          </a:solidFill>
                        </a:rPr>
                        <a:t>r*b</a:t>
                      </a:r>
                      <a:r>
                        <a:rPr lang="en-US" sz="2800" b="1" i="1" baseline="30000" dirty="0">
                          <a:solidFill>
                            <a:schemeClr val="bg1"/>
                          </a:solidFill>
                        </a:rPr>
                        <a:t>e</a:t>
                      </a:r>
                      <a:endParaRPr lang="en-US" sz="2800" b="1" i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128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128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64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128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16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16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128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256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256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" name="Rectangle 4"/>
          <p:cNvSpPr>
            <a:spLocks/>
          </p:cNvSpPr>
          <p:nvPr/>
        </p:nvSpPr>
        <p:spPr bwMode="auto">
          <a:xfrm>
            <a:off x="8940800" y="148709"/>
            <a:ext cx="3886200" cy="5109091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square" tIns="91440" bIns="91440" anchor="ctr">
            <a:spAutoFit/>
          </a:bodyPr>
          <a:lstStyle/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f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x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y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y &gt;= 0;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//@ensures \result == POW(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x,y</a:t>
            </a: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);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{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b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= x;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e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= y;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= 1;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while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(e &gt; 1) {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if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(e % 2 == 1) {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  r = b * r;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}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b = b * b;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e = e / 2;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}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r * b;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</p:txBody>
      </p:sp>
      <p:sp>
        <p:nvSpPr>
          <p:cNvPr id="26" name="Rectangular Callout 25"/>
          <p:cNvSpPr/>
          <p:nvPr/>
        </p:nvSpPr>
        <p:spPr bwMode="auto">
          <a:xfrm>
            <a:off x="11059185" y="3505200"/>
            <a:ext cx="1310615" cy="646331"/>
          </a:xfrm>
          <a:prstGeom prst="wedgeRectCallout">
            <a:avLst>
              <a:gd name="adj1" fmla="val -90494"/>
              <a:gd name="adj2" fmla="val -132645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chemeClr val="bg2">
                <a:lumMod val="25000"/>
              </a:schemeClr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1800" b="0" kern="0" dirty="0"/>
              <a:t>This checks</a:t>
            </a:r>
            <a:br>
              <a:rPr lang="en-US" sz="1800" b="0" kern="0" dirty="0"/>
            </a:br>
            <a:r>
              <a:rPr lang="en-US" sz="1800" b="0" kern="0" dirty="0"/>
              <a:t>if e is odd</a:t>
            </a:r>
            <a:endParaRPr lang="en-US" sz="1800" b="0" dirty="0"/>
          </a:p>
        </p:txBody>
      </p:sp>
      <p:sp>
        <p:nvSpPr>
          <p:cNvPr id="28" name="Slide Number Placeholder 2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  <p:sp>
        <p:nvSpPr>
          <p:cNvPr id="29" name="Flowchart: Data 28"/>
          <p:cNvSpPr/>
          <p:nvPr/>
        </p:nvSpPr>
        <p:spPr bwMode="auto">
          <a:xfrm>
            <a:off x="11033045" y="7239000"/>
            <a:ext cx="1414164" cy="923330"/>
          </a:xfrm>
          <a:prstGeom prst="flowChartInputOutput">
            <a:avLst/>
          </a:prstGeom>
          <a:solidFill>
            <a:srgbClr val="CCECFF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91440" bIns="9144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0" dirty="0"/>
              <a:t>loop</a:t>
            </a:r>
            <a:b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</a:b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body</a:t>
            </a:r>
          </a:p>
        </p:txBody>
      </p:sp>
      <p:sp>
        <p:nvSpPr>
          <p:cNvPr id="50" name="Oval 49"/>
          <p:cNvSpPr/>
          <p:nvPr/>
        </p:nvSpPr>
        <p:spPr bwMode="auto">
          <a:xfrm>
            <a:off x="10506536" y="5410200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51" name="Oval 50"/>
          <p:cNvSpPr/>
          <p:nvPr/>
        </p:nvSpPr>
        <p:spPr bwMode="auto">
          <a:xfrm>
            <a:off x="11659180" y="8839200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52" name="Flowchart: Decision 51"/>
          <p:cNvSpPr/>
          <p:nvPr/>
        </p:nvSpPr>
        <p:spPr bwMode="auto">
          <a:xfrm>
            <a:off x="9894927" y="6657737"/>
            <a:ext cx="1375618" cy="733663"/>
          </a:xfrm>
          <a:prstGeom prst="flowChartDecision">
            <a:avLst/>
          </a:prstGeom>
          <a:solidFill>
            <a:schemeClr val="accent1">
              <a:lumMod val="20000"/>
              <a:lumOff val="80000"/>
            </a:schemeClr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e &gt; 1</a:t>
            </a:r>
          </a:p>
        </p:txBody>
      </p:sp>
      <p:cxnSp>
        <p:nvCxnSpPr>
          <p:cNvPr id="53" name="Straight Arrow Connector 52"/>
          <p:cNvCxnSpPr>
            <a:stCxn id="54" idx="4"/>
            <a:endCxn id="29" idx="1"/>
          </p:cNvCxnSpPr>
          <p:nvPr/>
        </p:nvCxnSpPr>
        <p:spPr bwMode="auto">
          <a:xfrm rot="16200000" flipH="1">
            <a:off x="11631382" y="7130255"/>
            <a:ext cx="212742" cy="4747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arrow"/>
          </a:ln>
          <a:effectLst/>
        </p:spPr>
      </p:cxnSp>
      <p:sp>
        <p:nvSpPr>
          <p:cNvPr id="54" name="Oval 53"/>
          <p:cNvSpPr/>
          <p:nvPr/>
        </p:nvSpPr>
        <p:spPr bwMode="auto">
          <a:xfrm>
            <a:off x="11659180" y="6873858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cxnSp>
        <p:nvCxnSpPr>
          <p:cNvPr id="55" name="Straight Arrow Connector 54"/>
          <p:cNvCxnSpPr>
            <a:stCxn id="52" idx="3"/>
            <a:endCxn id="54" idx="4"/>
          </p:cNvCxnSpPr>
          <p:nvPr/>
        </p:nvCxnSpPr>
        <p:spPr bwMode="auto">
          <a:xfrm>
            <a:off x="11270545" y="7024569"/>
            <a:ext cx="464835" cy="1689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/>
          </a:ln>
          <a:effectLst/>
        </p:spPr>
      </p:cxnSp>
      <p:sp>
        <p:nvSpPr>
          <p:cNvPr id="56" name="Oval 55"/>
          <p:cNvSpPr/>
          <p:nvPr/>
        </p:nvSpPr>
        <p:spPr bwMode="auto">
          <a:xfrm>
            <a:off x="12522200" y="8839200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57" name="Oval 56"/>
          <p:cNvSpPr/>
          <p:nvPr/>
        </p:nvSpPr>
        <p:spPr bwMode="auto">
          <a:xfrm>
            <a:off x="10506536" y="5867400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58" name="Oval 57"/>
          <p:cNvSpPr/>
          <p:nvPr/>
        </p:nvSpPr>
        <p:spPr bwMode="auto">
          <a:xfrm>
            <a:off x="10506536" y="9220200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59" name="Oval 58"/>
          <p:cNvSpPr/>
          <p:nvPr/>
        </p:nvSpPr>
        <p:spPr bwMode="auto">
          <a:xfrm>
            <a:off x="12522200" y="5867400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cxnSp>
        <p:nvCxnSpPr>
          <p:cNvPr id="60" name="Straight Arrow Connector 59"/>
          <p:cNvCxnSpPr>
            <a:stCxn id="50" idx="4"/>
            <a:endCxn id="52" idx="0"/>
          </p:cNvCxnSpPr>
          <p:nvPr/>
        </p:nvCxnSpPr>
        <p:spPr bwMode="auto">
          <a:xfrm rot="5400000">
            <a:off x="10035168" y="6110168"/>
            <a:ext cx="1095137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arrow"/>
          </a:ln>
          <a:effectLst/>
        </p:spPr>
      </p:cxnSp>
      <p:cxnSp>
        <p:nvCxnSpPr>
          <p:cNvPr id="61" name="Straight Arrow Connector 60"/>
          <p:cNvCxnSpPr>
            <a:stCxn id="29" idx="4"/>
            <a:endCxn id="51" idx="0"/>
          </p:cNvCxnSpPr>
          <p:nvPr/>
        </p:nvCxnSpPr>
        <p:spPr bwMode="auto">
          <a:xfrm rot="5400000">
            <a:off x="11399319" y="8498392"/>
            <a:ext cx="676870" cy="4747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62" name="Straight Arrow Connector 61"/>
          <p:cNvCxnSpPr>
            <a:stCxn id="59" idx="4"/>
            <a:endCxn id="56" idx="0"/>
          </p:cNvCxnSpPr>
          <p:nvPr/>
        </p:nvCxnSpPr>
        <p:spPr bwMode="auto">
          <a:xfrm rot="5400000">
            <a:off x="11188700" y="7429500"/>
            <a:ext cx="28194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/>
          </a:ln>
          <a:effectLst/>
        </p:spPr>
      </p:cxnSp>
      <p:cxnSp>
        <p:nvCxnSpPr>
          <p:cNvPr id="63" name="Straight Arrow Connector 62"/>
          <p:cNvCxnSpPr>
            <a:stCxn id="56" idx="0"/>
            <a:endCxn id="51" idx="0"/>
          </p:cNvCxnSpPr>
          <p:nvPr/>
        </p:nvCxnSpPr>
        <p:spPr bwMode="auto">
          <a:xfrm rot="16200000" flipV="1">
            <a:off x="12166890" y="8407690"/>
            <a:ext cx="1588" cy="86302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64" name="Straight Arrow Connector 63"/>
          <p:cNvCxnSpPr>
            <a:stCxn id="52" idx="2"/>
            <a:endCxn id="58" idx="0"/>
          </p:cNvCxnSpPr>
          <p:nvPr/>
        </p:nvCxnSpPr>
        <p:spPr bwMode="auto">
          <a:xfrm rot="5400000">
            <a:off x="9668336" y="8305800"/>
            <a:ext cx="18288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arrow"/>
          </a:ln>
          <a:effectLst/>
        </p:spPr>
      </p:cxnSp>
      <p:cxnSp>
        <p:nvCxnSpPr>
          <p:cNvPr id="65" name="Straight Arrow Connector 64"/>
          <p:cNvCxnSpPr>
            <a:stCxn id="59" idx="4"/>
            <a:endCxn id="57" idx="4"/>
          </p:cNvCxnSpPr>
          <p:nvPr/>
        </p:nvCxnSpPr>
        <p:spPr bwMode="auto">
          <a:xfrm rot="5400000">
            <a:off x="11590568" y="5011968"/>
            <a:ext cx="1588" cy="2015664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arrow"/>
          </a:ln>
          <a:effectLst/>
        </p:spPr>
      </p:cxnSp>
      <p:sp>
        <p:nvSpPr>
          <p:cNvPr id="66" name="Right Arrow 65"/>
          <p:cNvSpPr/>
          <p:nvPr/>
        </p:nvSpPr>
        <p:spPr bwMode="auto">
          <a:xfrm>
            <a:off x="9664700" y="5943600"/>
            <a:ext cx="838200" cy="685800"/>
          </a:xfrm>
          <a:prstGeom prst="rightArrow">
            <a:avLst/>
          </a:prstGeom>
          <a:solidFill>
            <a:srgbClr val="FFC0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Here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11226800" y="6641275"/>
            <a:ext cx="582211" cy="369332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sz="1800" b="0" dirty="0">
                <a:solidFill>
                  <a:srgbClr val="FF0000"/>
                </a:solidFill>
              </a:rPr>
              <a:t>true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9931400" y="7403068"/>
            <a:ext cx="671979" cy="369332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sz="1800" b="0" dirty="0">
                <a:solidFill>
                  <a:srgbClr val="FF0000"/>
                </a:solidFill>
              </a:rPr>
              <a:t>false</a:t>
            </a:r>
          </a:p>
        </p:txBody>
      </p:sp>
    </p:spTree>
    <p:extLst>
      <p:ext uri="{BB962C8B-B14F-4D97-AF65-F5344CB8AC3E}">
        <p14:creationId xmlns:p14="http://schemas.microsoft.com/office/powerpoint/2010/main" val="4276677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254000"/>
            <a:ext cx="7988300" cy="1498600"/>
          </a:xfrm>
        </p:spPr>
        <p:txBody>
          <a:bodyPr/>
          <a:lstStyle/>
          <a:p>
            <a:r>
              <a:rPr lang="en-US" dirty="0"/>
              <a:t>Tracing Code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Run the function on sample inputs</a:t>
            </a:r>
            <a:br>
              <a:rPr lang="en-US" dirty="0"/>
            </a:br>
            <a:r>
              <a:rPr lang="en-US" dirty="0"/>
              <a:t>and track the values of the variables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Let’s try with </a:t>
            </a:r>
            <a:r>
              <a:rPr lang="en-US" i="1" dirty="0">
                <a:solidFill>
                  <a:srgbClr val="0070C0"/>
                </a:solidFill>
              </a:rPr>
              <a:t>f</a:t>
            </a:r>
            <a:r>
              <a:rPr lang="en-US" dirty="0"/>
              <a:t>(2,</a:t>
            </a:r>
            <a:r>
              <a:rPr lang="en-US" b="1" dirty="0">
                <a:solidFill>
                  <a:srgbClr val="FF0000"/>
                </a:solidFill>
              </a:rPr>
              <a:t>7</a:t>
            </a:r>
            <a:r>
              <a:rPr lang="en-US" dirty="0"/>
              <a:t>)</a:t>
            </a:r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b="1" i="1" dirty="0"/>
              <a:t>r*b</a:t>
            </a:r>
            <a:r>
              <a:rPr lang="en-US" b="1" i="1" baseline="30000" dirty="0"/>
              <a:t>e</a:t>
            </a:r>
            <a:r>
              <a:rPr lang="en-US" dirty="0"/>
              <a:t> is another </a:t>
            </a:r>
            <a:r>
              <a:rPr lang="en-US" b="1" i="1" dirty="0"/>
              <a:t>candidate</a:t>
            </a:r>
            <a:r>
              <a:rPr lang="en-US" dirty="0"/>
              <a:t> loop invariant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It is constant on this set of inputs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i="1" dirty="0">
                <a:solidFill>
                  <a:srgbClr val="0070C0"/>
                </a:solidFill>
              </a:rPr>
              <a:t>But a loop invariant must stay constant on all inputs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4167016"/>
              </p:ext>
            </p:extLst>
          </p:nvPr>
        </p:nvGraphicFramePr>
        <p:xfrm>
          <a:off x="1946366" y="3810000"/>
          <a:ext cx="5227325" cy="25908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454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454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454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45465">
                  <a:extLst>
                    <a:ext uri="{9D8B030D-6E8A-4147-A177-3AD203B41FA5}">
                      <a16:colId xmlns:a16="http://schemas.microsoft.com/office/drawing/2014/main" val="1174797386"/>
                    </a:ext>
                  </a:extLst>
                </a:gridCol>
                <a:gridCol w="1045465">
                  <a:extLst>
                    <a:ext uri="{9D8B030D-6E8A-4147-A177-3AD203B41FA5}">
                      <a16:colId xmlns:a16="http://schemas.microsoft.com/office/drawing/2014/main" val="308497497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i="1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i="1" dirty="0">
                          <a:solidFill>
                            <a:schemeClr val="tx1"/>
                          </a:solidFill>
                        </a:rPr>
                        <a:t>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i="1" dirty="0">
                          <a:solidFill>
                            <a:schemeClr val="tx1"/>
                          </a:solidFill>
                        </a:rPr>
                        <a:t>r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i="1" dirty="0">
                          <a:solidFill>
                            <a:schemeClr val="tx1"/>
                          </a:solidFill>
                        </a:rPr>
                        <a:t>b</a:t>
                      </a:r>
                      <a:r>
                        <a:rPr lang="en-US" sz="2800" b="1" i="1" baseline="30000" dirty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en-US" sz="2800" b="1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i="1" dirty="0">
                          <a:solidFill>
                            <a:schemeClr val="tx1"/>
                          </a:solidFill>
                        </a:rPr>
                        <a:t>r*b</a:t>
                      </a:r>
                      <a:r>
                        <a:rPr lang="en-US" sz="2800" b="1" i="1" baseline="30000" dirty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en-US" sz="2800" b="1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128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128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64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128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16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16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128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256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256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" name="Rectangle 4"/>
          <p:cNvSpPr>
            <a:spLocks/>
          </p:cNvSpPr>
          <p:nvPr/>
        </p:nvSpPr>
        <p:spPr bwMode="auto">
          <a:xfrm>
            <a:off x="8940800" y="148709"/>
            <a:ext cx="3886200" cy="5109091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square" tIns="91440" bIns="91440" anchor="ctr">
            <a:spAutoFit/>
          </a:bodyPr>
          <a:lstStyle/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f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x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y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y &gt;= 0;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//@ensures \result == POW(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x,y</a:t>
            </a: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);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{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b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= x;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e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= y;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= 1;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while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(e &gt; 1) {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if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(e % 2 == 1) {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  r = b * r;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}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b = b * b;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e = e / 2;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}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r * b;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</p:txBody>
      </p:sp>
      <p:sp>
        <p:nvSpPr>
          <p:cNvPr id="26" name="Rectangular Callout 25"/>
          <p:cNvSpPr/>
          <p:nvPr/>
        </p:nvSpPr>
        <p:spPr bwMode="auto">
          <a:xfrm>
            <a:off x="11059185" y="3505200"/>
            <a:ext cx="1310615" cy="646331"/>
          </a:xfrm>
          <a:prstGeom prst="wedgeRectCallout">
            <a:avLst>
              <a:gd name="adj1" fmla="val -90494"/>
              <a:gd name="adj2" fmla="val -132645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chemeClr val="bg2">
                <a:lumMod val="25000"/>
              </a:schemeClr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1800" b="0" kern="0" dirty="0"/>
              <a:t>This checks</a:t>
            </a:r>
            <a:br>
              <a:rPr lang="en-US" sz="1800" b="0" kern="0" dirty="0"/>
            </a:br>
            <a:r>
              <a:rPr lang="en-US" sz="1800" b="0" kern="0" dirty="0"/>
              <a:t>if e is odd</a:t>
            </a:r>
            <a:endParaRPr lang="en-US" sz="1800" b="0" dirty="0"/>
          </a:p>
        </p:txBody>
      </p:sp>
      <p:sp>
        <p:nvSpPr>
          <p:cNvPr id="28" name="Slide Number Placeholder 2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  <p:sp>
        <p:nvSpPr>
          <p:cNvPr id="29" name="Flowchart: Data 28"/>
          <p:cNvSpPr/>
          <p:nvPr/>
        </p:nvSpPr>
        <p:spPr bwMode="auto">
          <a:xfrm>
            <a:off x="11033045" y="7239000"/>
            <a:ext cx="1414164" cy="923330"/>
          </a:xfrm>
          <a:prstGeom prst="flowChartInputOutput">
            <a:avLst/>
          </a:prstGeom>
          <a:solidFill>
            <a:srgbClr val="CCECFF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91440" bIns="9144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0" dirty="0"/>
              <a:t>loop</a:t>
            </a:r>
            <a:b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</a:b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body</a:t>
            </a:r>
          </a:p>
        </p:txBody>
      </p:sp>
      <p:sp>
        <p:nvSpPr>
          <p:cNvPr id="50" name="Oval 49"/>
          <p:cNvSpPr/>
          <p:nvPr/>
        </p:nvSpPr>
        <p:spPr bwMode="auto">
          <a:xfrm>
            <a:off x="10506536" y="5410200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51" name="Oval 50"/>
          <p:cNvSpPr/>
          <p:nvPr/>
        </p:nvSpPr>
        <p:spPr bwMode="auto">
          <a:xfrm>
            <a:off x="11659180" y="8839200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52" name="Flowchart: Decision 51"/>
          <p:cNvSpPr/>
          <p:nvPr/>
        </p:nvSpPr>
        <p:spPr bwMode="auto">
          <a:xfrm>
            <a:off x="9894927" y="6657737"/>
            <a:ext cx="1375618" cy="733663"/>
          </a:xfrm>
          <a:prstGeom prst="flowChartDecision">
            <a:avLst/>
          </a:prstGeom>
          <a:solidFill>
            <a:schemeClr val="accent1">
              <a:lumMod val="20000"/>
              <a:lumOff val="80000"/>
            </a:schemeClr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e &gt; 1</a:t>
            </a:r>
          </a:p>
        </p:txBody>
      </p:sp>
      <p:cxnSp>
        <p:nvCxnSpPr>
          <p:cNvPr id="53" name="Straight Arrow Connector 52"/>
          <p:cNvCxnSpPr>
            <a:stCxn id="54" idx="4"/>
            <a:endCxn id="29" idx="1"/>
          </p:cNvCxnSpPr>
          <p:nvPr/>
        </p:nvCxnSpPr>
        <p:spPr bwMode="auto">
          <a:xfrm rot="16200000" flipH="1">
            <a:off x="11631382" y="7130255"/>
            <a:ext cx="212742" cy="4747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arrow"/>
          </a:ln>
          <a:effectLst/>
        </p:spPr>
      </p:cxnSp>
      <p:sp>
        <p:nvSpPr>
          <p:cNvPr id="54" name="Oval 53"/>
          <p:cNvSpPr/>
          <p:nvPr/>
        </p:nvSpPr>
        <p:spPr bwMode="auto">
          <a:xfrm>
            <a:off x="11659180" y="6873858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cxnSp>
        <p:nvCxnSpPr>
          <p:cNvPr id="55" name="Straight Arrow Connector 54"/>
          <p:cNvCxnSpPr>
            <a:stCxn id="52" idx="3"/>
            <a:endCxn id="54" idx="4"/>
          </p:cNvCxnSpPr>
          <p:nvPr/>
        </p:nvCxnSpPr>
        <p:spPr bwMode="auto">
          <a:xfrm>
            <a:off x="11270545" y="7024569"/>
            <a:ext cx="464835" cy="1689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/>
          </a:ln>
          <a:effectLst/>
        </p:spPr>
      </p:cxnSp>
      <p:sp>
        <p:nvSpPr>
          <p:cNvPr id="56" name="Oval 55"/>
          <p:cNvSpPr/>
          <p:nvPr/>
        </p:nvSpPr>
        <p:spPr bwMode="auto">
          <a:xfrm>
            <a:off x="12522200" y="8839200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57" name="Oval 56"/>
          <p:cNvSpPr/>
          <p:nvPr/>
        </p:nvSpPr>
        <p:spPr bwMode="auto">
          <a:xfrm>
            <a:off x="10506536" y="5867400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58" name="Oval 57"/>
          <p:cNvSpPr/>
          <p:nvPr/>
        </p:nvSpPr>
        <p:spPr bwMode="auto">
          <a:xfrm>
            <a:off x="10506536" y="9220200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59" name="Oval 58"/>
          <p:cNvSpPr/>
          <p:nvPr/>
        </p:nvSpPr>
        <p:spPr bwMode="auto">
          <a:xfrm>
            <a:off x="12522200" y="5867400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cxnSp>
        <p:nvCxnSpPr>
          <p:cNvPr id="60" name="Straight Arrow Connector 59"/>
          <p:cNvCxnSpPr>
            <a:stCxn id="50" idx="4"/>
            <a:endCxn id="52" idx="0"/>
          </p:cNvCxnSpPr>
          <p:nvPr/>
        </p:nvCxnSpPr>
        <p:spPr bwMode="auto">
          <a:xfrm rot="5400000">
            <a:off x="10035168" y="6110168"/>
            <a:ext cx="1095137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arrow"/>
          </a:ln>
          <a:effectLst/>
        </p:spPr>
      </p:cxnSp>
      <p:cxnSp>
        <p:nvCxnSpPr>
          <p:cNvPr id="61" name="Straight Arrow Connector 60"/>
          <p:cNvCxnSpPr>
            <a:stCxn id="29" idx="4"/>
            <a:endCxn id="51" idx="0"/>
          </p:cNvCxnSpPr>
          <p:nvPr/>
        </p:nvCxnSpPr>
        <p:spPr bwMode="auto">
          <a:xfrm rot="5400000">
            <a:off x="11399319" y="8498392"/>
            <a:ext cx="676870" cy="4747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62" name="Straight Arrow Connector 61"/>
          <p:cNvCxnSpPr>
            <a:stCxn id="59" idx="4"/>
            <a:endCxn id="56" idx="0"/>
          </p:cNvCxnSpPr>
          <p:nvPr/>
        </p:nvCxnSpPr>
        <p:spPr bwMode="auto">
          <a:xfrm rot="5400000">
            <a:off x="11188700" y="7429500"/>
            <a:ext cx="28194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/>
          </a:ln>
          <a:effectLst/>
        </p:spPr>
      </p:cxnSp>
      <p:cxnSp>
        <p:nvCxnSpPr>
          <p:cNvPr id="63" name="Straight Arrow Connector 62"/>
          <p:cNvCxnSpPr>
            <a:stCxn id="56" idx="0"/>
            <a:endCxn id="51" idx="0"/>
          </p:cNvCxnSpPr>
          <p:nvPr/>
        </p:nvCxnSpPr>
        <p:spPr bwMode="auto">
          <a:xfrm rot="16200000" flipV="1">
            <a:off x="12166890" y="8407690"/>
            <a:ext cx="1588" cy="86302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64" name="Straight Arrow Connector 63"/>
          <p:cNvCxnSpPr>
            <a:stCxn id="52" idx="2"/>
            <a:endCxn id="58" idx="0"/>
          </p:cNvCxnSpPr>
          <p:nvPr/>
        </p:nvCxnSpPr>
        <p:spPr bwMode="auto">
          <a:xfrm rot="5400000">
            <a:off x="9668336" y="8305800"/>
            <a:ext cx="18288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arrow"/>
          </a:ln>
          <a:effectLst/>
        </p:spPr>
      </p:cxnSp>
      <p:cxnSp>
        <p:nvCxnSpPr>
          <p:cNvPr id="65" name="Straight Arrow Connector 64"/>
          <p:cNvCxnSpPr>
            <a:stCxn id="59" idx="4"/>
            <a:endCxn id="57" idx="4"/>
          </p:cNvCxnSpPr>
          <p:nvPr/>
        </p:nvCxnSpPr>
        <p:spPr bwMode="auto">
          <a:xfrm rot="5400000">
            <a:off x="11590568" y="5011968"/>
            <a:ext cx="1588" cy="2015664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arrow"/>
          </a:ln>
          <a:effectLst/>
        </p:spPr>
      </p:cxnSp>
      <p:sp>
        <p:nvSpPr>
          <p:cNvPr id="66" name="Right Arrow 65"/>
          <p:cNvSpPr/>
          <p:nvPr/>
        </p:nvSpPr>
        <p:spPr bwMode="auto">
          <a:xfrm>
            <a:off x="9664700" y="5943600"/>
            <a:ext cx="838200" cy="685800"/>
          </a:xfrm>
          <a:prstGeom prst="rightArrow">
            <a:avLst/>
          </a:prstGeom>
          <a:solidFill>
            <a:srgbClr val="FFC0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Here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11226800" y="6641275"/>
            <a:ext cx="582211" cy="369332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sz="1800" b="0" dirty="0">
                <a:solidFill>
                  <a:srgbClr val="FF0000"/>
                </a:solidFill>
              </a:rPr>
              <a:t>true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9931400" y="7403068"/>
            <a:ext cx="671979" cy="369332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sz="1800" b="0" dirty="0">
                <a:solidFill>
                  <a:srgbClr val="FF0000"/>
                </a:solidFill>
              </a:rPr>
              <a:t>false</a:t>
            </a:r>
          </a:p>
        </p:txBody>
      </p:sp>
    </p:spTree>
    <p:extLst>
      <p:ext uri="{BB962C8B-B14F-4D97-AF65-F5344CB8AC3E}">
        <p14:creationId xmlns:p14="http://schemas.microsoft.com/office/powerpoint/2010/main" val="1895711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254000"/>
            <a:ext cx="7988300" cy="1498600"/>
          </a:xfrm>
        </p:spPr>
        <p:txBody>
          <a:bodyPr/>
          <a:lstStyle/>
          <a:p>
            <a:r>
              <a:rPr lang="en-US" dirty="0"/>
              <a:t>Tracing Code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Run the function on sample inputs</a:t>
            </a:r>
            <a:br>
              <a:rPr lang="en-US" dirty="0"/>
            </a:br>
            <a:r>
              <a:rPr lang="en-US" dirty="0"/>
              <a:t>and track the values of the variables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Let’s try again with </a:t>
            </a:r>
            <a:r>
              <a:rPr lang="en-US" i="1" dirty="0">
                <a:solidFill>
                  <a:srgbClr val="0070C0"/>
                </a:solidFill>
              </a:rPr>
              <a:t>f</a:t>
            </a:r>
            <a:r>
              <a:rPr lang="en-US" dirty="0"/>
              <a:t>(2,</a:t>
            </a:r>
            <a:r>
              <a:rPr lang="en-US" b="1" dirty="0">
                <a:solidFill>
                  <a:srgbClr val="FF0000"/>
                </a:solidFill>
              </a:rPr>
              <a:t>8</a:t>
            </a:r>
            <a:r>
              <a:rPr lang="en-US" dirty="0"/>
              <a:t>)</a:t>
            </a:r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2028340"/>
              </p:ext>
            </p:extLst>
          </p:nvPr>
        </p:nvGraphicFramePr>
        <p:xfrm>
          <a:off x="1946366" y="3810000"/>
          <a:ext cx="5227325" cy="25908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454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454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454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45465">
                  <a:extLst>
                    <a:ext uri="{9D8B030D-6E8A-4147-A177-3AD203B41FA5}">
                      <a16:colId xmlns:a16="http://schemas.microsoft.com/office/drawing/2014/main" val="1174797386"/>
                    </a:ext>
                  </a:extLst>
                </a:gridCol>
                <a:gridCol w="1045465">
                  <a:extLst>
                    <a:ext uri="{9D8B030D-6E8A-4147-A177-3AD203B41FA5}">
                      <a16:colId xmlns:a16="http://schemas.microsoft.com/office/drawing/2014/main" val="308497497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i="1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i="1" dirty="0">
                          <a:solidFill>
                            <a:schemeClr val="tx1"/>
                          </a:solidFill>
                        </a:rPr>
                        <a:t>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i="1" dirty="0">
                          <a:solidFill>
                            <a:schemeClr val="tx1"/>
                          </a:solidFill>
                        </a:rPr>
                        <a:t>r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i="1" dirty="0">
                          <a:solidFill>
                            <a:schemeClr val="tx1"/>
                          </a:solidFill>
                        </a:rPr>
                        <a:t>b</a:t>
                      </a:r>
                      <a:r>
                        <a:rPr lang="en-US" sz="2800" b="1" i="1" baseline="30000" dirty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en-US" sz="2800" b="1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i="1" dirty="0">
                          <a:solidFill>
                            <a:schemeClr val="tx1"/>
                          </a:solidFill>
                        </a:rPr>
                        <a:t>r*b</a:t>
                      </a:r>
                      <a:r>
                        <a:rPr lang="en-US" sz="2800" b="1" i="1" baseline="30000" dirty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en-US" sz="2800" b="1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8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256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256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256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256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16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256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256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256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256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256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" name="Rectangle 4"/>
          <p:cNvSpPr>
            <a:spLocks/>
          </p:cNvSpPr>
          <p:nvPr/>
        </p:nvSpPr>
        <p:spPr bwMode="auto">
          <a:xfrm>
            <a:off x="8940800" y="148709"/>
            <a:ext cx="3886200" cy="5109091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square" tIns="91440" bIns="91440" anchor="ctr">
            <a:spAutoFit/>
          </a:bodyPr>
          <a:lstStyle/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f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x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y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y &gt;= 0;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//@ensures \result == POW(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x,y</a:t>
            </a: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);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{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b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= x;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e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= y;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= 1;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while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(e &gt; 1) {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if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(e % 2 == 1) {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  r = b * r;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}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b = b * b;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e = e / 2;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}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r * b;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</p:txBody>
      </p:sp>
      <p:sp>
        <p:nvSpPr>
          <p:cNvPr id="26" name="Rectangular Callout 25"/>
          <p:cNvSpPr/>
          <p:nvPr/>
        </p:nvSpPr>
        <p:spPr bwMode="auto">
          <a:xfrm>
            <a:off x="11059185" y="3505200"/>
            <a:ext cx="1310615" cy="646331"/>
          </a:xfrm>
          <a:prstGeom prst="wedgeRectCallout">
            <a:avLst>
              <a:gd name="adj1" fmla="val -90494"/>
              <a:gd name="adj2" fmla="val -132645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chemeClr val="bg2">
                <a:lumMod val="25000"/>
              </a:schemeClr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1800" b="0" kern="0" dirty="0"/>
              <a:t>This checks</a:t>
            </a:r>
            <a:br>
              <a:rPr lang="en-US" sz="1800" b="0" kern="0" dirty="0"/>
            </a:br>
            <a:r>
              <a:rPr lang="en-US" sz="1800" b="0" kern="0" dirty="0"/>
              <a:t>if e is odd</a:t>
            </a:r>
            <a:endParaRPr lang="en-US" sz="1800" b="0" dirty="0"/>
          </a:p>
        </p:txBody>
      </p:sp>
      <p:sp>
        <p:nvSpPr>
          <p:cNvPr id="28" name="Slide Number Placeholder 2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  <p:sp>
        <p:nvSpPr>
          <p:cNvPr id="29" name="Flowchart: Data 28"/>
          <p:cNvSpPr/>
          <p:nvPr/>
        </p:nvSpPr>
        <p:spPr bwMode="auto">
          <a:xfrm>
            <a:off x="11033045" y="7239000"/>
            <a:ext cx="1414164" cy="923330"/>
          </a:xfrm>
          <a:prstGeom prst="flowChartInputOutput">
            <a:avLst/>
          </a:prstGeom>
          <a:solidFill>
            <a:srgbClr val="CCECFF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91440" bIns="9144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0" dirty="0"/>
              <a:t>loop</a:t>
            </a:r>
            <a:b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</a:b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body</a:t>
            </a:r>
          </a:p>
        </p:txBody>
      </p:sp>
      <p:sp>
        <p:nvSpPr>
          <p:cNvPr id="50" name="Oval 49"/>
          <p:cNvSpPr/>
          <p:nvPr/>
        </p:nvSpPr>
        <p:spPr bwMode="auto">
          <a:xfrm>
            <a:off x="10506536" y="5410200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51" name="Oval 50"/>
          <p:cNvSpPr/>
          <p:nvPr/>
        </p:nvSpPr>
        <p:spPr bwMode="auto">
          <a:xfrm>
            <a:off x="11659180" y="8839200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52" name="Flowchart: Decision 51"/>
          <p:cNvSpPr/>
          <p:nvPr/>
        </p:nvSpPr>
        <p:spPr bwMode="auto">
          <a:xfrm>
            <a:off x="9894927" y="6657737"/>
            <a:ext cx="1375618" cy="733663"/>
          </a:xfrm>
          <a:prstGeom prst="flowChartDecision">
            <a:avLst/>
          </a:prstGeom>
          <a:solidFill>
            <a:schemeClr val="accent1">
              <a:lumMod val="20000"/>
              <a:lumOff val="80000"/>
            </a:schemeClr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e &gt; 1</a:t>
            </a:r>
          </a:p>
        </p:txBody>
      </p:sp>
      <p:cxnSp>
        <p:nvCxnSpPr>
          <p:cNvPr id="53" name="Straight Arrow Connector 52"/>
          <p:cNvCxnSpPr>
            <a:stCxn id="54" idx="4"/>
            <a:endCxn id="29" idx="1"/>
          </p:cNvCxnSpPr>
          <p:nvPr/>
        </p:nvCxnSpPr>
        <p:spPr bwMode="auto">
          <a:xfrm rot="16200000" flipH="1">
            <a:off x="11631382" y="7130255"/>
            <a:ext cx="212742" cy="4747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arrow"/>
          </a:ln>
          <a:effectLst/>
        </p:spPr>
      </p:cxnSp>
      <p:sp>
        <p:nvSpPr>
          <p:cNvPr id="54" name="Oval 53"/>
          <p:cNvSpPr/>
          <p:nvPr/>
        </p:nvSpPr>
        <p:spPr bwMode="auto">
          <a:xfrm>
            <a:off x="11659180" y="6873858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cxnSp>
        <p:nvCxnSpPr>
          <p:cNvPr id="55" name="Straight Arrow Connector 54"/>
          <p:cNvCxnSpPr>
            <a:stCxn id="52" idx="3"/>
            <a:endCxn id="54" idx="4"/>
          </p:cNvCxnSpPr>
          <p:nvPr/>
        </p:nvCxnSpPr>
        <p:spPr bwMode="auto">
          <a:xfrm>
            <a:off x="11270545" y="7024569"/>
            <a:ext cx="464835" cy="1689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/>
          </a:ln>
          <a:effectLst/>
        </p:spPr>
      </p:cxnSp>
      <p:sp>
        <p:nvSpPr>
          <p:cNvPr id="56" name="Oval 55"/>
          <p:cNvSpPr/>
          <p:nvPr/>
        </p:nvSpPr>
        <p:spPr bwMode="auto">
          <a:xfrm>
            <a:off x="12522200" y="8839200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57" name="Oval 56"/>
          <p:cNvSpPr/>
          <p:nvPr/>
        </p:nvSpPr>
        <p:spPr bwMode="auto">
          <a:xfrm>
            <a:off x="10506536" y="5867400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58" name="Oval 57"/>
          <p:cNvSpPr/>
          <p:nvPr/>
        </p:nvSpPr>
        <p:spPr bwMode="auto">
          <a:xfrm>
            <a:off x="10506536" y="9220200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59" name="Oval 58"/>
          <p:cNvSpPr/>
          <p:nvPr/>
        </p:nvSpPr>
        <p:spPr bwMode="auto">
          <a:xfrm>
            <a:off x="12522200" y="5867400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cxnSp>
        <p:nvCxnSpPr>
          <p:cNvPr id="60" name="Straight Arrow Connector 59"/>
          <p:cNvCxnSpPr>
            <a:stCxn id="50" idx="4"/>
            <a:endCxn id="52" idx="0"/>
          </p:cNvCxnSpPr>
          <p:nvPr/>
        </p:nvCxnSpPr>
        <p:spPr bwMode="auto">
          <a:xfrm rot="5400000">
            <a:off x="10035168" y="6110168"/>
            <a:ext cx="1095137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arrow"/>
          </a:ln>
          <a:effectLst/>
        </p:spPr>
      </p:cxnSp>
      <p:cxnSp>
        <p:nvCxnSpPr>
          <p:cNvPr id="61" name="Straight Arrow Connector 60"/>
          <p:cNvCxnSpPr>
            <a:stCxn id="29" idx="4"/>
            <a:endCxn id="51" idx="0"/>
          </p:cNvCxnSpPr>
          <p:nvPr/>
        </p:nvCxnSpPr>
        <p:spPr bwMode="auto">
          <a:xfrm rot="5400000">
            <a:off x="11399319" y="8498392"/>
            <a:ext cx="676870" cy="4747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62" name="Straight Arrow Connector 61"/>
          <p:cNvCxnSpPr>
            <a:stCxn id="59" idx="4"/>
            <a:endCxn id="56" idx="0"/>
          </p:cNvCxnSpPr>
          <p:nvPr/>
        </p:nvCxnSpPr>
        <p:spPr bwMode="auto">
          <a:xfrm rot="5400000">
            <a:off x="11188700" y="7429500"/>
            <a:ext cx="28194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/>
          </a:ln>
          <a:effectLst/>
        </p:spPr>
      </p:cxnSp>
      <p:cxnSp>
        <p:nvCxnSpPr>
          <p:cNvPr id="63" name="Straight Arrow Connector 62"/>
          <p:cNvCxnSpPr>
            <a:stCxn id="56" idx="0"/>
            <a:endCxn id="51" idx="0"/>
          </p:cNvCxnSpPr>
          <p:nvPr/>
        </p:nvCxnSpPr>
        <p:spPr bwMode="auto">
          <a:xfrm rot="16200000" flipV="1">
            <a:off x="12166890" y="8407690"/>
            <a:ext cx="1588" cy="86302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64" name="Straight Arrow Connector 63"/>
          <p:cNvCxnSpPr>
            <a:stCxn id="52" idx="2"/>
            <a:endCxn id="58" idx="0"/>
          </p:cNvCxnSpPr>
          <p:nvPr/>
        </p:nvCxnSpPr>
        <p:spPr bwMode="auto">
          <a:xfrm rot="5400000">
            <a:off x="9668336" y="8305800"/>
            <a:ext cx="18288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arrow"/>
          </a:ln>
          <a:effectLst/>
        </p:spPr>
      </p:cxnSp>
      <p:cxnSp>
        <p:nvCxnSpPr>
          <p:cNvPr id="65" name="Straight Arrow Connector 64"/>
          <p:cNvCxnSpPr>
            <a:stCxn id="59" idx="4"/>
            <a:endCxn id="57" idx="4"/>
          </p:cNvCxnSpPr>
          <p:nvPr/>
        </p:nvCxnSpPr>
        <p:spPr bwMode="auto">
          <a:xfrm rot="5400000">
            <a:off x="11590568" y="5011968"/>
            <a:ext cx="1588" cy="2015664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arrow"/>
          </a:ln>
          <a:effectLst/>
        </p:spPr>
      </p:cxnSp>
      <p:sp>
        <p:nvSpPr>
          <p:cNvPr id="66" name="Right Arrow 65"/>
          <p:cNvSpPr/>
          <p:nvPr/>
        </p:nvSpPr>
        <p:spPr bwMode="auto">
          <a:xfrm>
            <a:off x="9664700" y="5943600"/>
            <a:ext cx="838200" cy="685800"/>
          </a:xfrm>
          <a:prstGeom prst="rightArrow">
            <a:avLst/>
          </a:prstGeom>
          <a:solidFill>
            <a:srgbClr val="FFC0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Here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11226800" y="6641275"/>
            <a:ext cx="582211" cy="369332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sz="1800" b="0" dirty="0">
                <a:solidFill>
                  <a:srgbClr val="FF0000"/>
                </a:solidFill>
              </a:rPr>
              <a:t>true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9931400" y="7403068"/>
            <a:ext cx="671979" cy="369332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sz="1800" b="0" dirty="0">
                <a:solidFill>
                  <a:srgbClr val="FF0000"/>
                </a:solidFill>
              </a:rPr>
              <a:t>false</a:t>
            </a:r>
          </a:p>
        </p:txBody>
      </p:sp>
    </p:spTree>
    <p:extLst>
      <p:ext uri="{BB962C8B-B14F-4D97-AF65-F5344CB8AC3E}">
        <p14:creationId xmlns:p14="http://schemas.microsoft.com/office/powerpoint/2010/main" val="1881657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254000"/>
            <a:ext cx="7988300" cy="1498600"/>
          </a:xfrm>
        </p:spPr>
        <p:txBody>
          <a:bodyPr/>
          <a:lstStyle/>
          <a:p>
            <a:r>
              <a:rPr lang="en-US" dirty="0"/>
              <a:t>Tracing Code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Run the function on sample inputs</a:t>
            </a:r>
            <a:br>
              <a:rPr lang="en-US" dirty="0"/>
            </a:br>
            <a:r>
              <a:rPr lang="en-US" dirty="0"/>
              <a:t>and track the values of the variables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Let’s try again with </a:t>
            </a:r>
            <a:r>
              <a:rPr lang="en-US" i="1" dirty="0">
                <a:solidFill>
                  <a:srgbClr val="0070C0"/>
                </a:solidFill>
              </a:rPr>
              <a:t>f</a:t>
            </a:r>
            <a:r>
              <a:rPr lang="en-US" dirty="0"/>
              <a:t>(2,</a:t>
            </a:r>
            <a:r>
              <a:rPr lang="en-US" b="1" dirty="0">
                <a:solidFill>
                  <a:srgbClr val="FF0000"/>
                </a:solidFill>
              </a:rPr>
              <a:t>8</a:t>
            </a:r>
            <a:r>
              <a:rPr lang="en-US" dirty="0"/>
              <a:t>)</a:t>
            </a:r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4566522"/>
              </p:ext>
            </p:extLst>
          </p:nvPr>
        </p:nvGraphicFramePr>
        <p:xfrm>
          <a:off x="1946366" y="3810000"/>
          <a:ext cx="5227325" cy="25908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454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454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454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45465">
                  <a:extLst>
                    <a:ext uri="{9D8B030D-6E8A-4147-A177-3AD203B41FA5}">
                      <a16:colId xmlns:a16="http://schemas.microsoft.com/office/drawing/2014/main" val="1174797386"/>
                    </a:ext>
                  </a:extLst>
                </a:gridCol>
                <a:gridCol w="1045465">
                  <a:extLst>
                    <a:ext uri="{9D8B030D-6E8A-4147-A177-3AD203B41FA5}">
                      <a16:colId xmlns:a16="http://schemas.microsoft.com/office/drawing/2014/main" val="308497497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i="1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i="1" dirty="0">
                          <a:solidFill>
                            <a:schemeClr val="tx1"/>
                          </a:solidFill>
                        </a:rPr>
                        <a:t>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i="1" dirty="0">
                          <a:solidFill>
                            <a:schemeClr val="tx1"/>
                          </a:solidFill>
                        </a:rPr>
                        <a:t>r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i="1" dirty="0">
                          <a:solidFill>
                            <a:schemeClr val="tx1"/>
                          </a:solidFill>
                        </a:rPr>
                        <a:t>b</a:t>
                      </a:r>
                      <a:r>
                        <a:rPr lang="en-US" sz="2800" b="1" i="1" baseline="30000" dirty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en-US" sz="2800" b="1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i="1" dirty="0">
                          <a:solidFill>
                            <a:schemeClr val="tx1"/>
                          </a:solidFill>
                        </a:rPr>
                        <a:t>r*b</a:t>
                      </a:r>
                      <a:r>
                        <a:rPr lang="en-US" sz="2800" b="1" i="1" baseline="30000" dirty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en-US" sz="2800" b="1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256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256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256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256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16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256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256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256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256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256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" name="Rectangle 4"/>
          <p:cNvSpPr>
            <a:spLocks/>
          </p:cNvSpPr>
          <p:nvPr/>
        </p:nvSpPr>
        <p:spPr bwMode="auto">
          <a:xfrm>
            <a:off x="8940800" y="148709"/>
            <a:ext cx="3886200" cy="5109091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square" tIns="91440" bIns="91440" anchor="ctr">
            <a:spAutoFit/>
          </a:bodyPr>
          <a:lstStyle/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f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x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y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y &gt;= 0;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//@ensures \result == POW(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x,y</a:t>
            </a: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);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{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b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= x;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e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= y;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= 1;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while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(e &gt; 1) {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if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(e % 2 == 1) {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  r = b * r;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}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b = b * b;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e = e / 2;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}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r * b;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</p:txBody>
      </p:sp>
      <p:sp>
        <p:nvSpPr>
          <p:cNvPr id="26" name="Rectangular Callout 25"/>
          <p:cNvSpPr/>
          <p:nvPr/>
        </p:nvSpPr>
        <p:spPr bwMode="auto">
          <a:xfrm>
            <a:off x="11059185" y="3505200"/>
            <a:ext cx="1310615" cy="646331"/>
          </a:xfrm>
          <a:prstGeom prst="wedgeRectCallout">
            <a:avLst>
              <a:gd name="adj1" fmla="val -90494"/>
              <a:gd name="adj2" fmla="val -132645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chemeClr val="bg2">
                <a:lumMod val="25000"/>
              </a:schemeClr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1800" b="0" kern="0" dirty="0"/>
              <a:t>This checks</a:t>
            </a:r>
            <a:br>
              <a:rPr lang="en-US" sz="1800" b="0" kern="0" dirty="0"/>
            </a:br>
            <a:r>
              <a:rPr lang="en-US" sz="1800" b="0" kern="0" dirty="0"/>
              <a:t>if e is odd</a:t>
            </a:r>
            <a:endParaRPr lang="en-US" sz="1800" b="0" dirty="0"/>
          </a:p>
        </p:txBody>
      </p:sp>
      <p:sp>
        <p:nvSpPr>
          <p:cNvPr id="28" name="Slide Number Placeholder 2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  <p:sp>
        <p:nvSpPr>
          <p:cNvPr id="29" name="Flowchart: Data 28"/>
          <p:cNvSpPr/>
          <p:nvPr/>
        </p:nvSpPr>
        <p:spPr bwMode="auto">
          <a:xfrm>
            <a:off x="11033045" y="7239000"/>
            <a:ext cx="1414164" cy="923330"/>
          </a:xfrm>
          <a:prstGeom prst="flowChartInputOutput">
            <a:avLst/>
          </a:prstGeom>
          <a:solidFill>
            <a:srgbClr val="CCECFF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91440" bIns="9144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0" dirty="0"/>
              <a:t>loop</a:t>
            </a:r>
            <a:b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</a:b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body</a:t>
            </a:r>
          </a:p>
        </p:txBody>
      </p:sp>
      <p:sp>
        <p:nvSpPr>
          <p:cNvPr id="50" name="Oval 49"/>
          <p:cNvSpPr/>
          <p:nvPr/>
        </p:nvSpPr>
        <p:spPr bwMode="auto">
          <a:xfrm>
            <a:off x="10506536" y="5410200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51" name="Oval 50"/>
          <p:cNvSpPr/>
          <p:nvPr/>
        </p:nvSpPr>
        <p:spPr bwMode="auto">
          <a:xfrm>
            <a:off x="11659180" y="8839200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52" name="Flowchart: Decision 51"/>
          <p:cNvSpPr/>
          <p:nvPr/>
        </p:nvSpPr>
        <p:spPr bwMode="auto">
          <a:xfrm>
            <a:off x="9894927" y="6657737"/>
            <a:ext cx="1375618" cy="733663"/>
          </a:xfrm>
          <a:prstGeom prst="flowChartDecision">
            <a:avLst/>
          </a:prstGeom>
          <a:solidFill>
            <a:schemeClr val="accent1">
              <a:lumMod val="20000"/>
              <a:lumOff val="80000"/>
            </a:schemeClr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e &gt; 1</a:t>
            </a:r>
          </a:p>
        </p:txBody>
      </p:sp>
      <p:cxnSp>
        <p:nvCxnSpPr>
          <p:cNvPr id="53" name="Straight Arrow Connector 52"/>
          <p:cNvCxnSpPr>
            <a:stCxn id="54" idx="4"/>
            <a:endCxn id="29" idx="1"/>
          </p:cNvCxnSpPr>
          <p:nvPr/>
        </p:nvCxnSpPr>
        <p:spPr bwMode="auto">
          <a:xfrm rot="16200000" flipH="1">
            <a:off x="11631382" y="7130255"/>
            <a:ext cx="212742" cy="4747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arrow"/>
          </a:ln>
          <a:effectLst/>
        </p:spPr>
      </p:cxnSp>
      <p:sp>
        <p:nvSpPr>
          <p:cNvPr id="54" name="Oval 53"/>
          <p:cNvSpPr/>
          <p:nvPr/>
        </p:nvSpPr>
        <p:spPr bwMode="auto">
          <a:xfrm>
            <a:off x="11659180" y="6873858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cxnSp>
        <p:nvCxnSpPr>
          <p:cNvPr id="55" name="Straight Arrow Connector 54"/>
          <p:cNvCxnSpPr>
            <a:stCxn id="52" idx="3"/>
            <a:endCxn id="54" idx="4"/>
          </p:cNvCxnSpPr>
          <p:nvPr/>
        </p:nvCxnSpPr>
        <p:spPr bwMode="auto">
          <a:xfrm>
            <a:off x="11270545" y="7024569"/>
            <a:ext cx="464835" cy="1689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/>
          </a:ln>
          <a:effectLst/>
        </p:spPr>
      </p:cxnSp>
      <p:sp>
        <p:nvSpPr>
          <p:cNvPr id="56" name="Oval 55"/>
          <p:cNvSpPr/>
          <p:nvPr/>
        </p:nvSpPr>
        <p:spPr bwMode="auto">
          <a:xfrm>
            <a:off x="12522200" y="8839200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57" name="Oval 56"/>
          <p:cNvSpPr/>
          <p:nvPr/>
        </p:nvSpPr>
        <p:spPr bwMode="auto">
          <a:xfrm>
            <a:off x="10506536" y="5867400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58" name="Oval 57"/>
          <p:cNvSpPr/>
          <p:nvPr/>
        </p:nvSpPr>
        <p:spPr bwMode="auto">
          <a:xfrm>
            <a:off x="10506536" y="9220200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59" name="Oval 58"/>
          <p:cNvSpPr/>
          <p:nvPr/>
        </p:nvSpPr>
        <p:spPr bwMode="auto">
          <a:xfrm>
            <a:off x="12522200" y="5867400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cxnSp>
        <p:nvCxnSpPr>
          <p:cNvPr id="60" name="Straight Arrow Connector 59"/>
          <p:cNvCxnSpPr>
            <a:stCxn id="50" idx="4"/>
            <a:endCxn id="52" idx="0"/>
          </p:cNvCxnSpPr>
          <p:nvPr/>
        </p:nvCxnSpPr>
        <p:spPr bwMode="auto">
          <a:xfrm rot="5400000">
            <a:off x="10035168" y="6110168"/>
            <a:ext cx="1095137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arrow"/>
          </a:ln>
          <a:effectLst/>
        </p:spPr>
      </p:cxnSp>
      <p:cxnSp>
        <p:nvCxnSpPr>
          <p:cNvPr id="61" name="Straight Arrow Connector 60"/>
          <p:cNvCxnSpPr>
            <a:stCxn id="29" idx="4"/>
            <a:endCxn id="51" idx="0"/>
          </p:cNvCxnSpPr>
          <p:nvPr/>
        </p:nvCxnSpPr>
        <p:spPr bwMode="auto">
          <a:xfrm rot="5400000">
            <a:off x="11399319" y="8498392"/>
            <a:ext cx="676870" cy="4747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62" name="Straight Arrow Connector 61"/>
          <p:cNvCxnSpPr>
            <a:stCxn id="59" idx="4"/>
            <a:endCxn id="56" idx="0"/>
          </p:cNvCxnSpPr>
          <p:nvPr/>
        </p:nvCxnSpPr>
        <p:spPr bwMode="auto">
          <a:xfrm rot="5400000">
            <a:off x="11188700" y="7429500"/>
            <a:ext cx="28194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/>
          </a:ln>
          <a:effectLst/>
        </p:spPr>
      </p:cxnSp>
      <p:cxnSp>
        <p:nvCxnSpPr>
          <p:cNvPr id="63" name="Straight Arrow Connector 62"/>
          <p:cNvCxnSpPr>
            <a:stCxn id="56" idx="0"/>
            <a:endCxn id="51" idx="0"/>
          </p:cNvCxnSpPr>
          <p:nvPr/>
        </p:nvCxnSpPr>
        <p:spPr bwMode="auto">
          <a:xfrm rot="16200000" flipV="1">
            <a:off x="12166890" y="8407690"/>
            <a:ext cx="1588" cy="86302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64" name="Straight Arrow Connector 63"/>
          <p:cNvCxnSpPr>
            <a:stCxn id="52" idx="2"/>
            <a:endCxn id="58" idx="0"/>
          </p:cNvCxnSpPr>
          <p:nvPr/>
        </p:nvCxnSpPr>
        <p:spPr bwMode="auto">
          <a:xfrm rot="5400000">
            <a:off x="9668336" y="8305800"/>
            <a:ext cx="18288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arrow"/>
          </a:ln>
          <a:effectLst/>
        </p:spPr>
      </p:cxnSp>
      <p:cxnSp>
        <p:nvCxnSpPr>
          <p:cNvPr id="65" name="Straight Arrow Connector 64"/>
          <p:cNvCxnSpPr>
            <a:stCxn id="59" idx="4"/>
            <a:endCxn id="57" idx="4"/>
          </p:cNvCxnSpPr>
          <p:nvPr/>
        </p:nvCxnSpPr>
        <p:spPr bwMode="auto">
          <a:xfrm rot="5400000">
            <a:off x="11590568" y="5011968"/>
            <a:ext cx="1588" cy="2015664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arrow"/>
          </a:ln>
          <a:effectLst/>
        </p:spPr>
      </p:cxnSp>
      <p:sp>
        <p:nvSpPr>
          <p:cNvPr id="66" name="Right Arrow 65"/>
          <p:cNvSpPr/>
          <p:nvPr/>
        </p:nvSpPr>
        <p:spPr bwMode="auto">
          <a:xfrm>
            <a:off x="9664700" y="5943600"/>
            <a:ext cx="838200" cy="685800"/>
          </a:xfrm>
          <a:prstGeom prst="rightArrow">
            <a:avLst/>
          </a:prstGeom>
          <a:solidFill>
            <a:srgbClr val="FFC0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Here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11226800" y="6641275"/>
            <a:ext cx="582211" cy="369332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sz="1800" b="0" dirty="0">
                <a:solidFill>
                  <a:srgbClr val="FF0000"/>
                </a:solidFill>
              </a:rPr>
              <a:t>true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9931400" y="7403068"/>
            <a:ext cx="671979" cy="369332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sz="1800" b="0" dirty="0">
                <a:solidFill>
                  <a:srgbClr val="FF0000"/>
                </a:solidFill>
              </a:rPr>
              <a:t>false</a:t>
            </a:r>
          </a:p>
        </p:txBody>
      </p:sp>
    </p:spTree>
    <p:extLst>
      <p:ext uri="{BB962C8B-B14F-4D97-AF65-F5344CB8AC3E}">
        <p14:creationId xmlns:p14="http://schemas.microsoft.com/office/powerpoint/2010/main" val="412416279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254000"/>
            <a:ext cx="7988300" cy="1498600"/>
          </a:xfrm>
        </p:spPr>
        <p:txBody>
          <a:bodyPr/>
          <a:lstStyle/>
          <a:p>
            <a:r>
              <a:rPr lang="en-US" dirty="0"/>
              <a:t>Tracing Code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Run the function on sample inputs</a:t>
            </a:r>
            <a:br>
              <a:rPr lang="en-US" dirty="0"/>
            </a:br>
            <a:r>
              <a:rPr lang="en-US" dirty="0"/>
              <a:t>and track the values of the variables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Let’s try again with </a:t>
            </a:r>
            <a:r>
              <a:rPr lang="en-US" i="1" dirty="0">
                <a:solidFill>
                  <a:srgbClr val="0070C0"/>
                </a:solidFill>
              </a:rPr>
              <a:t>f</a:t>
            </a:r>
            <a:r>
              <a:rPr lang="en-US" dirty="0"/>
              <a:t>(2,</a:t>
            </a:r>
            <a:r>
              <a:rPr lang="en-US" b="1" dirty="0">
                <a:solidFill>
                  <a:srgbClr val="FF0000"/>
                </a:solidFill>
              </a:rPr>
              <a:t>8</a:t>
            </a:r>
            <a:r>
              <a:rPr lang="en-US" dirty="0"/>
              <a:t>)</a:t>
            </a:r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871500"/>
              </p:ext>
            </p:extLst>
          </p:nvPr>
        </p:nvGraphicFramePr>
        <p:xfrm>
          <a:off x="1946366" y="3810000"/>
          <a:ext cx="5227325" cy="25908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454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454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454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45465">
                  <a:extLst>
                    <a:ext uri="{9D8B030D-6E8A-4147-A177-3AD203B41FA5}">
                      <a16:colId xmlns:a16="http://schemas.microsoft.com/office/drawing/2014/main" val="1174797386"/>
                    </a:ext>
                  </a:extLst>
                </a:gridCol>
                <a:gridCol w="1045465">
                  <a:extLst>
                    <a:ext uri="{9D8B030D-6E8A-4147-A177-3AD203B41FA5}">
                      <a16:colId xmlns:a16="http://schemas.microsoft.com/office/drawing/2014/main" val="308497497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i="1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i="1" dirty="0">
                          <a:solidFill>
                            <a:schemeClr val="tx1"/>
                          </a:solidFill>
                        </a:rPr>
                        <a:t>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i="1" dirty="0">
                          <a:solidFill>
                            <a:schemeClr val="tx1"/>
                          </a:solidFill>
                        </a:rPr>
                        <a:t>r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i="1" dirty="0">
                          <a:solidFill>
                            <a:schemeClr val="tx1"/>
                          </a:solidFill>
                        </a:rPr>
                        <a:t>b</a:t>
                      </a:r>
                      <a:r>
                        <a:rPr lang="en-US" sz="2800" b="1" i="1" baseline="30000" dirty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en-US" sz="2800" b="1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i="1" dirty="0">
                          <a:solidFill>
                            <a:schemeClr val="tx1"/>
                          </a:solidFill>
                        </a:rPr>
                        <a:t>r*b</a:t>
                      </a:r>
                      <a:r>
                        <a:rPr lang="en-US" sz="2800" b="1" i="1" baseline="30000" dirty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en-US" sz="2800" b="1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256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256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256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256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16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256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256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256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256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256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" name="Rectangle 4"/>
          <p:cNvSpPr>
            <a:spLocks/>
          </p:cNvSpPr>
          <p:nvPr/>
        </p:nvSpPr>
        <p:spPr bwMode="auto">
          <a:xfrm>
            <a:off x="8940800" y="148709"/>
            <a:ext cx="3886200" cy="5109091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square" tIns="91440" bIns="91440" anchor="ctr">
            <a:spAutoFit/>
          </a:bodyPr>
          <a:lstStyle/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f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x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y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y &gt;= 0;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//@ensures \result == POW(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x,y</a:t>
            </a: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);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{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b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= x;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e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= y;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= 1;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while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(e &gt; 1) {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if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(e % 2 == 1) {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  r = b * r;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}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b = b * b;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e = e / 2;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}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r * b;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</p:txBody>
      </p:sp>
      <p:sp>
        <p:nvSpPr>
          <p:cNvPr id="26" name="Rectangular Callout 25"/>
          <p:cNvSpPr/>
          <p:nvPr/>
        </p:nvSpPr>
        <p:spPr bwMode="auto">
          <a:xfrm>
            <a:off x="11059185" y="3505200"/>
            <a:ext cx="1310615" cy="646331"/>
          </a:xfrm>
          <a:prstGeom prst="wedgeRectCallout">
            <a:avLst>
              <a:gd name="adj1" fmla="val -90494"/>
              <a:gd name="adj2" fmla="val -132645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chemeClr val="bg2">
                <a:lumMod val="25000"/>
              </a:schemeClr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1800" b="0" kern="0" dirty="0"/>
              <a:t>This checks</a:t>
            </a:r>
            <a:br>
              <a:rPr lang="en-US" sz="1800" b="0" kern="0" dirty="0"/>
            </a:br>
            <a:r>
              <a:rPr lang="en-US" sz="1800" b="0" kern="0" dirty="0"/>
              <a:t>if e is odd</a:t>
            </a:r>
            <a:endParaRPr lang="en-US" sz="1800" b="0" dirty="0"/>
          </a:p>
        </p:txBody>
      </p:sp>
      <p:sp>
        <p:nvSpPr>
          <p:cNvPr id="28" name="Slide Number Placeholder 2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  <p:sp>
        <p:nvSpPr>
          <p:cNvPr id="29" name="Flowchart: Data 28"/>
          <p:cNvSpPr/>
          <p:nvPr/>
        </p:nvSpPr>
        <p:spPr bwMode="auto">
          <a:xfrm>
            <a:off x="11033045" y="7239000"/>
            <a:ext cx="1414164" cy="923330"/>
          </a:xfrm>
          <a:prstGeom prst="flowChartInputOutput">
            <a:avLst/>
          </a:prstGeom>
          <a:solidFill>
            <a:srgbClr val="CCECFF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91440" bIns="9144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0" dirty="0"/>
              <a:t>loop</a:t>
            </a:r>
            <a:b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</a:b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body</a:t>
            </a:r>
          </a:p>
        </p:txBody>
      </p:sp>
      <p:sp>
        <p:nvSpPr>
          <p:cNvPr id="50" name="Oval 49"/>
          <p:cNvSpPr/>
          <p:nvPr/>
        </p:nvSpPr>
        <p:spPr bwMode="auto">
          <a:xfrm>
            <a:off x="10506536" y="5410200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51" name="Oval 50"/>
          <p:cNvSpPr/>
          <p:nvPr/>
        </p:nvSpPr>
        <p:spPr bwMode="auto">
          <a:xfrm>
            <a:off x="11659180" y="8839200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52" name="Flowchart: Decision 51"/>
          <p:cNvSpPr/>
          <p:nvPr/>
        </p:nvSpPr>
        <p:spPr bwMode="auto">
          <a:xfrm>
            <a:off x="9894927" y="6657737"/>
            <a:ext cx="1375618" cy="733663"/>
          </a:xfrm>
          <a:prstGeom prst="flowChartDecision">
            <a:avLst/>
          </a:prstGeom>
          <a:solidFill>
            <a:schemeClr val="accent1">
              <a:lumMod val="20000"/>
              <a:lumOff val="80000"/>
            </a:schemeClr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e &gt; 1</a:t>
            </a:r>
          </a:p>
        </p:txBody>
      </p:sp>
      <p:cxnSp>
        <p:nvCxnSpPr>
          <p:cNvPr id="53" name="Straight Arrow Connector 52"/>
          <p:cNvCxnSpPr>
            <a:stCxn id="54" idx="4"/>
            <a:endCxn id="29" idx="1"/>
          </p:cNvCxnSpPr>
          <p:nvPr/>
        </p:nvCxnSpPr>
        <p:spPr bwMode="auto">
          <a:xfrm rot="16200000" flipH="1">
            <a:off x="11631382" y="7130255"/>
            <a:ext cx="212742" cy="4747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arrow"/>
          </a:ln>
          <a:effectLst/>
        </p:spPr>
      </p:cxnSp>
      <p:sp>
        <p:nvSpPr>
          <p:cNvPr id="54" name="Oval 53"/>
          <p:cNvSpPr/>
          <p:nvPr/>
        </p:nvSpPr>
        <p:spPr bwMode="auto">
          <a:xfrm>
            <a:off x="11659180" y="6873858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cxnSp>
        <p:nvCxnSpPr>
          <p:cNvPr id="55" name="Straight Arrow Connector 54"/>
          <p:cNvCxnSpPr>
            <a:stCxn id="52" idx="3"/>
            <a:endCxn id="54" idx="4"/>
          </p:cNvCxnSpPr>
          <p:nvPr/>
        </p:nvCxnSpPr>
        <p:spPr bwMode="auto">
          <a:xfrm>
            <a:off x="11270545" y="7024569"/>
            <a:ext cx="464835" cy="1689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/>
          </a:ln>
          <a:effectLst/>
        </p:spPr>
      </p:cxnSp>
      <p:sp>
        <p:nvSpPr>
          <p:cNvPr id="56" name="Oval 55"/>
          <p:cNvSpPr/>
          <p:nvPr/>
        </p:nvSpPr>
        <p:spPr bwMode="auto">
          <a:xfrm>
            <a:off x="12522200" y="8839200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57" name="Oval 56"/>
          <p:cNvSpPr/>
          <p:nvPr/>
        </p:nvSpPr>
        <p:spPr bwMode="auto">
          <a:xfrm>
            <a:off x="10506536" y="5867400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58" name="Oval 57"/>
          <p:cNvSpPr/>
          <p:nvPr/>
        </p:nvSpPr>
        <p:spPr bwMode="auto">
          <a:xfrm>
            <a:off x="10506536" y="9220200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59" name="Oval 58"/>
          <p:cNvSpPr/>
          <p:nvPr/>
        </p:nvSpPr>
        <p:spPr bwMode="auto">
          <a:xfrm>
            <a:off x="12522200" y="5867400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cxnSp>
        <p:nvCxnSpPr>
          <p:cNvPr id="60" name="Straight Arrow Connector 59"/>
          <p:cNvCxnSpPr>
            <a:stCxn id="50" idx="4"/>
            <a:endCxn id="52" idx="0"/>
          </p:cNvCxnSpPr>
          <p:nvPr/>
        </p:nvCxnSpPr>
        <p:spPr bwMode="auto">
          <a:xfrm rot="5400000">
            <a:off x="10035168" y="6110168"/>
            <a:ext cx="1095137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arrow"/>
          </a:ln>
          <a:effectLst/>
        </p:spPr>
      </p:cxnSp>
      <p:cxnSp>
        <p:nvCxnSpPr>
          <p:cNvPr id="61" name="Straight Arrow Connector 60"/>
          <p:cNvCxnSpPr>
            <a:stCxn id="29" idx="4"/>
            <a:endCxn id="51" idx="0"/>
          </p:cNvCxnSpPr>
          <p:nvPr/>
        </p:nvCxnSpPr>
        <p:spPr bwMode="auto">
          <a:xfrm rot="5400000">
            <a:off x="11399319" y="8498392"/>
            <a:ext cx="676870" cy="4747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62" name="Straight Arrow Connector 61"/>
          <p:cNvCxnSpPr>
            <a:stCxn id="59" idx="4"/>
            <a:endCxn id="56" idx="0"/>
          </p:cNvCxnSpPr>
          <p:nvPr/>
        </p:nvCxnSpPr>
        <p:spPr bwMode="auto">
          <a:xfrm rot="5400000">
            <a:off x="11188700" y="7429500"/>
            <a:ext cx="28194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/>
          </a:ln>
          <a:effectLst/>
        </p:spPr>
      </p:cxnSp>
      <p:cxnSp>
        <p:nvCxnSpPr>
          <p:cNvPr id="63" name="Straight Arrow Connector 62"/>
          <p:cNvCxnSpPr>
            <a:stCxn id="56" idx="0"/>
            <a:endCxn id="51" idx="0"/>
          </p:cNvCxnSpPr>
          <p:nvPr/>
        </p:nvCxnSpPr>
        <p:spPr bwMode="auto">
          <a:xfrm rot="16200000" flipV="1">
            <a:off x="12166890" y="8407690"/>
            <a:ext cx="1588" cy="86302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64" name="Straight Arrow Connector 63"/>
          <p:cNvCxnSpPr>
            <a:stCxn id="52" idx="2"/>
            <a:endCxn id="58" idx="0"/>
          </p:cNvCxnSpPr>
          <p:nvPr/>
        </p:nvCxnSpPr>
        <p:spPr bwMode="auto">
          <a:xfrm rot="5400000">
            <a:off x="9668336" y="8305800"/>
            <a:ext cx="18288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arrow"/>
          </a:ln>
          <a:effectLst/>
        </p:spPr>
      </p:cxnSp>
      <p:cxnSp>
        <p:nvCxnSpPr>
          <p:cNvPr id="65" name="Straight Arrow Connector 64"/>
          <p:cNvCxnSpPr>
            <a:stCxn id="59" idx="4"/>
            <a:endCxn id="57" idx="4"/>
          </p:cNvCxnSpPr>
          <p:nvPr/>
        </p:nvCxnSpPr>
        <p:spPr bwMode="auto">
          <a:xfrm rot="5400000">
            <a:off x="11590568" y="5011968"/>
            <a:ext cx="1588" cy="2015664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arrow"/>
          </a:ln>
          <a:effectLst/>
        </p:spPr>
      </p:cxnSp>
      <p:sp>
        <p:nvSpPr>
          <p:cNvPr id="66" name="Right Arrow 65"/>
          <p:cNvSpPr/>
          <p:nvPr/>
        </p:nvSpPr>
        <p:spPr bwMode="auto">
          <a:xfrm>
            <a:off x="9664700" y="5943600"/>
            <a:ext cx="838200" cy="685800"/>
          </a:xfrm>
          <a:prstGeom prst="rightArrow">
            <a:avLst/>
          </a:prstGeom>
          <a:solidFill>
            <a:srgbClr val="FFC0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Here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11226800" y="6641275"/>
            <a:ext cx="582211" cy="369332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sz="1800" b="0" dirty="0">
                <a:solidFill>
                  <a:srgbClr val="FF0000"/>
                </a:solidFill>
              </a:rPr>
              <a:t>true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9931400" y="7403068"/>
            <a:ext cx="671979" cy="369332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sz="1800" b="0" dirty="0">
                <a:solidFill>
                  <a:srgbClr val="FF0000"/>
                </a:solidFill>
              </a:rPr>
              <a:t>false</a:t>
            </a:r>
          </a:p>
        </p:txBody>
      </p:sp>
    </p:spTree>
    <p:extLst>
      <p:ext uri="{BB962C8B-B14F-4D97-AF65-F5344CB8AC3E}">
        <p14:creationId xmlns:p14="http://schemas.microsoft.com/office/powerpoint/2010/main" val="57085242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254000"/>
            <a:ext cx="7988300" cy="1498600"/>
          </a:xfrm>
        </p:spPr>
        <p:txBody>
          <a:bodyPr/>
          <a:lstStyle/>
          <a:p>
            <a:r>
              <a:rPr lang="en-US" dirty="0"/>
              <a:t>Tracing Code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Run the function on sample inputs</a:t>
            </a:r>
            <a:br>
              <a:rPr lang="en-US" dirty="0"/>
            </a:br>
            <a:r>
              <a:rPr lang="en-US" dirty="0"/>
              <a:t>and track the values of the variables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Let’s try again with </a:t>
            </a:r>
            <a:r>
              <a:rPr lang="en-US" i="1" dirty="0">
                <a:solidFill>
                  <a:srgbClr val="0070C0"/>
                </a:solidFill>
              </a:rPr>
              <a:t>f</a:t>
            </a:r>
            <a:r>
              <a:rPr lang="en-US" dirty="0"/>
              <a:t>(2,</a:t>
            </a:r>
            <a:r>
              <a:rPr lang="en-US" b="1" dirty="0">
                <a:solidFill>
                  <a:srgbClr val="FF0000"/>
                </a:solidFill>
              </a:rPr>
              <a:t>8</a:t>
            </a:r>
            <a:r>
              <a:rPr lang="en-US" dirty="0"/>
              <a:t>)</a:t>
            </a:r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1685986"/>
              </p:ext>
            </p:extLst>
          </p:nvPr>
        </p:nvGraphicFramePr>
        <p:xfrm>
          <a:off x="1946366" y="3810000"/>
          <a:ext cx="5227325" cy="25908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454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454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454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45465">
                  <a:extLst>
                    <a:ext uri="{9D8B030D-6E8A-4147-A177-3AD203B41FA5}">
                      <a16:colId xmlns:a16="http://schemas.microsoft.com/office/drawing/2014/main" val="1174797386"/>
                    </a:ext>
                  </a:extLst>
                </a:gridCol>
                <a:gridCol w="1045465">
                  <a:extLst>
                    <a:ext uri="{9D8B030D-6E8A-4147-A177-3AD203B41FA5}">
                      <a16:colId xmlns:a16="http://schemas.microsoft.com/office/drawing/2014/main" val="308497497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i="1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i="1" dirty="0">
                          <a:solidFill>
                            <a:schemeClr val="tx1"/>
                          </a:solidFill>
                        </a:rPr>
                        <a:t>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i="1" dirty="0">
                          <a:solidFill>
                            <a:schemeClr val="tx1"/>
                          </a:solidFill>
                        </a:rPr>
                        <a:t>r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i="1" dirty="0">
                          <a:solidFill>
                            <a:schemeClr val="tx1"/>
                          </a:solidFill>
                        </a:rPr>
                        <a:t>b</a:t>
                      </a:r>
                      <a:r>
                        <a:rPr lang="en-US" sz="2800" b="1" i="1" baseline="30000" dirty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en-US" sz="2800" b="1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i="1" dirty="0">
                          <a:solidFill>
                            <a:schemeClr val="tx1"/>
                          </a:solidFill>
                        </a:rPr>
                        <a:t>r*b</a:t>
                      </a:r>
                      <a:r>
                        <a:rPr lang="en-US" sz="2800" b="1" i="1" baseline="30000" dirty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en-US" sz="2800" b="1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256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256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256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256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16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256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256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256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256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256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" name="Rectangle 4"/>
          <p:cNvSpPr>
            <a:spLocks/>
          </p:cNvSpPr>
          <p:nvPr/>
        </p:nvSpPr>
        <p:spPr bwMode="auto">
          <a:xfrm>
            <a:off x="8940800" y="148709"/>
            <a:ext cx="3886200" cy="5109091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square" tIns="91440" bIns="91440" anchor="ctr">
            <a:spAutoFit/>
          </a:bodyPr>
          <a:lstStyle/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f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x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y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y &gt;= 0;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//@ensures \result == POW(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x,y</a:t>
            </a: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);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{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b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= x;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e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= y;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= 1;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while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(e &gt; 1) {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if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(e % 2 == 1) {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  r = b * r;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}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b = b * b;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e = e / 2;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}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r * b;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</p:txBody>
      </p:sp>
      <p:sp>
        <p:nvSpPr>
          <p:cNvPr id="26" name="Rectangular Callout 25"/>
          <p:cNvSpPr/>
          <p:nvPr/>
        </p:nvSpPr>
        <p:spPr bwMode="auto">
          <a:xfrm>
            <a:off x="11059185" y="3505200"/>
            <a:ext cx="1310615" cy="646331"/>
          </a:xfrm>
          <a:prstGeom prst="wedgeRectCallout">
            <a:avLst>
              <a:gd name="adj1" fmla="val -90494"/>
              <a:gd name="adj2" fmla="val -132645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chemeClr val="bg2">
                <a:lumMod val="25000"/>
              </a:schemeClr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1800" b="0" kern="0" dirty="0"/>
              <a:t>This checks</a:t>
            </a:r>
            <a:br>
              <a:rPr lang="en-US" sz="1800" b="0" kern="0" dirty="0"/>
            </a:br>
            <a:r>
              <a:rPr lang="en-US" sz="1800" b="0" kern="0" dirty="0"/>
              <a:t>if e is odd</a:t>
            </a:r>
            <a:endParaRPr lang="en-US" sz="1800" b="0" dirty="0"/>
          </a:p>
        </p:txBody>
      </p:sp>
      <p:sp>
        <p:nvSpPr>
          <p:cNvPr id="28" name="Slide Number Placeholder 2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  <p:sp>
        <p:nvSpPr>
          <p:cNvPr id="29" name="Flowchart: Data 28"/>
          <p:cNvSpPr/>
          <p:nvPr/>
        </p:nvSpPr>
        <p:spPr bwMode="auto">
          <a:xfrm>
            <a:off x="11033045" y="7239000"/>
            <a:ext cx="1414164" cy="923330"/>
          </a:xfrm>
          <a:prstGeom prst="flowChartInputOutput">
            <a:avLst/>
          </a:prstGeom>
          <a:solidFill>
            <a:srgbClr val="CCECFF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91440" bIns="9144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0" dirty="0"/>
              <a:t>loop</a:t>
            </a:r>
            <a:b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</a:b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body</a:t>
            </a:r>
          </a:p>
        </p:txBody>
      </p:sp>
      <p:sp>
        <p:nvSpPr>
          <p:cNvPr id="50" name="Oval 49"/>
          <p:cNvSpPr/>
          <p:nvPr/>
        </p:nvSpPr>
        <p:spPr bwMode="auto">
          <a:xfrm>
            <a:off x="10506536" y="5410200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51" name="Oval 50"/>
          <p:cNvSpPr/>
          <p:nvPr/>
        </p:nvSpPr>
        <p:spPr bwMode="auto">
          <a:xfrm>
            <a:off x="11659180" y="8839200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52" name="Flowchart: Decision 51"/>
          <p:cNvSpPr/>
          <p:nvPr/>
        </p:nvSpPr>
        <p:spPr bwMode="auto">
          <a:xfrm>
            <a:off x="9894927" y="6657737"/>
            <a:ext cx="1375618" cy="733663"/>
          </a:xfrm>
          <a:prstGeom prst="flowChartDecision">
            <a:avLst/>
          </a:prstGeom>
          <a:solidFill>
            <a:schemeClr val="accent1">
              <a:lumMod val="20000"/>
              <a:lumOff val="80000"/>
            </a:schemeClr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e &gt; 1</a:t>
            </a:r>
          </a:p>
        </p:txBody>
      </p:sp>
      <p:cxnSp>
        <p:nvCxnSpPr>
          <p:cNvPr id="53" name="Straight Arrow Connector 52"/>
          <p:cNvCxnSpPr>
            <a:stCxn id="54" idx="4"/>
            <a:endCxn id="29" idx="1"/>
          </p:cNvCxnSpPr>
          <p:nvPr/>
        </p:nvCxnSpPr>
        <p:spPr bwMode="auto">
          <a:xfrm rot="16200000" flipH="1">
            <a:off x="11631382" y="7130255"/>
            <a:ext cx="212742" cy="4747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arrow"/>
          </a:ln>
          <a:effectLst/>
        </p:spPr>
      </p:cxnSp>
      <p:sp>
        <p:nvSpPr>
          <p:cNvPr id="54" name="Oval 53"/>
          <p:cNvSpPr/>
          <p:nvPr/>
        </p:nvSpPr>
        <p:spPr bwMode="auto">
          <a:xfrm>
            <a:off x="11659180" y="6873858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cxnSp>
        <p:nvCxnSpPr>
          <p:cNvPr id="55" name="Straight Arrow Connector 54"/>
          <p:cNvCxnSpPr>
            <a:stCxn id="52" idx="3"/>
            <a:endCxn id="54" idx="4"/>
          </p:cNvCxnSpPr>
          <p:nvPr/>
        </p:nvCxnSpPr>
        <p:spPr bwMode="auto">
          <a:xfrm>
            <a:off x="11270545" y="7024569"/>
            <a:ext cx="464835" cy="1689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/>
          </a:ln>
          <a:effectLst/>
        </p:spPr>
      </p:cxnSp>
      <p:sp>
        <p:nvSpPr>
          <p:cNvPr id="56" name="Oval 55"/>
          <p:cNvSpPr/>
          <p:nvPr/>
        </p:nvSpPr>
        <p:spPr bwMode="auto">
          <a:xfrm>
            <a:off x="12522200" y="8839200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57" name="Oval 56"/>
          <p:cNvSpPr/>
          <p:nvPr/>
        </p:nvSpPr>
        <p:spPr bwMode="auto">
          <a:xfrm>
            <a:off x="10506536" y="5867400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58" name="Oval 57"/>
          <p:cNvSpPr/>
          <p:nvPr/>
        </p:nvSpPr>
        <p:spPr bwMode="auto">
          <a:xfrm>
            <a:off x="10506536" y="9220200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59" name="Oval 58"/>
          <p:cNvSpPr/>
          <p:nvPr/>
        </p:nvSpPr>
        <p:spPr bwMode="auto">
          <a:xfrm>
            <a:off x="12522200" y="5867400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cxnSp>
        <p:nvCxnSpPr>
          <p:cNvPr id="60" name="Straight Arrow Connector 59"/>
          <p:cNvCxnSpPr>
            <a:stCxn id="50" idx="4"/>
            <a:endCxn id="52" idx="0"/>
          </p:cNvCxnSpPr>
          <p:nvPr/>
        </p:nvCxnSpPr>
        <p:spPr bwMode="auto">
          <a:xfrm rot="5400000">
            <a:off x="10035168" y="6110168"/>
            <a:ext cx="1095137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arrow"/>
          </a:ln>
          <a:effectLst/>
        </p:spPr>
      </p:cxnSp>
      <p:cxnSp>
        <p:nvCxnSpPr>
          <p:cNvPr id="61" name="Straight Arrow Connector 60"/>
          <p:cNvCxnSpPr>
            <a:stCxn id="29" idx="4"/>
            <a:endCxn id="51" idx="0"/>
          </p:cNvCxnSpPr>
          <p:nvPr/>
        </p:nvCxnSpPr>
        <p:spPr bwMode="auto">
          <a:xfrm rot="5400000">
            <a:off x="11399319" y="8498392"/>
            <a:ext cx="676870" cy="4747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62" name="Straight Arrow Connector 61"/>
          <p:cNvCxnSpPr>
            <a:stCxn id="59" idx="4"/>
            <a:endCxn id="56" idx="0"/>
          </p:cNvCxnSpPr>
          <p:nvPr/>
        </p:nvCxnSpPr>
        <p:spPr bwMode="auto">
          <a:xfrm rot="5400000">
            <a:off x="11188700" y="7429500"/>
            <a:ext cx="28194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/>
          </a:ln>
          <a:effectLst/>
        </p:spPr>
      </p:cxnSp>
      <p:cxnSp>
        <p:nvCxnSpPr>
          <p:cNvPr id="63" name="Straight Arrow Connector 62"/>
          <p:cNvCxnSpPr>
            <a:stCxn id="56" idx="0"/>
            <a:endCxn id="51" idx="0"/>
          </p:cNvCxnSpPr>
          <p:nvPr/>
        </p:nvCxnSpPr>
        <p:spPr bwMode="auto">
          <a:xfrm rot="16200000" flipV="1">
            <a:off x="12166890" y="8407690"/>
            <a:ext cx="1588" cy="86302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64" name="Straight Arrow Connector 63"/>
          <p:cNvCxnSpPr>
            <a:stCxn id="52" idx="2"/>
            <a:endCxn id="58" idx="0"/>
          </p:cNvCxnSpPr>
          <p:nvPr/>
        </p:nvCxnSpPr>
        <p:spPr bwMode="auto">
          <a:xfrm rot="5400000">
            <a:off x="9668336" y="8305800"/>
            <a:ext cx="18288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arrow"/>
          </a:ln>
          <a:effectLst/>
        </p:spPr>
      </p:cxnSp>
      <p:cxnSp>
        <p:nvCxnSpPr>
          <p:cNvPr id="65" name="Straight Arrow Connector 64"/>
          <p:cNvCxnSpPr>
            <a:stCxn id="59" idx="4"/>
            <a:endCxn id="57" idx="4"/>
          </p:cNvCxnSpPr>
          <p:nvPr/>
        </p:nvCxnSpPr>
        <p:spPr bwMode="auto">
          <a:xfrm rot="5400000">
            <a:off x="11590568" y="5011968"/>
            <a:ext cx="1588" cy="2015664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arrow"/>
          </a:ln>
          <a:effectLst/>
        </p:spPr>
      </p:cxnSp>
      <p:sp>
        <p:nvSpPr>
          <p:cNvPr id="66" name="Right Arrow 65"/>
          <p:cNvSpPr/>
          <p:nvPr/>
        </p:nvSpPr>
        <p:spPr bwMode="auto">
          <a:xfrm>
            <a:off x="9664700" y="5943600"/>
            <a:ext cx="838200" cy="685800"/>
          </a:xfrm>
          <a:prstGeom prst="rightArrow">
            <a:avLst/>
          </a:prstGeom>
          <a:solidFill>
            <a:srgbClr val="FFC0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Here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11226800" y="6641275"/>
            <a:ext cx="582211" cy="369332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sz="1800" b="0" dirty="0">
                <a:solidFill>
                  <a:srgbClr val="FF0000"/>
                </a:solidFill>
              </a:rPr>
              <a:t>true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9931400" y="7403068"/>
            <a:ext cx="671979" cy="369332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sz="1800" b="0" dirty="0">
                <a:solidFill>
                  <a:srgbClr val="FF0000"/>
                </a:solidFill>
              </a:rPr>
              <a:t>false</a:t>
            </a:r>
          </a:p>
        </p:txBody>
      </p:sp>
    </p:spTree>
    <p:extLst>
      <p:ext uri="{BB962C8B-B14F-4D97-AF65-F5344CB8AC3E}">
        <p14:creationId xmlns:p14="http://schemas.microsoft.com/office/powerpoint/2010/main" val="284303314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254000"/>
            <a:ext cx="7988300" cy="1498600"/>
          </a:xfrm>
        </p:spPr>
        <p:txBody>
          <a:bodyPr/>
          <a:lstStyle/>
          <a:p>
            <a:r>
              <a:rPr lang="en-US" dirty="0"/>
              <a:t>Tracing Code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Run the function on sample inputs</a:t>
            </a:r>
            <a:br>
              <a:rPr lang="en-US" dirty="0"/>
            </a:br>
            <a:r>
              <a:rPr lang="en-US" dirty="0"/>
              <a:t>and track the values of the variables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Let’s try again with </a:t>
            </a:r>
            <a:r>
              <a:rPr lang="en-US" i="1" dirty="0">
                <a:solidFill>
                  <a:srgbClr val="0070C0"/>
                </a:solidFill>
              </a:rPr>
              <a:t>f</a:t>
            </a:r>
            <a:r>
              <a:rPr lang="en-US" dirty="0"/>
              <a:t>(2,</a:t>
            </a:r>
            <a:r>
              <a:rPr lang="en-US" b="1" dirty="0">
                <a:solidFill>
                  <a:srgbClr val="FF0000"/>
                </a:solidFill>
              </a:rPr>
              <a:t>8</a:t>
            </a:r>
            <a:r>
              <a:rPr lang="en-US" dirty="0"/>
              <a:t>)</a:t>
            </a:r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b="1" dirty="0"/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b</a:t>
            </a:r>
            <a:r>
              <a:rPr lang="en-US" b="1" baseline="30000" dirty="0"/>
              <a:t>e</a:t>
            </a:r>
            <a:r>
              <a:rPr lang="en-US" b="1" dirty="0"/>
              <a:t> * r </a:t>
            </a:r>
            <a:r>
              <a:rPr lang="en-US" dirty="0"/>
              <a:t>is a </a:t>
            </a:r>
            <a:r>
              <a:rPr lang="en-US" i="1" dirty="0"/>
              <a:t>promising</a:t>
            </a:r>
            <a:r>
              <a:rPr lang="en-US" dirty="0"/>
              <a:t> candidate loop invariant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It worked on </a:t>
            </a:r>
            <a:r>
              <a:rPr lang="en-US" i="1" dirty="0"/>
              <a:t>two </a:t>
            </a:r>
            <a:r>
              <a:rPr lang="en-US" dirty="0"/>
              <a:t>sets</a:t>
            </a:r>
            <a:r>
              <a:rPr lang="en-US" i="1" dirty="0"/>
              <a:t> </a:t>
            </a:r>
            <a:r>
              <a:rPr lang="en-US" dirty="0"/>
              <a:t>inputs!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5233086"/>
              </p:ext>
            </p:extLst>
          </p:nvPr>
        </p:nvGraphicFramePr>
        <p:xfrm>
          <a:off x="1946366" y="3810000"/>
          <a:ext cx="5227325" cy="25908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454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454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454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45465">
                  <a:extLst>
                    <a:ext uri="{9D8B030D-6E8A-4147-A177-3AD203B41FA5}">
                      <a16:colId xmlns:a16="http://schemas.microsoft.com/office/drawing/2014/main" val="1174797386"/>
                    </a:ext>
                  </a:extLst>
                </a:gridCol>
                <a:gridCol w="1045465">
                  <a:extLst>
                    <a:ext uri="{9D8B030D-6E8A-4147-A177-3AD203B41FA5}">
                      <a16:colId xmlns:a16="http://schemas.microsoft.com/office/drawing/2014/main" val="308497497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i="1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i="1" dirty="0">
                          <a:solidFill>
                            <a:schemeClr val="tx1"/>
                          </a:solidFill>
                        </a:rPr>
                        <a:t>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i="1" dirty="0">
                          <a:solidFill>
                            <a:schemeClr val="tx1"/>
                          </a:solidFill>
                        </a:rPr>
                        <a:t>r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i="1" dirty="0">
                          <a:solidFill>
                            <a:schemeClr val="tx1"/>
                          </a:solidFill>
                        </a:rPr>
                        <a:t>b</a:t>
                      </a:r>
                      <a:r>
                        <a:rPr lang="en-US" sz="2800" b="1" i="1" baseline="30000" dirty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en-US" sz="2800" b="1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i="1" dirty="0">
                          <a:solidFill>
                            <a:schemeClr val="tx1"/>
                          </a:solidFill>
                        </a:rPr>
                        <a:t>r*b</a:t>
                      </a:r>
                      <a:r>
                        <a:rPr lang="en-US" sz="2800" b="1" i="1" baseline="30000" dirty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en-US" sz="2800" b="1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256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256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256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256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16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256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256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256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256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256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" name="Rectangle 4"/>
          <p:cNvSpPr>
            <a:spLocks/>
          </p:cNvSpPr>
          <p:nvPr/>
        </p:nvSpPr>
        <p:spPr bwMode="auto">
          <a:xfrm>
            <a:off x="8940800" y="148709"/>
            <a:ext cx="3886200" cy="5109091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square" tIns="91440" bIns="91440" anchor="ctr">
            <a:spAutoFit/>
          </a:bodyPr>
          <a:lstStyle/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f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x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y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y &gt;= 0;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//@ensures \result == POW(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x,y</a:t>
            </a: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);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{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b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= x;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e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= y;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= 1;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while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(e &gt; 1) {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if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(e % 2 == 1) {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  r = b * r;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}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b = b * b;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e = e / 2;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}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r * b;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</p:txBody>
      </p:sp>
      <p:sp>
        <p:nvSpPr>
          <p:cNvPr id="26" name="Rectangular Callout 25"/>
          <p:cNvSpPr/>
          <p:nvPr/>
        </p:nvSpPr>
        <p:spPr bwMode="auto">
          <a:xfrm>
            <a:off x="11059185" y="3505200"/>
            <a:ext cx="1310615" cy="646331"/>
          </a:xfrm>
          <a:prstGeom prst="wedgeRectCallout">
            <a:avLst>
              <a:gd name="adj1" fmla="val -90494"/>
              <a:gd name="adj2" fmla="val -132645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chemeClr val="bg2">
                <a:lumMod val="25000"/>
              </a:schemeClr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1800" b="0" kern="0" dirty="0"/>
              <a:t>This checks</a:t>
            </a:r>
            <a:br>
              <a:rPr lang="en-US" sz="1800" b="0" kern="0" dirty="0"/>
            </a:br>
            <a:r>
              <a:rPr lang="en-US" sz="1800" b="0" kern="0" dirty="0"/>
              <a:t>if e is odd</a:t>
            </a:r>
            <a:endParaRPr lang="en-US" sz="1800" b="0" dirty="0"/>
          </a:p>
        </p:txBody>
      </p:sp>
      <p:sp>
        <p:nvSpPr>
          <p:cNvPr id="28" name="Slide Number Placeholder 2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  <p:sp>
        <p:nvSpPr>
          <p:cNvPr id="29" name="Flowchart: Data 28"/>
          <p:cNvSpPr/>
          <p:nvPr/>
        </p:nvSpPr>
        <p:spPr bwMode="auto">
          <a:xfrm>
            <a:off x="11033045" y="7239000"/>
            <a:ext cx="1414164" cy="923330"/>
          </a:xfrm>
          <a:prstGeom prst="flowChartInputOutput">
            <a:avLst/>
          </a:prstGeom>
          <a:solidFill>
            <a:srgbClr val="CCECFF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91440" bIns="9144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0" dirty="0"/>
              <a:t>loop</a:t>
            </a:r>
            <a:b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</a:b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body</a:t>
            </a:r>
          </a:p>
        </p:txBody>
      </p:sp>
      <p:sp>
        <p:nvSpPr>
          <p:cNvPr id="50" name="Oval 49"/>
          <p:cNvSpPr/>
          <p:nvPr/>
        </p:nvSpPr>
        <p:spPr bwMode="auto">
          <a:xfrm>
            <a:off x="10506536" y="5410200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51" name="Oval 50"/>
          <p:cNvSpPr/>
          <p:nvPr/>
        </p:nvSpPr>
        <p:spPr bwMode="auto">
          <a:xfrm>
            <a:off x="11659180" y="8839200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52" name="Flowchart: Decision 51"/>
          <p:cNvSpPr/>
          <p:nvPr/>
        </p:nvSpPr>
        <p:spPr bwMode="auto">
          <a:xfrm>
            <a:off x="9894927" y="6657737"/>
            <a:ext cx="1375618" cy="733663"/>
          </a:xfrm>
          <a:prstGeom prst="flowChartDecision">
            <a:avLst/>
          </a:prstGeom>
          <a:solidFill>
            <a:schemeClr val="accent1">
              <a:lumMod val="20000"/>
              <a:lumOff val="80000"/>
            </a:schemeClr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e &gt; 1</a:t>
            </a:r>
          </a:p>
        </p:txBody>
      </p:sp>
      <p:cxnSp>
        <p:nvCxnSpPr>
          <p:cNvPr id="53" name="Straight Arrow Connector 52"/>
          <p:cNvCxnSpPr>
            <a:stCxn id="54" idx="4"/>
            <a:endCxn id="29" idx="1"/>
          </p:cNvCxnSpPr>
          <p:nvPr/>
        </p:nvCxnSpPr>
        <p:spPr bwMode="auto">
          <a:xfrm rot="16200000" flipH="1">
            <a:off x="11631382" y="7130255"/>
            <a:ext cx="212742" cy="4747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arrow"/>
          </a:ln>
          <a:effectLst/>
        </p:spPr>
      </p:cxnSp>
      <p:sp>
        <p:nvSpPr>
          <p:cNvPr id="54" name="Oval 53"/>
          <p:cNvSpPr/>
          <p:nvPr/>
        </p:nvSpPr>
        <p:spPr bwMode="auto">
          <a:xfrm>
            <a:off x="11659180" y="6873858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cxnSp>
        <p:nvCxnSpPr>
          <p:cNvPr id="55" name="Straight Arrow Connector 54"/>
          <p:cNvCxnSpPr>
            <a:stCxn id="52" idx="3"/>
            <a:endCxn id="54" idx="4"/>
          </p:cNvCxnSpPr>
          <p:nvPr/>
        </p:nvCxnSpPr>
        <p:spPr bwMode="auto">
          <a:xfrm>
            <a:off x="11270545" y="7024569"/>
            <a:ext cx="464835" cy="1689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/>
          </a:ln>
          <a:effectLst/>
        </p:spPr>
      </p:cxnSp>
      <p:sp>
        <p:nvSpPr>
          <p:cNvPr id="56" name="Oval 55"/>
          <p:cNvSpPr/>
          <p:nvPr/>
        </p:nvSpPr>
        <p:spPr bwMode="auto">
          <a:xfrm>
            <a:off x="12522200" y="8839200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57" name="Oval 56"/>
          <p:cNvSpPr/>
          <p:nvPr/>
        </p:nvSpPr>
        <p:spPr bwMode="auto">
          <a:xfrm>
            <a:off x="10506536" y="5867400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58" name="Oval 57"/>
          <p:cNvSpPr/>
          <p:nvPr/>
        </p:nvSpPr>
        <p:spPr bwMode="auto">
          <a:xfrm>
            <a:off x="10506536" y="9220200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59" name="Oval 58"/>
          <p:cNvSpPr/>
          <p:nvPr/>
        </p:nvSpPr>
        <p:spPr bwMode="auto">
          <a:xfrm>
            <a:off x="12522200" y="5867400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cxnSp>
        <p:nvCxnSpPr>
          <p:cNvPr id="60" name="Straight Arrow Connector 59"/>
          <p:cNvCxnSpPr>
            <a:stCxn id="50" idx="4"/>
            <a:endCxn id="52" idx="0"/>
          </p:cNvCxnSpPr>
          <p:nvPr/>
        </p:nvCxnSpPr>
        <p:spPr bwMode="auto">
          <a:xfrm rot="5400000">
            <a:off x="10035168" y="6110168"/>
            <a:ext cx="1095137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arrow"/>
          </a:ln>
          <a:effectLst/>
        </p:spPr>
      </p:cxnSp>
      <p:cxnSp>
        <p:nvCxnSpPr>
          <p:cNvPr id="61" name="Straight Arrow Connector 60"/>
          <p:cNvCxnSpPr>
            <a:stCxn id="29" idx="4"/>
            <a:endCxn id="51" idx="0"/>
          </p:cNvCxnSpPr>
          <p:nvPr/>
        </p:nvCxnSpPr>
        <p:spPr bwMode="auto">
          <a:xfrm rot="5400000">
            <a:off x="11399319" y="8498392"/>
            <a:ext cx="676870" cy="4747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62" name="Straight Arrow Connector 61"/>
          <p:cNvCxnSpPr>
            <a:stCxn id="59" idx="4"/>
            <a:endCxn id="56" idx="0"/>
          </p:cNvCxnSpPr>
          <p:nvPr/>
        </p:nvCxnSpPr>
        <p:spPr bwMode="auto">
          <a:xfrm rot="5400000">
            <a:off x="11188700" y="7429500"/>
            <a:ext cx="28194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/>
          </a:ln>
          <a:effectLst/>
        </p:spPr>
      </p:cxnSp>
      <p:cxnSp>
        <p:nvCxnSpPr>
          <p:cNvPr id="63" name="Straight Arrow Connector 62"/>
          <p:cNvCxnSpPr>
            <a:stCxn id="56" idx="0"/>
            <a:endCxn id="51" idx="0"/>
          </p:cNvCxnSpPr>
          <p:nvPr/>
        </p:nvCxnSpPr>
        <p:spPr bwMode="auto">
          <a:xfrm rot="16200000" flipV="1">
            <a:off x="12166890" y="8407690"/>
            <a:ext cx="1588" cy="86302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64" name="Straight Arrow Connector 63"/>
          <p:cNvCxnSpPr>
            <a:stCxn id="52" idx="2"/>
            <a:endCxn id="58" idx="0"/>
          </p:cNvCxnSpPr>
          <p:nvPr/>
        </p:nvCxnSpPr>
        <p:spPr bwMode="auto">
          <a:xfrm rot="5400000">
            <a:off x="9668336" y="8305800"/>
            <a:ext cx="18288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arrow"/>
          </a:ln>
          <a:effectLst/>
        </p:spPr>
      </p:cxnSp>
      <p:cxnSp>
        <p:nvCxnSpPr>
          <p:cNvPr id="65" name="Straight Arrow Connector 64"/>
          <p:cNvCxnSpPr>
            <a:stCxn id="59" idx="4"/>
            <a:endCxn id="57" idx="4"/>
          </p:cNvCxnSpPr>
          <p:nvPr/>
        </p:nvCxnSpPr>
        <p:spPr bwMode="auto">
          <a:xfrm rot="5400000">
            <a:off x="11590568" y="5011968"/>
            <a:ext cx="1588" cy="2015664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arrow"/>
          </a:ln>
          <a:effectLst/>
        </p:spPr>
      </p:cxnSp>
      <p:sp>
        <p:nvSpPr>
          <p:cNvPr id="66" name="Right Arrow 65"/>
          <p:cNvSpPr/>
          <p:nvPr/>
        </p:nvSpPr>
        <p:spPr bwMode="auto">
          <a:xfrm>
            <a:off x="9664700" y="5943600"/>
            <a:ext cx="838200" cy="685800"/>
          </a:xfrm>
          <a:prstGeom prst="rightArrow">
            <a:avLst/>
          </a:prstGeom>
          <a:solidFill>
            <a:srgbClr val="FFC0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Here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11226800" y="6641275"/>
            <a:ext cx="582211" cy="369332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sz="1800" b="0" dirty="0">
                <a:solidFill>
                  <a:srgbClr val="FF0000"/>
                </a:solidFill>
              </a:rPr>
              <a:t>true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9931400" y="7403068"/>
            <a:ext cx="671979" cy="369332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sz="1800" b="0" dirty="0">
                <a:solidFill>
                  <a:srgbClr val="FF0000"/>
                </a:solidFill>
              </a:rPr>
              <a:t>false</a:t>
            </a:r>
          </a:p>
        </p:txBody>
      </p:sp>
    </p:spTree>
    <p:extLst>
      <p:ext uri="{BB962C8B-B14F-4D97-AF65-F5344CB8AC3E}">
        <p14:creationId xmlns:p14="http://schemas.microsoft.com/office/powerpoint/2010/main" val="3027070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Candidate Loop Invariant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How do we know if </a:t>
            </a:r>
            <a:r>
              <a:rPr lang="en-US" b="1" dirty="0"/>
              <a:t>b</a:t>
            </a:r>
            <a:r>
              <a:rPr lang="en-US" b="1" baseline="30000" dirty="0"/>
              <a:t>e</a:t>
            </a:r>
            <a:r>
              <a:rPr lang="en-US" b="1" dirty="0"/>
              <a:t> * r </a:t>
            </a:r>
            <a:r>
              <a:rPr lang="en-US" dirty="0"/>
              <a:t>works in general?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We CANNOT test it on all inputs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70C0"/>
                </a:solidFill>
              </a:rPr>
              <a:t>We need to provide a </a:t>
            </a:r>
            <a:r>
              <a:rPr lang="en-US" b="1" dirty="0">
                <a:solidFill>
                  <a:srgbClr val="0070C0"/>
                </a:solidFill>
              </a:rPr>
              <a:t>proof</a:t>
            </a:r>
          </a:p>
          <a:p>
            <a:pPr marL="0" indent="0">
              <a:buNone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First, how to add it to our code?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In C0, we use the following directive </a:t>
            </a:r>
            <a:br>
              <a:rPr lang="en-US" dirty="0"/>
            </a:br>
            <a:r>
              <a:rPr lang="en-US" dirty="0"/>
              <a:t>to specify a loop invariant:</a:t>
            </a:r>
          </a:p>
          <a:p>
            <a:pPr marL="457200" lvl="1" indent="0">
              <a:buNone/>
            </a:pPr>
            <a:r>
              <a:rPr lang="en-US" dirty="0">
                <a:solidFill>
                  <a:srgbClr val="C00000"/>
                </a:solidFill>
              </a:rPr>
              <a:t>    		//@</a:t>
            </a:r>
            <a:r>
              <a:rPr lang="en-US" dirty="0" err="1">
                <a:solidFill>
                  <a:srgbClr val="C00000"/>
                </a:solidFill>
              </a:rPr>
              <a:t>loop_invariant</a:t>
            </a:r>
            <a:r>
              <a:rPr lang="en-US" dirty="0">
                <a:solidFill>
                  <a:srgbClr val="C00000"/>
                </a:solidFill>
              </a:rPr>
              <a:t> &lt;…&gt;</a:t>
            </a:r>
          </a:p>
          <a:p>
            <a:pPr marL="457200" lvl="1" indent="0">
              <a:buNone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/>
            <a:endParaRPr lang="en-US" i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C016A35-91FD-299A-6092-807B628A22E8}"/>
              </a:ext>
            </a:extLst>
          </p:cNvPr>
          <p:cNvSpPr>
            <a:spLocks/>
          </p:cNvSpPr>
          <p:nvPr/>
        </p:nvSpPr>
        <p:spPr bwMode="auto">
          <a:xfrm>
            <a:off x="8788400" y="3266956"/>
            <a:ext cx="4038600" cy="5724644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square" tIns="91440" bIns="91440" anchor="ctr">
            <a:spAutoFit/>
          </a:bodyPr>
          <a:lstStyle/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f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x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y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y &gt;= 0;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//@ensures \result == POW(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x,y</a:t>
            </a: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);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{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b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= x;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e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= y;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= 1;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while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(e &gt; 1)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loop_invariant</a:t>
            </a: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&lt;…&gt; 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{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if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(e % 2 == 1) {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  r = b * r;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}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b = b * b;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e = e / 2;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}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r * b;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</p:txBody>
      </p:sp>
      <p:sp>
        <p:nvSpPr>
          <p:cNvPr id="7" name="Rectangular Callout 6">
            <a:extLst>
              <a:ext uri="{FF2B5EF4-FFF2-40B4-BE49-F238E27FC236}">
                <a16:creationId xmlns:a16="http://schemas.microsoft.com/office/drawing/2014/main" id="{C8AD2826-84F7-3A09-847A-48882C20D4C7}"/>
              </a:ext>
            </a:extLst>
          </p:cNvPr>
          <p:cNvSpPr/>
          <p:nvPr/>
        </p:nvSpPr>
        <p:spPr bwMode="auto">
          <a:xfrm>
            <a:off x="3073400" y="7464623"/>
            <a:ext cx="5143396" cy="615553"/>
          </a:xfrm>
          <a:prstGeom prst="wedgeRectCallout">
            <a:avLst>
              <a:gd name="adj1" fmla="val 63330"/>
              <a:gd name="adj2" fmla="val -284287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chemeClr val="bg2">
                <a:lumMod val="25000"/>
              </a:schemeClr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 algn="l">
              <a:defRPr/>
            </a:pPr>
            <a:r>
              <a:rPr lang="en-US" sz="1800" b="0" kern="0" dirty="0"/>
              <a:t>The loop invariant is </a:t>
            </a:r>
            <a:r>
              <a:rPr lang="en-US" sz="1600" b="0" kern="0" dirty="0"/>
              <a:t>written between the loop guard </a:t>
            </a:r>
            <a:br>
              <a:rPr lang="en-US" sz="1600" b="0" kern="0" dirty="0"/>
            </a:br>
            <a:r>
              <a:rPr lang="en-US" sz="1600" b="0" kern="0" dirty="0"/>
              <a:t>and the loop body</a:t>
            </a:r>
          </a:p>
        </p:txBody>
      </p:sp>
      <p:cxnSp>
        <p:nvCxnSpPr>
          <p:cNvPr id="9" name="Curved Connector 8">
            <a:extLst>
              <a:ext uri="{FF2B5EF4-FFF2-40B4-BE49-F238E27FC236}">
                <a16:creationId xmlns:a16="http://schemas.microsoft.com/office/drawing/2014/main" id="{479ADB08-E7E0-5098-F131-A55F4215931A}"/>
              </a:ext>
            </a:extLst>
          </p:cNvPr>
          <p:cNvCxnSpPr>
            <a:cxnSpLocks/>
            <a:endCxn id="10" idx="3"/>
          </p:cNvCxnSpPr>
          <p:nvPr/>
        </p:nvCxnSpPr>
        <p:spPr bwMode="auto">
          <a:xfrm rot="10800000" flipV="1">
            <a:off x="5196114" y="6133481"/>
            <a:ext cx="800207" cy="518995"/>
          </a:xfrm>
          <a:prstGeom prst="curvedConnector3">
            <a:avLst/>
          </a:prstGeom>
          <a:solidFill>
            <a:schemeClr val="accent1"/>
          </a:solidFill>
          <a:ln w="25400" cap="flat" cmpd="sng" algn="ctr">
            <a:solidFill>
              <a:srgbClr val="0070C0"/>
            </a:solidFill>
            <a:prstDash val="solid"/>
            <a:miter lim="400000"/>
            <a:headEnd type="none" w="med" len="med"/>
            <a:tailEnd type="triangle"/>
          </a:ln>
          <a:effectLst/>
        </p:spPr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BEAB86E2-36FD-98CA-00DF-F6F42AF60223}"/>
              </a:ext>
            </a:extLst>
          </p:cNvPr>
          <p:cNvSpPr txBox="1"/>
          <p:nvPr/>
        </p:nvSpPr>
        <p:spPr>
          <a:xfrm>
            <a:off x="2287047" y="6421644"/>
            <a:ext cx="29090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solidFill>
                  <a:srgbClr val="0070C0"/>
                </a:solidFill>
              </a:rPr>
              <a:t>What shall go here?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 anchor="ctr"/>
          <a:lstStyle/>
          <a:p>
            <a:r>
              <a:rPr lang="en-US" sz="4400" b="1" dirty="0">
                <a:solidFill>
                  <a:srgbClr val="99DAFF"/>
                </a:solidFill>
              </a:rPr>
              <a:t>Function Contracts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  <p:transition spd="med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Loop Invariants in C0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1981200"/>
            <a:ext cx="11493500" cy="737235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Will the following syntax work?</a:t>
            </a:r>
          </a:p>
          <a:p>
            <a:pPr lvl="1">
              <a:buClr>
                <a:srgbClr val="000000"/>
              </a:buClr>
              <a:buNone/>
            </a:pPr>
            <a:r>
              <a:rPr lang="en-US" dirty="0">
                <a:solidFill>
                  <a:srgbClr val="C00000"/>
                </a:solidFill>
              </a:rPr>
              <a:t>//@</a:t>
            </a:r>
            <a:r>
              <a:rPr lang="en-US" dirty="0" err="1">
                <a:solidFill>
                  <a:srgbClr val="C00000"/>
                </a:solidFill>
              </a:rPr>
              <a:t>loop_invariant</a:t>
            </a:r>
            <a:r>
              <a:rPr lang="en-US" dirty="0">
                <a:solidFill>
                  <a:srgbClr val="C00000"/>
                </a:solidFill>
              </a:rPr>
              <a:t> POW(b, e) * r;</a:t>
            </a:r>
            <a:endParaRPr lang="en-US" b="1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No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dirty="0"/>
              <a:t>C0 would need to keep track of the values of </a:t>
            </a:r>
            <a:r>
              <a:rPr lang="en-US" dirty="0">
                <a:solidFill>
                  <a:srgbClr val="C00000"/>
                </a:solidFill>
              </a:rPr>
              <a:t>POW(b, e) * r </a:t>
            </a:r>
            <a:r>
              <a:rPr lang="en-US" dirty="0"/>
              <a:t>across all iterations of the loop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dirty="0"/>
              <a:t>Also, what if the loop runs 0 times?</a:t>
            </a:r>
          </a:p>
          <a:p>
            <a:pPr lvl="4"/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C0, loop invariants accept only </a:t>
            </a:r>
            <a:r>
              <a:rPr lang="en-US" b="1" dirty="0" err="1"/>
              <a:t>boolean</a:t>
            </a:r>
            <a:r>
              <a:rPr lang="en-US" b="1" dirty="0"/>
              <a:t> expressions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If they evaluate to</a:t>
            </a:r>
            <a:r>
              <a:rPr lang="en-US" b="1" dirty="0"/>
              <a:t> true,</a:t>
            </a:r>
            <a:r>
              <a:rPr lang="en-US" dirty="0"/>
              <a:t> it means the loop invariant was satisfied in the current iteration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Otherwise,</a:t>
            </a:r>
            <a:r>
              <a:rPr lang="en-US" b="1" dirty="0"/>
              <a:t> </a:t>
            </a:r>
            <a:r>
              <a:rPr lang="en-US" dirty="0"/>
              <a:t>it wasn’t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What </a:t>
            </a:r>
            <a:r>
              <a:rPr lang="en-US" dirty="0" err="1"/>
              <a:t>boolean</a:t>
            </a:r>
            <a:r>
              <a:rPr lang="en-US" dirty="0"/>
              <a:t> expression shall we use for the above </a:t>
            </a:r>
            <a:r>
              <a:rPr lang="en-US" i="1" dirty="0">
                <a:solidFill>
                  <a:srgbClr val="0070C0"/>
                </a:solidFill>
              </a:rPr>
              <a:t>f</a:t>
            </a:r>
            <a:r>
              <a:rPr lang="en-US" dirty="0"/>
              <a:t>’s loop invariant?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Recall Code Tracing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What </a:t>
            </a:r>
            <a:r>
              <a:rPr lang="en-US" dirty="0" err="1"/>
              <a:t>boolean</a:t>
            </a:r>
            <a:r>
              <a:rPr lang="en-US" dirty="0"/>
              <a:t> expression to use?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Recall the call: </a:t>
            </a:r>
            <a:r>
              <a:rPr lang="en-US" i="1" dirty="0">
                <a:solidFill>
                  <a:srgbClr val="0070C0"/>
                </a:solidFill>
              </a:rPr>
              <a:t>f</a:t>
            </a:r>
            <a:r>
              <a:rPr lang="en-US" dirty="0"/>
              <a:t>(2,</a:t>
            </a:r>
            <a:r>
              <a:rPr lang="en-US" b="1" dirty="0">
                <a:solidFill>
                  <a:srgbClr val="FF0000"/>
                </a:solidFill>
              </a:rPr>
              <a:t>8</a:t>
            </a:r>
            <a:r>
              <a:rPr lang="en-US" dirty="0"/>
              <a:t>)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lvl="1">
              <a:buClr>
                <a:srgbClr val="000000"/>
              </a:buClr>
              <a:buNone/>
            </a:pPr>
            <a:r>
              <a:rPr lang="en-US" dirty="0"/>
              <a:t>	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30</a:t>
            </a:fld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2557910-FD3A-E2E4-2FE5-EBA5C6887B30}"/>
              </a:ext>
            </a:extLst>
          </p:cNvPr>
          <p:cNvSpPr>
            <a:spLocks/>
          </p:cNvSpPr>
          <p:nvPr/>
        </p:nvSpPr>
        <p:spPr bwMode="auto">
          <a:xfrm>
            <a:off x="7340600" y="2743200"/>
            <a:ext cx="5334000" cy="5724644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square" tIns="91440" bIns="91440" anchor="ctr">
            <a:spAutoFit/>
          </a:bodyPr>
          <a:lstStyle/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f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x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y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y &gt;= 0;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//@ensures \result == POW(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x,y</a:t>
            </a: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);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{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b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= x;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e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= y;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= 1;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while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(e &gt; 1)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loop_invariant</a:t>
            </a: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&lt;</a:t>
            </a:r>
            <a:r>
              <a:rPr lang="en-US" sz="2000" dirty="0">
                <a:solidFill>
                  <a:srgbClr val="C00000"/>
                </a:solidFill>
                <a:latin typeface="Helvetica Neue"/>
              </a:rPr>
              <a:t>?</a:t>
            </a: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&gt;;</a:t>
            </a:r>
            <a:endParaRPr lang="en-US" sz="2000" b="0" dirty="0">
              <a:solidFill>
                <a:srgbClr val="C0000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{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if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(e % 2 == 1) {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  r = b * r;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}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b = b * b;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e = e / 2;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}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r * b;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779C698E-0BC0-E5C6-3E35-20D771E60C1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4768528"/>
              </p:ext>
            </p:extLst>
          </p:nvPr>
        </p:nvGraphicFramePr>
        <p:xfrm>
          <a:off x="1472831" y="3423091"/>
          <a:ext cx="5227326" cy="25908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712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712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7122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71221">
                  <a:extLst>
                    <a:ext uri="{9D8B030D-6E8A-4147-A177-3AD203B41FA5}">
                      <a16:colId xmlns:a16="http://schemas.microsoft.com/office/drawing/2014/main" val="1174797386"/>
                    </a:ext>
                  </a:extLst>
                </a:gridCol>
                <a:gridCol w="871221">
                  <a:extLst>
                    <a:ext uri="{9D8B030D-6E8A-4147-A177-3AD203B41FA5}">
                      <a16:colId xmlns:a16="http://schemas.microsoft.com/office/drawing/2014/main" val="3084974977"/>
                    </a:ext>
                  </a:extLst>
                </a:gridCol>
                <a:gridCol w="871221">
                  <a:extLst>
                    <a:ext uri="{9D8B030D-6E8A-4147-A177-3AD203B41FA5}">
                      <a16:colId xmlns:a16="http://schemas.microsoft.com/office/drawing/2014/main" val="33715039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i="1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i="1" dirty="0">
                          <a:solidFill>
                            <a:schemeClr val="tx1"/>
                          </a:solidFill>
                        </a:rPr>
                        <a:t>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i="1" dirty="0">
                          <a:solidFill>
                            <a:schemeClr val="tx1"/>
                          </a:solidFill>
                        </a:rPr>
                        <a:t>r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i="1" dirty="0">
                          <a:solidFill>
                            <a:schemeClr val="tx1"/>
                          </a:solidFill>
                        </a:rPr>
                        <a:t>b</a:t>
                      </a:r>
                      <a:r>
                        <a:rPr lang="en-US" sz="2800" b="1" i="1" baseline="30000" dirty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en-US" sz="2800" b="1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i="1" dirty="0">
                          <a:solidFill>
                            <a:schemeClr val="tx1"/>
                          </a:solidFill>
                        </a:rPr>
                        <a:t>r*b</a:t>
                      </a:r>
                      <a:r>
                        <a:rPr lang="en-US" sz="2800" b="1" i="1" baseline="30000" dirty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en-US" sz="2800" b="1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i="1" dirty="0" err="1">
                          <a:solidFill>
                            <a:schemeClr val="bg1"/>
                          </a:solidFill>
                        </a:rPr>
                        <a:t>x</a:t>
                      </a:r>
                      <a:r>
                        <a:rPr lang="en-US" sz="2800" b="1" i="1" baseline="30000" dirty="0" err="1">
                          <a:solidFill>
                            <a:schemeClr val="bg1"/>
                          </a:solidFill>
                        </a:rPr>
                        <a:t>y</a:t>
                      </a:r>
                      <a:endParaRPr lang="en-US" sz="2800" b="1" i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256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256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256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256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256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256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16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256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256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256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256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256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256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256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0" name="Rounded Rectangle 19">
            <a:extLst>
              <a:ext uri="{FF2B5EF4-FFF2-40B4-BE49-F238E27FC236}">
                <a16:creationId xmlns:a16="http://schemas.microsoft.com/office/drawing/2014/main" id="{29206717-9775-4610-A641-75504450894A}"/>
              </a:ext>
            </a:extLst>
          </p:cNvPr>
          <p:cNvSpPr/>
          <p:nvPr/>
        </p:nvSpPr>
        <p:spPr bwMode="auto">
          <a:xfrm>
            <a:off x="1472831" y="4036940"/>
            <a:ext cx="4419969" cy="381000"/>
          </a:xfrm>
          <a:prstGeom prst="roundRect">
            <a:avLst/>
          </a:prstGeom>
          <a:noFill/>
          <a:ln w="25400" cap="flat" cmpd="sng" algn="ctr">
            <a:solidFill>
              <a:srgbClr val="FF0000"/>
            </a:solidFill>
            <a:prstDash val="sysDash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FF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31" name="Rectangular Callout 30">
            <a:extLst>
              <a:ext uri="{FF2B5EF4-FFF2-40B4-BE49-F238E27FC236}">
                <a16:creationId xmlns:a16="http://schemas.microsoft.com/office/drawing/2014/main" id="{7CD18768-53E9-B6C1-8008-74CD0DA36250}"/>
              </a:ext>
            </a:extLst>
          </p:cNvPr>
          <p:cNvSpPr/>
          <p:nvPr/>
        </p:nvSpPr>
        <p:spPr bwMode="auto">
          <a:xfrm>
            <a:off x="2006600" y="6845431"/>
            <a:ext cx="2743200" cy="1200329"/>
          </a:xfrm>
          <a:prstGeom prst="wedgeRectCallout">
            <a:avLst>
              <a:gd name="adj1" fmla="val 22958"/>
              <a:gd name="adj2" fmla="val -249450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chemeClr val="bg2">
                <a:lumMod val="25000"/>
              </a:schemeClr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square" lIns="45720" rIns="45720" anchor="ctr">
            <a:spAutoFit/>
          </a:bodyPr>
          <a:lstStyle/>
          <a:p>
            <a:pPr algn="l"/>
            <a:r>
              <a:rPr lang="en-US" sz="1800" b="0" dirty="0"/>
              <a:t>Before we enter the loop, 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800" i="1" dirty="0"/>
              <a:t>x</a:t>
            </a:r>
            <a:r>
              <a:rPr lang="en-US" sz="1800" b="0" dirty="0"/>
              <a:t> = </a:t>
            </a:r>
            <a:r>
              <a:rPr lang="en-US" sz="1800" i="1" dirty="0"/>
              <a:t>b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800" i="1" dirty="0"/>
              <a:t>y = e</a:t>
            </a:r>
          </a:p>
          <a:p>
            <a:pPr marL="57150" indent="-285750" algn="l">
              <a:buFont typeface="Arial" panose="020B0604020202020204" pitchFamily="34" charset="0"/>
              <a:buChar char="•"/>
            </a:pPr>
            <a:r>
              <a:rPr lang="en-US" sz="1800" b="0" dirty="0"/>
              <a:t>So </a:t>
            </a:r>
            <a:r>
              <a:rPr lang="en-US" sz="1800" i="1" dirty="0" err="1"/>
              <a:t>x</a:t>
            </a:r>
            <a:r>
              <a:rPr lang="en-US" sz="1800" i="1" baseline="30000" dirty="0" err="1"/>
              <a:t>y</a:t>
            </a:r>
            <a:r>
              <a:rPr lang="en-US" sz="1800" b="0" dirty="0"/>
              <a:t> is 256 too</a:t>
            </a:r>
          </a:p>
        </p:txBody>
      </p:sp>
    </p:spTree>
    <p:extLst>
      <p:ext uri="{BB962C8B-B14F-4D97-AF65-F5344CB8AC3E}">
        <p14:creationId xmlns:p14="http://schemas.microsoft.com/office/powerpoint/2010/main" val="429934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31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Recall Code Tracing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What </a:t>
            </a:r>
            <a:r>
              <a:rPr lang="en-US" dirty="0" err="1"/>
              <a:t>boolean</a:t>
            </a:r>
            <a:r>
              <a:rPr lang="en-US" dirty="0"/>
              <a:t> expression to use?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Recall the call: </a:t>
            </a:r>
            <a:r>
              <a:rPr lang="en-US" i="1" dirty="0">
                <a:solidFill>
                  <a:srgbClr val="0070C0"/>
                </a:solidFill>
              </a:rPr>
              <a:t>f</a:t>
            </a:r>
            <a:r>
              <a:rPr lang="en-US" dirty="0"/>
              <a:t>(2,</a:t>
            </a:r>
            <a:r>
              <a:rPr lang="en-US" b="1" dirty="0">
                <a:solidFill>
                  <a:srgbClr val="FF0000"/>
                </a:solidFill>
              </a:rPr>
              <a:t>8</a:t>
            </a:r>
            <a:r>
              <a:rPr lang="en-US" dirty="0"/>
              <a:t>)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lvl="1">
              <a:buClr>
                <a:srgbClr val="000000"/>
              </a:buClr>
              <a:buNone/>
            </a:pPr>
            <a:r>
              <a:rPr lang="en-US" dirty="0"/>
              <a:t>	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31</a:t>
            </a:fld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2557910-FD3A-E2E4-2FE5-EBA5C6887B30}"/>
              </a:ext>
            </a:extLst>
          </p:cNvPr>
          <p:cNvSpPr>
            <a:spLocks/>
          </p:cNvSpPr>
          <p:nvPr/>
        </p:nvSpPr>
        <p:spPr bwMode="auto">
          <a:xfrm>
            <a:off x="7340600" y="2743200"/>
            <a:ext cx="5334000" cy="5724644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square" tIns="91440" bIns="91440" anchor="ctr">
            <a:spAutoFit/>
          </a:bodyPr>
          <a:lstStyle/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f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x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y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y &gt;= 0;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//@ensures \result == POW(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x,y</a:t>
            </a: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);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{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b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= x;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e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= y;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= 1;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while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(e &gt; 1)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loop_invariant</a:t>
            </a: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&lt;</a:t>
            </a:r>
            <a:r>
              <a:rPr lang="en-US" sz="2000" dirty="0">
                <a:solidFill>
                  <a:srgbClr val="C00000"/>
                </a:solidFill>
                <a:latin typeface="Helvetica Neue"/>
              </a:rPr>
              <a:t>?</a:t>
            </a: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&gt;;</a:t>
            </a:r>
            <a:endParaRPr lang="en-US" sz="2000" b="0" dirty="0">
              <a:solidFill>
                <a:srgbClr val="C0000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{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if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(e % 2 == 1) {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  r = b * r;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}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b = b * b;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e = e / 2;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}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r * b;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</p:txBody>
      </p:sp>
      <p:sp>
        <p:nvSpPr>
          <p:cNvPr id="31" name="Rectangular Callout 30">
            <a:extLst>
              <a:ext uri="{FF2B5EF4-FFF2-40B4-BE49-F238E27FC236}">
                <a16:creationId xmlns:a16="http://schemas.microsoft.com/office/drawing/2014/main" id="{7CD18768-53E9-B6C1-8008-74CD0DA36250}"/>
              </a:ext>
            </a:extLst>
          </p:cNvPr>
          <p:cNvSpPr/>
          <p:nvPr/>
        </p:nvSpPr>
        <p:spPr bwMode="auto">
          <a:xfrm>
            <a:off x="2829194" y="7153870"/>
            <a:ext cx="2514600" cy="923330"/>
          </a:xfrm>
          <a:prstGeom prst="wedgeRectCallout">
            <a:avLst>
              <a:gd name="adj1" fmla="val 83371"/>
              <a:gd name="adj2" fmla="val -176900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chemeClr val="bg2">
                <a:lumMod val="25000"/>
              </a:schemeClr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square" lIns="45720" rIns="45720" anchor="ctr">
            <a:spAutoFit/>
          </a:bodyPr>
          <a:lstStyle/>
          <a:p>
            <a:pPr algn="l"/>
            <a:r>
              <a:rPr lang="en-US" sz="1800" i="1" dirty="0"/>
              <a:t>x</a:t>
            </a:r>
            <a:r>
              <a:rPr lang="en-US" sz="1800" b="0" dirty="0"/>
              <a:t> and </a:t>
            </a:r>
            <a:r>
              <a:rPr lang="en-US" sz="1800" i="1" dirty="0"/>
              <a:t>y</a:t>
            </a:r>
            <a:r>
              <a:rPr lang="en-US" sz="1800" b="0" dirty="0"/>
              <a:t> never change in the loop</a:t>
            </a:r>
            <a:endParaRPr lang="en-US" sz="1800" i="1" dirty="0"/>
          </a:p>
          <a:p>
            <a:pPr marL="57150" indent="-285750" algn="l">
              <a:buFont typeface="Arial" panose="020B0604020202020204" pitchFamily="34" charset="0"/>
              <a:buChar char="•"/>
            </a:pPr>
            <a:r>
              <a:rPr lang="en-US" sz="1800" b="0" dirty="0"/>
              <a:t>So </a:t>
            </a:r>
            <a:r>
              <a:rPr lang="en-US" sz="1800" i="1" dirty="0" err="1"/>
              <a:t>x</a:t>
            </a:r>
            <a:r>
              <a:rPr lang="en-US" sz="1800" i="1" baseline="30000" dirty="0" err="1"/>
              <a:t>y</a:t>
            </a:r>
            <a:r>
              <a:rPr lang="en-US" sz="1800" b="0" dirty="0"/>
              <a:t> = </a:t>
            </a:r>
            <a:r>
              <a:rPr lang="en-US" sz="1800" b="1" i="1" dirty="0">
                <a:solidFill>
                  <a:schemeClr val="tx1"/>
                </a:solidFill>
              </a:rPr>
              <a:t>r*b</a:t>
            </a:r>
            <a:r>
              <a:rPr lang="en-US" sz="1800" b="1" i="1" baseline="30000" dirty="0">
                <a:solidFill>
                  <a:schemeClr val="tx1"/>
                </a:solidFill>
              </a:rPr>
              <a:t>e</a:t>
            </a:r>
            <a:endParaRPr lang="en-US" sz="1800" b="1" i="1" dirty="0">
              <a:solidFill>
                <a:schemeClr val="tx1"/>
              </a:solidFill>
            </a:endParaRPr>
          </a:p>
        </p:txBody>
      </p:sp>
      <p:graphicFrame>
        <p:nvGraphicFramePr>
          <p:cNvPr id="32" name="Table 31">
            <a:extLst>
              <a:ext uri="{FF2B5EF4-FFF2-40B4-BE49-F238E27FC236}">
                <a16:creationId xmlns:a16="http://schemas.microsoft.com/office/drawing/2014/main" id="{ACC87BE6-F215-982A-CF20-E6A27919541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3665789"/>
              </p:ext>
            </p:extLst>
          </p:nvPr>
        </p:nvGraphicFramePr>
        <p:xfrm>
          <a:off x="1472831" y="3423091"/>
          <a:ext cx="5227326" cy="25908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712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712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7122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71221">
                  <a:extLst>
                    <a:ext uri="{9D8B030D-6E8A-4147-A177-3AD203B41FA5}">
                      <a16:colId xmlns:a16="http://schemas.microsoft.com/office/drawing/2014/main" val="1174797386"/>
                    </a:ext>
                  </a:extLst>
                </a:gridCol>
                <a:gridCol w="871221">
                  <a:extLst>
                    <a:ext uri="{9D8B030D-6E8A-4147-A177-3AD203B41FA5}">
                      <a16:colId xmlns:a16="http://schemas.microsoft.com/office/drawing/2014/main" val="3084974977"/>
                    </a:ext>
                  </a:extLst>
                </a:gridCol>
                <a:gridCol w="871221">
                  <a:extLst>
                    <a:ext uri="{9D8B030D-6E8A-4147-A177-3AD203B41FA5}">
                      <a16:colId xmlns:a16="http://schemas.microsoft.com/office/drawing/2014/main" val="33715039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i="1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i="1" dirty="0">
                          <a:solidFill>
                            <a:schemeClr val="tx1"/>
                          </a:solidFill>
                        </a:rPr>
                        <a:t>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i="1" dirty="0">
                          <a:solidFill>
                            <a:schemeClr val="tx1"/>
                          </a:solidFill>
                        </a:rPr>
                        <a:t>r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i="1" dirty="0">
                          <a:solidFill>
                            <a:schemeClr val="tx1"/>
                          </a:solidFill>
                        </a:rPr>
                        <a:t>b</a:t>
                      </a:r>
                      <a:r>
                        <a:rPr lang="en-US" sz="2800" b="1" i="1" baseline="30000" dirty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en-US" sz="2800" b="1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i="1" dirty="0">
                          <a:solidFill>
                            <a:schemeClr val="tx1"/>
                          </a:solidFill>
                        </a:rPr>
                        <a:t>r*b</a:t>
                      </a:r>
                      <a:r>
                        <a:rPr lang="en-US" sz="2800" b="1" i="1" baseline="30000" dirty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en-US" sz="2800" b="1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i="1" dirty="0" err="1">
                          <a:solidFill>
                            <a:schemeClr val="tx1"/>
                          </a:solidFill>
                        </a:rPr>
                        <a:t>x</a:t>
                      </a:r>
                      <a:r>
                        <a:rPr lang="en-US" sz="2800" b="1" i="1" baseline="30000" dirty="0" err="1">
                          <a:solidFill>
                            <a:schemeClr val="tx1"/>
                          </a:solidFill>
                        </a:rPr>
                        <a:t>y</a:t>
                      </a:r>
                      <a:endParaRPr lang="en-US" sz="2800" b="1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256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256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256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256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256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256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16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256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256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256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256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256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256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256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5164085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Recall Code Tracing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What </a:t>
            </a:r>
            <a:r>
              <a:rPr lang="en-US" dirty="0" err="1"/>
              <a:t>boolean</a:t>
            </a:r>
            <a:r>
              <a:rPr lang="en-US" dirty="0"/>
              <a:t> expression to use?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Recall the call: </a:t>
            </a:r>
            <a:r>
              <a:rPr lang="en-US" i="1" dirty="0">
                <a:solidFill>
                  <a:srgbClr val="0070C0"/>
                </a:solidFill>
              </a:rPr>
              <a:t>f</a:t>
            </a:r>
            <a:r>
              <a:rPr lang="en-US" dirty="0"/>
              <a:t>(2,</a:t>
            </a:r>
            <a:r>
              <a:rPr lang="en-US" b="1" dirty="0">
                <a:solidFill>
                  <a:srgbClr val="FF0000"/>
                </a:solidFill>
              </a:rPr>
              <a:t>7</a:t>
            </a:r>
            <a:r>
              <a:rPr lang="en-US" dirty="0"/>
              <a:t>)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lvl="1">
              <a:buClr>
                <a:srgbClr val="000000"/>
              </a:buClr>
              <a:buNone/>
            </a:pPr>
            <a:r>
              <a:rPr lang="en-US" dirty="0"/>
              <a:t>	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32</a:t>
            </a:fld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2557910-FD3A-E2E4-2FE5-EBA5C6887B30}"/>
              </a:ext>
            </a:extLst>
          </p:cNvPr>
          <p:cNvSpPr>
            <a:spLocks/>
          </p:cNvSpPr>
          <p:nvPr/>
        </p:nvSpPr>
        <p:spPr bwMode="auto">
          <a:xfrm>
            <a:off x="7340600" y="2743200"/>
            <a:ext cx="5334000" cy="5724644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square" tIns="91440" bIns="91440" anchor="ctr">
            <a:spAutoFit/>
          </a:bodyPr>
          <a:lstStyle/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f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x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y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y &gt;= 0;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//@ensures \result == POW(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x,y</a:t>
            </a: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);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{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b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= x;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e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= y;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= 1;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while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(e &gt; 1)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loop_invariant</a:t>
            </a: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&lt;</a:t>
            </a:r>
            <a:r>
              <a:rPr lang="en-US" sz="2000" dirty="0">
                <a:solidFill>
                  <a:srgbClr val="C00000"/>
                </a:solidFill>
                <a:latin typeface="Helvetica Neue"/>
              </a:rPr>
              <a:t>?</a:t>
            </a: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&gt;;</a:t>
            </a:r>
            <a:endParaRPr lang="en-US" sz="2000" b="0" dirty="0">
              <a:solidFill>
                <a:srgbClr val="C0000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{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if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(e % 2 == 1) {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  r = b * r;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}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b = b * b;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e = e / 2;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}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r * b;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</p:txBody>
      </p:sp>
      <p:sp>
        <p:nvSpPr>
          <p:cNvPr id="20" name="Rounded Rectangle 19">
            <a:extLst>
              <a:ext uri="{FF2B5EF4-FFF2-40B4-BE49-F238E27FC236}">
                <a16:creationId xmlns:a16="http://schemas.microsoft.com/office/drawing/2014/main" id="{29206717-9775-4610-A641-75504450894A}"/>
              </a:ext>
            </a:extLst>
          </p:cNvPr>
          <p:cNvSpPr/>
          <p:nvPr/>
        </p:nvSpPr>
        <p:spPr bwMode="auto">
          <a:xfrm>
            <a:off x="1472831" y="4036940"/>
            <a:ext cx="4419969" cy="381000"/>
          </a:xfrm>
          <a:prstGeom prst="roundRect">
            <a:avLst/>
          </a:prstGeom>
          <a:noFill/>
          <a:ln w="25400" cap="flat" cmpd="sng" algn="ctr">
            <a:solidFill>
              <a:srgbClr val="FF0000"/>
            </a:solidFill>
            <a:prstDash val="sysDash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FF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FC31E6C1-51F8-4406-600C-6D44A18F370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7001725"/>
              </p:ext>
            </p:extLst>
          </p:nvPr>
        </p:nvGraphicFramePr>
        <p:xfrm>
          <a:off x="1472831" y="3423091"/>
          <a:ext cx="5227326" cy="25908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712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712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7122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71221">
                  <a:extLst>
                    <a:ext uri="{9D8B030D-6E8A-4147-A177-3AD203B41FA5}">
                      <a16:colId xmlns:a16="http://schemas.microsoft.com/office/drawing/2014/main" val="1174797386"/>
                    </a:ext>
                  </a:extLst>
                </a:gridCol>
                <a:gridCol w="871221">
                  <a:extLst>
                    <a:ext uri="{9D8B030D-6E8A-4147-A177-3AD203B41FA5}">
                      <a16:colId xmlns:a16="http://schemas.microsoft.com/office/drawing/2014/main" val="3084974977"/>
                    </a:ext>
                  </a:extLst>
                </a:gridCol>
                <a:gridCol w="871221">
                  <a:extLst>
                    <a:ext uri="{9D8B030D-6E8A-4147-A177-3AD203B41FA5}">
                      <a16:colId xmlns:a16="http://schemas.microsoft.com/office/drawing/2014/main" val="33715039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i="1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i="1" dirty="0">
                          <a:solidFill>
                            <a:schemeClr val="tx1"/>
                          </a:solidFill>
                        </a:rPr>
                        <a:t>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i="1" dirty="0">
                          <a:solidFill>
                            <a:schemeClr val="tx1"/>
                          </a:solidFill>
                        </a:rPr>
                        <a:t>r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i="1" dirty="0">
                          <a:solidFill>
                            <a:schemeClr val="tx1"/>
                          </a:solidFill>
                        </a:rPr>
                        <a:t>b</a:t>
                      </a:r>
                      <a:r>
                        <a:rPr lang="en-US" sz="2800" b="1" i="1" baseline="30000" dirty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en-US" sz="2800" b="1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i="1" dirty="0">
                          <a:solidFill>
                            <a:schemeClr val="tx1"/>
                          </a:solidFill>
                        </a:rPr>
                        <a:t>r*b</a:t>
                      </a:r>
                      <a:r>
                        <a:rPr lang="en-US" sz="2800" b="1" i="1" baseline="30000" dirty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en-US" sz="2800" b="1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i="1" dirty="0" err="1">
                          <a:solidFill>
                            <a:schemeClr val="bg1"/>
                          </a:solidFill>
                        </a:rPr>
                        <a:t>x</a:t>
                      </a:r>
                      <a:r>
                        <a:rPr lang="en-US" sz="2800" b="1" i="1" baseline="30000" dirty="0" err="1">
                          <a:solidFill>
                            <a:schemeClr val="bg1"/>
                          </a:solidFill>
                        </a:rPr>
                        <a:t>y</a:t>
                      </a:r>
                      <a:endParaRPr lang="en-US" sz="2800" b="1" i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128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128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256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64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128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256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16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16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128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256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256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256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256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1" name="Rectangular Callout 30">
            <a:extLst>
              <a:ext uri="{FF2B5EF4-FFF2-40B4-BE49-F238E27FC236}">
                <a16:creationId xmlns:a16="http://schemas.microsoft.com/office/drawing/2014/main" id="{7CD18768-53E9-B6C1-8008-74CD0DA36250}"/>
              </a:ext>
            </a:extLst>
          </p:cNvPr>
          <p:cNvSpPr/>
          <p:nvPr/>
        </p:nvSpPr>
        <p:spPr bwMode="auto">
          <a:xfrm>
            <a:off x="2082800" y="6627740"/>
            <a:ext cx="2743200" cy="1200329"/>
          </a:xfrm>
          <a:prstGeom prst="wedgeRectCallout">
            <a:avLst>
              <a:gd name="adj1" fmla="val 25074"/>
              <a:gd name="adj2" fmla="val -231312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chemeClr val="bg2">
                <a:lumMod val="25000"/>
              </a:schemeClr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square" lIns="45720" rIns="45720" anchor="ctr">
            <a:spAutoFit/>
          </a:bodyPr>
          <a:lstStyle/>
          <a:p>
            <a:pPr algn="l"/>
            <a:r>
              <a:rPr lang="en-US" sz="1800" b="0" dirty="0"/>
              <a:t>Before we enter the loop, 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800" i="1" dirty="0"/>
              <a:t>x</a:t>
            </a:r>
            <a:r>
              <a:rPr lang="en-US" sz="1800" b="0" dirty="0"/>
              <a:t> = </a:t>
            </a:r>
            <a:r>
              <a:rPr lang="en-US" sz="1800" i="1" dirty="0"/>
              <a:t>b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800" i="1" dirty="0"/>
              <a:t>y = e</a:t>
            </a:r>
          </a:p>
          <a:p>
            <a:pPr marL="57150" indent="-285750" algn="l">
              <a:buFont typeface="Arial" panose="020B0604020202020204" pitchFamily="34" charset="0"/>
              <a:buChar char="•"/>
            </a:pPr>
            <a:r>
              <a:rPr lang="en-US" sz="1800" b="0" dirty="0"/>
              <a:t>So </a:t>
            </a:r>
            <a:r>
              <a:rPr lang="en-US" sz="1800" i="1" dirty="0" err="1"/>
              <a:t>x</a:t>
            </a:r>
            <a:r>
              <a:rPr lang="en-US" sz="1800" i="1" baseline="30000" dirty="0" err="1"/>
              <a:t>y</a:t>
            </a:r>
            <a:r>
              <a:rPr lang="en-US" sz="1800" b="0" dirty="0"/>
              <a:t> is 128 too</a:t>
            </a:r>
          </a:p>
        </p:txBody>
      </p:sp>
    </p:spTree>
    <p:extLst>
      <p:ext uri="{BB962C8B-B14F-4D97-AF65-F5344CB8AC3E}">
        <p14:creationId xmlns:p14="http://schemas.microsoft.com/office/powerpoint/2010/main" val="2638504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31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FC31E6C1-51F8-4406-600C-6D44A18F370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8150834"/>
              </p:ext>
            </p:extLst>
          </p:nvPr>
        </p:nvGraphicFramePr>
        <p:xfrm>
          <a:off x="1472831" y="3423091"/>
          <a:ext cx="5227326" cy="25908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712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712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7122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71221">
                  <a:extLst>
                    <a:ext uri="{9D8B030D-6E8A-4147-A177-3AD203B41FA5}">
                      <a16:colId xmlns:a16="http://schemas.microsoft.com/office/drawing/2014/main" val="1174797386"/>
                    </a:ext>
                  </a:extLst>
                </a:gridCol>
                <a:gridCol w="871221">
                  <a:extLst>
                    <a:ext uri="{9D8B030D-6E8A-4147-A177-3AD203B41FA5}">
                      <a16:colId xmlns:a16="http://schemas.microsoft.com/office/drawing/2014/main" val="3084974977"/>
                    </a:ext>
                  </a:extLst>
                </a:gridCol>
                <a:gridCol w="871221">
                  <a:extLst>
                    <a:ext uri="{9D8B030D-6E8A-4147-A177-3AD203B41FA5}">
                      <a16:colId xmlns:a16="http://schemas.microsoft.com/office/drawing/2014/main" val="33715039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i="1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i="1" dirty="0">
                          <a:solidFill>
                            <a:schemeClr val="tx1"/>
                          </a:solidFill>
                        </a:rPr>
                        <a:t>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i="1" dirty="0">
                          <a:solidFill>
                            <a:schemeClr val="tx1"/>
                          </a:solidFill>
                        </a:rPr>
                        <a:t>r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i="1" dirty="0">
                          <a:solidFill>
                            <a:schemeClr val="tx1"/>
                          </a:solidFill>
                        </a:rPr>
                        <a:t>b</a:t>
                      </a:r>
                      <a:r>
                        <a:rPr lang="en-US" sz="2800" b="1" i="1" baseline="30000" dirty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en-US" sz="2800" b="1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i="1" dirty="0">
                          <a:solidFill>
                            <a:schemeClr val="tx1"/>
                          </a:solidFill>
                        </a:rPr>
                        <a:t>r*b</a:t>
                      </a:r>
                      <a:r>
                        <a:rPr lang="en-US" sz="2800" b="1" i="1" baseline="30000" dirty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en-US" sz="2800" b="1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i="1" dirty="0" err="1">
                          <a:solidFill>
                            <a:schemeClr val="tx1"/>
                          </a:solidFill>
                        </a:rPr>
                        <a:t>x</a:t>
                      </a:r>
                      <a:r>
                        <a:rPr lang="en-US" sz="2800" b="1" i="1" baseline="30000" dirty="0" err="1">
                          <a:solidFill>
                            <a:schemeClr val="tx1"/>
                          </a:solidFill>
                        </a:rPr>
                        <a:t>y</a:t>
                      </a:r>
                      <a:endParaRPr lang="en-US" sz="2800" b="1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128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128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128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64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128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128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16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16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128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128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256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256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256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Recall Code Tracing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What </a:t>
            </a:r>
            <a:r>
              <a:rPr lang="en-US" dirty="0" err="1"/>
              <a:t>boolean</a:t>
            </a:r>
            <a:r>
              <a:rPr lang="en-US" dirty="0"/>
              <a:t> expression to use?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Recall the call: </a:t>
            </a:r>
            <a:r>
              <a:rPr lang="en-US" i="1" dirty="0">
                <a:solidFill>
                  <a:srgbClr val="0070C0"/>
                </a:solidFill>
              </a:rPr>
              <a:t>f</a:t>
            </a:r>
            <a:r>
              <a:rPr lang="en-US" dirty="0"/>
              <a:t>(2,</a:t>
            </a:r>
            <a:r>
              <a:rPr lang="en-US" b="1" dirty="0">
                <a:solidFill>
                  <a:srgbClr val="FF0000"/>
                </a:solidFill>
              </a:rPr>
              <a:t>7</a:t>
            </a:r>
            <a:r>
              <a:rPr lang="en-US" dirty="0"/>
              <a:t>)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lvl="1">
              <a:buClr>
                <a:srgbClr val="000000"/>
              </a:buClr>
              <a:buNone/>
            </a:pPr>
            <a:r>
              <a:rPr lang="en-US" dirty="0"/>
              <a:t>	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33</a:t>
            </a:fld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2557910-FD3A-E2E4-2FE5-EBA5C6887B30}"/>
              </a:ext>
            </a:extLst>
          </p:cNvPr>
          <p:cNvSpPr>
            <a:spLocks/>
          </p:cNvSpPr>
          <p:nvPr/>
        </p:nvSpPr>
        <p:spPr bwMode="auto">
          <a:xfrm>
            <a:off x="7340600" y="2743200"/>
            <a:ext cx="5334000" cy="5724644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square" tIns="91440" bIns="91440" anchor="ctr">
            <a:spAutoFit/>
          </a:bodyPr>
          <a:lstStyle/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f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x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y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y &gt;= 0;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//@ensures \result == POW(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x,y</a:t>
            </a: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);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{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b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= x;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e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= y;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= 1;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while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(e &gt; 1)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loop_invariant</a:t>
            </a: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&lt;</a:t>
            </a:r>
            <a:r>
              <a:rPr lang="en-US" sz="2000" dirty="0">
                <a:solidFill>
                  <a:srgbClr val="C00000"/>
                </a:solidFill>
                <a:latin typeface="Helvetica Neue"/>
              </a:rPr>
              <a:t>?</a:t>
            </a: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&gt;;</a:t>
            </a:r>
            <a:endParaRPr lang="en-US" sz="2000" b="0" dirty="0">
              <a:solidFill>
                <a:srgbClr val="C0000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{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if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(e % 2 == 1) {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  r = b * r;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}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b = b * b;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e = e / 2;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}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r * b;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</p:txBody>
      </p:sp>
      <p:sp>
        <p:nvSpPr>
          <p:cNvPr id="7" name="Rectangular Callout 6">
            <a:extLst>
              <a:ext uri="{FF2B5EF4-FFF2-40B4-BE49-F238E27FC236}">
                <a16:creationId xmlns:a16="http://schemas.microsoft.com/office/drawing/2014/main" id="{37832442-B40C-68E3-F567-5FF69ACCF2B7}"/>
              </a:ext>
            </a:extLst>
          </p:cNvPr>
          <p:cNvSpPr/>
          <p:nvPr/>
        </p:nvSpPr>
        <p:spPr bwMode="auto">
          <a:xfrm>
            <a:off x="2889250" y="6705600"/>
            <a:ext cx="2514600" cy="923330"/>
          </a:xfrm>
          <a:prstGeom prst="wedgeRectCallout">
            <a:avLst>
              <a:gd name="adj1" fmla="val 83371"/>
              <a:gd name="adj2" fmla="val -176900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chemeClr val="bg2">
                <a:lumMod val="25000"/>
              </a:schemeClr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square" lIns="45720" rIns="45720" anchor="ctr">
            <a:spAutoFit/>
          </a:bodyPr>
          <a:lstStyle/>
          <a:p>
            <a:pPr algn="l"/>
            <a:r>
              <a:rPr lang="en-US" sz="1800" i="1" dirty="0"/>
              <a:t>x</a:t>
            </a:r>
            <a:r>
              <a:rPr lang="en-US" sz="1800" b="0" dirty="0"/>
              <a:t> and </a:t>
            </a:r>
            <a:r>
              <a:rPr lang="en-US" sz="1800" i="1" dirty="0"/>
              <a:t>y</a:t>
            </a:r>
            <a:r>
              <a:rPr lang="en-US" sz="1800" b="0" dirty="0"/>
              <a:t> never change in the loop</a:t>
            </a:r>
            <a:endParaRPr lang="en-US" sz="1800" i="1" dirty="0"/>
          </a:p>
          <a:p>
            <a:pPr marL="57150" indent="-285750" algn="l">
              <a:buFont typeface="Arial" panose="020B0604020202020204" pitchFamily="34" charset="0"/>
              <a:buChar char="•"/>
            </a:pPr>
            <a:r>
              <a:rPr lang="en-US" sz="1800" b="0" dirty="0"/>
              <a:t>So </a:t>
            </a:r>
            <a:r>
              <a:rPr lang="en-US" sz="1800" i="1" dirty="0" err="1"/>
              <a:t>x</a:t>
            </a:r>
            <a:r>
              <a:rPr lang="en-US" sz="1800" i="1" baseline="30000" dirty="0" err="1"/>
              <a:t>y</a:t>
            </a:r>
            <a:r>
              <a:rPr lang="en-US" sz="1800" b="0" dirty="0"/>
              <a:t> = </a:t>
            </a:r>
            <a:r>
              <a:rPr lang="en-US" sz="1800" b="1" i="1" dirty="0">
                <a:solidFill>
                  <a:schemeClr val="tx1"/>
                </a:solidFill>
              </a:rPr>
              <a:t>r*b</a:t>
            </a:r>
            <a:r>
              <a:rPr lang="en-US" sz="1800" b="1" i="1" baseline="30000" dirty="0">
                <a:solidFill>
                  <a:schemeClr val="tx1"/>
                </a:solidFill>
              </a:rPr>
              <a:t>e</a:t>
            </a:r>
            <a:endParaRPr lang="en-US" sz="1800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840634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Recall Code Tracing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What </a:t>
            </a:r>
            <a:r>
              <a:rPr lang="en-US" dirty="0" err="1"/>
              <a:t>boolean</a:t>
            </a:r>
            <a:r>
              <a:rPr lang="en-US" dirty="0"/>
              <a:t> expression to use?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C00000"/>
                </a:solidFill>
              </a:rPr>
              <a:t>POW(</a:t>
            </a:r>
            <a:r>
              <a:rPr lang="en-US" dirty="0" err="1">
                <a:solidFill>
                  <a:srgbClr val="C00000"/>
                </a:solidFill>
              </a:rPr>
              <a:t>b,e</a:t>
            </a:r>
            <a:r>
              <a:rPr lang="en-US" dirty="0">
                <a:solidFill>
                  <a:srgbClr val="C00000"/>
                </a:solidFill>
              </a:rPr>
              <a:t>) * r == POW(</a:t>
            </a:r>
            <a:r>
              <a:rPr lang="en-US" dirty="0" err="1">
                <a:solidFill>
                  <a:srgbClr val="C00000"/>
                </a:solidFill>
              </a:rPr>
              <a:t>x,y</a:t>
            </a:r>
            <a:r>
              <a:rPr lang="en-US" dirty="0">
                <a:solidFill>
                  <a:srgbClr val="C00000"/>
                </a:solidFill>
              </a:rPr>
              <a:t>)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lvl="1">
              <a:buClr>
                <a:srgbClr val="000000"/>
              </a:buClr>
              <a:buNone/>
            </a:pPr>
            <a:r>
              <a:rPr lang="en-US" dirty="0"/>
              <a:t>	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34</a:t>
            </a:fld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217CC67-4D23-D4FF-8FBD-C0658BC687E7}"/>
              </a:ext>
            </a:extLst>
          </p:cNvPr>
          <p:cNvSpPr>
            <a:spLocks/>
          </p:cNvSpPr>
          <p:nvPr/>
        </p:nvSpPr>
        <p:spPr bwMode="auto">
          <a:xfrm>
            <a:off x="7340600" y="2743200"/>
            <a:ext cx="5334000" cy="5724644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square" tIns="91440" bIns="91440" anchor="ctr">
            <a:spAutoFit/>
          </a:bodyPr>
          <a:lstStyle/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f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x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y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y &gt;= 0;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//@ensures \result == POW(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x,y</a:t>
            </a: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);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{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b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= x;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e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= y;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= 1;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while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(e &gt; 1)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loop_invariant</a:t>
            </a: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POW(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</a:rPr>
              <a:t>b,e</a:t>
            </a: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) * r == POW(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</a:rPr>
              <a:t>x,y</a:t>
            </a: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);</a:t>
            </a:r>
            <a:endParaRPr lang="en-US" sz="2000" b="0" dirty="0">
              <a:solidFill>
                <a:srgbClr val="C0000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{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if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(e % 2 == 1) {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  r = b * r;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}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b = b * b;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e = e / 2;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}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r * b;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84AE884D-95D5-274F-1E32-CE5C5CCACF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89800" y="5181600"/>
            <a:ext cx="5689600" cy="5334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12" name="Rectangular Callout 11">
            <a:extLst>
              <a:ext uri="{FF2B5EF4-FFF2-40B4-BE49-F238E27FC236}">
                <a16:creationId xmlns:a16="http://schemas.microsoft.com/office/drawing/2014/main" id="{10C28137-A12E-BC06-6765-FBFED68D9446}"/>
              </a:ext>
            </a:extLst>
          </p:cNvPr>
          <p:cNvSpPr/>
          <p:nvPr/>
        </p:nvSpPr>
        <p:spPr bwMode="auto">
          <a:xfrm>
            <a:off x="1473200" y="3429000"/>
            <a:ext cx="3134777" cy="923330"/>
          </a:xfrm>
          <a:prstGeom prst="wedgeRectCallout">
            <a:avLst>
              <a:gd name="adj1" fmla="val 127728"/>
              <a:gd name="adj2" fmla="val 163992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chemeClr val="bg2">
                <a:lumMod val="25000"/>
              </a:schemeClr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square" lIns="45720" rIns="45720" anchor="ctr">
            <a:spAutoFit/>
          </a:bodyPr>
          <a:lstStyle/>
          <a:p>
            <a:pPr>
              <a:defRPr/>
            </a:pPr>
            <a:r>
              <a:rPr lang="en-US" sz="1800" b="0" kern="0" dirty="0"/>
              <a:t>Execution will abort </a:t>
            </a:r>
            <a:br>
              <a:rPr lang="en-US" sz="1800" b="0" kern="0" dirty="0"/>
            </a:br>
            <a:r>
              <a:rPr lang="en-US" sz="1800" b="0" kern="0" dirty="0"/>
              <a:t>when ran with </a:t>
            </a:r>
            <a:r>
              <a:rPr lang="en-US" sz="1800" kern="0" dirty="0"/>
              <a:t>-d</a:t>
            </a:r>
            <a:br>
              <a:rPr lang="en-US" sz="1800" b="0" kern="0" dirty="0"/>
            </a:br>
            <a:r>
              <a:rPr lang="en-US" sz="1800" b="0" kern="0" dirty="0"/>
              <a:t>if loop invariant is ever </a:t>
            </a:r>
            <a:r>
              <a:rPr lang="en-US" sz="1800" kern="0" dirty="0"/>
              <a:t>false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476668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254000"/>
            <a:ext cx="6235700" cy="1498600"/>
          </a:xfrm>
        </p:spPr>
        <p:txBody>
          <a:bodyPr/>
          <a:lstStyle/>
          <a:p>
            <a:r>
              <a:rPr lang="en-US" dirty="0"/>
              <a:t>Safety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1981200"/>
            <a:ext cx="11188700" cy="68961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We have two new calls to </a:t>
            </a:r>
            <a:r>
              <a:rPr lang="en-US" dirty="0">
                <a:solidFill>
                  <a:srgbClr val="C00000"/>
                </a:solidFill>
              </a:rPr>
              <a:t>POW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0070C0"/>
                </a:solidFill>
              </a:rPr>
              <a:t>Are they safe?</a:t>
            </a:r>
          </a:p>
          <a:p>
            <a:pPr marL="457200" lvl="1" indent="0">
              <a:buNone/>
            </a:pPr>
            <a:endParaRPr lang="en-US" dirty="0"/>
          </a:p>
          <a:p>
            <a:pPr marL="971550" lvl="1" indent="-514350">
              <a:buSzPct val="100000"/>
              <a:buFont typeface="+mj-lt"/>
              <a:buAutoNum type="arabicPeriod"/>
            </a:pPr>
            <a:r>
              <a:rPr lang="en-US" dirty="0">
                <a:solidFill>
                  <a:srgbClr val="C00000"/>
                </a:solidFill>
              </a:rPr>
              <a:t>POW(x, y)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b="1" dirty="0"/>
              <a:t>To show: </a:t>
            </a:r>
            <a:r>
              <a:rPr lang="en-US" dirty="0">
                <a:solidFill>
                  <a:srgbClr val="C00000"/>
                </a:solidFill>
              </a:rPr>
              <a:t>y &gt;= 0</a:t>
            </a:r>
          </a:p>
          <a:p>
            <a:pPr lvl="3">
              <a:buFont typeface="Courier New" panose="02070309020205020404" pitchFamily="49" charset="0"/>
              <a:buChar char="o"/>
            </a:pPr>
            <a:r>
              <a:rPr lang="en-US" dirty="0">
                <a:solidFill>
                  <a:srgbClr val="C00000"/>
                </a:solidFill>
              </a:rPr>
              <a:t>y &gt;= 0 </a:t>
            </a:r>
            <a:r>
              <a:rPr lang="en-US" dirty="0"/>
              <a:t>by line 2 (precondition of </a:t>
            </a:r>
            <a:r>
              <a:rPr lang="en-US" i="1" dirty="0">
                <a:solidFill>
                  <a:srgbClr val="0070C0"/>
                </a:solidFill>
              </a:rPr>
              <a:t>f</a:t>
            </a:r>
            <a:r>
              <a:rPr lang="en-US" dirty="0"/>
              <a:t>)</a:t>
            </a:r>
          </a:p>
          <a:p>
            <a:pPr lvl="1"/>
            <a:endParaRPr lang="en-US" dirty="0"/>
          </a:p>
          <a:p>
            <a:pPr marL="971550" lvl="1" indent="-514350">
              <a:buSzPct val="100000"/>
              <a:buFont typeface="+mj-lt"/>
              <a:buAutoNum type="arabicPeriod" startAt="2"/>
            </a:pPr>
            <a:r>
              <a:rPr lang="en-US" dirty="0">
                <a:solidFill>
                  <a:srgbClr val="C00000"/>
                </a:solidFill>
              </a:rPr>
              <a:t>POW(b, e)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b="1" dirty="0"/>
              <a:t>To show: </a:t>
            </a:r>
            <a:r>
              <a:rPr lang="en-US" dirty="0">
                <a:solidFill>
                  <a:srgbClr val="C00000"/>
                </a:solidFill>
              </a:rPr>
              <a:t>e &gt;= 0</a:t>
            </a:r>
          </a:p>
          <a:p>
            <a:pPr lvl="3">
              <a:buFont typeface="Courier New" panose="02070309020205020404" pitchFamily="49" charset="0"/>
              <a:buChar char="o"/>
            </a:pPr>
            <a:r>
              <a:rPr lang="en-US" dirty="0"/>
              <a:t>“e is </a:t>
            </a:r>
            <a:r>
              <a:rPr lang="en-US" i="1" dirty="0">
                <a:solidFill>
                  <a:srgbClr val="FF0000"/>
                </a:solidFill>
              </a:rPr>
              <a:t>initially</a:t>
            </a:r>
            <a:r>
              <a:rPr lang="en-US" dirty="0"/>
              <a:t> equal to y which is &gt;= 0, it is halved at </a:t>
            </a:r>
            <a:r>
              <a:rPr lang="en-US" i="1" dirty="0">
                <a:solidFill>
                  <a:srgbClr val="FF0000"/>
                </a:solidFill>
              </a:rPr>
              <a:t>each</a:t>
            </a:r>
            <a:r>
              <a:rPr lang="en-US" dirty="0"/>
              <a:t> iteration, and will never go below 0; hence, e is </a:t>
            </a:r>
            <a:r>
              <a:rPr lang="en-US" i="1" dirty="0">
                <a:solidFill>
                  <a:srgbClr val="FF0000"/>
                </a:solidFill>
              </a:rPr>
              <a:t>always</a:t>
            </a:r>
            <a:r>
              <a:rPr lang="en-US" dirty="0"/>
              <a:t> &gt;= 0”</a:t>
            </a:r>
          </a:p>
          <a:p>
            <a:pPr lvl="3">
              <a:buFont typeface="Courier New" panose="02070309020205020404" pitchFamily="49" charset="0"/>
              <a:buChar char="o"/>
            </a:pPr>
            <a:r>
              <a:rPr lang="en-US" dirty="0"/>
              <a:t>This is an example of </a:t>
            </a:r>
            <a:r>
              <a:rPr lang="en-US" b="1" dirty="0">
                <a:solidFill>
                  <a:srgbClr val="FF0000"/>
                </a:solidFill>
              </a:rPr>
              <a:t>operational reasoning</a:t>
            </a:r>
          </a:p>
          <a:p>
            <a:pPr lvl="4">
              <a:buFont typeface="Courier New" panose="02070309020205020404" pitchFamily="49" charset="0"/>
              <a:buChar char="o"/>
            </a:pPr>
            <a:r>
              <a:rPr lang="en-US" dirty="0"/>
              <a:t>The justification relies on what is happening in all the iterations of the loop</a:t>
            </a:r>
          </a:p>
          <a:p>
            <a:pPr lvl="4">
              <a:buFont typeface="Courier New" panose="02070309020205020404" pitchFamily="49" charset="0"/>
              <a:buChar char="o"/>
            </a:pPr>
            <a:r>
              <a:rPr lang="en-US" dirty="0"/>
              <a:t>It is error-prone</a:t>
            </a:r>
          </a:p>
          <a:p>
            <a:pPr lvl="4">
              <a:buFont typeface="Courier New" panose="02070309020205020404" pitchFamily="49" charset="0"/>
              <a:buChar char="o"/>
            </a:pPr>
            <a:r>
              <a:rPr lang="en-US" dirty="0"/>
              <a:t>We will disallow safety proofs over loops using operational reasoning</a:t>
            </a:r>
          </a:p>
          <a:p>
            <a:pPr lvl="3">
              <a:buFont typeface="Courier New" panose="02070309020205020404" pitchFamily="49" charset="0"/>
              <a:buChar char="o"/>
            </a:pPr>
            <a:r>
              <a:rPr lang="en-US" dirty="0"/>
              <a:t>How can we prove it using </a:t>
            </a:r>
            <a:r>
              <a:rPr lang="en-US" b="1" dirty="0">
                <a:solidFill>
                  <a:srgbClr val="0070C0"/>
                </a:solidFill>
              </a:rPr>
              <a:t>point-to reasoning</a:t>
            </a:r>
            <a:r>
              <a:rPr lang="en-US" dirty="0"/>
              <a:t>?</a:t>
            </a:r>
          </a:p>
        </p:txBody>
      </p:sp>
      <p:sp>
        <p:nvSpPr>
          <p:cNvPr id="6" name="Rectangle 5"/>
          <p:cNvSpPr>
            <a:spLocks/>
          </p:cNvSpPr>
          <p:nvPr/>
        </p:nvSpPr>
        <p:spPr bwMode="auto">
          <a:xfrm>
            <a:off x="7188200" y="533400"/>
            <a:ext cx="5715000" cy="5724644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square" tIns="91440" bIns="91440" anchor="ctr">
            <a:spAutoFit/>
          </a:bodyPr>
          <a:lstStyle/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f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x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y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y &gt;= 0;</a:t>
            </a: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//@ensures \result == POW(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x,y</a:t>
            </a: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);</a:t>
            </a: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{</a:t>
            </a: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b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= x;</a:t>
            </a: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e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= y;</a:t>
            </a: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= 1;</a:t>
            </a: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while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(e &gt; 1)</a:t>
            </a: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loop_invariant</a:t>
            </a: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POW(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</a:rPr>
              <a:t>b,e</a:t>
            </a: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) * r == POW(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</a:rPr>
              <a:t>x,y</a:t>
            </a: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);</a:t>
            </a:r>
            <a:endParaRPr lang="en-US" sz="2000" b="0" dirty="0">
              <a:solidFill>
                <a:srgbClr val="C0000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{</a:t>
            </a: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if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(e % 2 == 1) {</a:t>
            </a: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  r = b * r;</a:t>
            </a: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}</a:t>
            </a: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b = b * b;</a:t>
            </a: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e = e / 2;</a:t>
            </a: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}</a:t>
            </a: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r * b;</a:t>
            </a: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9626600" y="2971800"/>
            <a:ext cx="1295400" cy="5334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11531600" y="2971800"/>
            <a:ext cx="1295400" cy="5334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 flipH="1">
            <a:off x="8788400" y="914400"/>
            <a:ext cx="990600" cy="381000"/>
          </a:xfrm>
          <a:prstGeom prst="ellipse">
            <a:avLst/>
          </a:prstGeom>
          <a:noFill/>
          <a:ln w="38100" algn="ctr">
            <a:noFill/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cxnSp>
        <p:nvCxnSpPr>
          <p:cNvPr id="10" name="Curved Connector 9"/>
          <p:cNvCxnSpPr>
            <a:stCxn id="8" idx="0"/>
            <a:endCxn id="9" idx="2"/>
          </p:cNvCxnSpPr>
          <p:nvPr/>
        </p:nvCxnSpPr>
        <p:spPr bwMode="auto">
          <a:xfrm rot="16200000" flipV="1">
            <a:off x="10045700" y="838200"/>
            <a:ext cx="1866900" cy="2400300"/>
          </a:xfrm>
          <a:prstGeom prst="curvedConnector2">
            <a:avLst/>
          </a:prstGeom>
          <a:solidFill>
            <a:schemeClr val="accent1"/>
          </a:solidFill>
          <a:ln w="38100" cap="flat" cmpd="sng" algn="ctr">
            <a:solidFill>
              <a:srgbClr val="92D050"/>
            </a:solidFill>
            <a:prstDash val="solid"/>
            <a:miter lim="400000"/>
            <a:headEnd type="arrow" w="med" len="med"/>
            <a:tailEnd type="none"/>
          </a:ln>
          <a:effectLst/>
        </p:spPr>
      </p:cxnSp>
      <p:cxnSp>
        <p:nvCxnSpPr>
          <p:cNvPr id="13" name="Curved Connector 9"/>
          <p:cNvCxnSpPr>
            <a:stCxn id="7" idx="4"/>
            <a:endCxn id="16" idx="6"/>
          </p:cNvCxnSpPr>
          <p:nvPr/>
        </p:nvCxnSpPr>
        <p:spPr bwMode="auto">
          <a:xfrm rot="16200000" flipH="1">
            <a:off x="10236200" y="3543300"/>
            <a:ext cx="952500" cy="876300"/>
          </a:xfrm>
          <a:prstGeom prst="curvedConnector2">
            <a:avLst/>
          </a:prstGeom>
          <a:solidFill>
            <a:schemeClr val="accent1"/>
          </a:solidFill>
          <a:ln w="38100" cap="flat" cmpd="sng" algn="ctr">
            <a:solidFill>
              <a:srgbClr val="FFC000"/>
            </a:solidFill>
            <a:prstDash val="solid"/>
            <a:miter lim="400000"/>
            <a:headEnd type="arrow" w="med" len="med"/>
            <a:tailEnd type="none"/>
          </a:ln>
          <a:effectLst/>
        </p:spPr>
      </p:cxnSp>
      <p:sp>
        <p:nvSpPr>
          <p:cNvPr id="16" name="Oval 15"/>
          <p:cNvSpPr>
            <a:spLocks noChangeArrowheads="1"/>
          </p:cNvSpPr>
          <p:nvPr/>
        </p:nvSpPr>
        <p:spPr bwMode="auto">
          <a:xfrm flipH="1">
            <a:off x="11150600" y="4267200"/>
            <a:ext cx="381000" cy="381000"/>
          </a:xfrm>
          <a:prstGeom prst="ellipse">
            <a:avLst/>
          </a:prstGeom>
          <a:noFill/>
          <a:ln w="38100" algn="ctr">
            <a:noFill/>
            <a:miter lim="400000"/>
            <a:headEnd/>
            <a:tailEnd/>
          </a:ln>
        </p:spPr>
        <p:txBody>
          <a:bodyPr lIns="45720" rIns="45720" anchor="ctr"/>
          <a:lstStyle/>
          <a:p>
            <a:r>
              <a:rPr lang="en-US" sz="2800" dirty="0">
                <a:solidFill>
                  <a:srgbClr val="FF0000"/>
                </a:solidFill>
              </a:rPr>
              <a:t>?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35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6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254000"/>
            <a:ext cx="6235700" cy="1498600"/>
          </a:xfrm>
        </p:spPr>
        <p:txBody>
          <a:bodyPr/>
          <a:lstStyle/>
          <a:p>
            <a:r>
              <a:rPr lang="en-US" dirty="0"/>
              <a:t>Safety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1981200"/>
            <a:ext cx="11188700" cy="68961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We have two new calls to </a:t>
            </a:r>
            <a:r>
              <a:rPr lang="en-US" dirty="0">
                <a:solidFill>
                  <a:srgbClr val="C00000"/>
                </a:solidFill>
              </a:rPr>
              <a:t>POW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0070C0"/>
                </a:solidFill>
              </a:rPr>
              <a:t>Are they safe?</a:t>
            </a:r>
          </a:p>
          <a:p>
            <a:pPr marL="457200" lvl="1" indent="0">
              <a:buNone/>
            </a:pPr>
            <a:endParaRPr lang="en-US" dirty="0"/>
          </a:p>
          <a:p>
            <a:pPr marL="971550" lvl="1" indent="-514350">
              <a:buSzPct val="100000"/>
              <a:buFont typeface="+mj-lt"/>
              <a:buAutoNum type="arabicPeriod"/>
            </a:pPr>
            <a:r>
              <a:rPr lang="en-US" dirty="0">
                <a:solidFill>
                  <a:srgbClr val="C00000"/>
                </a:solidFill>
              </a:rPr>
              <a:t>POW(x, y)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b="1" dirty="0"/>
              <a:t>To show: </a:t>
            </a:r>
            <a:r>
              <a:rPr lang="en-US" dirty="0">
                <a:solidFill>
                  <a:srgbClr val="C00000"/>
                </a:solidFill>
              </a:rPr>
              <a:t>y &gt;= 0</a:t>
            </a:r>
          </a:p>
          <a:p>
            <a:pPr lvl="3">
              <a:buFont typeface="Courier New" panose="02070309020205020404" pitchFamily="49" charset="0"/>
              <a:buChar char="o"/>
            </a:pPr>
            <a:r>
              <a:rPr lang="en-US" dirty="0">
                <a:solidFill>
                  <a:srgbClr val="C00000"/>
                </a:solidFill>
              </a:rPr>
              <a:t>y &gt;= 0 </a:t>
            </a:r>
            <a:r>
              <a:rPr lang="en-US" dirty="0"/>
              <a:t>by line 2 (precondition of </a:t>
            </a:r>
            <a:r>
              <a:rPr lang="en-US" i="1" dirty="0">
                <a:solidFill>
                  <a:srgbClr val="0070C0"/>
                </a:solidFill>
              </a:rPr>
              <a:t>f</a:t>
            </a:r>
            <a:r>
              <a:rPr lang="en-US" dirty="0"/>
              <a:t>)</a:t>
            </a:r>
          </a:p>
          <a:p>
            <a:pPr lvl="1"/>
            <a:endParaRPr lang="en-US" dirty="0"/>
          </a:p>
          <a:p>
            <a:pPr marL="971550" lvl="1" indent="-514350">
              <a:buSzPct val="100000"/>
              <a:buFont typeface="+mj-lt"/>
              <a:buAutoNum type="arabicPeriod" startAt="2"/>
            </a:pPr>
            <a:r>
              <a:rPr lang="en-US" dirty="0">
                <a:solidFill>
                  <a:srgbClr val="C00000"/>
                </a:solidFill>
              </a:rPr>
              <a:t>POW(b, e)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b="1" dirty="0"/>
              <a:t>To show: </a:t>
            </a:r>
            <a:r>
              <a:rPr lang="en-US" dirty="0">
                <a:solidFill>
                  <a:srgbClr val="C00000"/>
                </a:solidFill>
              </a:rPr>
              <a:t>e &gt;= 0</a:t>
            </a:r>
          </a:p>
          <a:p>
            <a:pPr lvl="3">
              <a:buFont typeface="Courier New" panose="02070309020205020404" pitchFamily="49" charset="0"/>
              <a:buChar char="o"/>
            </a:pPr>
            <a:r>
              <a:rPr lang="en-US" dirty="0"/>
              <a:t>We do believe that </a:t>
            </a:r>
            <a:r>
              <a:rPr lang="en-US" dirty="0">
                <a:solidFill>
                  <a:srgbClr val="C00000"/>
                </a:solidFill>
              </a:rPr>
              <a:t>e &gt;= 0</a:t>
            </a:r>
            <a:r>
              <a:rPr lang="en-US" dirty="0"/>
              <a:t> at every </a:t>
            </a:r>
            <a:br>
              <a:rPr lang="en-US" dirty="0"/>
            </a:br>
            <a:r>
              <a:rPr lang="en-US" dirty="0"/>
              <a:t>iteration of the loop</a:t>
            </a:r>
          </a:p>
          <a:p>
            <a:pPr lvl="3">
              <a:buFont typeface="Courier New" panose="02070309020205020404" pitchFamily="49" charset="0"/>
              <a:buChar char="o"/>
            </a:pPr>
            <a:r>
              <a:rPr lang="en-US" i="1" dirty="0">
                <a:solidFill>
                  <a:srgbClr val="0070C0"/>
                </a:solidFill>
              </a:rPr>
              <a:t>We can turn it into a </a:t>
            </a:r>
            <a:r>
              <a:rPr lang="en-US" i="1" u="sng" dirty="0">
                <a:solidFill>
                  <a:srgbClr val="0070C0"/>
                </a:solidFill>
              </a:rPr>
              <a:t>candidate</a:t>
            </a:r>
            <a:r>
              <a:rPr lang="en-US" i="1" dirty="0">
                <a:solidFill>
                  <a:srgbClr val="0070C0"/>
                </a:solidFill>
              </a:rPr>
              <a:t> loop invariant (i.e., //@</a:t>
            </a:r>
            <a:r>
              <a:rPr lang="en-US" i="1" dirty="0" err="1">
                <a:solidFill>
                  <a:srgbClr val="0070C0"/>
                </a:solidFill>
              </a:rPr>
              <a:t>loop_invariant</a:t>
            </a:r>
            <a:r>
              <a:rPr lang="en-US" i="1" dirty="0">
                <a:solidFill>
                  <a:srgbClr val="0070C0"/>
                </a:solidFill>
              </a:rPr>
              <a:t> e &gt;= 0;)</a:t>
            </a:r>
          </a:p>
          <a:p>
            <a:pPr marL="1092200" lvl="3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pPr lvl="3">
              <a:buFont typeface="Courier New" panose="02070309020205020404" pitchFamily="49" charset="0"/>
              <a:buChar char="o"/>
            </a:pPr>
            <a:endParaRPr lang="en-US" i="1" dirty="0">
              <a:solidFill>
                <a:srgbClr val="0070C0"/>
              </a:solidFill>
            </a:endParaRPr>
          </a:p>
          <a:p>
            <a:pPr lvl="3">
              <a:buFont typeface="Courier New" panose="02070309020205020404" pitchFamily="49" charset="0"/>
              <a:buChar char="o"/>
            </a:pPr>
            <a:endParaRPr lang="en-US" i="1" dirty="0">
              <a:solidFill>
                <a:srgbClr val="0070C0"/>
              </a:solidFill>
            </a:endParaRPr>
          </a:p>
          <a:p>
            <a:pPr lvl="3">
              <a:buFont typeface="Courier New" panose="02070309020205020404" pitchFamily="49" charset="0"/>
              <a:buChar char="o"/>
            </a:pPr>
            <a:endParaRPr lang="en-US" dirty="0"/>
          </a:p>
        </p:txBody>
      </p:sp>
      <p:sp>
        <p:nvSpPr>
          <p:cNvPr id="6" name="Rectangle 5"/>
          <p:cNvSpPr>
            <a:spLocks/>
          </p:cNvSpPr>
          <p:nvPr/>
        </p:nvSpPr>
        <p:spPr bwMode="auto">
          <a:xfrm>
            <a:off x="7188200" y="533400"/>
            <a:ext cx="5715000" cy="5724644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square" tIns="91440" bIns="91440" anchor="ctr">
            <a:spAutoFit/>
          </a:bodyPr>
          <a:lstStyle/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f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x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y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y &gt;= 0;</a:t>
            </a: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//@ensures \result == POW(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x,y</a:t>
            </a: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);</a:t>
            </a: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{</a:t>
            </a: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b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= x;</a:t>
            </a: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e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= y;</a:t>
            </a: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= 1;</a:t>
            </a: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while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(e &gt; 1)</a:t>
            </a: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loop_invariant</a:t>
            </a: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POW(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</a:rPr>
              <a:t>b,e</a:t>
            </a: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) * r == POW(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</a:rPr>
              <a:t>x,y</a:t>
            </a: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);</a:t>
            </a:r>
            <a:endParaRPr lang="en-US" sz="2000" b="0" dirty="0">
              <a:solidFill>
                <a:srgbClr val="C0000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{</a:t>
            </a: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if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(e % 2 == 1) {</a:t>
            </a: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  r = b * r;</a:t>
            </a: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}</a:t>
            </a: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b = b * b;</a:t>
            </a: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e = e / 2;</a:t>
            </a: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}</a:t>
            </a: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r * b;</a:t>
            </a: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 flipH="1">
            <a:off x="8788400" y="914400"/>
            <a:ext cx="990600" cy="381000"/>
          </a:xfrm>
          <a:prstGeom prst="ellipse">
            <a:avLst/>
          </a:prstGeom>
          <a:noFill/>
          <a:ln w="38100" algn="ctr">
            <a:noFill/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36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8276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254000"/>
            <a:ext cx="6235700" cy="1498600"/>
          </a:xfrm>
        </p:spPr>
        <p:txBody>
          <a:bodyPr/>
          <a:lstStyle/>
          <a:p>
            <a:r>
              <a:rPr lang="en-US" dirty="0"/>
              <a:t>Safety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1981200"/>
            <a:ext cx="11188700" cy="68961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We have two new calls to </a:t>
            </a:r>
            <a:r>
              <a:rPr lang="en-US" dirty="0">
                <a:solidFill>
                  <a:srgbClr val="C00000"/>
                </a:solidFill>
              </a:rPr>
              <a:t>POW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0070C0"/>
                </a:solidFill>
              </a:rPr>
              <a:t>Are they safe?</a:t>
            </a:r>
          </a:p>
          <a:p>
            <a:pPr marL="457200" lvl="1" indent="0">
              <a:buNone/>
            </a:pPr>
            <a:endParaRPr lang="en-US" dirty="0"/>
          </a:p>
          <a:p>
            <a:pPr marL="971550" lvl="1" indent="-514350">
              <a:buSzPct val="100000"/>
              <a:buFont typeface="+mj-lt"/>
              <a:buAutoNum type="arabicPeriod"/>
            </a:pPr>
            <a:r>
              <a:rPr lang="en-US" dirty="0">
                <a:solidFill>
                  <a:srgbClr val="C00000"/>
                </a:solidFill>
              </a:rPr>
              <a:t>POW(x, y)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b="1" dirty="0"/>
              <a:t>To show: </a:t>
            </a:r>
            <a:r>
              <a:rPr lang="en-US" dirty="0">
                <a:solidFill>
                  <a:srgbClr val="C00000"/>
                </a:solidFill>
              </a:rPr>
              <a:t>y &gt;= 0</a:t>
            </a:r>
          </a:p>
          <a:p>
            <a:pPr lvl="3">
              <a:buFont typeface="Courier New" panose="02070309020205020404" pitchFamily="49" charset="0"/>
              <a:buChar char="o"/>
            </a:pPr>
            <a:r>
              <a:rPr lang="en-US" dirty="0">
                <a:solidFill>
                  <a:srgbClr val="C00000"/>
                </a:solidFill>
              </a:rPr>
              <a:t>y &gt;= 0 </a:t>
            </a:r>
            <a:r>
              <a:rPr lang="en-US" dirty="0"/>
              <a:t>by line 2 (precondition of </a:t>
            </a:r>
            <a:r>
              <a:rPr lang="en-US" i="1" dirty="0">
                <a:solidFill>
                  <a:srgbClr val="0070C0"/>
                </a:solidFill>
              </a:rPr>
              <a:t>f</a:t>
            </a:r>
            <a:r>
              <a:rPr lang="en-US" dirty="0"/>
              <a:t>)</a:t>
            </a:r>
          </a:p>
          <a:p>
            <a:pPr lvl="1"/>
            <a:endParaRPr lang="en-US" dirty="0"/>
          </a:p>
          <a:p>
            <a:pPr marL="971550" lvl="1" indent="-514350">
              <a:buSzPct val="100000"/>
              <a:buFont typeface="+mj-lt"/>
              <a:buAutoNum type="arabicPeriod" startAt="2"/>
            </a:pPr>
            <a:r>
              <a:rPr lang="en-US" dirty="0">
                <a:solidFill>
                  <a:srgbClr val="C00000"/>
                </a:solidFill>
              </a:rPr>
              <a:t>POW(b, e)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b="1" dirty="0"/>
              <a:t>To show: </a:t>
            </a:r>
            <a:r>
              <a:rPr lang="en-US" dirty="0">
                <a:solidFill>
                  <a:srgbClr val="C00000"/>
                </a:solidFill>
              </a:rPr>
              <a:t>e &gt;= 0</a:t>
            </a:r>
          </a:p>
          <a:p>
            <a:pPr lvl="3">
              <a:buFont typeface="Courier New" panose="02070309020205020404" pitchFamily="49" charset="0"/>
              <a:buChar char="o"/>
            </a:pPr>
            <a:r>
              <a:rPr lang="en-US" dirty="0"/>
              <a:t>We do believe that </a:t>
            </a:r>
            <a:r>
              <a:rPr lang="en-US" dirty="0">
                <a:solidFill>
                  <a:srgbClr val="C00000"/>
                </a:solidFill>
              </a:rPr>
              <a:t>e &gt;= 0</a:t>
            </a:r>
            <a:r>
              <a:rPr lang="en-US" dirty="0"/>
              <a:t> at every </a:t>
            </a:r>
            <a:br>
              <a:rPr lang="en-US" dirty="0"/>
            </a:br>
            <a:r>
              <a:rPr lang="en-US" dirty="0"/>
              <a:t>iteration of the loop</a:t>
            </a:r>
          </a:p>
          <a:p>
            <a:pPr lvl="3">
              <a:buFont typeface="Courier New" panose="02070309020205020404" pitchFamily="49" charset="0"/>
              <a:buChar char="o"/>
            </a:pPr>
            <a:r>
              <a:rPr lang="en-US" i="1" dirty="0">
                <a:solidFill>
                  <a:srgbClr val="0070C0"/>
                </a:solidFill>
              </a:rPr>
              <a:t>We can turn it into a </a:t>
            </a:r>
            <a:r>
              <a:rPr lang="en-US" i="1" u="sng" dirty="0">
                <a:solidFill>
                  <a:srgbClr val="0070C0"/>
                </a:solidFill>
              </a:rPr>
              <a:t>candidate</a:t>
            </a:r>
            <a:r>
              <a:rPr lang="en-US" i="1" dirty="0">
                <a:solidFill>
                  <a:srgbClr val="0070C0"/>
                </a:solidFill>
              </a:rPr>
              <a:t> loop invariant (i.e., //@</a:t>
            </a:r>
            <a:r>
              <a:rPr lang="en-US" i="1" dirty="0" err="1">
                <a:solidFill>
                  <a:srgbClr val="0070C0"/>
                </a:solidFill>
              </a:rPr>
              <a:t>loop_invariant</a:t>
            </a:r>
            <a:r>
              <a:rPr lang="en-US" i="1" dirty="0">
                <a:solidFill>
                  <a:srgbClr val="0070C0"/>
                </a:solidFill>
              </a:rPr>
              <a:t> e &gt;= 0;)</a:t>
            </a:r>
          </a:p>
          <a:p>
            <a:pPr lvl="4">
              <a:buFont typeface="Courier New" panose="02070309020205020404" pitchFamily="49" charset="0"/>
              <a:buChar char="o"/>
            </a:pPr>
            <a:r>
              <a:rPr lang="en-US" dirty="0">
                <a:solidFill>
                  <a:srgbClr val="FF0000"/>
                </a:solidFill>
              </a:rPr>
              <a:t>But we need to supply a </a:t>
            </a:r>
            <a:r>
              <a:rPr lang="en-US" i="1" dirty="0">
                <a:solidFill>
                  <a:srgbClr val="FF0000"/>
                </a:solidFill>
              </a:rPr>
              <a:t>proof</a:t>
            </a:r>
            <a:r>
              <a:rPr lang="en-US" dirty="0">
                <a:solidFill>
                  <a:srgbClr val="FF0000"/>
                </a:solidFill>
              </a:rPr>
              <a:t> that it is </a:t>
            </a:r>
            <a:r>
              <a:rPr lang="en-US" i="1" u="sng" dirty="0">
                <a:solidFill>
                  <a:srgbClr val="FF0000"/>
                </a:solidFill>
              </a:rPr>
              <a:t>genuine</a:t>
            </a:r>
            <a:r>
              <a:rPr lang="en-US" dirty="0">
                <a:solidFill>
                  <a:srgbClr val="FF0000"/>
                </a:solidFill>
              </a:rPr>
              <a:t> (later)</a:t>
            </a:r>
          </a:p>
          <a:p>
            <a:pPr lvl="3">
              <a:buFont typeface="Courier New" panose="02070309020205020404" pitchFamily="49" charset="0"/>
              <a:buChar char="o"/>
            </a:pPr>
            <a:r>
              <a:rPr lang="en-US" dirty="0">
                <a:solidFill>
                  <a:schemeClr val="tx1"/>
                </a:solidFill>
              </a:rPr>
              <a:t>We can then prove that </a:t>
            </a:r>
            <a:r>
              <a:rPr lang="en-US" dirty="0">
                <a:solidFill>
                  <a:srgbClr val="C00000"/>
                </a:solidFill>
              </a:rPr>
              <a:t>POW(b, e) </a:t>
            </a:r>
            <a:r>
              <a:rPr lang="en-US" dirty="0">
                <a:solidFill>
                  <a:schemeClr val="tx1"/>
                </a:solidFill>
              </a:rPr>
              <a:t>is safe by pointing to line 9! </a:t>
            </a:r>
          </a:p>
          <a:p>
            <a:pPr lvl="3">
              <a:buFont typeface="Courier New" panose="02070309020205020404" pitchFamily="49" charset="0"/>
              <a:buChar char="o"/>
            </a:pPr>
            <a:endParaRPr lang="en-US" dirty="0">
              <a:solidFill>
                <a:schemeClr val="tx1"/>
              </a:solidFill>
            </a:endParaRPr>
          </a:p>
          <a:p>
            <a:pPr lvl="3">
              <a:buFont typeface="Courier New" panose="02070309020205020404" pitchFamily="49" charset="0"/>
              <a:buChar char="o"/>
            </a:pPr>
            <a:endParaRPr lang="en-US" dirty="0">
              <a:solidFill>
                <a:schemeClr val="tx1"/>
              </a:solidFill>
            </a:endParaRPr>
          </a:p>
          <a:p>
            <a:pPr lvl="3">
              <a:buFont typeface="Courier New" panose="02070309020205020404" pitchFamily="49" charset="0"/>
              <a:buChar char="o"/>
            </a:pPr>
            <a:endParaRPr lang="en-US" dirty="0">
              <a:solidFill>
                <a:schemeClr val="tx1"/>
              </a:solidFill>
            </a:endParaRPr>
          </a:p>
          <a:p>
            <a:pPr lvl="3">
              <a:buFont typeface="Courier New" panose="02070309020205020404" pitchFamily="49" charset="0"/>
              <a:buChar char="o"/>
            </a:pPr>
            <a:endParaRPr lang="en-US" i="1" dirty="0">
              <a:solidFill>
                <a:srgbClr val="0070C0"/>
              </a:solidFill>
            </a:endParaRPr>
          </a:p>
          <a:p>
            <a:pPr lvl="3">
              <a:buFont typeface="Courier New" panose="02070309020205020404" pitchFamily="49" charset="0"/>
              <a:buChar char="o"/>
            </a:pPr>
            <a:endParaRPr lang="en-US" i="1" dirty="0">
              <a:solidFill>
                <a:srgbClr val="0070C0"/>
              </a:solidFill>
            </a:endParaRPr>
          </a:p>
          <a:p>
            <a:pPr lvl="3">
              <a:buFont typeface="Courier New" panose="02070309020205020404" pitchFamily="49" charset="0"/>
              <a:buChar char="o"/>
            </a:pPr>
            <a:endParaRPr lang="en-US" dirty="0"/>
          </a:p>
        </p:txBody>
      </p:sp>
      <p:sp>
        <p:nvSpPr>
          <p:cNvPr id="6" name="Rectangle 5"/>
          <p:cNvSpPr>
            <a:spLocks/>
          </p:cNvSpPr>
          <p:nvPr/>
        </p:nvSpPr>
        <p:spPr bwMode="auto">
          <a:xfrm>
            <a:off x="7188200" y="379512"/>
            <a:ext cx="5715000" cy="6032421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square" tIns="91440" bIns="91440" anchor="ctr">
            <a:spAutoFit/>
          </a:bodyPr>
          <a:lstStyle/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f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x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y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y &gt;= 0;</a:t>
            </a: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//@ensures \result == POW(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x,y</a:t>
            </a: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);</a:t>
            </a: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{</a:t>
            </a: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b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= x;</a:t>
            </a: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e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= y;</a:t>
            </a: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= 1;</a:t>
            </a: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while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(e &gt; 1)</a:t>
            </a: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//@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loop_invariant</a:t>
            </a: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e &gt;= 0;</a:t>
            </a:r>
            <a:endParaRPr lang="en-US" sz="2000" b="0" dirty="0"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loop_invariant</a:t>
            </a: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POW(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</a:rPr>
              <a:t>b,e</a:t>
            </a: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) * r == POW(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</a:rPr>
              <a:t>x,y</a:t>
            </a: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);</a:t>
            </a:r>
            <a:endParaRPr lang="en-US" sz="2000" b="0" dirty="0">
              <a:solidFill>
                <a:srgbClr val="C0000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{</a:t>
            </a: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if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(e % 2 == 1) {</a:t>
            </a: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  r = b * r;</a:t>
            </a: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}</a:t>
            </a: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b = b * b;</a:t>
            </a: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e = e / 2;</a:t>
            </a: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}</a:t>
            </a: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r * b;</a:t>
            </a: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 flipH="1">
            <a:off x="8788400" y="914400"/>
            <a:ext cx="990600" cy="381000"/>
          </a:xfrm>
          <a:prstGeom prst="ellipse">
            <a:avLst/>
          </a:prstGeom>
          <a:noFill/>
          <a:ln w="38100" algn="ctr">
            <a:noFill/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37</a:t>
            </a:fld>
            <a:endParaRPr lang="en-US" dirty="0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2C793A0E-D451-B95F-C90F-28FEA2F04D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35800" y="2895600"/>
            <a:ext cx="3810000" cy="417463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5" name="Rectangular Callout 4">
            <a:extLst>
              <a:ext uri="{FF2B5EF4-FFF2-40B4-BE49-F238E27FC236}">
                <a16:creationId xmlns:a16="http://schemas.microsoft.com/office/drawing/2014/main" id="{EF511171-9D69-DC23-436F-AFE7E716BCFD}"/>
              </a:ext>
            </a:extLst>
          </p:cNvPr>
          <p:cNvSpPr/>
          <p:nvPr/>
        </p:nvSpPr>
        <p:spPr bwMode="auto">
          <a:xfrm>
            <a:off x="9779000" y="7953970"/>
            <a:ext cx="2669962" cy="923330"/>
          </a:xfrm>
          <a:prstGeom prst="wedgeRectCallout">
            <a:avLst>
              <a:gd name="adj1" fmla="val -59883"/>
              <a:gd name="adj2" fmla="val -99154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chemeClr val="bg2">
                <a:lumMod val="25000"/>
              </a:schemeClr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1800" b="0" kern="0" dirty="0"/>
              <a:t>An operational hunch</a:t>
            </a:r>
            <a:br>
              <a:rPr lang="en-US" sz="1800" b="0" kern="0" dirty="0"/>
            </a:br>
            <a:r>
              <a:rPr lang="en-US" sz="1800" b="0" kern="0" dirty="0"/>
              <a:t>is often a good candidate</a:t>
            </a:r>
            <a:br>
              <a:rPr lang="en-US" sz="1800" b="0" kern="0" dirty="0"/>
            </a:br>
            <a:r>
              <a:rPr lang="en-US" sz="1800" b="0" kern="0" dirty="0"/>
              <a:t>loop invariant</a:t>
            </a:r>
            <a:endParaRPr lang="en-US" sz="1800" b="0" dirty="0"/>
          </a:p>
        </p:txBody>
      </p:sp>
    </p:spTree>
    <p:extLst>
      <p:ext uri="{BB962C8B-B14F-4D97-AF65-F5344CB8AC3E}">
        <p14:creationId xmlns:p14="http://schemas.microsoft.com/office/powerpoint/2010/main" val="256334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Loop Invariants Work?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Loop invariants are checked </a:t>
            </a:r>
            <a:r>
              <a:rPr lang="en-US" b="1" i="1" dirty="0"/>
              <a:t>just</a:t>
            </a:r>
            <a:br>
              <a:rPr lang="en-US" b="1" i="1" dirty="0"/>
            </a:br>
            <a:r>
              <a:rPr lang="en-US" b="1" i="1" dirty="0"/>
              <a:t>before</a:t>
            </a:r>
            <a:r>
              <a:rPr lang="en-US" i="1" dirty="0"/>
              <a:t> </a:t>
            </a:r>
            <a:r>
              <a:rPr lang="en-US" dirty="0"/>
              <a:t>the loop guard is tested</a:t>
            </a:r>
          </a:p>
          <a:p>
            <a:pPr lvl="4"/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If the loop body runs </a:t>
            </a:r>
            <a:r>
              <a:rPr lang="en-US" b="1" i="1" dirty="0"/>
              <a:t>n</a:t>
            </a:r>
            <a:r>
              <a:rPr lang="en-US" dirty="0"/>
              <a:t> times,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 loop invariant is checked </a:t>
            </a:r>
            <a:r>
              <a:rPr lang="en-US" b="1" i="1" dirty="0"/>
              <a:t>n</a:t>
            </a:r>
            <a:r>
              <a:rPr lang="en-US" dirty="0"/>
              <a:t>+1 times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dirty="0"/>
              <a:t>Must be </a:t>
            </a:r>
            <a:r>
              <a:rPr lang="en-US" b="1" dirty="0"/>
              <a:t>true</a:t>
            </a:r>
            <a:r>
              <a:rPr lang="en-US" dirty="0"/>
              <a:t> all the </a:t>
            </a:r>
            <a:r>
              <a:rPr lang="en-US" b="1" i="1" dirty="0"/>
              <a:t>n</a:t>
            </a:r>
            <a:r>
              <a:rPr lang="en-US" dirty="0"/>
              <a:t>+1 times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 loop guard is tested </a:t>
            </a:r>
            <a:r>
              <a:rPr lang="en-US" b="1" i="1" dirty="0"/>
              <a:t>n</a:t>
            </a:r>
            <a:r>
              <a:rPr lang="en-US" dirty="0"/>
              <a:t>+1 times too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But, </a:t>
            </a:r>
            <a:r>
              <a:rPr lang="en-US" b="1" dirty="0"/>
              <a:t>true</a:t>
            </a:r>
            <a:r>
              <a:rPr lang="en-US" dirty="0"/>
              <a:t> the first </a:t>
            </a:r>
            <a:r>
              <a:rPr lang="en-US" b="1" i="1" dirty="0"/>
              <a:t>n</a:t>
            </a:r>
            <a:r>
              <a:rPr lang="en-US" dirty="0"/>
              <a:t> times and </a:t>
            </a:r>
            <a:r>
              <a:rPr lang="en-US" b="1" dirty="0"/>
              <a:t>false</a:t>
            </a:r>
            <a:r>
              <a:rPr lang="en-US" dirty="0"/>
              <a:t> the last time</a:t>
            </a:r>
          </a:p>
          <a:p>
            <a:pPr lvl="4"/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When the loop is exited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 loop invariant will be </a:t>
            </a:r>
            <a:r>
              <a:rPr lang="en-US" b="1" dirty="0"/>
              <a:t>true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 loop guard will be </a:t>
            </a:r>
            <a:r>
              <a:rPr lang="en-US" b="1" dirty="0"/>
              <a:t>false</a:t>
            </a:r>
          </a:p>
        </p:txBody>
      </p:sp>
      <p:sp>
        <p:nvSpPr>
          <p:cNvPr id="6" name="Flowchart: Data 5"/>
          <p:cNvSpPr/>
          <p:nvPr/>
        </p:nvSpPr>
        <p:spPr bwMode="auto">
          <a:xfrm>
            <a:off x="11109245" y="4182070"/>
            <a:ext cx="1414164" cy="923330"/>
          </a:xfrm>
          <a:prstGeom prst="flowChartInputOutput">
            <a:avLst/>
          </a:prstGeom>
          <a:solidFill>
            <a:srgbClr val="CCECFF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91440" bIns="9144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0" dirty="0"/>
              <a:t>loop</a:t>
            </a:r>
            <a:b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</a:b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body</a:t>
            </a:r>
          </a:p>
        </p:txBody>
      </p:sp>
      <p:sp>
        <p:nvSpPr>
          <p:cNvPr id="9" name="Oval 8"/>
          <p:cNvSpPr/>
          <p:nvPr/>
        </p:nvSpPr>
        <p:spPr bwMode="auto">
          <a:xfrm>
            <a:off x="9550933" y="1981200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11735380" y="5486400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3" name="Flowchart: Decision 12"/>
          <p:cNvSpPr/>
          <p:nvPr/>
        </p:nvSpPr>
        <p:spPr bwMode="auto">
          <a:xfrm>
            <a:off x="8179869" y="3352800"/>
            <a:ext cx="2894529" cy="917079"/>
          </a:xfrm>
          <a:prstGeom prst="flowChartDecision">
            <a:avLst/>
          </a:prstGeom>
          <a:solidFill>
            <a:schemeClr val="accent1">
              <a:lumMod val="20000"/>
              <a:lumOff val="80000"/>
            </a:schemeClr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45720" rIns="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loop</a:t>
            </a:r>
            <a:r>
              <a:rPr kumimoji="0" lang="en-US" sz="2400" b="0" i="0" u="none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 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guard</a:t>
            </a:r>
          </a:p>
        </p:txBody>
      </p:sp>
      <p:cxnSp>
        <p:nvCxnSpPr>
          <p:cNvPr id="14" name="Straight Arrow Connector 13"/>
          <p:cNvCxnSpPr>
            <a:stCxn id="19" idx="4"/>
            <a:endCxn id="6" idx="1"/>
          </p:cNvCxnSpPr>
          <p:nvPr/>
        </p:nvCxnSpPr>
        <p:spPr bwMode="auto">
          <a:xfrm rot="16200000" flipH="1">
            <a:off x="11627918" y="3993661"/>
            <a:ext cx="372070" cy="4747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arrow"/>
          </a:ln>
          <a:effectLst/>
        </p:spPr>
      </p:cxnSp>
      <p:sp>
        <p:nvSpPr>
          <p:cNvPr id="19" name="Oval 18"/>
          <p:cNvSpPr/>
          <p:nvPr/>
        </p:nvSpPr>
        <p:spPr bwMode="auto">
          <a:xfrm>
            <a:off x="11735380" y="3657600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cxnSp>
        <p:nvCxnSpPr>
          <p:cNvPr id="20" name="Straight Arrow Connector 19"/>
          <p:cNvCxnSpPr>
            <a:stCxn id="13" idx="3"/>
            <a:endCxn id="19" idx="4"/>
          </p:cNvCxnSpPr>
          <p:nvPr/>
        </p:nvCxnSpPr>
        <p:spPr bwMode="auto">
          <a:xfrm flipV="1">
            <a:off x="11074398" y="3810000"/>
            <a:ext cx="737182" cy="134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/>
          </a:ln>
          <a:effectLst/>
        </p:spPr>
      </p:cxnSp>
      <p:sp>
        <p:nvSpPr>
          <p:cNvPr id="26" name="Oval 25"/>
          <p:cNvSpPr/>
          <p:nvPr/>
        </p:nvSpPr>
        <p:spPr bwMode="auto">
          <a:xfrm>
            <a:off x="12598400" y="5486400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28" name="Oval 27"/>
          <p:cNvSpPr/>
          <p:nvPr/>
        </p:nvSpPr>
        <p:spPr bwMode="auto">
          <a:xfrm>
            <a:off x="9550934" y="2209800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36" name="Oval 35"/>
          <p:cNvSpPr/>
          <p:nvPr/>
        </p:nvSpPr>
        <p:spPr bwMode="auto">
          <a:xfrm>
            <a:off x="9550933" y="6019800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39" name="Oval 38"/>
          <p:cNvSpPr/>
          <p:nvPr/>
        </p:nvSpPr>
        <p:spPr bwMode="auto">
          <a:xfrm>
            <a:off x="12598400" y="2209800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cxnSp>
        <p:nvCxnSpPr>
          <p:cNvPr id="7" name="Straight Arrow Connector 6"/>
          <p:cNvCxnSpPr>
            <a:stCxn id="9" idx="4"/>
            <a:endCxn id="13" idx="0"/>
          </p:cNvCxnSpPr>
          <p:nvPr/>
        </p:nvCxnSpPr>
        <p:spPr bwMode="auto">
          <a:xfrm rot="16200000" flipH="1">
            <a:off x="9017533" y="2743199"/>
            <a:ext cx="1219200" cy="1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arrow"/>
          </a:ln>
          <a:effectLst/>
        </p:spPr>
      </p:cxnSp>
      <p:cxnSp>
        <p:nvCxnSpPr>
          <p:cNvPr id="8" name="Straight Arrow Connector 7"/>
          <p:cNvCxnSpPr>
            <a:stCxn id="6" idx="4"/>
            <a:endCxn id="10" idx="0"/>
          </p:cNvCxnSpPr>
          <p:nvPr/>
        </p:nvCxnSpPr>
        <p:spPr bwMode="auto">
          <a:xfrm rot="5400000">
            <a:off x="11623454" y="5293527"/>
            <a:ext cx="381000" cy="4747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23" name="Straight Arrow Connector 22"/>
          <p:cNvCxnSpPr>
            <a:stCxn id="39" idx="4"/>
            <a:endCxn id="26" idx="0"/>
          </p:cNvCxnSpPr>
          <p:nvPr/>
        </p:nvCxnSpPr>
        <p:spPr bwMode="auto">
          <a:xfrm rot="5400000">
            <a:off x="11112500" y="3924300"/>
            <a:ext cx="31242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/>
          </a:ln>
          <a:effectLst/>
        </p:spPr>
      </p:cxnSp>
      <p:cxnSp>
        <p:nvCxnSpPr>
          <p:cNvPr id="29" name="Straight Arrow Connector 28"/>
          <p:cNvCxnSpPr>
            <a:stCxn id="26" idx="0"/>
            <a:endCxn id="10" idx="0"/>
          </p:cNvCxnSpPr>
          <p:nvPr/>
        </p:nvCxnSpPr>
        <p:spPr bwMode="auto">
          <a:xfrm rot="16200000" flipV="1">
            <a:off x="12243090" y="5054890"/>
            <a:ext cx="1588" cy="86302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35" name="Straight Arrow Connector 34"/>
          <p:cNvCxnSpPr>
            <a:stCxn id="13" idx="2"/>
            <a:endCxn id="36" idx="0"/>
          </p:cNvCxnSpPr>
          <p:nvPr/>
        </p:nvCxnSpPr>
        <p:spPr bwMode="auto">
          <a:xfrm rot="5400000">
            <a:off x="8752174" y="5144839"/>
            <a:ext cx="1749921" cy="1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arrow"/>
          </a:ln>
          <a:effectLst/>
        </p:spPr>
      </p:cxnSp>
      <p:cxnSp>
        <p:nvCxnSpPr>
          <p:cNvPr id="44" name="Straight Arrow Connector 43"/>
          <p:cNvCxnSpPr>
            <a:stCxn id="39" idx="4"/>
            <a:endCxn id="28" idx="4"/>
          </p:cNvCxnSpPr>
          <p:nvPr/>
        </p:nvCxnSpPr>
        <p:spPr bwMode="auto">
          <a:xfrm rot="5400000">
            <a:off x="11150867" y="838467"/>
            <a:ext cx="1588" cy="3047466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arrow"/>
          </a:ln>
          <a:effectLst/>
        </p:spPr>
      </p:cxnSp>
      <p:sp>
        <p:nvSpPr>
          <p:cNvPr id="54" name="Right Arrow 53"/>
          <p:cNvSpPr/>
          <p:nvPr/>
        </p:nvSpPr>
        <p:spPr bwMode="auto">
          <a:xfrm>
            <a:off x="8255000" y="2514600"/>
            <a:ext cx="838200" cy="685800"/>
          </a:xfrm>
          <a:prstGeom prst="rightArrow">
            <a:avLst/>
          </a:prstGeom>
          <a:solidFill>
            <a:srgbClr val="FFC0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Here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11025589" y="3440875"/>
            <a:ext cx="582211" cy="369332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sz="1800" b="0" dirty="0">
                <a:solidFill>
                  <a:srgbClr val="FF0000"/>
                </a:solidFill>
              </a:rPr>
              <a:t>true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8940800" y="4343400"/>
            <a:ext cx="671979" cy="369332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sz="1800" b="0" dirty="0" err="1">
                <a:solidFill>
                  <a:srgbClr val="FF0000"/>
                </a:solidFill>
              </a:rPr>
              <a:t>fa</a:t>
            </a:r>
            <a:r>
              <a:rPr lang="en-US" sz="1800" b="0" dirty="0">
                <a:solidFill>
                  <a:srgbClr val="FF0000"/>
                </a:solidFill>
              </a:rPr>
              <a:t>	</a:t>
            </a:r>
            <a:r>
              <a:rPr lang="en-US" sz="1800" b="0" dirty="0" err="1">
                <a:solidFill>
                  <a:srgbClr val="FF0000"/>
                </a:solidFill>
              </a:rPr>
              <a:t>lse</a:t>
            </a:r>
            <a:endParaRPr lang="en-US" sz="1800" b="0" dirty="0">
              <a:solidFill>
                <a:srgbClr val="FF0000"/>
              </a:solidFill>
            </a:endParaRPr>
          </a:p>
        </p:txBody>
      </p:sp>
      <p:sp>
        <p:nvSpPr>
          <p:cNvPr id="31" name="Octagon 30"/>
          <p:cNvSpPr/>
          <p:nvPr/>
        </p:nvSpPr>
        <p:spPr bwMode="auto">
          <a:xfrm>
            <a:off x="9330012" y="2597825"/>
            <a:ext cx="594242" cy="519351"/>
          </a:xfrm>
          <a:prstGeom prst="octagon">
            <a:avLst/>
          </a:prstGeom>
          <a:solidFill>
            <a:srgbClr val="FF0000"/>
          </a:solidFill>
          <a:ln w="76200" cap="flat" cmpd="sng" algn="ctr">
            <a:solidFill>
              <a:schemeClr val="bg1">
                <a:lumMod val="85000"/>
              </a:schemeClr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0" rIns="9144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i="0" u="none" strike="noStrike" cap="none" normalizeH="0" baseline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LI</a:t>
            </a:r>
          </a:p>
        </p:txBody>
      </p:sp>
      <p:sp>
        <p:nvSpPr>
          <p:cNvPr id="32" name="Rectangular Callout 31"/>
          <p:cNvSpPr/>
          <p:nvPr/>
        </p:nvSpPr>
        <p:spPr bwMode="auto">
          <a:xfrm>
            <a:off x="8054539" y="7359134"/>
            <a:ext cx="1131080" cy="369332"/>
          </a:xfrm>
          <a:prstGeom prst="wedgeRectCallout">
            <a:avLst>
              <a:gd name="adj1" fmla="val -176497"/>
              <a:gd name="adj2" fmla="val -100083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chemeClr val="bg2">
                <a:lumMod val="25000"/>
              </a:schemeClr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1800" b="0" kern="0" dirty="0"/>
              <a:t>Important!</a:t>
            </a:r>
            <a:endParaRPr lang="en-US" sz="1800" b="0" dirty="0"/>
          </a:p>
        </p:txBody>
      </p:sp>
      <p:sp>
        <p:nvSpPr>
          <p:cNvPr id="33" name="Rectangular Callout 32"/>
          <p:cNvSpPr/>
          <p:nvPr/>
        </p:nvSpPr>
        <p:spPr bwMode="auto">
          <a:xfrm>
            <a:off x="8054539" y="7359134"/>
            <a:ext cx="1131080" cy="369332"/>
          </a:xfrm>
          <a:prstGeom prst="wedgeRectCallout">
            <a:avLst>
              <a:gd name="adj1" fmla="val -197961"/>
              <a:gd name="adj2" fmla="val 52468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chemeClr val="bg2">
                <a:lumMod val="25000"/>
              </a:schemeClr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1800" b="0" kern="0" dirty="0"/>
              <a:t>Important!</a:t>
            </a:r>
            <a:endParaRPr lang="en-US" sz="1800" b="0" dirty="0"/>
          </a:p>
        </p:txBody>
      </p:sp>
      <p:sp>
        <p:nvSpPr>
          <p:cNvPr id="27" name="Rectangular Callout 26"/>
          <p:cNvSpPr/>
          <p:nvPr/>
        </p:nvSpPr>
        <p:spPr bwMode="auto">
          <a:xfrm>
            <a:off x="7280904" y="6584908"/>
            <a:ext cx="2400658" cy="369332"/>
          </a:xfrm>
          <a:prstGeom prst="wedgeRectCallout">
            <a:avLst>
              <a:gd name="adj1" fmla="val -44371"/>
              <a:gd name="adj2" fmla="val -216552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chemeClr val="bg2">
                <a:lumMod val="25000"/>
              </a:schemeClr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1800" b="0" kern="0" dirty="0"/>
              <a:t>Note that </a:t>
            </a:r>
            <a:r>
              <a:rPr lang="en-US" sz="1800" i="1" kern="0" dirty="0"/>
              <a:t>n</a:t>
            </a:r>
            <a:r>
              <a:rPr lang="en-US" sz="1800" b="0" kern="0" dirty="0"/>
              <a:t> could be 0</a:t>
            </a:r>
            <a:endParaRPr lang="en-US" sz="1800" b="0" dirty="0"/>
          </a:p>
        </p:txBody>
      </p:sp>
      <p:sp>
        <p:nvSpPr>
          <p:cNvPr id="30" name="Slide Number Placeholder 2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38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 animBg="1"/>
      <p:bldP spid="32" grpId="0" animBg="1"/>
      <p:bldP spid="33" grpId="0" animBg="1"/>
      <p:bldP spid="2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Where Are We?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We have learned something about </a:t>
            </a:r>
            <a:r>
              <a:rPr lang="en-US" i="1" dirty="0">
                <a:solidFill>
                  <a:srgbClr val="0070C0"/>
                </a:solidFill>
              </a:rPr>
              <a:t>f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 </a:t>
            </a:r>
            <a:r>
              <a:rPr lang="en-US" i="1" dirty="0">
                <a:solidFill>
                  <a:srgbClr val="C00000"/>
                </a:solidFill>
              </a:rPr>
              <a:t>preconditions</a:t>
            </a:r>
            <a:r>
              <a:rPr lang="en-US" dirty="0"/>
              <a:t> describe acceptable </a:t>
            </a:r>
            <a:br>
              <a:rPr lang="en-US" dirty="0"/>
            </a:br>
            <a:r>
              <a:rPr lang="en-US" dirty="0"/>
              <a:t>inputs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 </a:t>
            </a:r>
            <a:r>
              <a:rPr lang="en-US" i="1" dirty="0">
                <a:solidFill>
                  <a:srgbClr val="C00000"/>
                </a:solidFill>
              </a:rPr>
              <a:t>postconditions</a:t>
            </a:r>
            <a:r>
              <a:rPr lang="en-US" dirty="0"/>
              <a:t> describe what </a:t>
            </a:r>
            <a:r>
              <a:rPr lang="en-US" i="1" dirty="0">
                <a:solidFill>
                  <a:srgbClr val="0070C0"/>
                </a:solidFill>
              </a:rPr>
              <a:t>f</a:t>
            </a:r>
            <a:r>
              <a:rPr lang="en-US" dirty="0"/>
              <a:t> does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dirty="0"/>
              <a:t>… </a:t>
            </a:r>
            <a:r>
              <a:rPr lang="en-US" i="1" dirty="0"/>
              <a:t>on acceptable inputs (i.e., on safe calls)</a:t>
            </a:r>
          </a:p>
          <a:p>
            <a:pPr lvl="4"/>
            <a:endParaRPr lang="en-US" dirty="0"/>
          </a:p>
          <a:p>
            <a:pPr marL="1435100" lvl="4" indent="0">
              <a:buNone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We have not looked at all at</a:t>
            </a:r>
            <a:r>
              <a:rPr lang="en-US" i="1" dirty="0">
                <a:solidFill>
                  <a:srgbClr val="0070C0"/>
                </a:solidFill>
              </a:rPr>
              <a:t> f’s </a:t>
            </a:r>
            <a:r>
              <a:rPr lang="en-US" dirty="0"/>
              <a:t>body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But we know there is a bug in there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i="1" dirty="0">
                <a:solidFill>
                  <a:srgbClr val="0070C0"/>
                </a:solidFill>
              </a:rPr>
              <a:t>f</a:t>
            </a:r>
            <a:r>
              <a:rPr lang="en-US" dirty="0"/>
              <a:t> is incorrect</a:t>
            </a:r>
          </a:p>
        </p:txBody>
      </p:sp>
      <p:sp>
        <p:nvSpPr>
          <p:cNvPr id="4" name="Rectangle 4"/>
          <p:cNvSpPr>
            <a:spLocks/>
          </p:cNvSpPr>
          <p:nvPr/>
        </p:nvSpPr>
        <p:spPr bwMode="auto">
          <a:xfrm>
            <a:off x="8940800" y="1956673"/>
            <a:ext cx="3886200" cy="5109091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square" tIns="91440" bIns="91440" anchor="ctr">
            <a:spAutoFit/>
          </a:bodyPr>
          <a:lstStyle/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f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x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y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y &gt;= 0;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//@ensures \result == POW(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x,y</a:t>
            </a: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);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{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b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= x;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e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= y;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= 1;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while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(e &gt; 1) {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if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(e % 2 == 1) {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  r = b * r;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}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b = b * b;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e = e / 2;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}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r * b;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</p:txBody>
      </p:sp>
      <p:sp>
        <p:nvSpPr>
          <p:cNvPr id="5" name="Cloud 4"/>
          <p:cNvSpPr/>
          <p:nvPr/>
        </p:nvSpPr>
        <p:spPr bwMode="auto">
          <a:xfrm>
            <a:off x="8483600" y="3048000"/>
            <a:ext cx="3048000" cy="3810000"/>
          </a:xfrm>
          <a:prstGeom prst="cloud">
            <a:avLst/>
          </a:prstGeom>
          <a:solidFill>
            <a:srgbClr val="99DAFF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 anchor="ctr"/>
          <a:lstStyle/>
          <a:p>
            <a:r>
              <a:rPr lang="en-US" sz="4400" b="1" dirty="0">
                <a:solidFill>
                  <a:srgbClr val="99DAFF"/>
                </a:solidFill>
              </a:rPr>
              <a:t>Validating Loop Invariants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39</a:t>
            </a:fld>
            <a:endParaRPr lang="en-US" dirty="0"/>
          </a:p>
        </p:txBody>
      </p:sp>
    </p:spTree>
  </p:cSld>
  <p:clrMapOvr>
    <a:masterClrMapping/>
  </p:clrMapOvr>
  <p:transition spd="med"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254000"/>
            <a:ext cx="11341100" cy="1498600"/>
          </a:xfrm>
        </p:spPr>
        <p:txBody>
          <a:bodyPr/>
          <a:lstStyle/>
          <a:p>
            <a:r>
              <a:rPr lang="en-US" dirty="0"/>
              <a:t>How to Prove a Loop Invariant is Valid?</a:t>
            </a:r>
          </a:p>
        </p:txBody>
      </p:sp>
      <p:sp>
        <p:nvSpPr>
          <p:cNvPr id="26" name="Content Placeholder 2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We cannot show a loop invariant is</a:t>
            </a:r>
            <a:br>
              <a:rPr lang="en-US" dirty="0"/>
            </a:br>
            <a:r>
              <a:rPr lang="en-US" dirty="0"/>
              <a:t>valid by running it on all possible</a:t>
            </a:r>
            <a:br>
              <a:rPr lang="en-US" dirty="0"/>
            </a:br>
            <a:r>
              <a:rPr lang="en-US" dirty="0"/>
              <a:t>inputs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We need to supply a proof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dirty="0"/>
              <a:t>Using </a:t>
            </a:r>
            <a:r>
              <a:rPr lang="en-US" b="1" dirty="0">
                <a:solidFill>
                  <a:srgbClr val="0070C0"/>
                </a:solidFill>
              </a:rPr>
              <a:t>point-to reasoning</a:t>
            </a:r>
          </a:p>
          <a:p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Two steps:</a:t>
            </a:r>
          </a:p>
          <a:p>
            <a:pPr lvl="1">
              <a:buNone/>
            </a:pPr>
            <a:r>
              <a:rPr lang="en-US" b="1" dirty="0"/>
              <a:t>1. INIT: </a:t>
            </a:r>
            <a:r>
              <a:rPr lang="en-US" dirty="0"/>
              <a:t>show that the loop invariant is true </a:t>
            </a:r>
            <a:r>
              <a:rPr lang="en-US" i="1" dirty="0"/>
              <a:t>initially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Just </a:t>
            </a:r>
            <a:r>
              <a:rPr lang="en-US" i="1" dirty="0"/>
              <a:t>before</a:t>
            </a:r>
            <a:r>
              <a:rPr lang="en-US" dirty="0"/>
              <a:t> we test the loop guard the very first time</a:t>
            </a:r>
          </a:p>
          <a:p>
            <a:pPr lvl="1">
              <a:buNone/>
            </a:pPr>
            <a:r>
              <a:rPr lang="en-US" b="1" dirty="0"/>
              <a:t>2. PRES:</a:t>
            </a:r>
            <a:r>
              <a:rPr lang="en-US" dirty="0"/>
              <a:t> show that the loop invariant is </a:t>
            </a:r>
            <a:r>
              <a:rPr lang="en-US" b="1" dirty="0"/>
              <a:t>preserved</a:t>
            </a:r>
            <a:r>
              <a:rPr lang="en-US" dirty="0"/>
              <a:t> by the loop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If it is true at the </a:t>
            </a:r>
            <a:r>
              <a:rPr lang="en-US" i="1" dirty="0"/>
              <a:t>beginning</a:t>
            </a:r>
            <a:r>
              <a:rPr lang="en-US" dirty="0"/>
              <a:t> of an </a:t>
            </a:r>
            <a:r>
              <a:rPr lang="en-US" b="1" dirty="0"/>
              <a:t>arbitrary iteration </a:t>
            </a:r>
            <a:r>
              <a:rPr lang="en-US" dirty="0"/>
              <a:t>of the loop,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then it is also true at the </a:t>
            </a:r>
            <a:r>
              <a:rPr lang="en-US" i="1" dirty="0"/>
              <a:t>end</a:t>
            </a:r>
            <a:r>
              <a:rPr lang="en-US" dirty="0"/>
              <a:t> of this iteration</a:t>
            </a:r>
          </a:p>
        </p:txBody>
      </p:sp>
      <p:sp>
        <p:nvSpPr>
          <p:cNvPr id="4" name="Flowchart: Data 3"/>
          <p:cNvSpPr/>
          <p:nvPr/>
        </p:nvSpPr>
        <p:spPr bwMode="auto">
          <a:xfrm>
            <a:off x="11299745" y="4791670"/>
            <a:ext cx="1414164" cy="923330"/>
          </a:xfrm>
          <a:prstGeom prst="flowChartInputOutput">
            <a:avLst/>
          </a:prstGeom>
          <a:solidFill>
            <a:srgbClr val="CCECFF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91440" bIns="9144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0" dirty="0"/>
              <a:t>loop</a:t>
            </a:r>
            <a:b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</a:b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body</a:t>
            </a:r>
          </a:p>
        </p:txBody>
      </p:sp>
      <p:sp>
        <p:nvSpPr>
          <p:cNvPr id="5" name="Oval 4"/>
          <p:cNvSpPr/>
          <p:nvPr/>
        </p:nvSpPr>
        <p:spPr bwMode="auto">
          <a:xfrm>
            <a:off x="9550933" y="1600200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6" name="Oval 5"/>
          <p:cNvSpPr/>
          <p:nvPr/>
        </p:nvSpPr>
        <p:spPr bwMode="auto">
          <a:xfrm>
            <a:off x="11925852" y="6553200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7" name="Flowchart: Decision 6"/>
          <p:cNvSpPr/>
          <p:nvPr/>
        </p:nvSpPr>
        <p:spPr bwMode="auto">
          <a:xfrm>
            <a:off x="8179869" y="3505200"/>
            <a:ext cx="2894529" cy="917079"/>
          </a:xfrm>
          <a:prstGeom prst="flowChartDecision">
            <a:avLst/>
          </a:prstGeom>
          <a:solidFill>
            <a:schemeClr val="accent1">
              <a:lumMod val="20000"/>
              <a:lumOff val="80000"/>
            </a:schemeClr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45720" rIns="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loop</a:t>
            </a:r>
            <a:r>
              <a:rPr kumimoji="0" lang="en-US" sz="2400" b="0" i="0" u="none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 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guard</a:t>
            </a:r>
          </a:p>
        </p:txBody>
      </p:sp>
      <p:cxnSp>
        <p:nvCxnSpPr>
          <p:cNvPr id="8" name="Straight Arrow Connector 7"/>
          <p:cNvCxnSpPr>
            <a:stCxn id="9" idx="4"/>
            <a:endCxn id="4" idx="1"/>
          </p:cNvCxnSpPr>
          <p:nvPr/>
        </p:nvCxnSpPr>
        <p:spPr bwMode="auto">
          <a:xfrm rot="5400000">
            <a:off x="11596431" y="4372797"/>
            <a:ext cx="829270" cy="8477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arrow"/>
          </a:ln>
          <a:effectLst/>
        </p:spPr>
      </p:cxnSp>
      <p:sp>
        <p:nvSpPr>
          <p:cNvPr id="9" name="Oval 8"/>
          <p:cNvSpPr/>
          <p:nvPr/>
        </p:nvSpPr>
        <p:spPr bwMode="auto">
          <a:xfrm>
            <a:off x="11939104" y="3810000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cxnSp>
        <p:nvCxnSpPr>
          <p:cNvPr id="10" name="Straight Arrow Connector 9"/>
          <p:cNvCxnSpPr>
            <a:stCxn id="7" idx="3"/>
            <a:endCxn id="9" idx="4"/>
          </p:cNvCxnSpPr>
          <p:nvPr/>
        </p:nvCxnSpPr>
        <p:spPr bwMode="auto">
          <a:xfrm flipV="1">
            <a:off x="11074398" y="3962400"/>
            <a:ext cx="940906" cy="134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/>
          </a:ln>
          <a:effectLst/>
        </p:spPr>
      </p:cxnSp>
      <p:sp>
        <p:nvSpPr>
          <p:cNvPr id="11" name="Oval 10"/>
          <p:cNvSpPr/>
          <p:nvPr/>
        </p:nvSpPr>
        <p:spPr bwMode="auto">
          <a:xfrm>
            <a:off x="12827000" y="6553200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2" name="Oval 11"/>
          <p:cNvSpPr/>
          <p:nvPr/>
        </p:nvSpPr>
        <p:spPr bwMode="auto">
          <a:xfrm>
            <a:off x="9550934" y="2362200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3" name="Oval 12"/>
          <p:cNvSpPr/>
          <p:nvPr/>
        </p:nvSpPr>
        <p:spPr bwMode="auto">
          <a:xfrm>
            <a:off x="9550933" y="6324600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12827000" y="2362200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cxnSp>
        <p:nvCxnSpPr>
          <p:cNvPr id="15" name="Straight Arrow Connector 14"/>
          <p:cNvCxnSpPr>
            <a:stCxn id="5" idx="4"/>
            <a:endCxn id="7" idx="0"/>
          </p:cNvCxnSpPr>
          <p:nvPr/>
        </p:nvCxnSpPr>
        <p:spPr bwMode="auto">
          <a:xfrm rot="16200000" flipH="1">
            <a:off x="8750833" y="2628899"/>
            <a:ext cx="1752600" cy="1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arrow"/>
          </a:ln>
          <a:effectLst/>
        </p:spPr>
      </p:cxnSp>
      <p:cxnSp>
        <p:nvCxnSpPr>
          <p:cNvPr id="16" name="Straight Arrow Connector 15"/>
          <p:cNvCxnSpPr>
            <a:stCxn id="4" idx="4"/>
            <a:endCxn id="6" idx="0"/>
          </p:cNvCxnSpPr>
          <p:nvPr/>
        </p:nvCxnSpPr>
        <p:spPr bwMode="auto">
          <a:xfrm rot="5400000">
            <a:off x="11585340" y="6131713"/>
            <a:ext cx="838200" cy="4775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17" name="Straight Arrow Connector 16"/>
          <p:cNvCxnSpPr>
            <a:stCxn id="14" idx="4"/>
            <a:endCxn id="11" idx="0"/>
          </p:cNvCxnSpPr>
          <p:nvPr/>
        </p:nvCxnSpPr>
        <p:spPr bwMode="auto">
          <a:xfrm rot="5400000">
            <a:off x="10883900" y="4533900"/>
            <a:ext cx="40386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/>
          </a:ln>
          <a:effectLst/>
        </p:spPr>
      </p:cxnSp>
      <p:cxnSp>
        <p:nvCxnSpPr>
          <p:cNvPr id="18" name="Straight Arrow Connector 17"/>
          <p:cNvCxnSpPr>
            <a:stCxn id="11" idx="0"/>
            <a:endCxn id="6" idx="0"/>
          </p:cNvCxnSpPr>
          <p:nvPr/>
        </p:nvCxnSpPr>
        <p:spPr bwMode="auto">
          <a:xfrm rot="16200000" flipV="1">
            <a:off x="12452626" y="6102626"/>
            <a:ext cx="1588" cy="90114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19" name="Straight Arrow Connector 18"/>
          <p:cNvCxnSpPr>
            <a:stCxn id="7" idx="2"/>
            <a:endCxn id="13" idx="0"/>
          </p:cNvCxnSpPr>
          <p:nvPr/>
        </p:nvCxnSpPr>
        <p:spPr bwMode="auto">
          <a:xfrm rot="5400000">
            <a:off x="8675974" y="5373439"/>
            <a:ext cx="1902321" cy="1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arrow"/>
          </a:ln>
          <a:effectLst/>
        </p:spPr>
      </p:cxnSp>
      <p:cxnSp>
        <p:nvCxnSpPr>
          <p:cNvPr id="20" name="Straight Arrow Connector 19"/>
          <p:cNvCxnSpPr>
            <a:stCxn id="14" idx="4"/>
            <a:endCxn id="12" idx="4"/>
          </p:cNvCxnSpPr>
          <p:nvPr/>
        </p:nvCxnSpPr>
        <p:spPr bwMode="auto">
          <a:xfrm rot="5400000">
            <a:off x="11265167" y="876567"/>
            <a:ext cx="1588" cy="3276066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arrow"/>
          </a:ln>
          <a:effectLst/>
        </p:spPr>
      </p:cxnSp>
      <p:sp>
        <p:nvSpPr>
          <p:cNvPr id="22" name="TextBox 21"/>
          <p:cNvSpPr txBox="1"/>
          <p:nvPr/>
        </p:nvSpPr>
        <p:spPr>
          <a:xfrm>
            <a:off x="11025589" y="3593275"/>
            <a:ext cx="582211" cy="369332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sz="1800" b="0" dirty="0">
                <a:solidFill>
                  <a:srgbClr val="FF0000"/>
                </a:solidFill>
              </a:rPr>
              <a:t>true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8940800" y="4495800"/>
            <a:ext cx="671979" cy="369332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sz="1800" b="0" dirty="0" err="1">
                <a:solidFill>
                  <a:srgbClr val="FF0000"/>
                </a:solidFill>
              </a:rPr>
              <a:t>fa</a:t>
            </a:r>
            <a:r>
              <a:rPr lang="en-US" sz="1800" b="0" dirty="0">
                <a:solidFill>
                  <a:srgbClr val="FF0000"/>
                </a:solidFill>
              </a:rPr>
              <a:t>	</a:t>
            </a:r>
            <a:r>
              <a:rPr lang="en-US" sz="1800" b="0" dirty="0" err="1">
                <a:solidFill>
                  <a:srgbClr val="FF0000"/>
                </a:solidFill>
              </a:rPr>
              <a:t>lse</a:t>
            </a:r>
            <a:endParaRPr lang="en-US" sz="1800" b="0" dirty="0">
              <a:solidFill>
                <a:srgbClr val="FF0000"/>
              </a:solidFill>
            </a:endParaRPr>
          </a:p>
        </p:txBody>
      </p:sp>
      <p:sp>
        <p:nvSpPr>
          <p:cNvPr id="24" name="Octagon 23"/>
          <p:cNvSpPr/>
          <p:nvPr/>
        </p:nvSpPr>
        <p:spPr bwMode="auto">
          <a:xfrm>
            <a:off x="9330012" y="2750225"/>
            <a:ext cx="594242" cy="519351"/>
          </a:xfrm>
          <a:prstGeom prst="octagon">
            <a:avLst/>
          </a:prstGeom>
          <a:solidFill>
            <a:srgbClr val="FF0000"/>
          </a:solidFill>
          <a:ln w="76200" cap="flat" cmpd="sng" algn="ctr">
            <a:solidFill>
              <a:schemeClr val="bg1">
                <a:lumMod val="85000"/>
              </a:schemeClr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0" rIns="9144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i="0" u="none" strike="noStrike" cap="none" normalizeH="0" baseline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LI</a:t>
            </a:r>
          </a:p>
        </p:txBody>
      </p:sp>
      <p:sp>
        <p:nvSpPr>
          <p:cNvPr id="27" name="Rectangular Callout 26"/>
          <p:cNvSpPr/>
          <p:nvPr/>
        </p:nvSpPr>
        <p:spPr bwMode="auto">
          <a:xfrm>
            <a:off x="9093199" y="8063299"/>
            <a:ext cx="3200401" cy="923330"/>
          </a:xfrm>
          <a:prstGeom prst="wedgeRectCallout">
            <a:avLst>
              <a:gd name="adj1" fmla="val -68053"/>
              <a:gd name="adj2" fmla="val -100314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chemeClr val="bg2">
                <a:lumMod val="25000"/>
              </a:schemeClr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square" lIns="45720" rIns="45720" anchor="ctr">
            <a:spAutoFit/>
          </a:bodyPr>
          <a:lstStyle/>
          <a:p>
            <a:pPr>
              <a:defRPr/>
            </a:pPr>
            <a:r>
              <a:rPr lang="en-US" sz="1800" b="0" kern="0" dirty="0"/>
              <a:t>But it may become false temporarily in the </a:t>
            </a:r>
            <a:r>
              <a:rPr lang="en-US" sz="1800" b="0" i="1" kern="0" dirty="0"/>
              <a:t>middle</a:t>
            </a:r>
            <a:r>
              <a:rPr lang="en-US" sz="1800" b="0" kern="0" dirty="0"/>
              <a:t> of the loop body</a:t>
            </a:r>
            <a:endParaRPr lang="en-US" sz="1800" b="0" dirty="0"/>
          </a:p>
        </p:txBody>
      </p:sp>
      <p:sp>
        <p:nvSpPr>
          <p:cNvPr id="28" name="U-Turn Arrow 27"/>
          <p:cNvSpPr/>
          <p:nvPr/>
        </p:nvSpPr>
        <p:spPr bwMode="auto">
          <a:xfrm rot="16200000" flipH="1">
            <a:off x="10121899" y="4838702"/>
            <a:ext cx="2438402" cy="990600"/>
          </a:xfrm>
          <a:prstGeom prst="uturnArrow">
            <a:avLst>
              <a:gd name="adj1" fmla="val 31682"/>
              <a:gd name="adj2" fmla="val 25000"/>
              <a:gd name="adj3" fmla="val 25000"/>
              <a:gd name="adj4" fmla="val 43750"/>
              <a:gd name="adj5" fmla="val 100000"/>
            </a:avLst>
          </a:prstGeom>
          <a:solidFill>
            <a:srgbClr val="FFC0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PRES</a:t>
            </a:r>
          </a:p>
        </p:txBody>
      </p:sp>
      <p:sp>
        <p:nvSpPr>
          <p:cNvPr id="29" name="Right Arrow 28"/>
          <p:cNvSpPr/>
          <p:nvPr/>
        </p:nvSpPr>
        <p:spPr bwMode="auto">
          <a:xfrm>
            <a:off x="8559800" y="1828800"/>
            <a:ext cx="990600" cy="762000"/>
          </a:xfrm>
          <a:prstGeom prst="rightArrow">
            <a:avLst/>
          </a:prstGeom>
          <a:solidFill>
            <a:srgbClr val="FFC0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INIT</a:t>
            </a:r>
          </a:p>
        </p:txBody>
      </p:sp>
      <p:sp>
        <p:nvSpPr>
          <p:cNvPr id="30" name="Slide Number Placeholder 2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40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8" grpId="1" animBg="1"/>
      <p:bldP spid="29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254000"/>
            <a:ext cx="7378700" cy="1498600"/>
          </a:xfrm>
        </p:spPr>
        <p:txBody>
          <a:bodyPr/>
          <a:lstStyle/>
          <a:p>
            <a:r>
              <a:rPr lang="en-US" dirty="0"/>
              <a:t>Validity of </a:t>
            </a:r>
            <a:r>
              <a:rPr lang="en-US" dirty="0">
                <a:solidFill>
                  <a:srgbClr val="C00000"/>
                </a:solidFill>
              </a:rPr>
              <a:t>e ≥ 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/>
              <a:t>INIT:</a:t>
            </a:r>
          </a:p>
          <a:p>
            <a:pPr lvl="2"/>
            <a:r>
              <a:rPr lang="en-US" b="1" dirty="0"/>
              <a:t>To show: </a:t>
            </a:r>
            <a:r>
              <a:rPr lang="en-US" dirty="0">
                <a:solidFill>
                  <a:srgbClr val="C00000"/>
                </a:solidFill>
              </a:rPr>
              <a:t>e ≥ 0 </a:t>
            </a:r>
            <a:r>
              <a:rPr lang="en-US" dirty="0"/>
              <a:t>initially</a:t>
            </a:r>
          </a:p>
          <a:p>
            <a:pPr marL="914400" lvl="1" indent="-457200">
              <a:buSzPct val="105000"/>
              <a:buFont typeface="+mj-lt"/>
              <a:buAutoNum type="alphaUcPeriod"/>
              <a:tabLst>
                <a:tab pos="1995488" algn="l"/>
              </a:tabLst>
            </a:pPr>
            <a:r>
              <a:rPr lang="en-US" dirty="0">
                <a:solidFill>
                  <a:srgbClr val="C00000"/>
                </a:solidFill>
              </a:rPr>
              <a:t>y ≥ 0</a:t>
            </a:r>
            <a:r>
              <a:rPr lang="en-US" dirty="0"/>
              <a:t>	by line 2</a:t>
            </a:r>
          </a:p>
          <a:p>
            <a:pPr marL="914400" lvl="1" indent="-457200">
              <a:buSzPct val="105000"/>
              <a:buFont typeface="+mj-lt"/>
              <a:buAutoNum type="alphaUcPeriod"/>
              <a:tabLst>
                <a:tab pos="1995488" algn="l"/>
              </a:tabLst>
            </a:pPr>
            <a:r>
              <a:rPr lang="en-US" dirty="0">
                <a:solidFill>
                  <a:srgbClr val="C00000"/>
                </a:solidFill>
              </a:rPr>
              <a:t>e = y</a:t>
            </a:r>
            <a:r>
              <a:rPr lang="en-US" dirty="0"/>
              <a:t>	by line 6</a:t>
            </a:r>
          </a:p>
          <a:p>
            <a:pPr marL="914400" lvl="1" indent="-457200">
              <a:buSzPct val="105000"/>
              <a:buFont typeface="+mj-lt"/>
              <a:buAutoNum type="alphaUcPeriod"/>
              <a:tabLst>
                <a:tab pos="1995488" algn="l"/>
              </a:tabLst>
            </a:pPr>
            <a:r>
              <a:rPr lang="en-US" dirty="0">
                <a:solidFill>
                  <a:srgbClr val="C00000"/>
                </a:solidFill>
              </a:rPr>
              <a:t>e ≥ 0</a:t>
            </a:r>
            <a:r>
              <a:rPr lang="en-US" dirty="0"/>
              <a:t>	by math on A and B</a:t>
            </a:r>
          </a:p>
          <a:p>
            <a:endParaRPr lang="en-US" dirty="0"/>
          </a:p>
          <a:p>
            <a:pPr>
              <a:buNone/>
            </a:pPr>
            <a:r>
              <a:rPr lang="en-US" b="1" dirty="0"/>
              <a:t>PRES:</a:t>
            </a:r>
          </a:p>
          <a:p>
            <a:pPr lvl="2"/>
            <a:r>
              <a:rPr lang="en-US" b="1" dirty="0"/>
              <a:t>To show: </a:t>
            </a:r>
            <a:r>
              <a:rPr lang="en-US" dirty="0">
                <a:solidFill>
                  <a:srgbClr val="C00000"/>
                </a:solidFill>
              </a:rPr>
              <a:t>if e ≥ 0, then e ≥ 0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The value of </a:t>
            </a:r>
            <a:r>
              <a:rPr lang="en-US" dirty="0">
                <a:solidFill>
                  <a:srgbClr val="C00000"/>
                </a:solidFill>
              </a:rPr>
              <a:t>e</a:t>
            </a:r>
            <a:r>
              <a:rPr lang="en-US" dirty="0"/>
              <a:t> changes in the body of the loop</a:t>
            </a:r>
          </a:p>
          <a:p>
            <a:pPr lvl="1"/>
            <a:r>
              <a:rPr lang="en-US" dirty="0"/>
              <a:t>We need a way to distinguish the value at the start and end of the current iteration</a:t>
            </a:r>
          </a:p>
          <a:p>
            <a:pPr lvl="2"/>
            <a:r>
              <a:rPr lang="en-US" dirty="0">
                <a:solidFill>
                  <a:srgbClr val="C00000"/>
                </a:solidFill>
              </a:rPr>
              <a:t>e</a:t>
            </a:r>
            <a:r>
              <a:rPr lang="en-US" dirty="0"/>
              <a:t>		value of </a:t>
            </a:r>
            <a:r>
              <a:rPr lang="en-US" dirty="0">
                <a:solidFill>
                  <a:srgbClr val="C00000"/>
                </a:solidFill>
              </a:rPr>
              <a:t>e</a:t>
            </a:r>
            <a:r>
              <a:rPr lang="en-US" dirty="0"/>
              <a:t> at the </a:t>
            </a:r>
            <a:r>
              <a:rPr lang="en-US" b="1" dirty="0"/>
              <a:t>start</a:t>
            </a:r>
            <a:r>
              <a:rPr lang="en-US" dirty="0"/>
              <a:t> of the current iteration</a:t>
            </a:r>
          </a:p>
          <a:p>
            <a:pPr lvl="2"/>
            <a:r>
              <a:rPr lang="en-US" dirty="0">
                <a:solidFill>
                  <a:srgbClr val="C00000"/>
                </a:solidFill>
              </a:rPr>
              <a:t>e’</a:t>
            </a:r>
            <a:r>
              <a:rPr lang="en-US" dirty="0"/>
              <a:t>		value of </a:t>
            </a:r>
            <a:r>
              <a:rPr lang="en-US" dirty="0">
                <a:solidFill>
                  <a:srgbClr val="C00000"/>
                </a:solidFill>
              </a:rPr>
              <a:t>e</a:t>
            </a:r>
            <a:r>
              <a:rPr lang="en-US" dirty="0"/>
              <a:t> at the </a:t>
            </a:r>
            <a:r>
              <a:rPr lang="en-US" b="1" dirty="0"/>
              <a:t>end</a:t>
            </a:r>
            <a:r>
              <a:rPr lang="en-US" dirty="0"/>
              <a:t> of the current iteration</a:t>
            </a:r>
          </a:p>
        </p:txBody>
      </p:sp>
      <p:sp>
        <p:nvSpPr>
          <p:cNvPr id="4" name="Rectangle 3"/>
          <p:cNvSpPr>
            <a:spLocks/>
          </p:cNvSpPr>
          <p:nvPr/>
        </p:nvSpPr>
        <p:spPr bwMode="auto">
          <a:xfrm>
            <a:off x="8331200" y="76200"/>
            <a:ext cx="4572000" cy="4862870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square" tIns="0" rIns="0" bIns="0" anchor="ctr">
            <a:spAutoFit/>
          </a:bodyPr>
          <a:lstStyle/>
          <a:p>
            <a:pPr marL="225425" indent="-225425" algn="l" defTabSz="12700"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f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sz="16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x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sz="16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y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y &gt;= 0;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//@ensures \result == POW(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x,y</a:t>
            </a:r>
            <a:r>
              <a:rPr lang="en-US" sz="16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);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{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16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b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= x;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16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e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= y;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16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= 1;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while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(e &gt; 1)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//@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loop_invariant</a:t>
            </a:r>
            <a:r>
              <a:rPr lang="en-US" sz="16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e &gt;= 0;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//@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loop_invariant</a:t>
            </a:r>
            <a:r>
              <a:rPr lang="en-US" sz="16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POW(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b,e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) * r == POW(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x,y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);</a:t>
            </a:r>
            <a:endParaRPr lang="en-US" sz="1600" b="0" dirty="0">
              <a:solidFill>
                <a:srgbClr val="C0000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 {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if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(e % 2 == 1) {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  r = b * r;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}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b = b * b;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e = e / 2;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 }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r * b;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10248075" y="2109850"/>
            <a:ext cx="914400" cy="3048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6" name="Rectangular Callout 5"/>
          <p:cNvSpPr/>
          <p:nvPr/>
        </p:nvSpPr>
        <p:spPr bwMode="auto">
          <a:xfrm>
            <a:off x="6121400" y="2362200"/>
            <a:ext cx="1846018" cy="1015663"/>
          </a:xfrm>
          <a:prstGeom prst="wedgeRectCallout">
            <a:avLst>
              <a:gd name="adj1" fmla="val -127551"/>
              <a:gd name="adj2" fmla="val 75860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This is a typical</a:t>
            </a:r>
            <a:br>
              <a:rPr lang="en-US" sz="2000" b="0" dirty="0"/>
            </a:br>
            <a:r>
              <a:rPr lang="en-US" sz="2000" b="0" dirty="0"/>
              <a:t>proof format in</a:t>
            </a:r>
            <a:br>
              <a:rPr lang="en-US" sz="2000" b="0" dirty="0"/>
            </a:br>
            <a:r>
              <a:rPr lang="en-US" sz="2000" b="0" dirty="0"/>
              <a:t>this course</a:t>
            </a:r>
          </a:p>
        </p:txBody>
      </p:sp>
      <p:sp>
        <p:nvSpPr>
          <p:cNvPr id="7" name="Rectangular Callout 6"/>
          <p:cNvSpPr/>
          <p:nvPr/>
        </p:nvSpPr>
        <p:spPr bwMode="auto">
          <a:xfrm>
            <a:off x="8471250" y="6000690"/>
            <a:ext cx="2984150" cy="400110"/>
          </a:xfrm>
          <a:prstGeom prst="wedgeRectCallout">
            <a:avLst>
              <a:gd name="adj1" fmla="val -130517"/>
              <a:gd name="adj2" fmla="val -63637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But isn’t this trivially true?</a:t>
            </a:r>
          </a:p>
        </p:txBody>
      </p:sp>
      <p:sp>
        <p:nvSpPr>
          <p:cNvPr id="8" name="Rectangular Callout 7"/>
          <p:cNvSpPr/>
          <p:nvPr/>
        </p:nvSpPr>
        <p:spPr bwMode="auto">
          <a:xfrm>
            <a:off x="2921000" y="4778514"/>
            <a:ext cx="1871667" cy="707886"/>
          </a:xfrm>
          <a:prstGeom prst="wedgeRectCallout">
            <a:avLst>
              <a:gd name="adj1" fmla="val 3786"/>
              <a:gd name="adj2" fmla="val 85925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LI at </a:t>
            </a:r>
            <a:r>
              <a:rPr lang="en-US" sz="2000" dirty="0"/>
              <a:t>start</a:t>
            </a:r>
            <a:r>
              <a:rPr lang="en-US" sz="2000" b="0" dirty="0"/>
              <a:t> of</a:t>
            </a:r>
            <a:br>
              <a:rPr lang="en-US" sz="2000" b="0" dirty="0"/>
            </a:br>
            <a:r>
              <a:rPr lang="en-US" sz="2000" b="0" dirty="0"/>
              <a:t>current iteration</a:t>
            </a:r>
          </a:p>
        </p:txBody>
      </p:sp>
      <p:sp>
        <p:nvSpPr>
          <p:cNvPr id="9" name="Rectangular Callout 8"/>
          <p:cNvSpPr/>
          <p:nvPr/>
        </p:nvSpPr>
        <p:spPr bwMode="auto">
          <a:xfrm>
            <a:off x="5054600" y="4800600"/>
            <a:ext cx="1871667" cy="707886"/>
          </a:xfrm>
          <a:prstGeom prst="wedgeRectCallout">
            <a:avLst>
              <a:gd name="adj1" fmla="val -29207"/>
              <a:gd name="adj2" fmla="val 84247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LI at </a:t>
            </a:r>
            <a:r>
              <a:rPr lang="en-US" sz="2000" dirty="0"/>
              <a:t>end</a:t>
            </a:r>
            <a:r>
              <a:rPr lang="en-US" sz="2000" b="0" dirty="0"/>
              <a:t> of</a:t>
            </a:r>
            <a:br>
              <a:rPr lang="en-US" sz="2000" b="0" dirty="0"/>
            </a:br>
            <a:r>
              <a:rPr lang="en-US" sz="2000" b="0" dirty="0"/>
              <a:t>current iteration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989451" y="3810000"/>
            <a:ext cx="65594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rgbClr val="00B050"/>
                </a:solidFill>
                <a:sym typeface="Wingdings 2"/>
              </a:rPr>
              <a:t></a:t>
            </a:r>
            <a:endParaRPr lang="en-US" sz="4800" dirty="0">
              <a:solidFill>
                <a:srgbClr val="00B050"/>
              </a:solidFill>
            </a:endParaRPr>
          </a:p>
        </p:txBody>
      </p:sp>
      <p:sp>
        <p:nvSpPr>
          <p:cNvPr id="11" name="Left Arrow 10"/>
          <p:cNvSpPr/>
          <p:nvPr/>
        </p:nvSpPr>
        <p:spPr bwMode="auto">
          <a:xfrm>
            <a:off x="2616200" y="8265225"/>
            <a:ext cx="571500" cy="228600"/>
          </a:xfrm>
          <a:prstGeom prst="leftArrow">
            <a:avLst/>
          </a:prstGeom>
          <a:solidFill>
            <a:srgbClr val="FFC000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2" name="Left Arrow 11"/>
          <p:cNvSpPr/>
          <p:nvPr/>
        </p:nvSpPr>
        <p:spPr bwMode="auto">
          <a:xfrm>
            <a:off x="2616200" y="8686800"/>
            <a:ext cx="571500" cy="228600"/>
          </a:xfrm>
          <a:prstGeom prst="leftArrow">
            <a:avLst/>
          </a:prstGeom>
          <a:solidFill>
            <a:srgbClr val="FFC000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3" name="Rectangular Callout 12"/>
          <p:cNvSpPr/>
          <p:nvPr/>
        </p:nvSpPr>
        <p:spPr bwMode="auto">
          <a:xfrm>
            <a:off x="4292600" y="76200"/>
            <a:ext cx="3772892" cy="400110"/>
          </a:xfrm>
          <a:prstGeom prst="wedgeRectCallout">
            <a:avLst>
              <a:gd name="adj1" fmla="val -10148"/>
              <a:gd name="adj2" fmla="val 126316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We use math notation for brevity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41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/>
      <p:bldP spid="11" grpId="0" animBg="1"/>
      <p:bldP spid="12" grpId="0" animBg="1"/>
      <p:bldP spid="13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254000"/>
            <a:ext cx="7378700" cy="1498600"/>
          </a:xfrm>
        </p:spPr>
        <p:txBody>
          <a:bodyPr/>
          <a:lstStyle/>
          <a:p>
            <a:r>
              <a:rPr lang="en-US" dirty="0"/>
              <a:t>Validity of </a:t>
            </a:r>
            <a:r>
              <a:rPr lang="en-US" dirty="0">
                <a:solidFill>
                  <a:srgbClr val="C00000"/>
                </a:solidFill>
              </a:rPr>
              <a:t>e ≥ 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/>
              <a:t>INIT:</a:t>
            </a:r>
            <a:r>
              <a:rPr lang="en-US" dirty="0"/>
              <a:t> </a:t>
            </a:r>
            <a:r>
              <a:rPr lang="en-US" dirty="0">
                <a:solidFill>
                  <a:srgbClr val="C00000"/>
                </a:solidFill>
              </a:rPr>
              <a:t>e ≥ 0 </a:t>
            </a:r>
            <a:r>
              <a:rPr lang="en-US" dirty="0"/>
              <a:t>initially</a:t>
            </a:r>
          </a:p>
          <a:p>
            <a:endParaRPr lang="en-US" dirty="0"/>
          </a:p>
          <a:p>
            <a:endParaRPr lang="en-US" dirty="0"/>
          </a:p>
          <a:p>
            <a:pPr>
              <a:buNone/>
            </a:pPr>
            <a:r>
              <a:rPr lang="en-US" b="1" dirty="0"/>
              <a:t>PRES:</a:t>
            </a:r>
          </a:p>
          <a:p>
            <a:pPr lvl="2"/>
            <a:r>
              <a:rPr lang="en-US" b="1" dirty="0"/>
              <a:t>To show: </a:t>
            </a:r>
            <a:r>
              <a:rPr lang="en-US" dirty="0">
                <a:solidFill>
                  <a:srgbClr val="C00000"/>
                </a:solidFill>
              </a:rPr>
              <a:t>if e ≥ 0, then e’ ≥ 0</a:t>
            </a:r>
          </a:p>
          <a:p>
            <a:pPr lvl="4"/>
            <a:endParaRPr lang="en-US" dirty="0"/>
          </a:p>
          <a:p>
            <a:pPr marL="914400" lvl="1" indent="-457200">
              <a:buSzPct val="105000"/>
              <a:buFont typeface="+mj-lt"/>
              <a:buAutoNum type="alphaUcPeriod"/>
              <a:tabLst>
                <a:tab pos="2339975" algn="l"/>
              </a:tabLst>
            </a:pPr>
            <a:r>
              <a:rPr lang="en-US" dirty="0">
                <a:solidFill>
                  <a:srgbClr val="C00000"/>
                </a:solidFill>
              </a:rPr>
              <a:t>e ≥ 0</a:t>
            </a:r>
            <a:r>
              <a:rPr lang="en-US" dirty="0"/>
              <a:t>	by assumption</a:t>
            </a:r>
          </a:p>
          <a:p>
            <a:pPr marL="914400" lvl="1" indent="-457200">
              <a:buSzPct val="105000"/>
              <a:buFont typeface="+mj-lt"/>
              <a:buAutoNum type="alphaUcPeriod"/>
              <a:tabLst>
                <a:tab pos="2339975" algn="l"/>
              </a:tabLst>
            </a:pPr>
            <a:r>
              <a:rPr lang="en-US" dirty="0">
                <a:solidFill>
                  <a:srgbClr val="C00000"/>
                </a:solidFill>
              </a:rPr>
              <a:t>e’ = e/2</a:t>
            </a:r>
            <a:r>
              <a:rPr lang="en-US" dirty="0"/>
              <a:t>	by line 16</a:t>
            </a:r>
          </a:p>
          <a:p>
            <a:pPr marL="914400" lvl="1" indent="-457200">
              <a:buSzPct val="105000"/>
              <a:buFont typeface="+mj-lt"/>
              <a:buAutoNum type="alphaUcPeriod"/>
              <a:tabLst>
                <a:tab pos="2339975" algn="l"/>
              </a:tabLst>
            </a:pPr>
            <a:r>
              <a:rPr lang="en-US" dirty="0">
                <a:solidFill>
                  <a:srgbClr val="C00000"/>
                </a:solidFill>
              </a:rPr>
              <a:t>e/2 ≥ 0</a:t>
            </a:r>
            <a:r>
              <a:rPr lang="en-US" dirty="0"/>
              <a:t>	by math on A</a:t>
            </a:r>
          </a:p>
          <a:p>
            <a:pPr marL="914400" lvl="1" indent="-457200">
              <a:buSzPct val="105000"/>
              <a:buFont typeface="+mj-lt"/>
              <a:buAutoNum type="alphaUcPeriod"/>
              <a:tabLst>
                <a:tab pos="2339975" algn="l"/>
              </a:tabLst>
            </a:pPr>
            <a:r>
              <a:rPr lang="en-US" dirty="0">
                <a:solidFill>
                  <a:srgbClr val="C00000"/>
                </a:solidFill>
              </a:rPr>
              <a:t>e’ ≥ 0 	</a:t>
            </a:r>
            <a:r>
              <a:rPr lang="en-US" dirty="0"/>
              <a:t>by B and C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Rectangle 3"/>
          <p:cNvSpPr>
            <a:spLocks/>
          </p:cNvSpPr>
          <p:nvPr/>
        </p:nvSpPr>
        <p:spPr bwMode="auto">
          <a:xfrm>
            <a:off x="8331200" y="76200"/>
            <a:ext cx="4572000" cy="4862870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square" tIns="0" rIns="0" bIns="0" anchor="ctr">
            <a:spAutoFit/>
          </a:bodyPr>
          <a:lstStyle/>
          <a:p>
            <a:pPr marL="225425" indent="-225425" algn="l" defTabSz="12700"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f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sz="16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x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sz="16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y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y &gt;= 0;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//@ensures \result == POW(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x,y</a:t>
            </a:r>
            <a:r>
              <a:rPr lang="en-US" sz="16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);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{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16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b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= x;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16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e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= y;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16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= 1;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while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(e &gt; 1)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//@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loop_invariant</a:t>
            </a:r>
            <a:r>
              <a:rPr lang="en-US" sz="16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e &gt;= 0;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//@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loop_invariant</a:t>
            </a:r>
            <a:r>
              <a:rPr lang="en-US" sz="16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POW(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b,e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) * r == POW(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x,y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);</a:t>
            </a:r>
            <a:endParaRPr lang="en-US" sz="1600" b="0" dirty="0">
              <a:solidFill>
                <a:srgbClr val="C0000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 {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if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(e % 2 == 1) {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  r = b * r;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}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b = b * b;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e = e / 2;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 }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r * b;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10248075" y="2109850"/>
            <a:ext cx="914400" cy="3048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8" name="Rectangular Callout 7"/>
          <p:cNvSpPr/>
          <p:nvPr/>
        </p:nvSpPr>
        <p:spPr bwMode="auto">
          <a:xfrm>
            <a:off x="2997200" y="3308628"/>
            <a:ext cx="1871667" cy="707886"/>
          </a:xfrm>
          <a:prstGeom prst="wedgeRectCallout">
            <a:avLst>
              <a:gd name="adj1" fmla="val 3786"/>
              <a:gd name="adj2" fmla="val 85925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LI at </a:t>
            </a:r>
            <a:r>
              <a:rPr lang="en-US" sz="2000" dirty="0"/>
              <a:t>start</a:t>
            </a:r>
            <a:r>
              <a:rPr lang="en-US" sz="2000" b="0" dirty="0"/>
              <a:t> of</a:t>
            </a:r>
            <a:br>
              <a:rPr lang="en-US" sz="2000" b="0" dirty="0"/>
            </a:br>
            <a:r>
              <a:rPr lang="en-US" sz="2000" b="0" dirty="0"/>
              <a:t>current iteration</a:t>
            </a:r>
          </a:p>
        </p:txBody>
      </p:sp>
      <p:sp>
        <p:nvSpPr>
          <p:cNvPr id="9" name="Rectangular Callout 8"/>
          <p:cNvSpPr/>
          <p:nvPr/>
        </p:nvSpPr>
        <p:spPr bwMode="auto">
          <a:xfrm>
            <a:off x="5130800" y="3330714"/>
            <a:ext cx="1871667" cy="707886"/>
          </a:xfrm>
          <a:prstGeom prst="wedgeRectCallout">
            <a:avLst>
              <a:gd name="adj1" fmla="val -29207"/>
              <a:gd name="adj2" fmla="val 84247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LI at </a:t>
            </a:r>
            <a:r>
              <a:rPr lang="en-US" sz="2000" dirty="0"/>
              <a:t>end</a:t>
            </a:r>
            <a:r>
              <a:rPr lang="en-US" sz="2000" b="0" dirty="0"/>
              <a:t> of</a:t>
            </a:r>
            <a:br>
              <a:rPr lang="en-US" sz="2000" b="0" dirty="0"/>
            </a:br>
            <a:r>
              <a:rPr lang="en-US" sz="2000" b="0" dirty="0"/>
              <a:t>current iteration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313051" y="1912203"/>
            <a:ext cx="65594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rgbClr val="00B050"/>
                </a:solidFill>
                <a:sym typeface="Wingdings 2"/>
              </a:rPr>
              <a:t></a:t>
            </a:r>
            <a:endParaRPr lang="en-US" sz="4800" dirty="0">
              <a:solidFill>
                <a:srgbClr val="00B05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350000" y="6553200"/>
            <a:ext cx="65594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rgbClr val="00B050"/>
                </a:solidFill>
                <a:sym typeface="Wingdings 2"/>
              </a:rPr>
              <a:t></a:t>
            </a:r>
            <a:endParaRPr lang="en-US" sz="4800" dirty="0">
              <a:solidFill>
                <a:srgbClr val="00B050"/>
              </a:solidFill>
            </a:endParaRPr>
          </a:p>
        </p:txBody>
      </p:sp>
      <p:cxnSp>
        <p:nvCxnSpPr>
          <p:cNvPr id="14" name="Curved Connector 9"/>
          <p:cNvCxnSpPr>
            <a:stCxn id="19" idx="5"/>
            <a:endCxn id="16" idx="6"/>
          </p:cNvCxnSpPr>
          <p:nvPr/>
        </p:nvCxnSpPr>
        <p:spPr bwMode="auto">
          <a:xfrm rot="16200000" flipH="1">
            <a:off x="4613182" y="4282982"/>
            <a:ext cx="708118" cy="1546318"/>
          </a:xfrm>
          <a:prstGeom prst="curvedConnector4">
            <a:avLst>
              <a:gd name="adj1" fmla="val 68199"/>
              <a:gd name="adj2" fmla="val 107873"/>
            </a:avLst>
          </a:prstGeom>
          <a:solidFill>
            <a:schemeClr val="accent1"/>
          </a:solidFill>
          <a:ln w="38100" cap="flat" cmpd="sng" algn="ctr">
            <a:solidFill>
              <a:srgbClr val="92D050"/>
            </a:solidFill>
            <a:prstDash val="solid"/>
            <a:miter lim="400000"/>
            <a:headEnd type="arrow" w="med" len="med"/>
            <a:tailEnd type="none"/>
          </a:ln>
          <a:effectLst/>
        </p:spPr>
      </p:cxnSp>
      <p:sp>
        <p:nvSpPr>
          <p:cNvPr id="15" name="Oval 14"/>
          <p:cNvSpPr>
            <a:spLocks noChangeArrowheads="1"/>
          </p:cNvSpPr>
          <p:nvPr/>
        </p:nvSpPr>
        <p:spPr bwMode="auto">
          <a:xfrm>
            <a:off x="5149600" y="4314700"/>
            <a:ext cx="971800" cy="457200"/>
          </a:xfrm>
          <a:prstGeom prst="ellipse">
            <a:avLst/>
          </a:prstGeom>
          <a:noFill/>
          <a:ln w="38100" algn="ctr">
            <a:solidFill>
              <a:srgbClr val="92D05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 dirty="0">
              <a:solidFill>
                <a:srgbClr val="92D050"/>
              </a:solidFill>
            </a:endParaRPr>
          </a:p>
        </p:txBody>
      </p:sp>
      <p:sp>
        <p:nvSpPr>
          <p:cNvPr id="16" name="Oval 15"/>
          <p:cNvSpPr/>
          <p:nvPr/>
        </p:nvSpPr>
        <p:spPr bwMode="auto">
          <a:xfrm>
            <a:off x="5588000" y="5334000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9" name="Oval 18"/>
          <p:cNvSpPr/>
          <p:nvPr/>
        </p:nvSpPr>
        <p:spPr bwMode="auto">
          <a:xfrm>
            <a:off x="4064000" y="4572000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25" name="Rectangular Callout 24"/>
          <p:cNvSpPr/>
          <p:nvPr/>
        </p:nvSpPr>
        <p:spPr bwMode="auto">
          <a:xfrm>
            <a:off x="2387600" y="8512314"/>
            <a:ext cx="3340017" cy="707886"/>
          </a:xfrm>
          <a:prstGeom prst="wedgeRectCallout">
            <a:avLst>
              <a:gd name="adj1" fmla="val -25652"/>
              <a:gd name="adj2" fmla="val -157697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Both INIT and PRES were</a:t>
            </a:r>
            <a:br>
              <a:rPr lang="en-US" sz="2000" b="0" dirty="0"/>
            </a:br>
            <a:r>
              <a:rPr lang="en-US" sz="2000" b="0" dirty="0"/>
              <a:t>proved by point-to reasoning</a:t>
            </a:r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42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3" grpId="0"/>
      <p:bldP spid="15" grpId="0" animBg="1"/>
      <p:bldP spid="25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254000"/>
            <a:ext cx="7378700" cy="1498600"/>
          </a:xfrm>
        </p:spPr>
        <p:txBody>
          <a:bodyPr/>
          <a:lstStyle/>
          <a:p>
            <a:r>
              <a:rPr lang="en-US" dirty="0"/>
              <a:t>Validity of </a:t>
            </a:r>
            <a:r>
              <a:rPr lang="en-US" dirty="0">
                <a:solidFill>
                  <a:srgbClr val="C00000"/>
                </a:solidFill>
              </a:rPr>
              <a:t>b</a:t>
            </a:r>
            <a:r>
              <a:rPr lang="en-US" baseline="30000" dirty="0">
                <a:solidFill>
                  <a:srgbClr val="C00000"/>
                </a:solidFill>
              </a:rPr>
              <a:t>e</a:t>
            </a:r>
            <a:r>
              <a:rPr lang="en-US" dirty="0">
                <a:solidFill>
                  <a:srgbClr val="C00000"/>
                </a:solidFill>
              </a:rPr>
              <a:t> r = </a:t>
            </a:r>
            <a:r>
              <a:rPr lang="en-US" dirty="0" err="1">
                <a:solidFill>
                  <a:srgbClr val="C00000"/>
                </a:solidFill>
              </a:rPr>
              <a:t>x</a:t>
            </a:r>
            <a:r>
              <a:rPr lang="en-US" baseline="30000" dirty="0" err="1">
                <a:solidFill>
                  <a:srgbClr val="C00000"/>
                </a:solidFill>
              </a:rPr>
              <a:t>y</a:t>
            </a:r>
            <a:endParaRPr lang="en-US" baseline="300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/>
              <a:t>INIT:</a:t>
            </a:r>
          </a:p>
          <a:p>
            <a:pPr lvl="2"/>
            <a:r>
              <a:rPr lang="en-US" b="1" dirty="0"/>
              <a:t>To show: </a:t>
            </a:r>
            <a:r>
              <a:rPr lang="en-US" dirty="0">
                <a:solidFill>
                  <a:srgbClr val="C00000"/>
                </a:solidFill>
              </a:rPr>
              <a:t>b</a:t>
            </a:r>
            <a:r>
              <a:rPr lang="en-US" baseline="30000" dirty="0">
                <a:solidFill>
                  <a:srgbClr val="C00000"/>
                </a:solidFill>
              </a:rPr>
              <a:t>e</a:t>
            </a:r>
            <a:r>
              <a:rPr lang="en-US" dirty="0">
                <a:solidFill>
                  <a:srgbClr val="C00000"/>
                </a:solidFill>
              </a:rPr>
              <a:t> r = </a:t>
            </a:r>
            <a:r>
              <a:rPr lang="en-US" dirty="0" err="1">
                <a:solidFill>
                  <a:srgbClr val="C00000"/>
                </a:solidFill>
              </a:rPr>
              <a:t>x</a:t>
            </a:r>
            <a:r>
              <a:rPr lang="en-US" baseline="30000" dirty="0" err="1">
                <a:solidFill>
                  <a:srgbClr val="C00000"/>
                </a:solidFill>
              </a:rPr>
              <a:t>y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/>
              <a:t>initially</a:t>
            </a:r>
          </a:p>
          <a:p>
            <a:pPr marL="914400" lvl="1" indent="-457200">
              <a:buSzPct val="105000"/>
              <a:buFont typeface="+mj-lt"/>
              <a:buAutoNum type="alphaUcPeriod"/>
              <a:tabLst>
                <a:tab pos="2684463" algn="l"/>
              </a:tabLst>
            </a:pPr>
            <a:r>
              <a:rPr lang="en-US" dirty="0">
                <a:solidFill>
                  <a:srgbClr val="C00000"/>
                </a:solidFill>
              </a:rPr>
              <a:t>b = x</a:t>
            </a:r>
            <a:r>
              <a:rPr lang="en-US" dirty="0"/>
              <a:t>	by line 5</a:t>
            </a:r>
          </a:p>
          <a:p>
            <a:pPr marL="914400" lvl="1" indent="-457200">
              <a:buSzPct val="105000"/>
              <a:buFont typeface="+mj-lt"/>
              <a:buAutoNum type="alphaUcPeriod"/>
              <a:tabLst>
                <a:tab pos="2684463" algn="l"/>
              </a:tabLst>
            </a:pPr>
            <a:r>
              <a:rPr lang="en-US" dirty="0">
                <a:solidFill>
                  <a:srgbClr val="C00000"/>
                </a:solidFill>
              </a:rPr>
              <a:t>e = y</a:t>
            </a:r>
            <a:r>
              <a:rPr lang="en-US" dirty="0"/>
              <a:t>	by line 6</a:t>
            </a:r>
          </a:p>
          <a:p>
            <a:pPr marL="914400" lvl="1" indent="-457200">
              <a:buSzPct val="105000"/>
              <a:buFont typeface="+mj-lt"/>
              <a:buAutoNum type="alphaUcPeriod"/>
              <a:tabLst>
                <a:tab pos="2684463" algn="l"/>
              </a:tabLst>
            </a:pPr>
            <a:r>
              <a:rPr lang="en-US" dirty="0">
                <a:solidFill>
                  <a:srgbClr val="C00000"/>
                </a:solidFill>
              </a:rPr>
              <a:t>r = 1</a:t>
            </a:r>
            <a:r>
              <a:rPr lang="en-US" dirty="0"/>
              <a:t>	by line 7</a:t>
            </a:r>
          </a:p>
          <a:p>
            <a:pPr marL="914400" lvl="1" indent="-457200">
              <a:buSzPct val="105000"/>
              <a:buFont typeface="+mj-lt"/>
              <a:buAutoNum type="alphaUcPeriod"/>
              <a:tabLst>
                <a:tab pos="2684463" algn="l"/>
              </a:tabLst>
            </a:pPr>
            <a:r>
              <a:rPr lang="en-US" dirty="0">
                <a:solidFill>
                  <a:srgbClr val="C00000"/>
                </a:solidFill>
              </a:rPr>
              <a:t>b</a:t>
            </a:r>
            <a:r>
              <a:rPr lang="en-US" baseline="30000" dirty="0">
                <a:solidFill>
                  <a:srgbClr val="C00000"/>
                </a:solidFill>
              </a:rPr>
              <a:t>e</a:t>
            </a:r>
            <a:r>
              <a:rPr lang="en-US" dirty="0">
                <a:solidFill>
                  <a:srgbClr val="C00000"/>
                </a:solidFill>
              </a:rPr>
              <a:t> r = </a:t>
            </a:r>
            <a:r>
              <a:rPr lang="en-US" dirty="0" err="1">
                <a:solidFill>
                  <a:srgbClr val="C00000"/>
                </a:solidFill>
              </a:rPr>
              <a:t>x</a:t>
            </a:r>
            <a:r>
              <a:rPr lang="en-US" baseline="30000" dirty="0" err="1">
                <a:solidFill>
                  <a:srgbClr val="C00000"/>
                </a:solidFill>
              </a:rPr>
              <a:t>y</a:t>
            </a:r>
            <a:r>
              <a:rPr lang="en-US" dirty="0"/>
              <a:t>	by math on A, B, C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>
              <a:buNone/>
            </a:pPr>
            <a:r>
              <a:rPr lang="en-US" b="1" dirty="0"/>
              <a:t>PRES:</a:t>
            </a:r>
          </a:p>
          <a:p>
            <a:pPr lvl="2"/>
            <a:r>
              <a:rPr lang="en-US" b="1" dirty="0"/>
              <a:t>To show: </a:t>
            </a:r>
            <a:r>
              <a:rPr lang="en-US" dirty="0">
                <a:solidFill>
                  <a:srgbClr val="C00000"/>
                </a:solidFill>
              </a:rPr>
              <a:t>if b</a:t>
            </a:r>
            <a:r>
              <a:rPr lang="en-US" baseline="30000" dirty="0">
                <a:solidFill>
                  <a:srgbClr val="C00000"/>
                </a:solidFill>
              </a:rPr>
              <a:t>e</a:t>
            </a:r>
            <a:r>
              <a:rPr lang="en-US" dirty="0">
                <a:solidFill>
                  <a:srgbClr val="C00000"/>
                </a:solidFill>
              </a:rPr>
              <a:t> r = </a:t>
            </a:r>
            <a:r>
              <a:rPr lang="en-US" dirty="0" err="1">
                <a:solidFill>
                  <a:srgbClr val="C00000"/>
                </a:solidFill>
              </a:rPr>
              <a:t>x</a:t>
            </a:r>
            <a:r>
              <a:rPr lang="en-US" baseline="30000" dirty="0" err="1">
                <a:solidFill>
                  <a:srgbClr val="C00000"/>
                </a:solidFill>
              </a:rPr>
              <a:t>y</a:t>
            </a:r>
            <a:r>
              <a:rPr lang="en-US" dirty="0">
                <a:solidFill>
                  <a:srgbClr val="C00000"/>
                </a:solidFill>
              </a:rPr>
              <a:t>, then </a:t>
            </a:r>
            <a:r>
              <a:rPr lang="en-US" dirty="0" err="1">
                <a:solidFill>
                  <a:srgbClr val="C00000"/>
                </a:solidFill>
              </a:rPr>
              <a:t>b’</a:t>
            </a:r>
            <a:r>
              <a:rPr lang="en-US" baseline="30000" dirty="0" err="1">
                <a:solidFill>
                  <a:srgbClr val="C00000"/>
                </a:solidFill>
              </a:rPr>
              <a:t>e</a:t>
            </a:r>
            <a:r>
              <a:rPr lang="en-US" baseline="30000" dirty="0">
                <a:solidFill>
                  <a:srgbClr val="C00000"/>
                </a:solidFill>
              </a:rPr>
              <a:t>’</a:t>
            </a:r>
            <a:r>
              <a:rPr lang="en-US" dirty="0">
                <a:solidFill>
                  <a:srgbClr val="C00000"/>
                </a:solidFill>
              </a:rPr>
              <a:t> r’ = </a:t>
            </a:r>
            <a:r>
              <a:rPr lang="en-US" dirty="0" err="1">
                <a:solidFill>
                  <a:srgbClr val="C00000"/>
                </a:solidFill>
              </a:rPr>
              <a:t>x</a:t>
            </a:r>
            <a:r>
              <a:rPr lang="en-US" baseline="30000" dirty="0" err="1">
                <a:solidFill>
                  <a:srgbClr val="C00000"/>
                </a:solidFill>
              </a:rPr>
              <a:t>y</a:t>
            </a:r>
            <a:endParaRPr lang="en-US" dirty="0">
              <a:solidFill>
                <a:srgbClr val="C00000"/>
              </a:solidFill>
            </a:endParaRPr>
          </a:p>
          <a:p>
            <a:pPr lvl="1"/>
            <a:r>
              <a:rPr lang="en-US" dirty="0"/>
              <a:t>We need to distinguish between 2 cases based on </a:t>
            </a:r>
            <a:r>
              <a:rPr lang="en-US" dirty="0">
                <a:solidFill>
                  <a:srgbClr val="C00000"/>
                </a:solidFill>
              </a:rPr>
              <a:t>e</a:t>
            </a:r>
            <a:r>
              <a:rPr lang="en-US" dirty="0"/>
              <a:t> % 2 == 1</a:t>
            </a:r>
          </a:p>
          <a:p>
            <a:pPr lvl="2"/>
            <a:r>
              <a:rPr lang="en-US" b="1" dirty="0">
                <a:solidFill>
                  <a:srgbClr val="C00000"/>
                </a:solidFill>
              </a:rPr>
              <a:t>e</a:t>
            </a:r>
            <a:r>
              <a:rPr lang="en-US" b="1" dirty="0"/>
              <a:t> % 2 == 1  </a:t>
            </a:r>
            <a:r>
              <a:rPr lang="en-US" dirty="0"/>
              <a:t>is </a:t>
            </a:r>
            <a:r>
              <a:rPr lang="en-US" b="1" dirty="0"/>
              <a:t>true</a:t>
            </a:r>
            <a:r>
              <a:rPr lang="en-US" dirty="0"/>
              <a:t>		— </a:t>
            </a:r>
            <a:r>
              <a:rPr lang="en-US" i="1" dirty="0">
                <a:solidFill>
                  <a:srgbClr val="C00000"/>
                </a:solidFill>
              </a:rPr>
              <a:t>e</a:t>
            </a:r>
            <a:r>
              <a:rPr lang="en-US" i="1" dirty="0"/>
              <a:t> is odd</a:t>
            </a:r>
          </a:p>
          <a:p>
            <a:pPr lvl="2"/>
            <a:r>
              <a:rPr lang="en-US" b="1" dirty="0">
                <a:solidFill>
                  <a:srgbClr val="C00000"/>
                </a:solidFill>
              </a:rPr>
              <a:t>e</a:t>
            </a:r>
            <a:r>
              <a:rPr lang="en-US" b="1" dirty="0"/>
              <a:t> % 2 == 1  </a:t>
            </a:r>
            <a:r>
              <a:rPr lang="en-US" dirty="0"/>
              <a:t>is </a:t>
            </a:r>
            <a:r>
              <a:rPr lang="en-US" b="1" dirty="0"/>
              <a:t>false</a:t>
            </a:r>
            <a:r>
              <a:rPr lang="en-US" dirty="0"/>
              <a:t>	— </a:t>
            </a:r>
            <a:r>
              <a:rPr lang="en-US" i="1" dirty="0">
                <a:solidFill>
                  <a:srgbClr val="C00000"/>
                </a:solidFill>
              </a:rPr>
              <a:t>e</a:t>
            </a:r>
            <a:r>
              <a:rPr lang="en-US" i="1" dirty="0"/>
              <a:t> is even</a:t>
            </a:r>
          </a:p>
        </p:txBody>
      </p:sp>
      <p:sp>
        <p:nvSpPr>
          <p:cNvPr id="4" name="Rectangle 3"/>
          <p:cNvSpPr>
            <a:spLocks/>
          </p:cNvSpPr>
          <p:nvPr/>
        </p:nvSpPr>
        <p:spPr bwMode="auto">
          <a:xfrm>
            <a:off x="8331200" y="76200"/>
            <a:ext cx="4572000" cy="4862870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square" tIns="0" rIns="0" bIns="0" anchor="ctr">
            <a:spAutoFit/>
          </a:bodyPr>
          <a:lstStyle/>
          <a:p>
            <a:pPr marL="225425" indent="-225425" algn="l" defTabSz="12700"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f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sz="16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x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sz="16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y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y &gt;= 0;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//@ensures \result == POW(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x,y</a:t>
            </a:r>
            <a:r>
              <a:rPr lang="en-US" sz="16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);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{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16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b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= x;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16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e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= y;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16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= 1;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while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(e &gt; 1)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//@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loop_invariant</a:t>
            </a:r>
            <a:r>
              <a:rPr lang="en-US" sz="16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e &gt;= 0;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//@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loop_invariant</a:t>
            </a:r>
            <a:r>
              <a:rPr lang="en-US" sz="16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POW(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b,e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) * r == POW(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x,y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);</a:t>
            </a:r>
            <a:endParaRPr lang="en-US" sz="1600" b="0" dirty="0">
              <a:solidFill>
                <a:srgbClr val="C0000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 {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if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(e % 2 == 1) {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  r = b * r;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}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b = b * b;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e = e / 2;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 }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r * b;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10248074" y="2286000"/>
            <a:ext cx="2756725" cy="4572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8" name="Rectangular Callout 7"/>
          <p:cNvSpPr/>
          <p:nvPr/>
        </p:nvSpPr>
        <p:spPr bwMode="auto">
          <a:xfrm>
            <a:off x="3411533" y="5670828"/>
            <a:ext cx="1871667" cy="707886"/>
          </a:xfrm>
          <a:prstGeom prst="wedgeRectCallout">
            <a:avLst>
              <a:gd name="adj1" fmla="val 3786"/>
              <a:gd name="adj2" fmla="val 85925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LI at </a:t>
            </a:r>
            <a:r>
              <a:rPr lang="en-US" sz="2000" dirty="0"/>
              <a:t>start</a:t>
            </a:r>
            <a:r>
              <a:rPr lang="en-US" sz="2000" b="0" dirty="0"/>
              <a:t> of</a:t>
            </a:r>
            <a:br>
              <a:rPr lang="en-US" sz="2000" b="0" dirty="0"/>
            </a:br>
            <a:r>
              <a:rPr lang="en-US" sz="2000" b="0" dirty="0"/>
              <a:t>current iteration</a:t>
            </a:r>
          </a:p>
        </p:txBody>
      </p:sp>
      <p:sp>
        <p:nvSpPr>
          <p:cNvPr id="9" name="Rectangular Callout 8"/>
          <p:cNvSpPr/>
          <p:nvPr/>
        </p:nvSpPr>
        <p:spPr bwMode="auto">
          <a:xfrm>
            <a:off x="5545133" y="5692914"/>
            <a:ext cx="1871667" cy="707886"/>
          </a:xfrm>
          <a:prstGeom prst="wedgeRectCallout">
            <a:avLst>
              <a:gd name="adj1" fmla="val -29207"/>
              <a:gd name="adj2" fmla="val 84247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LI at </a:t>
            </a:r>
            <a:r>
              <a:rPr lang="en-US" sz="2000" dirty="0"/>
              <a:t>end</a:t>
            </a:r>
            <a:r>
              <a:rPr lang="en-US" sz="2000" b="0" dirty="0"/>
              <a:t> of</a:t>
            </a:r>
            <a:br>
              <a:rPr lang="en-US" sz="2000" b="0" dirty="0"/>
            </a:br>
            <a:r>
              <a:rPr lang="en-US" sz="2000" b="0" dirty="0"/>
              <a:t>current iteration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989451" y="4343400"/>
            <a:ext cx="65594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rgbClr val="00B050"/>
                </a:solidFill>
                <a:sym typeface="Wingdings 2"/>
              </a:rPr>
              <a:t></a:t>
            </a:r>
            <a:endParaRPr lang="en-US" sz="4800" dirty="0">
              <a:solidFill>
                <a:srgbClr val="00B050"/>
              </a:solidFill>
            </a:endParaRPr>
          </a:p>
        </p:txBody>
      </p:sp>
      <p:sp>
        <p:nvSpPr>
          <p:cNvPr id="14" name="Rectangular Callout 13"/>
          <p:cNvSpPr/>
          <p:nvPr/>
        </p:nvSpPr>
        <p:spPr bwMode="auto">
          <a:xfrm>
            <a:off x="8838856" y="6378714"/>
            <a:ext cx="2508251" cy="707886"/>
          </a:xfrm>
          <a:prstGeom prst="wedgeRectCallout">
            <a:avLst>
              <a:gd name="adj1" fmla="val -120441"/>
              <a:gd name="adj2" fmla="val 23855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i="1" dirty="0"/>
              <a:t>x</a:t>
            </a:r>
            <a:r>
              <a:rPr lang="en-US" sz="2000" b="0" dirty="0"/>
              <a:t> and </a:t>
            </a:r>
            <a:r>
              <a:rPr lang="en-US" sz="2000" i="1" dirty="0"/>
              <a:t>y</a:t>
            </a:r>
            <a:r>
              <a:rPr lang="en-US" sz="2000" b="0" dirty="0"/>
              <a:t> don’t change</a:t>
            </a:r>
            <a:br>
              <a:rPr lang="en-US" sz="2000" b="0" dirty="0"/>
            </a:br>
            <a:r>
              <a:rPr lang="en-US" sz="2000" b="0" dirty="0"/>
              <a:t>in the loop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43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9" grpId="0" animBg="1"/>
      <p:bldP spid="10" grpId="0"/>
      <p:bldP spid="14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/>
              <a:t>PRES:</a:t>
            </a:r>
          </a:p>
          <a:p>
            <a:pPr lvl="2"/>
            <a:r>
              <a:rPr lang="en-US" b="1" dirty="0"/>
              <a:t>To show: </a:t>
            </a:r>
            <a:r>
              <a:rPr lang="en-US" dirty="0">
                <a:solidFill>
                  <a:srgbClr val="C00000"/>
                </a:solidFill>
              </a:rPr>
              <a:t>if b</a:t>
            </a:r>
            <a:r>
              <a:rPr lang="en-US" baseline="30000" dirty="0">
                <a:solidFill>
                  <a:srgbClr val="C00000"/>
                </a:solidFill>
              </a:rPr>
              <a:t>e</a:t>
            </a:r>
            <a:r>
              <a:rPr lang="en-US" dirty="0">
                <a:solidFill>
                  <a:srgbClr val="C00000"/>
                </a:solidFill>
              </a:rPr>
              <a:t> r = </a:t>
            </a:r>
            <a:r>
              <a:rPr lang="en-US" dirty="0" err="1">
                <a:solidFill>
                  <a:srgbClr val="C00000"/>
                </a:solidFill>
              </a:rPr>
              <a:t>x</a:t>
            </a:r>
            <a:r>
              <a:rPr lang="en-US" baseline="30000" dirty="0" err="1">
                <a:solidFill>
                  <a:srgbClr val="C00000"/>
                </a:solidFill>
              </a:rPr>
              <a:t>y</a:t>
            </a:r>
            <a:r>
              <a:rPr lang="en-US" dirty="0">
                <a:solidFill>
                  <a:srgbClr val="C00000"/>
                </a:solidFill>
              </a:rPr>
              <a:t>, then </a:t>
            </a:r>
            <a:r>
              <a:rPr lang="en-US" dirty="0" err="1">
                <a:solidFill>
                  <a:srgbClr val="C00000"/>
                </a:solidFill>
              </a:rPr>
              <a:t>b’</a:t>
            </a:r>
            <a:r>
              <a:rPr lang="en-US" baseline="30000" dirty="0" err="1">
                <a:solidFill>
                  <a:srgbClr val="C00000"/>
                </a:solidFill>
              </a:rPr>
              <a:t>e</a:t>
            </a:r>
            <a:r>
              <a:rPr lang="en-US" baseline="30000" dirty="0">
                <a:solidFill>
                  <a:srgbClr val="C00000"/>
                </a:solidFill>
              </a:rPr>
              <a:t>’</a:t>
            </a:r>
            <a:r>
              <a:rPr lang="en-US" dirty="0">
                <a:solidFill>
                  <a:srgbClr val="C00000"/>
                </a:solidFill>
              </a:rPr>
              <a:t> r’ = </a:t>
            </a:r>
            <a:r>
              <a:rPr lang="en-US" dirty="0" err="1">
                <a:solidFill>
                  <a:srgbClr val="C00000"/>
                </a:solidFill>
              </a:rPr>
              <a:t>x</a:t>
            </a:r>
            <a:r>
              <a:rPr lang="en-US" baseline="30000" dirty="0" err="1">
                <a:solidFill>
                  <a:srgbClr val="C00000"/>
                </a:solidFill>
              </a:rPr>
              <a:t>y</a:t>
            </a:r>
            <a:endParaRPr lang="en-US" dirty="0">
              <a:solidFill>
                <a:srgbClr val="C00000"/>
              </a:solidFill>
            </a:endParaRPr>
          </a:p>
          <a:p>
            <a:pPr lvl="2"/>
            <a:r>
              <a:rPr lang="en-US" dirty="0"/>
              <a:t>Case </a:t>
            </a:r>
            <a:r>
              <a:rPr lang="en-US" b="1" dirty="0">
                <a:solidFill>
                  <a:srgbClr val="C00000"/>
                </a:solidFill>
              </a:rPr>
              <a:t>e</a:t>
            </a:r>
            <a:r>
              <a:rPr lang="en-US" b="1" dirty="0"/>
              <a:t> is odd </a:t>
            </a:r>
            <a:r>
              <a:rPr lang="en-US" dirty="0"/>
              <a:t>(e % 2 == 1)</a:t>
            </a:r>
          </a:p>
          <a:p>
            <a:pPr lvl="3"/>
            <a:r>
              <a:rPr lang="en-US" dirty="0"/>
              <a:t>Then </a:t>
            </a:r>
            <a:r>
              <a:rPr lang="en-US" dirty="0">
                <a:solidFill>
                  <a:srgbClr val="C00000"/>
                </a:solidFill>
              </a:rPr>
              <a:t>e</a:t>
            </a:r>
            <a:r>
              <a:rPr lang="en-US" dirty="0"/>
              <a:t> = 2</a:t>
            </a:r>
            <a:r>
              <a:rPr lang="en-US" b="1" i="1" dirty="0"/>
              <a:t>n</a:t>
            </a:r>
            <a:r>
              <a:rPr lang="en-US" dirty="0"/>
              <a:t>+1 for some </a:t>
            </a:r>
            <a:r>
              <a:rPr lang="en-US" b="1" i="1" dirty="0"/>
              <a:t>n</a:t>
            </a:r>
          </a:p>
          <a:p>
            <a:pPr marL="914400" lvl="1" indent="-457200">
              <a:buSzPct val="105000"/>
              <a:buFont typeface="+mj-lt"/>
              <a:buAutoNum type="alphaUcPeriod"/>
              <a:tabLst>
                <a:tab pos="1316038" algn="l"/>
                <a:tab pos="3998913" algn="l"/>
                <a:tab pos="4230688" algn="l"/>
              </a:tabLst>
            </a:pPr>
            <a:r>
              <a:rPr lang="en-US" dirty="0">
                <a:solidFill>
                  <a:srgbClr val="C00000"/>
                </a:solidFill>
              </a:rPr>
              <a:t>b’ = b*b</a:t>
            </a:r>
            <a:r>
              <a:rPr lang="en-US" dirty="0"/>
              <a:t>	by line 15</a:t>
            </a:r>
          </a:p>
          <a:p>
            <a:pPr marL="914400" lvl="1" indent="-457200">
              <a:buSzPct val="105000"/>
              <a:buFont typeface="+mj-lt"/>
              <a:buAutoNum type="alphaUcPeriod"/>
              <a:tabLst>
                <a:tab pos="1316038" algn="l"/>
                <a:tab pos="3998913" algn="l"/>
                <a:tab pos="4230688" algn="l"/>
              </a:tabLst>
            </a:pPr>
            <a:r>
              <a:rPr lang="en-US" dirty="0">
                <a:solidFill>
                  <a:srgbClr val="C00000"/>
                </a:solidFill>
              </a:rPr>
              <a:t>e’	= e/2</a:t>
            </a:r>
            <a:r>
              <a:rPr lang="en-US" dirty="0"/>
              <a:t>	by line 16</a:t>
            </a:r>
          </a:p>
          <a:p>
            <a:pPr marL="914400" lvl="1" indent="-457200">
              <a:buSzPct val="105000"/>
              <a:buFont typeface="+mj-lt"/>
              <a:buAutoNum type="alphaUcPeriod"/>
              <a:tabLst>
                <a:tab pos="1316038" algn="l"/>
                <a:tab pos="3998913" algn="l"/>
                <a:tab pos="4230688" algn="l"/>
              </a:tabLst>
            </a:pPr>
            <a:r>
              <a:rPr lang="en-US" dirty="0">
                <a:solidFill>
                  <a:srgbClr val="C00000"/>
                </a:solidFill>
              </a:rPr>
              <a:t> 	= n</a:t>
            </a:r>
            <a:r>
              <a:rPr lang="en-US" dirty="0"/>
              <a:t>	by case assumption and math</a:t>
            </a:r>
          </a:p>
          <a:p>
            <a:pPr marL="914400" lvl="1" indent="-457200">
              <a:buSzPct val="105000"/>
              <a:buFont typeface="+mj-lt"/>
              <a:buAutoNum type="alphaUcPeriod"/>
              <a:tabLst>
                <a:tab pos="3998913" algn="l"/>
                <a:tab pos="4230688" algn="l"/>
              </a:tabLst>
            </a:pPr>
            <a:r>
              <a:rPr lang="en-US" dirty="0">
                <a:solidFill>
                  <a:srgbClr val="C00000"/>
                </a:solidFill>
              </a:rPr>
              <a:t>r’ = b * r</a:t>
            </a:r>
            <a:r>
              <a:rPr lang="en-US" dirty="0"/>
              <a:t>	by line 13</a:t>
            </a:r>
          </a:p>
          <a:p>
            <a:pPr marL="914400" lvl="1" indent="-457200">
              <a:buSzPct val="105000"/>
              <a:buFont typeface="+mj-lt"/>
              <a:buAutoNum type="alphaUcPeriod"/>
              <a:tabLst>
                <a:tab pos="1768475" algn="l"/>
                <a:tab pos="3998913" algn="l"/>
                <a:tab pos="4230688" algn="l"/>
              </a:tabLst>
            </a:pPr>
            <a:r>
              <a:rPr lang="en-US" dirty="0" err="1">
                <a:solidFill>
                  <a:srgbClr val="C00000"/>
                </a:solidFill>
              </a:rPr>
              <a:t>b’</a:t>
            </a:r>
            <a:r>
              <a:rPr lang="en-US" baseline="30000" dirty="0" err="1">
                <a:solidFill>
                  <a:srgbClr val="C00000"/>
                </a:solidFill>
              </a:rPr>
              <a:t>e</a:t>
            </a:r>
            <a:r>
              <a:rPr lang="en-US" baseline="30000" dirty="0">
                <a:solidFill>
                  <a:srgbClr val="C00000"/>
                </a:solidFill>
              </a:rPr>
              <a:t>’</a:t>
            </a:r>
            <a:r>
              <a:rPr lang="en-US" dirty="0">
                <a:solidFill>
                  <a:srgbClr val="C00000"/>
                </a:solidFill>
              </a:rPr>
              <a:t> r’	= (b*b)</a:t>
            </a:r>
            <a:r>
              <a:rPr lang="en-US" baseline="30000" dirty="0">
                <a:solidFill>
                  <a:srgbClr val="C00000"/>
                </a:solidFill>
              </a:rPr>
              <a:t>n</a:t>
            </a:r>
            <a:r>
              <a:rPr lang="en-US" dirty="0">
                <a:solidFill>
                  <a:srgbClr val="C00000"/>
                </a:solidFill>
              </a:rPr>
              <a:t> b*r</a:t>
            </a:r>
            <a:r>
              <a:rPr lang="en-US" dirty="0"/>
              <a:t>	by A, B, C, D</a:t>
            </a:r>
          </a:p>
          <a:p>
            <a:pPr marL="914400" lvl="1" indent="-457200">
              <a:buSzPct val="105000"/>
              <a:buFont typeface="+mj-lt"/>
              <a:buAutoNum type="alphaUcPeriod"/>
              <a:tabLst>
                <a:tab pos="1768475" algn="l"/>
                <a:tab pos="3998913" algn="l"/>
                <a:tab pos="4230688" algn="l"/>
              </a:tabLst>
            </a:pPr>
            <a:r>
              <a:rPr lang="en-US" dirty="0">
                <a:solidFill>
                  <a:srgbClr val="C00000"/>
                </a:solidFill>
              </a:rPr>
              <a:t> 	= b(b</a:t>
            </a:r>
            <a:r>
              <a:rPr lang="en-US" baseline="30000" dirty="0">
                <a:solidFill>
                  <a:srgbClr val="C00000"/>
                </a:solidFill>
              </a:rPr>
              <a:t>2</a:t>
            </a:r>
            <a:r>
              <a:rPr lang="en-US" dirty="0">
                <a:solidFill>
                  <a:srgbClr val="C00000"/>
                </a:solidFill>
              </a:rPr>
              <a:t>)</a:t>
            </a:r>
            <a:r>
              <a:rPr lang="en-US" baseline="30000" dirty="0">
                <a:solidFill>
                  <a:srgbClr val="C00000"/>
                </a:solidFill>
              </a:rPr>
              <a:t>n</a:t>
            </a:r>
            <a:r>
              <a:rPr lang="en-US" dirty="0">
                <a:solidFill>
                  <a:srgbClr val="C00000"/>
                </a:solidFill>
              </a:rPr>
              <a:t>  r</a:t>
            </a:r>
            <a:r>
              <a:rPr lang="en-US" dirty="0"/>
              <a:t>	by math</a:t>
            </a:r>
          </a:p>
          <a:p>
            <a:pPr marL="914400" lvl="1" indent="-457200">
              <a:buSzPct val="105000"/>
              <a:buFont typeface="+mj-lt"/>
              <a:buAutoNum type="alphaUcPeriod"/>
              <a:tabLst>
                <a:tab pos="1768475" algn="l"/>
                <a:tab pos="3998913" algn="l"/>
                <a:tab pos="4230688" algn="l"/>
              </a:tabLst>
            </a:pPr>
            <a:r>
              <a:rPr lang="en-US" dirty="0"/>
              <a:t> </a:t>
            </a:r>
            <a:r>
              <a:rPr lang="en-US" dirty="0">
                <a:solidFill>
                  <a:srgbClr val="C00000"/>
                </a:solidFill>
              </a:rPr>
              <a:t>	= b</a:t>
            </a:r>
            <a:r>
              <a:rPr lang="en-US" baseline="30000" dirty="0">
                <a:solidFill>
                  <a:srgbClr val="C00000"/>
                </a:solidFill>
              </a:rPr>
              <a:t>2n+1</a:t>
            </a:r>
            <a:r>
              <a:rPr lang="en-US" dirty="0">
                <a:solidFill>
                  <a:srgbClr val="C00000"/>
                </a:solidFill>
              </a:rPr>
              <a:t> r</a:t>
            </a:r>
            <a:r>
              <a:rPr lang="en-US" dirty="0"/>
              <a:t>	by math</a:t>
            </a:r>
          </a:p>
          <a:p>
            <a:pPr marL="914400" lvl="1" indent="-457200">
              <a:buSzPct val="105000"/>
              <a:buFont typeface="+mj-lt"/>
              <a:buAutoNum type="alphaUcPeriod"/>
              <a:tabLst>
                <a:tab pos="1768475" algn="l"/>
                <a:tab pos="3998913" algn="l"/>
                <a:tab pos="4230688" algn="l"/>
              </a:tabLst>
            </a:pPr>
            <a:r>
              <a:rPr lang="en-US" dirty="0"/>
              <a:t> </a:t>
            </a:r>
            <a:r>
              <a:rPr lang="en-US" dirty="0">
                <a:solidFill>
                  <a:srgbClr val="C00000"/>
                </a:solidFill>
              </a:rPr>
              <a:t>	= b</a:t>
            </a:r>
            <a:r>
              <a:rPr lang="en-US" baseline="30000" dirty="0">
                <a:solidFill>
                  <a:srgbClr val="C00000"/>
                </a:solidFill>
              </a:rPr>
              <a:t>e</a:t>
            </a:r>
            <a:r>
              <a:rPr lang="en-US" dirty="0">
                <a:solidFill>
                  <a:srgbClr val="C00000"/>
                </a:solidFill>
              </a:rPr>
              <a:t> r</a:t>
            </a:r>
            <a:r>
              <a:rPr lang="en-US" dirty="0"/>
              <a:t>	by case assumption</a:t>
            </a:r>
          </a:p>
          <a:p>
            <a:pPr marL="914400" lvl="1" indent="-457200">
              <a:buSzPct val="105000"/>
              <a:buFont typeface="+mj-lt"/>
              <a:buAutoNum type="alphaUcPeriod"/>
              <a:tabLst>
                <a:tab pos="1768475" algn="l"/>
                <a:tab pos="3998913" algn="l"/>
                <a:tab pos="4230688" algn="l"/>
              </a:tabLst>
            </a:pPr>
            <a:r>
              <a:rPr lang="en-US" dirty="0"/>
              <a:t> 	</a:t>
            </a:r>
            <a:r>
              <a:rPr lang="en-US" dirty="0">
                <a:solidFill>
                  <a:srgbClr val="C00000"/>
                </a:solidFill>
              </a:rPr>
              <a:t>= </a:t>
            </a:r>
            <a:r>
              <a:rPr lang="en-US" dirty="0" err="1">
                <a:solidFill>
                  <a:srgbClr val="C00000"/>
                </a:solidFill>
              </a:rPr>
              <a:t>x</a:t>
            </a:r>
            <a:r>
              <a:rPr lang="en-US" baseline="30000" dirty="0" err="1">
                <a:solidFill>
                  <a:srgbClr val="C00000"/>
                </a:solidFill>
              </a:rPr>
              <a:t>y</a:t>
            </a:r>
            <a:r>
              <a:rPr lang="en-US" dirty="0"/>
              <a:t>	by assumption</a:t>
            </a:r>
          </a:p>
          <a:p>
            <a:pPr lvl="4"/>
            <a:endParaRPr lang="en-US" dirty="0"/>
          </a:p>
          <a:p>
            <a:pPr lvl="1"/>
            <a:r>
              <a:rPr lang="en-US" dirty="0"/>
              <a:t>This proves the first case</a:t>
            </a:r>
            <a:endParaRPr lang="en-US" b="1" dirty="0"/>
          </a:p>
        </p:txBody>
      </p:sp>
      <p:cxnSp>
        <p:nvCxnSpPr>
          <p:cNvPr id="7" name="Curved Connector 9"/>
          <p:cNvCxnSpPr>
            <a:stCxn id="9" idx="1"/>
            <a:endCxn id="8" idx="6"/>
          </p:cNvCxnSpPr>
          <p:nvPr/>
        </p:nvCxnSpPr>
        <p:spPr bwMode="auto">
          <a:xfrm rot="16200000" flipH="1">
            <a:off x="3095718" y="3984718"/>
            <a:ext cx="5540282" cy="2949482"/>
          </a:xfrm>
          <a:prstGeom prst="curvedConnector4">
            <a:avLst>
              <a:gd name="adj1" fmla="val -19713"/>
              <a:gd name="adj2" fmla="val 128832"/>
            </a:avLst>
          </a:prstGeom>
          <a:solidFill>
            <a:schemeClr val="accent1"/>
          </a:solidFill>
          <a:ln w="38100" cap="flat" cmpd="sng" algn="ctr">
            <a:solidFill>
              <a:srgbClr val="92D050"/>
            </a:solidFill>
            <a:prstDash val="solid"/>
            <a:miter lim="400000"/>
            <a:headEnd type="arrow" w="med" len="med"/>
            <a:tailEnd type="none"/>
          </a:ln>
          <a:effectLst/>
        </p:spPr>
      </p:cxnSp>
      <p:cxnSp>
        <p:nvCxnSpPr>
          <p:cNvPr id="17" name="Curved Connector 9"/>
          <p:cNvCxnSpPr>
            <a:stCxn id="22" idx="6"/>
            <a:endCxn id="21" idx="7"/>
          </p:cNvCxnSpPr>
          <p:nvPr/>
        </p:nvCxnSpPr>
        <p:spPr bwMode="auto">
          <a:xfrm>
            <a:off x="5588000" y="3657600"/>
            <a:ext cx="1806482" cy="3832318"/>
          </a:xfrm>
          <a:prstGeom prst="curvedConnector2">
            <a:avLst/>
          </a:prstGeom>
          <a:solidFill>
            <a:schemeClr val="accent1"/>
          </a:solidFill>
          <a:ln w="38100" cap="flat" cmpd="sng" algn="ctr">
            <a:solidFill>
              <a:srgbClr val="92D050"/>
            </a:solidFill>
            <a:prstDash val="solid"/>
            <a:miter lim="400000"/>
            <a:headEnd type="arrow" w="med" len="med"/>
            <a:tailEnd type="none"/>
          </a:ln>
          <a:effectLst/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254000"/>
            <a:ext cx="7378700" cy="1498600"/>
          </a:xfrm>
        </p:spPr>
        <p:txBody>
          <a:bodyPr/>
          <a:lstStyle/>
          <a:p>
            <a:r>
              <a:rPr lang="en-US" dirty="0"/>
              <a:t>Validity of </a:t>
            </a:r>
            <a:r>
              <a:rPr lang="en-US" dirty="0">
                <a:solidFill>
                  <a:srgbClr val="C00000"/>
                </a:solidFill>
              </a:rPr>
              <a:t>b</a:t>
            </a:r>
            <a:r>
              <a:rPr lang="en-US" baseline="30000" dirty="0">
                <a:solidFill>
                  <a:srgbClr val="C00000"/>
                </a:solidFill>
              </a:rPr>
              <a:t>e</a:t>
            </a:r>
            <a:r>
              <a:rPr lang="en-US" dirty="0">
                <a:solidFill>
                  <a:srgbClr val="C00000"/>
                </a:solidFill>
              </a:rPr>
              <a:t> r = </a:t>
            </a:r>
            <a:r>
              <a:rPr lang="en-US" dirty="0" err="1">
                <a:solidFill>
                  <a:srgbClr val="C00000"/>
                </a:solidFill>
              </a:rPr>
              <a:t>x</a:t>
            </a:r>
            <a:r>
              <a:rPr lang="en-US" baseline="30000" dirty="0" err="1">
                <a:solidFill>
                  <a:srgbClr val="C00000"/>
                </a:solidFill>
              </a:rPr>
              <a:t>y</a:t>
            </a:r>
            <a:endParaRPr lang="en-US" baseline="30000" dirty="0">
              <a:solidFill>
                <a:srgbClr val="C00000"/>
              </a:solidFill>
            </a:endParaRPr>
          </a:p>
        </p:txBody>
      </p:sp>
      <p:sp>
        <p:nvSpPr>
          <p:cNvPr id="4" name="Rectangle 3"/>
          <p:cNvSpPr>
            <a:spLocks/>
          </p:cNvSpPr>
          <p:nvPr/>
        </p:nvSpPr>
        <p:spPr bwMode="auto">
          <a:xfrm>
            <a:off x="8331200" y="76200"/>
            <a:ext cx="4572000" cy="4862870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square" tIns="0" rIns="0" bIns="0" anchor="ctr">
            <a:spAutoFit/>
          </a:bodyPr>
          <a:lstStyle/>
          <a:p>
            <a:pPr marL="225425" indent="-225425" algn="l" defTabSz="12700"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f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sz="16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x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sz="16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y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y &gt;= 0;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//@ensures \result == POW(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x,y</a:t>
            </a:r>
            <a:r>
              <a:rPr lang="en-US" sz="16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);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{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16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b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= x;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16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e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= y;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16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= 1;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while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(e &gt; 1)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//@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loop_invariant</a:t>
            </a:r>
            <a:r>
              <a:rPr lang="en-US" sz="16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e &gt;= 0;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//@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loop_invariant</a:t>
            </a:r>
            <a:r>
              <a:rPr lang="en-US" sz="16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POW(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b,e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) * r == POW(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x,y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);</a:t>
            </a:r>
            <a:endParaRPr lang="en-US" sz="1600" b="0" dirty="0">
              <a:solidFill>
                <a:srgbClr val="C0000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 {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if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(e % 2 == 1) {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  r = b * r;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}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b = b * b;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e = e / 2;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 }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r * b;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10248074" y="2286000"/>
            <a:ext cx="2756725" cy="4572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8" name="Oval 7"/>
          <p:cNvSpPr/>
          <p:nvPr/>
        </p:nvSpPr>
        <p:spPr bwMode="auto">
          <a:xfrm>
            <a:off x="7188200" y="8153400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4368800" y="2667000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cxnSp>
        <p:nvCxnSpPr>
          <p:cNvPr id="18" name="Curved Connector 9"/>
          <p:cNvCxnSpPr>
            <a:stCxn id="20" idx="6"/>
            <a:endCxn id="19" idx="7"/>
          </p:cNvCxnSpPr>
          <p:nvPr/>
        </p:nvCxnSpPr>
        <p:spPr bwMode="auto">
          <a:xfrm>
            <a:off x="5588000" y="3657600"/>
            <a:ext cx="1806482" cy="1241518"/>
          </a:xfrm>
          <a:prstGeom prst="curvedConnector2">
            <a:avLst/>
          </a:prstGeom>
          <a:solidFill>
            <a:schemeClr val="accent1"/>
          </a:solidFill>
          <a:ln w="38100" cap="flat" cmpd="sng" algn="ctr">
            <a:solidFill>
              <a:srgbClr val="92D050"/>
            </a:solidFill>
            <a:prstDash val="solid"/>
            <a:miter lim="400000"/>
            <a:headEnd type="arrow" w="med" len="med"/>
            <a:tailEnd type="none"/>
          </a:ln>
          <a:effectLst/>
        </p:spPr>
      </p:cxnSp>
      <p:sp>
        <p:nvSpPr>
          <p:cNvPr id="19" name="Oval 18"/>
          <p:cNvSpPr/>
          <p:nvPr/>
        </p:nvSpPr>
        <p:spPr bwMode="auto">
          <a:xfrm>
            <a:off x="7264400" y="4876800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20" name="Oval 19"/>
          <p:cNvSpPr/>
          <p:nvPr/>
        </p:nvSpPr>
        <p:spPr bwMode="auto">
          <a:xfrm>
            <a:off x="5435600" y="3581400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2" name="Rectangular Callout 11"/>
          <p:cNvSpPr/>
          <p:nvPr/>
        </p:nvSpPr>
        <p:spPr bwMode="auto">
          <a:xfrm>
            <a:off x="9931400" y="7924800"/>
            <a:ext cx="2455159" cy="1015663"/>
          </a:xfrm>
          <a:prstGeom prst="wedgeRectCallout">
            <a:avLst>
              <a:gd name="adj1" fmla="val -105047"/>
              <a:gd name="adj2" fmla="val -79380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This is one of the</a:t>
            </a:r>
            <a:br>
              <a:rPr lang="en-US" sz="2000" b="0" dirty="0"/>
            </a:br>
            <a:r>
              <a:rPr lang="en-US" sz="2000" b="0" dirty="0"/>
              <a:t>most complex proofs</a:t>
            </a:r>
            <a:br>
              <a:rPr lang="en-US" sz="2000" b="0" dirty="0"/>
            </a:br>
            <a:r>
              <a:rPr lang="en-US" sz="2000" b="0" dirty="0"/>
              <a:t>in this course</a:t>
            </a:r>
          </a:p>
        </p:txBody>
      </p:sp>
      <p:sp>
        <p:nvSpPr>
          <p:cNvPr id="21" name="Oval 20"/>
          <p:cNvSpPr/>
          <p:nvPr/>
        </p:nvSpPr>
        <p:spPr bwMode="auto">
          <a:xfrm>
            <a:off x="7264400" y="7467600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22" name="Oval 21"/>
          <p:cNvSpPr/>
          <p:nvPr/>
        </p:nvSpPr>
        <p:spPr bwMode="auto">
          <a:xfrm>
            <a:off x="5435600" y="3581400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44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/>
              <a:t>PRES:</a:t>
            </a:r>
          </a:p>
          <a:p>
            <a:pPr lvl="2"/>
            <a:r>
              <a:rPr lang="en-US" b="1" dirty="0"/>
              <a:t>To show: </a:t>
            </a:r>
            <a:r>
              <a:rPr lang="en-US" dirty="0">
                <a:solidFill>
                  <a:srgbClr val="C00000"/>
                </a:solidFill>
              </a:rPr>
              <a:t>if b</a:t>
            </a:r>
            <a:r>
              <a:rPr lang="en-US" baseline="30000" dirty="0">
                <a:solidFill>
                  <a:srgbClr val="C00000"/>
                </a:solidFill>
              </a:rPr>
              <a:t>e</a:t>
            </a:r>
            <a:r>
              <a:rPr lang="en-US" dirty="0">
                <a:solidFill>
                  <a:srgbClr val="C00000"/>
                </a:solidFill>
              </a:rPr>
              <a:t> r = </a:t>
            </a:r>
            <a:r>
              <a:rPr lang="en-US" dirty="0" err="1">
                <a:solidFill>
                  <a:srgbClr val="C00000"/>
                </a:solidFill>
              </a:rPr>
              <a:t>x</a:t>
            </a:r>
            <a:r>
              <a:rPr lang="en-US" baseline="30000" dirty="0" err="1">
                <a:solidFill>
                  <a:srgbClr val="C00000"/>
                </a:solidFill>
              </a:rPr>
              <a:t>y</a:t>
            </a:r>
            <a:r>
              <a:rPr lang="en-US" dirty="0">
                <a:solidFill>
                  <a:srgbClr val="C00000"/>
                </a:solidFill>
              </a:rPr>
              <a:t>, then </a:t>
            </a:r>
            <a:r>
              <a:rPr lang="en-US" dirty="0" err="1">
                <a:solidFill>
                  <a:srgbClr val="C00000"/>
                </a:solidFill>
              </a:rPr>
              <a:t>b’</a:t>
            </a:r>
            <a:r>
              <a:rPr lang="en-US" baseline="30000" dirty="0" err="1">
                <a:solidFill>
                  <a:srgbClr val="C00000"/>
                </a:solidFill>
              </a:rPr>
              <a:t>e</a:t>
            </a:r>
            <a:r>
              <a:rPr lang="en-US" baseline="30000" dirty="0">
                <a:solidFill>
                  <a:srgbClr val="C00000"/>
                </a:solidFill>
              </a:rPr>
              <a:t>’</a:t>
            </a:r>
            <a:r>
              <a:rPr lang="en-US" dirty="0">
                <a:solidFill>
                  <a:srgbClr val="C00000"/>
                </a:solidFill>
              </a:rPr>
              <a:t> r’ = </a:t>
            </a:r>
            <a:r>
              <a:rPr lang="en-US" dirty="0" err="1">
                <a:solidFill>
                  <a:srgbClr val="C00000"/>
                </a:solidFill>
              </a:rPr>
              <a:t>x</a:t>
            </a:r>
            <a:r>
              <a:rPr lang="en-US" baseline="30000" dirty="0" err="1">
                <a:solidFill>
                  <a:srgbClr val="C00000"/>
                </a:solidFill>
              </a:rPr>
              <a:t>y</a:t>
            </a:r>
            <a:endParaRPr lang="en-US" dirty="0">
              <a:solidFill>
                <a:srgbClr val="C00000"/>
              </a:solidFill>
            </a:endParaRPr>
          </a:p>
          <a:p>
            <a:pPr lvl="2"/>
            <a:r>
              <a:rPr lang="en-US" dirty="0"/>
              <a:t>Case </a:t>
            </a:r>
            <a:r>
              <a:rPr lang="en-US" b="1" dirty="0">
                <a:solidFill>
                  <a:srgbClr val="C00000"/>
                </a:solidFill>
              </a:rPr>
              <a:t>e</a:t>
            </a:r>
            <a:r>
              <a:rPr lang="en-US" b="1" dirty="0"/>
              <a:t> is even </a:t>
            </a:r>
            <a:r>
              <a:rPr lang="en-US" dirty="0"/>
              <a:t>(</a:t>
            </a:r>
            <a:r>
              <a:rPr lang="en-US" dirty="0">
                <a:solidFill>
                  <a:srgbClr val="C00000"/>
                </a:solidFill>
              </a:rPr>
              <a:t>e</a:t>
            </a:r>
            <a:r>
              <a:rPr lang="en-US" dirty="0"/>
              <a:t> % 2 == 0)</a:t>
            </a:r>
          </a:p>
          <a:p>
            <a:pPr lvl="3"/>
            <a:r>
              <a:rPr lang="en-US" dirty="0"/>
              <a:t>Then </a:t>
            </a:r>
            <a:r>
              <a:rPr lang="en-US" dirty="0">
                <a:solidFill>
                  <a:srgbClr val="C00000"/>
                </a:solidFill>
              </a:rPr>
              <a:t>e</a:t>
            </a:r>
            <a:r>
              <a:rPr lang="en-US" dirty="0"/>
              <a:t> = 2</a:t>
            </a:r>
            <a:r>
              <a:rPr lang="en-US" b="1" i="1" dirty="0"/>
              <a:t>n</a:t>
            </a:r>
            <a:r>
              <a:rPr lang="en-US" dirty="0"/>
              <a:t> for some </a:t>
            </a:r>
            <a:r>
              <a:rPr lang="en-US" b="1" i="1" dirty="0"/>
              <a:t>n</a:t>
            </a:r>
          </a:p>
          <a:p>
            <a:pPr marL="914400" lvl="1" indent="-457200">
              <a:buSzPct val="105000"/>
              <a:buFont typeface="+mj-lt"/>
              <a:buAutoNum type="alphaUcPeriod"/>
              <a:tabLst>
                <a:tab pos="1768475" algn="l"/>
                <a:tab pos="3597275" algn="l"/>
                <a:tab pos="4230688" algn="l"/>
              </a:tabLst>
            </a:pPr>
            <a:r>
              <a:rPr lang="en-US" dirty="0">
                <a:solidFill>
                  <a:srgbClr val="C00000"/>
                </a:solidFill>
              </a:rPr>
              <a:t>b’ = b*b</a:t>
            </a:r>
            <a:r>
              <a:rPr lang="en-US" dirty="0"/>
              <a:t>	by line 15</a:t>
            </a:r>
          </a:p>
          <a:p>
            <a:pPr marL="914400" lvl="1" indent="-457200">
              <a:buSzPct val="105000"/>
              <a:buFont typeface="+mj-lt"/>
              <a:buAutoNum type="alphaUcPeriod"/>
              <a:tabLst>
                <a:tab pos="1768475" algn="l"/>
                <a:tab pos="3597275" algn="l"/>
                <a:tab pos="4230688" algn="l"/>
              </a:tabLst>
            </a:pPr>
            <a:r>
              <a:rPr lang="en-US" dirty="0">
                <a:solidFill>
                  <a:srgbClr val="C00000"/>
                </a:solidFill>
              </a:rPr>
              <a:t>e’	= e/2</a:t>
            </a:r>
            <a:r>
              <a:rPr lang="en-US" dirty="0"/>
              <a:t>	by line 16</a:t>
            </a:r>
          </a:p>
          <a:p>
            <a:pPr marL="914400" lvl="1" indent="-457200">
              <a:buSzPct val="105000"/>
              <a:buFont typeface="+mj-lt"/>
              <a:buAutoNum type="alphaUcPeriod"/>
              <a:tabLst>
                <a:tab pos="1768475" algn="l"/>
                <a:tab pos="3597275" algn="l"/>
                <a:tab pos="4230688" algn="l"/>
              </a:tabLst>
            </a:pPr>
            <a:r>
              <a:rPr lang="en-US" dirty="0">
                <a:solidFill>
                  <a:srgbClr val="C00000"/>
                </a:solidFill>
              </a:rPr>
              <a:t> 	= n</a:t>
            </a:r>
            <a:r>
              <a:rPr lang="en-US" dirty="0"/>
              <a:t>	by case assumption and math</a:t>
            </a:r>
          </a:p>
          <a:p>
            <a:pPr marL="914400" lvl="1" indent="-457200">
              <a:buSzPct val="105000"/>
              <a:buFont typeface="+mj-lt"/>
              <a:buAutoNum type="alphaUcPeriod"/>
              <a:tabLst>
                <a:tab pos="1768475" algn="l"/>
                <a:tab pos="3597275" algn="l"/>
                <a:tab pos="4230688" algn="l"/>
              </a:tabLst>
            </a:pPr>
            <a:r>
              <a:rPr lang="en-US" dirty="0">
                <a:solidFill>
                  <a:srgbClr val="C00000"/>
                </a:solidFill>
              </a:rPr>
              <a:t>r’ = r		</a:t>
            </a:r>
            <a:r>
              <a:rPr lang="en-US" dirty="0"/>
              <a:t>since r is unchanged</a:t>
            </a:r>
          </a:p>
          <a:p>
            <a:pPr marL="914400" lvl="1" indent="-457200">
              <a:buSzPct val="105000"/>
              <a:buFont typeface="+mj-lt"/>
              <a:buAutoNum type="alphaUcPeriod"/>
              <a:tabLst>
                <a:tab pos="1768475" algn="l"/>
                <a:tab pos="3597275" algn="l"/>
                <a:tab pos="4230688" algn="l"/>
              </a:tabLst>
            </a:pPr>
            <a:r>
              <a:rPr lang="en-US" dirty="0" err="1">
                <a:solidFill>
                  <a:srgbClr val="C00000"/>
                </a:solidFill>
              </a:rPr>
              <a:t>b’</a:t>
            </a:r>
            <a:r>
              <a:rPr lang="en-US" baseline="30000" dirty="0" err="1">
                <a:solidFill>
                  <a:srgbClr val="C00000"/>
                </a:solidFill>
              </a:rPr>
              <a:t>e</a:t>
            </a:r>
            <a:r>
              <a:rPr lang="en-US" baseline="30000" dirty="0">
                <a:solidFill>
                  <a:srgbClr val="C00000"/>
                </a:solidFill>
              </a:rPr>
              <a:t>’</a:t>
            </a:r>
            <a:r>
              <a:rPr lang="en-US" dirty="0">
                <a:solidFill>
                  <a:srgbClr val="C00000"/>
                </a:solidFill>
              </a:rPr>
              <a:t> r’	= (b*b)</a:t>
            </a:r>
            <a:r>
              <a:rPr lang="en-US" baseline="30000" dirty="0">
                <a:solidFill>
                  <a:srgbClr val="C00000"/>
                </a:solidFill>
              </a:rPr>
              <a:t>n</a:t>
            </a:r>
            <a:r>
              <a:rPr lang="en-US" dirty="0">
                <a:solidFill>
                  <a:srgbClr val="C00000"/>
                </a:solidFill>
              </a:rPr>
              <a:t> r</a:t>
            </a:r>
            <a:r>
              <a:rPr lang="en-US" dirty="0"/>
              <a:t>	by A, B, C, D</a:t>
            </a:r>
          </a:p>
          <a:p>
            <a:pPr marL="914400" lvl="1" indent="-457200">
              <a:buSzPct val="105000"/>
              <a:buFont typeface="+mj-lt"/>
              <a:buAutoNum type="alphaUcPeriod"/>
              <a:tabLst>
                <a:tab pos="1768475" algn="l"/>
                <a:tab pos="3597275" algn="l"/>
                <a:tab pos="4230688" algn="l"/>
              </a:tabLst>
            </a:pPr>
            <a:r>
              <a:rPr lang="en-US" dirty="0">
                <a:solidFill>
                  <a:srgbClr val="C00000"/>
                </a:solidFill>
              </a:rPr>
              <a:t> 	= (b</a:t>
            </a:r>
            <a:r>
              <a:rPr lang="en-US" baseline="30000" dirty="0">
                <a:solidFill>
                  <a:srgbClr val="C00000"/>
                </a:solidFill>
              </a:rPr>
              <a:t>2</a:t>
            </a:r>
            <a:r>
              <a:rPr lang="en-US" dirty="0">
                <a:solidFill>
                  <a:srgbClr val="C00000"/>
                </a:solidFill>
              </a:rPr>
              <a:t>)</a:t>
            </a:r>
            <a:r>
              <a:rPr lang="en-US" baseline="30000" dirty="0">
                <a:solidFill>
                  <a:srgbClr val="C00000"/>
                </a:solidFill>
              </a:rPr>
              <a:t>n</a:t>
            </a:r>
            <a:r>
              <a:rPr lang="en-US" dirty="0">
                <a:solidFill>
                  <a:srgbClr val="C00000"/>
                </a:solidFill>
              </a:rPr>
              <a:t>  r</a:t>
            </a:r>
            <a:r>
              <a:rPr lang="en-US" dirty="0"/>
              <a:t>	by math</a:t>
            </a:r>
          </a:p>
          <a:p>
            <a:pPr marL="914400" lvl="1" indent="-457200">
              <a:buSzPct val="105000"/>
              <a:buFont typeface="+mj-lt"/>
              <a:buAutoNum type="alphaUcPeriod"/>
              <a:tabLst>
                <a:tab pos="1768475" algn="l"/>
                <a:tab pos="3597275" algn="l"/>
                <a:tab pos="4230688" algn="l"/>
              </a:tabLst>
            </a:pPr>
            <a:r>
              <a:rPr lang="en-US" dirty="0"/>
              <a:t> </a:t>
            </a:r>
            <a:r>
              <a:rPr lang="en-US" dirty="0">
                <a:solidFill>
                  <a:srgbClr val="C00000"/>
                </a:solidFill>
              </a:rPr>
              <a:t>	= b</a:t>
            </a:r>
            <a:r>
              <a:rPr lang="en-US" baseline="30000" dirty="0">
                <a:solidFill>
                  <a:srgbClr val="C00000"/>
                </a:solidFill>
              </a:rPr>
              <a:t>2n</a:t>
            </a:r>
            <a:r>
              <a:rPr lang="en-US" dirty="0">
                <a:solidFill>
                  <a:srgbClr val="C00000"/>
                </a:solidFill>
              </a:rPr>
              <a:t> r</a:t>
            </a:r>
            <a:r>
              <a:rPr lang="en-US" dirty="0"/>
              <a:t>	by math</a:t>
            </a:r>
          </a:p>
          <a:p>
            <a:pPr marL="914400" lvl="1" indent="-457200">
              <a:buSzPct val="105000"/>
              <a:buFont typeface="+mj-lt"/>
              <a:buAutoNum type="alphaUcPeriod"/>
              <a:tabLst>
                <a:tab pos="1768475" algn="l"/>
                <a:tab pos="3597275" algn="l"/>
                <a:tab pos="4230688" algn="l"/>
              </a:tabLst>
            </a:pPr>
            <a:r>
              <a:rPr lang="en-US" dirty="0"/>
              <a:t> </a:t>
            </a:r>
            <a:r>
              <a:rPr lang="en-US" dirty="0">
                <a:solidFill>
                  <a:srgbClr val="C00000"/>
                </a:solidFill>
              </a:rPr>
              <a:t>	= b</a:t>
            </a:r>
            <a:r>
              <a:rPr lang="en-US" baseline="30000" dirty="0">
                <a:solidFill>
                  <a:srgbClr val="C00000"/>
                </a:solidFill>
              </a:rPr>
              <a:t>e</a:t>
            </a:r>
            <a:r>
              <a:rPr lang="en-US" dirty="0">
                <a:solidFill>
                  <a:srgbClr val="C00000"/>
                </a:solidFill>
              </a:rPr>
              <a:t> r</a:t>
            </a:r>
            <a:r>
              <a:rPr lang="en-US" dirty="0"/>
              <a:t>	by case assumption</a:t>
            </a:r>
          </a:p>
          <a:p>
            <a:pPr marL="914400" lvl="1" indent="-457200">
              <a:buSzPct val="105000"/>
              <a:buFont typeface="+mj-lt"/>
              <a:buAutoNum type="alphaUcPeriod"/>
              <a:tabLst>
                <a:tab pos="1768475" algn="l"/>
                <a:tab pos="3597275" algn="l"/>
                <a:tab pos="4230688" algn="l"/>
              </a:tabLst>
            </a:pPr>
            <a:r>
              <a:rPr lang="en-US" dirty="0"/>
              <a:t> 	</a:t>
            </a:r>
            <a:r>
              <a:rPr lang="en-US" dirty="0">
                <a:solidFill>
                  <a:srgbClr val="C00000"/>
                </a:solidFill>
              </a:rPr>
              <a:t> = </a:t>
            </a:r>
            <a:r>
              <a:rPr lang="en-US" dirty="0" err="1">
                <a:solidFill>
                  <a:srgbClr val="C00000"/>
                </a:solidFill>
              </a:rPr>
              <a:t>x</a:t>
            </a:r>
            <a:r>
              <a:rPr lang="en-US" baseline="30000" dirty="0" err="1">
                <a:solidFill>
                  <a:srgbClr val="C00000"/>
                </a:solidFill>
              </a:rPr>
              <a:t>y</a:t>
            </a:r>
            <a:r>
              <a:rPr lang="en-US" baseline="30000" dirty="0">
                <a:solidFill>
                  <a:srgbClr val="C00000"/>
                </a:solidFill>
              </a:rPr>
              <a:t> </a:t>
            </a:r>
            <a:r>
              <a:rPr lang="en-US" dirty="0"/>
              <a:t>	by assumption</a:t>
            </a:r>
          </a:p>
          <a:p>
            <a:pPr lvl="4"/>
            <a:endParaRPr lang="en-US" dirty="0"/>
          </a:p>
          <a:p>
            <a:pPr lvl="1"/>
            <a:r>
              <a:rPr lang="en-US" dirty="0"/>
              <a:t>This proves the second case too</a:t>
            </a:r>
          </a:p>
        </p:txBody>
      </p:sp>
      <p:cxnSp>
        <p:nvCxnSpPr>
          <p:cNvPr id="21" name="Curved Connector 9"/>
          <p:cNvCxnSpPr>
            <a:stCxn id="23" idx="6"/>
            <a:endCxn id="22" idx="7"/>
          </p:cNvCxnSpPr>
          <p:nvPr/>
        </p:nvCxnSpPr>
        <p:spPr bwMode="auto">
          <a:xfrm>
            <a:off x="5130800" y="3605784"/>
            <a:ext cx="1882682" cy="3807934"/>
          </a:xfrm>
          <a:prstGeom prst="curvedConnector2">
            <a:avLst/>
          </a:prstGeom>
          <a:solidFill>
            <a:schemeClr val="accent1"/>
          </a:solidFill>
          <a:ln w="38100" cap="flat" cmpd="sng" algn="ctr">
            <a:solidFill>
              <a:srgbClr val="92D050"/>
            </a:solidFill>
            <a:prstDash val="solid"/>
            <a:miter lim="400000"/>
            <a:headEnd type="arrow" w="med" len="med"/>
            <a:tailEnd type="none"/>
          </a:ln>
          <a:effectLst/>
        </p:spPr>
      </p:cxnSp>
      <p:cxnSp>
        <p:nvCxnSpPr>
          <p:cNvPr id="7" name="Curved Connector 9"/>
          <p:cNvCxnSpPr>
            <a:stCxn id="9" idx="1"/>
            <a:endCxn id="8" idx="6"/>
          </p:cNvCxnSpPr>
          <p:nvPr/>
        </p:nvCxnSpPr>
        <p:spPr bwMode="auto">
          <a:xfrm rot="16200000" flipH="1">
            <a:off x="2981418" y="4099018"/>
            <a:ext cx="5540282" cy="2720882"/>
          </a:xfrm>
          <a:prstGeom prst="curvedConnector4">
            <a:avLst>
              <a:gd name="adj1" fmla="val -17293"/>
              <a:gd name="adj2" fmla="val 128118"/>
            </a:avLst>
          </a:prstGeom>
          <a:solidFill>
            <a:schemeClr val="accent1"/>
          </a:solidFill>
          <a:ln w="38100" cap="flat" cmpd="sng" algn="ctr">
            <a:solidFill>
              <a:srgbClr val="92D050"/>
            </a:solidFill>
            <a:prstDash val="solid"/>
            <a:miter lim="400000"/>
            <a:headEnd type="arrow" w="med" len="med"/>
            <a:tailEnd type="none"/>
          </a:ln>
          <a:effectLst/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254000"/>
            <a:ext cx="7378700" cy="1498600"/>
          </a:xfrm>
        </p:spPr>
        <p:txBody>
          <a:bodyPr/>
          <a:lstStyle/>
          <a:p>
            <a:r>
              <a:rPr lang="en-US" dirty="0"/>
              <a:t>Validity of </a:t>
            </a:r>
            <a:r>
              <a:rPr lang="en-US" dirty="0">
                <a:solidFill>
                  <a:srgbClr val="C00000"/>
                </a:solidFill>
              </a:rPr>
              <a:t>b</a:t>
            </a:r>
            <a:r>
              <a:rPr lang="en-US" baseline="30000" dirty="0">
                <a:solidFill>
                  <a:srgbClr val="C00000"/>
                </a:solidFill>
              </a:rPr>
              <a:t>e</a:t>
            </a:r>
            <a:r>
              <a:rPr lang="en-US" dirty="0">
                <a:solidFill>
                  <a:srgbClr val="C00000"/>
                </a:solidFill>
              </a:rPr>
              <a:t> r = </a:t>
            </a:r>
            <a:r>
              <a:rPr lang="en-US" dirty="0" err="1">
                <a:solidFill>
                  <a:srgbClr val="C00000"/>
                </a:solidFill>
              </a:rPr>
              <a:t>x</a:t>
            </a:r>
            <a:r>
              <a:rPr lang="en-US" baseline="30000" dirty="0" err="1">
                <a:solidFill>
                  <a:srgbClr val="C00000"/>
                </a:solidFill>
              </a:rPr>
              <a:t>y</a:t>
            </a:r>
            <a:endParaRPr lang="en-US" baseline="30000" dirty="0">
              <a:solidFill>
                <a:srgbClr val="C00000"/>
              </a:solidFill>
            </a:endParaRPr>
          </a:p>
        </p:txBody>
      </p:sp>
      <p:sp>
        <p:nvSpPr>
          <p:cNvPr id="4" name="Rectangle 3"/>
          <p:cNvSpPr>
            <a:spLocks/>
          </p:cNvSpPr>
          <p:nvPr/>
        </p:nvSpPr>
        <p:spPr bwMode="auto">
          <a:xfrm>
            <a:off x="8331200" y="76200"/>
            <a:ext cx="4572000" cy="4862870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square" tIns="0" rIns="0" bIns="0" anchor="ctr">
            <a:spAutoFit/>
          </a:bodyPr>
          <a:lstStyle/>
          <a:p>
            <a:pPr marL="225425" indent="-225425" algn="l" defTabSz="12700"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f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sz="16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x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sz="16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y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y &gt;= 0;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//@ensures \result == POW(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x,y</a:t>
            </a:r>
            <a:r>
              <a:rPr lang="en-US" sz="16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);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{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16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b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= x;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16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e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= y;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16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= 1;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while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(e &gt; 1)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//@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loop_invariant</a:t>
            </a:r>
            <a:r>
              <a:rPr lang="en-US" sz="16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e &gt;= 0;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//@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loop_invariant</a:t>
            </a:r>
            <a:r>
              <a:rPr lang="en-US" sz="16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POW(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b,e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) * r == POW(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x,y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);</a:t>
            </a:r>
            <a:endParaRPr lang="en-US" sz="1600" b="0" dirty="0">
              <a:solidFill>
                <a:srgbClr val="C0000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 {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if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(e % 2 == 1) {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  r = b * r;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}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b = b * b;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e = e / 2;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 }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r * b;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10248074" y="2286000"/>
            <a:ext cx="2756725" cy="4572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10" name="TextBox 9"/>
          <p:cNvSpPr txBox="1"/>
          <p:nvPr/>
        </p:nvSpPr>
        <p:spPr>
          <a:xfrm>
            <a:off x="11332851" y="8541603"/>
            <a:ext cx="65594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rgbClr val="00B050"/>
                </a:solidFill>
                <a:sym typeface="Wingdings 2"/>
              </a:rPr>
              <a:t></a:t>
            </a:r>
            <a:endParaRPr lang="en-US" sz="4800" dirty="0">
              <a:solidFill>
                <a:srgbClr val="00B050"/>
              </a:solidFill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6959600" y="8153400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4368800" y="2667000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cxnSp>
        <p:nvCxnSpPr>
          <p:cNvPr id="18" name="Curved Connector 9"/>
          <p:cNvCxnSpPr>
            <a:stCxn id="20" idx="6"/>
            <a:endCxn id="19" idx="7"/>
          </p:cNvCxnSpPr>
          <p:nvPr/>
        </p:nvCxnSpPr>
        <p:spPr bwMode="auto">
          <a:xfrm>
            <a:off x="5130800" y="3605784"/>
            <a:ext cx="2263682" cy="1293334"/>
          </a:xfrm>
          <a:prstGeom prst="curvedConnector2">
            <a:avLst/>
          </a:prstGeom>
          <a:solidFill>
            <a:schemeClr val="accent1"/>
          </a:solidFill>
          <a:ln w="38100" cap="flat" cmpd="sng" algn="ctr">
            <a:solidFill>
              <a:srgbClr val="92D050"/>
            </a:solidFill>
            <a:prstDash val="solid"/>
            <a:miter lim="400000"/>
            <a:headEnd type="arrow" w="med" len="med"/>
            <a:tailEnd type="none"/>
          </a:ln>
          <a:effectLst/>
        </p:spPr>
      </p:cxnSp>
      <p:sp>
        <p:nvSpPr>
          <p:cNvPr id="19" name="Oval 18"/>
          <p:cNvSpPr/>
          <p:nvPr/>
        </p:nvSpPr>
        <p:spPr bwMode="auto">
          <a:xfrm>
            <a:off x="7264400" y="4876800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20" name="Oval 19"/>
          <p:cNvSpPr/>
          <p:nvPr/>
        </p:nvSpPr>
        <p:spPr bwMode="auto">
          <a:xfrm>
            <a:off x="4978400" y="3529584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9550400" y="7467600"/>
            <a:ext cx="2396810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PRES </a:t>
            </a:r>
            <a:r>
              <a:rPr lang="en-US" sz="3200" b="0" dirty="0"/>
              <a:t>holds</a:t>
            </a:r>
            <a:br>
              <a:rPr lang="en-US" sz="3200" b="0" dirty="0"/>
            </a:br>
            <a:r>
              <a:rPr lang="en-US" sz="3200" b="0" dirty="0"/>
              <a:t>for </a:t>
            </a:r>
            <a:r>
              <a:rPr lang="en-US" sz="3200" b="0" dirty="0">
                <a:solidFill>
                  <a:srgbClr val="C00000"/>
                </a:solidFill>
              </a:rPr>
              <a:t>b</a:t>
            </a:r>
            <a:r>
              <a:rPr lang="en-US" sz="3200" b="0" baseline="30000" dirty="0">
                <a:solidFill>
                  <a:srgbClr val="C00000"/>
                </a:solidFill>
              </a:rPr>
              <a:t>e</a:t>
            </a:r>
            <a:r>
              <a:rPr lang="en-US" sz="3200" b="0" dirty="0">
                <a:solidFill>
                  <a:srgbClr val="C00000"/>
                </a:solidFill>
              </a:rPr>
              <a:t> r = </a:t>
            </a:r>
            <a:r>
              <a:rPr lang="en-US" sz="3200" b="0" dirty="0" err="1">
                <a:solidFill>
                  <a:srgbClr val="C00000"/>
                </a:solidFill>
              </a:rPr>
              <a:t>x</a:t>
            </a:r>
            <a:r>
              <a:rPr lang="en-US" sz="3200" b="0" baseline="30000" dirty="0" err="1">
                <a:solidFill>
                  <a:srgbClr val="C00000"/>
                </a:solidFill>
              </a:rPr>
              <a:t>y</a:t>
            </a:r>
            <a:endParaRPr lang="en-US" sz="3200" b="0" dirty="0"/>
          </a:p>
        </p:txBody>
      </p:sp>
      <p:sp>
        <p:nvSpPr>
          <p:cNvPr id="22" name="Oval 21"/>
          <p:cNvSpPr/>
          <p:nvPr/>
        </p:nvSpPr>
        <p:spPr bwMode="auto">
          <a:xfrm>
            <a:off x="6883400" y="7391400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23" name="Oval 22"/>
          <p:cNvSpPr/>
          <p:nvPr/>
        </p:nvSpPr>
        <p:spPr bwMode="auto">
          <a:xfrm>
            <a:off x="4978400" y="3529584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45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3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254000"/>
            <a:ext cx="7378700" cy="1498600"/>
          </a:xfrm>
        </p:spPr>
        <p:txBody>
          <a:bodyPr/>
          <a:lstStyle/>
          <a:p>
            <a:r>
              <a:rPr lang="en-US" dirty="0"/>
              <a:t>Loop Invariants</a:t>
            </a:r>
            <a:endParaRPr lang="en-US" baseline="300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C00000"/>
                </a:solidFill>
              </a:rPr>
              <a:t>e ≥ 0</a:t>
            </a:r>
            <a:r>
              <a:rPr lang="en-US" dirty="0"/>
              <a:t> is valid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It holds </a:t>
            </a:r>
            <a:r>
              <a:rPr lang="en-US" b="1" dirty="0" err="1"/>
              <a:t>INIT</a:t>
            </a:r>
            <a:r>
              <a:rPr lang="en-US" dirty="0" err="1"/>
              <a:t>ially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It is </a:t>
            </a:r>
            <a:r>
              <a:rPr lang="en-US" b="1" dirty="0" err="1"/>
              <a:t>PRES</a:t>
            </a:r>
            <a:r>
              <a:rPr lang="en-US" dirty="0" err="1"/>
              <a:t>erved</a:t>
            </a:r>
            <a:r>
              <a:rPr lang="en-US" dirty="0"/>
              <a:t> by an arbitrary iteration</a:t>
            </a:r>
            <a:br>
              <a:rPr lang="en-US" dirty="0"/>
            </a:br>
            <a:r>
              <a:rPr lang="en-US" dirty="0"/>
              <a:t>of the loop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dirty="0">
                <a:solidFill>
                  <a:schemeClr val="tx1"/>
                </a:solidFill>
              </a:rPr>
              <a:t>If</a:t>
            </a:r>
            <a:r>
              <a:rPr lang="en-US" dirty="0">
                <a:solidFill>
                  <a:srgbClr val="C00000"/>
                </a:solidFill>
              </a:rPr>
              <a:t> e ≥ 0</a:t>
            </a:r>
            <a:r>
              <a:rPr lang="en-US" dirty="0">
                <a:solidFill>
                  <a:schemeClr val="tx1"/>
                </a:solidFill>
              </a:rPr>
              <a:t>, then </a:t>
            </a:r>
            <a:r>
              <a:rPr lang="en-US" dirty="0">
                <a:solidFill>
                  <a:srgbClr val="C00000"/>
                </a:solidFill>
              </a:rPr>
              <a:t>e’ ≥ 0</a:t>
            </a:r>
          </a:p>
          <a:p>
            <a:pPr lvl="4">
              <a:buFont typeface="Courier New" panose="02070309020205020404" pitchFamily="49" charset="0"/>
              <a:buChar char="o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C00000"/>
                </a:solidFill>
              </a:rPr>
              <a:t>b</a:t>
            </a:r>
            <a:r>
              <a:rPr lang="en-US" baseline="30000" dirty="0">
                <a:solidFill>
                  <a:srgbClr val="C00000"/>
                </a:solidFill>
              </a:rPr>
              <a:t>e</a:t>
            </a:r>
            <a:r>
              <a:rPr lang="en-US" dirty="0">
                <a:solidFill>
                  <a:srgbClr val="C00000"/>
                </a:solidFill>
              </a:rPr>
              <a:t> r = </a:t>
            </a:r>
            <a:r>
              <a:rPr lang="en-US" dirty="0" err="1">
                <a:solidFill>
                  <a:srgbClr val="C00000"/>
                </a:solidFill>
              </a:rPr>
              <a:t>x</a:t>
            </a:r>
            <a:r>
              <a:rPr lang="en-US" baseline="30000" dirty="0" err="1">
                <a:solidFill>
                  <a:srgbClr val="C00000"/>
                </a:solidFill>
              </a:rPr>
              <a:t>y</a:t>
            </a:r>
            <a:r>
              <a:rPr lang="en-US" dirty="0"/>
              <a:t> is valid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It holds </a:t>
            </a:r>
            <a:r>
              <a:rPr lang="en-US" b="1" dirty="0" err="1"/>
              <a:t>INIT</a:t>
            </a:r>
            <a:r>
              <a:rPr lang="en-US" dirty="0" err="1"/>
              <a:t>ially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It is </a:t>
            </a:r>
            <a:r>
              <a:rPr lang="en-US" b="1" dirty="0" err="1"/>
              <a:t>PRES</a:t>
            </a:r>
            <a:r>
              <a:rPr lang="en-US" dirty="0" err="1"/>
              <a:t>erved</a:t>
            </a:r>
            <a:r>
              <a:rPr lang="en-US" dirty="0"/>
              <a:t> by an arbitrary iteration of the loop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dirty="0">
                <a:solidFill>
                  <a:schemeClr val="tx1"/>
                </a:solidFill>
              </a:rPr>
              <a:t>If</a:t>
            </a:r>
            <a:r>
              <a:rPr lang="en-US" dirty="0">
                <a:solidFill>
                  <a:srgbClr val="C00000"/>
                </a:solidFill>
              </a:rPr>
              <a:t> b</a:t>
            </a:r>
            <a:r>
              <a:rPr lang="en-US" baseline="30000" dirty="0">
                <a:solidFill>
                  <a:srgbClr val="C00000"/>
                </a:solidFill>
              </a:rPr>
              <a:t>e</a:t>
            </a:r>
            <a:r>
              <a:rPr lang="en-US" dirty="0">
                <a:solidFill>
                  <a:srgbClr val="C00000"/>
                </a:solidFill>
              </a:rPr>
              <a:t> r = </a:t>
            </a:r>
            <a:r>
              <a:rPr lang="en-US" dirty="0" err="1">
                <a:solidFill>
                  <a:srgbClr val="C00000"/>
                </a:solidFill>
              </a:rPr>
              <a:t>x</a:t>
            </a:r>
            <a:r>
              <a:rPr lang="en-US" baseline="30000" dirty="0" err="1">
                <a:solidFill>
                  <a:srgbClr val="C00000"/>
                </a:solidFill>
              </a:rPr>
              <a:t>y</a:t>
            </a:r>
            <a:r>
              <a:rPr lang="en-US" dirty="0">
                <a:solidFill>
                  <a:schemeClr val="tx1"/>
                </a:solidFill>
              </a:rPr>
              <a:t>, then </a:t>
            </a:r>
            <a:r>
              <a:rPr lang="en-US" dirty="0" err="1">
                <a:solidFill>
                  <a:srgbClr val="C00000"/>
                </a:solidFill>
              </a:rPr>
              <a:t>b’</a:t>
            </a:r>
            <a:r>
              <a:rPr lang="en-US" baseline="30000" dirty="0" err="1">
                <a:solidFill>
                  <a:srgbClr val="C00000"/>
                </a:solidFill>
              </a:rPr>
              <a:t>e</a:t>
            </a:r>
            <a:r>
              <a:rPr lang="en-US" baseline="30000" dirty="0">
                <a:solidFill>
                  <a:srgbClr val="C00000"/>
                </a:solidFill>
              </a:rPr>
              <a:t>’</a:t>
            </a:r>
            <a:r>
              <a:rPr lang="en-US" dirty="0">
                <a:solidFill>
                  <a:srgbClr val="C00000"/>
                </a:solidFill>
              </a:rPr>
              <a:t> r’ = </a:t>
            </a:r>
            <a:r>
              <a:rPr lang="en-US" dirty="0" err="1">
                <a:solidFill>
                  <a:srgbClr val="C00000"/>
                </a:solidFill>
              </a:rPr>
              <a:t>x</a:t>
            </a:r>
            <a:r>
              <a:rPr lang="en-US" baseline="30000" dirty="0" err="1">
                <a:solidFill>
                  <a:srgbClr val="C00000"/>
                </a:solidFill>
              </a:rPr>
              <a:t>y</a:t>
            </a:r>
            <a:endParaRPr lang="en-US" dirty="0">
              <a:solidFill>
                <a:srgbClr val="C00000"/>
              </a:solidFill>
            </a:endParaRPr>
          </a:p>
          <a:p>
            <a:pPr lvl="2"/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This shows that both are </a:t>
            </a:r>
            <a:r>
              <a:rPr lang="en-US" b="1" i="1" dirty="0"/>
              <a:t>genuine</a:t>
            </a:r>
            <a:r>
              <a:rPr lang="en-US" b="1" dirty="0"/>
              <a:t> loop invariants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Not just </a:t>
            </a:r>
            <a:r>
              <a:rPr lang="en-US" i="1" dirty="0"/>
              <a:t>candidates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We can forget about the body of the loop when reasoning about this function (</a:t>
            </a:r>
            <a:r>
              <a:rPr lang="en-US" i="1" dirty="0"/>
              <a:t>recall abstraction over loops!</a:t>
            </a:r>
            <a:r>
              <a:rPr lang="en-US" dirty="0"/>
              <a:t>)</a:t>
            </a:r>
          </a:p>
          <a:p>
            <a:pPr lvl="1"/>
            <a:endParaRPr lang="en-US" dirty="0"/>
          </a:p>
        </p:txBody>
      </p:sp>
      <p:sp>
        <p:nvSpPr>
          <p:cNvPr id="4" name="Rectangle 3"/>
          <p:cNvSpPr>
            <a:spLocks/>
          </p:cNvSpPr>
          <p:nvPr/>
        </p:nvSpPr>
        <p:spPr bwMode="auto">
          <a:xfrm>
            <a:off x="8331200" y="76200"/>
            <a:ext cx="4572000" cy="4862870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square" tIns="0" rIns="0" bIns="0" anchor="ctr">
            <a:spAutoFit/>
          </a:bodyPr>
          <a:lstStyle/>
          <a:p>
            <a:pPr marL="225425" indent="-225425" algn="l" defTabSz="12700"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f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sz="16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x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sz="16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y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y &gt;= 0;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//@ensures \result == POW(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x,y</a:t>
            </a:r>
            <a:r>
              <a:rPr lang="en-US" sz="16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);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{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16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b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= x;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16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e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= y;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16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= 1;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while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(e &gt; 1)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//@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loop_invariant</a:t>
            </a:r>
            <a:r>
              <a:rPr lang="en-US" sz="16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e &gt;= 0;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//@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loop_invariant</a:t>
            </a:r>
            <a:r>
              <a:rPr lang="en-US" sz="16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POW(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b,e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) * r == POW(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x,y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);</a:t>
            </a:r>
            <a:endParaRPr lang="en-US" sz="1600" b="0" dirty="0">
              <a:solidFill>
                <a:srgbClr val="C0000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 {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if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(e % 2 == 1) {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  r = b * r;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}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b = b * b;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e = e / 2;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 }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r * b;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8331200" y="1981200"/>
            <a:ext cx="4673599" cy="8382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10" name="TextBox 9"/>
          <p:cNvSpPr txBox="1"/>
          <p:nvPr/>
        </p:nvSpPr>
        <p:spPr>
          <a:xfrm>
            <a:off x="5130800" y="1836003"/>
            <a:ext cx="65594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rgbClr val="00B050"/>
                </a:solidFill>
                <a:sym typeface="Wingdings 2"/>
              </a:rPr>
              <a:t></a:t>
            </a:r>
            <a:endParaRPr lang="en-US" sz="4800" dirty="0">
              <a:solidFill>
                <a:srgbClr val="00B050"/>
              </a:solidFill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7188200" y="7620000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4216400" y="2667000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9" name="Oval 18"/>
          <p:cNvSpPr/>
          <p:nvPr/>
        </p:nvSpPr>
        <p:spPr bwMode="auto">
          <a:xfrm>
            <a:off x="7264400" y="4876800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20" name="Oval 19"/>
          <p:cNvSpPr/>
          <p:nvPr/>
        </p:nvSpPr>
        <p:spPr bwMode="auto">
          <a:xfrm>
            <a:off x="4978400" y="3529584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130800" y="4807803"/>
            <a:ext cx="65594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rgbClr val="00B050"/>
                </a:solidFill>
                <a:sym typeface="Wingdings 2"/>
              </a:rPr>
              <a:t></a:t>
            </a:r>
            <a:endParaRPr lang="en-US" sz="4800" dirty="0">
              <a:solidFill>
                <a:srgbClr val="00B050"/>
              </a:solidFill>
            </a:endParaRP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46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 anchor="ctr"/>
          <a:lstStyle/>
          <a:p>
            <a:r>
              <a:rPr lang="en-US" sz="4400" b="1" dirty="0">
                <a:solidFill>
                  <a:srgbClr val="99DAFF"/>
                </a:solidFill>
              </a:rPr>
              <a:t>Proof-directed Debugging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47</a:t>
            </a:fld>
            <a:endParaRPr lang="en-US"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254000"/>
            <a:ext cx="7378700" cy="1498600"/>
          </a:xfrm>
        </p:spPr>
        <p:txBody>
          <a:bodyPr/>
          <a:lstStyle/>
          <a:p>
            <a:r>
              <a:rPr lang="en-US" dirty="0"/>
              <a:t>Where Are We?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contracts indicate what the</a:t>
            </a:r>
            <a:br>
              <a:rPr lang="en-US" dirty="0"/>
            </a:br>
            <a:r>
              <a:rPr lang="en-US" dirty="0"/>
              <a:t>function is </a:t>
            </a:r>
            <a:r>
              <a:rPr lang="en-US" i="1" dirty="0"/>
              <a:t>meant to </a:t>
            </a:r>
            <a:r>
              <a:rPr lang="en-US" dirty="0"/>
              <a:t>do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Based on our previous experiments, we </a:t>
            </a:r>
            <a:br>
              <a:rPr lang="en-US" dirty="0"/>
            </a:br>
            <a:r>
              <a:rPr lang="en-US" dirty="0"/>
              <a:t>know there is a bug in there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The postcondition fails when this bug arises</a:t>
            </a:r>
          </a:p>
          <a:p>
            <a:pPr lvl="4"/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loop invariants abstract away </a:t>
            </a:r>
            <a:br>
              <a:rPr lang="en-US" dirty="0"/>
            </a:br>
            <a:r>
              <a:rPr lang="en-US" dirty="0"/>
              <a:t>the details of the loop</a:t>
            </a:r>
          </a:p>
          <a:p>
            <a:pPr marL="0" indent="0">
              <a:buNone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i="1" dirty="0">
                <a:solidFill>
                  <a:srgbClr val="FF0000"/>
                </a:solidFill>
              </a:rPr>
              <a:t>Let’s find &amp; fix the bug!</a:t>
            </a:r>
          </a:p>
        </p:txBody>
      </p:sp>
      <p:sp>
        <p:nvSpPr>
          <p:cNvPr id="5" name="Rectangle 4"/>
          <p:cNvSpPr>
            <a:spLocks/>
          </p:cNvSpPr>
          <p:nvPr/>
        </p:nvSpPr>
        <p:spPr bwMode="auto">
          <a:xfrm>
            <a:off x="8331200" y="76200"/>
            <a:ext cx="4572000" cy="4862870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square" tIns="0" rIns="0" bIns="0" anchor="ctr">
            <a:spAutoFit/>
          </a:bodyPr>
          <a:lstStyle/>
          <a:p>
            <a:pPr marL="225425" indent="-225425" algn="l" defTabSz="12700"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f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sz="16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x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sz="16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y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y &gt;= 0;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//@ensures \result == POW(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x,y</a:t>
            </a:r>
            <a:r>
              <a:rPr lang="en-US" sz="16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);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{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16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b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= x;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16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e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= y;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16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= 1;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while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(e &gt; 1)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//@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loop_invariant</a:t>
            </a:r>
            <a:r>
              <a:rPr lang="en-US" sz="16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e &gt;= 0;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//@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loop_invariant</a:t>
            </a:r>
            <a:r>
              <a:rPr lang="en-US" sz="16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POW(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b,e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) * r == POW(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x,y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);</a:t>
            </a:r>
            <a:endParaRPr lang="en-US" sz="1600" b="0" dirty="0">
              <a:solidFill>
                <a:srgbClr val="C0000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 {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if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(e % 2 == 1) {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  r = b * r;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}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b = b * b;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e = e / 2;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 }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r * b;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</p:txBody>
      </p:sp>
      <p:sp>
        <p:nvSpPr>
          <p:cNvPr id="4" name="Cloud 3"/>
          <p:cNvSpPr/>
          <p:nvPr/>
        </p:nvSpPr>
        <p:spPr bwMode="auto">
          <a:xfrm>
            <a:off x="8331200" y="2590800"/>
            <a:ext cx="2971800" cy="1752600"/>
          </a:xfrm>
          <a:prstGeom prst="cloud">
            <a:avLst/>
          </a:prstGeom>
          <a:solidFill>
            <a:schemeClr val="accent1">
              <a:lumMod val="40000"/>
              <a:lumOff val="60000"/>
            </a:schemeClr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6" name="Rectangular Callout 5"/>
          <p:cNvSpPr/>
          <p:nvPr/>
        </p:nvSpPr>
        <p:spPr bwMode="auto">
          <a:xfrm>
            <a:off x="6273800" y="5943600"/>
            <a:ext cx="1887696" cy="1015663"/>
          </a:xfrm>
          <a:prstGeom prst="wedgeRectCallout">
            <a:avLst>
              <a:gd name="adj1" fmla="val -57865"/>
              <a:gd name="adj2" fmla="val -106272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But what to do</a:t>
            </a:r>
            <a:br>
              <a:rPr lang="en-US" sz="2000" b="0" dirty="0"/>
            </a:br>
            <a:r>
              <a:rPr lang="en-US" sz="2000" b="0" dirty="0"/>
              <a:t>with them is still</a:t>
            </a:r>
            <a:br>
              <a:rPr lang="en-US" sz="2000" b="0" dirty="0"/>
            </a:br>
            <a:r>
              <a:rPr lang="en-US" sz="2000" b="0" dirty="0"/>
              <a:t>a bit mysterious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48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Caller’s Perspective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What does the </a:t>
            </a:r>
            <a:r>
              <a:rPr lang="en-US" b="1" dirty="0"/>
              <a:t>caller</a:t>
            </a:r>
            <a:r>
              <a:rPr lang="en-US" dirty="0"/>
              <a:t> need to know</a:t>
            </a:r>
            <a:br>
              <a:rPr lang="en-US" dirty="0"/>
            </a:br>
            <a:r>
              <a:rPr lang="en-US" dirty="0"/>
              <a:t>to use the function?</a:t>
            </a:r>
          </a:p>
          <a:p>
            <a:endParaRPr lang="en-US" dirty="0"/>
          </a:p>
          <a:p>
            <a:pPr>
              <a:buNone/>
            </a:pPr>
            <a:endParaRPr lang="en-US" dirty="0"/>
          </a:p>
          <a:p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caller should be able to use </a:t>
            </a:r>
            <a:r>
              <a:rPr lang="en-US" i="1" dirty="0">
                <a:solidFill>
                  <a:srgbClr val="0070C0"/>
                </a:solidFill>
              </a:rPr>
              <a:t>f</a:t>
            </a:r>
            <a:br>
              <a:rPr lang="en-US" dirty="0"/>
            </a:br>
            <a:r>
              <a:rPr lang="en-US" dirty="0"/>
              <a:t>without knowing anything about how</a:t>
            </a:r>
            <a:br>
              <a:rPr lang="en-US" dirty="0"/>
            </a:br>
            <a:r>
              <a:rPr lang="en-US" dirty="0"/>
              <a:t>it is implemented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 implementation details are </a:t>
            </a:r>
            <a:br>
              <a:rPr lang="en-US" dirty="0"/>
            </a:br>
            <a:r>
              <a:rPr lang="en-US" b="1" i="1" dirty="0">
                <a:solidFill>
                  <a:srgbClr val="0070C0"/>
                </a:solidFill>
              </a:rPr>
              <a:t>abstracted away</a:t>
            </a:r>
          </a:p>
          <a:p>
            <a:pPr lvl="4"/>
            <a:endParaRPr lang="en-US" dirty="0"/>
          </a:p>
        </p:txBody>
      </p:sp>
      <p:sp>
        <p:nvSpPr>
          <p:cNvPr id="4" name="Rectangle 4"/>
          <p:cNvSpPr>
            <a:spLocks/>
          </p:cNvSpPr>
          <p:nvPr/>
        </p:nvSpPr>
        <p:spPr bwMode="auto">
          <a:xfrm>
            <a:off x="8940800" y="1956673"/>
            <a:ext cx="3886200" cy="5109091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square" tIns="91440" bIns="91440" anchor="ctr">
            <a:spAutoFit/>
          </a:bodyPr>
          <a:lstStyle/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f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x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y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y &gt;= 0;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//@ensures \result == POW(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x,y</a:t>
            </a: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);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{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b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= x;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e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= y;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= 1;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while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(e &gt; 1) {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if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(e % 2 == 1) {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  r = b * r;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}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b = b * b;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e = e / 2;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}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r * b;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</p:txBody>
      </p:sp>
      <p:sp>
        <p:nvSpPr>
          <p:cNvPr id="5" name="Cloud 4"/>
          <p:cNvSpPr/>
          <p:nvPr/>
        </p:nvSpPr>
        <p:spPr bwMode="auto">
          <a:xfrm>
            <a:off x="8483600" y="3048000"/>
            <a:ext cx="3048000" cy="3810000"/>
          </a:xfrm>
          <a:prstGeom prst="cloud">
            <a:avLst/>
          </a:prstGeom>
          <a:solidFill>
            <a:schemeClr val="accent1">
              <a:lumMod val="40000"/>
              <a:lumOff val="60000"/>
            </a:schemeClr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7" name="Rectangular Callout 6"/>
          <p:cNvSpPr/>
          <p:nvPr/>
        </p:nvSpPr>
        <p:spPr bwMode="auto">
          <a:xfrm>
            <a:off x="1825502" y="3554848"/>
            <a:ext cx="3225563" cy="861774"/>
          </a:xfrm>
          <a:prstGeom prst="wedgeRectCallout">
            <a:avLst>
              <a:gd name="adj1" fmla="val 171271"/>
              <a:gd name="adj2" fmla="val -196339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chemeClr val="bg2">
                <a:lumMod val="25000"/>
              </a:schemeClr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 algn="l">
              <a:defRPr/>
            </a:pPr>
            <a:r>
              <a:rPr lang="en-US" sz="1800" b="0" dirty="0"/>
              <a:t>Header:</a:t>
            </a:r>
          </a:p>
          <a:p>
            <a:pPr marL="166688" indent="-166688" algn="l">
              <a:buFont typeface="Arial" pitchFamily="34" charset="0"/>
              <a:buChar char="•"/>
              <a:defRPr/>
            </a:pPr>
            <a:r>
              <a:rPr lang="en-US" sz="1600" b="0" dirty="0"/>
              <a:t>Function name</a:t>
            </a:r>
          </a:p>
          <a:p>
            <a:pPr marL="166688" indent="-166688" algn="l">
              <a:buFont typeface="Arial" pitchFamily="34" charset="0"/>
              <a:buChar char="•"/>
              <a:defRPr/>
            </a:pPr>
            <a:r>
              <a:rPr lang="en-US" sz="1600" b="0" dirty="0"/>
              <a:t>Number and type of arguments</a:t>
            </a:r>
          </a:p>
        </p:txBody>
      </p:sp>
      <p:sp>
        <p:nvSpPr>
          <p:cNvPr id="8" name="Rectangular Callout 7"/>
          <p:cNvSpPr/>
          <p:nvPr/>
        </p:nvSpPr>
        <p:spPr bwMode="auto">
          <a:xfrm>
            <a:off x="5704208" y="3554848"/>
            <a:ext cx="2547942" cy="615553"/>
          </a:xfrm>
          <a:prstGeom prst="wedgeRectCallout">
            <a:avLst>
              <a:gd name="adj1" fmla="val 78579"/>
              <a:gd name="adj2" fmla="val -183999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chemeClr val="bg2">
                <a:lumMod val="25000"/>
              </a:schemeClr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 algn="l">
              <a:defRPr/>
            </a:pPr>
            <a:r>
              <a:rPr lang="en-US" sz="1800" b="0" dirty="0"/>
              <a:t>Contracts:</a:t>
            </a:r>
          </a:p>
          <a:p>
            <a:pPr marL="166688" indent="-166688" algn="l">
              <a:buFont typeface="Arial" pitchFamily="34" charset="0"/>
              <a:buChar char="•"/>
              <a:defRPr/>
            </a:pPr>
            <a:r>
              <a:rPr lang="en-US" sz="1600" b="0" dirty="0"/>
              <a:t>Pre- and post-conditions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254000"/>
            <a:ext cx="7378700" cy="1498600"/>
          </a:xfrm>
        </p:spPr>
        <p:txBody>
          <a:bodyPr/>
          <a:lstStyle/>
          <a:p>
            <a:r>
              <a:rPr lang="en-US" dirty="0"/>
              <a:t>After the Loop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What do we know when execution</a:t>
            </a:r>
            <a:br>
              <a:rPr lang="en-US" dirty="0"/>
            </a:br>
            <a:r>
              <a:rPr lang="en-US" dirty="0"/>
              <a:t>exits the loop?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 loop guard is </a:t>
            </a:r>
            <a:r>
              <a:rPr lang="en-US" b="1" dirty="0"/>
              <a:t>false</a:t>
            </a:r>
            <a:endParaRPr lang="en-US" dirty="0"/>
          </a:p>
          <a:p>
            <a:pPr lvl="2">
              <a:buFont typeface="Courier New" panose="02070309020205020404" pitchFamily="49" charset="0"/>
              <a:buChar char="o"/>
            </a:pPr>
            <a:r>
              <a:rPr lang="en-US" dirty="0">
                <a:solidFill>
                  <a:srgbClr val="C00000"/>
                </a:solidFill>
              </a:rPr>
              <a:t>e ≤ 1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 loop invariants are </a:t>
            </a:r>
            <a:r>
              <a:rPr lang="en-US" b="1" dirty="0"/>
              <a:t>true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dirty="0">
                <a:solidFill>
                  <a:srgbClr val="C00000"/>
                </a:solidFill>
              </a:rPr>
              <a:t>e ≥ 0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dirty="0">
                <a:solidFill>
                  <a:srgbClr val="C00000"/>
                </a:solidFill>
              </a:rPr>
              <a:t>b</a:t>
            </a:r>
            <a:r>
              <a:rPr lang="en-US" baseline="30000" dirty="0">
                <a:solidFill>
                  <a:srgbClr val="C00000"/>
                </a:solidFill>
              </a:rPr>
              <a:t>e</a:t>
            </a:r>
            <a:r>
              <a:rPr lang="en-US" dirty="0">
                <a:solidFill>
                  <a:srgbClr val="C00000"/>
                </a:solidFill>
              </a:rPr>
              <a:t> r = </a:t>
            </a:r>
            <a:r>
              <a:rPr lang="en-US" dirty="0" err="1">
                <a:solidFill>
                  <a:srgbClr val="C00000"/>
                </a:solidFill>
              </a:rPr>
              <a:t>x</a:t>
            </a:r>
            <a:r>
              <a:rPr lang="en-US" baseline="30000" dirty="0" err="1">
                <a:solidFill>
                  <a:srgbClr val="C00000"/>
                </a:solidFill>
              </a:rPr>
              <a:t>y</a:t>
            </a:r>
            <a:endParaRPr lang="en-US" dirty="0">
              <a:solidFill>
                <a:srgbClr val="C00000"/>
              </a:solidFill>
            </a:endParaRPr>
          </a:p>
          <a:p>
            <a:pPr lvl="4"/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From </a:t>
            </a:r>
            <a:r>
              <a:rPr lang="en-US" dirty="0">
                <a:solidFill>
                  <a:srgbClr val="C00000"/>
                </a:solidFill>
              </a:rPr>
              <a:t>e ≤ 1</a:t>
            </a:r>
            <a:r>
              <a:rPr lang="en-US" dirty="0"/>
              <a:t> and </a:t>
            </a:r>
            <a:r>
              <a:rPr lang="en-US" dirty="0">
                <a:solidFill>
                  <a:srgbClr val="C00000"/>
                </a:solidFill>
              </a:rPr>
              <a:t>e ≥ 0</a:t>
            </a:r>
            <a:r>
              <a:rPr lang="en-US" dirty="0"/>
              <a:t>, we have that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Either	 </a:t>
            </a:r>
            <a:r>
              <a:rPr lang="en-US" dirty="0">
                <a:solidFill>
                  <a:srgbClr val="C00000"/>
                </a:solidFill>
              </a:rPr>
              <a:t>e = 0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Or	 </a:t>
            </a:r>
            <a:r>
              <a:rPr lang="en-US" dirty="0">
                <a:solidFill>
                  <a:srgbClr val="C00000"/>
                </a:solidFill>
              </a:rPr>
              <a:t>e = 1</a:t>
            </a:r>
          </a:p>
          <a:p>
            <a:pPr>
              <a:buNone/>
            </a:pPr>
            <a:r>
              <a:rPr lang="en-US" dirty="0"/>
              <a:t>	as we exit the loop</a:t>
            </a:r>
          </a:p>
        </p:txBody>
      </p:sp>
      <p:sp>
        <p:nvSpPr>
          <p:cNvPr id="5" name="Rectangle 4"/>
          <p:cNvSpPr>
            <a:spLocks/>
          </p:cNvSpPr>
          <p:nvPr/>
        </p:nvSpPr>
        <p:spPr bwMode="auto">
          <a:xfrm>
            <a:off x="8331200" y="76200"/>
            <a:ext cx="4572000" cy="4862870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square" tIns="0" rIns="0" bIns="0" anchor="ctr">
            <a:spAutoFit/>
          </a:bodyPr>
          <a:lstStyle/>
          <a:p>
            <a:pPr marL="225425" indent="-225425" algn="l" defTabSz="12700"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f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sz="16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x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sz="16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y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y &gt;= 0;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//@ensures \result == POW(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x,y</a:t>
            </a:r>
            <a:r>
              <a:rPr lang="en-US" sz="16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);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{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16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b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= x;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16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e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= y;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16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= 1;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while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(e &gt; 1)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//@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loop_invariant</a:t>
            </a:r>
            <a:r>
              <a:rPr lang="en-US" sz="16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e &gt;= 0;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//@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loop_invariant</a:t>
            </a:r>
            <a:r>
              <a:rPr lang="en-US" sz="16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POW(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b,e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) * r == POW(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x,y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);</a:t>
            </a:r>
            <a:endParaRPr lang="en-US" sz="1600" b="0" dirty="0">
              <a:solidFill>
                <a:srgbClr val="C0000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 {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if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(e % 2 == 1) {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  r = b * r;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}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b = b * b;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e = e / 2;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 }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r * b;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</p:txBody>
      </p:sp>
      <p:sp>
        <p:nvSpPr>
          <p:cNvPr id="4" name="Cloud 3"/>
          <p:cNvSpPr/>
          <p:nvPr/>
        </p:nvSpPr>
        <p:spPr bwMode="auto">
          <a:xfrm>
            <a:off x="8331200" y="2590800"/>
            <a:ext cx="2971800" cy="1752600"/>
          </a:xfrm>
          <a:prstGeom prst="cloud">
            <a:avLst/>
          </a:prstGeom>
          <a:solidFill>
            <a:schemeClr val="accent1">
              <a:lumMod val="40000"/>
              <a:lumOff val="60000"/>
            </a:schemeClr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6" name="Flowchart: Data 5"/>
          <p:cNvSpPr/>
          <p:nvPr/>
        </p:nvSpPr>
        <p:spPr bwMode="auto">
          <a:xfrm>
            <a:off x="11109245" y="7611070"/>
            <a:ext cx="1414164" cy="923330"/>
          </a:xfrm>
          <a:prstGeom prst="flowChartInputOutput">
            <a:avLst/>
          </a:prstGeom>
          <a:solidFill>
            <a:srgbClr val="CCECFF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91440" bIns="9144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0" dirty="0"/>
              <a:t>loop</a:t>
            </a:r>
            <a:b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</a:b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body</a:t>
            </a:r>
          </a:p>
        </p:txBody>
      </p:sp>
      <p:sp>
        <p:nvSpPr>
          <p:cNvPr id="7" name="Oval 6"/>
          <p:cNvSpPr/>
          <p:nvPr/>
        </p:nvSpPr>
        <p:spPr bwMode="auto">
          <a:xfrm>
            <a:off x="9550933" y="5410200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11746948" y="8916195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9" name="Flowchart: Decision 8"/>
          <p:cNvSpPr/>
          <p:nvPr/>
        </p:nvSpPr>
        <p:spPr bwMode="auto">
          <a:xfrm>
            <a:off x="8179869" y="6781800"/>
            <a:ext cx="2894529" cy="917079"/>
          </a:xfrm>
          <a:prstGeom prst="flowChartDecision">
            <a:avLst/>
          </a:prstGeom>
          <a:solidFill>
            <a:schemeClr val="accent1">
              <a:lumMod val="20000"/>
              <a:lumOff val="80000"/>
            </a:schemeClr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45720" rIns="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loop</a:t>
            </a:r>
            <a:r>
              <a:rPr kumimoji="0" lang="en-US" sz="2400" b="0" i="0" u="none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 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guard</a:t>
            </a:r>
          </a:p>
        </p:txBody>
      </p:sp>
      <p:cxnSp>
        <p:nvCxnSpPr>
          <p:cNvPr id="10" name="Straight Arrow Connector 9"/>
          <p:cNvCxnSpPr>
            <a:stCxn id="11" idx="4"/>
            <a:endCxn id="6" idx="1"/>
          </p:cNvCxnSpPr>
          <p:nvPr/>
        </p:nvCxnSpPr>
        <p:spPr bwMode="auto">
          <a:xfrm rot="16200000" flipH="1">
            <a:off x="11627076" y="7421819"/>
            <a:ext cx="372070" cy="6431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arrow"/>
          </a:ln>
          <a:effectLst/>
        </p:spPr>
      </p:cxnSp>
      <p:sp>
        <p:nvSpPr>
          <p:cNvPr id="11" name="Oval 10"/>
          <p:cNvSpPr/>
          <p:nvPr/>
        </p:nvSpPr>
        <p:spPr bwMode="auto">
          <a:xfrm>
            <a:off x="11733696" y="7086600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cxnSp>
        <p:nvCxnSpPr>
          <p:cNvPr id="12" name="Straight Arrow Connector 11"/>
          <p:cNvCxnSpPr>
            <a:stCxn id="9" idx="3"/>
            <a:endCxn id="11" idx="4"/>
          </p:cNvCxnSpPr>
          <p:nvPr/>
        </p:nvCxnSpPr>
        <p:spPr bwMode="auto">
          <a:xfrm flipV="1">
            <a:off x="11074398" y="7239000"/>
            <a:ext cx="735498" cy="134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/>
          </a:ln>
          <a:effectLst/>
        </p:spPr>
      </p:cxnSp>
      <p:sp>
        <p:nvSpPr>
          <p:cNvPr id="13" name="Oval 12"/>
          <p:cNvSpPr/>
          <p:nvPr/>
        </p:nvSpPr>
        <p:spPr bwMode="auto">
          <a:xfrm>
            <a:off x="12598400" y="8916195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9550934" y="5638800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5" name="Oval 14"/>
          <p:cNvSpPr/>
          <p:nvPr/>
        </p:nvSpPr>
        <p:spPr bwMode="auto">
          <a:xfrm>
            <a:off x="9550933" y="9448800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6" name="Oval 15"/>
          <p:cNvSpPr/>
          <p:nvPr/>
        </p:nvSpPr>
        <p:spPr bwMode="auto">
          <a:xfrm>
            <a:off x="12598400" y="5638800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cxnSp>
        <p:nvCxnSpPr>
          <p:cNvPr id="17" name="Straight Arrow Connector 16"/>
          <p:cNvCxnSpPr>
            <a:stCxn id="7" idx="4"/>
            <a:endCxn id="9" idx="0"/>
          </p:cNvCxnSpPr>
          <p:nvPr/>
        </p:nvCxnSpPr>
        <p:spPr bwMode="auto">
          <a:xfrm rot="16200000" flipH="1">
            <a:off x="9017533" y="6172199"/>
            <a:ext cx="1219200" cy="1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arrow"/>
          </a:ln>
          <a:effectLst/>
        </p:spPr>
      </p:cxnSp>
      <p:cxnSp>
        <p:nvCxnSpPr>
          <p:cNvPr id="18" name="Straight Arrow Connector 17"/>
          <p:cNvCxnSpPr>
            <a:stCxn id="6" idx="4"/>
            <a:endCxn id="8" idx="0"/>
          </p:cNvCxnSpPr>
          <p:nvPr/>
        </p:nvCxnSpPr>
        <p:spPr bwMode="auto">
          <a:xfrm rot="16200000" flipH="1">
            <a:off x="11628840" y="8721886"/>
            <a:ext cx="381795" cy="6821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19" name="Straight Arrow Connector 18"/>
          <p:cNvCxnSpPr>
            <a:stCxn id="16" idx="4"/>
            <a:endCxn id="13" idx="0"/>
          </p:cNvCxnSpPr>
          <p:nvPr/>
        </p:nvCxnSpPr>
        <p:spPr bwMode="auto">
          <a:xfrm rot="5400000">
            <a:off x="11112103" y="7353697"/>
            <a:ext cx="3124995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/>
          </a:ln>
          <a:effectLst/>
        </p:spPr>
      </p:cxnSp>
      <p:cxnSp>
        <p:nvCxnSpPr>
          <p:cNvPr id="20" name="Straight Arrow Connector 19"/>
          <p:cNvCxnSpPr>
            <a:stCxn id="13" idx="0"/>
            <a:endCxn id="8" idx="0"/>
          </p:cNvCxnSpPr>
          <p:nvPr/>
        </p:nvCxnSpPr>
        <p:spPr bwMode="auto">
          <a:xfrm rot="16200000" flipV="1">
            <a:off x="12248874" y="8490469"/>
            <a:ext cx="1588" cy="851452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21" name="Straight Arrow Connector 20"/>
          <p:cNvCxnSpPr>
            <a:stCxn id="9" idx="2"/>
            <a:endCxn id="15" idx="0"/>
          </p:cNvCxnSpPr>
          <p:nvPr/>
        </p:nvCxnSpPr>
        <p:spPr bwMode="auto">
          <a:xfrm rot="5400000">
            <a:off x="8752174" y="8573839"/>
            <a:ext cx="1749921" cy="1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arrow"/>
          </a:ln>
          <a:effectLst/>
        </p:spPr>
      </p:cxnSp>
      <p:cxnSp>
        <p:nvCxnSpPr>
          <p:cNvPr id="22" name="Straight Arrow Connector 21"/>
          <p:cNvCxnSpPr>
            <a:stCxn id="16" idx="4"/>
            <a:endCxn id="14" idx="4"/>
          </p:cNvCxnSpPr>
          <p:nvPr/>
        </p:nvCxnSpPr>
        <p:spPr bwMode="auto">
          <a:xfrm rot="5400000">
            <a:off x="11150867" y="4267467"/>
            <a:ext cx="1588" cy="3047466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arrow"/>
          </a:ln>
          <a:effectLst/>
        </p:spPr>
      </p:cxnSp>
      <p:sp>
        <p:nvSpPr>
          <p:cNvPr id="23" name="Right Arrow 22"/>
          <p:cNvSpPr/>
          <p:nvPr/>
        </p:nvSpPr>
        <p:spPr bwMode="auto">
          <a:xfrm>
            <a:off x="8712200" y="8305800"/>
            <a:ext cx="838200" cy="685800"/>
          </a:xfrm>
          <a:prstGeom prst="rightArrow">
            <a:avLst/>
          </a:prstGeom>
          <a:solidFill>
            <a:srgbClr val="FFC0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Here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11025589" y="6869875"/>
            <a:ext cx="582211" cy="369332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sz="1800" b="0" dirty="0">
                <a:solidFill>
                  <a:srgbClr val="FF0000"/>
                </a:solidFill>
              </a:rPr>
              <a:t>true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940800" y="7772400"/>
            <a:ext cx="671979" cy="369332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sz="1800" b="0" dirty="0" err="1">
                <a:solidFill>
                  <a:srgbClr val="FF0000"/>
                </a:solidFill>
              </a:rPr>
              <a:t>fa</a:t>
            </a:r>
            <a:r>
              <a:rPr lang="en-US" sz="1800" b="0" dirty="0">
                <a:solidFill>
                  <a:srgbClr val="FF0000"/>
                </a:solidFill>
              </a:rPr>
              <a:t>	</a:t>
            </a:r>
            <a:r>
              <a:rPr lang="en-US" sz="1800" b="0" dirty="0" err="1">
                <a:solidFill>
                  <a:srgbClr val="FF0000"/>
                </a:solidFill>
              </a:rPr>
              <a:t>lse</a:t>
            </a:r>
            <a:endParaRPr lang="en-US" sz="1800" b="0" dirty="0">
              <a:solidFill>
                <a:srgbClr val="FF0000"/>
              </a:solidFill>
            </a:endParaRPr>
          </a:p>
        </p:txBody>
      </p:sp>
      <p:sp>
        <p:nvSpPr>
          <p:cNvPr id="26" name="Octagon 25"/>
          <p:cNvSpPr/>
          <p:nvPr/>
        </p:nvSpPr>
        <p:spPr bwMode="auto">
          <a:xfrm>
            <a:off x="9330012" y="6026825"/>
            <a:ext cx="594242" cy="519351"/>
          </a:xfrm>
          <a:prstGeom prst="octagon">
            <a:avLst/>
          </a:prstGeom>
          <a:solidFill>
            <a:srgbClr val="FF0000"/>
          </a:solidFill>
          <a:ln w="76200" cap="flat" cmpd="sng" algn="ctr">
            <a:solidFill>
              <a:schemeClr val="bg1">
                <a:lumMod val="85000"/>
              </a:schemeClr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0" rIns="9144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i="0" u="none" strike="noStrike" cap="none" normalizeH="0" baseline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LI</a:t>
            </a:r>
          </a:p>
        </p:txBody>
      </p:sp>
      <p:sp>
        <p:nvSpPr>
          <p:cNvPr id="27" name="Right Arrow 26"/>
          <p:cNvSpPr/>
          <p:nvPr/>
        </p:nvSpPr>
        <p:spPr bwMode="auto">
          <a:xfrm>
            <a:off x="7569200" y="4038600"/>
            <a:ext cx="838200" cy="685800"/>
          </a:xfrm>
          <a:prstGeom prst="rightArrow">
            <a:avLst/>
          </a:prstGeom>
          <a:solidFill>
            <a:srgbClr val="FFC0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Here</a:t>
            </a:r>
          </a:p>
        </p:txBody>
      </p:sp>
      <p:sp>
        <p:nvSpPr>
          <p:cNvPr id="29" name="Rectangular Callout 28"/>
          <p:cNvSpPr/>
          <p:nvPr/>
        </p:nvSpPr>
        <p:spPr bwMode="auto">
          <a:xfrm>
            <a:off x="5359400" y="7543800"/>
            <a:ext cx="1544654" cy="707886"/>
          </a:xfrm>
          <a:prstGeom prst="wedgeRectCallout">
            <a:avLst>
              <a:gd name="adj1" fmla="val -93998"/>
              <a:gd name="adj2" fmla="val -117828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Recall that </a:t>
            </a:r>
            <a:r>
              <a:rPr lang="en-US" sz="2000" b="0" dirty="0">
                <a:solidFill>
                  <a:srgbClr val="C00000"/>
                </a:solidFill>
              </a:rPr>
              <a:t>e</a:t>
            </a:r>
            <a:br>
              <a:rPr lang="en-US" sz="2000" b="0" dirty="0"/>
            </a:br>
            <a:r>
              <a:rPr lang="en-US" sz="2000" b="0" dirty="0"/>
              <a:t>has type </a:t>
            </a:r>
            <a:r>
              <a:rPr lang="en-US" sz="2000" b="0" dirty="0" err="1">
                <a:solidFill>
                  <a:srgbClr val="00B050"/>
                </a:solidFill>
              </a:rPr>
              <a:t>int</a:t>
            </a:r>
            <a:endParaRPr lang="en-US" sz="2000" b="0" dirty="0">
              <a:solidFill>
                <a:srgbClr val="00B050"/>
              </a:solidFill>
            </a:endParaRPr>
          </a:p>
        </p:txBody>
      </p:sp>
      <p:sp>
        <p:nvSpPr>
          <p:cNvPr id="30" name="Slide Number Placeholder 2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49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254000"/>
            <a:ext cx="7378700" cy="1498600"/>
          </a:xfrm>
        </p:spPr>
        <p:txBody>
          <a:bodyPr/>
          <a:lstStyle/>
          <a:p>
            <a:r>
              <a:rPr lang="en-US" dirty="0"/>
              <a:t>After the Loop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Either </a:t>
            </a:r>
            <a:r>
              <a:rPr lang="en-US" dirty="0">
                <a:solidFill>
                  <a:srgbClr val="C00000"/>
                </a:solidFill>
              </a:rPr>
              <a:t>e = 0</a:t>
            </a:r>
            <a:r>
              <a:rPr lang="en-US" dirty="0"/>
              <a:t> or </a:t>
            </a:r>
            <a:r>
              <a:rPr lang="en-US" dirty="0">
                <a:solidFill>
                  <a:srgbClr val="C00000"/>
                </a:solidFill>
              </a:rPr>
              <a:t>e = 1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Let’s plug these values in the other</a:t>
            </a:r>
            <a:br>
              <a:rPr lang="en-US" dirty="0"/>
            </a:br>
            <a:r>
              <a:rPr lang="en-US" dirty="0"/>
              <a:t>loop invariant, </a:t>
            </a:r>
            <a:r>
              <a:rPr lang="en-US" dirty="0">
                <a:solidFill>
                  <a:srgbClr val="C00000"/>
                </a:solidFill>
              </a:rPr>
              <a:t>b</a:t>
            </a:r>
            <a:r>
              <a:rPr lang="en-US" baseline="30000" dirty="0">
                <a:solidFill>
                  <a:srgbClr val="C00000"/>
                </a:solidFill>
              </a:rPr>
              <a:t>e</a:t>
            </a:r>
            <a:r>
              <a:rPr lang="en-US" dirty="0">
                <a:solidFill>
                  <a:srgbClr val="C00000"/>
                </a:solidFill>
              </a:rPr>
              <a:t> r = </a:t>
            </a:r>
            <a:r>
              <a:rPr lang="en-US" dirty="0" err="1">
                <a:solidFill>
                  <a:srgbClr val="C00000"/>
                </a:solidFill>
              </a:rPr>
              <a:t>x</a:t>
            </a:r>
            <a:r>
              <a:rPr lang="en-US" baseline="30000" dirty="0" err="1">
                <a:solidFill>
                  <a:srgbClr val="C00000"/>
                </a:solidFill>
              </a:rPr>
              <a:t>y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>
              <a:buFont typeface="Wingdings" pitchFamily="2" charset="2"/>
              <a:buChar char=""/>
            </a:pPr>
            <a:r>
              <a:rPr lang="en-US" dirty="0"/>
              <a:t>If </a:t>
            </a:r>
            <a:r>
              <a:rPr lang="en-US" dirty="0">
                <a:solidFill>
                  <a:srgbClr val="C00000"/>
                </a:solidFill>
              </a:rPr>
              <a:t>e = 1</a:t>
            </a:r>
            <a:r>
              <a:rPr lang="en-US" dirty="0"/>
              <a:t>, then </a:t>
            </a:r>
            <a:r>
              <a:rPr lang="en-US" dirty="0" err="1">
                <a:solidFill>
                  <a:srgbClr val="C00000"/>
                </a:solidFill>
              </a:rPr>
              <a:t>x</a:t>
            </a:r>
            <a:r>
              <a:rPr lang="en-US" baseline="30000" dirty="0" err="1">
                <a:solidFill>
                  <a:srgbClr val="C00000"/>
                </a:solidFill>
              </a:rPr>
              <a:t>y</a:t>
            </a:r>
            <a:r>
              <a:rPr lang="en-US" dirty="0"/>
              <a:t> </a:t>
            </a:r>
            <a:r>
              <a:rPr lang="en-US" dirty="0">
                <a:solidFill>
                  <a:srgbClr val="C00000"/>
                </a:solidFill>
              </a:rPr>
              <a:t>=</a:t>
            </a:r>
            <a:r>
              <a:rPr lang="en-US" dirty="0"/>
              <a:t> </a:t>
            </a:r>
            <a:r>
              <a:rPr lang="en-US" dirty="0">
                <a:solidFill>
                  <a:srgbClr val="C00000"/>
                </a:solidFill>
              </a:rPr>
              <a:t>b</a:t>
            </a:r>
            <a:r>
              <a:rPr lang="en-US" baseline="30000" dirty="0">
                <a:solidFill>
                  <a:srgbClr val="C00000"/>
                </a:solidFill>
              </a:rPr>
              <a:t>e</a:t>
            </a:r>
            <a:r>
              <a:rPr lang="en-US" dirty="0">
                <a:solidFill>
                  <a:srgbClr val="C00000"/>
                </a:solidFill>
              </a:rPr>
              <a:t> r =</a:t>
            </a:r>
            <a:r>
              <a:rPr lang="en-US" dirty="0"/>
              <a:t> </a:t>
            </a:r>
            <a:r>
              <a:rPr lang="en-US" dirty="0">
                <a:solidFill>
                  <a:srgbClr val="C00000"/>
                </a:solidFill>
              </a:rPr>
              <a:t>b</a:t>
            </a:r>
            <a:r>
              <a:rPr lang="en-US" baseline="30000" dirty="0">
                <a:solidFill>
                  <a:srgbClr val="C00000"/>
                </a:solidFill>
              </a:rPr>
              <a:t>1</a:t>
            </a:r>
            <a:r>
              <a:rPr lang="en-US" dirty="0">
                <a:solidFill>
                  <a:srgbClr val="C00000"/>
                </a:solidFill>
              </a:rPr>
              <a:t> r =</a:t>
            </a:r>
            <a:r>
              <a:rPr lang="en-US" dirty="0"/>
              <a:t> </a:t>
            </a:r>
            <a:r>
              <a:rPr lang="en-US" dirty="0">
                <a:solidFill>
                  <a:srgbClr val="C00000"/>
                </a:solidFill>
              </a:rPr>
              <a:t>r b</a:t>
            </a:r>
            <a:endParaRPr lang="en-US" dirty="0"/>
          </a:p>
          <a:p>
            <a:pPr lvl="1"/>
            <a:r>
              <a:rPr lang="en-US" dirty="0"/>
              <a:t>Thus, </a:t>
            </a:r>
            <a:r>
              <a:rPr lang="en-US" dirty="0" err="1">
                <a:solidFill>
                  <a:srgbClr val="C00000"/>
                </a:solidFill>
              </a:rPr>
              <a:t>x</a:t>
            </a:r>
            <a:r>
              <a:rPr lang="en-US" baseline="30000" dirty="0" err="1">
                <a:solidFill>
                  <a:srgbClr val="C00000"/>
                </a:solidFill>
              </a:rPr>
              <a:t>y</a:t>
            </a:r>
            <a:r>
              <a:rPr lang="en-US" dirty="0"/>
              <a:t> </a:t>
            </a:r>
            <a:r>
              <a:rPr lang="en-US" dirty="0">
                <a:solidFill>
                  <a:srgbClr val="C00000"/>
                </a:solidFill>
              </a:rPr>
              <a:t>=</a:t>
            </a:r>
            <a:r>
              <a:rPr lang="en-US" dirty="0"/>
              <a:t> </a:t>
            </a:r>
            <a:r>
              <a:rPr lang="en-US" dirty="0">
                <a:solidFill>
                  <a:srgbClr val="C00000"/>
                </a:solidFill>
              </a:rPr>
              <a:t>r b</a:t>
            </a:r>
            <a:r>
              <a:rPr lang="en-US" dirty="0"/>
              <a:t> in this case</a:t>
            </a:r>
          </a:p>
          <a:p>
            <a:pPr lvl="1"/>
            <a:endParaRPr lang="en-US" dirty="0"/>
          </a:p>
          <a:p>
            <a:pPr>
              <a:buFont typeface="Wingdings" pitchFamily="2" charset="2"/>
              <a:buChar char="è"/>
            </a:pPr>
            <a:r>
              <a:rPr lang="en-US" dirty="0"/>
              <a:t>If </a:t>
            </a:r>
            <a:r>
              <a:rPr lang="en-US" dirty="0">
                <a:solidFill>
                  <a:srgbClr val="C00000"/>
                </a:solidFill>
              </a:rPr>
              <a:t>e = 0</a:t>
            </a:r>
            <a:r>
              <a:rPr lang="en-US" dirty="0"/>
              <a:t>, then </a:t>
            </a:r>
            <a:r>
              <a:rPr lang="en-US" dirty="0" err="1">
                <a:solidFill>
                  <a:srgbClr val="C00000"/>
                </a:solidFill>
              </a:rPr>
              <a:t>x</a:t>
            </a:r>
            <a:r>
              <a:rPr lang="en-US" baseline="30000" dirty="0" err="1">
                <a:solidFill>
                  <a:srgbClr val="C00000"/>
                </a:solidFill>
              </a:rPr>
              <a:t>y</a:t>
            </a:r>
            <a:r>
              <a:rPr lang="en-US" dirty="0"/>
              <a:t> </a:t>
            </a:r>
            <a:r>
              <a:rPr lang="en-US" dirty="0">
                <a:solidFill>
                  <a:srgbClr val="C00000"/>
                </a:solidFill>
              </a:rPr>
              <a:t>=</a:t>
            </a:r>
            <a:r>
              <a:rPr lang="en-US" dirty="0"/>
              <a:t> </a:t>
            </a:r>
            <a:r>
              <a:rPr lang="en-US" dirty="0">
                <a:solidFill>
                  <a:srgbClr val="C00000"/>
                </a:solidFill>
              </a:rPr>
              <a:t>b</a:t>
            </a:r>
            <a:r>
              <a:rPr lang="en-US" baseline="30000" dirty="0">
                <a:solidFill>
                  <a:srgbClr val="C00000"/>
                </a:solidFill>
              </a:rPr>
              <a:t>e</a:t>
            </a:r>
            <a:r>
              <a:rPr lang="en-US" dirty="0">
                <a:solidFill>
                  <a:srgbClr val="C00000"/>
                </a:solidFill>
              </a:rPr>
              <a:t> r =</a:t>
            </a:r>
            <a:r>
              <a:rPr lang="en-US" dirty="0"/>
              <a:t> </a:t>
            </a:r>
            <a:r>
              <a:rPr lang="en-US" dirty="0">
                <a:solidFill>
                  <a:srgbClr val="C00000"/>
                </a:solidFill>
              </a:rPr>
              <a:t>b</a:t>
            </a:r>
            <a:r>
              <a:rPr lang="en-US" baseline="30000" dirty="0">
                <a:solidFill>
                  <a:srgbClr val="C00000"/>
                </a:solidFill>
              </a:rPr>
              <a:t>0</a:t>
            </a:r>
            <a:r>
              <a:rPr lang="en-US" dirty="0">
                <a:solidFill>
                  <a:srgbClr val="C00000"/>
                </a:solidFill>
              </a:rPr>
              <a:t> r =</a:t>
            </a:r>
            <a:r>
              <a:rPr lang="en-US" dirty="0"/>
              <a:t> </a:t>
            </a:r>
            <a:r>
              <a:rPr lang="en-US" dirty="0">
                <a:solidFill>
                  <a:srgbClr val="C00000"/>
                </a:solidFill>
              </a:rPr>
              <a:t>r</a:t>
            </a:r>
            <a:endParaRPr lang="en-US" dirty="0"/>
          </a:p>
          <a:p>
            <a:pPr lvl="1"/>
            <a:r>
              <a:rPr lang="en-US" dirty="0"/>
              <a:t>Thus, </a:t>
            </a:r>
            <a:r>
              <a:rPr lang="en-US" dirty="0" err="1">
                <a:solidFill>
                  <a:srgbClr val="C00000"/>
                </a:solidFill>
              </a:rPr>
              <a:t>x</a:t>
            </a:r>
            <a:r>
              <a:rPr lang="en-US" baseline="30000" dirty="0" err="1">
                <a:solidFill>
                  <a:srgbClr val="C00000"/>
                </a:solidFill>
              </a:rPr>
              <a:t>y</a:t>
            </a:r>
            <a:r>
              <a:rPr lang="en-US" dirty="0"/>
              <a:t> </a:t>
            </a:r>
            <a:r>
              <a:rPr lang="en-US" dirty="0">
                <a:solidFill>
                  <a:srgbClr val="C00000"/>
                </a:solidFill>
              </a:rPr>
              <a:t>=</a:t>
            </a:r>
            <a:r>
              <a:rPr lang="en-US" dirty="0"/>
              <a:t> </a:t>
            </a:r>
            <a:r>
              <a:rPr lang="en-US" dirty="0">
                <a:solidFill>
                  <a:srgbClr val="C00000"/>
                </a:solidFill>
              </a:rPr>
              <a:t>r </a:t>
            </a:r>
            <a:r>
              <a:rPr lang="en-US" dirty="0"/>
              <a:t>in this case</a:t>
            </a:r>
          </a:p>
          <a:p>
            <a:pPr lvl="2"/>
            <a:r>
              <a:rPr lang="en-US" dirty="0" err="1">
                <a:solidFill>
                  <a:srgbClr val="C00000"/>
                </a:solidFill>
              </a:rPr>
              <a:t>x</a:t>
            </a:r>
            <a:r>
              <a:rPr lang="en-US" baseline="30000" dirty="0" err="1">
                <a:solidFill>
                  <a:srgbClr val="C00000"/>
                </a:solidFill>
              </a:rPr>
              <a:t>y</a:t>
            </a:r>
            <a:r>
              <a:rPr lang="en-US" dirty="0"/>
              <a:t> </a:t>
            </a:r>
            <a:r>
              <a:rPr lang="en-US" dirty="0">
                <a:solidFill>
                  <a:srgbClr val="C00000"/>
                </a:solidFill>
              </a:rPr>
              <a:t>≠</a:t>
            </a:r>
            <a:r>
              <a:rPr lang="en-US" dirty="0"/>
              <a:t> </a:t>
            </a:r>
            <a:r>
              <a:rPr lang="en-US" dirty="0">
                <a:solidFill>
                  <a:srgbClr val="C00000"/>
                </a:solidFill>
              </a:rPr>
              <a:t>r b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5" name="Rectangle 4"/>
          <p:cNvSpPr>
            <a:spLocks/>
          </p:cNvSpPr>
          <p:nvPr/>
        </p:nvSpPr>
        <p:spPr bwMode="auto">
          <a:xfrm>
            <a:off x="8331200" y="76200"/>
            <a:ext cx="4572000" cy="4862870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square" tIns="0" rIns="0" bIns="0" anchor="ctr">
            <a:spAutoFit/>
          </a:bodyPr>
          <a:lstStyle/>
          <a:p>
            <a:pPr marL="225425" indent="-225425" algn="l" defTabSz="12700"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f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sz="16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x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sz="16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y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y &gt;= 0;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//@ensures \result == POW(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x,y</a:t>
            </a:r>
            <a:r>
              <a:rPr lang="en-US" sz="16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);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{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16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b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= x;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16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e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= y;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16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= 1;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while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(e &gt; 1)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//@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loop_invariant</a:t>
            </a:r>
            <a:r>
              <a:rPr lang="en-US" sz="16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e &gt;= 0;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//@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loop_invariant</a:t>
            </a:r>
            <a:r>
              <a:rPr lang="en-US" sz="16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POW(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b,e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) * r == POW(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x,y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);</a:t>
            </a:r>
            <a:endParaRPr lang="en-US" sz="1600" b="0" dirty="0">
              <a:solidFill>
                <a:srgbClr val="C0000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 {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if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(e % 2 == 1) {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  r = b * r;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}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b = b * b;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e = e / 2;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 }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r * b;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</p:txBody>
      </p:sp>
      <p:sp>
        <p:nvSpPr>
          <p:cNvPr id="4" name="Cloud 3"/>
          <p:cNvSpPr/>
          <p:nvPr/>
        </p:nvSpPr>
        <p:spPr bwMode="auto">
          <a:xfrm>
            <a:off x="8331200" y="2590800"/>
            <a:ext cx="2971800" cy="1752600"/>
          </a:xfrm>
          <a:prstGeom prst="cloud">
            <a:avLst/>
          </a:prstGeom>
          <a:solidFill>
            <a:schemeClr val="accent1">
              <a:lumMod val="40000"/>
              <a:lumOff val="60000"/>
            </a:schemeClr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27" name="Right Arrow 26"/>
          <p:cNvSpPr/>
          <p:nvPr/>
        </p:nvSpPr>
        <p:spPr bwMode="auto">
          <a:xfrm>
            <a:off x="7569200" y="4038600"/>
            <a:ext cx="838200" cy="685800"/>
          </a:xfrm>
          <a:prstGeom prst="rightArrow">
            <a:avLst/>
          </a:prstGeom>
          <a:solidFill>
            <a:srgbClr val="FFC0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Here</a:t>
            </a:r>
          </a:p>
        </p:txBody>
      </p:sp>
      <p:sp>
        <p:nvSpPr>
          <p:cNvPr id="30" name="Rectangular Callout 29"/>
          <p:cNvSpPr/>
          <p:nvPr/>
        </p:nvSpPr>
        <p:spPr bwMode="auto">
          <a:xfrm>
            <a:off x="8388640" y="6046857"/>
            <a:ext cx="1735411" cy="707886"/>
          </a:xfrm>
          <a:prstGeom prst="wedgeRectCallout">
            <a:avLst>
              <a:gd name="adj1" fmla="val -191085"/>
              <a:gd name="adj2" fmla="val -110694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This is exactly</a:t>
            </a:r>
          </a:p>
          <a:p>
            <a:pPr>
              <a:defRPr/>
            </a:pPr>
            <a:r>
              <a:rPr lang="en-US" sz="2000" b="0" dirty="0"/>
              <a:t>what </a:t>
            </a:r>
            <a:r>
              <a:rPr lang="en-US" sz="2000" b="0" i="1" dirty="0">
                <a:solidFill>
                  <a:srgbClr val="0070C0"/>
                </a:solidFill>
              </a:rPr>
              <a:t>f</a:t>
            </a:r>
            <a:r>
              <a:rPr lang="en-US" sz="2000" b="0" dirty="0"/>
              <a:t> returns.</a:t>
            </a:r>
          </a:p>
        </p:txBody>
      </p:sp>
      <p:sp>
        <p:nvSpPr>
          <p:cNvPr id="31" name="Rectangular Callout 30"/>
          <p:cNvSpPr/>
          <p:nvPr/>
        </p:nvSpPr>
        <p:spPr bwMode="auto">
          <a:xfrm>
            <a:off x="8098319" y="7467600"/>
            <a:ext cx="2014509" cy="1169551"/>
          </a:xfrm>
          <a:prstGeom prst="wedgeRectCallout">
            <a:avLst>
              <a:gd name="adj1" fmla="val -173311"/>
              <a:gd name="adj2" fmla="val -72413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squar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This is </a:t>
            </a:r>
            <a:r>
              <a:rPr lang="en-US" sz="2000" dirty="0">
                <a:solidFill>
                  <a:srgbClr val="FF0000"/>
                </a:solidFill>
              </a:rPr>
              <a:t>not</a:t>
            </a:r>
          </a:p>
          <a:p>
            <a:pPr>
              <a:defRPr/>
            </a:pPr>
            <a:r>
              <a:rPr lang="en-US" sz="2000" b="0" dirty="0"/>
              <a:t>what </a:t>
            </a:r>
            <a:r>
              <a:rPr lang="en-US" sz="2000" b="0" i="1" dirty="0">
                <a:solidFill>
                  <a:srgbClr val="0070C0"/>
                </a:solidFill>
              </a:rPr>
              <a:t>f</a:t>
            </a:r>
            <a:r>
              <a:rPr lang="en-US" sz="2000" b="0" dirty="0"/>
              <a:t> returns.</a:t>
            </a:r>
          </a:p>
          <a:p>
            <a:pPr>
              <a:spcBef>
                <a:spcPts val="1200"/>
              </a:spcBef>
              <a:defRPr/>
            </a:pPr>
            <a:r>
              <a:rPr lang="en-US" sz="2000" dirty="0"/>
              <a:t>This is the bug!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10570851" y="6052457"/>
            <a:ext cx="65594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rgbClr val="00B050"/>
                </a:solidFill>
                <a:sym typeface="Wingdings 2"/>
              </a:rPr>
              <a:t></a:t>
            </a:r>
            <a:endParaRPr lang="en-US" sz="4800" dirty="0">
              <a:solidFill>
                <a:srgbClr val="00B050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0582873" y="7590710"/>
            <a:ext cx="63190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>
                <a:solidFill>
                  <a:srgbClr val="FF0000"/>
                </a:solidFill>
                <a:sym typeface="Wingdings 2"/>
              </a:rPr>
              <a:t></a:t>
            </a:r>
            <a:endParaRPr lang="en-US" sz="5400" dirty="0">
              <a:solidFill>
                <a:srgbClr val="FF0000"/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50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30" grpId="0" animBg="1"/>
      <p:bldP spid="31" grpId="0" animBg="1"/>
      <p:bldP spid="34" grpId="0"/>
      <p:bldP spid="35" grpId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254000"/>
            <a:ext cx="7378700" cy="1498600"/>
          </a:xfrm>
        </p:spPr>
        <p:txBody>
          <a:bodyPr/>
          <a:lstStyle/>
          <a:p>
            <a:r>
              <a:rPr lang="en-US" dirty="0"/>
              <a:t>Tracking the Bug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bug is when </a:t>
            </a:r>
            <a:r>
              <a:rPr lang="en-US" dirty="0">
                <a:solidFill>
                  <a:srgbClr val="C00000"/>
                </a:solidFill>
              </a:rPr>
              <a:t>e = 0</a:t>
            </a:r>
            <a:r>
              <a:rPr lang="en-US" dirty="0"/>
              <a:t> as we exit</a:t>
            </a:r>
            <a:br>
              <a:rPr lang="en-US" dirty="0"/>
            </a:br>
            <a:r>
              <a:rPr lang="en-US" dirty="0"/>
              <a:t>the loop</a:t>
            </a:r>
          </a:p>
          <a:p>
            <a:pPr lvl="4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This can happen </a:t>
            </a:r>
            <a:r>
              <a:rPr lang="en-US" b="1" dirty="0"/>
              <a:t>only</a:t>
            </a:r>
            <a:r>
              <a:rPr lang="en-US" dirty="0"/>
              <a:t> if </a:t>
            </a:r>
            <a:r>
              <a:rPr lang="en-US" i="1" dirty="0">
                <a:solidFill>
                  <a:srgbClr val="0070C0"/>
                </a:solidFill>
              </a:rPr>
              <a:t>f</a:t>
            </a:r>
            <a:r>
              <a:rPr lang="en-US" dirty="0"/>
              <a:t> is called</a:t>
            </a:r>
            <a:br>
              <a:rPr lang="en-US" dirty="0"/>
            </a:br>
            <a:r>
              <a:rPr lang="en-US" dirty="0"/>
              <a:t>with 0 as </a:t>
            </a:r>
            <a:r>
              <a:rPr lang="en-US" b="1" i="1" dirty="0">
                <a:solidFill>
                  <a:schemeClr val="tx1"/>
                </a:solidFill>
              </a:rPr>
              <a:t>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If </a:t>
            </a:r>
            <a:r>
              <a:rPr lang="en-US" dirty="0">
                <a:solidFill>
                  <a:srgbClr val="C00000"/>
                </a:solidFill>
              </a:rPr>
              <a:t>e = 1</a:t>
            </a:r>
            <a:r>
              <a:rPr lang="en-US" dirty="0"/>
              <a:t>, the loop doesn’t run and</a:t>
            </a:r>
            <a:br>
              <a:rPr lang="en-US" dirty="0"/>
            </a:br>
            <a:r>
              <a:rPr lang="en-US" dirty="0">
                <a:solidFill>
                  <a:srgbClr val="C00000"/>
                </a:solidFill>
              </a:rPr>
              <a:t>e</a:t>
            </a:r>
            <a:r>
              <a:rPr lang="en-US" dirty="0"/>
              <a:t> stays 1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If </a:t>
            </a:r>
            <a:r>
              <a:rPr lang="en-US" dirty="0">
                <a:solidFill>
                  <a:srgbClr val="C00000"/>
                </a:solidFill>
              </a:rPr>
              <a:t>e &gt; 1 </a:t>
            </a:r>
            <a:r>
              <a:rPr lang="en-US" dirty="0"/>
              <a:t>at the start of an iteration,</a:t>
            </a:r>
            <a:br>
              <a:rPr lang="en-US" dirty="0"/>
            </a:br>
            <a:r>
              <a:rPr lang="en-US" dirty="0"/>
              <a:t>then </a:t>
            </a:r>
            <a:r>
              <a:rPr lang="en-US" dirty="0">
                <a:solidFill>
                  <a:srgbClr val="C00000"/>
                </a:solidFill>
              </a:rPr>
              <a:t>e’ ≥ 1 </a:t>
            </a:r>
            <a:r>
              <a:rPr lang="en-US" dirty="0"/>
              <a:t>as we end it</a:t>
            </a:r>
          </a:p>
        </p:txBody>
      </p:sp>
      <p:sp>
        <p:nvSpPr>
          <p:cNvPr id="5" name="Rectangle 4"/>
          <p:cNvSpPr>
            <a:spLocks/>
          </p:cNvSpPr>
          <p:nvPr/>
        </p:nvSpPr>
        <p:spPr bwMode="auto">
          <a:xfrm>
            <a:off x="8331200" y="76200"/>
            <a:ext cx="4572000" cy="4862870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square" tIns="0" rIns="0" bIns="0" anchor="ctr">
            <a:spAutoFit/>
          </a:bodyPr>
          <a:lstStyle/>
          <a:p>
            <a:pPr marL="225425" indent="-225425" algn="l" defTabSz="12700"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f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sz="16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x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sz="16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y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y &gt;= 0;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//@ensures \result == POW(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x,y</a:t>
            </a:r>
            <a:r>
              <a:rPr lang="en-US" sz="16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);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{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16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b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= x;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16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e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= y;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16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= 1;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while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(e &gt; 1)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//@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loop_invariant</a:t>
            </a:r>
            <a:r>
              <a:rPr lang="en-US" sz="16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e &gt;= 0;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//@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loop_invariant</a:t>
            </a:r>
            <a:r>
              <a:rPr lang="en-US" sz="16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POW(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b,e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) * r == POW(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x,y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);</a:t>
            </a:r>
            <a:endParaRPr lang="en-US" sz="1600" b="0" dirty="0">
              <a:solidFill>
                <a:srgbClr val="C0000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 {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if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(e % 2 == 1) {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  r = b * r;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}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b = b * b;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e = e / 2;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 }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r * b;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</p:txBody>
      </p:sp>
      <p:sp>
        <p:nvSpPr>
          <p:cNvPr id="9" name="Cloud 8"/>
          <p:cNvSpPr/>
          <p:nvPr/>
        </p:nvSpPr>
        <p:spPr bwMode="auto">
          <a:xfrm>
            <a:off x="8331200" y="2590800"/>
            <a:ext cx="2971800" cy="1752600"/>
          </a:xfrm>
          <a:prstGeom prst="cloud">
            <a:avLst/>
          </a:prstGeom>
          <a:noFill/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51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/>
          </p:cNvSpPr>
          <p:nvPr/>
        </p:nvSpPr>
        <p:spPr bwMode="auto">
          <a:xfrm>
            <a:off x="8483600" y="1933575"/>
            <a:ext cx="4419600" cy="4924425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square" tIns="0" rIns="0" bIns="0" anchor="ctr">
            <a:spAutoFit/>
          </a:bodyPr>
          <a:lstStyle/>
          <a:p>
            <a:pPr marL="225425" indent="-225425" algn="l" defTabSz="12700"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f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sz="16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x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sz="16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y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y &gt;= 0;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//@ensures \result == POW(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x,y</a:t>
            </a:r>
            <a:r>
              <a:rPr lang="en-US" sz="16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);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{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if 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(y == 0) 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1;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16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b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= x;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16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e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= y;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16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= 1;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while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(e &gt; 1)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//@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loop_invariant</a:t>
            </a:r>
            <a:r>
              <a:rPr lang="en-US" sz="16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e &gt;= 0;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//@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loop_invariant</a:t>
            </a:r>
            <a:r>
              <a:rPr lang="en-US" sz="16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POW(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b,e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) * r == POW(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x,y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);</a:t>
            </a:r>
            <a:endParaRPr lang="en-US" sz="1600" b="0" dirty="0">
              <a:solidFill>
                <a:srgbClr val="C0000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 {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if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(e % 2 == 1) {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  r = b * r;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}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b = b * b;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e = e / 2;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 }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r * b;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Fixing the Bug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/>
              <a:t>Idea #1:</a:t>
            </a:r>
            <a:r>
              <a:rPr lang="en-US" dirty="0"/>
              <a:t> Return 1 if y = 0</a:t>
            </a:r>
          </a:p>
          <a:p>
            <a:pPr lvl="4"/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This works but it introduces a</a:t>
            </a:r>
            <a:br>
              <a:rPr lang="en-US" dirty="0"/>
            </a:br>
            <a:r>
              <a:rPr lang="en-US" b="1" dirty="0"/>
              <a:t>special case </a:t>
            </a:r>
            <a:r>
              <a:rPr lang="en-US" dirty="0"/>
              <a:t>in the code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Special cases lead to contrived,</a:t>
            </a:r>
            <a:br>
              <a:rPr lang="en-US" dirty="0"/>
            </a:br>
            <a:r>
              <a:rPr lang="en-US" dirty="0"/>
              <a:t>un-maintainable code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Sometimes unavoidable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But let’s see if we can do better</a:t>
            </a:r>
          </a:p>
        </p:txBody>
      </p:sp>
      <p:sp>
        <p:nvSpPr>
          <p:cNvPr id="4" name="Oval 3"/>
          <p:cNvSpPr>
            <a:spLocks noChangeArrowheads="1"/>
          </p:cNvSpPr>
          <p:nvPr/>
        </p:nvSpPr>
        <p:spPr bwMode="auto">
          <a:xfrm>
            <a:off x="8407400" y="2871850"/>
            <a:ext cx="2133600" cy="3810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52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/>
          </p:cNvSpPr>
          <p:nvPr/>
        </p:nvSpPr>
        <p:spPr bwMode="auto">
          <a:xfrm>
            <a:off x="8483600" y="1933575"/>
            <a:ext cx="4419600" cy="4678204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square" tIns="0" rIns="0" bIns="0" anchor="ctr">
            <a:spAutoFit/>
          </a:bodyPr>
          <a:lstStyle/>
          <a:p>
            <a:pPr marL="225425" indent="-225425" algn="l" defTabSz="12700"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f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sz="16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x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sz="16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y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y &gt; 0;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//@ensures \result == POW(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x,y</a:t>
            </a:r>
            <a:r>
              <a:rPr lang="en-US" sz="16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);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{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16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b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= x;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16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e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= y;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16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= 1;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while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(e &gt; 1)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//@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loop_invariant</a:t>
            </a:r>
            <a:r>
              <a:rPr lang="en-US" sz="16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e &gt;= 0;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//@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loop_invariant</a:t>
            </a:r>
            <a:r>
              <a:rPr lang="en-US" sz="16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POW(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b,e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) * r == POW(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x,y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);</a:t>
            </a:r>
            <a:endParaRPr lang="en-US" sz="1600" b="0" dirty="0">
              <a:solidFill>
                <a:srgbClr val="C0000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 {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if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(e % 2 == 1) {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  r = b * r;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}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b = b * b;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e = e / 2;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 }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r * b;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Fixing the Bug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/>
              <a:t>Idea #2:</a:t>
            </a:r>
            <a:r>
              <a:rPr lang="en-US" dirty="0"/>
              <a:t> Change the precondition to </a:t>
            </a:r>
            <a:br>
              <a:rPr lang="en-US" dirty="0"/>
            </a:br>
            <a:r>
              <a:rPr lang="en-US" dirty="0">
                <a:solidFill>
                  <a:srgbClr val="C00000"/>
                </a:solidFill>
              </a:rPr>
              <a:t>y &gt; 0</a:t>
            </a:r>
          </a:p>
          <a:p>
            <a:pPr lvl="4"/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This forces the caller to have a special</a:t>
            </a:r>
            <a:br>
              <a:rPr lang="en-US" dirty="0"/>
            </a:br>
            <a:r>
              <a:rPr lang="en-US" dirty="0"/>
              <a:t>case in their code!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Calls to </a:t>
            </a:r>
            <a:r>
              <a:rPr lang="en-US" i="1" dirty="0">
                <a:solidFill>
                  <a:srgbClr val="0070C0"/>
                </a:solidFill>
              </a:rPr>
              <a:t>f </a:t>
            </a:r>
            <a:r>
              <a:rPr lang="en-US" dirty="0"/>
              <a:t>need to be </a:t>
            </a:r>
            <a:r>
              <a:rPr lang="en-US" b="1" dirty="0"/>
              <a:t>guarded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This also means that </a:t>
            </a:r>
            <a:r>
              <a:rPr lang="en-US" i="1" dirty="0">
                <a:solidFill>
                  <a:srgbClr val="0070C0"/>
                </a:solidFill>
              </a:rPr>
              <a:t>f</a:t>
            </a:r>
            <a:r>
              <a:rPr lang="en-US" dirty="0"/>
              <a:t> is not the power function any more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Undefined when exponent is 0 </a:t>
            </a:r>
          </a:p>
          <a:p>
            <a:pPr lvl="1"/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Not a great solution</a:t>
            </a:r>
          </a:p>
        </p:txBody>
      </p:sp>
      <p:sp>
        <p:nvSpPr>
          <p:cNvPr id="4" name="Oval 3"/>
          <p:cNvSpPr>
            <a:spLocks noChangeArrowheads="1"/>
          </p:cNvSpPr>
          <p:nvPr/>
        </p:nvSpPr>
        <p:spPr bwMode="auto">
          <a:xfrm>
            <a:off x="8407400" y="2133600"/>
            <a:ext cx="2133600" cy="3810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6" name="TextBox 5"/>
          <p:cNvSpPr txBox="1"/>
          <p:nvPr/>
        </p:nvSpPr>
        <p:spPr>
          <a:xfrm>
            <a:off x="1857717" y="5181600"/>
            <a:ext cx="19014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err="1">
                <a:solidFill>
                  <a:srgbClr val="00B050"/>
                </a:solidFill>
              </a:rPr>
              <a:t>int</a:t>
            </a:r>
            <a:r>
              <a:rPr lang="en-US" b="0" dirty="0">
                <a:solidFill>
                  <a:schemeClr val="tx1"/>
                </a:solidFill>
              </a:rPr>
              <a:t> c = f(a, b)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130800" y="5029200"/>
            <a:ext cx="279756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b="0" dirty="0">
                <a:solidFill>
                  <a:schemeClr val="tx1"/>
                </a:solidFill>
                <a:latin typeface="Helvetica Neue"/>
              </a:rPr>
              <a:t> c = 1;</a:t>
            </a:r>
            <a:br>
              <a:rPr lang="en-US" b="0" dirty="0">
                <a:solidFill>
                  <a:schemeClr val="tx1"/>
                </a:solidFill>
                <a:latin typeface="Helvetica Neue"/>
              </a:rPr>
            </a:b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if</a:t>
            </a:r>
            <a:r>
              <a:rPr lang="en-US" b="0" dirty="0">
                <a:solidFill>
                  <a:schemeClr val="tx1"/>
                </a:solidFill>
                <a:latin typeface="Helvetica Neue"/>
              </a:rPr>
              <a:t> (b &gt; 0) c = f(a, b);</a:t>
            </a:r>
          </a:p>
        </p:txBody>
      </p:sp>
      <p:sp>
        <p:nvSpPr>
          <p:cNvPr id="8" name="Right Arrow 7"/>
          <p:cNvSpPr/>
          <p:nvPr/>
        </p:nvSpPr>
        <p:spPr bwMode="auto">
          <a:xfrm>
            <a:off x="4064000" y="5181600"/>
            <a:ext cx="685800" cy="533400"/>
          </a:xfrm>
          <a:prstGeom prst="rightArrow">
            <a:avLst/>
          </a:prstGeom>
          <a:solidFill>
            <a:srgbClr val="FFC0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207000" y="8144470"/>
            <a:ext cx="63190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>
                <a:solidFill>
                  <a:srgbClr val="FF0000"/>
                </a:solidFill>
                <a:sym typeface="Wingdings 2"/>
              </a:rPr>
              <a:t></a:t>
            </a:r>
            <a:endParaRPr lang="en-US" sz="5400" dirty="0">
              <a:solidFill>
                <a:srgbClr val="FF0000"/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53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/>
      <p:bldP spid="7" grpId="0"/>
      <p:bldP spid="8" grpId="0" animBg="1"/>
      <p:bldP spid="9" grpId="0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Fixing the Bug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/>
              <a:t>Idea #3:</a:t>
            </a:r>
            <a:r>
              <a:rPr lang="en-US" dirty="0"/>
              <a:t> Forget about </a:t>
            </a:r>
            <a:r>
              <a:rPr lang="en-US" i="1" dirty="0">
                <a:solidFill>
                  <a:srgbClr val="0070C0"/>
                </a:solidFill>
              </a:rPr>
              <a:t>f</a:t>
            </a:r>
            <a:r>
              <a:rPr lang="en-US" dirty="0"/>
              <a:t> and use </a:t>
            </a:r>
            <a:r>
              <a:rPr lang="en-US" dirty="0">
                <a:solidFill>
                  <a:srgbClr val="0070C0"/>
                </a:solidFill>
              </a:rPr>
              <a:t>POW</a:t>
            </a:r>
            <a:br>
              <a:rPr lang="en-US" dirty="0"/>
            </a:br>
            <a:r>
              <a:rPr lang="en-US" dirty="0"/>
              <a:t>instead</a:t>
            </a:r>
          </a:p>
          <a:p>
            <a:pPr lvl="4"/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Recall the trace of </a:t>
            </a:r>
            <a:r>
              <a:rPr lang="en-US" i="1" dirty="0">
                <a:solidFill>
                  <a:srgbClr val="0070C0"/>
                </a:solidFill>
              </a:rPr>
              <a:t>f</a:t>
            </a:r>
            <a:r>
              <a:rPr lang="en-US" dirty="0"/>
              <a:t>(2,8)</a:t>
            </a:r>
            <a:endParaRPr lang="en-US" b="1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 loop ran 4 times</a:t>
            </a:r>
          </a:p>
          <a:p>
            <a:endParaRPr lang="en-US" dirty="0"/>
          </a:p>
          <a:p>
            <a:pPr>
              <a:buNone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Trace </a:t>
            </a:r>
            <a:r>
              <a:rPr lang="en-US" dirty="0">
                <a:solidFill>
                  <a:srgbClr val="0070C0"/>
                </a:solidFill>
              </a:rPr>
              <a:t>POW(2, 8)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9 recursive calls</a:t>
            </a:r>
          </a:p>
          <a:p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i="1" dirty="0">
                <a:solidFill>
                  <a:srgbClr val="0070C0"/>
                </a:solidFill>
              </a:rPr>
              <a:t>f</a:t>
            </a:r>
            <a:r>
              <a:rPr lang="en-US" dirty="0"/>
              <a:t> is much more efficient,</a:t>
            </a:r>
            <a:br>
              <a:rPr lang="en-US" dirty="0"/>
            </a:br>
            <a:r>
              <a:rPr lang="en-US" dirty="0"/>
              <a:t>hence, let us avoid </a:t>
            </a:r>
            <a:r>
              <a:rPr lang="en-US" dirty="0">
                <a:solidFill>
                  <a:srgbClr val="0070C0"/>
                </a:solidFill>
              </a:rPr>
              <a:t>POW</a:t>
            </a:r>
          </a:p>
        </p:txBody>
      </p:sp>
      <p:sp>
        <p:nvSpPr>
          <p:cNvPr id="5" name="Rectangle 4"/>
          <p:cNvSpPr>
            <a:spLocks/>
          </p:cNvSpPr>
          <p:nvPr/>
        </p:nvSpPr>
        <p:spPr bwMode="auto">
          <a:xfrm>
            <a:off x="8483600" y="1933575"/>
            <a:ext cx="4419600" cy="6401753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square" tIns="0" rIns="0" bIns="0" anchor="ctr">
            <a:spAutoFit/>
          </a:bodyPr>
          <a:lstStyle/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POW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sz="16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x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sz="16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y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y &gt;= 0;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{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if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(y == 0) 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1;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return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POW(x, y-1) * x;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} 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endParaRPr lang="en-US" sz="1600" b="0" dirty="0">
              <a:solidFill>
                <a:srgbClr val="34A327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f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sz="16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x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sz="16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y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y &gt;= 0;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//@ensures \result == POW(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x,y</a:t>
            </a:r>
            <a:r>
              <a:rPr lang="en-US" sz="16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);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{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16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b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= x;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16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e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= y;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16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= 1;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while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(e &gt; 1)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//@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loop_invariant</a:t>
            </a:r>
            <a:r>
              <a:rPr lang="en-US" sz="16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e &gt;= 0;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//@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loop_invariant</a:t>
            </a:r>
            <a:r>
              <a:rPr lang="en-US" sz="16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POW(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b,e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) * r == POW(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x,y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);</a:t>
            </a:r>
            <a:endParaRPr lang="en-US" sz="1600" b="0" dirty="0">
              <a:solidFill>
                <a:srgbClr val="C0000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 {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if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(e % 2 == 1) {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  r = b * r;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}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b = b * b;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e = e / 2;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 }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r * b;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6045200" y="3276600"/>
          <a:ext cx="2316480" cy="1981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721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721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721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r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16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256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7950200" y="1752600"/>
            <a:ext cx="3352800" cy="17526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6045200" y="5486400"/>
          <a:ext cx="1544320" cy="39624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721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721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x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y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13" name="Slide Number Placeholder 1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54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/>
          </p:cNvSpPr>
          <p:nvPr/>
        </p:nvSpPr>
        <p:spPr bwMode="auto">
          <a:xfrm>
            <a:off x="8483600" y="1933575"/>
            <a:ext cx="4419600" cy="4678204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square" tIns="0" rIns="0" bIns="0" anchor="ctr">
            <a:spAutoFit/>
          </a:bodyPr>
          <a:lstStyle/>
          <a:p>
            <a:pPr marL="225425" indent="-225425" algn="l" defTabSz="12700"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f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sz="16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x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sz="16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y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y &gt;= 0;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//@ensures \result == POW(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x,y</a:t>
            </a:r>
            <a:r>
              <a:rPr lang="en-US" sz="16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);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{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16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b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= x;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16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e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= y;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16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= 1;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while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(e &gt; 0)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//@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loop_invariant</a:t>
            </a:r>
            <a:r>
              <a:rPr lang="en-US" sz="16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e &gt;= 0;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//@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loop_invariant</a:t>
            </a:r>
            <a:r>
              <a:rPr lang="en-US" sz="16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POW(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b,e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) * r == POW(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x,y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);</a:t>
            </a:r>
            <a:endParaRPr lang="en-US" sz="1600" b="0" dirty="0">
              <a:solidFill>
                <a:srgbClr val="C0000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 {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if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(e % 2 == 1) {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  r = b * r;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}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b = b * b;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e = e / 2;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 }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r;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Fixing the Bug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/>
              <a:t>Idea #4:</a:t>
            </a:r>
            <a:r>
              <a:rPr lang="en-US" dirty="0"/>
              <a:t> Make </a:t>
            </a:r>
            <a:r>
              <a:rPr lang="en-US" i="1" dirty="0">
                <a:solidFill>
                  <a:srgbClr val="0070C0"/>
                </a:solidFill>
              </a:rPr>
              <a:t>f</a:t>
            </a:r>
            <a:r>
              <a:rPr lang="en-US" dirty="0"/>
              <a:t> return only when </a:t>
            </a:r>
            <a:r>
              <a:rPr lang="en-US" dirty="0">
                <a:solidFill>
                  <a:srgbClr val="C00000"/>
                </a:solidFill>
              </a:rPr>
              <a:t>e = 0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Change the loop guard to </a:t>
            </a:r>
            <a:r>
              <a:rPr lang="en-US" dirty="0">
                <a:solidFill>
                  <a:srgbClr val="C00000"/>
                </a:solidFill>
              </a:rPr>
              <a:t>e &gt; 0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The loop always ends with </a:t>
            </a:r>
            <a:r>
              <a:rPr lang="en-US" dirty="0">
                <a:solidFill>
                  <a:srgbClr val="C00000"/>
                </a:solidFill>
              </a:rPr>
              <a:t>e = 0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Return </a:t>
            </a:r>
            <a:r>
              <a:rPr lang="en-US" b="1" i="1" dirty="0"/>
              <a:t>r</a:t>
            </a:r>
            <a:r>
              <a:rPr lang="en-US" dirty="0"/>
              <a:t> instead of </a:t>
            </a:r>
            <a:r>
              <a:rPr lang="en-US" b="1" i="1" dirty="0"/>
              <a:t>r</a:t>
            </a:r>
            <a:r>
              <a:rPr lang="en-US" dirty="0"/>
              <a:t> * </a:t>
            </a:r>
            <a:r>
              <a:rPr lang="en-US" b="1" i="1" dirty="0"/>
              <a:t>b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That’s what we had to return when </a:t>
            </a:r>
            <a:r>
              <a:rPr lang="en-US" dirty="0">
                <a:solidFill>
                  <a:srgbClr val="C00000"/>
                </a:solidFill>
              </a:rPr>
              <a:t>e = 0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Oval 3"/>
          <p:cNvSpPr>
            <a:spLocks noChangeArrowheads="1"/>
          </p:cNvSpPr>
          <p:nvPr/>
        </p:nvSpPr>
        <p:spPr bwMode="auto">
          <a:xfrm>
            <a:off x="8483600" y="6055425"/>
            <a:ext cx="1066800" cy="3810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9017000" y="3581400"/>
            <a:ext cx="1066800" cy="3810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11" name="Rectangular Callout 10"/>
          <p:cNvSpPr/>
          <p:nvPr/>
        </p:nvSpPr>
        <p:spPr bwMode="auto">
          <a:xfrm>
            <a:off x="2463800" y="6324600"/>
            <a:ext cx="2102499" cy="400110"/>
          </a:xfrm>
          <a:prstGeom prst="wedgeRectCallout">
            <a:avLst>
              <a:gd name="adj1" fmla="val -24881"/>
              <a:gd name="adj2" fmla="val -435593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No special cases!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149600" y="7696200"/>
            <a:ext cx="65594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rgbClr val="00B050"/>
                </a:solidFill>
                <a:sym typeface="Wingdings 2"/>
              </a:rPr>
              <a:t></a:t>
            </a:r>
            <a:endParaRPr lang="en-US" sz="4800" dirty="0">
              <a:solidFill>
                <a:srgbClr val="00B050"/>
              </a:solidFill>
            </a:endParaRPr>
          </a:p>
        </p:txBody>
      </p:sp>
      <p:sp>
        <p:nvSpPr>
          <p:cNvPr id="9" name="Rectangular Callout 8"/>
          <p:cNvSpPr/>
          <p:nvPr/>
        </p:nvSpPr>
        <p:spPr bwMode="auto">
          <a:xfrm>
            <a:off x="6349923" y="7264568"/>
            <a:ext cx="5334153" cy="1015663"/>
          </a:xfrm>
          <a:prstGeom prst="wedgeRectCallout">
            <a:avLst>
              <a:gd name="adj1" fmla="val -68293"/>
              <a:gd name="adj2" fmla="val -318671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Rather than getting rid of the </a:t>
            </a:r>
            <a:r>
              <a:rPr lang="en-US" sz="2000" b="0" dirty="0">
                <a:solidFill>
                  <a:srgbClr val="FF0000"/>
                </a:solidFill>
              </a:rPr>
              <a:t>bad</a:t>
            </a:r>
            <a:r>
              <a:rPr lang="en-US" sz="2000" b="0" dirty="0"/>
              <a:t> case (</a:t>
            </a:r>
            <a:r>
              <a:rPr lang="en-US" sz="2000" b="0" dirty="0">
                <a:solidFill>
                  <a:srgbClr val="C00000"/>
                </a:solidFill>
              </a:rPr>
              <a:t>e = 0</a:t>
            </a:r>
            <a:r>
              <a:rPr lang="en-US" sz="2000" b="0" dirty="0"/>
              <a:t>),</a:t>
            </a:r>
            <a:br>
              <a:rPr lang="en-US" sz="2000" b="0" dirty="0"/>
            </a:br>
            <a:r>
              <a:rPr lang="en-US" sz="2000" b="0" dirty="0"/>
              <a:t>we made it the </a:t>
            </a:r>
            <a:r>
              <a:rPr lang="en-US" sz="2000" b="0" dirty="0">
                <a:solidFill>
                  <a:srgbClr val="00B050"/>
                </a:solidFill>
              </a:rPr>
              <a:t>good</a:t>
            </a:r>
            <a:r>
              <a:rPr lang="en-US" sz="2000" b="0" dirty="0"/>
              <a:t> case and did away with</a:t>
            </a:r>
            <a:br>
              <a:rPr lang="en-US" sz="2000" b="0" dirty="0"/>
            </a:br>
            <a:r>
              <a:rPr lang="en-US" sz="2000" b="0" dirty="0"/>
              <a:t>the other case (</a:t>
            </a:r>
            <a:r>
              <a:rPr lang="en-US" sz="2000" b="0" dirty="0">
                <a:solidFill>
                  <a:srgbClr val="C00000"/>
                </a:solidFill>
              </a:rPr>
              <a:t>e = 1</a:t>
            </a:r>
            <a:r>
              <a:rPr lang="en-US" sz="2000" b="0" dirty="0"/>
              <a:t>)</a:t>
            </a:r>
          </a:p>
        </p:txBody>
      </p:sp>
      <p:sp>
        <p:nvSpPr>
          <p:cNvPr id="13" name="Rectangular Callout 12"/>
          <p:cNvSpPr/>
          <p:nvPr/>
        </p:nvSpPr>
        <p:spPr bwMode="auto">
          <a:xfrm>
            <a:off x="7479278" y="8610600"/>
            <a:ext cx="2909322" cy="369332"/>
          </a:xfrm>
          <a:prstGeom prst="wedgeRectCallout">
            <a:avLst>
              <a:gd name="adj1" fmla="val 19611"/>
              <a:gd name="adj2" fmla="val -136565"/>
            </a:avLst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1800" b="0" dirty="0"/>
              <a:t>How’s this for a movie plot?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55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0" grpId="0" animBg="1"/>
      <p:bldP spid="11" grpId="0" animBg="1"/>
      <p:bldP spid="12" grpId="0"/>
      <p:bldP spid="9" grpId="0" animBg="1"/>
      <p:bldP spid="13" grpId="0" animBg="1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 anchor="ctr"/>
          <a:lstStyle/>
          <a:p>
            <a:r>
              <a:rPr lang="en-US" sz="4400" b="1" dirty="0">
                <a:solidFill>
                  <a:srgbClr val="99DAFF"/>
                </a:solidFill>
              </a:rPr>
              <a:t>Correctness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56</a:t>
            </a:fld>
            <a:endParaRPr lang="en-US" dirty="0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254000"/>
            <a:ext cx="7531100" cy="1498600"/>
          </a:xfrm>
        </p:spPr>
        <p:txBody>
          <a:bodyPr/>
          <a:lstStyle/>
          <a:p>
            <a:r>
              <a:rPr lang="en-US" dirty="0"/>
              <a:t>Did we Really Fix the Bug?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loop invariants are still valid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We didn’t change the body of the loop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We changed the loop guard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dirty="0"/>
              <a:t>But it doesn’t impact the validity proof</a:t>
            </a:r>
          </a:p>
          <a:p>
            <a:pPr lvl="3"/>
            <a:endParaRPr lang="en-US" dirty="0"/>
          </a:p>
          <a:p>
            <a:pPr lvl="1"/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Right after the loop, we know that</a:t>
            </a:r>
          </a:p>
          <a:p>
            <a:pPr lvl="1">
              <a:buFont typeface="Arial" panose="020B0604020202020204" pitchFamily="34" charset="0"/>
              <a:buChar char="•"/>
              <a:tabLst>
                <a:tab pos="5367338" algn="l"/>
              </a:tabLst>
            </a:pPr>
            <a:r>
              <a:rPr lang="en-US" dirty="0"/>
              <a:t>The loop guard is </a:t>
            </a:r>
            <a:r>
              <a:rPr lang="en-US" b="1" dirty="0"/>
              <a:t>false</a:t>
            </a:r>
            <a:r>
              <a:rPr lang="en-US" dirty="0"/>
              <a:t>: 	 </a:t>
            </a:r>
            <a:r>
              <a:rPr lang="en-US" dirty="0">
                <a:solidFill>
                  <a:srgbClr val="C00000"/>
                </a:solidFill>
              </a:rPr>
              <a:t>e ≤ 0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  <a:tabLst>
                <a:tab pos="5367338" algn="l"/>
              </a:tabLst>
            </a:pPr>
            <a:r>
              <a:rPr lang="en-US" dirty="0"/>
              <a:t>The 1</a:t>
            </a:r>
            <a:r>
              <a:rPr lang="en-US" baseline="30000" dirty="0"/>
              <a:t>st</a:t>
            </a:r>
            <a:r>
              <a:rPr lang="en-US" dirty="0"/>
              <a:t> loop invariant is </a:t>
            </a:r>
            <a:r>
              <a:rPr lang="en-US" b="1" dirty="0"/>
              <a:t>true</a:t>
            </a:r>
            <a:r>
              <a:rPr lang="en-US" dirty="0"/>
              <a:t>:	 </a:t>
            </a:r>
            <a:r>
              <a:rPr lang="en-US" dirty="0">
                <a:solidFill>
                  <a:srgbClr val="C00000"/>
                </a:solidFill>
              </a:rPr>
              <a:t>e ≥ 0</a:t>
            </a:r>
            <a:endParaRPr lang="en-US" dirty="0"/>
          </a:p>
          <a:p>
            <a:pPr lvl="1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dirty="0"/>
              <a:t>The 2</a:t>
            </a:r>
            <a:r>
              <a:rPr lang="en-US" baseline="30000" dirty="0"/>
              <a:t>nd</a:t>
            </a:r>
            <a:r>
              <a:rPr lang="en-US" dirty="0"/>
              <a:t> loop invariant is </a:t>
            </a:r>
            <a:r>
              <a:rPr lang="en-US" b="1" dirty="0"/>
              <a:t>true</a:t>
            </a:r>
            <a:r>
              <a:rPr lang="en-US" dirty="0"/>
              <a:t>: </a:t>
            </a:r>
            <a:r>
              <a:rPr lang="en-US" dirty="0">
                <a:solidFill>
                  <a:srgbClr val="C00000"/>
                </a:solidFill>
              </a:rPr>
              <a:t>b</a:t>
            </a:r>
            <a:r>
              <a:rPr lang="en-US" baseline="30000" dirty="0">
                <a:solidFill>
                  <a:srgbClr val="C00000"/>
                </a:solidFill>
              </a:rPr>
              <a:t>e</a:t>
            </a:r>
            <a:r>
              <a:rPr lang="en-US" dirty="0">
                <a:solidFill>
                  <a:srgbClr val="C00000"/>
                </a:solidFill>
              </a:rPr>
              <a:t> r = </a:t>
            </a:r>
            <a:r>
              <a:rPr lang="en-US" dirty="0" err="1">
                <a:solidFill>
                  <a:srgbClr val="C00000"/>
                </a:solidFill>
              </a:rPr>
              <a:t>x</a:t>
            </a:r>
            <a:r>
              <a:rPr lang="en-US" baseline="30000" dirty="0" err="1">
                <a:solidFill>
                  <a:srgbClr val="C00000"/>
                </a:solidFill>
              </a:rPr>
              <a:t>y</a:t>
            </a:r>
            <a:endParaRPr lang="en-US" dirty="0"/>
          </a:p>
          <a:p>
            <a:pPr lvl="2">
              <a:buFont typeface="Courier New" panose="02070309020205020404" pitchFamily="49" charset="0"/>
              <a:buChar char="o"/>
            </a:pPr>
            <a:r>
              <a:rPr lang="en-US" dirty="0"/>
              <a:t>So, </a:t>
            </a:r>
            <a:r>
              <a:rPr lang="en-US" dirty="0" err="1">
                <a:solidFill>
                  <a:srgbClr val="C00000"/>
                </a:solidFill>
              </a:rPr>
              <a:t>x</a:t>
            </a:r>
            <a:r>
              <a:rPr lang="en-US" baseline="30000" dirty="0" err="1">
                <a:solidFill>
                  <a:srgbClr val="C00000"/>
                </a:solidFill>
              </a:rPr>
              <a:t>y</a:t>
            </a:r>
            <a:r>
              <a:rPr lang="en-US" dirty="0"/>
              <a:t> </a:t>
            </a:r>
            <a:r>
              <a:rPr lang="en-US" dirty="0">
                <a:solidFill>
                  <a:srgbClr val="C00000"/>
                </a:solidFill>
              </a:rPr>
              <a:t>=</a:t>
            </a:r>
            <a:r>
              <a:rPr lang="en-US" dirty="0"/>
              <a:t> </a:t>
            </a:r>
            <a:r>
              <a:rPr lang="en-US" dirty="0">
                <a:solidFill>
                  <a:srgbClr val="C00000"/>
                </a:solidFill>
              </a:rPr>
              <a:t>b</a:t>
            </a:r>
            <a:r>
              <a:rPr lang="en-US" baseline="30000" dirty="0">
                <a:solidFill>
                  <a:srgbClr val="C00000"/>
                </a:solidFill>
              </a:rPr>
              <a:t>e</a:t>
            </a:r>
            <a:r>
              <a:rPr lang="en-US" dirty="0">
                <a:solidFill>
                  <a:srgbClr val="C00000"/>
                </a:solidFill>
              </a:rPr>
              <a:t> r =</a:t>
            </a:r>
            <a:r>
              <a:rPr lang="en-US" dirty="0"/>
              <a:t> </a:t>
            </a:r>
            <a:r>
              <a:rPr lang="en-US" dirty="0">
                <a:solidFill>
                  <a:srgbClr val="C00000"/>
                </a:solidFill>
              </a:rPr>
              <a:t>b</a:t>
            </a:r>
            <a:r>
              <a:rPr lang="en-US" baseline="30000" dirty="0">
                <a:solidFill>
                  <a:srgbClr val="C00000"/>
                </a:solidFill>
              </a:rPr>
              <a:t>0</a:t>
            </a:r>
            <a:r>
              <a:rPr lang="en-US" dirty="0">
                <a:solidFill>
                  <a:srgbClr val="C00000"/>
                </a:solidFill>
              </a:rPr>
              <a:t> r =</a:t>
            </a:r>
            <a:r>
              <a:rPr lang="en-US" dirty="0"/>
              <a:t> </a:t>
            </a:r>
            <a:r>
              <a:rPr lang="en-US" dirty="0">
                <a:solidFill>
                  <a:srgbClr val="C00000"/>
                </a:solidFill>
              </a:rPr>
              <a:t>r</a:t>
            </a:r>
            <a:endParaRPr lang="en-US" dirty="0"/>
          </a:p>
          <a:p>
            <a:endParaRPr lang="en-US" dirty="0"/>
          </a:p>
        </p:txBody>
      </p:sp>
      <p:sp>
        <p:nvSpPr>
          <p:cNvPr id="4" name="Rectangle 3"/>
          <p:cNvSpPr>
            <a:spLocks/>
          </p:cNvSpPr>
          <p:nvPr/>
        </p:nvSpPr>
        <p:spPr bwMode="auto">
          <a:xfrm>
            <a:off x="8483600" y="76200"/>
            <a:ext cx="4419600" cy="4678204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square" tIns="0" rIns="0" bIns="0" anchor="ctr">
            <a:spAutoFit/>
          </a:bodyPr>
          <a:lstStyle/>
          <a:p>
            <a:pPr marL="225425" indent="-225425" algn="l" defTabSz="12700"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f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sz="16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x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sz="16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y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y &gt;= 0;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//@ensures \result == POW(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x,y</a:t>
            </a:r>
            <a:r>
              <a:rPr lang="en-US" sz="16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);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{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16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b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= x;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16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e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= y;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16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= 1;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while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(e &gt; 0)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//@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loop_invariant</a:t>
            </a:r>
            <a:r>
              <a:rPr lang="en-US" sz="16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e &gt;= 0;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//@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loop_invariant</a:t>
            </a:r>
            <a:r>
              <a:rPr lang="en-US" sz="16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POW(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b,e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) * r == POW(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x,y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);</a:t>
            </a:r>
            <a:endParaRPr lang="en-US" sz="1600" b="0" dirty="0">
              <a:solidFill>
                <a:srgbClr val="C0000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 {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if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(e % 2 == 1) {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  r = b * r;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}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b = b * b;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e = e / 2;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 }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return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r;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</p:txBody>
      </p:sp>
      <p:sp>
        <p:nvSpPr>
          <p:cNvPr id="5" name="Rectangular Callout 4"/>
          <p:cNvSpPr/>
          <p:nvPr/>
        </p:nvSpPr>
        <p:spPr bwMode="auto">
          <a:xfrm>
            <a:off x="5816600" y="4343400"/>
            <a:ext cx="2227534" cy="400110"/>
          </a:xfrm>
          <a:prstGeom prst="wedgeRectCallout">
            <a:avLst>
              <a:gd name="adj1" fmla="val -43540"/>
              <a:gd name="adj2" fmla="val -126919"/>
            </a:avLst>
          </a:prstGeom>
          <a:solidFill>
            <a:srgbClr val="CCECFF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Check for yourself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407400" y="5791200"/>
            <a:ext cx="16289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800" b="0" dirty="0">
                <a:solidFill>
                  <a:schemeClr val="tx1"/>
                </a:solidFill>
              </a:rPr>
              <a:t>So, </a:t>
            </a:r>
            <a:r>
              <a:rPr lang="en-US" sz="2800" b="0" dirty="0">
                <a:solidFill>
                  <a:srgbClr val="C00000"/>
                </a:solidFill>
              </a:rPr>
              <a:t>e = 0</a:t>
            </a:r>
          </a:p>
        </p:txBody>
      </p:sp>
      <p:sp>
        <p:nvSpPr>
          <p:cNvPr id="8" name="Right Brace 7"/>
          <p:cNvSpPr/>
          <p:nvPr/>
        </p:nvSpPr>
        <p:spPr bwMode="auto">
          <a:xfrm rot="10800000" flipH="1">
            <a:off x="8102601" y="5562600"/>
            <a:ext cx="152399" cy="990600"/>
          </a:xfrm>
          <a:prstGeom prst="rightBrace">
            <a:avLst>
              <a:gd name="adj1" fmla="val 25674"/>
              <a:gd name="adj2" fmla="val 50000"/>
            </a:avLst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9" name="Rectangular Callout 8"/>
          <p:cNvSpPr/>
          <p:nvPr/>
        </p:nvSpPr>
        <p:spPr bwMode="auto">
          <a:xfrm>
            <a:off x="6197600" y="7600890"/>
            <a:ext cx="2996975" cy="400110"/>
          </a:xfrm>
          <a:prstGeom prst="wedgeRectCallout">
            <a:avLst>
              <a:gd name="adj1" fmla="val -88316"/>
              <a:gd name="adj2" fmla="val -103175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This is what </a:t>
            </a:r>
            <a:r>
              <a:rPr lang="en-US" sz="2000" b="0" i="1" dirty="0">
                <a:solidFill>
                  <a:srgbClr val="0070C0"/>
                </a:solidFill>
              </a:rPr>
              <a:t>f</a:t>
            </a:r>
            <a:r>
              <a:rPr lang="en-US" sz="2000" b="0" dirty="0"/>
              <a:t> returns now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073400" y="8305800"/>
            <a:ext cx="65594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rgbClr val="00B050"/>
                </a:solidFill>
                <a:sym typeface="Wingdings 2"/>
              </a:rPr>
              <a:t></a:t>
            </a:r>
            <a:endParaRPr lang="en-US" sz="4800" dirty="0">
              <a:solidFill>
                <a:srgbClr val="00B050"/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57</a:t>
            </a:fld>
            <a:endParaRPr lang="en-US" dirty="0"/>
          </a:p>
        </p:txBody>
      </p:sp>
      <p:sp>
        <p:nvSpPr>
          <p:cNvPr id="12" name="Cloud 11"/>
          <p:cNvSpPr/>
          <p:nvPr/>
        </p:nvSpPr>
        <p:spPr bwMode="auto">
          <a:xfrm>
            <a:off x="8559800" y="2590800"/>
            <a:ext cx="1828800" cy="1676400"/>
          </a:xfrm>
          <a:prstGeom prst="cloud">
            <a:avLst/>
          </a:prstGeom>
          <a:solidFill>
            <a:schemeClr val="accent1">
              <a:lumMod val="40000"/>
              <a:lumOff val="60000"/>
            </a:schemeClr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/>
      <p:bldP spid="8" grpId="0" animBg="1"/>
      <p:bldP spid="9" grpId="0" animBg="1"/>
      <p:bldP spid="10" grpId="0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254000"/>
            <a:ext cx="7531100" cy="1498600"/>
          </a:xfrm>
        </p:spPr>
        <p:txBody>
          <a:bodyPr/>
          <a:lstStyle/>
          <a:p>
            <a:r>
              <a:rPr lang="en-US" dirty="0"/>
              <a:t>Assertions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Right after the loop, </a:t>
            </a:r>
            <a:r>
              <a:rPr lang="en-US" dirty="0">
                <a:solidFill>
                  <a:srgbClr val="C00000"/>
                </a:solidFill>
              </a:rPr>
              <a:t>e = 0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We can note this with the directive</a:t>
            </a:r>
          </a:p>
          <a:p>
            <a:pPr lvl="1">
              <a:buNone/>
            </a:pPr>
            <a:r>
              <a:rPr lang="en-US" dirty="0"/>
              <a:t>	</a:t>
            </a:r>
            <a:r>
              <a:rPr lang="en-US" dirty="0">
                <a:solidFill>
                  <a:srgbClr val="C00000"/>
                </a:solidFill>
              </a:rPr>
              <a:t>//@assert e == 0;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Checked only when running with </a:t>
            </a:r>
            <a:r>
              <a:rPr lang="en-US" b="1" dirty="0"/>
              <a:t>-d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Aborts execution if the test is </a:t>
            </a:r>
            <a:r>
              <a:rPr lang="en-US" b="1" dirty="0"/>
              <a:t>false</a:t>
            </a:r>
          </a:p>
          <a:p>
            <a:pPr lvl="3"/>
            <a:endParaRPr lang="en-US" b="1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C00000"/>
                </a:solidFill>
              </a:rPr>
              <a:t>//@assert </a:t>
            </a:r>
            <a:r>
              <a:rPr lang="en-US" dirty="0"/>
              <a:t>is a great way to note: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Intermediate steps of reasoning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Expectations about execution</a:t>
            </a:r>
          </a:p>
          <a:p>
            <a:pPr marL="800100" lvl="2" indent="0">
              <a:buNone/>
            </a:pPr>
            <a:endParaRPr lang="en-US" dirty="0"/>
          </a:p>
        </p:txBody>
      </p:sp>
      <p:sp>
        <p:nvSpPr>
          <p:cNvPr id="4" name="Rectangle 3"/>
          <p:cNvSpPr>
            <a:spLocks/>
          </p:cNvSpPr>
          <p:nvPr/>
        </p:nvSpPr>
        <p:spPr bwMode="auto">
          <a:xfrm>
            <a:off x="8483600" y="76200"/>
            <a:ext cx="4419600" cy="4924425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square" tIns="0" rIns="0" bIns="0" anchor="ctr">
            <a:spAutoFit/>
          </a:bodyPr>
          <a:lstStyle/>
          <a:p>
            <a:pPr marL="225425" indent="-225425" algn="l" defTabSz="12700"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f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sz="16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x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sz="16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y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y &gt;= 0;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//@ensures \result == POW(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x,y</a:t>
            </a:r>
            <a:r>
              <a:rPr lang="en-US" sz="16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);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{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16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b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= x;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16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e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= y;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16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= 1;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while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(e &gt; 0)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//@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loop_invariant</a:t>
            </a:r>
            <a:r>
              <a:rPr lang="en-US" sz="16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e &gt;= 0;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//@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loop_invariant</a:t>
            </a:r>
            <a:r>
              <a:rPr lang="en-US" sz="16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POW(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b,e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) * r == POW(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x,y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);</a:t>
            </a:r>
            <a:endParaRPr lang="en-US" sz="1600" b="0" dirty="0">
              <a:solidFill>
                <a:srgbClr val="C0000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 {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if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(e % 2 == 1) {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  r = b * r;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}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b = b * b;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e = e / 2;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 }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//@assert e == 0;</a:t>
            </a:r>
            <a:endParaRPr lang="en-US" sz="1600" b="0" dirty="0"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r;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8407400" y="4191000"/>
            <a:ext cx="2057400" cy="3810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12" name="Rectangular Callout 11"/>
          <p:cNvSpPr/>
          <p:nvPr/>
        </p:nvSpPr>
        <p:spPr bwMode="auto">
          <a:xfrm>
            <a:off x="9093200" y="5791200"/>
            <a:ext cx="2682786" cy="1015663"/>
          </a:xfrm>
          <a:prstGeom prst="wedgeRectCallout">
            <a:avLst>
              <a:gd name="adj1" fmla="val -26156"/>
              <a:gd name="adj2" fmla="val -164964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rgbClr val="C00000"/>
                </a:solidFill>
              </a:rPr>
              <a:t>//@assert </a:t>
            </a:r>
            <a:r>
              <a:rPr lang="en-US" sz="2000" b="0" dirty="0"/>
              <a:t>can appear</a:t>
            </a:r>
            <a:br>
              <a:rPr lang="en-US" sz="2000" b="0" dirty="0"/>
            </a:br>
            <a:r>
              <a:rPr lang="en-US" sz="2000" b="0" dirty="0"/>
              <a:t>anywhere a statement </a:t>
            </a:r>
            <a:br>
              <a:rPr lang="en-US" sz="2000" b="0" dirty="0"/>
            </a:br>
            <a:r>
              <a:rPr lang="en-US" sz="2000" b="0" dirty="0"/>
              <a:t>is expected to be true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58</a:t>
            </a:fld>
            <a:endParaRPr lang="en-US" dirty="0"/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C3026117-1CF2-A946-D4D0-37653CD18F2F}"/>
              </a:ext>
            </a:extLst>
          </p:cNvPr>
          <p:cNvSpPr/>
          <p:nvPr/>
        </p:nvSpPr>
        <p:spPr bwMode="auto">
          <a:xfrm>
            <a:off x="1397000" y="7467600"/>
            <a:ext cx="10378986" cy="1219200"/>
          </a:xfrm>
          <a:prstGeom prst="roundRect">
            <a:avLst/>
          </a:prstGeom>
          <a:solidFill>
            <a:srgbClr val="92D050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lvl="1"/>
            <a:r>
              <a:rPr lang="en-US" dirty="0">
                <a:solidFill>
                  <a:srgbClr val="C00000"/>
                </a:solidFill>
              </a:rPr>
              <a:t>	//@requires</a:t>
            </a:r>
            <a:r>
              <a:rPr lang="en-US" dirty="0"/>
              <a:t>, </a:t>
            </a:r>
            <a:r>
              <a:rPr lang="en-US" dirty="0">
                <a:solidFill>
                  <a:srgbClr val="C00000"/>
                </a:solidFill>
              </a:rPr>
              <a:t>//@ensures</a:t>
            </a:r>
            <a:r>
              <a:rPr lang="en-US" dirty="0"/>
              <a:t>, </a:t>
            </a:r>
            <a:r>
              <a:rPr lang="en-US" dirty="0">
                <a:solidFill>
                  <a:srgbClr val="C00000"/>
                </a:solidFill>
              </a:rPr>
              <a:t>//@</a:t>
            </a:r>
            <a:r>
              <a:rPr lang="en-US" dirty="0" err="1">
                <a:solidFill>
                  <a:srgbClr val="C00000"/>
                </a:solidFill>
              </a:rPr>
              <a:t>loop_invariant</a:t>
            </a:r>
            <a:r>
              <a:rPr lang="en-US" dirty="0"/>
              <a:t>, and </a:t>
            </a:r>
            <a:r>
              <a:rPr lang="en-US" dirty="0">
                <a:solidFill>
                  <a:srgbClr val="C00000"/>
                </a:solidFill>
              </a:rPr>
              <a:t>//@assert </a:t>
            </a:r>
            <a:r>
              <a:rPr lang="en-US" dirty="0"/>
              <a:t>are </a:t>
            </a:r>
            <a:r>
              <a:rPr lang="en-US" i="1" dirty="0"/>
              <a:t>all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the run-time directives of C0; </a:t>
            </a:r>
            <a:r>
              <a:rPr lang="en-US" dirty="0">
                <a:solidFill>
                  <a:schemeClr val="tx1"/>
                </a:solidFill>
              </a:rPr>
              <a:t>there are no others!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Abstraction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1981200"/>
            <a:ext cx="11264900" cy="68961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Abstraction suggests splitting a complex system into </a:t>
            </a:r>
            <a:r>
              <a:rPr lang="en-US" b="1" dirty="0"/>
              <a:t>small</a:t>
            </a:r>
            <a:r>
              <a:rPr lang="en-US" dirty="0"/>
              <a:t> components that can be understood </a:t>
            </a:r>
            <a:r>
              <a:rPr lang="en-US" b="1" dirty="0"/>
              <a:t>independently</a:t>
            </a:r>
          </a:p>
          <a:p>
            <a:endParaRPr lang="en-US" dirty="0"/>
          </a:p>
          <a:p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Computer science is all about abstractions!</a:t>
            </a:r>
          </a:p>
        </p:txBody>
      </p:sp>
      <p:sp>
        <p:nvSpPr>
          <p:cNvPr id="4" name="Rectangular Callout 3"/>
          <p:cNvSpPr/>
          <p:nvPr/>
        </p:nvSpPr>
        <p:spPr bwMode="auto">
          <a:xfrm>
            <a:off x="9093200" y="3505200"/>
            <a:ext cx="2708434" cy="646331"/>
          </a:xfrm>
          <a:prstGeom prst="wedgeRectCallout">
            <a:avLst>
              <a:gd name="adj1" fmla="val -74949"/>
              <a:gd name="adj2" fmla="val -127592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chemeClr val="bg2">
                <a:lumMod val="25000"/>
              </a:schemeClr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1800" b="0" kern="0" dirty="0"/>
              <a:t>Bother with as few details</a:t>
            </a:r>
            <a:br>
              <a:rPr lang="en-US" sz="1800" b="0" kern="0" dirty="0"/>
            </a:br>
            <a:r>
              <a:rPr lang="en-US" sz="1800" b="0" kern="0" dirty="0"/>
              <a:t>as possible at any time</a:t>
            </a:r>
            <a:endParaRPr lang="en-US" sz="1800" b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 the Function Correct?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What is correctness?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For any safe input, the postconditions </a:t>
            </a:r>
            <a:br>
              <a:rPr lang="en-US" dirty="0"/>
            </a:br>
            <a:r>
              <a:rPr lang="en-US" dirty="0"/>
              <a:t>are true</a:t>
            </a:r>
          </a:p>
          <a:p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We just proved that as we exit the</a:t>
            </a:r>
            <a:br>
              <a:rPr lang="en-US" dirty="0"/>
            </a:br>
            <a:r>
              <a:rPr lang="en-US" dirty="0"/>
              <a:t>loop, </a:t>
            </a:r>
            <a:r>
              <a:rPr lang="en-US" dirty="0">
                <a:solidFill>
                  <a:srgbClr val="C00000"/>
                </a:solidFill>
              </a:rPr>
              <a:t>r = </a:t>
            </a:r>
            <a:r>
              <a:rPr lang="en-US" dirty="0" err="1">
                <a:solidFill>
                  <a:srgbClr val="C00000"/>
                </a:solidFill>
              </a:rPr>
              <a:t>x</a:t>
            </a:r>
            <a:r>
              <a:rPr lang="en-US" baseline="30000" dirty="0" err="1">
                <a:solidFill>
                  <a:srgbClr val="C00000"/>
                </a:solidFill>
              </a:rPr>
              <a:t>y</a:t>
            </a:r>
            <a:endParaRPr lang="en-US" baseline="30000" dirty="0">
              <a:solidFill>
                <a:srgbClr val="C00000"/>
              </a:solidFill>
            </a:endParaRPr>
          </a:p>
          <a:p>
            <a:pPr>
              <a:buNone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This indicates that </a:t>
            </a:r>
            <a:r>
              <a:rPr lang="en-US" i="1" dirty="0">
                <a:solidFill>
                  <a:srgbClr val="0070C0"/>
                </a:solidFill>
              </a:rPr>
              <a:t>f</a:t>
            </a:r>
            <a:r>
              <a:rPr lang="en-US" dirty="0"/>
              <a:t> will </a:t>
            </a:r>
            <a:r>
              <a:rPr lang="en-US" b="1" dirty="0"/>
              <a:t>never return</a:t>
            </a:r>
            <a:br>
              <a:rPr lang="en-US" b="1" dirty="0"/>
            </a:br>
            <a:r>
              <a:rPr lang="en-US" b="1" dirty="0"/>
              <a:t>the wrong result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But will it </a:t>
            </a:r>
            <a:r>
              <a:rPr lang="en-US" b="1" i="1" dirty="0"/>
              <a:t>always return the right result</a:t>
            </a:r>
            <a:r>
              <a:rPr lang="en-US" dirty="0"/>
              <a:t>?</a:t>
            </a:r>
          </a:p>
        </p:txBody>
      </p:sp>
      <p:sp>
        <p:nvSpPr>
          <p:cNvPr id="4" name="Rectangle 3"/>
          <p:cNvSpPr>
            <a:spLocks/>
          </p:cNvSpPr>
          <p:nvPr/>
        </p:nvSpPr>
        <p:spPr bwMode="auto">
          <a:xfrm>
            <a:off x="8483600" y="1933575"/>
            <a:ext cx="4419600" cy="4924425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square" tIns="0" rIns="0" bIns="0" anchor="ctr">
            <a:spAutoFit/>
          </a:bodyPr>
          <a:lstStyle/>
          <a:p>
            <a:pPr marL="225425" indent="-225425" algn="l" defTabSz="12700"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f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sz="16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x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sz="16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y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y &gt;= 0;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//@ensures \result == POW(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x,y</a:t>
            </a:r>
            <a:r>
              <a:rPr lang="en-US" sz="16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);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{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16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b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= x;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16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e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= y;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16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= 1;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while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(e &gt; 0)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//@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loop_invariant</a:t>
            </a:r>
            <a:r>
              <a:rPr lang="en-US" sz="16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e &gt;= 0;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//@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loop_invariant</a:t>
            </a:r>
            <a:r>
              <a:rPr lang="en-US" sz="16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POW(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b,e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) * r == POW(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x,y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);</a:t>
            </a:r>
            <a:endParaRPr lang="en-US" sz="1600" b="0" dirty="0">
              <a:solidFill>
                <a:srgbClr val="C0000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 {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if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(e % 2 == 1) {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  r = b * r;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}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b = b * b;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e = e / 2;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 }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//@assert e == 0;</a:t>
            </a:r>
            <a:endParaRPr lang="en-US" sz="1600" b="0" dirty="0"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r;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59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 the Function Correct?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Can a function </a:t>
            </a:r>
            <a:r>
              <a:rPr lang="en-US" b="1" dirty="0"/>
              <a:t>never return the wrong result</a:t>
            </a:r>
            <a:r>
              <a:rPr lang="en-US" dirty="0"/>
              <a:t> and yet not necessarily </a:t>
            </a:r>
            <a:r>
              <a:rPr lang="en-US" b="1" i="1" dirty="0"/>
              <a:t>always return the right result </a:t>
            </a:r>
            <a:r>
              <a:rPr lang="en-US" dirty="0"/>
              <a:t>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Let’s empty out the loop body in our example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Rectangle 3"/>
          <p:cNvSpPr>
            <a:spLocks/>
          </p:cNvSpPr>
          <p:nvPr/>
        </p:nvSpPr>
        <p:spPr bwMode="auto">
          <a:xfrm>
            <a:off x="2997200" y="3809524"/>
            <a:ext cx="4419600" cy="3200876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square" tIns="0" rIns="0" bIns="0" anchor="ctr">
            <a:spAutoFit/>
          </a:bodyPr>
          <a:lstStyle/>
          <a:p>
            <a:pPr marL="225425" indent="-225425" algn="l" defTabSz="12700"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f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sz="16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x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sz="16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y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y &gt;= 0;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//@ensures \result == POW(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x,y</a:t>
            </a:r>
            <a:r>
              <a:rPr lang="en-US" sz="16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);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{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16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b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= x;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16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e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= y;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16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= 1;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while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(e &gt; 0)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//@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loop_invariant</a:t>
            </a:r>
            <a:r>
              <a:rPr lang="en-US" sz="16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e &gt;= 0;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//@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loop_invariant</a:t>
            </a:r>
            <a:r>
              <a:rPr lang="en-US" sz="16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POW(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b,e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) * r == POW(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x,y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);</a:t>
            </a:r>
            <a:endParaRPr lang="en-US" sz="1600" b="0" dirty="0">
              <a:solidFill>
                <a:srgbClr val="C0000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 { }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r;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2921000" y="6248400"/>
            <a:ext cx="685800" cy="3048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6" name="Rectangular Callout 5"/>
          <p:cNvSpPr/>
          <p:nvPr/>
        </p:nvSpPr>
        <p:spPr bwMode="auto">
          <a:xfrm>
            <a:off x="8329220" y="4224147"/>
            <a:ext cx="3974934" cy="2092881"/>
          </a:xfrm>
          <a:prstGeom prst="wedgeRectCallout">
            <a:avLst>
              <a:gd name="adj1" fmla="val -106026"/>
              <a:gd name="adj2" fmla="val 27918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 algn="l">
              <a:defRPr/>
            </a:pPr>
            <a:r>
              <a:rPr lang="en-US" sz="2000" b="0" dirty="0"/>
              <a:t>The loop invariants are valid</a:t>
            </a:r>
          </a:p>
          <a:p>
            <a:pPr marL="285750" indent="-166688" algn="l">
              <a:buFont typeface="Arial" pitchFamily="34" charset="0"/>
              <a:buChar char="•"/>
              <a:defRPr/>
            </a:pPr>
            <a:r>
              <a:rPr lang="en-US" sz="2000" dirty="0"/>
              <a:t>INIT</a:t>
            </a:r>
            <a:r>
              <a:rPr lang="en-US" sz="2000" b="0" dirty="0"/>
              <a:t> is unchanged</a:t>
            </a:r>
          </a:p>
          <a:p>
            <a:pPr marL="285750" indent="-166688" algn="l">
              <a:buFont typeface="Arial" pitchFamily="34" charset="0"/>
              <a:buChar char="•"/>
              <a:defRPr/>
            </a:pPr>
            <a:r>
              <a:rPr lang="en-US" sz="2000" dirty="0"/>
              <a:t>PRES</a:t>
            </a:r>
            <a:r>
              <a:rPr lang="en-US" sz="2000" b="0" dirty="0"/>
              <a:t> holds trivially</a:t>
            </a:r>
          </a:p>
          <a:p>
            <a:pPr algn="l">
              <a:spcBef>
                <a:spcPts val="1200"/>
              </a:spcBef>
              <a:defRPr/>
            </a:pPr>
            <a:r>
              <a:rPr lang="en-US" sz="2000" b="0" dirty="0"/>
              <a:t>If execution were to reach 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2000" b="0" dirty="0"/>
              <a:t> r,</a:t>
            </a:r>
          </a:p>
          <a:p>
            <a:pPr marL="285750" indent="-166688" algn="l"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en-US" sz="2000" b="0" dirty="0">
                <a:solidFill>
                  <a:srgbClr val="C00000"/>
                </a:solidFill>
              </a:rPr>
              <a:t>e == 0 </a:t>
            </a:r>
            <a:r>
              <a:rPr lang="en-US" sz="2000" b="0" dirty="0"/>
              <a:t>would have to be </a:t>
            </a:r>
            <a:r>
              <a:rPr lang="en-US" sz="2000" dirty="0"/>
              <a:t>true</a:t>
            </a:r>
          </a:p>
          <a:p>
            <a:pPr marL="285750" indent="-166688" algn="l">
              <a:buFont typeface="Arial" pitchFamily="34" charset="0"/>
              <a:buChar char="•"/>
              <a:defRPr/>
            </a:pPr>
            <a:r>
              <a:rPr lang="en-US" sz="2000" b="0" dirty="0"/>
              <a:t>r would have to contain </a:t>
            </a:r>
            <a:r>
              <a:rPr lang="en-US" sz="2000" b="0" dirty="0" err="1"/>
              <a:t>x</a:t>
            </a:r>
            <a:r>
              <a:rPr lang="en-US" sz="2000" b="0" baseline="30000" dirty="0" err="1"/>
              <a:t>y</a:t>
            </a:r>
            <a:endParaRPr lang="en-US" sz="2000" b="0" baseline="30000" dirty="0"/>
          </a:p>
        </p:txBody>
      </p:sp>
      <p:sp>
        <p:nvSpPr>
          <p:cNvPr id="7" name="Rectangular Callout 6"/>
          <p:cNvSpPr/>
          <p:nvPr/>
        </p:nvSpPr>
        <p:spPr bwMode="auto">
          <a:xfrm>
            <a:off x="513588" y="5787257"/>
            <a:ext cx="1642437" cy="707886"/>
          </a:xfrm>
          <a:prstGeom prst="wedgeRectCallout">
            <a:avLst>
              <a:gd name="adj1" fmla="val 93418"/>
              <a:gd name="adj2" fmla="val 33224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This is a legal</a:t>
            </a:r>
            <a:br>
              <a:rPr lang="en-US" sz="2000" b="0" dirty="0"/>
            </a:br>
            <a:r>
              <a:rPr lang="en-US" sz="2000" b="0" dirty="0"/>
              <a:t>C0 code</a:t>
            </a:r>
          </a:p>
        </p:txBody>
      </p:sp>
      <p:sp>
        <p:nvSpPr>
          <p:cNvPr id="8" name="Rectangular Callout 7"/>
          <p:cNvSpPr/>
          <p:nvPr/>
        </p:nvSpPr>
        <p:spPr bwMode="auto">
          <a:xfrm>
            <a:off x="8250152" y="7220367"/>
            <a:ext cx="4629023" cy="1169551"/>
          </a:xfrm>
          <a:prstGeom prst="wedgeRectCallout">
            <a:avLst>
              <a:gd name="adj1" fmla="val -133868"/>
              <a:gd name="adj2" fmla="val -99667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But execution will never reach 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2000" b="0" dirty="0"/>
              <a:t> r!</a:t>
            </a:r>
          </a:p>
          <a:p>
            <a:pPr>
              <a:defRPr/>
            </a:pPr>
            <a:r>
              <a:rPr lang="en-US" sz="2000" b="0" dirty="0"/>
              <a:t>So the </a:t>
            </a:r>
            <a:r>
              <a:rPr lang="en-US" sz="2000" b="0" dirty="0" err="1"/>
              <a:t>postcondition</a:t>
            </a:r>
            <a:r>
              <a:rPr lang="en-US" sz="2000" b="0" dirty="0"/>
              <a:t> will never be </a:t>
            </a:r>
            <a:r>
              <a:rPr lang="en-US" sz="2000" dirty="0"/>
              <a:t>true</a:t>
            </a:r>
            <a:endParaRPr lang="en-US" sz="2000" b="0" dirty="0"/>
          </a:p>
          <a:p>
            <a:pPr>
              <a:spcBef>
                <a:spcPts val="1200"/>
              </a:spcBef>
              <a:defRPr/>
            </a:pPr>
            <a:r>
              <a:rPr lang="en-US" sz="2000" b="0" dirty="0"/>
              <a:t>This code is </a:t>
            </a:r>
            <a:r>
              <a:rPr lang="en-US" sz="2000" dirty="0"/>
              <a:t>not</a:t>
            </a:r>
            <a:r>
              <a:rPr lang="en-US" sz="2000" b="0" dirty="0"/>
              <a:t> correct.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60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 the Function Correct?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Can a function </a:t>
            </a:r>
            <a:r>
              <a:rPr lang="en-US" b="1" dirty="0"/>
              <a:t>never return the wrong result</a:t>
            </a:r>
            <a:r>
              <a:rPr lang="en-US" dirty="0"/>
              <a:t> and yet not necessarily </a:t>
            </a:r>
            <a:r>
              <a:rPr lang="en-US" b="1" i="1" dirty="0"/>
              <a:t>always return the right result </a:t>
            </a:r>
            <a:r>
              <a:rPr lang="en-US" dirty="0"/>
              <a:t>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i="1" dirty="0">
                <a:solidFill>
                  <a:srgbClr val="0070C0"/>
                </a:solidFill>
              </a:rPr>
              <a:t>Yes, only if it never returns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dirty="0">
                <a:solidFill>
                  <a:schemeClr val="tx1"/>
                </a:solidFill>
              </a:rPr>
              <a:t>I.e., If the loop runs forever!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61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9190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254000"/>
            <a:ext cx="7531100" cy="1498600"/>
          </a:xfrm>
        </p:spPr>
        <p:txBody>
          <a:bodyPr/>
          <a:lstStyle/>
          <a:p>
            <a:r>
              <a:rPr lang="en-US" dirty="0"/>
              <a:t>Termination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We need to have a reason to believe</a:t>
            </a:r>
            <a:br>
              <a:rPr lang="en-US" dirty="0"/>
            </a:br>
            <a:r>
              <a:rPr lang="en-US" dirty="0"/>
              <a:t>the loop terminates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I.e., It doesn’t run forever</a:t>
            </a:r>
          </a:p>
          <a:p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Here’s a proof of termination:</a:t>
            </a:r>
          </a:p>
          <a:p>
            <a:pPr lvl="1">
              <a:buFont typeface="Wingdings" pitchFamily="2" charset="2"/>
              <a:buChar char="§"/>
            </a:pPr>
            <a:r>
              <a:rPr lang="en-US" i="1" dirty="0"/>
              <a:t>As the loop runs,</a:t>
            </a:r>
          </a:p>
          <a:p>
            <a:pPr lvl="2"/>
            <a:r>
              <a:rPr lang="en-US" i="1" dirty="0">
                <a:solidFill>
                  <a:srgbClr val="C00000"/>
                </a:solidFill>
              </a:rPr>
              <a:t>e</a:t>
            </a:r>
            <a:r>
              <a:rPr lang="en-US" i="1" dirty="0"/>
              <a:t> gets strictly smaller at each iteration</a:t>
            </a:r>
          </a:p>
          <a:p>
            <a:pPr lvl="2"/>
            <a:r>
              <a:rPr lang="en-US" i="1" dirty="0"/>
              <a:t>It can never become smaller than 0</a:t>
            </a:r>
          </a:p>
          <a:p>
            <a:pPr lvl="2"/>
            <a:r>
              <a:rPr lang="en-US" i="1" dirty="0"/>
              <a:t>The loop guard is </a:t>
            </a:r>
            <a:r>
              <a:rPr lang="en-US" i="1" dirty="0">
                <a:solidFill>
                  <a:srgbClr val="C00000"/>
                </a:solidFill>
              </a:rPr>
              <a:t>false</a:t>
            </a:r>
            <a:r>
              <a:rPr lang="en-US" i="1" dirty="0"/>
              <a:t> when </a:t>
            </a:r>
            <a:r>
              <a:rPr lang="en-US" i="1" dirty="0">
                <a:solidFill>
                  <a:srgbClr val="C00000"/>
                </a:solidFill>
              </a:rPr>
              <a:t>e</a:t>
            </a:r>
            <a:r>
              <a:rPr lang="en-US" i="1" dirty="0"/>
              <a:t> = 0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/>
              <a:t>So, the loop must terminate</a:t>
            </a:r>
          </a:p>
        </p:txBody>
      </p:sp>
      <p:sp>
        <p:nvSpPr>
          <p:cNvPr id="4" name="Rectangle 3"/>
          <p:cNvSpPr>
            <a:spLocks/>
          </p:cNvSpPr>
          <p:nvPr/>
        </p:nvSpPr>
        <p:spPr bwMode="auto">
          <a:xfrm>
            <a:off x="8483600" y="76200"/>
            <a:ext cx="4419600" cy="4924425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square" tIns="0" rIns="0" bIns="0" anchor="ctr">
            <a:spAutoFit/>
          </a:bodyPr>
          <a:lstStyle/>
          <a:p>
            <a:pPr marL="225425" indent="-225425" algn="l" defTabSz="12700"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f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sz="16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x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sz="16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y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y &gt;= 0;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//@ensures \result == POW(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x,y</a:t>
            </a:r>
            <a:r>
              <a:rPr lang="en-US" sz="16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);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{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16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b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= x;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16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e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= y;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16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= 1;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while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(e &gt; 0)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//@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loop_invariant</a:t>
            </a:r>
            <a:r>
              <a:rPr lang="en-US" sz="16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e &gt;= 0;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//@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loop_invariant</a:t>
            </a:r>
            <a:r>
              <a:rPr lang="en-US" sz="16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POW(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b,e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) * r == POW(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x,y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);</a:t>
            </a:r>
            <a:endParaRPr lang="en-US" sz="1600" b="0" dirty="0">
              <a:solidFill>
                <a:srgbClr val="C0000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 {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if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(e % 2 == 1) {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  r = b * r;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}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b = b * b;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e = e / 2;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 }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//@assert e == 0;</a:t>
            </a:r>
            <a:endParaRPr lang="en-US" sz="1600" b="0" dirty="0"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return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r;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</p:txBody>
      </p:sp>
      <p:sp>
        <p:nvSpPr>
          <p:cNvPr id="6" name="Rectangular Callout 5"/>
          <p:cNvSpPr/>
          <p:nvPr/>
        </p:nvSpPr>
        <p:spPr bwMode="auto">
          <a:xfrm>
            <a:off x="8470229" y="6781800"/>
            <a:ext cx="3582071" cy="707886"/>
          </a:xfrm>
          <a:prstGeom prst="wedgeRectCallout">
            <a:avLst>
              <a:gd name="adj1" fmla="val -78967"/>
              <a:gd name="adj2" fmla="val -172720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This is an </a:t>
            </a:r>
            <a:r>
              <a:rPr lang="en-US" sz="2000" dirty="0"/>
              <a:t>operational</a:t>
            </a:r>
            <a:r>
              <a:rPr lang="en-US" sz="2000" b="0" dirty="0"/>
              <a:t> proof:</a:t>
            </a:r>
          </a:p>
          <a:p>
            <a:pPr>
              <a:defRPr/>
            </a:pPr>
            <a:r>
              <a:rPr lang="en-US" sz="2000" b="0" dirty="0"/>
              <a:t>we are not pointing to anything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149600" y="7779603"/>
            <a:ext cx="65594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rgbClr val="00B050"/>
                </a:solidFill>
                <a:sym typeface="Wingdings 2"/>
              </a:rPr>
              <a:t></a:t>
            </a:r>
            <a:endParaRPr lang="en-US" sz="4800" dirty="0">
              <a:solidFill>
                <a:srgbClr val="00B050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62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254000"/>
            <a:ext cx="7531100" cy="1498600"/>
          </a:xfrm>
        </p:spPr>
        <p:txBody>
          <a:bodyPr/>
          <a:lstStyle/>
          <a:p>
            <a:r>
              <a:rPr lang="en-US" dirty="0"/>
              <a:t>Termination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Can we prove “termination” using </a:t>
            </a:r>
            <a:br>
              <a:rPr lang="en-US" dirty="0"/>
            </a:br>
            <a:r>
              <a:rPr lang="en-US" b="1" i="1" dirty="0">
                <a:solidFill>
                  <a:srgbClr val="0070C0"/>
                </a:solidFill>
              </a:rPr>
              <a:t>point-to reasoning</a:t>
            </a:r>
            <a:r>
              <a:rPr lang="en-US" dirty="0"/>
              <a:t>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Yes! 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Here’s what we need to show: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dirty="0"/>
              <a:t>In an arbitrary iteration of the loop,</a:t>
            </a:r>
          </a:p>
          <a:p>
            <a:pPr lvl="3">
              <a:buFont typeface="Courier New" panose="02070309020205020404" pitchFamily="49" charset="0"/>
              <a:buChar char="o"/>
            </a:pPr>
            <a:r>
              <a:rPr lang="en-US" dirty="0"/>
              <a:t>if </a:t>
            </a:r>
            <a:r>
              <a:rPr lang="en-US" dirty="0">
                <a:solidFill>
                  <a:srgbClr val="C00000"/>
                </a:solidFill>
              </a:rPr>
              <a:t>e ≥ 0</a:t>
            </a:r>
            <a:r>
              <a:rPr lang="en-US" dirty="0"/>
              <a:t>,</a:t>
            </a:r>
          </a:p>
          <a:p>
            <a:pPr lvl="3">
              <a:buFont typeface="Courier New" panose="02070309020205020404" pitchFamily="49" charset="0"/>
              <a:buChar char="o"/>
            </a:pPr>
            <a:r>
              <a:rPr lang="en-US" dirty="0"/>
              <a:t>then </a:t>
            </a:r>
            <a:r>
              <a:rPr lang="en-US" dirty="0">
                <a:solidFill>
                  <a:srgbClr val="C00000"/>
                </a:solidFill>
              </a:rPr>
              <a:t>e’ &lt; e</a:t>
            </a:r>
          </a:p>
          <a:p>
            <a:pPr lvl="3">
              <a:buFont typeface="Courier New" panose="02070309020205020404" pitchFamily="49" charset="0"/>
              <a:buChar char="o"/>
            </a:pPr>
            <a:r>
              <a:rPr lang="en-US" dirty="0"/>
              <a:t>and </a:t>
            </a:r>
            <a:r>
              <a:rPr lang="en-US" dirty="0">
                <a:solidFill>
                  <a:srgbClr val="C00000"/>
                </a:solidFill>
              </a:rPr>
              <a:t>e’ ≥ 0</a:t>
            </a:r>
          </a:p>
          <a:p>
            <a:pPr marL="6186488" lvl="3"/>
            <a:endParaRPr lang="en-US" dirty="0"/>
          </a:p>
        </p:txBody>
      </p:sp>
      <p:sp>
        <p:nvSpPr>
          <p:cNvPr id="4" name="Rectangle 3"/>
          <p:cNvSpPr>
            <a:spLocks/>
          </p:cNvSpPr>
          <p:nvPr/>
        </p:nvSpPr>
        <p:spPr bwMode="auto">
          <a:xfrm>
            <a:off x="8483600" y="76200"/>
            <a:ext cx="4419600" cy="4924425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square" tIns="0" rIns="0" bIns="0" anchor="ctr">
            <a:spAutoFit/>
          </a:bodyPr>
          <a:lstStyle/>
          <a:p>
            <a:pPr marL="225425" indent="-225425" algn="l" defTabSz="12700"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f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sz="16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x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sz="16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y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y &gt;= 0;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//@ensures \result == POW(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x,y</a:t>
            </a:r>
            <a:r>
              <a:rPr lang="en-US" sz="16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);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{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16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b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= x;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16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e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= y;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16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= 1;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while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(e &gt; 0)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//@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loop_invariant</a:t>
            </a:r>
            <a:r>
              <a:rPr lang="en-US" sz="16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e &gt;= 0;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//@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loop_invariant</a:t>
            </a:r>
            <a:r>
              <a:rPr lang="en-US" sz="16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POW(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b,e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) * r == POW(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x,y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);</a:t>
            </a:r>
            <a:endParaRPr lang="en-US" sz="1600" b="0" dirty="0">
              <a:solidFill>
                <a:srgbClr val="C0000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 {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if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(e % 2 == 1) {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  r = b * r;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}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b = b * b;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e = e / 2;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 }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//@assert e == 0;</a:t>
            </a:r>
            <a:endParaRPr lang="en-US" sz="1600" b="0" dirty="0"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return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r;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</p:txBody>
      </p:sp>
      <p:sp>
        <p:nvSpPr>
          <p:cNvPr id="7" name="Rectangular Callout 6"/>
          <p:cNvSpPr/>
          <p:nvPr/>
        </p:nvSpPr>
        <p:spPr bwMode="auto">
          <a:xfrm>
            <a:off x="5565386" y="4543335"/>
            <a:ext cx="2754921" cy="400110"/>
          </a:xfrm>
          <a:prstGeom prst="wedgeRectCallout">
            <a:avLst>
              <a:gd name="adj1" fmla="val -128781"/>
              <a:gd name="adj2" fmla="val -2420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0 is a lower bound for e</a:t>
            </a:r>
          </a:p>
        </p:txBody>
      </p:sp>
      <p:sp>
        <p:nvSpPr>
          <p:cNvPr id="8" name="Rectangular Callout 7"/>
          <p:cNvSpPr/>
          <p:nvPr/>
        </p:nvSpPr>
        <p:spPr bwMode="auto">
          <a:xfrm>
            <a:off x="5565386" y="5011777"/>
            <a:ext cx="2613857" cy="400110"/>
          </a:xfrm>
          <a:prstGeom prst="wedgeRectCallout">
            <a:avLst>
              <a:gd name="adj1" fmla="val -117139"/>
              <a:gd name="adj2" fmla="val -19955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e is strictly decreasing</a:t>
            </a:r>
          </a:p>
        </p:txBody>
      </p:sp>
      <p:sp>
        <p:nvSpPr>
          <p:cNvPr id="9" name="Rectangular Callout 8"/>
          <p:cNvSpPr/>
          <p:nvPr/>
        </p:nvSpPr>
        <p:spPr bwMode="auto">
          <a:xfrm>
            <a:off x="5565386" y="5516505"/>
            <a:ext cx="3166894" cy="400110"/>
          </a:xfrm>
          <a:prstGeom prst="wedgeRectCallout">
            <a:avLst>
              <a:gd name="adj1" fmla="val -108910"/>
              <a:gd name="adj2" fmla="val -64475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0 stays a lower bound for e</a:t>
            </a:r>
          </a:p>
        </p:txBody>
      </p:sp>
      <p:sp>
        <p:nvSpPr>
          <p:cNvPr id="10" name="Rectangular Callout 9"/>
          <p:cNvSpPr/>
          <p:nvPr/>
        </p:nvSpPr>
        <p:spPr bwMode="auto">
          <a:xfrm>
            <a:off x="1397000" y="6324600"/>
            <a:ext cx="4008470" cy="1015663"/>
          </a:xfrm>
          <a:prstGeom prst="wedgeRectCallout">
            <a:avLst>
              <a:gd name="adj1" fmla="val -21650"/>
              <a:gd name="adj2" fmla="val -71808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 algn="l">
              <a:defRPr/>
            </a:pPr>
            <a:r>
              <a:rPr lang="en-US" sz="2000" b="0" dirty="0"/>
              <a:t>If e starts &gt;= 0,</a:t>
            </a:r>
            <a:br>
              <a:rPr lang="en-US" sz="2000" b="0" dirty="0"/>
            </a:br>
            <a:r>
              <a:rPr lang="en-US" sz="2000" b="0" dirty="0"/>
              <a:t>it gets strictly smaller and</a:t>
            </a:r>
            <a:br>
              <a:rPr lang="en-US" sz="2000" b="0" dirty="0"/>
            </a:br>
            <a:r>
              <a:rPr lang="en-US" sz="2000" b="0" dirty="0"/>
              <a:t>can never become smaller than 0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63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254000"/>
            <a:ext cx="7531100" cy="1498600"/>
          </a:xfrm>
        </p:spPr>
        <p:txBody>
          <a:bodyPr/>
          <a:lstStyle/>
          <a:p>
            <a:r>
              <a:rPr lang="en-US" dirty="0"/>
              <a:t>Termination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Point-to proof</a:t>
            </a:r>
          </a:p>
          <a:p>
            <a:pPr lvl="2"/>
            <a:r>
              <a:rPr lang="en-US" b="1" dirty="0"/>
              <a:t>To show: </a:t>
            </a:r>
            <a:r>
              <a:rPr lang="en-US" dirty="0"/>
              <a:t>if </a:t>
            </a:r>
            <a:r>
              <a:rPr lang="en-US" dirty="0">
                <a:solidFill>
                  <a:srgbClr val="C00000"/>
                </a:solidFill>
              </a:rPr>
              <a:t>e ≥ 0</a:t>
            </a:r>
            <a:r>
              <a:rPr lang="en-US" dirty="0"/>
              <a:t>, then </a:t>
            </a:r>
            <a:r>
              <a:rPr lang="en-US" dirty="0">
                <a:solidFill>
                  <a:srgbClr val="C00000"/>
                </a:solidFill>
              </a:rPr>
              <a:t>e’ &lt; e</a:t>
            </a:r>
            <a:r>
              <a:rPr lang="en-US" dirty="0"/>
              <a:t> and </a:t>
            </a:r>
            <a:r>
              <a:rPr lang="en-US" dirty="0">
                <a:solidFill>
                  <a:srgbClr val="C00000"/>
                </a:solidFill>
              </a:rPr>
              <a:t>e’ ≥ 0</a:t>
            </a:r>
          </a:p>
          <a:p>
            <a:pPr marL="914400" lvl="1" indent="-457200">
              <a:buSzPct val="105000"/>
              <a:buFont typeface="+mj-lt"/>
              <a:buAutoNum type="alphaUcPeriod"/>
              <a:tabLst>
                <a:tab pos="2624138" algn="l"/>
                <a:tab pos="4230688" algn="l"/>
              </a:tabLst>
            </a:pPr>
            <a:r>
              <a:rPr lang="en-US" dirty="0">
                <a:solidFill>
                  <a:srgbClr val="C00000"/>
                </a:solidFill>
              </a:rPr>
              <a:t>e &gt; 0</a:t>
            </a:r>
            <a:r>
              <a:rPr lang="en-US" dirty="0">
                <a:solidFill>
                  <a:schemeClr val="tx1"/>
                </a:solidFill>
              </a:rPr>
              <a:t>	by line 8 (loop guard)</a:t>
            </a:r>
          </a:p>
          <a:p>
            <a:pPr marL="914400" lvl="1" indent="-457200">
              <a:buSzPct val="105000"/>
              <a:buFont typeface="+mj-lt"/>
              <a:buAutoNum type="alphaUcPeriod"/>
              <a:tabLst>
                <a:tab pos="2624138" algn="l"/>
                <a:tab pos="4230688" algn="l"/>
              </a:tabLst>
            </a:pPr>
            <a:r>
              <a:rPr lang="en-US" dirty="0">
                <a:solidFill>
                  <a:srgbClr val="C00000"/>
                </a:solidFill>
              </a:rPr>
              <a:t>e’ = e/2</a:t>
            </a:r>
            <a:r>
              <a:rPr lang="en-US" dirty="0">
                <a:solidFill>
                  <a:schemeClr val="tx1"/>
                </a:solidFill>
              </a:rPr>
              <a:t>	by line 16</a:t>
            </a:r>
          </a:p>
          <a:p>
            <a:pPr marL="914400" lvl="1" indent="-457200">
              <a:buSzPct val="105000"/>
              <a:buFont typeface="+mj-lt"/>
              <a:buAutoNum type="alphaUcPeriod"/>
              <a:tabLst>
                <a:tab pos="2624138" algn="l"/>
                <a:tab pos="4230688" algn="l"/>
              </a:tabLst>
            </a:pPr>
            <a:r>
              <a:rPr lang="en-US" dirty="0">
                <a:solidFill>
                  <a:srgbClr val="C00000"/>
                </a:solidFill>
              </a:rPr>
              <a:t>e’ &lt; e</a:t>
            </a:r>
            <a:r>
              <a:rPr lang="en-US" dirty="0">
                <a:solidFill>
                  <a:schemeClr val="tx1"/>
                </a:solidFill>
              </a:rPr>
              <a:t>	by math</a:t>
            </a:r>
          </a:p>
          <a:p>
            <a:pPr marL="914400" lvl="1" indent="-457200">
              <a:buSzPct val="105000"/>
              <a:buFont typeface="+mj-lt"/>
              <a:buAutoNum type="alphaUcPeriod"/>
              <a:tabLst>
                <a:tab pos="2624138" algn="l"/>
                <a:tab pos="4230688" algn="l"/>
              </a:tabLst>
            </a:pPr>
            <a:r>
              <a:rPr lang="en-US" dirty="0">
                <a:solidFill>
                  <a:srgbClr val="C00000"/>
                </a:solidFill>
              </a:rPr>
              <a:t>e’ ≥ 0</a:t>
            </a:r>
            <a:r>
              <a:rPr lang="en-US" dirty="0">
                <a:solidFill>
                  <a:schemeClr val="tx1"/>
                </a:solidFill>
              </a:rPr>
              <a:t>	by math</a:t>
            </a:r>
          </a:p>
        </p:txBody>
      </p:sp>
      <p:sp>
        <p:nvSpPr>
          <p:cNvPr id="4" name="Rectangle 3"/>
          <p:cNvSpPr>
            <a:spLocks/>
          </p:cNvSpPr>
          <p:nvPr/>
        </p:nvSpPr>
        <p:spPr bwMode="auto">
          <a:xfrm>
            <a:off x="8178800" y="76200"/>
            <a:ext cx="4724400" cy="4924425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square" tIns="0" rIns="0" bIns="0" anchor="ctr">
            <a:spAutoFit/>
          </a:bodyPr>
          <a:lstStyle/>
          <a:p>
            <a:pPr marL="342900" indent="-342900" algn="l" defTabSz="12700"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f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sz="16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x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sz="16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y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marL="342900" indent="-342900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y &gt;= 0;</a:t>
            </a:r>
          </a:p>
          <a:p>
            <a:pPr marL="342900" indent="-342900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//@ensures \result == POW(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x,y</a:t>
            </a:r>
            <a:r>
              <a:rPr lang="en-US" sz="16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);</a:t>
            </a:r>
          </a:p>
          <a:p>
            <a:pPr marL="342900" indent="-342900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{</a:t>
            </a:r>
          </a:p>
          <a:p>
            <a:pPr marL="342900" indent="-342900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16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b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= x;</a:t>
            </a:r>
          </a:p>
          <a:p>
            <a:pPr marL="342900" indent="-342900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16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e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= y;</a:t>
            </a:r>
          </a:p>
          <a:p>
            <a:pPr marL="342900" indent="-342900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16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= 1;</a:t>
            </a:r>
          </a:p>
          <a:p>
            <a:pPr marL="342900" indent="-342900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while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(e &gt; 0)</a:t>
            </a:r>
          </a:p>
          <a:p>
            <a:pPr marL="342900" indent="-342900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//@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loop_invariant</a:t>
            </a:r>
            <a:r>
              <a:rPr lang="en-US" sz="16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e &gt;= 0;</a:t>
            </a:r>
          </a:p>
          <a:p>
            <a:pPr marL="342900" indent="-342900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//@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loop_invariant</a:t>
            </a:r>
            <a:r>
              <a:rPr lang="en-US" sz="16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POW(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b,e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) * r == POW(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x,y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);</a:t>
            </a:r>
            <a:endParaRPr lang="en-US" sz="1600" b="0" dirty="0">
              <a:solidFill>
                <a:srgbClr val="C0000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342900" indent="-342900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 {</a:t>
            </a:r>
          </a:p>
          <a:p>
            <a:pPr marL="342900" indent="-342900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if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(e % 2 == 1) {</a:t>
            </a:r>
          </a:p>
          <a:p>
            <a:pPr marL="342900" indent="-342900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  r = b * r;</a:t>
            </a:r>
          </a:p>
          <a:p>
            <a:pPr marL="342900" indent="-342900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}</a:t>
            </a:r>
          </a:p>
          <a:p>
            <a:pPr marL="342900" indent="-342900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b = b * b;</a:t>
            </a:r>
          </a:p>
          <a:p>
            <a:pPr marL="342900" indent="-342900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e = e / 2;</a:t>
            </a:r>
          </a:p>
          <a:p>
            <a:pPr marL="342900" indent="-342900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 }</a:t>
            </a:r>
          </a:p>
          <a:p>
            <a:pPr marL="342900" indent="-342900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//@assert e == 0;</a:t>
            </a:r>
            <a:endParaRPr lang="en-US" sz="1600" b="0" dirty="0"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342900" indent="-342900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return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r;</a:t>
            </a:r>
          </a:p>
          <a:p>
            <a:pPr marL="342900" indent="-342900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</p:txBody>
      </p:sp>
      <p:sp>
        <p:nvSpPr>
          <p:cNvPr id="7" name="Rectangular Callout 6"/>
          <p:cNvSpPr/>
          <p:nvPr/>
        </p:nvSpPr>
        <p:spPr bwMode="auto">
          <a:xfrm>
            <a:off x="1930400" y="6808857"/>
            <a:ext cx="5290103" cy="707886"/>
          </a:xfrm>
          <a:prstGeom prst="wedgeRectCallout">
            <a:avLst>
              <a:gd name="adj1" fmla="val -26630"/>
              <a:gd name="adj2" fmla="val -210937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However, for termination proofs, we will </a:t>
            </a:r>
            <a:br>
              <a:rPr lang="en-US" sz="2000" b="0" dirty="0"/>
            </a:br>
            <a:r>
              <a:rPr lang="en-US" sz="2000" b="0" dirty="0"/>
              <a:t>generally be Ok with an operational argument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350000" y="4426803"/>
            <a:ext cx="65594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rgbClr val="00B050"/>
                </a:solidFill>
                <a:sym typeface="Wingdings 2"/>
              </a:rPr>
              <a:t></a:t>
            </a:r>
            <a:endParaRPr lang="en-US" sz="4800" dirty="0">
              <a:solidFill>
                <a:srgbClr val="00B050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64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Lecture…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99DAFF"/>
                </a:solidFill>
              </a:rPr>
              <a:t>Integers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65</a:t>
            </a:fld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Developer’s Perspective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This is about implementation details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How to write good code?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i="1" dirty="0">
                <a:solidFill>
                  <a:schemeClr val="tx1"/>
                </a:solidFill>
              </a:rPr>
              <a:t>First</a:t>
            </a:r>
            <a:r>
              <a:rPr lang="en-US" dirty="0">
                <a:solidFill>
                  <a:schemeClr val="tx1"/>
                </a:solidFill>
              </a:rPr>
              <a:t> write the contracts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i="1" dirty="0"/>
              <a:t>Then</a:t>
            </a:r>
            <a:r>
              <a:rPr lang="en-US" dirty="0"/>
              <a:t> the body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dirty="0"/>
              <a:t>This way, you always know what you are</a:t>
            </a:r>
            <a:br>
              <a:rPr lang="en-US" dirty="0"/>
            </a:br>
            <a:r>
              <a:rPr lang="en-US" dirty="0"/>
              <a:t>aiming for</a:t>
            </a:r>
          </a:p>
          <a:p>
            <a:pPr marL="800100" lvl="2" indent="0">
              <a:buNone/>
            </a:pPr>
            <a:endParaRPr lang="en-US" dirty="0"/>
          </a:p>
        </p:txBody>
      </p:sp>
      <p:sp>
        <p:nvSpPr>
          <p:cNvPr id="4" name="Rectangle 4"/>
          <p:cNvSpPr>
            <a:spLocks/>
          </p:cNvSpPr>
          <p:nvPr/>
        </p:nvSpPr>
        <p:spPr bwMode="auto">
          <a:xfrm>
            <a:off x="8940800" y="1956673"/>
            <a:ext cx="3886200" cy="5109091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square" tIns="91440" bIns="91440" anchor="ctr">
            <a:spAutoFit/>
          </a:bodyPr>
          <a:lstStyle/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f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x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y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y &gt;= 0;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//@ensures \result == POW(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x,y</a:t>
            </a: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);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{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b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= x;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e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= y;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= 1;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while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(e &gt; 1) {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if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(e % 2 == 1) {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  r = b * r;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}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b = b * b;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e = e / 2;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}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r * b;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</p:txBody>
      </p:sp>
      <p:sp>
        <p:nvSpPr>
          <p:cNvPr id="5" name="Cloud 4"/>
          <p:cNvSpPr/>
          <p:nvPr/>
        </p:nvSpPr>
        <p:spPr bwMode="auto">
          <a:xfrm>
            <a:off x="8483600" y="3048000"/>
            <a:ext cx="3048000" cy="3810000"/>
          </a:xfrm>
          <a:prstGeom prst="cloud">
            <a:avLst/>
          </a:prstGeom>
          <a:noFill/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7" name="Rectangular Callout 6">
            <a:extLst>
              <a:ext uri="{FF2B5EF4-FFF2-40B4-BE49-F238E27FC236}">
                <a16:creationId xmlns:a16="http://schemas.microsoft.com/office/drawing/2014/main" id="{985AB752-BCB3-0EC7-B200-FDDEB07DB0B4}"/>
              </a:ext>
            </a:extLst>
          </p:cNvPr>
          <p:cNvSpPr/>
          <p:nvPr/>
        </p:nvSpPr>
        <p:spPr bwMode="auto">
          <a:xfrm>
            <a:off x="4070414" y="6858000"/>
            <a:ext cx="2695610" cy="646331"/>
          </a:xfrm>
          <a:prstGeom prst="wedgeRectCallout">
            <a:avLst>
              <a:gd name="adj1" fmla="val -61185"/>
              <a:gd name="adj2" fmla="val -242120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chemeClr val="bg2">
                <a:lumMod val="25000"/>
              </a:schemeClr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1800" b="0" kern="0" dirty="0"/>
              <a:t>Let us dive into the body!</a:t>
            </a:r>
          </a:p>
          <a:p>
            <a:pPr>
              <a:defRPr/>
            </a:pPr>
            <a:endParaRPr lang="en-US" sz="1800" b="0" kern="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 anchor="ctr"/>
          <a:lstStyle/>
          <a:p>
            <a:r>
              <a:rPr lang="en-US" sz="4400" b="1" dirty="0">
                <a:solidFill>
                  <a:srgbClr val="99DAFF"/>
                </a:solidFill>
              </a:rPr>
              <a:t>Loop Invariants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Diving 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We need to look at the body of </a:t>
            </a:r>
            <a:r>
              <a:rPr lang="en-US" i="1" dirty="0">
                <a:solidFill>
                  <a:srgbClr val="0070C0"/>
                </a:solidFill>
              </a:rPr>
              <a:t>f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 complicated part is the </a:t>
            </a:r>
            <a:r>
              <a:rPr lang="en-US" b="1" dirty="0"/>
              <a:t>loop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The values of the variables change at each</a:t>
            </a:r>
            <a:br>
              <a:rPr lang="en-US" dirty="0"/>
            </a:br>
            <a:r>
              <a:rPr lang="en-US" dirty="0"/>
              <a:t>iteration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It’s unclear how many iterations there are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If we understand the loop, we understand</a:t>
            </a:r>
            <a:br>
              <a:rPr lang="en-US" dirty="0"/>
            </a:br>
            <a:r>
              <a:rPr lang="en-US" dirty="0"/>
              <a:t>the function</a:t>
            </a:r>
          </a:p>
          <a:p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How to go about that?</a:t>
            </a:r>
          </a:p>
        </p:txBody>
      </p:sp>
      <p:sp>
        <p:nvSpPr>
          <p:cNvPr id="4" name="Rectangle 4"/>
          <p:cNvSpPr>
            <a:spLocks/>
          </p:cNvSpPr>
          <p:nvPr/>
        </p:nvSpPr>
        <p:spPr bwMode="auto">
          <a:xfrm>
            <a:off x="8940800" y="1956673"/>
            <a:ext cx="3886200" cy="5109091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square" tIns="91440" bIns="91440" anchor="ctr">
            <a:spAutoFit/>
          </a:bodyPr>
          <a:lstStyle/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f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x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y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y &gt;= 0;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//@ensures \result == POW(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x,y</a:t>
            </a: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);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{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b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= x;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e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= y;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= 1;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while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(e &gt; 1) {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if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(e % 2 == 1) {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  r = b * r;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}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b = b * b;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e = e / 2;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}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r * b;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White">
  <a:themeElements>
    <a:clrScheme name="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FFFFFF"/>
      </a:accent3>
      <a:accent4>
        <a:srgbClr val="000000"/>
      </a:accent4>
      <a:accent5>
        <a:srgbClr val="AACEFF"/>
      </a:accent5>
      <a:accent6>
        <a:srgbClr val="13D1BB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"/>
        <a:ea typeface="Helvetica Neue"/>
        <a:cs typeface="Helvetica Neu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25400" cap="flat" cmpd="sng" algn="ctr">
          <a:solidFill>
            <a:srgbClr val="000000"/>
          </a:solidFill>
          <a:prstDash val="solid"/>
          <a:miter lim="400000"/>
          <a:headEnd type="none" w="med" len="med"/>
          <a:tailEnd type="none" w="med" len="med"/>
        </a:ln>
        <a:effectLst/>
      </a:spPr>
      <a:bodyPr vert="horz" wrap="none" lIns="0" tIns="0" rIns="0" bIns="0" numCol="1" rtlCol="0" anchor="ctr" anchorCtr="0" compatLnSpc="1">
        <a:prstTxWarp prst="textNoShape">
          <a:avLst/>
        </a:prstTxWarp>
        <a:noAutofit/>
      </a:bodyPr>
      <a:lstStyle>
        <a:defPPr marL="0" marR="0" indent="0" algn="ctr" defTabSz="5842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400" b="1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Helvetica Neue" charset="0"/>
            <a:ea typeface="Helvetica Neue" charset="0"/>
            <a:cs typeface="Helvetica Neue" charset="0"/>
            <a:sym typeface="Helvetica Neue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miter lim="400000"/>
          <a:headEnd type="none" w="med" len="med"/>
          <a:tailEnd type="none" w="med" len="med"/>
        </a:ln>
        <a:effectLst/>
      </a:spPr>
      <a:bodyPr vert="horz" wrap="square" lIns="50800" tIns="50800" rIns="50800" bIns="50800" numCol="1" anchor="ctr" anchorCtr="0" compatLnSpc="1">
        <a:prstTxWarp prst="textNoShape">
          <a:avLst/>
        </a:prstTxWarp>
        <a:spAutoFit/>
      </a:bodyPr>
      <a:lstStyle>
        <a:defPPr marL="0" marR="0" indent="0" algn="ctr" defTabSz="5842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Helvetica Neue" charset="0"/>
            <a:ea typeface="Helvetica Neue" charset="0"/>
            <a:cs typeface="Helvetica Neue" charset="0"/>
            <a:sym typeface="Helvetica Neue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b="0" dirty="0" smtClean="0">
            <a:solidFill>
              <a:srgbClr val="C00000"/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FFFFFF"/>
      </a:accent3>
      <a:accent4>
        <a:srgbClr val="000000"/>
      </a:accent4>
      <a:accent5>
        <a:srgbClr val="AACEFF"/>
      </a:accent5>
      <a:accent6>
        <a:srgbClr val="13D1BB"/>
      </a:accent6>
      <a:hlink>
        <a:srgbClr val="0000FF"/>
      </a:hlink>
      <a:folHlink>
        <a:srgbClr val="FF00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10385</TotalTime>
  <Words>10665</Words>
  <Application>Microsoft Macintosh PowerPoint</Application>
  <PresentationFormat>Custom</PresentationFormat>
  <Paragraphs>2325</Paragraphs>
  <Slides>66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66</vt:i4>
      </vt:variant>
    </vt:vector>
  </HeadingPairs>
  <TitlesOfParts>
    <vt:vector size="76" baseType="lpstr">
      <vt:lpstr>Arial</vt:lpstr>
      <vt:lpstr>Calibri</vt:lpstr>
      <vt:lpstr>Courier New</vt:lpstr>
      <vt:lpstr>Helvetica</vt:lpstr>
      <vt:lpstr>Helvetica Neue</vt:lpstr>
      <vt:lpstr>Helvetica Neue Light</vt:lpstr>
      <vt:lpstr>Helvetica Neue Medium</vt:lpstr>
      <vt:lpstr>Wingdings</vt:lpstr>
      <vt:lpstr>White</vt:lpstr>
      <vt:lpstr>Office Theme</vt:lpstr>
      <vt:lpstr>15-122: Principles of  Imperative Computation</vt:lpstr>
      <vt:lpstr>Today…</vt:lpstr>
      <vt:lpstr>PowerPoint Presentation</vt:lpstr>
      <vt:lpstr>Where Are We?</vt:lpstr>
      <vt:lpstr>The Caller’s Perspective</vt:lpstr>
      <vt:lpstr>Abstraction</vt:lpstr>
      <vt:lpstr>The Developer’s Perspective</vt:lpstr>
      <vt:lpstr>PowerPoint Presentation</vt:lpstr>
      <vt:lpstr>Diving In</vt:lpstr>
      <vt:lpstr>Recall Abstraction</vt:lpstr>
      <vt:lpstr>Loop Invariants</vt:lpstr>
      <vt:lpstr>Tracing Code</vt:lpstr>
      <vt:lpstr>Tracing Code</vt:lpstr>
      <vt:lpstr>Tracing Code</vt:lpstr>
      <vt:lpstr>Tracing Code</vt:lpstr>
      <vt:lpstr>Tracing Code</vt:lpstr>
      <vt:lpstr>Tracing Code</vt:lpstr>
      <vt:lpstr>Tracing Code</vt:lpstr>
      <vt:lpstr>Tracing Code</vt:lpstr>
      <vt:lpstr>Tracing Code</vt:lpstr>
      <vt:lpstr>Tracing Code</vt:lpstr>
      <vt:lpstr>Tracing Code</vt:lpstr>
      <vt:lpstr>Tracing Code</vt:lpstr>
      <vt:lpstr>Tracing Code</vt:lpstr>
      <vt:lpstr>Tracing Code</vt:lpstr>
      <vt:lpstr>Tracing Code</vt:lpstr>
      <vt:lpstr>Tracing Code</vt:lpstr>
      <vt:lpstr>Tracing Code</vt:lpstr>
      <vt:lpstr>A Candidate Loop Invariant</vt:lpstr>
      <vt:lpstr>Loop Invariants in C0</vt:lpstr>
      <vt:lpstr>Recall Code Tracing</vt:lpstr>
      <vt:lpstr>Recall Code Tracing</vt:lpstr>
      <vt:lpstr>Recall Code Tracing</vt:lpstr>
      <vt:lpstr>Recall Code Tracing</vt:lpstr>
      <vt:lpstr>Recall Code Tracing</vt:lpstr>
      <vt:lpstr>Safety</vt:lpstr>
      <vt:lpstr>Safety</vt:lpstr>
      <vt:lpstr>Safety</vt:lpstr>
      <vt:lpstr>How Loop Invariants Work?</vt:lpstr>
      <vt:lpstr>PowerPoint Presentation</vt:lpstr>
      <vt:lpstr>How to Prove a Loop Invariant is Valid?</vt:lpstr>
      <vt:lpstr>Validity of e ≥ 0</vt:lpstr>
      <vt:lpstr>Validity of e ≥ 0</vt:lpstr>
      <vt:lpstr>Validity of be r = xy</vt:lpstr>
      <vt:lpstr>Validity of be r = xy</vt:lpstr>
      <vt:lpstr>Validity of be r = xy</vt:lpstr>
      <vt:lpstr>Loop Invariants</vt:lpstr>
      <vt:lpstr>PowerPoint Presentation</vt:lpstr>
      <vt:lpstr>Where Are We?</vt:lpstr>
      <vt:lpstr>After the Loop</vt:lpstr>
      <vt:lpstr>After the Loop</vt:lpstr>
      <vt:lpstr>Tracking the Bug</vt:lpstr>
      <vt:lpstr>Fixing the Bug</vt:lpstr>
      <vt:lpstr>Fixing the Bug</vt:lpstr>
      <vt:lpstr>Fixing the Bug</vt:lpstr>
      <vt:lpstr>Fixing the Bug</vt:lpstr>
      <vt:lpstr>PowerPoint Presentation</vt:lpstr>
      <vt:lpstr>Did we Really Fix the Bug?</vt:lpstr>
      <vt:lpstr>Assertions</vt:lpstr>
      <vt:lpstr>Is the Function Correct?</vt:lpstr>
      <vt:lpstr>Is the Function Correct?</vt:lpstr>
      <vt:lpstr>Is the Function Correct?</vt:lpstr>
      <vt:lpstr>Termination</vt:lpstr>
      <vt:lpstr>Termination</vt:lpstr>
      <vt:lpstr>Termination</vt:lpstr>
      <vt:lpstr>Next Lecture…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Contracts</dc:title>
  <cp:lastModifiedBy>Mohammad Hammoud</cp:lastModifiedBy>
  <cp:revision>655</cp:revision>
  <dcterms:modified xsi:type="dcterms:W3CDTF">2023-01-12T05:15:39Z</dcterms:modified>
</cp:coreProperties>
</file>