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7"/>
  </p:notesMasterIdLst>
  <p:handoutMasterIdLst>
    <p:handoutMasterId r:id="rId58"/>
  </p:handoutMasterIdLst>
  <p:sldIdLst>
    <p:sldId id="256" r:id="rId3"/>
    <p:sldId id="277" r:id="rId4"/>
    <p:sldId id="512" r:id="rId5"/>
    <p:sldId id="287" r:id="rId6"/>
    <p:sldId id="513" r:id="rId7"/>
    <p:sldId id="260" r:id="rId8"/>
    <p:sldId id="514" r:id="rId9"/>
    <p:sldId id="262" r:id="rId10"/>
    <p:sldId id="515" r:id="rId11"/>
    <p:sldId id="259" r:id="rId12"/>
    <p:sldId id="516" r:id="rId13"/>
    <p:sldId id="288" r:id="rId14"/>
    <p:sldId id="292" r:id="rId15"/>
    <p:sldId id="264" r:id="rId16"/>
    <p:sldId id="517" r:id="rId17"/>
    <p:sldId id="265" r:id="rId18"/>
    <p:sldId id="267" r:id="rId19"/>
    <p:sldId id="275" r:id="rId20"/>
    <p:sldId id="269" r:id="rId21"/>
    <p:sldId id="518" r:id="rId22"/>
    <p:sldId id="272" r:id="rId23"/>
    <p:sldId id="291" r:id="rId24"/>
    <p:sldId id="285" r:id="rId25"/>
    <p:sldId id="519" r:id="rId26"/>
    <p:sldId id="456" r:id="rId27"/>
    <p:sldId id="457" r:id="rId28"/>
    <p:sldId id="458" r:id="rId29"/>
    <p:sldId id="459" r:id="rId30"/>
    <p:sldId id="460" r:id="rId31"/>
    <p:sldId id="461" r:id="rId32"/>
    <p:sldId id="502" r:id="rId33"/>
    <p:sldId id="449" r:id="rId34"/>
    <p:sldId id="465" r:id="rId35"/>
    <p:sldId id="503" r:id="rId36"/>
    <p:sldId id="504" r:id="rId37"/>
    <p:sldId id="507" r:id="rId38"/>
    <p:sldId id="467" r:id="rId39"/>
    <p:sldId id="468" r:id="rId40"/>
    <p:sldId id="471" r:id="rId41"/>
    <p:sldId id="450" r:id="rId42"/>
    <p:sldId id="473" r:id="rId43"/>
    <p:sldId id="474" r:id="rId44"/>
    <p:sldId id="475" r:id="rId45"/>
    <p:sldId id="479" r:id="rId46"/>
    <p:sldId id="477" r:id="rId47"/>
    <p:sldId id="501" r:id="rId48"/>
    <p:sldId id="509" r:id="rId49"/>
    <p:sldId id="510" r:id="rId50"/>
    <p:sldId id="478" r:id="rId51"/>
    <p:sldId id="476" r:id="rId52"/>
    <p:sldId id="482" r:id="rId53"/>
    <p:sldId id="470" r:id="rId54"/>
    <p:sldId id="480" r:id="rId55"/>
    <p:sldId id="511" r:id="rId5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77E0FF"/>
    <a:srgbClr val="ED7273"/>
    <a:srgbClr val="FBE77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0748" autoAdjust="0"/>
  </p:normalViewPr>
  <p:slideViewPr>
    <p:cSldViewPr snapToGrid="0" snapToObjects="1">
      <p:cViewPr varScale="1">
        <p:scale>
          <a:sx n="116" d="100"/>
          <a:sy n="116" d="100"/>
        </p:scale>
        <p:origin x="8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22522796-DE84-43FA-B4B4-10E7D6187CD2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3DCDC56E-A37A-4D86-A946-CC3538A7E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2BD12-82DD-4A8B-BCBA-F0C1EFD9F902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6426"/>
            <a:ext cx="5609591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A1846-15C1-4F35-AD6E-2FC96FAC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real interesting meat</a:t>
            </a:r>
            <a:r>
              <a:rPr lang="en-US" baseline="0" dirty="0"/>
              <a:t> of the course: the transition from </a:t>
            </a:r>
            <a:r>
              <a:rPr lang="en-US" u="sng" baseline="0" dirty="0"/>
              <a:t>programmer</a:t>
            </a:r>
            <a:r>
              <a:rPr lang="en-US" baseline="0" dirty="0"/>
              <a:t> to </a:t>
            </a:r>
            <a:r>
              <a:rPr lang="en-US" i="1" u="sng" baseline="0" dirty="0"/>
              <a:t>computer scientist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All future lectures will have a 2</a:t>
            </a:r>
            <a:r>
              <a:rPr lang="en-US" baseline="30000" dirty="0"/>
              <a:t>nd</a:t>
            </a:r>
            <a:r>
              <a:rPr lang="en-US" baseline="0" dirty="0"/>
              <a:t> theme rooted in computational thinking.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5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</a:t>
            </a:r>
            <a:r>
              <a:rPr lang="en-US" baseline="0" dirty="0"/>
              <a:t> average, </a:t>
            </a:r>
            <a:r>
              <a:rPr lang="en-US" dirty="0"/>
              <a:t>students who don’t do 15-151</a:t>
            </a:r>
            <a:r>
              <a:rPr lang="en-US" baseline="0" dirty="0"/>
              <a:t> or 21-127: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Spend more time on the course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Don’t learn as much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Get a lower grade (one letter grade in average)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21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need to read the lecture notes</a:t>
            </a:r>
            <a:r>
              <a:rPr lang="en-US" baseline="0" dirty="0"/>
              <a:t> before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Review/practice things done in lecture, sometimes complement.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809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Details on web page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Don’t use late days in first half of semester,</a:t>
            </a:r>
            <a:r>
              <a:rPr lang="en-US" baseline="0" dirty="0"/>
              <a:t> </a:t>
            </a:r>
            <a:r>
              <a:rPr lang="en-US" i="1" baseline="0" dirty="0"/>
              <a:t>unless you really have to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collaboration is allowed outside of practice sessions. We will use MOSS. Emphasize finer points: don’t do homework with other people, everything is on your own and that’s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21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062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if y is negative? We never reach the base case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13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if y is negative? We never reach the base case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938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005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31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1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33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“Programming”</a:t>
            </a:r>
            <a:r>
              <a:rPr lang="en-US" baseline="0" dirty="0"/>
              <a:t> = someone gives you an algorithm and you code it.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You did that in 15-112 (or whatever programming course you took)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We will take it to another level: </a:t>
            </a:r>
            <a:r>
              <a:rPr lang="en-US" i="1" baseline="0" dirty="0"/>
              <a:t>transition from </a:t>
            </a:r>
            <a:r>
              <a:rPr lang="en-US" i="1" u="sng" baseline="0" dirty="0"/>
              <a:t>programmer</a:t>
            </a:r>
            <a:r>
              <a:rPr lang="en-US" i="1" u="none" baseline="0" dirty="0"/>
              <a:t> to </a:t>
            </a:r>
            <a:r>
              <a:rPr lang="en-US" i="1" u="sng" baseline="0" dirty="0"/>
              <a:t>scientist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122 will teach 2 languages: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C0 – 2/3 of the course: a well-behaved subset of C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C – 1/3 of the course: the wild west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52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Knowin</a:t>
            </a:r>
            <a:r>
              <a:rPr lang="en-US" baseline="0" dirty="0"/>
              <a:t>g what algorithms are out there and developing a vocabulary to talk about them.</a:t>
            </a:r>
          </a:p>
          <a:p>
            <a:endParaRPr lang="en-US" baseline="0" dirty="0"/>
          </a:p>
          <a:p>
            <a:r>
              <a:rPr lang="en-US" baseline="0" dirty="0"/>
              <a:t>This slide will make a lot more sense after taking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3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1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2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90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67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7804547" cy="1053703"/>
          </a:xfrm>
        </p:spPr>
        <p:txBody>
          <a:bodyPr/>
          <a:lstStyle>
            <a:lvl1pPr>
              <a:defRPr sz="3375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804547" cy="4848820"/>
          </a:xfrm>
        </p:spPr>
        <p:txBody>
          <a:bodyPr anchor="t"/>
          <a:lstStyle>
            <a:lvl1pPr marL="321457" indent="-321457">
              <a:spcBef>
                <a:spcPts val="562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562550" indent="-241093">
              <a:spcBef>
                <a:spcPts val="492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1969"/>
            </a:lvl2pPr>
            <a:lvl3pPr marL="767926" indent="-205376" defTabSz="437539">
              <a:spcBef>
                <a:spcPts val="422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1687"/>
            </a:lvl3pPr>
            <a:lvl4pPr marL="1009019" indent="-241093">
              <a:spcBef>
                <a:spcPts val="337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1406"/>
            </a:lvl4pPr>
            <a:lvl5pPr marL="1169747" indent="-160729">
              <a:spcBef>
                <a:spcPts val="337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1406"/>
            </a:lvl5pPr>
            <a:lvl6pPr marL="1327128" indent="-156264">
              <a:spcBef>
                <a:spcPts val="281"/>
              </a:spcBef>
              <a:defRPr lang="en-US" sz="1406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438" y="6576715"/>
            <a:ext cx="239986" cy="227707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54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870895"/>
            <a:ext cx="7772176" cy="1361777"/>
          </a:xfrm>
        </p:spPr>
        <p:txBody>
          <a:bodyPr anchor="t"/>
          <a:lstStyle>
            <a:lvl1pPr algn="ctr">
              <a:defRPr sz="3094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4179094"/>
            <a:ext cx="7772176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438" y="6576715"/>
            <a:ext cx="239986" cy="227707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29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727" y="1821656"/>
            <a:ext cx="3848695" cy="4420195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1821656"/>
            <a:ext cx="3848695" cy="4420195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5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16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52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5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4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5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3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7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1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0B91-1609-F949-B692-9298CA7A8F4B}" type="datetimeFigureOut">
              <a:rPr lang="en-US" smtClean="0"/>
              <a:pPr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669727" y="178594"/>
            <a:ext cx="7804547" cy="151804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669727" y="1821656"/>
            <a:ext cx="7804547" cy="442019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4449217" y="6536531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125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312528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25056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37584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50112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62640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884097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2205554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2527012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2848469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2.qatar.cmu.edu/~mhhammou/15122-s2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0.cs.cmu.edu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15-122: Principles of </a:t>
            </a:r>
            <a:br>
              <a:rPr lang="en-US" dirty="0"/>
            </a:br>
            <a:r>
              <a:rPr lang="en-US" dirty="0"/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199"/>
            <a:ext cx="9144000" cy="251671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</a:rPr>
              <a:t>Introduction  </a:t>
            </a:r>
          </a:p>
          <a:p>
            <a:endParaRPr lang="en-US" b="1" dirty="0">
              <a:solidFill>
                <a:srgbClr val="77E0FF"/>
              </a:solidFill>
            </a:endParaRPr>
          </a:p>
          <a:p>
            <a:r>
              <a:rPr lang="en-US" sz="2400" b="1" dirty="0">
                <a:solidFill>
                  <a:srgbClr val="ED7273"/>
                </a:solidFill>
              </a:rPr>
              <a:t>January 09, 2023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a </a:t>
            </a:r>
            <a:r>
              <a:rPr lang="en-US" b="1" i="1" dirty="0"/>
              <a:t>programmer</a:t>
            </a:r>
            <a:r>
              <a:rPr lang="en-US" dirty="0"/>
              <a:t> to a </a:t>
            </a:r>
            <a:r>
              <a:rPr lang="en-US" b="1" dirty="0"/>
              <a:t>computer scientist</a:t>
            </a:r>
          </a:p>
          <a:p>
            <a:pPr lvl="1"/>
            <a:r>
              <a:rPr lang="en-US" dirty="0"/>
              <a:t>Systematic approach to solving a problem</a:t>
            </a:r>
          </a:p>
          <a:p>
            <a:pPr lvl="1"/>
            <a:r>
              <a:rPr lang="en-US" dirty="0"/>
              <a:t>Finding solutions that are </a:t>
            </a:r>
            <a:r>
              <a:rPr lang="en-US" i="1" dirty="0"/>
              <a:t>correct</a:t>
            </a:r>
          </a:p>
          <a:p>
            <a:pPr lvl="1"/>
            <a:r>
              <a:rPr lang="en-US" dirty="0"/>
              <a:t>Finding solutions that are </a:t>
            </a:r>
            <a:r>
              <a:rPr lang="en-US" i="1" dirty="0"/>
              <a:t>efficient</a:t>
            </a:r>
          </a:p>
          <a:p>
            <a:pPr lvl="5"/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84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1B8DB9-ACD6-7070-1285-2D2B4795C05F}"/>
              </a:ext>
            </a:extLst>
          </p:cNvPr>
          <p:cNvSpPr txBox="1"/>
          <p:nvPr/>
        </p:nvSpPr>
        <p:spPr>
          <a:xfrm>
            <a:off x="6331725" y="5833235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528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51240" cy="4525963"/>
          </a:xfrm>
        </p:spPr>
        <p:txBody>
          <a:bodyPr/>
          <a:lstStyle/>
          <a:p>
            <a:r>
              <a:rPr lang="en-US" dirty="0"/>
              <a:t>Learning to read technical specifications is an important skill you will acquire in this course</a:t>
            </a:r>
          </a:p>
          <a:p>
            <a:pPr lvl="1"/>
            <a:r>
              <a:rPr lang="en-US" dirty="0">
                <a:solidFill>
                  <a:srgbClr val="ED7273"/>
                </a:solidFill>
              </a:rPr>
              <a:t>Problem statements will get longer</a:t>
            </a:r>
          </a:p>
          <a:p>
            <a:pPr lvl="1"/>
            <a:r>
              <a:rPr lang="en-US" dirty="0">
                <a:solidFill>
                  <a:srgbClr val="ED7273"/>
                </a:solidFill>
              </a:rPr>
              <a:t>Dots to be connected will be further apart</a:t>
            </a:r>
          </a:p>
          <a:p>
            <a:pPr lvl="1">
              <a:buSzPct val="110000"/>
              <a:buFont typeface="Arial" pitchFamily="34" charset="0"/>
              <a:buChar char="+"/>
            </a:pPr>
            <a:r>
              <a:rPr lang="en-US" dirty="0"/>
              <a:t>You will become more confident</a:t>
            </a:r>
          </a:p>
          <a:p>
            <a:pPr lvl="1">
              <a:buSzPct val="110000"/>
              <a:buFont typeface="Arial" pitchFamily="34" charset="0"/>
              <a:buChar char="+"/>
            </a:pPr>
            <a:r>
              <a:rPr lang="en-US" dirty="0"/>
              <a:t>You will try more things on your own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will you get out of this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Confidence to write small programs correctly</a:t>
            </a:r>
          </a:p>
          <a:p>
            <a:pPr lvl="1"/>
            <a:r>
              <a:rPr lang="en-US" dirty="0"/>
              <a:t>Up to a couple of thousand lines of code</a:t>
            </a:r>
          </a:p>
          <a:p>
            <a:r>
              <a:rPr lang="en-US" dirty="0"/>
              <a:t>Knowledge of lots of data structures</a:t>
            </a:r>
          </a:p>
          <a:p>
            <a:pPr lvl="1"/>
            <a:r>
              <a:rPr lang="en-US" dirty="0"/>
              <a:t>and algorithms too!</a:t>
            </a:r>
          </a:p>
          <a:p>
            <a:r>
              <a:rPr lang="en-US" dirty="0"/>
              <a:t>(Some) experience with C</a:t>
            </a:r>
          </a:p>
          <a:p>
            <a:r>
              <a:rPr lang="en-US" dirty="0"/>
              <a:t>Systematic approach to solving problems</a:t>
            </a:r>
          </a:p>
          <a:p>
            <a:r>
              <a:rPr lang="en-US" dirty="0"/>
              <a:t>Good time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Pre- or co-requisites</a:t>
            </a:r>
          </a:p>
          <a:p>
            <a:pPr lvl="1"/>
            <a:r>
              <a:rPr lang="en-US" dirty="0"/>
              <a:t>Either 21-127 (Concepts of Mathematics)</a:t>
            </a:r>
          </a:p>
          <a:p>
            <a:pPr lvl="1"/>
            <a:r>
              <a:rPr lang="en-US" dirty="0"/>
              <a:t>or 15-151 (Math Foundations for CS)</a:t>
            </a:r>
          </a:p>
          <a:p>
            <a:r>
              <a:rPr lang="en-US" dirty="0"/>
              <a:t>Counterpart</a:t>
            </a:r>
          </a:p>
          <a:p>
            <a:pPr lvl="1"/>
            <a:r>
              <a:rPr lang="en-US" dirty="0"/>
              <a:t>15-150 (Principles of Functional Programming)</a:t>
            </a:r>
          </a:p>
          <a:p>
            <a:r>
              <a:rPr lang="en-US" dirty="0"/>
              <a:t>Pre-requisite for </a:t>
            </a:r>
          </a:p>
          <a:p>
            <a:pPr lvl="1"/>
            <a:r>
              <a:rPr lang="en-US" dirty="0"/>
              <a:t>15-213 (Introduction to Computer Systems)</a:t>
            </a:r>
          </a:p>
          <a:p>
            <a:pPr lvl="1"/>
            <a:r>
              <a:rPr lang="en-US" dirty="0"/>
              <a:t>15-210 (Parallel and Sequential Data Structures and Algorithms)</a:t>
            </a:r>
          </a:p>
          <a:p>
            <a:pPr lvl="1"/>
            <a:r>
              <a:rPr lang="en-US" dirty="0"/>
              <a:t>15-214 (Principles of Software System Construction)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8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/>
            <a:r>
              <a:rPr lang="en-US" dirty="0"/>
              <a:t>The goals of the course</a:t>
            </a:r>
          </a:p>
          <a:p>
            <a:pPr lvl="1"/>
            <a:r>
              <a:rPr lang="en-US" dirty="0"/>
              <a:t>Interactions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Lectures, labs, recitations, and office hours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Assessment</a:t>
            </a: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2917569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10769"/>
          </a:xfrm>
        </p:spPr>
        <p:txBody>
          <a:bodyPr>
            <a:normAutofit/>
          </a:bodyPr>
          <a:lstStyle/>
          <a:p>
            <a:r>
              <a:rPr lang="en-US" dirty="0"/>
              <a:t>Mondays and Wednesdays </a:t>
            </a:r>
          </a:p>
          <a:p>
            <a:pPr>
              <a:spcBef>
                <a:spcPts val="1200"/>
              </a:spcBef>
            </a:pPr>
            <a:r>
              <a:rPr lang="en-US" dirty="0"/>
              <a:t>Please be here &amp; be active</a:t>
            </a:r>
          </a:p>
          <a:p>
            <a:pPr lvl="1"/>
            <a:r>
              <a:rPr lang="en-US" dirty="0"/>
              <a:t>Ask and answer questions, pay attention</a:t>
            </a:r>
          </a:p>
          <a:p>
            <a:pPr lvl="1"/>
            <a:r>
              <a:rPr lang="en-US" dirty="0"/>
              <a:t>Lecture notes, slides, and online modules for review</a:t>
            </a:r>
          </a:p>
          <a:p>
            <a:pPr>
              <a:spcBef>
                <a:spcPts val="1200"/>
              </a:spcBef>
            </a:pPr>
            <a:r>
              <a:rPr lang="en-US" dirty="0"/>
              <a:t>Laptops for note-taking only </a:t>
            </a:r>
          </a:p>
          <a:p>
            <a:pPr lvl="1"/>
            <a:r>
              <a:rPr lang="en-US" dirty="0"/>
              <a:t>Make sure you do not distract your fellow students </a:t>
            </a:r>
            <a:endParaRPr lang="en-US" b="1" dirty="0"/>
          </a:p>
          <a:p>
            <a:pPr lvl="1"/>
            <a:r>
              <a:rPr lang="en-US" dirty="0"/>
              <a:t>No surfing, emails, games, homework, etc.,</a:t>
            </a:r>
          </a:p>
        </p:txBody>
      </p:sp>
    </p:spTree>
    <p:extLst>
      <p:ext uri="{BB962C8B-B14F-4D97-AF65-F5344CB8AC3E}">
        <p14:creationId xmlns:p14="http://schemas.microsoft.com/office/powerpoint/2010/main" val="138887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and 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Labs on Tuesdays (</a:t>
            </a:r>
            <a:r>
              <a:rPr lang="en-US" i="1" dirty="0"/>
              <a:t>programming exercises</a:t>
            </a:r>
            <a:r>
              <a:rPr lang="en-US" dirty="0"/>
              <a:t>)</a:t>
            </a:r>
          </a:p>
          <a:p>
            <a:r>
              <a:rPr lang="en-US" dirty="0"/>
              <a:t>Recitations on Thursdays (</a:t>
            </a:r>
            <a:r>
              <a:rPr lang="en-US" i="1" dirty="0"/>
              <a:t>written</a:t>
            </a:r>
            <a:r>
              <a:rPr lang="en-US" dirty="0"/>
              <a:t> exercises)</a:t>
            </a:r>
          </a:p>
          <a:p>
            <a:pPr lvl="4"/>
            <a:endParaRPr lang="en-US" dirty="0"/>
          </a:p>
          <a:p>
            <a:r>
              <a:rPr lang="en-US" b="1" u="sng" dirty="0"/>
              <a:t>Collaborative</a:t>
            </a:r>
            <a:r>
              <a:rPr lang="en-US" dirty="0"/>
              <a:t> problem-solving during labs and recitations</a:t>
            </a:r>
          </a:p>
          <a:p>
            <a:pPr lvl="1"/>
            <a:r>
              <a:rPr lang="en-US" dirty="0"/>
              <a:t>Help others if you are done early!</a:t>
            </a:r>
          </a:p>
        </p:txBody>
      </p:sp>
      <p:sp>
        <p:nvSpPr>
          <p:cNvPr id="30722" name="AutoShape 2" descr="ZOOM Cloud Meetings - Apps on Google Pla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stick-figure – the UX Factor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4031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83717"/>
          </a:xfrm>
        </p:spPr>
        <p:txBody>
          <a:bodyPr>
            <a:normAutofit/>
          </a:bodyPr>
          <a:lstStyle/>
          <a:p>
            <a:r>
              <a:rPr lang="en-US" dirty="0"/>
              <a:t>Course home page: </a:t>
            </a:r>
            <a:r>
              <a:rPr lang="en-US" sz="2400" dirty="0">
                <a:hlinkClick r:id="rId3"/>
              </a:rPr>
              <a:t>https://web2.qatar.cmu.edu/~mhhammou/15122-s23</a:t>
            </a:r>
            <a:endParaRPr lang="en-US" dirty="0"/>
          </a:p>
          <a:p>
            <a:pPr lvl="1"/>
            <a:r>
              <a:rPr lang="en-US" dirty="0"/>
              <a:t>Overview, contact info, and office hours</a:t>
            </a:r>
          </a:p>
          <a:p>
            <a:pPr lvl="1"/>
            <a:r>
              <a:rPr lang="en-US" dirty="0"/>
              <a:t>Full course schedule and assignments </a:t>
            </a:r>
          </a:p>
          <a:p>
            <a:pPr lvl="1"/>
            <a:r>
              <a:rPr lang="en-US" dirty="0"/>
              <a:t>Lecture slides, notes, and OLI modules</a:t>
            </a:r>
          </a:p>
          <a:p>
            <a:pPr lvl="1"/>
            <a:r>
              <a:rPr lang="en-US" dirty="0"/>
              <a:t>Links to all resources</a:t>
            </a:r>
          </a:p>
          <a:p>
            <a:pPr lvl="3"/>
            <a:endParaRPr lang="en-US" dirty="0"/>
          </a:p>
          <a:p>
            <a:r>
              <a:rPr lang="en-US" dirty="0"/>
              <a:t>C0 home page	</a:t>
            </a:r>
          </a:p>
          <a:p>
            <a:pPr marL="400050" lvl="1" indent="0">
              <a:buNone/>
            </a:pPr>
            <a:r>
              <a:rPr lang="en-US" sz="2400" dirty="0">
                <a:hlinkClick r:id="rId4"/>
              </a:rPr>
              <a:t>https://c0.cs.cmu.edu</a:t>
            </a:r>
            <a:endParaRPr lang="en-US" sz="2400" dirty="0"/>
          </a:p>
          <a:p>
            <a:pPr lvl="1"/>
            <a:r>
              <a:rPr lang="en-US" dirty="0"/>
              <a:t>Tutorial, reference, examples, and binaries</a:t>
            </a:r>
          </a:p>
        </p:txBody>
      </p:sp>
    </p:spTree>
    <p:extLst>
      <p:ext uri="{BB962C8B-B14F-4D97-AF65-F5344CB8AC3E}">
        <p14:creationId xmlns:p14="http://schemas.microsoft.com/office/powerpoint/2010/main" val="2510307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Piazza </a:t>
            </a:r>
            <a:r>
              <a:rPr lang="en-US" dirty="0"/>
              <a:t>for announcements, questions, and communication with course staff</a:t>
            </a:r>
          </a:p>
          <a:p>
            <a:pPr lvl="1"/>
            <a:r>
              <a:rPr lang="en-US" dirty="0"/>
              <a:t>Get help, help each other!</a:t>
            </a:r>
          </a:p>
          <a:p>
            <a:endParaRPr lang="en-US" b="1" dirty="0"/>
          </a:p>
          <a:p>
            <a:r>
              <a:rPr lang="en-US" b="1" dirty="0" err="1"/>
              <a:t>Autolab</a:t>
            </a:r>
            <a:r>
              <a:rPr lang="en-US" dirty="0"/>
              <a:t> for programming assignments</a:t>
            </a:r>
          </a:p>
          <a:p>
            <a:endParaRPr lang="en-US" b="1" dirty="0"/>
          </a:p>
          <a:p>
            <a:r>
              <a:rPr lang="en-US" b="1" dirty="0" err="1"/>
              <a:t>Gradescope</a:t>
            </a:r>
            <a:r>
              <a:rPr lang="en-US" dirty="0"/>
              <a:t> for written assignments </a:t>
            </a:r>
          </a:p>
        </p:txBody>
      </p:sp>
    </p:spTree>
    <p:extLst>
      <p:ext uri="{BB962C8B-B14F-4D97-AF65-F5344CB8AC3E}">
        <p14:creationId xmlns:p14="http://schemas.microsoft.com/office/powerpoint/2010/main" val="119327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/>
            <a:r>
              <a:rPr lang="en-US" dirty="0"/>
              <a:t>The goals of the course</a:t>
            </a:r>
          </a:p>
          <a:p>
            <a:pPr lvl="1"/>
            <a:r>
              <a:rPr lang="en-US" dirty="0"/>
              <a:t>Interactions</a:t>
            </a:r>
          </a:p>
          <a:p>
            <a:pPr lvl="2"/>
            <a:r>
              <a:rPr lang="en-US" dirty="0"/>
              <a:t>Lectures, labs, recitations, and office hours</a:t>
            </a:r>
          </a:p>
          <a:p>
            <a:pPr lvl="1"/>
            <a:r>
              <a:rPr lang="en-US" dirty="0"/>
              <a:t>Assessment</a:t>
            </a:r>
          </a:p>
          <a:p>
            <a:pPr lvl="2"/>
            <a:r>
              <a:rPr lang="en-US" dirty="0"/>
              <a:t>Homework, pop quizzes, and exams</a:t>
            </a:r>
          </a:p>
          <a:p>
            <a:r>
              <a:rPr lang="en-US" dirty="0"/>
              <a:t>Contracts:</a:t>
            </a:r>
          </a:p>
          <a:p>
            <a:pPr lvl="1"/>
            <a:r>
              <a:rPr lang="en-US" dirty="0"/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3514401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/>
            <a:r>
              <a:rPr lang="en-US" dirty="0"/>
              <a:t>The goals of the course</a:t>
            </a:r>
          </a:p>
          <a:p>
            <a:pPr lvl="1"/>
            <a:r>
              <a:rPr lang="en-US" dirty="0"/>
              <a:t>Interactions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Lectures, labs, recitations, and office hours</a:t>
            </a:r>
          </a:p>
          <a:p>
            <a:pPr lvl="1"/>
            <a:r>
              <a:rPr lang="en-US" dirty="0"/>
              <a:t>Assessment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2911858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687"/>
            <a:ext cx="8229600" cy="5419939"/>
          </a:xfrm>
        </p:spPr>
        <p:txBody>
          <a:bodyPr>
            <a:normAutofit/>
          </a:bodyPr>
          <a:lstStyle/>
          <a:p>
            <a:r>
              <a:rPr lang="en-US" sz="2800" dirty="0"/>
              <a:t>50% - Exams (2 midterms and a final)</a:t>
            </a:r>
          </a:p>
          <a:p>
            <a:r>
              <a:rPr lang="en-US" sz="2800" dirty="0"/>
              <a:t>45% - Weekly Assignments  </a:t>
            </a:r>
          </a:p>
          <a:p>
            <a:pPr lvl="1"/>
            <a:r>
              <a:rPr lang="en-US" sz="2400" i="1" dirty="0"/>
              <a:t>Written</a:t>
            </a:r>
            <a:r>
              <a:rPr lang="en-US" sz="2400" dirty="0"/>
              <a:t> due on </a:t>
            </a:r>
            <a:r>
              <a:rPr lang="en-US" sz="2400" b="1" dirty="0"/>
              <a:t>Mondays</a:t>
            </a:r>
            <a:r>
              <a:rPr lang="en-US" sz="2400" dirty="0"/>
              <a:t> by </a:t>
            </a:r>
            <a:r>
              <a:rPr lang="en-US" sz="2400" b="1" dirty="0"/>
              <a:t>9pm </a:t>
            </a:r>
            <a:r>
              <a:rPr lang="en-US" sz="2400" dirty="0"/>
              <a:t>via </a:t>
            </a:r>
            <a:r>
              <a:rPr lang="en-US" sz="2400" b="1" dirty="0" err="1"/>
              <a:t>Gradescope</a:t>
            </a:r>
            <a:endParaRPr lang="en-US" sz="2400" b="1" dirty="0"/>
          </a:p>
          <a:p>
            <a:pPr lvl="2"/>
            <a:r>
              <a:rPr lang="en-US" sz="2000" dirty="0"/>
              <a:t>No late days: 50% penalty if handed in by 8am Tuesday</a:t>
            </a:r>
          </a:p>
          <a:p>
            <a:pPr lvl="2"/>
            <a:r>
              <a:rPr lang="en-US" sz="2000" dirty="0"/>
              <a:t>∞ submissions</a:t>
            </a:r>
          </a:p>
          <a:p>
            <a:pPr lvl="1"/>
            <a:r>
              <a:rPr lang="en-US" sz="2400" i="1" dirty="0"/>
              <a:t>Programming</a:t>
            </a:r>
            <a:r>
              <a:rPr lang="en-US" sz="2400" dirty="0"/>
              <a:t> due on </a:t>
            </a:r>
            <a:r>
              <a:rPr lang="en-US" sz="2400" b="1" dirty="0"/>
              <a:t>Thursdays 9pm</a:t>
            </a:r>
            <a:r>
              <a:rPr lang="en-US" sz="2400" dirty="0"/>
              <a:t> via </a:t>
            </a:r>
            <a:r>
              <a:rPr lang="en-US" sz="2400" b="1" dirty="0" err="1"/>
              <a:t>Autolab</a:t>
            </a:r>
            <a:endParaRPr lang="en-US" sz="2400" b="1" dirty="0"/>
          </a:p>
          <a:p>
            <a:pPr lvl="2"/>
            <a:r>
              <a:rPr lang="en-US" sz="2000" dirty="0"/>
              <a:t>3 late days, at most 1 per assignment </a:t>
            </a:r>
          </a:p>
          <a:p>
            <a:pPr lvl="2"/>
            <a:r>
              <a:rPr lang="en-US" sz="2000" dirty="0"/>
              <a:t>Extensions only for emergencies</a:t>
            </a:r>
            <a:endParaRPr lang="en-US" sz="2800" dirty="0"/>
          </a:p>
          <a:p>
            <a:r>
              <a:rPr lang="en-US" sz="2800" dirty="0"/>
              <a:t>5% - In-class labs and pop quizzes</a:t>
            </a:r>
          </a:p>
          <a:p>
            <a:pPr lvl="1"/>
            <a:r>
              <a:rPr lang="en-US" sz="2400" dirty="0"/>
              <a:t>Attend, make a good effort, and get credit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896823" y="1946606"/>
            <a:ext cx="1789977" cy="523220"/>
          </a:xfrm>
          <a:prstGeom prst="wedgeRectCallout">
            <a:avLst>
              <a:gd name="adj1" fmla="val -122328"/>
              <a:gd name="adj2" fmla="val 61361"/>
            </a:avLst>
          </a:prstGeom>
          <a:solidFill>
            <a:srgbClr val="CCEC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Written 1 already 0ut.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Due next week.</a:t>
            </a:r>
          </a:p>
        </p:txBody>
      </p:sp>
    </p:spTree>
    <p:extLst>
      <p:ext uri="{BB962C8B-B14F-4D97-AF65-F5344CB8AC3E}">
        <p14:creationId xmlns:p14="http://schemas.microsoft.com/office/powerpoint/2010/main" val="1747113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4429" cy="5257800"/>
          </a:xfrm>
        </p:spPr>
        <p:txBody>
          <a:bodyPr>
            <a:normAutofit/>
          </a:bodyPr>
          <a:lstStyle/>
          <a:p>
            <a:r>
              <a:rPr lang="en-US" dirty="0"/>
              <a:t>Assignments and exams </a:t>
            </a:r>
            <a:r>
              <a:rPr lang="en-US" i="1" dirty="0"/>
              <a:t>must be </a:t>
            </a:r>
            <a:r>
              <a:rPr lang="en-US" i="1" u="sng" dirty="0"/>
              <a:t>your own</a:t>
            </a:r>
          </a:p>
          <a:p>
            <a:pPr lvl="1"/>
            <a:r>
              <a:rPr lang="en-US" b="1" i="1" dirty="0"/>
              <a:t>You are here to learn</a:t>
            </a:r>
            <a:r>
              <a:rPr lang="en-US" i="1" dirty="0"/>
              <a:t>, not to get a grade</a:t>
            </a:r>
          </a:p>
          <a:p>
            <a:pPr lvl="4"/>
            <a:endParaRPr lang="en-US" i="1" dirty="0"/>
          </a:p>
          <a:p>
            <a:r>
              <a:rPr lang="en-US" b="1" dirty="0">
                <a:solidFill>
                  <a:srgbClr val="ED7273"/>
                </a:solidFill>
              </a:rPr>
              <a:t>NOT OK: </a:t>
            </a:r>
            <a:r>
              <a:rPr lang="en-US" dirty="0">
                <a:solidFill>
                  <a:srgbClr val="ED7273"/>
                </a:solidFill>
              </a:rPr>
              <a:t>Discussing </a:t>
            </a:r>
            <a:r>
              <a:rPr lang="en-US" dirty="0" err="1">
                <a:solidFill>
                  <a:srgbClr val="ED7273"/>
                </a:solidFill>
              </a:rPr>
              <a:t>hw</a:t>
            </a:r>
            <a:r>
              <a:rPr lang="en-US" dirty="0">
                <a:solidFill>
                  <a:srgbClr val="ED7273"/>
                </a:solidFill>
              </a:rPr>
              <a:t> answers &amp; sharing code</a:t>
            </a:r>
          </a:p>
          <a:p>
            <a:r>
              <a:rPr lang="en-US" b="1" dirty="0">
                <a:solidFill>
                  <a:srgbClr val="00B050"/>
                </a:solidFill>
              </a:rPr>
              <a:t>OK</a:t>
            </a:r>
            <a:r>
              <a:rPr lang="en-US" dirty="0">
                <a:solidFill>
                  <a:srgbClr val="00B050"/>
                </a:solidFill>
              </a:rPr>
              <a:t>: Discussing course material &amp; handed-back homework</a:t>
            </a:r>
            <a:endParaRPr lang="en-US" b="1" dirty="0"/>
          </a:p>
          <a:p>
            <a:pPr lvl="4"/>
            <a:endParaRPr lang="en-US" dirty="0"/>
          </a:p>
          <a:p>
            <a:pPr marL="0" indent="0" algn="ctr">
              <a:buNone/>
            </a:pPr>
            <a:r>
              <a:rPr lang="en-US" b="1" dirty="0"/>
              <a:t>If you make a mistake,</a:t>
            </a:r>
            <a:br>
              <a:rPr lang="en-US" b="1" dirty="0"/>
            </a:br>
            <a:r>
              <a:rPr lang="en-US" b="1" dirty="0"/>
              <a:t>come to us, don’t let us come to you</a:t>
            </a:r>
          </a:p>
        </p:txBody>
      </p:sp>
    </p:spTree>
    <p:extLst>
      <p:ext uri="{BB962C8B-B14F-4D97-AF65-F5344CB8AC3E}">
        <p14:creationId xmlns:p14="http://schemas.microsoft.com/office/powerpoint/2010/main" val="7956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Well in this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stress over grades</a:t>
            </a:r>
          </a:p>
          <a:p>
            <a:r>
              <a:rPr lang="en-US" dirty="0"/>
              <a:t>Participate</a:t>
            </a:r>
          </a:p>
          <a:p>
            <a:r>
              <a:rPr lang="en-US" dirty="0"/>
              <a:t>Manage your time wisely</a:t>
            </a:r>
          </a:p>
          <a:p>
            <a:pPr lvl="1"/>
            <a:r>
              <a:rPr lang="en-US" i="1" dirty="0"/>
              <a:t>Don’t use late days in 1</a:t>
            </a:r>
            <a:r>
              <a:rPr lang="en-US" i="1" baseline="30000" dirty="0"/>
              <a:t>st</a:t>
            </a:r>
            <a:r>
              <a:rPr lang="en-US" i="1" dirty="0"/>
              <a:t> half of cours</a:t>
            </a:r>
            <a:r>
              <a:rPr lang="en-US" dirty="0"/>
              <a:t>e</a:t>
            </a:r>
          </a:p>
          <a:p>
            <a:r>
              <a:rPr lang="en-US" dirty="0"/>
              <a:t>Start homework early</a:t>
            </a:r>
          </a:p>
          <a:p>
            <a:r>
              <a:rPr lang="en-US" dirty="0"/>
              <a:t>Get all the help you need</a:t>
            </a:r>
          </a:p>
          <a:p>
            <a:pPr lvl="1"/>
            <a:r>
              <a:rPr lang="en-US" dirty="0"/>
              <a:t>Ask for help, tell us when you’re having trouble</a:t>
            </a:r>
          </a:p>
          <a:p>
            <a:r>
              <a:rPr lang="en-US" dirty="0"/>
              <a:t>Make time for 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/>
            <a:r>
              <a:rPr lang="en-US" dirty="0"/>
              <a:t>The goals of the course</a:t>
            </a:r>
          </a:p>
          <a:p>
            <a:pPr lvl="1"/>
            <a:r>
              <a:rPr lang="en-US" dirty="0"/>
              <a:t>Interactions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Lectures, labs, recitations, and office hours</a:t>
            </a:r>
          </a:p>
          <a:p>
            <a:pPr lvl="1"/>
            <a:r>
              <a:rPr lang="en-US" dirty="0"/>
              <a:t>Assessment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Homework, pop quizzes, and exams</a:t>
            </a:r>
          </a:p>
          <a:p>
            <a:r>
              <a:rPr lang="en-US" dirty="0"/>
              <a:t>Contracts:</a:t>
            </a:r>
          </a:p>
          <a:p>
            <a:pPr lvl="1"/>
            <a:r>
              <a:rPr lang="en-US" dirty="0"/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2959248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974211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Your first task at your new job is to debug this code written by your predecessor, who was fired for being a poor programmer</a:t>
            </a:r>
          </a:p>
          <a:p>
            <a:endParaRPr lang="en-US" sz="2800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010262" y="2914808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908E1F-8A9E-73F2-1877-757384205583}"/>
              </a:ext>
            </a:extLst>
          </p:cNvPr>
          <p:cNvSpPr txBox="1"/>
          <p:nvPr/>
        </p:nvSpPr>
        <p:spPr>
          <a:xfrm>
            <a:off x="6537542" y="4087725"/>
            <a:ext cx="212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What does this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function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856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This code is written in </a:t>
            </a:r>
            <a:r>
              <a:rPr lang="en-US" sz="2800" b="1" dirty="0"/>
              <a:t>C0</a:t>
            </a:r>
          </a:p>
          <a:p>
            <a:pPr lvl="1"/>
            <a:r>
              <a:rPr lang="en-US" sz="2400" dirty="0"/>
              <a:t>Which we will use for most</a:t>
            </a:r>
            <a:br>
              <a:rPr lang="en-US" sz="2400" dirty="0"/>
            </a:br>
            <a:r>
              <a:rPr lang="en-US" sz="2400" dirty="0"/>
              <a:t>of the course</a:t>
            </a:r>
          </a:p>
          <a:p>
            <a:endParaRPr lang="en-US" dirty="0"/>
          </a:p>
          <a:p>
            <a:r>
              <a:rPr lang="en-US" sz="2800" dirty="0"/>
              <a:t>This is also a valid </a:t>
            </a:r>
            <a:r>
              <a:rPr lang="en-US" sz="2800" b="1" dirty="0"/>
              <a:t>C</a:t>
            </a:r>
            <a:r>
              <a:rPr lang="en-US" sz="2800" dirty="0"/>
              <a:t> code</a:t>
            </a:r>
          </a:p>
          <a:p>
            <a:pPr lvl="1"/>
            <a:r>
              <a:rPr lang="en-US" sz="2400" dirty="0"/>
              <a:t>For most parts, C0 programs</a:t>
            </a:r>
            <a:br>
              <a:rPr lang="en-US" sz="2400" dirty="0"/>
            </a:br>
            <a:r>
              <a:rPr lang="en-US" sz="2400" dirty="0"/>
              <a:t>are valid C programs</a:t>
            </a:r>
          </a:p>
          <a:p>
            <a:pPr lvl="1"/>
            <a:r>
              <a:rPr lang="en-US" sz="2400" dirty="0"/>
              <a:t>We will use C0 as a gentler</a:t>
            </a:r>
            <a:br>
              <a:rPr lang="en-US" sz="2400" dirty="0"/>
            </a:br>
            <a:r>
              <a:rPr lang="en-US" sz="2400" dirty="0"/>
              <a:t>language to:</a:t>
            </a:r>
          </a:p>
          <a:p>
            <a:pPr lvl="2"/>
            <a:r>
              <a:rPr lang="en-US" sz="2000" dirty="0"/>
              <a:t>Learn how to write complex code that is </a:t>
            </a:r>
            <a:r>
              <a:rPr lang="en-US" sz="2000" i="1" u="sng" dirty="0"/>
              <a:t>correct</a:t>
            </a:r>
          </a:p>
          <a:p>
            <a:pPr lvl="2"/>
            <a:r>
              <a:rPr lang="en-US" sz="2000" dirty="0"/>
              <a:t>Learn how to write code in C itself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690234" y="1253745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718"/>
          </a:xfrm>
        </p:spPr>
        <p:txBody>
          <a:bodyPr>
            <a:normAutofit/>
          </a:bodyPr>
          <a:lstStyle/>
          <a:p>
            <a:r>
              <a:rPr lang="en-US" sz="2800" dirty="0"/>
              <a:t>Is this a good code?</a:t>
            </a:r>
          </a:p>
          <a:p>
            <a:pPr lvl="1"/>
            <a:r>
              <a:rPr lang="en-US" sz="2400" dirty="0">
                <a:solidFill>
                  <a:srgbClr val="ED7273"/>
                </a:solidFill>
              </a:rPr>
              <a:t>No!</a:t>
            </a:r>
          </a:p>
          <a:p>
            <a:pPr lvl="2"/>
            <a:r>
              <a:rPr lang="en-US" dirty="0"/>
              <a:t>There are no comments</a:t>
            </a:r>
          </a:p>
          <a:p>
            <a:pPr lvl="2"/>
            <a:r>
              <a:rPr lang="en-US" dirty="0"/>
              <a:t>The names are non-descriptive</a:t>
            </a:r>
          </a:p>
          <a:p>
            <a:pPr lvl="3"/>
            <a:r>
              <a:rPr lang="en-US" dirty="0"/>
              <a:t>The function is called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3"/>
            <a:r>
              <a:rPr lang="en-US" dirty="0"/>
              <a:t>The variables are called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r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r>
              <a:rPr lang="en-US" sz="2800" dirty="0"/>
              <a:t>No wonder your predecessor</a:t>
            </a:r>
            <a:br>
              <a:rPr lang="en-US" sz="2800" dirty="0"/>
            </a:br>
            <a:r>
              <a:rPr lang="en-US" sz="2800" dirty="0"/>
              <a:t>was fired as a programmer!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D68F84-BE55-39A7-B2F1-160EB2CF335B}"/>
              </a:ext>
            </a:extLst>
          </p:cNvPr>
          <p:cNvSpPr>
            <a:spLocks/>
          </p:cNvSpPr>
          <p:nvPr/>
        </p:nvSpPr>
        <p:spPr bwMode="auto">
          <a:xfrm>
            <a:off x="5690234" y="1253745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Mystery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2395" cy="4525963"/>
          </a:xfrm>
        </p:spPr>
        <p:txBody>
          <a:bodyPr/>
          <a:lstStyle/>
          <a:p>
            <a:r>
              <a:rPr lang="en-US" sz="2800" dirty="0"/>
              <a:t>To figure out what the function does, we can run experiments</a:t>
            </a:r>
          </a:p>
          <a:p>
            <a:pPr lvl="1"/>
            <a:r>
              <a:rPr lang="en-US" sz="2400" dirty="0"/>
              <a:t>Call </a:t>
            </a:r>
            <a:r>
              <a:rPr lang="en-US" sz="2400" i="1" dirty="0"/>
              <a:t>f</a:t>
            </a:r>
            <a:r>
              <a:rPr lang="en-US" sz="2400" dirty="0"/>
              <a:t> with various inputs and observe the outputs</a:t>
            </a:r>
          </a:p>
          <a:p>
            <a:pPr lvl="3"/>
            <a:endParaRPr lang="en-US" dirty="0"/>
          </a:p>
          <a:p>
            <a:r>
              <a:rPr lang="en-US" sz="2800" dirty="0"/>
              <a:t>We can do so by loading it in the </a:t>
            </a:r>
            <a:r>
              <a:rPr lang="en-US" sz="2800" b="1" dirty="0">
                <a:solidFill>
                  <a:srgbClr val="0070C0"/>
                </a:solidFill>
              </a:rPr>
              <a:t>C0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in</a:t>
            </a:r>
            <a:r>
              <a:rPr lang="en-US" sz="2800" b="1" dirty="0"/>
              <a:t>terpreter </a:t>
            </a:r>
            <a:r>
              <a:rPr lang="en-US" sz="2800" dirty="0"/>
              <a:t>– </a:t>
            </a:r>
            <a:r>
              <a:rPr lang="en-US" sz="2800" u="sng" dirty="0">
                <a:solidFill>
                  <a:srgbClr val="0070C0"/>
                </a:solidFill>
              </a:rPr>
              <a:t>coin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97898" y="4724437"/>
            <a:ext cx="7148201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7CA2D9-5789-64F7-E409-F8D7A318EC70}"/>
              </a:ext>
            </a:extLst>
          </p:cNvPr>
          <p:cNvGrpSpPr/>
          <p:nvPr/>
        </p:nvGrpSpPr>
        <p:grpSpPr>
          <a:xfrm>
            <a:off x="997899" y="4954624"/>
            <a:ext cx="7148201" cy="909031"/>
            <a:chOff x="997899" y="4954624"/>
            <a:chExt cx="7148201" cy="909031"/>
          </a:xfrm>
        </p:grpSpPr>
        <p:sp>
          <p:nvSpPr>
            <p:cNvPr id="4" name="Rectangle 4"/>
            <p:cNvSpPr>
              <a:spLocks/>
            </p:cNvSpPr>
            <p:nvPr/>
          </p:nvSpPr>
          <p:spPr bwMode="auto">
            <a:xfrm>
              <a:off x="997899" y="4954624"/>
              <a:ext cx="7148201" cy="90903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C00000"/>
              </a:solidFill>
              <a:miter lim="400000"/>
              <a:headEnd/>
              <a:tailEnd/>
            </a:ln>
          </p:spPr>
          <p:txBody>
            <a:bodyPr wrap="square" tIns="64294" bIns="64294" anchor="ctr">
              <a:spAutoFit/>
            </a:bodyPr>
            <a:lstStyle/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# coin mystery.c0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C0 interpreter (coin) 0.3.3 'Nickel' (r590, Mon Aug 29 12:04:13 UTC 2016)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 `#help' for help or `#quit' to exit.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--&gt;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63971151-5075-6F8A-63A7-34F576FC2851}"/>
                </a:ext>
              </a:extLst>
            </p:cNvPr>
            <p:cNvSpPr/>
            <p:nvPr/>
          </p:nvSpPr>
          <p:spPr>
            <a:xfrm>
              <a:off x="2930484" y="5193271"/>
              <a:ext cx="3514383" cy="198722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ular Callout 5"/>
          <p:cNvSpPr/>
          <p:nvPr/>
        </p:nvSpPr>
        <p:spPr bwMode="auto">
          <a:xfrm>
            <a:off x="786328" y="3895987"/>
            <a:ext cx="1563281" cy="584775"/>
          </a:xfrm>
          <a:prstGeom prst="wedgeRectCallout">
            <a:avLst>
              <a:gd name="adj1" fmla="val -11551"/>
              <a:gd name="adj2" fmla="val 154271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command for</a:t>
            </a:r>
            <a:br>
              <a:rPr lang="en-US" sz="1600" dirty="0"/>
            </a:br>
            <a:r>
              <a:rPr lang="en-US" sz="1600" dirty="0"/>
              <a:t>the C0 interpreter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2678738" y="3901384"/>
            <a:ext cx="1608037" cy="584775"/>
          </a:xfrm>
          <a:prstGeom prst="wedgeRectCallout">
            <a:avLst>
              <a:gd name="adj1" fmla="val -70961"/>
              <a:gd name="adj2" fmla="val 152753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file where we</a:t>
            </a:r>
            <a:br>
              <a:rPr lang="en-US" sz="1600" dirty="0"/>
            </a:br>
            <a:r>
              <a:rPr lang="en-US" sz="1600" dirty="0"/>
              <a:t>saved the function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1412482" y="6118175"/>
            <a:ext cx="1584105" cy="338554"/>
          </a:xfrm>
          <a:prstGeom prst="wedgeRectCallout">
            <a:avLst>
              <a:gd name="adj1" fmla="val -54628"/>
              <a:gd name="adj2" fmla="val -176681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coin prompt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These are not very good examples</a:t>
            </a:r>
          </a:p>
          <a:p>
            <a:pPr lvl="1"/>
            <a:r>
              <a:rPr lang="en-US" dirty="0"/>
              <a:t>They don’t help us understand what </a:t>
            </a:r>
            <a:r>
              <a:rPr lang="en-US" i="1" dirty="0"/>
              <a:t>f</a:t>
            </a:r>
            <a:r>
              <a:rPr lang="en-US" dirty="0"/>
              <a:t> does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95737" y="2699107"/>
            <a:ext cx="3076263" cy="1688219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f(7, 12);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956385313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f(3, 17);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129140163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495736" y="2468920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214318" y="3278406"/>
            <a:ext cx="2197429" cy="584775"/>
          </a:xfrm>
          <a:prstGeom prst="wedgeRectCallout">
            <a:avLst>
              <a:gd name="adj1" fmla="val -163411"/>
              <a:gd name="adj2" fmla="val 1550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result is </a:t>
            </a:r>
            <a: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956385313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b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which is of type </a:t>
            </a:r>
            <a: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214318" y="2301177"/>
            <a:ext cx="1803475" cy="584775"/>
          </a:xfrm>
          <a:prstGeom prst="wedgeRectCallout">
            <a:avLst>
              <a:gd name="adj1" fmla="val -203868"/>
              <a:gd name="adj2" fmla="val 14784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We are calling </a:t>
            </a:r>
            <a:r>
              <a:rPr lang="en-US" sz="1600" i="1" dirty="0">
                <a:solidFill>
                  <a:srgbClr val="0070C0"/>
                </a:solidFill>
              </a:rPr>
              <a:t>f </a:t>
            </a:r>
            <a:r>
              <a:rPr lang="en-US" sz="1600" dirty="0"/>
              <a:t>with </a:t>
            </a:r>
            <a:br>
              <a:rPr lang="en-US" sz="1600" dirty="0"/>
            </a:br>
            <a:r>
              <a:rPr lang="en-US" sz="1600" dirty="0"/>
              <a:t>inputs 7 and 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/>
            <a:r>
              <a:rPr lang="en-US" dirty="0"/>
              <a:t>The goals of the course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Interactions</a:t>
            </a: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Lectures, labs, recitations, and office hours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Assessment</a:t>
            </a:r>
          </a:p>
          <a:p>
            <a:pPr lvl="2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2798859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pPr lvl="1"/>
            <a:r>
              <a:rPr lang="en-US" sz="2400" dirty="0"/>
              <a:t>We are better off calling </a:t>
            </a:r>
            <a:r>
              <a:rPr lang="en-US" sz="2400" i="1" dirty="0"/>
              <a:t>f</a:t>
            </a:r>
            <a:r>
              <a:rPr lang="en-US" sz="2400" dirty="0"/>
              <a:t> with small inputs</a:t>
            </a:r>
          </a:p>
          <a:p>
            <a:pPr lvl="1"/>
            <a:r>
              <a:rPr lang="en-US" sz="2400" dirty="0"/>
              <a:t>and vary them by just a little bit so we can spot a pattern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304685" y="3579408"/>
            <a:ext cx="3076263" cy="188301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4);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16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5);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32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6);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64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304685" y="3357158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35681" y="3187881"/>
            <a:ext cx="1171250" cy="338554"/>
          </a:xfrm>
          <a:prstGeom prst="wedgeRectCallout">
            <a:avLst>
              <a:gd name="adj1" fmla="val -141765"/>
              <a:gd name="adj2" fmla="val 193832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Much better!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4A9695-A4F5-37BC-88B0-A4FB9C673FC1}"/>
              </a:ext>
            </a:extLst>
          </p:cNvPr>
          <p:cNvSpPr txBox="1"/>
          <p:nvPr/>
        </p:nvSpPr>
        <p:spPr>
          <a:xfrm>
            <a:off x="4727062" y="4287465"/>
            <a:ext cx="395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kern="0" dirty="0">
                <a:solidFill>
                  <a:srgbClr val="000000"/>
                </a:solidFill>
                <a:sym typeface="Helvetica Neue" charset="0"/>
              </a:rPr>
              <a:t>It looks like </a:t>
            </a:r>
            <a:r>
              <a:rPr lang="en-US" sz="2400" i="1" kern="0" dirty="0">
                <a:solidFill>
                  <a:srgbClr val="0070C0"/>
                </a:solidFill>
                <a:sym typeface="Helvetica Neue" charset="0"/>
              </a:rPr>
              <a:t>f</a:t>
            </a:r>
            <a:r>
              <a:rPr lang="en-US" sz="2400" kern="0" dirty="0">
                <a:solidFill>
                  <a:srgbClr val="000000"/>
                </a:solidFill>
                <a:sym typeface="Helvetica Neue" charset="0"/>
              </a:rPr>
              <a:t>(x, y) computes </a:t>
            </a:r>
            <a:r>
              <a:rPr lang="en-US" sz="2400" b="1" i="1" kern="0" dirty="0" err="1">
                <a:solidFill>
                  <a:srgbClr val="0070C0"/>
                </a:solidFill>
                <a:sym typeface="Helvetica Neue" charset="0"/>
              </a:rPr>
              <a:t>x</a:t>
            </a:r>
            <a:r>
              <a:rPr lang="en-US" sz="2400" b="1" i="1" kern="0" baseline="30000" dirty="0" err="1">
                <a:solidFill>
                  <a:srgbClr val="0070C0"/>
                </a:solidFill>
                <a:sym typeface="Helvetica Neue" charset="0"/>
              </a:rPr>
              <a:t>y</a:t>
            </a:r>
            <a:endParaRPr lang="en-US" sz="2400" b="1" i="1" kern="0" baseline="30000" dirty="0">
              <a:solidFill>
                <a:srgbClr val="0070C0"/>
              </a:solidFill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Discovering a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pPr lvl="1"/>
            <a:r>
              <a:rPr lang="en-US" sz="2400" dirty="0"/>
              <a:t>We are better off calling </a:t>
            </a:r>
            <a:r>
              <a:rPr lang="en-US" sz="2400" i="1" dirty="0"/>
              <a:t>f</a:t>
            </a:r>
            <a:r>
              <a:rPr lang="en-US" sz="2400" dirty="0"/>
              <a:t> with small inputs</a:t>
            </a:r>
          </a:p>
          <a:p>
            <a:pPr lvl="1"/>
            <a:r>
              <a:rPr lang="en-US" sz="2400" dirty="0"/>
              <a:t>and vary them by just a little bit so we can spot a pattern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F7E911B-ED06-C49F-11CE-8C1C07A70489}"/>
              </a:ext>
            </a:extLst>
          </p:cNvPr>
          <p:cNvSpPr>
            <a:spLocks/>
          </p:cNvSpPr>
          <p:nvPr/>
        </p:nvSpPr>
        <p:spPr bwMode="auto">
          <a:xfrm>
            <a:off x="1304685" y="3579408"/>
            <a:ext cx="3076263" cy="227261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f(-2,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f(-2, 2);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0);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DC83B9-039D-FB51-D37C-93F0129295A6}"/>
              </a:ext>
            </a:extLst>
          </p:cNvPr>
          <p:cNvSpPr/>
          <p:nvPr/>
        </p:nvSpPr>
        <p:spPr bwMode="auto">
          <a:xfrm>
            <a:off x="1304685" y="3349221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DFB3C7CB-0FA3-B120-E595-80B5DB4161FC}"/>
              </a:ext>
            </a:extLst>
          </p:cNvPr>
          <p:cNvSpPr/>
          <p:nvPr/>
        </p:nvSpPr>
        <p:spPr bwMode="auto">
          <a:xfrm>
            <a:off x="5228433" y="3587665"/>
            <a:ext cx="1743266" cy="584775"/>
          </a:xfrm>
          <a:prstGeom prst="wedgeRectCallout">
            <a:avLst>
              <a:gd name="adj1" fmla="val -219379"/>
              <a:gd name="adj2" fmla="val -20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It seems to work for</a:t>
            </a:r>
            <a:br>
              <a:rPr lang="en-US" sz="1600" kern="0" dirty="0"/>
            </a:br>
            <a:r>
              <a:rPr lang="en-US" sz="1600" kern="0" dirty="0"/>
              <a:t>negative values of x</a:t>
            </a:r>
            <a:endParaRPr lang="en-US" sz="1600" baseline="30000" dirty="0"/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1997FCEF-E7E5-5806-9095-54E1F8B18A4D}"/>
              </a:ext>
            </a:extLst>
          </p:cNvPr>
          <p:cNvSpPr/>
          <p:nvPr/>
        </p:nvSpPr>
        <p:spPr bwMode="auto">
          <a:xfrm>
            <a:off x="5228433" y="3587665"/>
            <a:ext cx="1743266" cy="584775"/>
          </a:xfrm>
          <a:prstGeom prst="wedgeRectCallout">
            <a:avLst>
              <a:gd name="adj1" fmla="val -219982"/>
              <a:gd name="adj2" fmla="val 47555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It seems to work for</a:t>
            </a:r>
            <a:br>
              <a:rPr lang="en-US" sz="1600" kern="0" dirty="0"/>
            </a:br>
            <a:r>
              <a:rPr lang="en-US" sz="1600" kern="0" dirty="0"/>
              <a:t>negative values of x</a:t>
            </a:r>
            <a:endParaRPr lang="en-US" sz="1600" baseline="30000" dirty="0"/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B50E93A0-A9BC-2D50-7396-B9B147E203A5}"/>
              </a:ext>
            </a:extLst>
          </p:cNvPr>
          <p:cNvSpPr/>
          <p:nvPr/>
        </p:nvSpPr>
        <p:spPr bwMode="auto">
          <a:xfrm>
            <a:off x="5228433" y="4546436"/>
            <a:ext cx="1121301" cy="338554"/>
          </a:xfrm>
          <a:prstGeom prst="wedgeRectCallout">
            <a:avLst>
              <a:gd name="adj1" fmla="val -318372"/>
              <a:gd name="adj2" fmla="val 57566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not 2</a:t>
            </a:r>
            <a:r>
              <a:rPr lang="en-US" sz="1600" kern="0" baseline="30000" dirty="0"/>
              <a:t>0</a:t>
            </a:r>
            <a:endParaRPr lang="en-US" sz="1600" baseline="30000" dirty="0"/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1A7028BC-3AAE-D725-69C5-E179E0280063}"/>
              </a:ext>
            </a:extLst>
          </p:cNvPr>
          <p:cNvSpPr/>
          <p:nvPr/>
        </p:nvSpPr>
        <p:spPr bwMode="auto">
          <a:xfrm>
            <a:off x="5228433" y="4997745"/>
            <a:ext cx="1993335" cy="338554"/>
          </a:xfrm>
          <a:prstGeom prst="wedgeRectCallout">
            <a:avLst>
              <a:gd name="adj1" fmla="val -199648"/>
              <a:gd name="adj2" fmla="val 39272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definitely not 2</a:t>
            </a:r>
            <a:r>
              <a:rPr lang="en-US" sz="1600" kern="0" baseline="30000" dirty="0"/>
              <a:t>-1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2929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E0FF"/>
                </a:solidFill>
              </a:rPr>
              <a:t>Preconditions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can we mathematically write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baseline="30000" dirty="0"/>
              <a:t> </a:t>
            </a:r>
            <a:r>
              <a:rPr lang="en-US" sz="2800" dirty="0"/>
              <a:t>?</a:t>
            </a:r>
          </a:p>
          <a:p>
            <a:pPr lvl="1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 on integers is </a:t>
            </a:r>
            <a:r>
              <a:rPr lang="en-US" sz="2800" b="1" dirty="0"/>
              <a:t>undefined</a:t>
            </a:r>
            <a:r>
              <a:rPr lang="en-US" sz="2800" dirty="0"/>
              <a:t> if y &lt; 0</a:t>
            </a:r>
          </a:p>
          <a:p>
            <a:pPr lvl="1"/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96100" y="2207235"/>
            <a:ext cx="1400523" cy="1015663"/>
            <a:chOff x="3835400" y="6096000"/>
            <a:chExt cx="1991856" cy="1444499"/>
          </a:xfrm>
        </p:grpSpPr>
        <p:sp>
          <p:nvSpPr>
            <p:cNvPr id="11" name="TextBox 10"/>
            <p:cNvSpPr txBox="1"/>
            <p:nvPr/>
          </p:nvSpPr>
          <p:spPr>
            <a:xfrm>
              <a:off x="3987800" y="6096000"/>
              <a:ext cx="1839456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</a:t>
              </a:r>
            </a:p>
          </p:txBody>
        </p:sp>
        <p:sp>
          <p:nvSpPr>
            <p:cNvPr id="12" name="Right Brace 11"/>
            <p:cNvSpPr/>
            <p:nvPr/>
          </p:nvSpPr>
          <p:spPr bwMode="auto">
            <a:xfrm rot="10800000">
              <a:off x="3835400" y="622158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grpSp>
        <p:nvGrpSpPr>
          <p:cNvPr id="17" name="Group 13"/>
          <p:cNvGrpSpPr/>
          <p:nvPr/>
        </p:nvGrpSpPr>
        <p:grpSpPr>
          <a:xfrm>
            <a:off x="2857727" y="4619793"/>
            <a:ext cx="2373653" cy="1015663"/>
            <a:chOff x="3817830" y="6096000"/>
            <a:chExt cx="3375863" cy="1444499"/>
          </a:xfrm>
        </p:grpSpPr>
        <p:sp>
          <p:nvSpPr>
            <p:cNvPr id="18" name="TextBox 17"/>
            <p:cNvSpPr txBox="1"/>
            <p:nvPr/>
          </p:nvSpPr>
          <p:spPr>
            <a:xfrm>
              <a:off x="3987800" y="6096000"/>
              <a:ext cx="3205893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	</a:t>
              </a:r>
              <a:r>
                <a:rPr lang="en-US" sz="2000" i="1" dirty="0"/>
                <a:t>if </a:t>
              </a:r>
              <a:r>
                <a:rPr lang="en-US" sz="2000" dirty="0"/>
                <a:t>y &gt; 0</a:t>
              </a:r>
            </a:p>
          </p:txBody>
        </p:sp>
        <p:sp>
          <p:nvSpPr>
            <p:cNvPr id="19" name="Right Brace 18"/>
            <p:cNvSpPr/>
            <p:nvPr/>
          </p:nvSpPr>
          <p:spPr bwMode="auto">
            <a:xfrm rot="10800000">
              <a:off x="3817830" y="6208649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240268" y="5257800"/>
            <a:ext cx="1125141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6303936" y="5045153"/>
            <a:ext cx="2382864" cy="338554"/>
          </a:xfrm>
          <a:prstGeom prst="wedgeRectCallout">
            <a:avLst>
              <a:gd name="adj1" fmla="val -159373"/>
              <a:gd name="adj2" fmla="val -11454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This defines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for y ≥ 0 only</a:t>
            </a:r>
            <a:endParaRPr lang="en-US" sz="1600" baseline="30000" dirty="0"/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303936" y="5045153"/>
            <a:ext cx="2382864" cy="338554"/>
          </a:xfrm>
          <a:prstGeom prst="wedgeRectCallout">
            <a:avLst>
              <a:gd name="adj1" fmla="val -86563"/>
              <a:gd name="adj2" fmla="val 69000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This defines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for y ≥ 0 only</a:t>
            </a:r>
            <a:endParaRPr lang="en-US" sz="1600" baseline="300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D3D22AC5-13AE-1061-8E9D-A134C8DF2000}"/>
              </a:ext>
            </a:extLst>
          </p:cNvPr>
          <p:cNvSpPr/>
          <p:nvPr/>
        </p:nvSpPr>
        <p:spPr bwMode="auto">
          <a:xfrm>
            <a:off x="5642924" y="2261111"/>
            <a:ext cx="2017540" cy="338554"/>
          </a:xfrm>
          <a:prstGeom prst="wedgeRectCallout">
            <a:avLst>
              <a:gd name="adj1" fmla="val -140325"/>
              <a:gd name="adj2" fmla="val 1007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kern="0" dirty="0"/>
              <a:t>and this is its base case</a:t>
            </a:r>
            <a:endParaRPr lang="en-US" sz="1600" b="0" baseline="30000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DB836D02-06B6-29CF-2CE0-DE20EB27FC5D}"/>
              </a:ext>
            </a:extLst>
          </p:cNvPr>
          <p:cNvSpPr/>
          <p:nvPr/>
        </p:nvSpPr>
        <p:spPr bwMode="auto">
          <a:xfrm>
            <a:off x="5726724" y="3199562"/>
            <a:ext cx="2386231" cy="338554"/>
          </a:xfrm>
          <a:prstGeom prst="wedgeRectCallout">
            <a:avLst>
              <a:gd name="adj1" fmla="val -107835"/>
              <a:gd name="adj2" fmla="val -93286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kern="0" dirty="0"/>
              <a:t>This is a </a:t>
            </a:r>
            <a:r>
              <a:rPr lang="en-US" sz="1600" b="0" i="1" kern="0" dirty="0"/>
              <a:t>recursive</a:t>
            </a:r>
            <a:r>
              <a:rPr lang="en-US" sz="1600" b="0" kern="0" dirty="0"/>
              <a:t> definition</a:t>
            </a:r>
            <a:endParaRPr lang="en-US" sz="1600" b="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can we mathematically write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baseline="30000" dirty="0"/>
              <a:t> </a:t>
            </a:r>
            <a:r>
              <a:rPr lang="en-US" sz="2800" dirty="0"/>
              <a:t>?</a:t>
            </a:r>
          </a:p>
          <a:p>
            <a:pPr lvl="1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r>
              <a:rPr lang="en-US" sz="2800" dirty="0"/>
              <a:t>To implement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,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must disallow negative exponents</a:t>
            </a:r>
          </a:p>
          <a:p>
            <a:pPr lvl="1"/>
            <a:r>
              <a:rPr lang="en-US" sz="2400" i="1" dirty="0"/>
              <a:t>f</a:t>
            </a:r>
            <a:r>
              <a:rPr lang="en-US" sz="2400" dirty="0"/>
              <a:t> can raise an error</a:t>
            </a:r>
          </a:p>
          <a:p>
            <a:pPr lvl="2"/>
            <a:r>
              <a:rPr lang="en-US" sz="2000" dirty="0"/>
              <a:t>Need to create a condition for y (</a:t>
            </a:r>
            <a:r>
              <a:rPr lang="en-US" sz="2000" i="1" dirty="0"/>
              <a:t>f</a:t>
            </a:r>
            <a:r>
              <a:rPr lang="en-US" sz="2000" dirty="0"/>
              <a:t> will slow down a bit)</a:t>
            </a:r>
          </a:p>
          <a:p>
            <a:pPr lvl="1"/>
            <a:r>
              <a:rPr lang="en-US" sz="2400" i="1" dirty="0"/>
              <a:t>f</a:t>
            </a:r>
            <a:r>
              <a:rPr lang="en-US" sz="2400" dirty="0"/>
              <a:t> can tell the caller that y should be ≥ 0</a:t>
            </a:r>
          </a:p>
          <a:p>
            <a:pPr lvl="2"/>
            <a:r>
              <a:rPr lang="en-US" sz="2000" dirty="0"/>
              <a:t>No need to create a condition for y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96100" y="2207235"/>
            <a:ext cx="2258129" cy="1015663"/>
            <a:chOff x="3835400" y="6096000"/>
            <a:chExt cx="3211564" cy="1444499"/>
          </a:xfrm>
        </p:grpSpPr>
        <p:sp>
          <p:nvSpPr>
            <p:cNvPr id="11" name="TextBox 10"/>
            <p:cNvSpPr txBox="1"/>
            <p:nvPr/>
          </p:nvSpPr>
          <p:spPr>
            <a:xfrm>
              <a:off x="3987800" y="6096000"/>
              <a:ext cx="3059164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   </a:t>
              </a:r>
              <a:r>
                <a:rPr lang="en-US" sz="2000" b="1" i="1" dirty="0">
                  <a:solidFill>
                    <a:srgbClr val="FF0000"/>
                  </a:solidFill>
                </a:rPr>
                <a:t>if </a:t>
              </a:r>
              <a:r>
                <a:rPr lang="en-US" sz="2000" b="1" dirty="0">
                  <a:solidFill>
                    <a:srgbClr val="FF0000"/>
                  </a:solidFill>
                </a:rPr>
                <a:t>y &gt; 0</a:t>
              </a:r>
            </a:p>
          </p:txBody>
        </p:sp>
        <p:sp>
          <p:nvSpPr>
            <p:cNvPr id="12" name="Right Brace 11"/>
            <p:cNvSpPr/>
            <p:nvPr/>
          </p:nvSpPr>
          <p:spPr bwMode="auto">
            <a:xfrm rot="10800000">
              <a:off x="3835400" y="622158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D2641-230E-74CE-EDC1-306249632267}"/>
              </a:ext>
            </a:extLst>
          </p:cNvPr>
          <p:cNvSpPr>
            <a:spLocks/>
          </p:cNvSpPr>
          <p:nvPr/>
        </p:nvSpPr>
        <p:spPr bwMode="auto">
          <a:xfrm>
            <a:off x="7572375" y="106980"/>
            <a:ext cx="1462553" cy="227261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2ECCF-036E-D65E-2053-BB441FB85F7B}"/>
              </a:ext>
            </a:extLst>
          </p:cNvPr>
          <p:cNvSpPr txBox="1"/>
          <p:nvPr/>
        </p:nvSpPr>
        <p:spPr>
          <a:xfrm>
            <a:off x="5310130" y="5325934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85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912413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can we tell the caller that the exponent should be ≥ 0?</a:t>
            </a:r>
            <a:endParaRPr lang="en-US" sz="1969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specify a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precondition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imposes a restriction on the admissible inputs to it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most languages, we are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limited to writing 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that and hope the caller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read it</a:t>
            </a:r>
          </a:p>
          <a:p>
            <a:pPr marL="0" indent="0">
              <a:buNone/>
            </a:pPr>
            <a:endParaRPr lang="en-US" sz="3244" dirty="0"/>
          </a:p>
          <a:p>
            <a:endParaRPr lang="en-US" sz="3244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5C490D4-7A1B-45D2-B551-E1B1E148D9B2}" type="slidenum">
              <a:rPr lang="en-US">
                <a:solidFill>
                  <a:srgbClr val="000000"/>
                </a:solidFill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6A7C27D-7161-E258-79A5-E2AAA0035187}"/>
              </a:ext>
            </a:extLst>
          </p:cNvPr>
          <p:cNvSpPr>
            <a:spLocks/>
          </p:cNvSpPr>
          <p:nvPr/>
        </p:nvSpPr>
        <p:spPr bwMode="auto">
          <a:xfrm>
            <a:off x="4764459" y="3356606"/>
            <a:ext cx="3961579" cy="308449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A2FF">
                    <a:lumMod val="60000"/>
                    <a:lumOff val="40000"/>
                  </a:srgb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y must be greater than or equal to 0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B5BEB19-5170-53D5-D9BF-371C3AEE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129" y="3335238"/>
            <a:ext cx="4196953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6BCCD5F8-063D-7DB5-92DA-31C097B7BE52}"/>
              </a:ext>
            </a:extLst>
          </p:cNvPr>
          <p:cNvSpPr/>
          <p:nvPr/>
        </p:nvSpPr>
        <p:spPr bwMode="auto">
          <a:xfrm>
            <a:off x="2494672" y="5172581"/>
            <a:ext cx="1416253" cy="584775"/>
          </a:xfrm>
          <a:prstGeom prst="wedgeRectCallout">
            <a:avLst>
              <a:gd name="adj1" fmla="val 100710"/>
              <a:gd name="adj2" fmla="val -309788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This is how we</a:t>
            </a:r>
            <a:b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do it in C</a:t>
            </a:r>
            <a:endParaRPr lang="en-US" sz="1600" baseline="300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12B597A-D8B9-4FD9-B1F2-D8F3F6440FF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3375" b="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 Medium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9pPr>
          </a:lstStyle>
          <a:p>
            <a:r>
              <a:rPr lang="en-US" sz="4400" kern="0" dirty="0">
                <a:latin typeface="Calibri" panose="020F0502020204030204" pitchFamily="34" charset="0"/>
                <a:cs typeface="Calibri" panose="020F0502020204030204" pitchFamily="34" charset="0"/>
              </a:rPr>
              <a:t>Preconditions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912413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can we tell the caller that the exponent should be ≥ 0?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specify a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precondition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imposes a restriction on the admissible input to it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most languages, we are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limited to writing 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that and hope the caller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read 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C0 we can write an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executable </a:t>
            </a:r>
            <a:r>
              <a:rPr lang="en-US" sz="2000" i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b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directive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244" dirty="0"/>
          </a:p>
          <a:p>
            <a:endParaRPr lang="en-US" sz="3244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5C490D4-7A1B-45D2-B551-E1B1E148D9B2}" type="slidenum">
              <a:rPr lang="en-US">
                <a:solidFill>
                  <a:srgbClr val="000000"/>
                </a:solidFill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12B597A-D8B9-4FD9-B1F2-D8F3F6440FF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3375" b="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 Medium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9pPr>
          </a:lstStyle>
          <a:p>
            <a:r>
              <a:rPr lang="en-US" sz="4400" kern="0" dirty="0">
                <a:latin typeface="Calibri" panose="020F0502020204030204" pitchFamily="34" charset="0"/>
                <a:cs typeface="Calibri" panose="020F0502020204030204" pitchFamily="34" charset="0"/>
              </a:rPr>
              <a:t>Preconditions in C0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893CEB-B536-4854-CD5D-B08035742B36}"/>
              </a:ext>
            </a:extLst>
          </p:cNvPr>
          <p:cNvSpPr>
            <a:spLocks/>
          </p:cNvSpPr>
          <p:nvPr/>
        </p:nvSpPr>
        <p:spPr bwMode="auto">
          <a:xfrm>
            <a:off x="4764458" y="3356606"/>
            <a:ext cx="3948011" cy="333072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BF3CE30-C414-D105-2D98-5DC3A99966C7}"/>
              </a:ext>
            </a:extLst>
          </p:cNvPr>
          <p:cNvSpPr/>
          <p:nvPr/>
        </p:nvSpPr>
        <p:spPr bwMode="auto">
          <a:xfrm>
            <a:off x="576770" y="5737176"/>
            <a:ext cx="3922343" cy="830997"/>
          </a:xfrm>
          <a:prstGeom prst="wedgeRectCallout">
            <a:avLst>
              <a:gd name="adj1" fmla="val 54312"/>
              <a:gd name="adj2" fmla="val -263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 algn="l">
              <a:defRPr/>
            </a:pPr>
            <a:r>
              <a:rPr lang="en-US" sz="1600" kern="0" dirty="0"/>
              <a:t>C0 keyword to specify a precondition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kern="0" dirty="0"/>
              <a:t>Written between the function header and the body, before the first “{“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1D4E81-EC71-EFFD-94CB-9419D5772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34" y="3576339"/>
            <a:ext cx="2468930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Preconditions in C0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2564" cy="4756150"/>
          </a:xfrm>
        </p:spPr>
        <p:txBody>
          <a:bodyPr>
            <a:normAutofit/>
          </a:bodyPr>
          <a:lstStyle/>
          <a:p>
            <a:r>
              <a:rPr lang="en-US" sz="2800" dirty="0"/>
              <a:t>In general, we can write a </a:t>
            </a:r>
            <a:r>
              <a:rPr lang="en-US" sz="2800" b="1" dirty="0"/>
              <a:t>precondition </a:t>
            </a:r>
            <a:r>
              <a:rPr lang="en-US" sz="2800" dirty="0"/>
              <a:t>in C0 as:</a:t>
            </a: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//@requires &lt;</a:t>
            </a:r>
            <a:r>
              <a:rPr lang="en-US" sz="2800" dirty="0" err="1">
                <a:solidFill>
                  <a:srgbClr val="C00000"/>
                </a:solidFill>
              </a:rPr>
              <a:t>some_condition</a:t>
            </a:r>
            <a:r>
              <a:rPr lang="en-US" sz="2800" dirty="0">
                <a:solidFill>
                  <a:srgbClr val="C00000"/>
                </a:solidFill>
              </a:rPr>
              <a:t>&gt;;</a:t>
            </a:r>
          </a:p>
          <a:p>
            <a:pPr marL="0" indent="0" algn="ctr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We check </a:t>
            </a:r>
            <a:r>
              <a:rPr lang="en-US" sz="2800" i="1" dirty="0"/>
              <a:t>contracts</a:t>
            </a:r>
            <a:r>
              <a:rPr lang="en-US" sz="2800" dirty="0"/>
              <a:t> (whereby precondition is one of them) by invoking coin with the </a:t>
            </a:r>
            <a:r>
              <a:rPr lang="en-US" sz="2800" b="1" dirty="0"/>
              <a:t>-d</a:t>
            </a:r>
            <a:r>
              <a:rPr lang="en-US" sz="2800" dirty="0"/>
              <a:t> flag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“dynamic checking”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But everybody understands it as </a:t>
            </a:r>
            <a:r>
              <a:rPr lang="en-US" i="1" dirty="0"/>
              <a:t>debug mode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Without the </a:t>
            </a:r>
            <a:r>
              <a:rPr lang="en-US" sz="2800" b="1" dirty="0"/>
              <a:t>-d </a:t>
            </a:r>
            <a:r>
              <a:rPr lang="en-US" sz="2800" dirty="0"/>
              <a:t>flag, contracts are treated as comments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97" y="177434"/>
            <a:ext cx="7822406" cy="1054863"/>
          </a:xfrm>
        </p:spPr>
        <p:txBody>
          <a:bodyPr>
            <a:normAutofit/>
          </a:bodyPr>
          <a:lstStyle/>
          <a:p>
            <a:r>
              <a:rPr lang="en-US" dirty="0"/>
              <a:t>Using Contracts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92906" y="1393032"/>
            <a:ext cx="3429000" cy="428625"/>
          </a:xfrm>
        </p:spPr>
        <p:txBody>
          <a:bodyPr anchor="ctr">
            <a:noAutofit/>
          </a:bodyPr>
          <a:lstStyle/>
          <a:p>
            <a:pPr algn="ctr"/>
            <a:r>
              <a:rPr lang="en-US" sz="2800" dirty="0"/>
              <a:t>Running with contracts </a:t>
            </a:r>
            <a:r>
              <a:rPr lang="en-US" sz="2800" i="1" dirty="0"/>
              <a:t>disabled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76664" y="1393032"/>
            <a:ext cx="3838649" cy="428625"/>
          </a:xfrm>
        </p:spPr>
        <p:txBody>
          <a:bodyPr anchor="ctr">
            <a:noAutofit/>
          </a:bodyPr>
          <a:lstStyle/>
          <a:p>
            <a:pPr algn="ctr"/>
            <a:r>
              <a:rPr lang="en-US" sz="2800" dirty="0"/>
              <a:t>Running with </a:t>
            </a:r>
            <a:br>
              <a:rPr lang="en-US" sz="2800" dirty="0"/>
            </a:br>
            <a:r>
              <a:rPr lang="en-US" sz="2800" dirty="0"/>
              <a:t>contracts </a:t>
            </a:r>
            <a:r>
              <a:rPr lang="en-US" sz="2800" i="1" dirty="0"/>
              <a:t>enabled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03666" y="2400661"/>
            <a:ext cx="3482578" cy="1493422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03666" y="2172611"/>
            <a:ext cx="3482578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4123793" y="2400661"/>
            <a:ext cx="4768453" cy="207781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  -d   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mystery.c0:2.4-2.20: @requires annotation failed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266" dirty="0">
              <a:solidFill>
                <a:schemeClr val="accent1">
                  <a:lumMod val="20000"/>
                  <a:lumOff val="8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Last position: mystery.c0:2.4-2.20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f from &lt;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&gt;:1.1-1.9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21598" y="2172611"/>
            <a:ext cx="476845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698650" y="2348039"/>
            <a:ext cx="428625" cy="4286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 flipH="1">
            <a:off x="4089796" y="3312769"/>
            <a:ext cx="4768453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87915" y="4764310"/>
            <a:ext cx="1850667" cy="584775"/>
          </a:xfrm>
          <a:prstGeom prst="wedgeRectCallout">
            <a:avLst>
              <a:gd name="adj1" fmla="val -20556"/>
              <a:gd name="adj2" fmla="val -168473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Contracts are treated</a:t>
            </a:r>
            <a:br>
              <a:rPr lang="en-US" sz="1600" kern="0" dirty="0"/>
            </a:br>
            <a:r>
              <a:rPr lang="en-US" sz="1600" kern="0" dirty="0"/>
              <a:t>as comments</a:t>
            </a:r>
            <a:endParaRPr lang="en-US" sz="1600" baseline="30000" dirty="0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4698650" y="5049014"/>
            <a:ext cx="3784553" cy="830997"/>
          </a:xfrm>
          <a:prstGeom prst="wedgeRectCallout">
            <a:avLst>
              <a:gd name="adj1" fmla="val -20556"/>
              <a:gd name="adj2" fmla="val -91580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Contracts are executed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dirty="0"/>
              <a:t>If true, execution proceeds normally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dirty="0"/>
              <a:t>If false, execution aborts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D771604-DDC5-260D-31CE-45743F1E22C2}"/>
              </a:ext>
            </a:extLst>
          </p:cNvPr>
          <p:cNvSpPr/>
          <p:nvPr/>
        </p:nvSpPr>
        <p:spPr>
          <a:xfrm>
            <a:off x="445032" y="6009261"/>
            <a:ext cx="8253936" cy="584776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cc0</a:t>
            </a:r>
            <a:r>
              <a:rPr lang="en-US" sz="2400" dirty="0">
                <a:solidFill>
                  <a:schemeClr val="tx1"/>
                </a:solidFill>
              </a:rPr>
              <a:t>, the C0 compiler, works the same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we call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dirty="0"/>
              <a:t>) with a negative </a:t>
            </a:r>
            <a:r>
              <a:rPr lang="en-US" i="1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b="1" dirty="0"/>
              <a:t>-d</a:t>
            </a:r>
            <a:r>
              <a:rPr lang="en-US" dirty="0"/>
              <a:t>, execution aborts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Without </a:t>
            </a:r>
            <a:r>
              <a:rPr lang="en-US" b="1" dirty="0"/>
              <a:t>-d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 can return an arbitrary result</a:t>
            </a:r>
            <a:endParaRPr lang="en-US" b="1" dirty="0"/>
          </a:p>
          <a:p>
            <a:pPr lvl="2"/>
            <a:r>
              <a:rPr lang="en-US" dirty="0"/>
              <a:t>There is </a:t>
            </a:r>
            <a:r>
              <a:rPr lang="en-US" b="1" dirty="0"/>
              <a:t>no</a:t>
            </a:r>
            <a:r>
              <a:rPr lang="en-US" dirty="0"/>
              <a:t> right value it could return</a:t>
            </a:r>
          </a:p>
          <a:p>
            <a:pPr lvl="1"/>
            <a:endParaRPr lang="en-US" dirty="0"/>
          </a:p>
          <a:p>
            <a:r>
              <a:rPr lang="en-US" dirty="0"/>
              <a:t>Calling a function with inputs that cause a precondition to fail is </a:t>
            </a:r>
            <a:r>
              <a:rPr lang="en-US" b="1" dirty="0"/>
              <a:t>unsafe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Execution will never do the right thing</a:t>
            </a:r>
          </a:p>
          <a:p>
            <a:pPr lvl="2"/>
            <a:r>
              <a:rPr lang="en-US" dirty="0"/>
              <a:t>Either aborts</a:t>
            </a:r>
          </a:p>
          <a:p>
            <a:pPr lvl="2"/>
            <a:r>
              <a:rPr lang="en-US" dirty="0"/>
              <a:t>Or computes a wrong result</a:t>
            </a:r>
          </a:p>
          <a:p>
            <a:pPr lvl="2"/>
            <a:endParaRPr lang="en-US" dirty="0"/>
          </a:p>
          <a:p>
            <a:r>
              <a:rPr lang="en-US" dirty="0"/>
              <a:t>The caller must make sure that the call is </a:t>
            </a:r>
            <a:r>
              <a:rPr lang="en-US" b="1" dirty="0"/>
              <a:t>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the power function case, y ≥ 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</p:spTree>
    <p:extLst>
      <p:ext uri="{BB962C8B-B14F-4D97-AF65-F5344CB8AC3E}">
        <p14:creationId xmlns:p14="http://schemas.microsoft.com/office/powerpoint/2010/main" val="30392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77E0FF"/>
                </a:solidFill>
              </a:rPr>
              <a:t>Postconditions</a:t>
            </a:r>
            <a:endParaRPr lang="en-US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about the Function Outcome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can we tell if the function did the right thing?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can use a </a:t>
            </a:r>
            <a:r>
              <a:rPr lang="en-US" sz="2400" b="1" i="1" dirty="0"/>
              <a:t>postcondition</a:t>
            </a:r>
            <a:r>
              <a:rPr lang="en-US" sz="2400" dirty="0"/>
              <a:t> contract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Checked </a:t>
            </a:r>
            <a:r>
              <a:rPr lang="en-US" sz="2400" i="1" dirty="0"/>
              <a:t>after</a:t>
            </a:r>
            <a:r>
              <a:rPr lang="en-US" sz="2400" dirty="0"/>
              <a:t> the function is 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Ensures that the output is what we expect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7030409" y="3429000"/>
            <a:ext cx="1386013" cy="988071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64294" rIns="64294" bIns="642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function</a:t>
            </a:r>
            <a:b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cxnSp>
        <p:nvCxnSpPr>
          <p:cNvPr id="7" name="Straight Arrow Connector 6"/>
          <p:cNvCxnSpPr>
            <a:stCxn id="9" idx="4"/>
            <a:endCxn id="6" idx="3"/>
          </p:cNvCxnSpPr>
          <p:nvPr/>
        </p:nvCxnSpPr>
        <p:spPr bwMode="auto">
          <a:xfrm>
            <a:off x="7723415" y="2649091"/>
            <a:ext cx="1" cy="83640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1"/>
            <a:endCxn id="10" idx="0"/>
          </p:cNvCxnSpPr>
          <p:nvPr/>
        </p:nvCxnSpPr>
        <p:spPr bwMode="auto">
          <a:xfrm flipH="1">
            <a:off x="7723415" y="4416019"/>
            <a:ext cx="1" cy="6440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7669837" y="2541935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69837" y="5060107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Octagon 10"/>
          <p:cNvSpPr/>
          <p:nvPr/>
        </p:nvSpPr>
        <p:spPr bwMode="auto">
          <a:xfrm>
            <a:off x="7449153" y="2873327"/>
            <a:ext cx="548525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12" name="Octagon 11"/>
          <p:cNvSpPr/>
          <p:nvPr/>
        </p:nvSpPr>
        <p:spPr bwMode="auto">
          <a:xfrm>
            <a:off x="7393239" y="4524371"/>
            <a:ext cx="660352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Postconditions</a:t>
            </a:r>
            <a:r>
              <a:rPr lang="en-US" dirty="0"/>
              <a:t> in 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2395" cy="4525963"/>
          </a:xfrm>
        </p:spPr>
        <p:txBody>
          <a:bodyPr>
            <a:normAutofit/>
          </a:bodyPr>
          <a:lstStyle/>
          <a:p>
            <a:r>
              <a:rPr lang="en-US" sz="2800" dirty="0"/>
              <a:t>In C0, the postcondition contract can be written as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C00000"/>
                </a:solidFill>
              </a:rPr>
              <a:t>//@ensures </a:t>
            </a:r>
            <a:r>
              <a:rPr lang="en-US" sz="2800" i="1" dirty="0">
                <a:solidFill>
                  <a:srgbClr val="C00000"/>
                </a:solidFill>
              </a:rPr>
              <a:t>&lt;</a:t>
            </a:r>
            <a:r>
              <a:rPr lang="en-US" sz="2800" i="1" dirty="0" err="1">
                <a:solidFill>
                  <a:srgbClr val="C00000"/>
                </a:solidFill>
              </a:rPr>
              <a:t>some_condition</a:t>
            </a:r>
            <a:r>
              <a:rPr lang="en-US" sz="2800" i="1" dirty="0">
                <a:solidFill>
                  <a:srgbClr val="C00000"/>
                </a:solidFill>
              </a:rPr>
              <a:t>&gt; </a:t>
            </a:r>
            <a:r>
              <a:rPr lang="en-US" sz="2800" dirty="0">
                <a:solidFill>
                  <a:srgbClr val="C00000"/>
                </a:solidFill>
              </a:rPr>
              <a:t>;</a:t>
            </a:r>
            <a:endParaRPr lang="en-US" sz="2800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&lt;</a:t>
            </a:r>
            <a:r>
              <a:rPr lang="en-US" sz="2400" dirty="0" err="1">
                <a:solidFill>
                  <a:srgbClr val="C00000"/>
                </a:solidFill>
              </a:rPr>
              <a:t>some_condition</a:t>
            </a:r>
            <a:r>
              <a:rPr lang="en-US" sz="2400" dirty="0">
                <a:solidFill>
                  <a:srgbClr val="C00000"/>
                </a:solidFill>
              </a:rPr>
              <a:t>&gt;</a:t>
            </a:r>
            <a:r>
              <a:rPr lang="en-US" sz="2400" dirty="0"/>
              <a:t> can mention the</a:t>
            </a:r>
            <a:br>
              <a:rPr lang="en-US" sz="2400" dirty="0"/>
            </a:br>
            <a:r>
              <a:rPr lang="en-US" sz="2400" i="1" dirty="0"/>
              <a:t>contract-only</a:t>
            </a:r>
            <a:r>
              <a:rPr lang="en-US" sz="2400" dirty="0"/>
              <a:t> variable </a:t>
            </a:r>
            <a:r>
              <a:rPr lang="en-US" sz="2400" dirty="0">
                <a:solidFill>
                  <a:srgbClr val="C00000"/>
                </a:solidFill>
              </a:rPr>
              <a:t>\result</a:t>
            </a:r>
          </a:p>
          <a:p>
            <a:pPr lvl="2"/>
            <a:r>
              <a:rPr lang="en-US" sz="2000" dirty="0"/>
              <a:t>Captures what the function returns</a:t>
            </a:r>
          </a:p>
          <a:p>
            <a:pPr lvl="2"/>
            <a:r>
              <a:rPr lang="en-US" sz="2000" dirty="0"/>
              <a:t>Can only be used with </a:t>
            </a:r>
            <a:r>
              <a:rPr lang="en-US" sz="2000" dirty="0">
                <a:solidFill>
                  <a:srgbClr val="C00000"/>
                </a:solidFill>
              </a:rPr>
              <a:t>//@ensures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180159" y="2664315"/>
            <a:ext cx="2732484" cy="357694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…;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503896" y="3169569"/>
            <a:ext cx="5074432" cy="1077218"/>
          </a:xfrm>
          <a:prstGeom prst="wedgeRectCallout">
            <a:avLst>
              <a:gd name="adj1" fmla="val 57457"/>
              <a:gd name="adj2" fmla="val -31884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 algn="l">
              <a:defRPr/>
            </a:pPr>
            <a:r>
              <a:rPr lang="en-US" sz="1600" kern="0" dirty="0"/>
              <a:t>C0 keyword to specify a </a:t>
            </a:r>
            <a:r>
              <a:rPr lang="en-US" sz="1600" kern="0" dirty="0" err="1"/>
              <a:t>postcondition</a:t>
            </a:r>
            <a:endParaRPr lang="en-US" sz="1600" kern="0" dirty="0"/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kern="0" dirty="0"/>
              <a:t>Written between the function header and the body</a:t>
            </a:r>
          </a:p>
          <a:p>
            <a:pPr marL="744056" lvl="2" indent="-83713" defTabSz="325922">
              <a:buFont typeface="Arial" pitchFamily="34" charset="0"/>
              <a:buChar char="•"/>
              <a:defRPr/>
            </a:pPr>
            <a:r>
              <a:rPr lang="en-US" sz="1600" kern="0" dirty="0"/>
              <a:t>After the preconditions (</a:t>
            </a:r>
            <a:r>
              <a:rPr lang="en-US" sz="1600" i="1" kern="0" dirty="0"/>
              <a:t>by convention</a:t>
            </a:r>
            <a:r>
              <a:rPr lang="en-US" sz="1600" kern="0" dirty="0"/>
              <a:t>)</a:t>
            </a:r>
          </a:p>
          <a:p>
            <a:pPr marL="744056" lvl="2" indent="-83713" defTabSz="325922">
              <a:buFont typeface="Arial" pitchFamily="34" charset="0"/>
              <a:buChar char="•"/>
              <a:defRPr/>
            </a:pPr>
            <a:r>
              <a:rPr lang="en-US" sz="1600" kern="0" dirty="0"/>
              <a:t>Before the first “{“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068F087-CA84-575B-9770-53B68E1E6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889" y="3169569"/>
            <a:ext cx="1862153" cy="37128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postcondition we want to write is:</a:t>
            </a:r>
          </a:p>
          <a:p>
            <a:pPr lvl="1">
              <a:spcBef>
                <a:spcPts val="1266"/>
              </a:spcBef>
              <a:spcAft>
                <a:spcPts val="1266"/>
              </a:spcAft>
              <a:buNone/>
            </a:pPr>
            <a:r>
              <a:rPr lang="en-US" dirty="0"/>
              <a:t>		</a:t>
            </a:r>
            <a:r>
              <a:rPr lang="en-US" sz="2400" dirty="0">
                <a:solidFill>
                  <a:srgbClr val="C00000"/>
                </a:solidFill>
              </a:rPr>
              <a:t>//@ensures \result == x**y;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But x**y is not defined in C0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C0 has no primitive power function!</a:t>
            </a:r>
          </a:p>
          <a:p>
            <a:pPr lvl="2"/>
            <a:endParaRPr lang="en-US" dirty="0"/>
          </a:p>
          <a:p>
            <a:r>
              <a:rPr lang="en-US" sz="2800" dirty="0"/>
              <a:t>What to do?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Transcribe the mathematical definition into a C0 function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5890361" y="3006734"/>
            <a:ext cx="2796439" cy="338554"/>
          </a:xfrm>
          <a:prstGeom prst="wedgeRectCallout">
            <a:avLst>
              <a:gd name="adj1" fmla="val -100347"/>
              <a:gd name="adj2" fmla="val -172374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how we write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in Python</a:t>
            </a:r>
            <a:endParaRPr lang="en-US" sz="1600" dirty="0"/>
          </a:p>
        </p:txBody>
      </p:sp>
      <p:grpSp>
        <p:nvGrpSpPr>
          <p:cNvPr id="5" name="Group 13"/>
          <p:cNvGrpSpPr/>
          <p:nvPr/>
        </p:nvGrpSpPr>
        <p:grpSpPr>
          <a:xfrm>
            <a:off x="1184129" y="5476678"/>
            <a:ext cx="2295577" cy="923330"/>
            <a:chOff x="3835400" y="6096000"/>
            <a:chExt cx="3264820" cy="1313181"/>
          </a:xfrm>
        </p:grpSpPr>
        <p:sp>
          <p:nvSpPr>
            <p:cNvPr id="6" name="TextBox 5"/>
            <p:cNvSpPr txBox="1"/>
            <p:nvPr/>
          </p:nvSpPr>
          <p:spPr>
            <a:xfrm>
              <a:off x="3987800" y="6096000"/>
              <a:ext cx="3112420" cy="1313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/>
                <a:t>x</a:t>
              </a:r>
              <a:r>
                <a:rPr lang="en-US" baseline="30000" dirty="0"/>
                <a:t>0</a:t>
              </a:r>
              <a:r>
                <a:rPr lang="en-US" dirty="0"/>
                <a:t> = 1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 err="1"/>
                <a:t>x</a:t>
              </a:r>
              <a:r>
                <a:rPr lang="en-US" baseline="30000" dirty="0" err="1"/>
                <a:t>y</a:t>
              </a:r>
              <a:r>
                <a:rPr lang="en-US" dirty="0"/>
                <a:t> = x</a:t>
              </a:r>
              <a:r>
                <a:rPr lang="en-US" baseline="30000" dirty="0"/>
                <a:t>y-1</a:t>
              </a:r>
              <a:r>
                <a:rPr lang="en-US" dirty="0"/>
                <a:t> * x	if y &gt; 0</a:t>
              </a:r>
            </a:p>
          </p:txBody>
        </p:sp>
        <p:sp>
          <p:nvSpPr>
            <p:cNvPr id="7" name="Right Brace 6"/>
            <p:cNvSpPr/>
            <p:nvPr/>
          </p:nvSpPr>
          <p:spPr bwMode="auto">
            <a:xfrm rot="10800000">
              <a:off x="3835400" y="611734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8" name="Rectangle 4"/>
          <p:cNvSpPr>
            <a:spLocks/>
          </p:cNvSpPr>
          <p:nvPr/>
        </p:nvSpPr>
        <p:spPr bwMode="auto">
          <a:xfrm>
            <a:off x="5032527" y="5257800"/>
            <a:ext cx="2732484" cy="142250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3965533" y="5585791"/>
            <a:ext cx="696516" cy="696516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5133992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Then our postcondition becomes:</a:t>
            </a:r>
          </a:p>
          <a:p>
            <a:pPr lvl="1">
              <a:spcBef>
                <a:spcPts val="1266"/>
              </a:spcBef>
              <a:spcAft>
                <a:spcPts val="1266"/>
              </a:spcAft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//@ensures \result == POW(x, y);</a:t>
            </a:r>
            <a:endParaRPr lang="en-US" dirty="0"/>
          </a:p>
          <a:p>
            <a:pPr lvl="1">
              <a:buNone/>
            </a:pPr>
            <a:r>
              <a:rPr lang="en-US" sz="2400" dirty="0"/>
              <a:t>          … almost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3300" dirty="0"/>
              <a:t>The function modifies </a:t>
            </a:r>
            <a:r>
              <a:rPr lang="en-US" sz="3300" i="1" dirty="0"/>
              <a:t>x</a:t>
            </a:r>
            <a:r>
              <a:rPr lang="en-US" sz="3300" dirty="0"/>
              <a:t> (and </a:t>
            </a:r>
            <a:r>
              <a:rPr lang="en-US" sz="3300" i="1" dirty="0"/>
              <a:t>y</a:t>
            </a:r>
            <a:r>
              <a:rPr lang="en-US" sz="33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Which values of x and y should C0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evaluate the postcondition with?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The initial values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86500" y="1096770"/>
            <a:ext cx="2732484" cy="46081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984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 flipH="1">
            <a:off x="6232922" y="3000375"/>
            <a:ext cx="2839641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410891" y="3101156"/>
            <a:ext cx="4393406" cy="1298625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-d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mystery.c0:18.5-18.6:error:cannot assign to variable 'x' used in @ensures annotation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~ 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Unable to load files, exiting...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410891" y="2893219"/>
            <a:ext cx="4393406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E44C0-4192-018C-CEA3-1E2E2C02A881}"/>
              </a:ext>
            </a:extLst>
          </p:cNvPr>
          <p:cNvSpPr txBox="1"/>
          <p:nvPr/>
        </p:nvSpPr>
        <p:spPr>
          <a:xfrm>
            <a:off x="990327" y="2362727"/>
            <a:ext cx="841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Right?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To avoid confusion, C0 disallows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modified vars in postconditions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can we do?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Make copies of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and </a:t>
            </a:r>
            <a:br>
              <a:rPr lang="en-US" sz="2400" dirty="0"/>
            </a:br>
            <a:r>
              <a:rPr lang="en-US" sz="2400" dirty="0"/>
              <a:t>modify those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188854" y="1255849"/>
            <a:ext cx="2732484" cy="53220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*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017953" y="3830835"/>
            <a:ext cx="4982766" cy="1688219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-d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0);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mystery.c0:11.4-11.33: @ensures annotation failed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Last position: mystery.c0:11.4-11.33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f from &lt;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&gt;:1.1-1.8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017953" y="3608268"/>
            <a:ext cx="4982766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 flipH="1">
            <a:off x="1017952" y="4678947"/>
            <a:ext cx="4859630" cy="60859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 flipH="1">
            <a:off x="6177837" y="3863886"/>
            <a:ext cx="1017984" cy="53578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6" grpId="0" animBg="1"/>
      <p:bldP spid="1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974211" cy="4483318"/>
          </a:xfrm>
        </p:spPr>
        <p:txBody>
          <a:bodyPr>
            <a:normAutofit/>
          </a:bodyPr>
          <a:lstStyle/>
          <a:p>
            <a:r>
              <a:rPr lang="en-US" sz="2800" dirty="0"/>
              <a:t>In the postcondition of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, we are </a:t>
            </a:r>
            <a:br>
              <a:rPr lang="en-US" sz="2800" dirty="0"/>
            </a:br>
            <a:r>
              <a:rPr lang="en-US" sz="2800" dirty="0"/>
              <a:t>making a call 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200" dirty="0"/>
              <a:t>We need to show that </a:t>
            </a:r>
            <a:r>
              <a:rPr lang="en-US" sz="2200" dirty="0">
                <a:solidFill>
                  <a:srgbClr val="C00000"/>
                </a:solidFill>
              </a:rPr>
              <a:t>y &gt;= 0</a:t>
            </a:r>
          </a:p>
          <a:p>
            <a:pPr lvl="2"/>
            <a:r>
              <a:rPr lang="en-US" sz="2200" dirty="0">
                <a:solidFill>
                  <a:srgbClr val="C00000"/>
                </a:solidFill>
              </a:rPr>
              <a:t>y &gt;= 0 </a:t>
            </a:r>
            <a:r>
              <a:rPr lang="en-US" sz="2200" dirty="0"/>
              <a:t>(by line 9)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 flipH="1">
            <a:off x="8029529" y="2160370"/>
            <a:ext cx="964406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cxnSp>
        <p:nvCxnSpPr>
          <p:cNvPr id="9" name="Curved Connector 8"/>
          <p:cNvCxnSpPr>
            <a:stCxn id="5" idx="0"/>
            <a:endCxn id="7" idx="1"/>
          </p:cNvCxnSpPr>
          <p:nvPr/>
        </p:nvCxnSpPr>
        <p:spPr bwMode="auto">
          <a:xfrm rot="16200000" flipV="1">
            <a:off x="8010669" y="1659307"/>
            <a:ext cx="121503" cy="880625"/>
          </a:xfrm>
          <a:prstGeom prst="curvedConnector3">
            <a:avLst>
              <a:gd name="adj1" fmla="val 402019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936B8533-AAA4-170B-E8C8-852083FEB06A}"/>
              </a:ext>
            </a:extLst>
          </p:cNvPr>
          <p:cNvSpPr/>
          <p:nvPr/>
        </p:nvSpPr>
        <p:spPr bwMode="auto">
          <a:xfrm>
            <a:off x="319730" y="4735968"/>
            <a:ext cx="1727236" cy="584775"/>
          </a:xfrm>
          <a:prstGeom prst="wedgeRectCallout">
            <a:avLst>
              <a:gd name="adj1" fmla="val 24889"/>
              <a:gd name="adj2" fmla="val -401568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Keep this question </a:t>
            </a:r>
            <a:br>
              <a:rPr lang="en-US" sz="1600" kern="0" dirty="0"/>
            </a:br>
            <a:r>
              <a:rPr lang="en-US" sz="1600" kern="0" dirty="0"/>
              <a:t>always in your mind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0"/>
            <a:ext cx="7974211" cy="5464969"/>
          </a:xfrm>
        </p:spPr>
        <p:txBody>
          <a:bodyPr>
            <a:normAutofit/>
          </a:bodyPr>
          <a:lstStyle/>
          <a:p>
            <a:r>
              <a:rPr lang="en-US" sz="2800" dirty="0"/>
              <a:t>The body of </a:t>
            </a:r>
            <a:r>
              <a:rPr lang="en-US" sz="2800" dirty="0">
                <a:solidFill>
                  <a:srgbClr val="0070C0"/>
                </a:solidFill>
              </a:rPr>
              <a:t>POW </a:t>
            </a:r>
            <a:r>
              <a:rPr lang="en-US" sz="2800" dirty="0"/>
              <a:t>makes a call </a:t>
            </a:r>
            <a:br>
              <a:rPr lang="en-US" sz="2800" dirty="0"/>
            </a:br>
            <a:r>
              <a:rPr lang="en-US" sz="2800" dirty="0"/>
              <a:t>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000" dirty="0"/>
              <a:t>We need to show that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y-1</a:t>
            </a:r>
            <a:r>
              <a:rPr lang="en-US" sz="2000" dirty="0"/>
              <a:t> in POW(x, y-1) can go below 0 if </a:t>
            </a:r>
            <a:br>
              <a:rPr lang="en-US" sz="2000" dirty="0"/>
            </a:b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/>
              <a:t> &lt;= 0 (by math)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 &gt;= 0 </a:t>
            </a:r>
            <a:r>
              <a:rPr lang="en-US" sz="2000" dirty="0"/>
              <a:t>(by line 2), so </a:t>
            </a: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/>
              <a:t>cannot be &lt; 0, </a:t>
            </a:r>
            <a:br>
              <a:rPr lang="en-US" sz="2000" dirty="0"/>
            </a:br>
            <a:r>
              <a:rPr lang="en-US" sz="2000" dirty="0"/>
              <a:t>but can be 0</a:t>
            </a:r>
          </a:p>
          <a:p>
            <a:pPr lvl="2"/>
            <a:r>
              <a:rPr lang="en-US" sz="2000" dirty="0"/>
              <a:t>But, if y == 0, we never call POW(x, y-1) </a:t>
            </a:r>
            <a:br>
              <a:rPr lang="en-US" sz="2000" dirty="0"/>
            </a:br>
            <a:r>
              <a:rPr lang="en-US" sz="2000" dirty="0"/>
              <a:t>(by line 4)</a:t>
            </a:r>
          </a:p>
          <a:p>
            <a:pPr lvl="2"/>
            <a:r>
              <a:rPr lang="en-US" sz="2000" dirty="0"/>
              <a:t>So,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  <a:endParaRPr lang="en-US" sz="2000" dirty="0"/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 flipH="1">
            <a:off x="6951644" y="1075049"/>
            <a:ext cx="1044563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1541A1F8-4958-DBC1-67E5-62A554BD5300}"/>
              </a:ext>
            </a:extLst>
          </p:cNvPr>
          <p:cNvSpPr/>
          <p:nvPr/>
        </p:nvSpPr>
        <p:spPr bwMode="auto">
          <a:xfrm>
            <a:off x="180256" y="5771575"/>
            <a:ext cx="1732045" cy="584775"/>
          </a:xfrm>
          <a:prstGeom prst="wedgeRectCallout">
            <a:avLst>
              <a:gd name="adj1" fmla="val 31935"/>
              <a:gd name="adj2" fmla="val -576775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Keep this question </a:t>
            </a:r>
            <a:br>
              <a:rPr lang="en-US" sz="1600" kern="0" dirty="0"/>
            </a:br>
            <a:r>
              <a:rPr lang="en-US" sz="1600" kern="0" dirty="0"/>
              <a:t>always in your mind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1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0"/>
            <a:ext cx="7974211" cy="5464969"/>
          </a:xfrm>
        </p:spPr>
        <p:txBody>
          <a:bodyPr>
            <a:normAutofit/>
          </a:bodyPr>
          <a:lstStyle/>
          <a:p>
            <a:r>
              <a:rPr lang="en-US" sz="2800" dirty="0"/>
              <a:t>The body of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  <a:r>
              <a:rPr lang="en-US" sz="2800" dirty="0"/>
              <a:t> makes a call </a:t>
            </a:r>
            <a:br>
              <a:rPr lang="en-US" sz="2800" dirty="0"/>
            </a:br>
            <a:r>
              <a:rPr lang="en-US" sz="2800" dirty="0"/>
              <a:t>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000" dirty="0"/>
              <a:t>We need to show that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y-1</a:t>
            </a:r>
            <a:r>
              <a:rPr lang="en-US" sz="2000" dirty="0"/>
              <a:t> in POW(x, y-1) can go below 0 if </a:t>
            </a:r>
            <a:br>
              <a:rPr lang="en-US" sz="2000" dirty="0"/>
            </a:b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/>
              <a:t> &lt;= 0 (by math)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 &gt;= 0 </a:t>
            </a:r>
            <a:r>
              <a:rPr lang="en-US" sz="2000" dirty="0">
                <a:solidFill>
                  <a:schemeClr val="tx1"/>
                </a:solidFill>
              </a:rPr>
              <a:t>(by line 2), so </a:t>
            </a: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>
                <a:solidFill>
                  <a:schemeClr val="tx1"/>
                </a:solidFill>
              </a:rPr>
              <a:t> cannot be &lt; 0,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but can be 0</a:t>
            </a:r>
            <a:endParaRPr lang="en-US" sz="2000" dirty="0"/>
          </a:p>
          <a:p>
            <a:pPr lvl="2"/>
            <a:r>
              <a:rPr lang="en-US" sz="2000" dirty="0"/>
              <a:t>But, if y == 0, we never call POW(x, y-1) </a:t>
            </a:r>
            <a:br>
              <a:rPr lang="en-US" sz="2000" dirty="0"/>
            </a:br>
            <a:r>
              <a:rPr lang="en-US" sz="2000" dirty="0"/>
              <a:t>(by line 4)</a:t>
            </a:r>
          </a:p>
          <a:p>
            <a:pPr lvl="2"/>
            <a:r>
              <a:rPr lang="en-US" sz="2000" dirty="0"/>
              <a:t>So,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  <a:endParaRPr lang="en-US" sz="2000" dirty="0"/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DFA6D89-D0EC-3627-80E6-66459B287772}"/>
              </a:ext>
            </a:extLst>
          </p:cNvPr>
          <p:cNvSpPr/>
          <p:nvPr/>
        </p:nvSpPr>
        <p:spPr>
          <a:xfrm>
            <a:off x="669727" y="5690230"/>
            <a:ext cx="8253936" cy="823727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These are examples of </a:t>
            </a:r>
            <a:r>
              <a:rPr lang="en-US" sz="2400" b="1" dirty="0"/>
              <a:t>point-to reasoning (</a:t>
            </a:r>
            <a:r>
              <a:rPr lang="en-US" sz="2400" dirty="0"/>
              <a:t>we justify something by pointing to lines of code that support it)</a:t>
            </a:r>
          </a:p>
        </p:txBody>
      </p:sp>
    </p:spTree>
    <p:extLst>
      <p:ext uri="{BB962C8B-B14F-4D97-AF65-F5344CB8AC3E}">
        <p14:creationId xmlns:p14="http://schemas.microsoft.com/office/powerpoint/2010/main" val="27670027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sz="2800" dirty="0"/>
              <a:t>But wait!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was meant to implement the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power function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/>
              <a:t>POW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is</a:t>
            </a:r>
            <a:r>
              <a:rPr lang="en-US" sz="2400" dirty="0">
                <a:solidFill>
                  <a:schemeClr val="tx1"/>
                </a:solidFill>
              </a:rPr>
              <a:t> the power function!</a:t>
            </a:r>
          </a:p>
          <a:p>
            <a:pPr lvl="4"/>
            <a:endParaRPr lang="en-US" dirty="0"/>
          </a:p>
          <a:p>
            <a:r>
              <a:rPr lang="en-US" sz="2800" dirty="0"/>
              <a:t>Let’s use it!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There may be benefits to fixing </a:t>
            </a:r>
            <a:r>
              <a:rPr lang="en-US" sz="2400" i="1" dirty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It may be more </a:t>
            </a:r>
            <a:r>
              <a:rPr lang="en-US" sz="2000" i="1" u="sng" dirty="0">
                <a:solidFill>
                  <a:schemeClr val="tx1"/>
                </a:solidFill>
              </a:rPr>
              <a:t>efficient</a:t>
            </a:r>
            <a:r>
              <a:rPr lang="en-US" sz="2000" dirty="0">
                <a:solidFill>
                  <a:schemeClr val="tx1"/>
                </a:solidFill>
              </a:rPr>
              <a:t> than </a:t>
            </a:r>
            <a:r>
              <a:rPr lang="en-US" sz="2000" dirty="0">
                <a:solidFill>
                  <a:srgbClr val="0070C0"/>
                </a:solidFill>
              </a:rPr>
              <a:t>POW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Let’s see as we continue reasoning through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1376523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36FF9-B880-9452-A110-617FAFE50702}"/>
              </a:ext>
            </a:extLst>
          </p:cNvPr>
          <p:cNvSpPr txBox="1"/>
          <p:nvPr/>
        </p:nvSpPr>
        <p:spPr>
          <a:xfrm>
            <a:off x="1532481" y="437183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612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If a call violates a function’s postconditions, </a:t>
            </a:r>
            <a:br>
              <a:rPr lang="en-US" sz="3000" dirty="0"/>
            </a:br>
            <a:r>
              <a:rPr lang="en-US" sz="3000" dirty="0"/>
              <a:t>the function is doing something wrong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function has a </a:t>
            </a:r>
            <a:r>
              <a:rPr lang="en-US" b="1" dirty="0">
                <a:solidFill>
                  <a:schemeClr val="tx1"/>
                </a:solidFill>
              </a:rPr>
              <a:t>bug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function is </a:t>
            </a:r>
            <a:r>
              <a:rPr lang="en-US" b="1" dirty="0">
                <a:solidFill>
                  <a:schemeClr val="tx1"/>
                </a:solidFill>
              </a:rPr>
              <a:t>incorrect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Our mystery function </a:t>
            </a:r>
            <a:r>
              <a:rPr lang="en-US" sz="2200" i="1" dirty="0">
                <a:solidFill>
                  <a:srgbClr val="0070C0"/>
                </a:solidFill>
              </a:rPr>
              <a:t>f</a:t>
            </a:r>
            <a:r>
              <a:rPr lang="en-US" sz="2200" dirty="0">
                <a:solidFill>
                  <a:schemeClr val="tx1"/>
                </a:solidFill>
              </a:rPr>
              <a:t> is incorrect</a:t>
            </a:r>
          </a:p>
          <a:p>
            <a:pPr>
              <a:buNone/>
            </a:pPr>
            <a:endParaRPr lang="en-US" dirty="0"/>
          </a:p>
          <a:p>
            <a:r>
              <a:rPr lang="en-US" sz="3000" dirty="0"/>
              <a:t>The developer of the function must make sure that it is </a:t>
            </a:r>
            <a:r>
              <a:rPr lang="en-US" sz="3000" b="1" dirty="0"/>
              <a:t>correct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That its postconditions will be satisfied for any </a:t>
            </a:r>
            <a:r>
              <a:rPr lang="en-US" i="1" dirty="0"/>
              <a:t>safe</a:t>
            </a:r>
            <a:r>
              <a:rPr lang="en-US" dirty="0"/>
              <a:t> input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7328338" y="2303956"/>
            <a:ext cx="1386013" cy="988071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64294" rIns="64294" bIns="642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function</a:t>
            </a:r>
            <a:b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cxnSp>
        <p:nvCxnSpPr>
          <p:cNvPr id="5" name="Straight Arrow Connector 4"/>
          <p:cNvCxnSpPr>
            <a:stCxn id="7" idx="4"/>
            <a:endCxn id="4" idx="3"/>
          </p:cNvCxnSpPr>
          <p:nvPr/>
        </p:nvCxnSpPr>
        <p:spPr bwMode="auto">
          <a:xfrm>
            <a:off x="8021344" y="1553766"/>
            <a:ext cx="1" cy="80668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4" idx="1"/>
            <a:endCxn id="8" idx="0"/>
          </p:cNvCxnSpPr>
          <p:nvPr/>
        </p:nvCxnSpPr>
        <p:spPr bwMode="auto">
          <a:xfrm flipH="1">
            <a:off x="8021344" y="3290975"/>
            <a:ext cx="1" cy="6738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7967766" y="1446610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967766" y="3964781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ctagon 8"/>
          <p:cNvSpPr/>
          <p:nvPr/>
        </p:nvSpPr>
        <p:spPr bwMode="auto">
          <a:xfrm>
            <a:off x="7747082" y="1778002"/>
            <a:ext cx="548525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10" name="Octagon 9"/>
          <p:cNvSpPr/>
          <p:nvPr/>
        </p:nvSpPr>
        <p:spPr bwMode="auto">
          <a:xfrm>
            <a:off x="7691168" y="3429046"/>
            <a:ext cx="660352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Whose fault is it if a function’s preconditions fail?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caller’s fault</a:t>
            </a:r>
          </a:p>
          <a:p>
            <a:pPr lvl="2"/>
            <a:r>
              <a:rPr lang="en-US" sz="2000" dirty="0"/>
              <a:t>The caller passed invalid inputs</a:t>
            </a:r>
          </a:p>
          <a:p>
            <a:pPr lvl="2"/>
            <a:r>
              <a:rPr lang="en-US" sz="2000" dirty="0"/>
              <a:t>The call is </a:t>
            </a:r>
            <a:r>
              <a:rPr lang="en-US" sz="2000" b="1" dirty="0"/>
              <a:t>unsafe</a:t>
            </a:r>
          </a:p>
          <a:p>
            <a:pPr lvl="4"/>
            <a:endParaRPr lang="en-US" dirty="0"/>
          </a:p>
          <a:p>
            <a:r>
              <a:rPr lang="en-US" sz="2800" dirty="0"/>
              <a:t>Whose fault is it if a function’s postconditions fail?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developer’s fault</a:t>
            </a:r>
          </a:p>
          <a:p>
            <a:pPr lvl="2"/>
            <a:r>
              <a:rPr lang="en-US" sz="2000" dirty="0"/>
              <a:t>The function code did the wrong thing</a:t>
            </a:r>
          </a:p>
          <a:p>
            <a:pPr lvl="2"/>
            <a:r>
              <a:rPr lang="en-US" sz="2000" dirty="0"/>
              <a:t>The function is </a:t>
            </a:r>
            <a:r>
              <a:rPr lang="en-US" sz="2000" b="1" dirty="0"/>
              <a:t>incorrect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AC96C3D-A1C2-732A-11BD-20F8085BB118}"/>
              </a:ext>
            </a:extLst>
          </p:cNvPr>
          <p:cNvSpPr/>
          <p:nvPr/>
        </p:nvSpPr>
        <p:spPr>
          <a:xfrm>
            <a:off x="658710" y="5532623"/>
            <a:ext cx="8253936" cy="823727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400" dirty="0"/>
              <a:t>Your code should ensure </a:t>
            </a:r>
            <a:r>
              <a:rPr lang="en-US" sz="2400" b="1" i="1" dirty="0"/>
              <a:t>safety</a:t>
            </a:r>
            <a:r>
              <a:rPr lang="en-US" sz="2400" dirty="0"/>
              <a:t> and </a:t>
            </a:r>
            <a:r>
              <a:rPr lang="en-US" sz="2400" b="1" i="1" dirty="0"/>
              <a:t>correctness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How to Use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Contract-checking helps you write code that works as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Use </a:t>
            </a:r>
            <a:r>
              <a:rPr lang="en-US" sz="3100" b="1" dirty="0"/>
              <a:t>-d</a:t>
            </a:r>
            <a:r>
              <a:rPr lang="en-US" sz="3100" dirty="0"/>
              <a:t> while writing your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At this stage, this is a </a:t>
            </a:r>
            <a:r>
              <a:rPr lang="en-US" sz="3100" b="1" dirty="0"/>
              <a:t>development code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/>
              <a:t>Bugs are likely</a:t>
            </a:r>
          </a:p>
          <a:p>
            <a:pPr lvl="4"/>
            <a:endParaRPr lang="en-US" dirty="0"/>
          </a:p>
          <a:p>
            <a:r>
              <a:rPr lang="en-US" sz="3600" dirty="0"/>
              <a:t>Once you are confident your code works, compile it</a:t>
            </a:r>
            <a:br>
              <a:rPr lang="en-US" sz="3600" dirty="0"/>
            </a:br>
            <a:r>
              <a:rPr lang="en-US" sz="3600" dirty="0"/>
              <a:t>without </a:t>
            </a:r>
            <a:r>
              <a:rPr lang="en-US" sz="3600" b="1" dirty="0"/>
              <a:t>-d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The code can be used in its intended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At this stage, this is a </a:t>
            </a:r>
            <a:r>
              <a:rPr lang="en-US" sz="3100" b="1" dirty="0"/>
              <a:t>production code</a:t>
            </a:r>
          </a:p>
          <a:p>
            <a:pPr lvl="2"/>
            <a:r>
              <a:rPr lang="en-US" sz="2600" dirty="0"/>
              <a:t>There should be no bugs</a:t>
            </a:r>
          </a:p>
          <a:p>
            <a:pPr lvl="4"/>
            <a:endParaRPr lang="en-US" dirty="0"/>
          </a:p>
          <a:p>
            <a:r>
              <a:rPr lang="en-US" sz="3600" dirty="0"/>
              <a:t>Why not use </a:t>
            </a:r>
            <a:r>
              <a:rPr lang="en-US" sz="3600" b="1" dirty="0"/>
              <a:t>-d </a:t>
            </a:r>
            <a:r>
              <a:rPr lang="en-US" sz="3600" dirty="0"/>
              <a:t>always?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It slows down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POW</a:t>
            </a:r>
            <a:r>
              <a:rPr lang="en-US" sz="2800" dirty="0"/>
              <a:t> is used only in 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It is not executed when</a:t>
            </a:r>
            <a:br>
              <a:rPr lang="en-US" sz="2400" dirty="0"/>
            </a:br>
            <a:r>
              <a:rPr lang="en-US" sz="2400" dirty="0"/>
              <a:t>contract-checking is disabled</a:t>
            </a:r>
          </a:p>
          <a:p>
            <a:pPr lvl="2"/>
            <a:r>
              <a:rPr lang="en-US" sz="2000" dirty="0"/>
              <a:t>I.e., without </a:t>
            </a:r>
            <a:r>
              <a:rPr lang="en-US" sz="2000" b="1" dirty="0"/>
              <a:t>-d</a:t>
            </a:r>
          </a:p>
          <a:p>
            <a:pPr lvl="4"/>
            <a:endParaRPr lang="en-US" dirty="0"/>
          </a:p>
          <a:p>
            <a:r>
              <a:rPr lang="en-US" sz="2800" dirty="0"/>
              <a:t>Functions used only in contracts </a:t>
            </a:r>
            <a:br>
              <a:rPr lang="en-US" sz="2800" dirty="0"/>
            </a:br>
            <a:r>
              <a:rPr lang="en-US" sz="2800" dirty="0"/>
              <a:t>are called </a:t>
            </a:r>
            <a:r>
              <a:rPr lang="en-US" sz="2800" b="1" dirty="0"/>
              <a:t>specification functions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They help you state what the code </a:t>
            </a:r>
            <a:br>
              <a:rPr lang="en-US" sz="2400" dirty="0"/>
            </a:br>
            <a:r>
              <a:rPr lang="en-US" sz="2400" dirty="0"/>
              <a:t>should do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They are critical to writing good code!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86500" y="1376523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 flipH="1">
            <a:off x="8029529" y="3321844"/>
            <a:ext cx="964406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 flipH="1">
            <a:off x="5817617" y="1329730"/>
            <a:ext cx="2678906" cy="1607344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/>
          <a:lstStyle/>
          <a:p>
            <a:r>
              <a:rPr lang="en-US" sz="2800" dirty="0"/>
              <a:t>Continue with contracts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Loop Invariants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Assertions 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7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Transforming algorithmic ideas into code</a:t>
            </a:r>
          </a:p>
          <a:p>
            <a:pPr lvl="1"/>
            <a:r>
              <a:rPr lang="en-US" dirty="0"/>
              <a:t>that works the first time around</a:t>
            </a:r>
          </a:p>
          <a:p>
            <a:pPr lvl="2"/>
            <a:r>
              <a:rPr lang="en-US" i="1" dirty="0"/>
              <a:t>Deliberate programming</a:t>
            </a:r>
          </a:p>
          <a:p>
            <a:pPr lvl="1"/>
            <a:r>
              <a:rPr lang="en-US" dirty="0"/>
              <a:t>… well, </a:t>
            </a:r>
            <a:r>
              <a:rPr lang="en-US" i="1" dirty="0"/>
              <a:t>nearly</a:t>
            </a:r>
            <a:r>
              <a:rPr lang="en-US" dirty="0"/>
              <a:t> the first time around</a:t>
            </a:r>
          </a:p>
          <a:p>
            <a:pPr lvl="2"/>
            <a:r>
              <a:rPr lang="en-US" dirty="0"/>
              <a:t>Writing tests</a:t>
            </a:r>
          </a:p>
          <a:p>
            <a:r>
              <a:rPr lang="en-US" dirty="0"/>
              <a:t>Imperative programming in C and C0</a:t>
            </a:r>
          </a:p>
          <a:p>
            <a:r>
              <a:rPr lang="en-US" dirty="0"/>
              <a:t>Basic Unix skills</a:t>
            </a:r>
          </a:p>
        </p:txBody>
      </p:sp>
    </p:spTree>
    <p:extLst>
      <p:ext uri="{BB962C8B-B14F-4D97-AF65-F5344CB8AC3E}">
        <p14:creationId xmlns:p14="http://schemas.microsoft.com/office/powerpoint/2010/main" val="125756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CC1315-5D55-CF1D-5971-D39F0B1D4D12}"/>
              </a:ext>
            </a:extLst>
          </p:cNvPr>
          <p:cNvSpPr txBox="1"/>
          <p:nvPr/>
        </p:nvSpPr>
        <p:spPr>
          <a:xfrm>
            <a:off x="6894654" y="411022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872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Algorithmic Knowhow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85201" cy="4525963"/>
          </a:xfrm>
        </p:spPr>
        <p:txBody>
          <a:bodyPr>
            <a:normAutofit/>
          </a:bodyPr>
          <a:lstStyle/>
          <a:p>
            <a:r>
              <a:rPr lang="en-US" dirty="0"/>
              <a:t>Asymptotic complexity</a:t>
            </a:r>
          </a:p>
          <a:p>
            <a:pPr lvl="1"/>
            <a:r>
              <a:rPr lang="en-US" dirty="0"/>
              <a:t>Time/Space</a:t>
            </a:r>
          </a:p>
          <a:p>
            <a:pPr lvl="1"/>
            <a:r>
              <a:rPr lang="en-US" dirty="0"/>
              <a:t>Worst case/Average case/Amortized analysis</a:t>
            </a:r>
          </a:p>
          <a:p>
            <a:pPr lvl="1"/>
            <a:r>
              <a:rPr lang="en-US" dirty="0"/>
              <a:t>Important classes: </a:t>
            </a:r>
            <a:r>
              <a:rPr lang="en-US" i="1" dirty="0"/>
              <a:t>O(1), O(log n), O(n log n), O(</a:t>
            </a:r>
            <a:r>
              <a:rPr lang="en-US" i="1" dirty="0" err="1"/>
              <a:t>n</a:t>
            </a:r>
            <a:r>
              <a:rPr lang="en-US" i="1" baseline="30000" dirty="0" err="1"/>
              <a:t>k</a:t>
            </a:r>
            <a:r>
              <a:rPr lang="en-US" i="1" dirty="0"/>
              <a:t>), …</a:t>
            </a:r>
          </a:p>
          <a:p>
            <a:r>
              <a:rPr lang="en-US" dirty="0"/>
              <a:t>Important ideas like </a:t>
            </a:r>
            <a:r>
              <a:rPr lang="en-US" i="1" dirty="0"/>
              <a:t>order</a:t>
            </a:r>
            <a:r>
              <a:rPr lang="en-US" dirty="0"/>
              <a:t> and </a:t>
            </a:r>
            <a:r>
              <a:rPr lang="en-US" i="1" dirty="0"/>
              <a:t>randomness</a:t>
            </a:r>
          </a:p>
          <a:p>
            <a:r>
              <a:rPr lang="en-US" dirty="0"/>
              <a:t>Lots of fundamental data structures</a:t>
            </a:r>
          </a:p>
          <a:p>
            <a:pPr lvl="1"/>
            <a:r>
              <a:rPr lang="en-US" i="1" dirty="0">
                <a:solidFill>
                  <a:srgbClr val="92D050"/>
                </a:solidFill>
              </a:rPr>
              <a:t>Note: this is often what tech interviews test on!</a:t>
            </a:r>
          </a:p>
        </p:txBody>
      </p:sp>
    </p:spTree>
    <p:extLst>
      <p:ext uri="{BB962C8B-B14F-4D97-AF65-F5344CB8AC3E}">
        <p14:creationId xmlns:p14="http://schemas.microsoft.com/office/powerpoint/2010/main" val="129322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7C4D44-ADEF-0851-57E8-3D8CA98F3802}"/>
              </a:ext>
            </a:extLst>
          </p:cNvPr>
          <p:cNvSpPr txBox="1"/>
          <p:nvPr/>
        </p:nvSpPr>
        <p:spPr>
          <a:xfrm>
            <a:off x="6894654" y="1629462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8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18772</TotalTime>
  <Words>5127</Words>
  <Application>Microsoft Macintosh PowerPoint</Application>
  <PresentationFormat>On-screen Show (4:3)</PresentationFormat>
  <Paragraphs>905</Paragraphs>
  <Slides>54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Arial</vt:lpstr>
      <vt:lpstr>Calibri</vt:lpstr>
      <vt:lpstr>Courier New</vt:lpstr>
      <vt:lpstr>Helvetica Neue</vt:lpstr>
      <vt:lpstr>Helvetica Neue Light</vt:lpstr>
      <vt:lpstr>Helvetica Neue Medium</vt:lpstr>
      <vt:lpstr>Wingdings</vt:lpstr>
      <vt:lpstr>Office Theme</vt:lpstr>
      <vt:lpstr>White</vt:lpstr>
      <vt:lpstr>15-122: Principles of  Imperative Computation</vt:lpstr>
      <vt:lpstr>Roadmap</vt:lpstr>
      <vt:lpstr>Roadmap</vt:lpstr>
      <vt:lpstr>Goals</vt:lpstr>
      <vt:lpstr>Goals</vt:lpstr>
      <vt:lpstr>Programming Skills</vt:lpstr>
      <vt:lpstr>Goals</vt:lpstr>
      <vt:lpstr>Algorithmic Knowhow</vt:lpstr>
      <vt:lpstr>Goals</vt:lpstr>
      <vt:lpstr>Computational Thinking</vt:lpstr>
      <vt:lpstr>Goals</vt:lpstr>
      <vt:lpstr>Technical Comprehension</vt:lpstr>
      <vt:lpstr>What will you get out of this course?</vt:lpstr>
      <vt:lpstr>The Big Picture</vt:lpstr>
      <vt:lpstr>Roadmap</vt:lpstr>
      <vt:lpstr>Lectures</vt:lpstr>
      <vt:lpstr>Labs and Recitations</vt:lpstr>
      <vt:lpstr>Online Resources</vt:lpstr>
      <vt:lpstr>Course Tools</vt:lpstr>
      <vt:lpstr>Roadmap</vt:lpstr>
      <vt:lpstr>Assessment</vt:lpstr>
      <vt:lpstr>Academic integrity</vt:lpstr>
      <vt:lpstr>How to Do Well in this Course?</vt:lpstr>
      <vt:lpstr>Roadmap</vt:lpstr>
      <vt:lpstr>The Story…</vt:lpstr>
      <vt:lpstr>The Language</vt:lpstr>
      <vt:lpstr>The Programmer</vt:lpstr>
      <vt:lpstr>The Mystery Function</vt:lpstr>
      <vt:lpstr>Running Experiments</vt:lpstr>
      <vt:lpstr>Running Experiments</vt:lpstr>
      <vt:lpstr>Discovering a Bug</vt:lpstr>
      <vt:lpstr>Preconditions</vt:lpstr>
      <vt:lpstr>The Power Function</vt:lpstr>
      <vt:lpstr>The Power Function</vt:lpstr>
      <vt:lpstr>PowerPoint Presentation</vt:lpstr>
      <vt:lpstr>PowerPoint Presentation</vt:lpstr>
      <vt:lpstr>Preconditions in C0</vt:lpstr>
      <vt:lpstr>Using Contracts</vt:lpstr>
      <vt:lpstr>Safety</vt:lpstr>
      <vt:lpstr>Postconditions</vt:lpstr>
      <vt:lpstr>Contract about the Function Outcome</vt:lpstr>
      <vt:lpstr>Postconditions in C0</vt:lpstr>
      <vt:lpstr>Writing a Postcondition</vt:lpstr>
      <vt:lpstr>Writing a Postcondition</vt:lpstr>
      <vt:lpstr>Writing a Postcondition</vt:lpstr>
      <vt:lpstr>Recall Safety</vt:lpstr>
      <vt:lpstr>Recall Safety</vt:lpstr>
      <vt:lpstr>Recall Safety</vt:lpstr>
      <vt:lpstr>The Power Function</vt:lpstr>
      <vt:lpstr>Correctness</vt:lpstr>
      <vt:lpstr>Blame</vt:lpstr>
      <vt:lpstr>A Note on How to Use Contracts</vt:lpstr>
      <vt:lpstr>Specification Functions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15-122 Overview</dc:title>
  <dc:creator/>
  <cp:lastModifiedBy>Mohammad Hammoud</cp:lastModifiedBy>
  <cp:revision>393</cp:revision>
  <dcterms:created xsi:type="dcterms:W3CDTF">2013-01-11T22:02:29Z</dcterms:created>
  <dcterms:modified xsi:type="dcterms:W3CDTF">2023-01-08T16:38:03Z</dcterms:modified>
</cp:coreProperties>
</file>