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8" r:id="rId3"/>
    <p:sldId id="331" r:id="rId4"/>
    <p:sldId id="327" r:id="rId5"/>
    <p:sldId id="328" r:id="rId6"/>
    <p:sldId id="329" r:id="rId7"/>
    <p:sldId id="332" r:id="rId8"/>
    <p:sldId id="333" r:id="rId9"/>
    <p:sldId id="330" r:id="rId10"/>
    <p:sldId id="326" r:id="rId11"/>
    <p:sldId id="257" r:id="rId12"/>
    <p:sldId id="309" r:id="rId13"/>
    <p:sldId id="273" r:id="rId14"/>
    <p:sldId id="298" r:id="rId15"/>
    <p:sldId id="274" r:id="rId16"/>
    <p:sldId id="275" r:id="rId17"/>
    <p:sldId id="277" r:id="rId18"/>
    <p:sldId id="278" r:id="rId19"/>
    <p:sldId id="279" r:id="rId20"/>
    <p:sldId id="299" r:id="rId21"/>
    <p:sldId id="280" r:id="rId22"/>
    <p:sldId id="281" r:id="rId23"/>
    <p:sldId id="300" r:id="rId24"/>
    <p:sldId id="282" r:id="rId25"/>
    <p:sldId id="301" r:id="rId26"/>
    <p:sldId id="283" r:id="rId27"/>
    <p:sldId id="30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303" r:id="rId36"/>
    <p:sldId id="291" r:id="rId37"/>
    <p:sldId id="304" r:id="rId38"/>
    <p:sldId id="292" r:id="rId39"/>
    <p:sldId id="305" r:id="rId40"/>
    <p:sldId id="293" r:id="rId41"/>
    <p:sldId id="294" r:id="rId42"/>
    <p:sldId id="295" r:id="rId43"/>
    <p:sldId id="296" r:id="rId44"/>
    <p:sldId id="306" r:id="rId45"/>
    <p:sldId id="297" r:id="rId46"/>
    <p:sldId id="310" r:id="rId47"/>
    <p:sldId id="258" r:id="rId48"/>
    <p:sldId id="307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259" r:id="rId63"/>
    <p:sldId id="324" r:id="rId64"/>
    <p:sldId id="325" r:id="rId65"/>
    <p:sldId id="260" r:id="rId66"/>
    <p:sldId id="271" r:id="rId67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197F-85C9-2C43-9921-AA8510812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BD9EF-EB97-E447-90E0-12048045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0A3-4F08-8246-B568-7E822F31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6F5B-2B86-E445-8D13-DD71B3C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ABEB-5E92-DF40-9B54-A037307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382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EF4-F546-704C-AAA5-2108BB6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1E69-067C-2D4C-96F7-642F1C8F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C1832-9087-4D41-AAE0-754090D2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066-29DA-744B-A1D0-D526E36A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97A5-507F-C24C-975B-D68B3E73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330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15EF7-5C0A-A74C-9FE5-C1CBA66BB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E6176-EA65-B749-943F-585035AB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AA67-43A0-4B4C-BAF7-4A5F95E6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93FD-C159-2B4B-891B-CB5010F9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2DF8-6A3C-6640-AF11-5B10FAB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7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2F66-F607-7540-B40F-BAD2A1CD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7EFFE-1AFD-0D41-AC26-B3362364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7D7B-12F8-4E47-B48A-0DB042F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17F7A-D58B-B741-BDDE-0B31BC5A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CDE-24F1-144E-9009-E38EFF1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8466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5847-149B-D041-9F7A-8E10A088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94E26-45CC-7849-8A5D-5578F1088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E5131-5B9C-7842-85F2-B7D6369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D65F-6A1A-924F-801A-10D5CB3D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756-B26A-7346-BF4C-7BD23541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57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AF1D-F35F-B84A-91FD-D46797DD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93B4-E773-9645-8DE1-44D458F5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41E3-AB16-DB47-8F7C-68E0D251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8504F-392C-BF49-BF02-C9F63DC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BA3D8-86B0-2446-87F8-CFC62FDE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B7D8-16DD-DB49-90A4-FA934F01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74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BE6-7CB4-714E-929B-FB210564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6DA9-369B-F44F-87FB-67D2A432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2B892-9153-234D-8135-310E391F4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55AF1-4E64-BB48-9080-E05719B4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C0A66-55B9-2B45-8843-DDDC45A3D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6C18A-CD77-8F43-B9BA-8A305F7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6BACF-4227-0842-9178-9D1DEB5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00D66-4BB9-E64E-B486-B28ECE85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898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C297-0652-994F-B61F-C6F08BAB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4D351-22FB-5649-A2A8-C5A44CDF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FDC99-56B8-C14E-A4B4-F4BAE9F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439F2-AA52-D04D-844D-E63C79E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615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7D614-EFCE-4D43-9C4E-C87D2312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A7952-DBB8-BE42-97A7-1F6A575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132-D24A-4B4B-AED0-21730F09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172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C390-627B-7944-BF3E-0B9B8029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BDED-BA09-BB41-8274-636B6929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DAF24-4A55-1341-A06E-36238C6D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0C42-FE14-9F43-A1FA-98D4780D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80B3-3D27-B940-AC6E-B864B9C5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D725-34E8-F04F-85EE-5C4C38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0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749E-4E32-3641-92FB-AE864CFC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791D-2F26-B94A-A6E4-675F4D7BE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C5F3-1D6B-D246-88FD-52A9C95F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D3D2-D282-854C-8B8F-99E5BCA7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4B9F4-B03E-214C-AC46-7A8673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84E2-278A-FB40-BF45-FDE3B11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5122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576C2-BFF6-EA4B-9919-54E9691E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D02E-B2F9-EE46-AEBF-39127E4F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FED13-D1CA-6C4D-893E-E336D0433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40B-6D67-2A48-B64A-5C7D8D8ED4B1}" type="datetimeFigureOut">
              <a:rPr lang="en-QA" smtClean="0"/>
              <a:t>02/08/2022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0197-667D-3049-B113-F93636B5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00F2-FE18-284E-A356-BA82CC9E4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6456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110-f22/referenc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8C12-F230-584F-BACD-44BE534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432" y="308916"/>
            <a:ext cx="10153135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  <a:endParaRPr lang="en-Q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045D-C422-3D47-A4D7-2CD607B1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0973"/>
            <a:ext cx="9144000" cy="3089189"/>
          </a:xfrm>
        </p:spPr>
        <p:txBody>
          <a:bodyPr>
            <a:normAutofit fontScale="92500" lnSpcReduction="10000"/>
          </a:bodyPr>
          <a:lstStyle/>
          <a:p>
            <a:r>
              <a:rPr lang="en-QA" sz="3700" dirty="0"/>
              <a:t>Lecture 2: Examples of Algorithms</a:t>
            </a:r>
          </a:p>
          <a:p>
            <a:endParaRPr lang="en-QA" sz="3200" dirty="0"/>
          </a:p>
          <a:p>
            <a:r>
              <a:rPr lang="en-QA" sz="3200" dirty="0"/>
              <a:t>August 02, 2022</a:t>
            </a:r>
          </a:p>
          <a:p>
            <a:endParaRPr lang="en-QA" sz="3200" dirty="0"/>
          </a:p>
          <a:p>
            <a:r>
              <a:rPr lang="en-US" sz="3200" b="1" dirty="0"/>
              <a:t>Mohammad Hammoud </a:t>
            </a:r>
            <a:r>
              <a:rPr lang="en-US" sz="3200" dirty="0"/>
              <a:t>and</a:t>
            </a:r>
            <a:r>
              <a:rPr lang="en-US" sz="3200" b="1" dirty="0"/>
              <a:t> Eduardo </a:t>
            </a:r>
            <a:r>
              <a:rPr lang="en-US" sz="3200" b="1" dirty="0" err="1"/>
              <a:t>Feo</a:t>
            </a:r>
            <a:r>
              <a:rPr lang="en-US" sz="3200" b="1" dirty="0"/>
              <a:t> Flushing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Carnegie Mellon University in Qatar</a:t>
            </a:r>
          </a:p>
          <a:p>
            <a:endParaRPr lang="en-QA" sz="3200" dirty="0"/>
          </a:p>
        </p:txBody>
      </p:sp>
    </p:spTree>
    <p:extLst>
      <p:ext uri="{BB962C8B-B14F-4D97-AF65-F5344CB8AC3E}">
        <p14:creationId xmlns:p14="http://schemas.microsoft.com/office/powerpoint/2010/main" val="341782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You can sort cards by using three piles: </a:t>
            </a:r>
            <a:r>
              <a:rPr lang="en-GB" dirty="0">
                <a:solidFill>
                  <a:srgbClr val="C00000"/>
                </a:solidFill>
              </a:rPr>
              <a:t>unsorted</a:t>
            </a:r>
            <a:r>
              <a:rPr lang="en-GB" dirty="0"/>
              <a:t>, </a:t>
            </a:r>
            <a:r>
              <a:rPr lang="en-GB" dirty="0">
                <a:solidFill>
                  <a:srgbClr val="00B050"/>
                </a:solidFill>
              </a:rPr>
              <a:t>sorted</a:t>
            </a:r>
            <a:r>
              <a:rPr lang="en-GB" dirty="0"/>
              <a:t>, and </a:t>
            </a:r>
            <a:r>
              <a:rPr lang="en-GB" dirty="0">
                <a:solidFill>
                  <a:srgbClr val="00B0F0"/>
                </a:solidFill>
              </a:rPr>
              <a:t>temp</a:t>
            </a:r>
          </a:p>
          <a:p>
            <a:endParaRPr lang="en-GB" dirty="0"/>
          </a:p>
          <a:p>
            <a:r>
              <a:rPr lang="en-GB" dirty="0"/>
              <a:t>You can then define the steps of a sorting algorithm roughly as follows: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Place all cards in the unsorted pile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 As long as there are cards in the unsorted pile: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Take a card from the unsorted pile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Find its appropriate place in the sorted pile (for this you need a temp pile)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Go back to step 2</a:t>
            </a:r>
          </a:p>
          <a:p>
            <a:pPr marL="1428750" lvl="2" indent="-514350">
              <a:buFont typeface="+mj-lt"/>
              <a:buAutoNum type="alphaLcPeriod"/>
            </a:pPr>
            <a:endParaRPr lang="en-GB" dirty="0"/>
          </a:p>
          <a:p>
            <a:r>
              <a:rPr lang="en-GB" dirty="0"/>
              <a:t>But, how to do step 2-b?</a:t>
            </a:r>
          </a:p>
        </p:txBody>
      </p:sp>
    </p:spTree>
    <p:extLst>
      <p:ext uri="{BB962C8B-B14F-4D97-AF65-F5344CB8AC3E}">
        <p14:creationId xmlns:p14="http://schemas.microsoft.com/office/powerpoint/2010/main" val="13168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</p:spTree>
    <p:extLst>
      <p:ext uri="{BB962C8B-B14F-4D97-AF65-F5344CB8AC3E}">
        <p14:creationId xmlns:p14="http://schemas.microsoft.com/office/powerpoint/2010/main" val="243873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1507520" y="2733011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554072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814336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E6B8FA-9016-9D45-8E0F-D205948B6C81}"/>
              </a:ext>
            </a:extLst>
          </p:cNvPr>
          <p:cNvSpPr txBox="1"/>
          <p:nvPr/>
        </p:nvSpPr>
        <p:spPr>
          <a:xfrm>
            <a:off x="3883814" y="4876455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3 &gt; 18?</a:t>
            </a:r>
          </a:p>
        </p:txBody>
      </p:sp>
    </p:spTree>
    <p:extLst>
      <p:ext uri="{BB962C8B-B14F-4D97-AF65-F5344CB8AC3E}">
        <p14:creationId xmlns:p14="http://schemas.microsoft.com/office/powerpoint/2010/main" val="4170023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7A4273-66B1-A940-A7FE-2B604DEC4E8D}"/>
              </a:ext>
            </a:extLst>
          </p:cNvPr>
          <p:cNvSpPr txBox="1"/>
          <p:nvPr/>
        </p:nvSpPr>
        <p:spPr>
          <a:xfrm>
            <a:off x="3883814" y="4876455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3 &gt; 18?</a:t>
            </a:r>
          </a:p>
        </p:txBody>
      </p:sp>
    </p:spTree>
    <p:extLst>
      <p:ext uri="{BB962C8B-B14F-4D97-AF65-F5344CB8AC3E}">
        <p14:creationId xmlns:p14="http://schemas.microsoft.com/office/powerpoint/2010/main" val="2109355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4066935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4439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578155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4439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D243FE-5C74-F548-AAF9-E36AC2526F9D}"/>
              </a:ext>
            </a:extLst>
          </p:cNvPr>
          <p:cNvSpPr txBox="1"/>
          <p:nvPr/>
        </p:nvSpPr>
        <p:spPr>
          <a:xfrm>
            <a:off x="3986462" y="442937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7 &gt; 18?</a:t>
            </a:r>
          </a:p>
        </p:txBody>
      </p:sp>
    </p:spTree>
    <p:extLst>
      <p:ext uri="{BB962C8B-B14F-4D97-AF65-F5344CB8AC3E}">
        <p14:creationId xmlns:p14="http://schemas.microsoft.com/office/powerpoint/2010/main" val="4132301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F8757-1AD7-374E-A75B-8CC1CBE382CA}"/>
              </a:ext>
            </a:extLst>
          </p:cNvPr>
          <p:cNvSpPr txBox="1"/>
          <p:nvPr/>
        </p:nvSpPr>
        <p:spPr>
          <a:xfrm>
            <a:off x="3986462" y="442937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7 &gt; 18?</a:t>
            </a:r>
          </a:p>
        </p:txBody>
      </p:sp>
    </p:spTree>
    <p:extLst>
      <p:ext uri="{BB962C8B-B14F-4D97-AF65-F5344CB8AC3E}">
        <p14:creationId xmlns:p14="http://schemas.microsoft.com/office/powerpoint/2010/main" val="130439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Last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What are algorithms?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rgbClr val="00B0F0"/>
                </a:solidFill>
              </a:rPr>
              <a:t>Today’s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Examples of algorithms: </a:t>
            </a:r>
            <a:r>
              <a:rPr lang="en-GB" i="1" dirty="0"/>
              <a:t>searching</a:t>
            </a:r>
            <a:r>
              <a:rPr lang="en-GB" dirty="0"/>
              <a:t>, </a:t>
            </a:r>
            <a:r>
              <a:rPr lang="en-GB" i="1" dirty="0"/>
              <a:t>sorting</a:t>
            </a:r>
            <a:r>
              <a:rPr lang="en-GB" dirty="0"/>
              <a:t>, and </a:t>
            </a:r>
            <a:r>
              <a:rPr lang="en-GB" i="1" dirty="0"/>
              <a:t>merging</a:t>
            </a:r>
          </a:p>
          <a:p>
            <a:pPr lvl="1"/>
            <a:endParaRPr lang="en-GB" i="1" dirty="0"/>
          </a:p>
          <a:p>
            <a:r>
              <a:rPr lang="en-GB" dirty="0">
                <a:solidFill>
                  <a:srgbClr val="00B0F0"/>
                </a:solidFill>
              </a:rPr>
              <a:t>Announcement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Quiz I will take place on Thursday, August 4 during the lab session</a:t>
            </a:r>
          </a:p>
          <a:p>
            <a:pPr lvl="2"/>
            <a:r>
              <a:rPr lang="en-GB" dirty="0"/>
              <a:t>All the material in this and past lectures are included</a:t>
            </a:r>
          </a:p>
        </p:txBody>
      </p:sp>
    </p:spTree>
    <p:extLst>
      <p:ext uri="{BB962C8B-B14F-4D97-AF65-F5344CB8AC3E}">
        <p14:creationId xmlns:p14="http://schemas.microsoft.com/office/powerpoint/2010/main" val="2442538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9399D0-3A82-3D43-9569-6FAF2C111E79}"/>
              </a:ext>
            </a:extLst>
          </p:cNvPr>
          <p:cNvSpPr txBox="1"/>
          <p:nvPr/>
        </p:nvSpPr>
        <p:spPr>
          <a:xfrm>
            <a:off x="3986462" y="488658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7 &gt; 03?</a:t>
            </a:r>
          </a:p>
        </p:txBody>
      </p:sp>
    </p:spTree>
    <p:extLst>
      <p:ext uri="{BB962C8B-B14F-4D97-AF65-F5344CB8AC3E}">
        <p14:creationId xmlns:p14="http://schemas.microsoft.com/office/powerpoint/2010/main" val="3058699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476156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4" y="4011479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1470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4" y="4011479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07AD4B-BB06-6D41-881D-67773AEF09C3}"/>
              </a:ext>
            </a:extLst>
          </p:cNvPr>
          <p:cNvSpPr txBox="1"/>
          <p:nvPr/>
        </p:nvSpPr>
        <p:spPr>
          <a:xfrm>
            <a:off x="3781165" y="398230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18?</a:t>
            </a:r>
          </a:p>
        </p:txBody>
      </p:sp>
    </p:spTree>
    <p:extLst>
      <p:ext uri="{BB962C8B-B14F-4D97-AF65-F5344CB8AC3E}">
        <p14:creationId xmlns:p14="http://schemas.microsoft.com/office/powerpoint/2010/main" val="2344041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6FB8C0-BA3A-C746-BFED-AA93893D2441}"/>
              </a:ext>
            </a:extLst>
          </p:cNvPr>
          <p:cNvSpPr txBox="1"/>
          <p:nvPr/>
        </p:nvSpPr>
        <p:spPr>
          <a:xfrm>
            <a:off x="3781165" y="398230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18?</a:t>
            </a:r>
          </a:p>
        </p:txBody>
      </p:sp>
    </p:spTree>
    <p:extLst>
      <p:ext uri="{BB962C8B-B14F-4D97-AF65-F5344CB8AC3E}">
        <p14:creationId xmlns:p14="http://schemas.microsoft.com/office/powerpoint/2010/main" val="968282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BC30B2-00A8-A94B-B7D0-94B92C9F9A9B}"/>
              </a:ext>
            </a:extLst>
          </p:cNvPr>
          <p:cNvSpPr txBox="1"/>
          <p:nvPr/>
        </p:nvSpPr>
        <p:spPr>
          <a:xfrm>
            <a:off x="3781165" y="445186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07?</a:t>
            </a:r>
          </a:p>
        </p:txBody>
      </p:sp>
    </p:spTree>
    <p:extLst>
      <p:ext uri="{BB962C8B-B14F-4D97-AF65-F5344CB8AC3E}">
        <p14:creationId xmlns:p14="http://schemas.microsoft.com/office/powerpoint/2010/main" val="305678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4F4938-D9EC-964E-81DE-2449361B52C7}"/>
              </a:ext>
            </a:extLst>
          </p:cNvPr>
          <p:cNvSpPr txBox="1"/>
          <p:nvPr/>
        </p:nvSpPr>
        <p:spPr>
          <a:xfrm>
            <a:off x="3781165" y="445186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07?</a:t>
            </a:r>
          </a:p>
        </p:txBody>
      </p:sp>
    </p:spTree>
    <p:extLst>
      <p:ext uri="{BB962C8B-B14F-4D97-AF65-F5344CB8AC3E}">
        <p14:creationId xmlns:p14="http://schemas.microsoft.com/office/powerpoint/2010/main" val="1310823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EBD4E2-32F9-EE48-A63E-83E0D98DE8DB}"/>
              </a:ext>
            </a:extLst>
          </p:cNvPr>
          <p:cNvSpPr txBox="1"/>
          <p:nvPr/>
        </p:nvSpPr>
        <p:spPr>
          <a:xfrm>
            <a:off x="3781165" y="488435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03?</a:t>
            </a:r>
          </a:p>
        </p:txBody>
      </p:sp>
    </p:spTree>
    <p:extLst>
      <p:ext uri="{BB962C8B-B14F-4D97-AF65-F5344CB8AC3E}">
        <p14:creationId xmlns:p14="http://schemas.microsoft.com/office/powerpoint/2010/main" val="664757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5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E4024D-44E6-3841-BAD3-8B9867D15D66}"/>
              </a:ext>
            </a:extLst>
          </p:cNvPr>
          <p:cNvSpPr txBox="1"/>
          <p:nvPr/>
        </p:nvSpPr>
        <p:spPr>
          <a:xfrm>
            <a:off x="3781165" y="488435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03?</a:t>
            </a:r>
          </a:p>
        </p:txBody>
      </p:sp>
    </p:spTree>
    <p:extLst>
      <p:ext uri="{BB962C8B-B14F-4D97-AF65-F5344CB8AC3E}">
        <p14:creationId xmlns:p14="http://schemas.microsoft.com/office/powerpoint/2010/main" val="1474974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5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23928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Suppose you are holding a set of cards in your hand, numbered 1 to 100, </a:t>
            </a:r>
            <a:r>
              <a:rPr lang="en-GB" i="1" dirty="0"/>
              <a:t>but they are not sorted</a:t>
            </a:r>
          </a:p>
          <a:p>
            <a:endParaRPr lang="en-GB" dirty="0"/>
          </a:p>
          <a:p>
            <a:r>
              <a:rPr lang="en-GB" dirty="0"/>
              <a:t>How can you find the highest card in this set?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Check if the first card is 100: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halt (the card is found)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remove that card and go back to step 1</a:t>
            </a:r>
          </a:p>
          <a:p>
            <a:pPr marL="1371600" lvl="2" indent="-457200">
              <a:buFont typeface="+mj-lt"/>
              <a:buAutoNum type="alphaLcPeriod"/>
            </a:pPr>
            <a:endParaRPr lang="en-GB" sz="2400" dirty="0"/>
          </a:p>
          <a:p>
            <a:r>
              <a:rPr lang="en-GB" dirty="0"/>
              <a:t>What if you are given a subset of those 100 cards (say, 80) and asked to find the highest card; how will you proceed?</a:t>
            </a:r>
          </a:p>
        </p:txBody>
      </p:sp>
    </p:spTree>
    <p:extLst>
      <p:ext uri="{BB962C8B-B14F-4D97-AF65-F5344CB8AC3E}">
        <p14:creationId xmlns:p14="http://schemas.microsoft.com/office/powerpoint/2010/main" val="22665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551478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900940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61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472377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61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09EB77-72C6-0641-B6A6-F89A3169752D}"/>
              </a:ext>
            </a:extLst>
          </p:cNvPr>
          <p:cNvSpPr txBox="1"/>
          <p:nvPr/>
        </p:nvSpPr>
        <p:spPr>
          <a:xfrm>
            <a:off x="3904730" y="3578991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18?</a:t>
            </a:r>
          </a:p>
        </p:txBody>
      </p:sp>
    </p:spTree>
    <p:extLst>
      <p:ext uri="{BB962C8B-B14F-4D97-AF65-F5344CB8AC3E}">
        <p14:creationId xmlns:p14="http://schemas.microsoft.com/office/powerpoint/2010/main" val="3245779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0B1A2D-37D8-4C4B-8C9C-82AED3C20FFD}"/>
              </a:ext>
            </a:extLst>
          </p:cNvPr>
          <p:cNvSpPr txBox="1"/>
          <p:nvPr/>
        </p:nvSpPr>
        <p:spPr>
          <a:xfrm>
            <a:off x="3904730" y="3578991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18?</a:t>
            </a:r>
          </a:p>
        </p:txBody>
      </p:sp>
    </p:spTree>
    <p:extLst>
      <p:ext uri="{BB962C8B-B14F-4D97-AF65-F5344CB8AC3E}">
        <p14:creationId xmlns:p14="http://schemas.microsoft.com/office/powerpoint/2010/main" val="11250329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42B50E-C1A7-3147-8B5B-724BB6AA4238}"/>
              </a:ext>
            </a:extLst>
          </p:cNvPr>
          <p:cNvSpPr txBox="1"/>
          <p:nvPr/>
        </p:nvSpPr>
        <p:spPr>
          <a:xfrm>
            <a:off x="3904730" y="402383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07?</a:t>
            </a:r>
          </a:p>
        </p:txBody>
      </p:sp>
    </p:spTree>
    <p:extLst>
      <p:ext uri="{BB962C8B-B14F-4D97-AF65-F5344CB8AC3E}">
        <p14:creationId xmlns:p14="http://schemas.microsoft.com/office/powerpoint/2010/main" val="1151642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83A1EF-8BDA-6241-8654-38F49BAB8E36}"/>
              </a:ext>
            </a:extLst>
          </p:cNvPr>
          <p:cNvSpPr txBox="1"/>
          <p:nvPr/>
        </p:nvSpPr>
        <p:spPr>
          <a:xfrm>
            <a:off x="3904730" y="402383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07?</a:t>
            </a:r>
          </a:p>
        </p:txBody>
      </p:sp>
    </p:spTree>
    <p:extLst>
      <p:ext uri="{BB962C8B-B14F-4D97-AF65-F5344CB8AC3E}">
        <p14:creationId xmlns:p14="http://schemas.microsoft.com/office/powerpoint/2010/main" val="21637774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83A1EF-8BDA-6241-8654-38F49BAB8E36}"/>
              </a:ext>
            </a:extLst>
          </p:cNvPr>
          <p:cNvSpPr txBox="1"/>
          <p:nvPr/>
        </p:nvSpPr>
        <p:spPr>
          <a:xfrm>
            <a:off x="3904730" y="4481048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03?</a:t>
            </a:r>
          </a:p>
        </p:txBody>
      </p:sp>
    </p:spTree>
    <p:extLst>
      <p:ext uri="{BB962C8B-B14F-4D97-AF65-F5344CB8AC3E}">
        <p14:creationId xmlns:p14="http://schemas.microsoft.com/office/powerpoint/2010/main" val="36256378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9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1B7A3C-26AC-6746-9E6A-D260BD3BC46A}"/>
              </a:ext>
            </a:extLst>
          </p:cNvPr>
          <p:cNvSpPr txBox="1"/>
          <p:nvPr/>
        </p:nvSpPr>
        <p:spPr>
          <a:xfrm>
            <a:off x="3904730" y="4481048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03?</a:t>
            </a:r>
          </a:p>
        </p:txBody>
      </p:sp>
    </p:spTree>
    <p:extLst>
      <p:ext uri="{BB962C8B-B14F-4D97-AF65-F5344CB8AC3E}">
        <p14:creationId xmlns:p14="http://schemas.microsoft.com/office/powerpoint/2010/main" val="79712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9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1B7A3C-26AC-6746-9E6A-D260BD3BC46A}"/>
              </a:ext>
            </a:extLst>
          </p:cNvPr>
          <p:cNvSpPr txBox="1"/>
          <p:nvPr/>
        </p:nvSpPr>
        <p:spPr>
          <a:xfrm>
            <a:off x="3904730" y="4888824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01?</a:t>
            </a:r>
          </a:p>
        </p:txBody>
      </p:sp>
    </p:spTree>
    <p:extLst>
      <p:ext uri="{BB962C8B-B14F-4D97-AF65-F5344CB8AC3E}">
        <p14:creationId xmlns:p14="http://schemas.microsoft.com/office/powerpoint/2010/main" val="303363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Finding Max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Take the first card, if any (this is the highest card so far)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Take the next card, if any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Check if it is greater than the highest card so far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b="1" dirty="0">
                <a:solidFill>
                  <a:srgbClr val="00B050"/>
                </a:solidFill>
              </a:rPr>
              <a:t>yes</a:t>
            </a:r>
            <a:r>
              <a:rPr lang="en-GB" dirty="0"/>
              <a:t>:  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Make the current card as the highest card so far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Go back to step 2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b="1" dirty="0">
                <a:solidFill>
                  <a:srgbClr val="C00000"/>
                </a:solidFill>
              </a:rPr>
              <a:t>no</a:t>
            </a:r>
            <a:r>
              <a:rPr lang="en-GB" dirty="0"/>
              <a:t>:  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Discard the current card 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Go back to step 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EE77787-F377-D841-86B5-FF8AE0229F53}"/>
              </a:ext>
            </a:extLst>
          </p:cNvPr>
          <p:cNvSpPr/>
          <p:nvPr/>
        </p:nvSpPr>
        <p:spPr>
          <a:xfrm>
            <a:off x="542666" y="5670550"/>
            <a:ext cx="11281719" cy="822325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When there are no more cards to take in step 2, the highest card so far will be the highest (or the </a:t>
            </a:r>
            <a:r>
              <a:rPr lang="en-GB" sz="2400" i="1" dirty="0"/>
              <a:t>maximum</a:t>
            </a:r>
            <a:r>
              <a:rPr lang="en-GB" sz="2400" dirty="0"/>
              <a:t>) card in the deck</a:t>
            </a:r>
          </a:p>
        </p:txBody>
      </p:sp>
    </p:spTree>
    <p:extLst>
      <p:ext uri="{BB962C8B-B14F-4D97-AF65-F5344CB8AC3E}">
        <p14:creationId xmlns:p14="http://schemas.microsoft.com/office/powerpoint/2010/main" val="155449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9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27954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33560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7026567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58" y="314650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5098880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58" y="314650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1879D0-F5D3-3D45-BA77-F4945333188C}"/>
              </a:ext>
            </a:extLst>
          </p:cNvPr>
          <p:cNvSpPr txBox="1"/>
          <p:nvPr/>
        </p:nvSpPr>
        <p:spPr>
          <a:xfrm>
            <a:off x="3730053" y="3146504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19 &gt; 18?</a:t>
            </a:r>
          </a:p>
        </p:txBody>
      </p:sp>
    </p:spTree>
    <p:extLst>
      <p:ext uri="{BB962C8B-B14F-4D97-AF65-F5344CB8AC3E}">
        <p14:creationId xmlns:p14="http://schemas.microsoft.com/office/powerpoint/2010/main" val="29518508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5249554" y="270672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58" y="314650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784793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B0F0"/>
                </a:solidFill>
              </a:rPr>
              <a:t>The full algorithm can be defined as follows</a:t>
            </a:r>
            <a:endParaRPr lang="en-QA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080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29283"/>
            <a:ext cx="10611255" cy="642872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Check if the unsorted pile is empty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00B050"/>
                </a:solidFill>
              </a:rPr>
              <a:t>yes</a:t>
            </a:r>
            <a:r>
              <a:rPr lang="en-US" sz="2200" dirty="0"/>
              <a:t>: halt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C00000"/>
                </a:solidFill>
              </a:rPr>
              <a:t>no</a:t>
            </a:r>
            <a:r>
              <a:rPr lang="en-US" sz="2200" dirty="0"/>
              <a:t>: take a card from the unsorted pile to place it on the sorted pile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Check if the sorted pile is empty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00B050"/>
                </a:solidFill>
              </a:rPr>
              <a:t>yes</a:t>
            </a:r>
            <a:r>
              <a:rPr lang="en-US" sz="2200" dirty="0"/>
              <a:t>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200" dirty="0"/>
              <a:t>Place the card on the sorted pile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200" dirty="0"/>
              <a:t>Go back to step 1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C00000"/>
                </a:solidFill>
              </a:rPr>
              <a:t>no</a:t>
            </a:r>
            <a:r>
              <a:rPr lang="en-US" sz="2200" dirty="0"/>
              <a:t>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b="1" dirty="0"/>
              <a:t>Check if the card is greater than the first card on the sorted pile</a:t>
            </a:r>
          </a:p>
          <a:p>
            <a:pPr marL="1828800" lvl="3" indent="-457200">
              <a:buFont typeface="+mj-lt"/>
              <a:buAutoNum type="alphaUcPeriod"/>
            </a:pPr>
            <a:r>
              <a:rPr lang="en-US" sz="2000" dirty="0"/>
              <a:t>If </a:t>
            </a:r>
            <a:r>
              <a:rPr lang="en-US" sz="2000" b="1" dirty="0">
                <a:solidFill>
                  <a:srgbClr val="00B050"/>
                </a:solidFill>
              </a:rPr>
              <a:t>yes</a:t>
            </a:r>
            <a:r>
              <a:rPr lang="en-US" sz="2000" dirty="0"/>
              <a:t>: 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Place the card at the top of the sorted pile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If the temp pile is not empty, flip it up and place it back on the top of the sorted pile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Go back to step 1</a:t>
            </a:r>
          </a:p>
          <a:p>
            <a:pPr marL="1885950" lvl="3" indent="-514350">
              <a:buFont typeface="+mj-lt"/>
              <a:buAutoNum type="alphaUcPeriod"/>
            </a:pPr>
            <a:r>
              <a:rPr lang="en-QA" sz="2000" dirty="0"/>
              <a:t>If </a:t>
            </a:r>
            <a:r>
              <a:rPr lang="en-QA" sz="2000" b="1" dirty="0">
                <a:solidFill>
                  <a:srgbClr val="C00000"/>
                </a:solidFill>
              </a:rPr>
              <a:t>no</a:t>
            </a:r>
            <a:r>
              <a:rPr lang="en-QA" sz="2000" dirty="0"/>
              <a:t>:</a:t>
            </a:r>
            <a:endParaRPr lang="en-US" sz="2000" dirty="0"/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Take the card from the top of the sorted pile and place it at the top of the temp pile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Go back to step 2-b-i</a:t>
            </a:r>
            <a:endParaRPr lang="en-QA" sz="2000" dirty="0"/>
          </a:p>
        </p:txBody>
      </p:sp>
    </p:spTree>
    <p:extLst>
      <p:ext uri="{BB962C8B-B14F-4D97-AF65-F5344CB8AC3E}">
        <p14:creationId xmlns:p14="http://schemas.microsoft.com/office/powerpoint/2010/main" val="42805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Reverse the Sorted Pile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This algorithm will produce a sorted pile in an </a:t>
            </a:r>
            <a:r>
              <a:rPr lang="en-GB" i="1" dirty="0"/>
              <a:t>increasing</a:t>
            </a:r>
            <a:r>
              <a:rPr lang="en-GB" dirty="0"/>
              <a:t> order</a:t>
            </a:r>
            <a:endParaRPr lang="en-QA" dirty="0"/>
          </a:p>
          <a:p>
            <a:pPr marL="514350" indent="-514350">
              <a:buFont typeface="+mj-lt"/>
              <a:buAutoNum type="arabicPeriod"/>
            </a:pPr>
            <a:endParaRPr lang="en-QA" dirty="0"/>
          </a:p>
          <a:p>
            <a:pPr marL="514350" indent="-514350">
              <a:buFont typeface="+mj-lt"/>
              <a:buAutoNum type="arabicPeriod"/>
            </a:pPr>
            <a:r>
              <a:rPr lang="en-QA" dirty="0"/>
              <a:t>Can you modify it to produce a sorted pile in a </a:t>
            </a:r>
            <a:r>
              <a:rPr lang="en-QA" i="1" dirty="0"/>
              <a:t>decreasing</a:t>
            </a:r>
            <a:r>
              <a:rPr lang="en-QA" dirty="0"/>
              <a:t> order?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71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Let us say you have two friends who can help you in sorting the cards</a:t>
            </a:r>
          </a:p>
          <a:p>
            <a:endParaRPr lang="en-GB" dirty="0"/>
          </a:p>
          <a:p>
            <a:r>
              <a:rPr lang="en-GB" dirty="0"/>
              <a:t>If you split the cards into two subsets and assign each subset to each of your friends, they can apply your sorting algorithm and return to you two sorted piles</a:t>
            </a:r>
          </a:p>
          <a:p>
            <a:endParaRPr lang="en-GB" dirty="0"/>
          </a:p>
          <a:p>
            <a:r>
              <a:rPr lang="en-GB" dirty="0"/>
              <a:t>How can you merge these two sorted piles into a single sorted pile?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Premise</a:t>
            </a:r>
            <a:r>
              <a:rPr lang="en-GB" dirty="0"/>
              <a:t>: the lowest (or highest) card across the two piles is the lowest (or highest) card overall</a:t>
            </a:r>
          </a:p>
          <a:p>
            <a:pPr lvl="1"/>
            <a:r>
              <a:rPr lang="en-GB" dirty="0">
                <a:solidFill>
                  <a:srgbClr val="92D050"/>
                </a:solidFill>
              </a:rPr>
              <a:t>Action</a:t>
            </a:r>
            <a:r>
              <a:rPr lang="en-GB" dirty="0"/>
              <a:t>: take this card and place it as the first card in the single sorted pile</a:t>
            </a:r>
          </a:p>
          <a:p>
            <a:pPr lvl="1"/>
            <a:r>
              <a:rPr lang="en-GB" dirty="0"/>
              <a:t>Repeat!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7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Finding 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How can you find the lowest (or </a:t>
            </a:r>
            <a:r>
              <a:rPr lang="en-GB" i="1" dirty="0"/>
              <a:t>minimum</a:t>
            </a:r>
            <a:r>
              <a:rPr lang="en-GB" dirty="0"/>
              <a:t>) card? </a:t>
            </a:r>
          </a:p>
        </p:txBody>
      </p:sp>
    </p:spTree>
    <p:extLst>
      <p:ext uri="{BB962C8B-B14F-4D97-AF65-F5344CB8AC3E}">
        <p14:creationId xmlns:p14="http://schemas.microsoft.com/office/powerpoint/2010/main" val="259884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1701110" y="403507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5171300" y="402830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/>
          <p:nvPr/>
        </p:nvCxnSpPr>
        <p:spPr>
          <a:xfrm>
            <a:off x="3492848" y="4275438"/>
            <a:ext cx="15693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3808795" y="3828245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19 &gt; 18</a:t>
            </a:r>
          </a:p>
        </p:txBody>
      </p:sp>
    </p:spTree>
    <p:extLst>
      <p:ext uri="{BB962C8B-B14F-4D97-AF65-F5344CB8AC3E}">
        <p14:creationId xmlns:p14="http://schemas.microsoft.com/office/powerpoint/2010/main" val="1605682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5171300" y="402830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/>
          <p:nvPr/>
        </p:nvCxnSpPr>
        <p:spPr>
          <a:xfrm>
            <a:off x="3492848" y="4275438"/>
            <a:ext cx="15693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3808795" y="3828245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19 &gt; 18</a:t>
            </a:r>
          </a:p>
        </p:txBody>
      </p:sp>
    </p:spTree>
    <p:extLst>
      <p:ext uri="{BB962C8B-B14F-4D97-AF65-F5344CB8AC3E}">
        <p14:creationId xmlns:p14="http://schemas.microsoft.com/office/powerpoint/2010/main" val="9442798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5171300" y="402830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 flipV="1">
            <a:off x="3521676" y="4275438"/>
            <a:ext cx="1540480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 rot="20839779">
            <a:off x="3794429" y="4058701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18</a:t>
            </a:r>
          </a:p>
        </p:txBody>
      </p:sp>
    </p:spTree>
    <p:extLst>
      <p:ext uri="{BB962C8B-B14F-4D97-AF65-F5344CB8AC3E}">
        <p14:creationId xmlns:p14="http://schemas.microsoft.com/office/powerpoint/2010/main" val="853979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 flipV="1">
            <a:off x="3521676" y="4275438"/>
            <a:ext cx="1540480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F8B683F-BC23-4042-80C2-2DFA308316A5}"/>
              </a:ext>
            </a:extLst>
          </p:cNvPr>
          <p:cNvSpPr txBox="1"/>
          <p:nvPr/>
        </p:nvSpPr>
        <p:spPr>
          <a:xfrm rot="20839779">
            <a:off x="3794429" y="4058701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18</a:t>
            </a:r>
          </a:p>
        </p:txBody>
      </p:sp>
    </p:spTree>
    <p:extLst>
      <p:ext uri="{BB962C8B-B14F-4D97-AF65-F5344CB8AC3E}">
        <p14:creationId xmlns:p14="http://schemas.microsoft.com/office/powerpoint/2010/main" val="41122298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8281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3854154" y="4248376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7</a:t>
            </a:r>
          </a:p>
        </p:txBody>
      </p:sp>
    </p:spTree>
    <p:extLst>
      <p:ext uri="{BB962C8B-B14F-4D97-AF65-F5344CB8AC3E}">
        <p14:creationId xmlns:p14="http://schemas.microsoft.com/office/powerpoint/2010/main" val="31262678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8281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5DC144F-BB44-0845-8DB0-FFA491E0A67F}"/>
              </a:ext>
            </a:extLst>
          </p:cNvPr>
          <p:cNvSpPr txBox="1"/>
          <p:nvPr/>
        </p:nvSpPr>
        <p:spPr>
          <a:xfrm>
            <a:off x="3854154" y="4248376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7</a:t>
            </a:r>
          </a:p>
        </p:txBody>
      </p:sp>
    </p:spTree>
    <p:extLst>
      <p:ext uri="{BB962C8B-B14F-4D97-AF65-F5344CB8AC3E}">
        <p14:creationId xmlns:p14="http://schemas.microsoft.com/office/powerpoint/2010/main" val="3646009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95167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 rot="958743">
            <a:off x="4024736" y="4470798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&gt; 2</a:t>
            </a:r>
          </a:p>
        </p:txBody>
      </p:sp>
    </p:spTree>
    <p:extLst>
      <p:ext uri="{BB962C8B-B14F-4D97-AF65-F5344CB8AC3E}">
        <p14:creationId xmlns:p14="http://schemas.microsoft.com/office/powerpoint/2010/main" val="26657220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95167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 rot="958743">
            <a:off x="4024736" y="4470798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&gt; 2</a:t>
            </a:r>
          </a:p>
        </p:txBody>
      </p:sp>
    </p:spTree>
    <p:extLst>
      <p:ext uri="{BB962C8B-B14F-4D97-AF65-F5344CB8AC3E}">
        <p14:creationId xmlns:p14="http://schemas.microsoft.com/office/powerpoint/2010/main" val="21104361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46389" y="5066270"/>
            <a:ext cx="1470454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4001470" y="4649971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 &lt; 2</a:t>
            </a:r>
          </a:p>
        </p:txBody>
      </p:sp>
    </p:spTree>
    <p:extLst>
      <p:ext uri="{BB962C8B-B14F-4D97-AF65-F5344CB8AC3E}">
        <p14:creationId xmlns:p14="http://schemas.microsoft.com/office/powerpoint/2010/main" val="1054308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8482913" y="313861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46389" y="5066270"/>
            <a:ext cx="1470454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699DE4B-BD29-F242-8C35-9C5FC259A609}"/>
              </a:ext>
            </a:extLst>
          </p:cNvPr>
          <p:cNvSpPr txBox="1"/>
          <p:nvPr/>
        </p:nvSpPr>
        <p:spPr>
          <a:xfrm>
            <a:off x="4001470" y="4649971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 &lt; 2</a:t>
            </a:r>
          </a:p>
        </p:txBody>
      </p:sp>
    </p:spTree>
    <p:extLst>
      <p:ext uri="{BB962C8B-B14F-4D97-AF65-F5344CB8AC3E}">
        <p14:creationId xmlns:p14="http://schemas.microsoft.com/office/powerpoint/2010/main" val="86329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Let us assume you have the same set of cards, but now you need to put them in order (i.e., you need to </a:t>
            </a:r>
            <a:r>
              <a:rPr lang="en-GB" i="1" dirty="0"/>
              <a:t>sort</a:t>
            </a:r>
            <a:r>
              <a:rPr lang="en-GB" dirty="0"/>
              <a:t> them) </a:t>
            </a:r>
          </a:p>
          <a:p>
            <a:endParaRPr lang="en-GB" dirty="0"/>
          </a:p>
          <a:p>
            <a:r>
              <a:rPr lang="en-GB" dirty="0"/>
              <a:t>If you have ALL the cards, you know exactly what will be the first card, the second card, the third card, etc.,</a:t>
            </a:r>
          </a:p>
          <a:p>
            <a:endParaRPr lang="en-GB" dirty="0"/>
          </a:p>
          <a:p>
            <a:r>
              <a:rPr lang="en-GB" dirty="0"/>
              <a:t>In this case, you can find the card with number 1 and place it on a new pile, then the card with number 2 and place it on the pile, and so on</a:t>
            </a:r>
          </a:p>
          <a:p>
            <a:pPr lvl="1"/>
            <a:r>
              <a:rPr lang="en-GB" dirty="0"/>
              <a:t>Do you know how to find a card with a specific number?</a:t>
            </a:r>
          </a:p>
          <a:p>
            <a:pPr lvl="2"/>
            <a:r>
              <a:rPr lang="en-GB" sz="2400" dirty="0"/>
              <a:t>Yes, through searching!</a:t>
            </a:r>
          </a:p>
        </p:txBody>
      </p:sp>
    </p:spTree>
    <p:extLst>
      <p:ext uri="{BB962C8B-B14F-4D97-AF65-F5344CB8AC3E}">
        <p14:creationId xmlns:p14="http://schemas.microsoft.com/office/powerpoint/2010/main" val="273204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8482913" y="313861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4616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8482912" y="270612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8482913" y="313861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610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Merging: Algorithm</a:t>
            </a:r>
            <a:endParaRPr lang="en-Q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In terms of the sequence of steps, we can write something like this: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Check if both piles still have cards: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Take the highest card among the two top ones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Place it at the end of the final pile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Go back to step 1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check if one of the piles still have cards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 take the cards from the remaining pile and place them at the end of the final pile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no</a:t>
            </a:r>
            <a:r>
              <a:rPr lang="en-US" sz="2400" dirty="0"/>
              <a:t>: halt</a:t>
            </a:r>
            <a:endParaRPr lang="en-QA" sz="2400" dirty="0"/>
          </a:p>
        </p:txBody>
      </p:sp>
    </p:spTree>
    <p:extLst>
      <p:ext uri="{BB962C8B-B14F-4D97-AF65-F5344CB8AC3E}">
        <p14:creationId xmlns:p14="http://schemas.microsoft.com/office/powerpoint/2010/main" val="308354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Merging</a:t>
            </a:r>
            <a:endParaRPr lang="en-Q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611255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you have more than 2 helpful friends (say, 8, 16 or whatever)?</a:t>
            </a:r>
          </a:p>
          <a:p>
            <a:pPr lvl="1"/>
            <a:r>
              <a:rPr lang="en-US" dirty="0"/>
              <a:t>You can split the cards into 8, 16, or whatever number of subsets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Note</a:t>
            </a:r>
            <a:r>
              <a:rPr lang="en-US" dirty="0"/>
              <a:t>: The higher the number of subsets, the lower the amount of work per each friend and potentially the faster the sorting process can go</a:t>
            </a:r>
          </a:p>
          <a:p>
            <a:pPr lvl="2"/>
            <a:r>
              <a:rPr lang="en-US" b="1" dirty="0">
                <a:solidFill>
                  <a:srgbClr val="0070C0"/>
                </a:solidFill>
              </a:rPr>
              <a:t>Parallel processing </a:t>
            </a:r>
            <a:r>
              <a:rPr lang="en-US" dirty="0"/>
              <a:t>can accelerate performance!</a:t>
            </a:r>
          </a:p>
          <a:p>
            <a:pPr lvl="1"/>
            <a:r>
              <a:rPr lang="en-US" dirty="0"/>
              <a:t>But, how to merge the sorted piles returned by all your friends?</a:t>
            </a:r>
          </a:p>
          <a:p>
            <a:pPr lvl="2"/>
            <a:r>
              <a:rPr lang="en-US" dirty="0"/>
              <a:t>Merging all of them at once is intricate </a:t>
            </a:r>
          </a:p>
          <a:p>
            <a:pPr lvl="2"/>
            <a:r>
              <a:rPr lang="en-US" dirty="0"/>
              <a:t>Instead, you can merge them 2 at a time (which we know how to do it!)</a:t>
            </a:r>
          </a:p>
          <a:p>
            <a:pPr lvl="3"/>
            <a:r>
              <a:rPr lang="en-US" sz="2000" dirty="0"/>
              <a:t>You can even recruit your friends again to help in the merging process</a:t>
            </a:r>
          </a:p>
          <a:p>
            <a:pPr lvl="3"/>
            <a:r>
              <a:rPr lang="en-US" sz="2000" dirty="0"/>
              <a:t>Assuming 8 sorted piles to begin with, this will result in 4 sorted piles</a:t>
            </a:r>
          </a:p>
          <a:p>
            <a:pPr lvl="3"/>
            <a:r>
              <a:rPr lang="en-US" sz="2000" dirty="0"/>
              <a:t>Apply the same strategy again (i.e., merge 2 at a time)</a:t>
            </a:r>
          </a:p>
          <a:p>
            <a:pPr lvl="3"/>
            <a:r>
              <a:rPr lang="en-US" sz="2000" dirty="0"/>
              <a:t>What will be the result?</a:t>
            </a:r>
          </a:p>
          <a:p>
            <a:pPr lvl="4"/>
            <a:r>
              <a:rPr lang="en-US" dirty="0"/>
              <a:t>2 sorted piles</a:t>
            </a:r>
          </a:p>
          <a:p>
            <a:pPr lvl="3"/>
            <a:r>
              <a:rPr lang="en-US" sz="2000" dirty="0"/>
              <a:t>Apply the same strategy again to get one final sorted pile!</a:t>
            </a:r>
            <a:endParaRPr lang="en-QA" sz="2000" dirty="0"/>
          </a:p>
        </p:txBody>
      </p:sp>
    </p:spTree>
    <p:extLst>
      <p:ext uri="{BB962C8B-B14F-4D97-AF65-F5344CB8AC3E}">
        <p14:creationId xmlns:p14="http://schemas.microsoft.com/office/powerpoint/2010/main" val="185353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Notes</a:t>
            </a:r>
            <a:endParaRPr lang="en-Q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Many times, algorithmic solutions will involve repeating the same step over and over again</a:t>
            </a:r>
          </a:p>
          <a:p>
            <a:endParaRPr lang="en-US" dirty="0"/>
          </a:p>
          <a:p>
            <a:r>
              <a:rPr lang="en-US" dirty="0"/>
              <a:t>Learn how to find these recurrent patterns, so you can write your sequence of steps (and later, your code) more professionally</a:t>
            </a:r>
          </a:p>
          <a:p>
            <a:endParaRPr lang="en-US" dirty="0"/>
          </a:p>
          <a:p>
            <a:r>
              <a:rPr lang="en-US" dirty="0"/>
              <a:t>Remember that this is a process!</a:t>
            </a:r>
          </a:p>
          <a:p>
            <a:pPr lvl="1"/>
            <a:r>
              <a:rPr lang="en-US" dirty="0"/>
              <a:t>You can start with an inferior solution, and refine it as much as needed (without breaking it, of course)</a:t>
            </a:r>
            <a:endParaRPr lang="en-QA" sz="1200" dirty="0"/>
          </a:p>
        </p:txBody>
      </p:sp>
    </p:spTree>
    <p:extLst>
      <p:ext uri="{BB962C8B-B14F-4D97-AF65-F5344CB8AC3E}">
        <p14:creationId xmlns:p14="http://schemas.microsoft.com/office/powerpoint/2010/main" val="1311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Quiz 1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1479521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References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Notes on “Principles of Computing” by Giselle Reis: </a:t>
            </a:r>
            <a:r>
              <a:rPr lang="en-US" dirty="0">
                <a:hlinkClick r:id="rId2"/>
              </a:rPr>
              <a:t>https://web2.qatar.cmu.edu/~mhhammou/15110-f22/references/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05202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The sequence of steps could be something like: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Check if the first card is 1: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put the card at the end of the new pile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place the card at the end of the deck. Go back to step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Check if the first card is 2: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put the card at the end of the new pile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place the card at the end of the deck. Go back to step 2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Check if the first card is 3: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put the card at the end of the new pile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place the card at the end of the deck. Go back to step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532D55-0330-104F-9D1B-C6F05CE2FD18}"/>
              </a:ext>
            </a:extLst>
          </p:cNvPr>
          <p:cNvSpPr txBox="1"/>
          <p:nvPr/>
        </p:nvSpPr>
        <p:spPr>
          <a:xfrm>
            <a:off x="1577171" y="6001907"/>
            <a:ext cx="266420" cy="49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60"/>
              </a:lnSpc>
            </a:pPr>
            <a:r>
              <a:rPr lang="en-QA" sz="2400" b="1" dirty="0"/>
              <a:t>.</a:t>
            </a:r>
          </a:p>
          <a:p>
            <a:pPr>
              <a:lnSpc>
                <a:spcPts val="860"/>
              </a:lnSpc>
            </a:pPr>
            <a:r>
              <a:rPr lang="en-QA" sz="2400" b="1" dirty="0"/>
              <a:t>.</a:t>
            </a:r>
          </a:p>
          <a:p>
            <a:pPr>
              <a:lnSpc>
                <a:spcPts val="860"/>
              </a:lnSpc>
            </a:pPr>
            <a:r>
              <a:rPr lang="en-QA" sz="2400" b="1" dirty="0"/>
              <a:t>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BFB43D3-B06E-7141-9956-E76B3CD1F54E}"/>
              </a:ext>
            </a:extLst>
          </p:cNvPr>
          <p:cNvSpPr/>
          <p:nvPr/>
        </p:nvSpPr>
        <p:spPr>
          <a:xfrm>
            <a:off x="2582562" y="6001907"/>
            <a:ext cx="6623222" cy="490968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Very long and boring sequence of steps!</a:t>
            </a:r>
          </a:p>
        </p:txBody>
      </p:sp>
    </p:spTree>
    <p:extLst>
      <p:ext uri="{BB962C8B-B14F-4D97-AF65-F5344CB8AC3E}">
        <p14:creationId xmlns:p14="http://schemas.microsoft.com/office/powerpoint/2010/main" val="317164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There is a great deal of repeated steps, with only one thing changing, that is, the number we are searching for</a:t>
            </a:r>
          </a:p>
          <a:p>
            <a:endParaRPr lang="en-GB" dirty="0"/>
          </a:p>
          <a:p>
            <a:r>
              <a:rPr lang="en-GB" dirty="0"/>
              <a:t>As such, we can abbreviate the sequence of steps as: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b="1" dirty="0"/>
              <a:t>For</a:t>
            </a:r>
            <a:r>
              <a:rPr lang="en-GB" dirty="0"/>
              <a:t> all numbers from 1 to 100, repeat the following steps: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sz="2400" dirty="0"/>
              <a:t>Check if the first card has that number:</a:t>
            </a:r>
          </a:p>
          <a:p>
            <a:pPr marL="1771650" lvl="3" indent="-400050">
              <a:buFont typeface="+mj-lt"/>
              <a:buAutoNum type="romanLcPeriod"/>
            </a:pPr>
            <a:r>
              <a:rPr lang="en-GB" sz="2000" dirty="0"/>
              <a:t>If </a:t>
            </a:r>
            <a:r>
              <a:rPr lang="en-GB" sz="2000" b="1" dirty="0">
                <a:solidFill>
                  <a:srgbClr val="00B050"/>
                </a:solidFill>
              </a:rPr>
              <a:t>yes</a:t>
            </a:r>
            <a:r>
              <a:rPr lang="en-GB" sz="2000" dirty="0"/>
              <a:t>: put the card at the end of the new pile</a:t>
            </a:r>
          </a:p>
          <a:p>
            <a:pPr marL="1771650" lvl="3" indent="-400050">
              <a:buFont typeface="+mj-lt"/>
              <a:buAutoNum type="romanLcPeriod"/>
            </a:pPr>
            <a:r>
              <a:rPr lang="en-GB" sz="2000" dirty="0"/>
              <a:t>If </a:t>
            </a:r>
            <a:r>
              <a:rPr lang="en-GB" sz="2000" b="1" dirty="0">
                <a:solidFill>
                  <a:srgbClr val="C00000"/>
                </a:solidFill>
              </a:rPr>
              <a:t>no</a:t>
            </a:r>
            <a:r>
              <a:rPr lang="en-GB" sz="2000" dirty="0"/>
              <a:t>: place the card at the end of the deck. Go back to step a.</a:t>
            </a:r>
          </a:p>
          <a:p>
            <a:pPr marL="1771650" lvl="3" indent="-400050">
              <a:buFont typeface="+mj-lt"/>
              <a:buAutoNum type="romanLcPeriod"/>
            </a:pPr>
            <a:endParaRPr lang="en-GB" sz="2400" dirty="0"/>
          </a:p>
          <a:p>
            <a:r>
              <a:rPr lang="en-GB" dirty="0"/>
              <a:t>How to sort the cards in the reverse order?</a:t>
            </a:r>
          </a:p>
          <a:p>
            <a:pPr lvl="1"/>
            <a:r>
              <a:rPr lang="en-GB" dirty="0"/>
              <a:t>Simply, change in step 1 “from 1 to 100” to "from 100 to 1”</a:t>
            </a:r>
          </a:p>
        </p:txBody>
      </p:sp>
    </p:spTree>
    <p:extLst>
      <p:ext uri="{BB962C8B-B14F-4D97-AF65-F5344CB8AC3E}">
        <p14:creationId xmlns:p14="http://schemas.microsoft.com/office/powerpoint/2010/main" val="243668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What if not all the cards are there?  </a:t>
            </a:r>
          </a:p>
          <a:p>
            <a:endParaRPr lang="en-GB" dirty="0"/>
          </a:p>
          <a:p>
            <a:r>
              <a:rPr lang="en-GB" dirty="0"/>
              <a:t>If you do not know the numbers, it is impossible to tell what is going to be the first card, the second card, etc., </a:t>
            </a:r>
          </a:p>
          <a:p>
            <a:endParaRPr lang="en-GB" dirty="0"/>
          </a:p>
          <a:p>
            <a:r>
              <a:rPr lang="en-GB" dirty="0"/>
              <a:t>How would you sort the cards then?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b="1" dirty="0"/>
              <a:t>While</a:t>
            </a:r>
            <a:r>
              <a:rPr lang="en-GB" dirty="0"/>
              <a:t> the unsorted pile is not empty: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Find the min card in it (we know how to do this!)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Remove the card and put it at the end of the new pile</a:t>
            </a:r>
          </a:p>
          <a:p>
            <a:pPr lvl="2"/>
            <a:endParaRPr lang="en-GB" dirty="0"/>
          </a:p>
          <a:p>
            <a:r>
              <a:rPr lang="en-GB" dirty="0"/>
              <a:t>Can you do better?</a:t>
            </a:r>
          </a:p>
        </p:txBody>
      </p:sp>
    </p:spTree>
    <p:extLst>
      <p:ext uri="{BB962C8B-B14F-4D97-AF65-F5344CB8AC3E}">
        <p14:creationId xmlns:p14="http://schemas.microsoft.com/office/powerpoint/2010/main" val="200874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5248</TotalTime>
  <Words>2295</Words>
  <Application>Microsoft Macintosh PowerPoint</Application>
  <PresentationFormat>Widescreen</PresentationFormat>
  <Paragraphs>657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0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Searching</vt:lpstr>
      <vt:lpstr>Finding Max</vt:lpstr>
      <vt:lpstr>Finding Min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PowerPoint Presentation</vt:lpstr>
      <vt:lpstr>PowerPoint Presentation</vt:lpstr>
      <vt:lpstr>Reverse the Sorted Pile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Merging: Algorithm</vt:lpstr>
      <vt:lpstr>Merging</vt:lpstr>
      <vt:lpstr>Notes</vt:lpstr>
      <vt:lpstr>Next Class…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143</cp:revision>
  <dcterms:created xsi:type="dcterms:W3CDTF">2020-08-22T09:55:32Z</dcterms:created>
  <dcterms:modified xsi:type="dcterms:W3CDTF">2022-08-02T16:46:48Z</dcterms:modified>
</cp:coreProperties>
</file>