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08" r:id="rId3"/>
    <p:sldId id="331" r:id="rId4"/>
    <p:sldId id="351" r:id="rId5"/>
    <p:sldId id="352" r:id="rId6"/>
    <p:sldId id="353" r:id="rId7"/>
    <p:sldId id="355" r:id="rId8"/>
    <p:sldId id="350" r:id="rId9"/>
    <p:sldId id="334" r:id="rId10"/>
    <p:sldId id="337" r:id="rId11"/>
    <p:sldId id="338" r:id="rId12"/>
    <p:sldId id="339" r:id="rId13"/>
    <p:sldId id="340" r:id="rId14"/>
    <p:sldId id="341" r:id="rId15"/>
    <p:sldId id="343" r:id="rId16"/>
    <p:sldId id="345" r:id="rId17"/>
    <p:sldId id="346" r:id="rId18"/>
    <p:sldId id="347" r:id="rId19"/>
    <p:sldId id="348" r:id="rId20"/>
    <p:sldId id="349" r:id="rId21"/>
    <p:sldId id="260" r:id="rId22"/>
    <p:sldId id="271" r:id="rId23"/>
  </p:sldIdLst>
  <p:sldSz cx="12192000" cy="6858000"/>
  <p:notesSz cx="6858000" cy="9144000"/>
  <p:defaultTextStyle>
    <a:defPPr>
      <a:defRPr lang="en-Q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47"/>
    <p:restoredTop sz="96405"/>
  </p:normalViewPr>
  <p:slideViewPr>
    <p:cSldViewPr snapToGrid="0" snapToObjects="1">
      <p:cViewPr varScale="1">
        <p:scale>
          <a:sx n="106" d="100"/>
          <a:sy n="106" d="100"/>
        </p:scale>
        <p:origin x="200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5197F-85C9-2C43-9921-AA85108126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0BD9EF-EB97-E447-90E0-1204804561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Q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010A3-4F08-8246-B568-7E822F31B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8/31/20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46F5B-2B86-E445-8D13-DD71B3CF3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2ABEB-5E92-DF40-9B54-A0373075D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2638284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7CEF4-F546-704C-AAA5-2108BB62D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141E69-067C-2D4C-96F7-642F1C8F8B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2C1832-9087-4D41-AAE0-754090D2D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8/31/20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61C066-29DA-744B-A1D0-D526E36A7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A97A5-507F-C24C-975B-D68B3E73A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4133051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815EF7-5C0A-A74C-9FE5-C1CBA66BB6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CE6176-EA65-B749-943F-585035AB12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04AA67-43A0-4B4C-BAF7-4A5F95E66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8/31/20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393FD-C159-2B4B-891B-CB5010F96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0E2DF8-6A3C-6640-AF11-5B10FAB2C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675797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92F66-F607-7540-B40F-BAD2A1CD8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97EFFE-1AFD-0D41-AC26-B33623640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3B7D7B-12F8-4E47-B48A-0DB042FE9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8/31/20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17F7A-D58B-B741-BDDE-0B31BC5A1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10CDE-24F1-144E-9009-E38EFF1E3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2846633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55847-149B-D041-9F7A-8E10A088A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294E26-45CC-7849-8A5D-5578F1088B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7E5131-5B9C-7842-85F2-B7D636933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8/31/20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19D65F-6A1A-924F-801A-10D5CB3D1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44756-B26A-7346-BF4C-7BD235415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3285773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4AF1D-F35F-B84A-91FD-D46797DDC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A93B4-E773-9645-8DE1-44D458F59E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7E41E3-AB16-DB47-8F7C-68E0D251E4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68504F-392C-BF49-BF02-C9F63DC9D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8/31/20</a:t>
            </a:fld>
            <a:endParaRPr lang="en-Q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8BA3D8-86B0-2446-87F8-CFC62FDEA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FB7D8-16DD-DB49-90A4-FA934F01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437499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FEBE6-7CB4-714E-929B-FB2105645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636DA9-369B-F44F-87FB-67D2A4324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32B892-9153-234D-8135-310E391F4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855AF1-4E64-BB48-9080-E05719B4A4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0C0A66-55B9-2B45-8843-DDDC45A3DB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46C18A-CD77-8F43-B9BA-8A305F717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8/31/20</a:t>
            </a:fld>
            <a:endParaRPr lang="en-Q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86BACF-4227-0842-9178-9D1DEB593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B00D66-4BB9-E64E-B486-B28ECE85F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1589859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4C297-0652-994F-B61F-C6F08BABF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14D351-22FB-5649-A2A8-C5A44CDFC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8/31/20</a:t>
            </a:fld>
            <a:endParaRPr lang="en-Q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BFDC99-56B8-C14E-A4B4-F4BAE9F7E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6439F2-AA52-D04D-844D-E63C79EDB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661553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57D614-EFCE-4D43-9C4E-C87D2312F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8/31/20</a:t>
            </a:fld>
            <a:endParaRPr lang="en-Q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EA7952-DBB8-BE42-97A7-1F6A575BE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275132-D24A-4B4B-AED0-21730F099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3217265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1C390-627B-7944-BF3E-0B9B80294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DBDED-BA09-BB41-8274-636B6929C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DDAF24-4A55-1341-A06E-36238C6DE2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7C0C42-FE14-9F43-A1FA-98D4780D6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8/31/20</a:t>
            </a:fld>
            <a:endParaRPr lang="en-Q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780B3-3D27-B940-AC6E-B864B9C50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B3D725-34E8-F04F-85EE-5C4C383F7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2770486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2749E-4E32-3641-92FB-AE864CFC4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C9791D-2F26-B94A-A6E4-675F4D7BE7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Q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8EC5F3-1D6B-D246-88FD-52A9C95FE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91D3D2-D282-854C-8B8F-99E5BCA72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8/31/20</a:t>
            </a:fld>
            <a:endParaRPr lang="en-Q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54B9F4-B03E-214C-AC46-7A8673B40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8884E2-278A-FB40-BF45-FDE3B1180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2251227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576C2-BFF6-EA4B-9919-54E9691E4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87D02E-B2F9-EE46-AEBF-39127E4F49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BFED13-D1CA-6C4D-893E-E336D0433D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BF40B-6D67-2A48-B64A-5C7D8D8ED4B1}" type="datetimeFigureOut">
              <a:rPr lang="en-QA" smtClean="0"/>
              <a:t>8/31/20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050197-667D-3049-B113-F93636B550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C00F2-FE18-284E-A356-BA82CC9E45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364566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Q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eb2.qatar.cmu.edu/~mhhammou/15110-f20/reference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68C12-F230-584F-BACD-44BE534647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9432" y="308916"/>
            <a:ext cx="10153135" cy="238760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15-110: Principles of Computing</a:t>
            </a:r>
            <a:endParaRPr lang="en-Q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94045D-C422-3D47-A4D7-2CD607B122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50973"/>
            <a:ext cx="9144000" cy="3089189"/>
          </a:xfrm>
        </p:spPr>
        <p:txBody>
          <a:bodyPr>
            <a:normAutofit fontScale="92500" lnSpcReduction="10000"/>
          </a:bodyPr>
          <a:lstStyle/>
          <a:p>
            <a:r>
              <a:rPr lang="en-QA" sz="3700" dirty="0"/>
              <a:t>Lecture 3: Algorithms and Abstractions</a:t>
            </a:r>
          </a:p>
          <a:p>
            <a:endParaRPr lang="en-QA" sz="3200" dirty="0"/>
          </a:p>
          <a:p>
            <a:r>
              <a:rPr lang="en-QA" sz="3200" dirty="0"/>
              <a:t>August 30, 2020</a:t>
            </a:r>
          </a:p>
          <a:p>
            <a:endParaRPr lang="en-QA" sz="3200" dirty="0"/>
          </a:p>
          <a:p>
            <a:r>
              <a:rPr lang="en-US" sz="3200" b="1" dirty="0"/>
              <a:t>Mohammad </a:t>
            </a:r>
            <a:r>
              <a:rPr lang="en-US" sz="3200" b="1" dirty="0" err="1"/>
              <a:t>Hammoud</a:t>
            </a:r>
            <a:endParaRPr lang="en-US" sz="3200" b="1" dirty="0"/>
          </a:p>
          <a:p>
            <a:r>
              <a:rPr lang="en-US" sz="3200" b="1" dirty="0">
                <a:solidFill>
                  <a:srgbClr val="C00000"/>
                </a:solidFill>
              </a:rPr>
              <a:t>Carnegie Mellon University in Qatar</a:t>
            </a:r>
          </a:p>
          <a:p>
            <a:endParaRPr lang="en-QA" sz="3200" dirty="0"/>
          </a:p>
        </p:txBody>
      </p:sp>
    </p:spTree>
    <p:extLst>
      <p:ext uri="{BB962C8B-B14F-4D97-AF65-F5344CB8AC3E}">
        <p14:creationId xmlns:p14="http://schemas.microsoft.com/office/powerpoint/2010/main" val="34178220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Abstraction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90655" cy="4822310"/>
          </a:xfrm>
        </p:spPr>
        <p:txBody>
          <a:bodyPr>
            <a:normAutofit/>
          </a:bodyPr>
          <a:lstStyle/>
          <a:p>
            <a:r>
              <a:rPr lang="en-GB" dirty="0"/>
              <a:t>This worked only because we assumed we can take fractions of items</a:t>
            </a:r>
          </a:p>
          <a:p>
            <a:endParaRPr lang="en-GB" dirty="0"/>
          </a:p>
          <a:p>
            <a:r>
              <a:rPr lang="en-GB" dirty="0"/>
              <a:t>If this is not the case, this greedy strategy will not work! </a:t>
            </a:r>
          </a:p>
          <a:p>
            <a:pPr lvl="1"/>
            <a:r>
              <a:rPr lang="en-GB" dirty="0"/>
              <a:t>This problem is known as the </a:t>
            </a:r>
            <a:r>
              <a:rPr lang="en-GB" b="1" dirty="0">
                <a:solidFill>
                  <a:srgbClr val="00B0F0"/>
                </a:solidFill>
              </a:rPr>
              <a:t>0–1 knapsack problem</a:t>
            </a:r>
          </a:p>
          <a:p>
            <a:pPr lvl="1"/>
            <a:endParaRPr lang="en-GB" sz="1400" dirty="0"/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5052CE1B-F895-0047-A9C9-7DF9F53F9E95}"/>
              </a:ext>
            </a:extLst>
          </p:cNvPr>
          <p:cNvSpPr/>
          <p:nvPr/>
        </p:nvSpPr>
        <p:spPr>
          <a:xfrm>
            <a:off x="7562283" y="3660572"/>
            <a:ext cx="1478604" cy="283464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QA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6B06D45-AAE1-414D-878D-5253AE519A3C}"/>
              </a:ext>
            </a:extLst>
          </p:cNvPr>
          <p:cNvSpPr/>
          <p:nvPr/>
        </p:nvSpPr>
        <p:spPr>
          <a:xfrm>
            <a:off x="7657857" y="5697179"/>
            <a:ext cx="1296000" cy="62865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QA" dirty="0"/>
              <a:t>Chocolate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37735CD-6D8D-CF41-AD8A-659A117072EB}"/>
              </a:ext>
            </a:extLst>
          </p:cNvPr>
          <p:cNvSpPr/>
          <p:nvPr/>
        </p:nvSpPr>
        <p:spPr>
          <a:xfrm>
            <a:off x="7657857" y="5001061"/>
            <a:ext cx="1296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QA" dirty="0"/>
              <a:t>Hamburger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69EE4E4-D851-6E4D-8644-87726A4FEB1D}"/>
              </a:ext>
            </a:extLst>
          </p:cNvPr>
          <p:cNvSpPr txBox="1"/>
          <p:nvPr/>
        </p:nvSpPr>
        <p:spPr>
          <a:xfrm>
            <a:off x="9349740" y="5826838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dirty="0"/>
              <a:t>300 Cal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3A3AEBD-2FF1-F841-868A-F71AAE0DD51D}"/>
              </a:ext>
            </a:extLst>
          </p:cNvPr>
          <p:cNvSpPr txBox="1"/>
          <p:nvPr/>
        </p:nvSpPr>
        <p:spPr>
          <a:xfrm>
            <a:off x="9349739" y="5205372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dirty="0"/>
              <a:t>800 Cal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CD2C1CC-BAC2-314C-B03F-0FB13B87FA99}"/>
              </a:ext>
            </a:extLst>
          </p:cNvPr>
          <p:cNvSpPr txBox="1"/>
          <p:nvPr/>
        </p:nvSpPr>
        <p:spPr>
          <a:xfrm>
            <a:off x="9637478" y="551610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dirty="0"/>
              <a:t>+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C84A350-3CCB-184A-BABB-77E24950FF7C}"/>
              </a:ext>
            </a:extLst>
          </p:cNvPr>
          <p:cNvSpPr/>
          <p:nvPr/>
        </p:nvSpPr>
        <p:spPr>
          <a:xfrm>
            <a:off x="7657857" y="4332842"/>
            <a:ext cx="1296000" cy="62865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QA" dirty="0">
                <a:solidFill>
                  <a:schemeClr val="tx1"/>
                </a:solidFill>
              </a:rPr>
              <a:t>Fruit Salad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CFFB2FE-524A-5E40-A808-C5E488BAEEE7}"/>
              </a:ext>
            </a:extLst>
          </p:cNvPr>
          <p:cNvSpPr txBox="1"/>
          <p:nvPr/>
        </p:nvSpPr>
        <p:spPr>
          <a:xfrm>
            <a:off x="10946869" y="5821560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dirty="0"/>
              <a:t>2 QAR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DB7E787-3D25-ED42-8421-21B15D4F5CD6}"/>
              </a:ext>
            </a:extLst>
          </p:cNvPr>
          <p:cNvSpPr txBox="1"/>
          <p:nvPr/>
        </p:nvSpPr>
        <p:spPr>
          <a:xfrm>
            <a:off x="10946868" y="5200094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dirty="0"/>
              <a:t>8 QAR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D52482A-5DE6-8347-B832-30492A4AFF20}"/>
              </a:ext>
            </a:extLst>
          </p:cNvPr>
          <p:cNvSpPr txBox="1"/>
          <p:nvPr/>
        </p:nvSpPr>
        <p:spPr>
          <a:xfrm>
            <a:off x="11234607" y="551082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dirty="0"/>
              <a:t>+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0D8F646-B533-4643-8A5B-8F61AD354CF9}"/>
              </a:ext>
            </a:extLst>
          </p:cNvPr>
          <p:cNvSpPr txBox="1"/>
          <p:nvPr/>
        </p:nvSpPr>
        <p:spPr>
          <a:xfrm>
            <a:off x="9336608" y="4501077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dirty="0"/>
              <a:t>200 Cal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3870DB3-FB45-1946-A339-B17A6AF07717}"/>
              </a:ext>
            </a:extLst>
          </p:cNvPr>
          <p:cNvSpPr txBox="1"/>
          <p:nvPr/>
        </p:nvSpPr>
        <p:spPr>
          <a:xfrm>
            <a:off x="9641718" y="484971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dirty="0"/>
              <a:t>+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99AEE15-9793-EC42-9B27-72EC0A156E16}"/>
              </a:ext>
            </a:extLst>
          </p:cNvPr>
          <p:cNvSpPr txBox="1"/>
          <p:nvPr/>
        </p:nvSpPr>
        <p:spPr>
          <a:xfrm>
            <a:off x="10902445" y="4501077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dirty="0"/>
              <a:t>5 QAR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A607623-F567-8345-BCE9-53B200F3E7D8}"/>
              </a:ext>
            </a:extLst>
          </p:cNvPr>
          <p:cNvSpPr txBox="1"/>
          <p:nvPr/>
        </p:nvSpPr>
        <p:spPr>
          <a:xfrm>
            <a:off x="11204353" y="484111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dirty="0"/>
              <a:t>+</a:t>
            </a: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8B7FDAA3-CCB6-DE4D-93CA-BB2C29A47C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761816"/>
              </p:ext>
            </p:extLst>
          </p:nvPr>
        </p:nvGraphicFramePr>
        <p:xfrm>
          <a:off x="1199155" y="3797732"/>
          <a:ext cx="606468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3548">
                  <a:extLst>
                    <a:ext uri="{9D8B030D-6E8A-4147-A177-3AD203B41FA5}">
                      <a16:colId xmlns:a16="http://schemas.microsoft.com/office/drawing/2014/main" val="4000792023"/>
                    </a:ext>
                  </a:extLst>
                </a:gridCol>
                <a:gridCol w="1326490">
                  <a:extLst>
                    <a:ext uri="{9D8B030D-6E8A-4147-A177-3AD203B41FA5}">
                      <a16:colId xmlns:a16="http://schemas.microsoft.com/office/drawing/2014/main" val="19284434"/>
                    </a:ext>
                  </a:extLst>
                </a:gridCol>
                <a:gridCol w="1597423">
                  <a:extLst>
                    <a:ext uri="{9D8B030D-6E8A-4147-A177-3AD203B41FA5}">
                      <a16:colId xmlns:a16="http://schemas.microsoft.com/office/drawing/2014/main" val="2485146344"/>
                    </a:ext>
                  </a:extLst>
                </a:gridCol>
                <a:gridCol w="1737219">
                  <a:extLst>
                    <a:ext uri="{9D8B030D-6E8A-4147-A177-3AD203B41FA5}">
                      <a16:colId xmlns:a16="http://schemas.microsoft.com/office/drawing/2014/main" val="743304886"/>
                    </a:ext>
                  </a:extLst>
                </a:gridCol>
              </a:tblGrid>
              <a:tr h="290842">
                <a:tc>
                  <a:txBody>
                    <a:bodyPr/>
                    <a:lstStyle/>
                    <a:p>
                      <a:pPr algn="ctr"/>
                      <a:r>
                        <a:rPr lang="en-QA" dirty="0">
                          <a:solidFill>
                            <a:schemeClr val="tx1"/>
                          </a:solidFill>
                        </a:rPr>
                        <a:t>Item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>
                          <a:solidFill>
                            <a:schemeClr val="tx1"/>
                          </a:solidFill>
                        </a:rPr>
                        <a:t>Price (QAR)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>
                          <a:solidFill>
                            <a:schemeClr val="tx1"/>
                          </a:solidFill>
                        </a:rPr>
                        <a:t>Calories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>
                          <a:solidFill>
                            <a:schemeClr val="tx1"/>
                          </a:solidFill>
                        </a:rPr>
                        <a:t>Calories/Riyal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467400"/>
                  </a:ext>
                </a:extLst>
              </a:tr>
              <a:tr h="29084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Muffin</a:t>
                      </a:r>
                      <a:endParaRPr lang="en-Q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480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480/6 = 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6022403"/>
                  </a:ext>
                </a:extLst>
              </a:tr>
              <a:tr h="29084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Croissant</a:t>
                      </a:r>
                      <a:endParaRPr lang="en-Q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595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595/7 = 85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4077806"/>
                  </a:ext>
                </a:extLst>
              </a:tr>
              <a:tr h="29084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Chips</a:t>
                      </a:r>
                      <a:endParaRPr lang="en-Q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950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700/10 = 95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596807"/>
                  </a:ext>
                </a:extLst>
              </a:tr>
              <a:tr h="29084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Hamburger</a:t>
                      </a:r>
                      <a:endParaRPr lang="en-Q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800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800/8 = 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1272230"/>
                  </a:ext>
                </a:extLst>
              </a:tr>
              <a:tr h="29084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Chocolate</a:t>
                      </a:r>
                      <a:endParaRPr lang="en-Q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300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300/2 = 150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4638413"/>
                  </a:ext>
                </a:extLst>
              </a:tr>
              <a:tr h="29084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Fruit salad</a:t>
                      </a:r>
                      <a:endParaRPr lang="en-Q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200/5 = 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024629"/>
                  </a:ext>
                </a:extLst>
              </a:tr>
            </a:tbl>
          </a:graphicData>
        </a:graphic>
      </p:graphicFrame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BCD4DEB5-5A33-B048-A109-0A77C4B06777}"/>
              </a:ext>
            </a:extLst>
          </p:cNvPr>
          <p:cNvSpPr/>
          <p:nvPr/>
        </p:nvSpPr>
        <p:spPr>
          <a:xfrm>
            <a:off x="1199155" y="5629711"/>
            <a:ext cx="6064680" cy="371039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QA"/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4833E4B2-350D-854A-82AB-23F3976EF142}"/>
              </a:ext>
            </a:extLst>
          </p:cNvPr>
          <p:cNvSpPr/>
          <p:nvPr/>
        </p:nvSpPr>
        <p:spPr>
          <a:xfrm>
            <a:off x="1199155" y="5249166"/>
            <a:ext cx="6064680" cy="371039"/>
          </a:xfrm>
          <a:prstGeom prst="roundRect">
            <a:avLst/>
          </a:prstGeom>
          <a:noFill/>
          <a:ln w="28575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QA"/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B87C7668-D53F-6B45-8FE7-37EA2437D057}"/>
              </a:ext>
            </a:extLst>
          </p:cNvPr>
          <p:cNvSpPr/>
          <p:nvPr/>
        </p:nvSpPr>
        <p:spPr>
          <a:xfrm>
            <a:off x="1187851" y="6009873"/>
            <a:ext cx="6064680" cy="371039"/>
          </a:xfrm>
          <a:prstGeom prst="round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QA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4977070-3F81-BA4D-AD7A-13E003AEDD47}"/>
              </a:ext>
            </a:extLst>
          </p:cNvPr>
          <p:cNvCxnSpPr>
            <a:cxnSpLocks/>
          </p:cNvCxnSpPr>
          <p:nvPr/>
        </p:nvCxnSpPr>
        <p:spPr>
          <a:xfrm>
            <a:off x="9246870" y="6325829"/>
            <a:ext cx="24574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DB1F673E-84AD-E042-9BA1-93AB7FB2C705}"/>
              </a:ext>
            </a:extLst>
          </p:cNvPr>
          <p:cNvSpPr txBox="1"/>
          <p:nvPr/>
        </p:nvSpPr>
        <p:spPr>
          <a:xfrm>
            <a:off x="9259169" y="6376026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b="1" dirty="0"/>
              <a:t>1,300 Cal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B1EA3E1-3536-194E-895E-C40EFD7EBF30}"/>
              </a:ext>
            </a:extLst>
          </p:cNvPr>
          <p:cNvSpPr txBox="1"/>
          <p:nvPr/>
        </p:nvSpPr>
        <p:spPr>
          <a:xfrm>
            <a:off x="10881144" y="6358052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b="1" dirty="0"/>
              <a:t>15 QAR</a:t>
            </a:r>
          </a:p>
        </p:txBody>
      </p:sp>
    </p:spTree>
    <p:extLst>
      <p:ext uri="{BB962C8B-B14F-4D97-AF65-F5344CB8AC3E}">
        <p14:creationId xmlns:p14="http://schemas.microsoft.com/office/powerpoint/2010/main" val="3573901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6" grpId="0" animBg="1"/>
      <p:bldP spid="27" grpId="0" animBg="1"/>
      <p:bldP spid="28" grpId="0"/>
      <p:bldP spid="29" grpId="0"/>
      <p:bldP spid="30" grpId="0"/>
      <p:bldP spid="32" grpId="0" animBg="1"/>
      <p:bldP spid="33" grpId="0"/>
      <p:bldP spid="34" grpId="0"/>
      <p:bldP spid="35" grpId="0"/>
      <p:bldP spid="36" grpId="0"/>
      <p:bldP spid="37" grpId="0"/>
      <p:bldP spid="38" grpId="0"/>
      <p:bldP spid="39" grpId="0"/>
      <p:bldP spid="24" grpId="0" animBg="1"/>
      <p:bldP spid="25" grpId="0" animBg="1"/>
      <p:bldP spid="40" grpId="0" animBg="1"/>
      <p:bldP spid="42" grpId="0"/>
      <p:bldP spid="4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Abstraction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90655" cy="4822310"/>
          </a:xfrm>
        </p:spPr>
        <p:txBody>
          <a:bodyPr>
            <a:normAutofit/>
          </a:bodyPr>
          <a:lstStyle/>
          <a:p>
            <a:r>
              <a:rPr lang="en-GB" dirty="0"/>
              <a:t>Here is another combination that has more calories, albeit spending the same amount of money (thus, the greedy approach did not give us the best answer)</a:t>
            </a:r>
          </a:p>
          <a:p>
            <a:pPr lvl="1"/>
            <a:r>
              <a:rPr lang="en-GB" dirty="0"/>
              <a:t>Solving this problem requires applying another algorithmic approach known as “</a:t>
            </a:r>
            <a:r>
              <a:rPr lang="en-GB" i="1" dirty="0">
                <a:solidFill>
                  <a:srgbClr val="00B0F0"/>
                </a:solidFill>
              </a:rPr>
              <a:t>dynamic programming</a:t>
            </a:r>
            <a:r>
              <a:rPr lang="en-GB" dirty="0"/>
              <a:t>”, which is beyond the scope of this class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5052CE1B-F895-0047-A9C9-7DF9F53F9E95}"/>
              </a:ext>
            </a:extLst>
          </p:cNvPr>
          <p:cNvSpPr/>
          <p:nvPr/>
        </p:nvSpPr>
        <p:spPr>
          <a:xfrm>
            <a:off x="7562283" y="3797732"/>
            <a:ext cx="1478604" cy="269748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QA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6B06D45-AAE1-414D-878D-5253AE519A3C}"/>
              </a:ext>
            </a:extLst>
          </p:cNvPr>
          <p:cNvSpPr/>
          <p:nvPr/>
        </p:nvSpPr>
        <p:spPr>
          <a:xfrm>
            <a:off x="7657857" y="5697179"/>
            <a:ext cx="1296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QA" dirty="0"/>
              <a:t>Hamburger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37735CD-6D8D-CF41-AD8A-659A117072EB}"/>
              </a:ext>
            </a:extLst>
          </p:cNvPr>
          <p:cNvSpPr/>
          <p:nvPr/>
        </p:nvSpPr>
        <p:spPr>
          <a:xfrm>
            <a:off x="7657857" y="5001061"/>
            <a:ext cx="1296000" cy="62865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QA" dirty="0"/>
              <a:t>Croissant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69EE4E4-D851-6E4D-8644-87726A4FEB1D}"/>
              </a:ext>
            </a:extLst>
          </p:cNvPr>
          <p:cNvSpPr txBox="1"/>
          <p:nvPr/>
        </p:nvSpPr>
        <p:spPr>
          <a:xfrm>
            <a:off x="9349740" y="5826838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dirty="0"/>
              <a:t>800 Cal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3A3AEBD-2FF1-F841-868A-F71AAE0DD51D}"/>
              </a:ext>
            </a:extLst>
          </p:cNvPr>
          <p:cNvSpPr txBox="1"/>
          <p:nvPr/>
        </p:nvSpPr>
        <p:spPr>
          <a:xfrm>
            <a:off x="9349739" y="5205372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dirty="0"/>
              <a:t>595 Cal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CD2C1CC-BAC2-314C-B03F-0FB13B87FA99}"/>
              </a:ext>
            </a:extLst>
          </p:cNvPr>
          <p:cNvSpPr txBox="1"/>
          <p:nvPr/>
        </p:nvSpPr>
        <p:spPr>
          <a:xfrm>
            <a:off x="9637478" y="551610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dirty="0"/>
              <a:t>+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CFFB2FE-524A-5E40-A808-C5E488BAEEE7}"/>
              </a:ext>
            </a:extLst>
          </p:cNvPr>
          <p:cNvSpPr txBox="1"/>
          <p:nvPr/>
        </p:nvSpPr>
        <p:spPr>
          <a:xfrm>
            <a:off x="10946869" y="5821560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dirty="0"/>
              <a:t>8 QAR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DB7E787-3D25-ED42-8421-21B15D4F5CD6}"/>
              </a:ext>
            </a:extLst>
          </p:cNvPr>
          <p:cNvSpPr txBox="1"/>
          <p:nvPr/>
        </p:nvSpPr>
        <p:spPr>
          <a:xfrm>
            <a:off x="10946868" y="5200094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dirty="0"/>
              <a:t>7 QAR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D52482A-5DE6-8347-B832-30492A4AFF20}"/>
              </a:ext>
            </a:extLst>
          </p:cNvPr>
          <p:cNvSpPr txBox="1"/>
          <p:nvPr/>
        </p:nvSpPr>
        <p:spPr>
          <a:xfrm>
            <a:off x="11234607" y="551082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dirty="0"/>
              <a:t>+</a:t>
            </a: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E54030A3-4ADF-C446-8883-7E2EA71413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822071"/>
              </p:ext>
            </p:extLst>
          </p:nvPr>
        </p:nvGraphicFramePr>
        <p:xfrm>
          <a:off x="1199155" y="3797732"/>
          <a:ext cx="606468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3548">
                  <a:extLst>
                    <a:ext uri="{9D8B030D-6E8A-4147-A177-3AD203B41FA5}">
                      <a16:colId xmlns:a16="http://schemas.microsoft.com/office/drawing/2014/main" val="4000792023"/>
                    </a:ext>
                  </a:extLst>
                </a:gridCol>
                <a:gridCol w="1326490">
                  <a:extLst>
                    <a:ext uri="{9D8B030D-6E8A-4147-A177-3AD203B41FA5}">
                      <a16:colId xmlns:a16="http://schemas.microsoft.com/office/drawing/2014/main" val="19284434"/>
                    </a:ext>
                  </a:extLst>
                </a:gridCol>
                <a:gridCol w="1597423">
                  <a:extLst>
                    <a:ext uri="{9D8B030D-6E8A-4147-A177-3AD203B41FA5}">
                      <a16:colId xmlns:a16="http://schemas.microsoft.com/office/drawing/2014/main" val="2485146344"/>
                    </a:ext>
                  </a:extLst>
                </a:gridCol>
                <a:gridCol w="1737219">
                  <a:extLst>
                    <a:ext uri="{9D8B030D-6E8A-4147-A177-3AD203B41FA5}">
                      <a16:colId xmlns:a16="http://schemas.microsoft.com/office/drawing/2014/main" val="743304886"/>
                    </a:ext>
                  </a:extLst>
                </a:gridCol>
              </a:tblGrid>
              <a:tr h="290842">
                <a:tc>
                  <a:txBody>
                    <a:bodyPr/>
                    <a:lstStyle/>
                    <a:p>
                      <a:pPr algn="ctr"/>
                      <a:r>
                        <a:rPr lang="en-QA" dirty="0">
                          <a:solidFill>
                            <a:schemeClr val="tx1"/>
                          </a:solidFill>
                        </a:rPr>
                        <a:t>Item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>
                          <a:solidFill>
                            <a:schemeClr val="tx1"/>
                          </a:solidFill>
                        </a:rPr>
                        <a:t>Price (QAR)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>
                          <a:solidFill>
                            <a:schemeClr val="tx1"/>
                          </a:solidFill>
                        </a:rPr>
                        <a:t>Calories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>
                          <a:solidFill>
                            <a:schemeClr val="tx1"/>
                          </a:solidFill>
                        </a:rPr>
                        <a:t>Calories/Riyal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467400"/>
                  </a:ext>
                </a:extLst>
              </a:tr>
              <a:tr h="29084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Muffin</a:t>
                      </a:r>
                      <a:endParaRPr lang="en-Q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480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480/6 = 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6022403"/>
                  </a:ext>
                </a:extLst>
              </a:tr>
              <a:tr h="29084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Croissant</a:t>
                      </a:r>
                      <a:endParaRPr lang="en-Q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595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595/7 = 85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4077806"/>
                  </a:ext>
                </a:extLst>
              </a:tr>
              <a:tr h="29084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Chips</a:t>
                      </a:r>
                      <a:endParaRPr lang="en-Q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950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700/10 = 95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596807"/>
                  </a:ext>
                </a:extLst>
              </a:tr>
              <a:tr h="29084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Hamburger</a:t>
                      </a:r>
                      <a:endParaRPr lang="en-Q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800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800/8 = 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1272230"/>
                  </a:ext>
                </a:extLst>
              </a:tr>
              <a:tr h="29084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Chocolate</a:t>
                      </a:r>
                      <a:endParaRPr lang="en-Q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300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300/2 = 150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4638413"/>
                  </a:ext>
                </a:extLst>
              </a:tr>
              <a:tr h="29084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Fruit salad</a:t>
                      </a:r>
                      <a:endParaRPr lang="en-Q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200/5 = 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024629"/>
                  </a:ext>
                </a:extLst>
              </a:tr>
            </a:tbl>
          </a:graphicData>
        </a:graphic>
      </p:graphicFrame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9C045DC-3214-6141-AE5C-51AF3D99D1E8}"/>
              </a:ext>
            </a:extLst>
          </p:cNvPr>
          <p:cNvCxnSpPr>
            <a:cxnSpLocks/>
          </p:cNvCxnSpPr>
          <p:nvPr/>
        </p:nvCxnSpPr>
        <p:spPr>
          <a:xfrm>
            <a:off x="9246870" y="6325829"/>
            <a:ext cx="24574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C24B014F-3455-F147-972F-9262C8E7FFD2}"/>
              </a:ext>
            </a:extLst>
          </p:cNvPr>
          <p:cNvSpPr txBox="1"/>
          <p:nvPr/>
        </p:nvSpPr>
        <p:spPr>
          <a:xfrm>
            <a:off x="9259169" y="6376026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b="1" dirty="0"/>
              <a:t>1,395 Cal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E8A51AC-BF31-404F-AD54-8F60C468C544}"/>
              </a:ext>
            </a:extLst>
          </p:cNvPr>
          <p:cNvSpPr txBox="1"/>
          <p:nvPr/>
        </p:nvSpPr>
        <p:spPr>
          <a:xfrm>
            <a:off x="10881144" y="6358052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b="1" dirty="0"/>
              <a:t>15 QAR</a:t>
            </a:r>
          </a:p>
        </p:txBody>
      </p:sp>
    </p:spTree>
    <p:extLst>
      <p:ext uri="{BB962C8B-B14F-4D97-AF65-F5344CB8AC3E}">
        <p14:creationId xmlns:p14="http://schemas.microsoft.com/office/powerpoint/2010/main" val="1417142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6" grpId="0" animBg="1"/>
      <p:bldP spid="27" grpId="0" animBg="1"/>
      <p:bldP spid="28" grpId="0"/>
      <p:bldP spid="29" grpId="0"/>
      <p:bldP spid="30" grpId="0"/>
      <p:bldP spid="33" grpId="0"/>
      <p:bldP spid="34" grpId="0"/>
      <p:bldP spid="35" grpId="0"/>
      <p:bldP spid="25" grpId="0"/>
      <p:bldP spid="4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Abstraction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90655" cy="4822310"/>
          </a:xfrm>
        </p:spPr>
        <p:txBody>
          <a:bodyPr>
            <a:normAutofit/>
          </a:bodyPr>
          <a:lstStyle/>
          <a:p>
            <a:r>
              <a:rPr lang="en-GB" dirty="0"/>
              <a:t>Let us consider another problem where we have a set of items with different </a:t>
            </a:r>
            <a:r>
              <a:rPr lang="en-GB" i="1" dirty="0"/>
              <a:t>weights</a:t>
            </a:r>
            <a:r>
              <a:rPr lang="en-GB" dirty="0"/>
              <a:t> and </a:t>
            </a:r>
            <a:r>
              <a:rPr lang="en-GB" i="1" dirty="0"/>
              <a:t>values</a:t>
            </a:r>
          </a:p>
          <a:p>
            <a:endParaRPr lang="en-GB" dirty="0"/>
          </a:p>
          <a:p>
            <a:r>
              <a:rPr lang="en-GB" dirty="0"/>
              <a:t>Your job is to take the highest valuable load in a bag without exceeding a weight of 15Kg </a:t>
            </a:r>
          </a:p>
          <a:p>
            <a:endParaRPr lang="en-GB" dirty="0"/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55FC7C9F-BDE7-7947-AB19-83A609BC4C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537260"/>
              </p:ext>
            </p:extLst>
          </p:nvPr>
        </p:nvGraphicFramePr>
        <p:xfrm>
          <a:off x="1768539" y="4225410"/>
          <a:ext cx="4327461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3548">
                  <a:extLst>
                    <a:ext uri="{9D8B030D-6E8A-4147-A177-3AD203B41FA5}">
                      <a16:colId xmlns:a16="http://schemas.microsoft.com/office/drawing/2014/main" val="4000792023"/>
                    </a:ext>
                  </a:extLst>
                </a:gridCol>
                <a:gridCol w="1326490">
                  <a:extLst>
                    <a:ext uri="{9D8B030D-6E8A-4147-A177-3AD203B41FA5}">
                      <a16:colId xmlns:a16="http://schemas.microsoft.com/office/drawing/2014/main" val="19284434"/>
                    </a:ext>
                  </a:extLst>
                </a:gridCol>
                <a:gridCol w="1597423">
                  <a:extLst>
                    <a:ext uri="{9D8B030D-6E8A-4147-A177-3AD203B41FA5}">
                      <a16:colId xmlns:a16="http://schemas.microsoft.com/office/drawing/2014/main" val="2485146344"/>
                    </a:ext>
                  </a:extLst>
                </a:gridCol>
              </a:tblGrid>
              <a:tr h="290842">
                <a:tc>
                  <a:txBody>
                    <a:bodyPr/>
                    <a:lstStyle/>
                    <a:p>
                      <a:pPr algn="ctr"/>
                      <a:r>
                        <a:rPr lang="en-QA" dirty="0">
                          <a:solidFill>
                            <a:schemeClr val="tx1"/>
                          </a:solidFill>
                        </a:rPr>
                        <a:t>Item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>
                          <a:solidFill>
                            <a:schemeClr val="tx1"/>
                          </a:solidFill>
                        </a:rPr>
                        <a:t>Weight (Kg)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>
                          <a:solidFill>
                            <a:schemeClr val="tx1"/>
                          </a:solidFill>
                        </a:rPr>
                        <a:t>Value (QAR)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467400"/>
                  </a:ext>
                </a:extLst>
              </a:tr>
              <a:tr h="290842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Sceptre</a:t>
                      </a:r>
                      <a:endParaRPr lang="en-Q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6022403"/>
                  </a:ext>
                </a:extLst>
              </a:tr>
              <a:tr h="29084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Shoes</a:t>
                      </a:r>
                      <a:endParaRPr lang="en-Q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4077806"/>
                  </a:ext>
                </a:extLst>
              </a:tr>
              <a:tr h="29084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Helmet</a:t>
                      </a:r>
                      <a:endParaRPr lang="en-Q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596807"/>
                  </a:ext>
                </a:extLst>
              </a:tr>
              <a:tr h="290842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Armour</a:t>
                      </a:r>
                      <a:endParaRPr lang="en-Q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1272230"/>
                  </a:ext>
                </a:extLst>
              </a:tr>
              <a:tr h="29084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Dagger</a:t>
                      </a:r>
                      <a:endParaRPr lang="en-Q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4638413"/>
                  </a:ext>
                </a:extLst>
              </a:tr>
            </a:tbl>
          </a:graphicData>
        </a:graphic>
      </p:graphicFrame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000CEC19-7383-794D-B6BE-B7CCD23FBC4C}"/>
              </a:ext>
            </a:extLst>
          </p:cNvPr>
          <p:cNvSpPr/>
          <p:nvPr/>
        </p:nvSpPr>
        <p:spPr>
          <a:xfrm>
            <a:off x="9554721" y="4176910"/>
            <a:ext cx="1663430" cy="2315965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/>
              <a:t>How would you solve this?</a:t>
            </a: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AC6C93A2-F2BD-7644-9A88-C77938D77B11}"/>
              </a:ext>
            </a:extLst>
          </p:cNvPr>
          <p:cNvSpPr/>
          <p:nvPr/>
        </p:nvSpPr>
        <p:spPr>
          <a:xfrm>
            <a:off x="6586164" y="4164707"/>
            <a:ext cx="2478393" cy="2315965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Objective:</a:t>
            </a:r>
            <a:r>
              <a:rPr lang="en-QA" sz="2400" dirty="0"/>
              <a:t> </a:t>
            </a:r>
            <a:r>
              <a:rPr lang="en-QA" sz="2400" i="1" dirty="0"/>
              <a:t>Maximize</a:t>
            </a:r>
            <a:r>
              <a:rPr lang="en-QA" sz="2400" dirty="0"/>
              <a:t> value without execeeding a certain weight (</a:t>
            </a:r>
            <a:r>
              <a:rPr lang="en-QA" sz="2400" i="1" dirty="0"/>
              <a:t>constraint</a:t>
            </a:r>
            <a:r>
              <a:rPr lang="en-QA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59925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Abstraction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46131" cy="4822310"/>
          </a:xfrm>
        </p:spPr>
        <p:txBody>
          <a:bodyPr>
            <a:normAutofit/>
          </a:bodyPr>
          <a:lstStyle/>
          <a:p>
            <a:r>
              <a:rPr lang="en-GB" dirty="0"/>
              <a:t>Do you think that this problem is similar to the snack problem?</a:t>
            </a:r>
          </a:p>
          <a:p>
            <a:pPr lvl="1"/>
            <a:r>
              <a:rPr lang="en-GB" dirty="0"/>
              <a:t>They are actually the same!</a:t>
            </a:r>
          </a:p>
          <a:p>
            <a:pPr lvl="1"/>
            <a:endParaRPr lang="en-GB" dirty="0"/>
          </a:p>
          <a:p>
            <a:r>
              <a:rPr lang="en-GB" dirty="0"/>
              <a:t>If we can craft an algorithm for the snack problem, we can transform it (with minimal effort) into a solution for this problem</a:t>
            </a:r>
          </a:p>
          <a:p>
            <a:endParaRPr lang="en-GB" dirty="0"/>
          </a:p>
          <a:p>
            <a:r>
              <a:rPr lang="en-GB" dirty="0"/>
              <a:t>The </a:t>
            </a:r>
            <a:r>
              <a:rPr lang="en-GB" i="1" dirty="0"/>
              <a:t>core</a:t>
            </a:r>
            <a:r>
              <a:rPr lang="en-GB" dirty="0"/>
              <a:t> of the two problems is: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GB" dirty="0"/>
              <a:t>There is a set of items to choose from, with two associated values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GB" dirty="0"/>
              <a:t>The answer consists of a subset of items such that one value is minimized/maximized and the other value adds up to a certain amount </a:t>
            </a:r>
            <a:r>
              <a:rPr lang="en-GB" i="1" dirty="0"/>
              <a:t>k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GB" dirty="0"/>
              <a:t>The items cannot be split (i.e., non-fractional items)</a:t>
            </a:r>
          </a:p>
          <a:p>
            <a:pPr lvl="1"/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0833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So, What is Abstraction?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46131" cy="4822310"/>
          </a:xfrm>
        </p:spPr>
        <p:txBody>
          <a:bodyPr>
            <a:normAutofit/>
          </a:bodyPr>
          <a:lstStyle/>
          <a:p>
            <a:r>
              <a:rPr lang="en-GB" i="1" dirty="0"/>
              <a:t>Abstraction</a:t>
            </a:r>
            <a:r>
              <a:rPr lang="en-GB" dirty="0"/>
              <a:t> is the ability to overlook the unimportant details of a problem and focus only on the important core parts of it  </a:t>
            </a:r>
          </a:p>
          <a:p>
            <a:endParaRPr lang="en-GB" dirty="0"/>
          </a:p>
          <a:p>
            <a:r>
              <a:rPr lang="en-GB" dirty="0"/>
              <a:t>By doing this, we can transform the problem into something else, which we have a solution for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889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Example: Balancing Chemical Equations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46131" cy="4822310"/>
          </a:xfrm>
        </p:spPr>
        <p:txBody>
          <a:bodyPr>
            <a:normAutofit/>
          </a:bodyPr>
          <a:lstStyle/>
          <a:p>
            <a:r>
              <a:rPr lang="en-GB" dirty="0"/>
              <a:t>When we learn about chemical reactions, we often need to balance chemical equations such as this one: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The goal is to assign coefficients for each molecule such that the number of atoms is the same on each side</a:t>
            </a:r>
          </a:p>
          <a:p>
            <a:endParaRPr lang="en-GB" dirty="0"/>
          </a:p>
          <a:p>
            <a:r>
              <a:rPr lang="en-GB" dirty="0"/>
              <a:t> In school, we usually learn how to do this by </a:t>
            </a:r>
            <a:r>
              <a:rPr lang="en-GB" i="1" dirty="0"/>
              <a:t>trial and error</a:t>
            </a:r>
            <a:r>
              <a:rPr lang="en-GB" dirty="0"/>
              <a:t> </a:t>
            </a:r>
          </a:p>
          <a:p>
            <a:endParaRPr lang="en-GB" dirty="0"/>
          </a:p>
          <a:p>
            <a:r>
              <a:rPr lang="en-GB" dirty="0"/>
              <a:t>If we give this problem a little thought, we will realize that there is a </a:t>
            </a:r>
            <a:r>
              <a:rPr lang="en-GB" i="1" dirty="0"/>
              <a:t>systematic way </a:t>
            </a:r>
            <a:r>
              <a:rPr lang="en-GB" dirty="0"/>
              <a:t>of finding solutions for it (i.e., NOT by trial and error)</a:t>
            </a:r>
          </a:p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2BAAFF-79A6-4147-B120-2CCF18FDDB13}"/>
              </a:ext>
            </a:extLst>
          </p:cNvPr>
          <p:cNvSpPr txBox="1"/>
          <p:nvPr/>
        </p:nvSpPr>
        <p:spPr>
          <a:xfrm>
            <a:off x="4857750" y="2686050"/>
            <a:ext cx="21611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Al + O</a:t>
            </a:r>
            <a:r>
              <a:rPr lang="en-US" sz="2400" b="1" baseline="-25000" dirty="0"/>
              <a:t>2</a:t>
            </a:r>
            <a:r>
              <a:rPr lang="en-US" sz="2400" b="1" dirty="0"/>
              <a:t> → Al</a:t>
            </a:r>
            <a:r>
              <a:rPr lang="en-US" sz="2400" b="1" baseline="-25000" dirty="0"/>
              <a:t>2</a:t>
            </a:r>
            <a:r>
              <a:rPr lang="en-US" sz="2400" b="1" dirty="0"/>
              <a:t>O</a:t>
            </a:r>
            <a:r>
              <a:rPr lang="en-US" sz="2400" b="1" baseline="-25000" dirty="0"/>
              <a:t>3</a:t>
            </a:r>
            <a:endParaRPr lang="en-QA" sz="2400" b="1" baseline="-25000" dirty="0"/>
          </a:p>
        </p:txBody>
      </p:sp>
    </p:spTree>
    <p:extLst>
      <p:ext uri="{BB962C8B-B14F-4D97-AF65-F5344CB8AC3E}">
        <p14:creationId xmlns:p14="http://schemas.microsoft.com/office/powerpoint/2010/main" val="3975652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Example: Balancing Chemical Equations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46131" cy="4822310"/>
          </a:xfrm>
        </p:spPr>
        <p:txBody>
          <a:bodyPr>
            <a:normAutofit/>
          </a:bodyPr>
          <a:lstStyle/>
          <a:p>
            <a:r>
              <a:rPr lang="en-GB" dirty="0"/>
              <a:t>The goal is to find the coefficients, so let us write them as </a:t>
            </a:r>
            <a:r>
              <a:rPr lang="en-GB" i="1" dirty="0"/>
              <a:t>variables</a:t>
            </a:r>
            <a:r>
              <a:rPr lang="en-GB" dirty="0"/>
              <a:t> in the equation: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The number of Al atoms on the left is </a:t>
            </a:r>
            <a:r>
              <a:rPr lang="en-GB" i="1" dirty="0"/>
              <a:t>x</a:t>
            </a:r>
            <a:r>
              <a:rPr lang="en-GB" dirty="0"/>
              <a:t> and on the right is 2</a:t>
            </a:r>
            <a:r>
              <a:rPr lang="en-GB" i="1" dirty="0"/>
              <a:t>z</a:t>
            </a:r>
            <a:r>
              <a:rPr lang="en-GB" dirty="0"/>
              <a:t>  </a:t>
            </a:r>
          </a:p>
          <a:p>
            <a:pPr lvl="1"/>
            <a:r>
              <a:rPr lang="en-GB" dirty="0"/>
              <a:t>We want x = 2z, or x−2z = 0</a:t>
            </a:r>
          </a:p>
          <a:p>
            <a:pPr lvl="1"/>
            <a:endParaRPr lang="en-GB" dirty="0"/>
          </a:p>
          <a:p>
            <a:r>
              <a:rPr lang="en-GB" dirty="0"/>
              <a:t>Same holds for O, where we would want 2y = 3z, or 2y−3z = 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2BAAFF-79A6-4147-B120-2CCF18FDDB13}"/>
              </a:ext>
            </a:extLst>
          </p:cNvPr>
          <p:cNvSpPr txBox="1"/>
          <p:nvPr/>
        </p:nvSpPr>
        <p:spPr>
          <a:xfrm>
            <a:off x="4857750" y="2686050"/>
            <a:ext cx="25523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err="1">
                <a:solidFill>
                  <a:srgbClr val="FF0000"/>
                </a:solidFill>
              </a:rPr>
              <a:t>x</a:t>
            </a:r>
            <a:r>
              <a:rPr lang="en-US" sz="2400" b="1" dirty="0" err="1"/>
              <a:t>Al</a:t>
            </a:r>
            <a:r>
              <a:rPr lang="en-US" sz="2400" b="1" dirty="0"/>
              <a:t> + </a:t>
            </a:r>
            <a:r>
              <a:rPr lang="en-US" sz="2400" b="1" i="1" dirty="0">
                <a:solidFill>
                  <a:srgbClr val="00B050"/>
                </a:solidFill>
              </a:rPr>
              <a:t>y</a:t>
            </a:r>
            <a:r>
              <a:rPr lang="en-US" sz="2400" b="1" dirty="0"/>
              <a:t>O</a:t>
            </a:r>
            <a:r>
              <a:rPr lang="en-US" sz="2400" b="1" baseline="-25000" dirty="0"/>
              <a:t>2</a:t>
            </a:r>
            <a:r>
              <a:rPr lang="en-US" sz="2400" b="1" dirty="0"/>
              <a:t> → </a:t>
            </a:r>
            <a:r>
              <a:rPr lang="en-US" sz="2400" b="1" i="1" dirty="0">
                <a:solidFill>
                  <a:srgbClr val="0070C0"/>
                </a:solidFill>
              </a:rPr>
              <a:t>z</a:t>
            </a:r>
            <a:r>
              <a:rPr lang="en-US" sz="2400" b="1" dirty="0"/>
              <a:t>Al</a:t>
            </a:r>
            <a:r>
              <a:rPr lang="en-US" sz="2400" b="1" baseline="-25000" dirty="0"/>
              <a:t>2</a:t>
            </a:r>
            <a:r>
              <a:rPr lang="en-US" sz="2400" b="1" dirty="0"/>
              <a:t>O</a:t>
            </a:r>
            <a:r>
              <a:rPr lang="en-US" sz="2400" b="1" baseline="-25000" dirty="0"/>
              <a:t>3</a:t>
            </a:r>
            <a:endParaRPr lang="en-QA" sz="2400" b="1" baseline="-25000" dirty="0"/>
          </a:p>
        </p:txBody>
      </p:sp>
    </p:spTree>
    <p:extLst>
      <p:ext uri="{BB962C8B-B14F-4D97-AF65-F5344CB8AC3E}">
        <p14:creationId xmlns:p14="http://schemas.microsoft.com/office/powerpoint/2010/main" val="3720831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Example: Balancing Chemical Equations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46131" cy="4815206"/>
          </a:xfrm>
        </p:spPr>
        <p:txBody>
          <a:bodyPr>
            <a:normAutofit/>
          </a:bodyPr>
          <a:lstStyle/>
          <a:p>
            <a:r>
              <a:rPr lang="en-GB" dirty="0"/>
              <a:t>The problem becomes finding </a:t>
            </a:r>
            <a:r>
              <a:rPr lang="en-GB" i="1" dirty="0"/>
              <a:t>x</a:t>
            </a:r>
            <a:r>
              <a:rPr lang="en-GB" dirty="0"/>
              <a:t>, </a:t>
            </a:r>
            <a:r>
              <a:rPr lang="en-GB" i="1" dirty="0"/>
              <a:t>y</a:t>
            </a:r>
            <a:r>
              <a:rPr lang="en-GB" dirty="0"/>
              <a:t>, </a:t>
            </a:r>
            <a:r>
              <a:rPr lang="en-GB" i="1" dirty="0"/>
              <a:t>z</a:t>
            </a:r>
            <a:r>
              <a:rPr lang="en-GB" dirty="0"/>
              <a:t> such that the following equations are satisfied: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What did we do?</a:t>
            </a:r>
          </a:p>
          <a:p>
            <a:pPr lvl="1"/>
            <a:r>
              <a:rPr lang="en-GB" dirty="0"/>
              <a:t>We transformed the problem of balancing chemical equations into a problem of solving a system of linear equations</a:t>
            </a:r>
          </a:p>
          <a:p>
            <a:pPr lvl="1"/>
            <a:endParaRPr lang="en-GB" dirty="0"/>
          </a:p>
          <a:p>
            <a:r>
              <a:rPr lang="en-GB" dirty="0"/>
              <a:t>A computer does not know about chemical equations, but it knows a lot about linear equations  </a:t>
            </a:r>
          </a:p>
          <a:p>
            <a:pPr lvl="1"/>
            <a:r>
              <a:rPr lang="en-GB" dirty="0"/>
              <a:t>There are many algorithms for solving this type of problem, so it is just a matter of choosing your favourite one!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2BAAFF-79A6-4147-B120-2CCF18FDDB13}"/>
              </a:ext>
            </a:extLst>
          </p:cNvPr>
          <p:cNvSpPr txBox="1"/>
          <p:nvPr/>
        </p:nvSpPr>
        <p:spPr>
          <a:xfrm>
            <a:off x="4857750" y="2457450"/>
            <a:ext cx="14253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x </a:t>
            </a:r>
            <a:r>
              <a:rPr lang="en-US" sz="2400" dirty="0"/>
              <a:t>− 2</a:t>
            </a:r>
            <a:r>
              <a:rPr lang="en-US" sz="2400" i="1" dirty="0"/>
              <a:t>z </a:t>
            </a:r>
            <a:r>
              <a:rPr lang="en-US" sz="2400" dirty="0"/>
              <a:t>= 0</a:t>
            </a:r>
          </a:p>
          <a:p>
            <a:r>
              <a:rPr lang="en-US" sz="2400" dirty="0"/>
              <a:t>2</a:t>
            </a:r>
            <a:r>
              <a:rPr lang="en-US" sz="2400" i="1" dirty="0"/>
              <a:t>y− </a:t>
            </a:r>
            <a:r>
              <a:rPr lang="en-US" sz="2400" dirty="0"/>
              <a:t>3</a:t>
            </a:r>
            <a:r>
              <a:rPr lang="en-US" sz="2400" i="1" dirty="0"/>
              <a:t>z </a:t>
            </a:r>
            <a:r>
              <a:rPr lang="en-US" sz="2400" dirty="0"/>
              <a:t>= 0</a:t>
            </a:r>
            <a:endParaRPr lang="en-QA" sz="2400" baseline="-25000" dirty="0"/>
          </a:p>
        </p:txBody>
      </p:sp>
      <p:sp>
        <p:nvSpPr>
          <p:cNvPr id="6" name="Left Brace 5">
            <a:extLst>
              <a:ext uri="{FF2B5EF4-FFF2-40B4-BE49-F238E27FC236}">
                <a16:creationId xmlns:a16="http://schemas.microsoft.com/office/drawing/2014/main" id="{2470B2B5-F285-0C48-BB7F-02DE6B722556}"/>
              </a:ext>
            </a:extLst>
          </p:cNvPr>
          <p:cNvSpPr/>
          <p:nvPr/>
        </p:nvSpPr>
        <p:spPr>
          <a:xfrm>
            <a:off x="4537710" y="2491740"/>
            <a:ext cx="320040" cy="811530"/>
          </a:xfrm>
          <a:prstGeom prst="leftBrac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60765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Exercise: Binary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90655" cy="4822310"/>
          </a:xfrm>
        </p:spPr>
        <p:txBody>
          <a:bodyPr>
            <a:normAutofit/>
          </a:bodyPr>
          <a:lstStyle/>
          <a:p>
            <a:r>
              <a:rPr lang="en-GB" dirty="0"/>
              <a:t>Base-10 numbers (or regular numbers) can be represented as combinations of powers of 10 multiplied by coefficients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The coefficients range from 0 to 9; can you guess why?</a:t>
            </a:r>
          </a:p>
          <a:p>
            <a:endParaRPr lang="en-GB" dirty="0"/>
          </a:p>
          <a:p>
            <a:r>
              <a:rPr lang="en-GB" dirty="0"/>
              <a:t>This idea can be applied to any natural number, not only base-10 ones </a:t>
            </a:r>
          </a:p>
          <a:p>
            <a:pPr lvl="1"/>
            <a:r>
              <a:rPr lang="en-GB" dirty="0"/>
              <a:t>The next most popular bases are 2 (or </a:t>
            </a:r>
            <a:r>
              <a:rPr lang="en-GB" i="1" dirty="0"/>
              <a:t>binary</a:t>
            </a:r>
            <a:r>
              <a:rPr lang="en-GB" dirty="0"/>
              <a:t>) and 16 (or </a:t>
            </a:r>
            <a:r>
              <a:rPr lang="en-GB" i="1" dirty="0"/>
              <a:t>hexadecimal</a:t>
            </a:r>
            <a:r>
              <a:rPr lang="en-GB" dirty="0"/>
              <a:t>)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27472C-68A8-6544-A325-093A290ABD84}"/>
              </a:ext>
            </a:extLst>
          </p:cNvPr>
          <p:cNvSpPr txBox="1"/>
          <p:nvPr/>
        </p:nvSpPr>
        <p:spPr>
          <a:xfrm>
            <a:off x="4810392" y="2917090"/>
            <a:ext cx="27462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400" b="1" dirty="0"/>
              <a:t>42 = 4 × 10  + 2 × 1</a:t>
            </a:r>
          </a:p>
          <a:p>
            <a:r>
              <a:rPr lang="en-QA" sz="2400" b="1" dirty="0"/>
              <a:t>     = 4 × 10</a:t>
            </a:r>
            <a:r>
              <a:rPr lang="en-QA" sz="2400" b="1" baseline="30000" dirty="0"/>
              <a:t>1 </a:t>
            </a:r>
            <a:r>
              <a:rPr lang="en-QA" sz="2400" b="1" dirty="0"/>
              <a:t>+ 2 × 10</a:t>
            </a:r>
            <a:r>
              <a:rPr lang="en-QA" sz="2400" b="1" baseline="300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143541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Exercise: Binary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90655" cy="4822310"/>
          </a:xfrm>
        </p:spPr>
        <p:txBody>
          <a:bodyPr>
            <a:normAutofit/>
          </a:bodyPr>
          <a:lstStyle/>
          <a:p>
            <a:r>
              <a:rPr lang="en-GB" dirty="0"/>
              <a:t>Let us apply the same idea to a number in binary: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This time the number on the left of ≡ is in base 2 and the numbers on the right are in base 10</a:t>
            </a:r>
          </a:p>
          <a:p>
            <a:endParaRPr lang="en-GB" dirty="0"/>
          </a:p>
          <a:p>
            <a:r>
              <a:rPr lang="en-GB" dirty="0"/>
              <a:t>Based on this, can you write an algorithm that transforms any binary number into its decimal representation (</a:t>
            </a:r>
            <a:r>
              <a:rPr lang="en-GB" i="1" dirty="0"/>
              <a:t>use variables to make your life easier</a:t>
            </a:r>
            <a:r>
              <a:rPr lang="en-GB" dirty="0"/>
              <a:t>)?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27472C-68A8-6544-A325-093A290ABD84}"/>
              </a:ext>
            </a:extLst>
          </p:cNvPr>
          <p:cNvSpPr txBox="1"/>
          <p:nvPr/>
        </p:nvSpPr>
        <p:spPr>
          <a:xfrm>
            <a:off x="4798962" y="2459890"/>
            <a:ext cx="470994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sz="2400" b="1" dirty="0"/>
              <a:t>1010 ≡ 1 × 2</a:t>
            </a:r>
            <a:r>
              <a:rPr lang="en-QA" sz="2400" b="1" baseline="30000" dirty="0"/>
              <a:t>3</a:t>
            </a:r>
            <a:r>
              <a:rPr lang="en-QA" sz="2400" b="1" dirty="0"/>
              <a:t> + 0 × 2</a:t>
            </a:r>
            <a:r>
              <a:rPr lang="en-QA" sz="2400" b="1" baseline="30000" dirty="0"/>
              <a:t>2 </a:t>
            </a:r>
            <a:r>
              <a:rPr lang="en-QA" sz="2400" b="1" dirty="0"/>
              <a:t>+ 1 × 2</a:t>
            </a:r>
            <a:r>
              <a:rPr lang="en-QA" sz="2400" b="1" baseline="30000" dirty="0"/>
              <a:t>1</a:t>
            </a:r>
            <a:r>
              <a:rPr lang="en-QA" sz="2400" b="1" dirty="0"/>
              <a:t>+ 0 × 2</a:t>
            </a:r>
            <a:r>
              <a:rPr lang="en-QA" sz="2400" b="1" baseline="30000" dirty="0"/>
              <a:t>0</a:t>
            </a:r>
          </a:p>
          <a:p>
            <a:r>
              <a:rPr lang="en-QA" sz="2400" b="1" baseline="30000" dirty="0"/>
              <a:t>               </a:t>
            </a:r>
            <a:r>
              <a:rPr lang="en-QA" sz="2400" b="1" dirty="0"/>
              <a:t>≡ 8 + 2</a:t>
            </a:r>
          </a:p>
          <a:p>
            <a:r>
              <a:rPr lang="en-QA" sz="2400" b="1" dirty="0"/>
              <a:t>          ≡ 10</a:t>
            </a:r>
            <a:endParaRPr lang="en-QA" sz="2400" b="1" baseline="30000" dirty="0"/>
          </a:p>
        </p:txBody>
      </p:sp>
    </p:spTree>
    <p:extLst>
      <p:ext uri="{BB962C8B-B14F-4D97-AF65-F5344CB8AC3E}">
        <p14:creationId xmlns:p14="http://schemas.microsoft.com/office/powerpoint/2010/main" val="2512586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Today…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90655" cy="482231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Last session</a:t>
            </a:r>
            <a:r>
              <a:rPr lang="en-GB" dirty="0"/>
              <a:t>:</a:t>
            </a:r>
          </a:p>
          <a:p>
            <a:pPr lvl="1"/>
            <a:r>
              <a:rPr lang="en-GB" dirty="0"/>
              <a:t>Examples of algorithms</a:t>
            </a:r>
          </a:p>
          <a:p>
            <a:pPr lvl="1"/>
            <a:endParaRPr lang="en-GB" dirty="0"/>
          </a:p>
          <a:p>
            <a:r>
              <a:rPr lang="en-GB" dirty="0">
                <a:solidFill>
                  <a:srgbClr val="00B0F0"/>
                </a:solidFill>
              </a:rPr>
              <a:t>Today’s session</a:t>
            </a:r>
            <a:r>
              <a:rPr lang="en-GB" dirty="0"/>
              <a:t>:</a:t>
            </a:r>
          </a:p>
          <a:p>
            <a:pPr lvl="1"/>
            <a:r>
              <a:rPr lang="en-GB" dirty="0"/>
              <a:t>Abstractions </a:t>
            </a:r>
            <a:endParaRPr lang="en-GB" i="1" dirty="0"/>
          </a:p>
          <a:p>
            <a:pPr lvl="1"/>
            <a:endParaRPr lang="en-GB" i="1" dirty="0"/>
          </a:p>
          <a:p>
            <a:r>
              <a:rPr lang="en-GB">
                <a:solidFill>
                  <a:srgbClr val="00B0F0"/>
                </a:solidFill>
              </a:rPr>
              <a:t>Announcements</a:t>
            </a:r>
            <a:r>
              <a:rPr lang="en-GB"/>
              <a:t>:</a:t>
            </a:r>
            <a:endParaRPr lang="en-GB" dirty="0"/>
          </a:p>
          <a:p>
            <a:pPr lvl="1"/>
            <a:r>
              <a:rPr lang="en-GB" dirty="0"/>
              <a:t>HW1 will be out today</a:t>
            </a:r>
          </a:p>
          <a:p>
            <a:pPr lvl="1"/>
            <a:r>
              <a:rPr lang="en-GB" dirty="0"/>
              <a:t>Quiz I grades will be out today </a:t>
            </a:r>
          </a:p>
        </p:txBody>
      </p:sp>
    </p:spTree>
    <p:extLst>
      <p:ext uri="{BB962C8B-B14F-4D97-AF65-F5344CB8AC3E}">
        <p14:creationId xmlns:p14="http://schemas.microsoft.com/office/powerpoint/2010/main" val="24425386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Algorithm: Binary to Decimal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90655" cy="482231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rgbClr val="00B0F0"/>
                </a:solidFill>
              </a:rPr>
              <a:t>Input</a:t>
            </a:r>
            <a:r>
              <a:rPr lang="en-GB" dirty="0"/>
              <a:t>: A binary number </a:t>
            </a:r>
            <a:r>
              <a:rPr lang="en-GB" i="1" dirty="0"/>
              <a:t>d</a:t>
            </a:r>
            <a:r>
              <a:rPr lang="en-GB" i="1" baseline="-25000" dirty="0"/>
              <a:t>0</a:t>
            </a:r>
            <a:r>
              <a:rPr lang="en-GB" i="1" dirty="0"/>
              <a:t>d</a:t>
            </a:r>
            <a:r>
              <a:rPr lang="en-GB" i="1" baseline="-25000" dirty="0"/>
              <a:t>1</a:t>
            </a:r>
            <a:r>
              <a:rPr lang="en-GB" i="1" dirty="0"/>
              <a:t>...</a:t>
            </a:r>
            <a:r>
              <a:rPr lang="en-GB" i="1" dirty="0" err="1"/>
              <a:t>d</a:t>
            </a:r>
            <a:r>
              <a:rPr lang="en-GB" i="1" baseline="-25000" dirty="0" err="1"/>
              <a:t>n</a:t>
            </a:r>
            <a:endParaRPr lang="en-GB" i="1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Let sum= 0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Let p= 1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Repeat for </a:t>
            </a:r>
            <a:r>
              <a:rPr lang="en-GB" i="1" dirty="0" err="1"/>
              <a:t>i</a:t>
            </a:r>
            <a:r>
              <a:rPr lang="en-GB" dirty="0"/>
              <a:t> = </a:t>
            </a:r>
            <a:r>
              <a:rPr lang="en-GB" i="1" dirty="0"/>
              <a:t>n</a:t>
            </a:r>
            <a:r>
              <a:rPr lang="en-GB" dirty="0"/>
              <a:t>, </a:t>
            </a:r>
            <a:r>
              <a:rPr lang="en-GB" i="1" dirty="0"/>
              <a:t>n−1</a:t>
            </a:r>
            <a:r>
              <a:rPr lang="en-GB" dirty="0"/>
              <a:t>, </a:t>
            </a:r>
            <a:r>
              <a:rPr lang="en-GB" i="1" dirty="0"/>
              <a:t>n−2</a:t>
            </a:r>
            <a:r>
              <a:rPr lang="en-GB" dirty="0"/>
              <a:t>, ..., </a:t>
            </a:r>
            <a:r>
              <a:rPr lang="en-GB" i="1" dirty="0"/>
              <a:t>0</a:t>
            </a:r>
            <a:r>
              <a:rPr lang="en-GB" dirty="0"/>
              <a:t>: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GB" dirty="0"/>
              <a:t>sum = sum + </a:t>
            </a:r>
            <a:r>
              <a:rPr lang="en-GB" dirty="0" err="1"/>
              <a:t>d</a:t>
            </a:r>
            <a:r>
              <a:rPr lang="en-GB" baseline="-25000" dirty="0" err="1"/>
              <a:t>i</a:t>
            </a:r>
            <a:r>
              <a:rPr lang="en-GB" dirty="0" err="1"/>
              <a:t>∗p</a:t>
            </a:r>
            <a:endParaRPr lang="en-GB" dirty="0"/>
          </a:p>
          <a:p>
            <a:pPr marL="914400" lvl="1" indent="-457200">
              <a:buFont typeface="+mj-lt"/>
              <a:buAutoNum type="alphaLcPeriod"/>
            </a:pPr>
            <a:r>
              <a:rPr lang="en-GB" dirty="0"/>
              <a:t>p = p ∗ 2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rgbClr val="00B0F0"/>
                </a:solidFill>
              </a:rPr>
              <a:t>Output</a:t>
            </a:r>
            <a:r>
              <a:rPr lang="en-GB" dirty="0"/>
              <a:t>: sum</a:t>
            </a:r>
          </a:p>
        </p:txBody>
      </p:sp>
    </p:spTree>
    <p:extLst>
      <p:ext uri="{BB962C8B-B14F-4D97-AF65-F5344CB8AC3E}">
        <p14:creationId xmlns:p14="http://schemas.microsoft.com/office/powerpoint/2010/main" val="1665591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Next Class…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11255" cy="4351338"/>
          </a:xfrm>
        </p:spPr>
        <p:txBody>
          <a:bodyPr>
            <a:normAutofit/>
          </a:bodyPr>
          <a:lstStyle/>
          <a:p>
            <a:r>
              <a:rPr lang="en-US" dirty="0"/>
              <a:t>Moving to Python …</a:t>
            </a:r>
          </a:p>
          <a:p>
            <a:pPr lvl="2"/>
            <a:endParaRPr lang="en-US" dirty="0"/>
          </a:p>
          <a:p>
            <a:pPr lvl="2"/>
            <a:endParaRPr lang="en-QA" dirty="0"/>
          </a:p>
        </p:txBody>
      </p:sp>
    </p:spTree>
    <p:extLst>
      <p:ext uri="{BB962C8B-B14F-4D97-AF65-F5344CB8AC3E}">
        <p14:creationId xmlns:p14="http://schemas.microsoft.com/office/powerpoint/2010/main" val="21479521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5003664C-5649-DF47-8AF9-7A24A40F6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QA" dirty="0"/>
              <a:t>References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3B5E12A-6B0D-B145-A61F-AFCF5B5F8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11255" cy="4667250"/>
          </a:xfrm>
        </p:spPr>
        <p:txBody>
          <a:bodyPr>
            <a:normAutofit/>
          </a:bodyPr>
          <a:lstStyle/>
          <a:p>
            <a:r>
              <a:rPr lang="en-US" dirty="0"/>
              <a:t>Notes on “Principles of Computing” by Giselle Reis: </a:t>
            </a:r>
            <a:r>
              <a:rPr lang="en-US" dirty="0">
                <a:hlinkClick r:id="rId2"/>
              </a:rPr>
              <a:t>https://web2.qatar.cmu.edu/~mhhammou/15110-f20/references/</a:t>
            </a:r>
            <a:endParaRPr lang="en-US" dirty="0"/>
          </a:p>
          <a:p>
            <a:endParaRPr lang="en-US" dirty="0"/>
          </a:p>
          <a:p>
            <a:r>
              <a:rPr lang="en-US" dirty="0"/>
              <a:t>“Introduction to Algorithms” by Thomas H. </a:t>
            </a:r>
            <a:r>
              <a:rPr lang="en-US" dirty="0" err="1"/>
              <a:t>Cormen</a:t>
            </a:r>
            <a:r>
              <a:rPr lang="en-US" dirty="0"/>
              <a:t>, Charles E. </a:t>
            </a:r>
            <a:r>
              <a:rPr lang="en-US" dirty="0" err="1"/>
              <a:t>Leiserson</a:t>
            </a:r>
            <a:r>
              <a:rPr lang="en-US" dirty="0"/>
              <a:t>, Ronald L. </a:t>
            </a:r>
            <a:r>
              <a:rPr lang="en-US" dirty="0" err="1"/>
              <a:t>Rivest</a:t>
            </a:r>
            <a:r>
              <a:rPr lang="en-US" dirty="0"/>
              <a:t>, and Clifford Stein</a:t>
            </a:r>
          </a:p>
          <a:p>
            <a:pPr marL="0" indent="0">
              <a:buNone/>
            </a:pPr>
            <a:endParaRPr lang="en-QA" dirty="0"/>
          </a:p>
        </p:txBody>
      </p:sp>
    </p:spTree>
    <p:extLst>
      <p:ext uri="{BB962C8B-B14F-4D97-AF65-F5344CB8AC3E}">
        <p14:creationId xmlns:p14="http://schemas.microsoft.com/office/powerpoint/2010/main" val="3205202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How to Simplify Sequences of Steps?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90655" cy="4822310"/>
          </a:xfrm>
        </p:spPr>
        <p:txBody>
          <a:bodyPr>
            <a:normAutofit/>
          </a:bodyPr>
          <a:lstStyle/>
          <a:p>
            <a:r>
              <a:rPr lang="en-GB" dirty="0"/>
              <a:t>You might have noticed that writing a sequence of steps in English (or in any natural language) can quickly become cumbersome</a:t>
            </a:r>
          </a:p>
          <a:p>
            <a:pPr lvl="1"/>
            <a:r>
              <a:rPr lang="en-GB" dirty="0"/>
              <a:t>The  lines  are  too  long  and  explaining  that  we  need  to compare a card with ”the next card which is on the right side of the card before“ requires a lot of thinking </a:t>
            </a:r>
          </a:p>
          <a:p>
            <a:pPr lvl="1"/>
            <a:endParaRPr lang="en-GB" dirty="0"/>
          </a:p>
          <a:p>
            <a:r>
              <a:rPr lang="en-GB" dirty="0"/>
              <a:t>Consequently, we need to use a more constrained and less ambiguous language if we want to be really clear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6542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Simplifying Sequences of Steps: </a:t>
            </a:r>
            <a:br>
              <a:rPr lang="en-QA" dirty="0"/>
            </a:br>
            <a:r>
              <a:rPr lang="en-QA" i="1" dirty="0"/>
              <a:t>Variables </a:t>
            </a:r>
            <a:r>
              <a:rPr lang="en-QA" dirty="0"/>
              <a:t>&amp; </a:t>
            </a:r>
            <a:r>
              <a:rPr lang="en-QA" i="1" dirty="0"/>
              <a:t>Indices</a:t>
            </a:r>
            <a:r>
              <a:rPr lang="en-QA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90655" cy="4822310"/>
          </a:xfrm>
        </p:spPr>
        <p:txBody>
          <a:bodyPr>
            <a:normAutofit/>
          </a:bodyPr>
          <a:lstStyle/>
          <a:p>
            <a:r>
              <a:rPr lang="en-GB" dirty="0"/>
              <a:t>For this sake, we can use </a:t>
            </a:r>
            <a:r>
              <a:rPr lang="en-GB" i="1" dirty="0"/>
              <a:t>names</a:t>
            </a:r>
            <a:r>
              <a:rPr lang="en-GB" dirty="0"/>
              <a:t> (or </a:t>
            </a:r>
            <a:r>
              <a:rPr lang="en-GB" i="1" dirty="0">
                <a:solidFill>
                  <a:srgbClr val="00B0F0"/>
                </a:solidFill>
              </a:rPr>
              <a:t>variables</a:t>
            </a:r>
            <a:r>
              <a:rPr lang="en-GB" dirty="0"/>
              <a:t>) and </a:t>
            </a:r>
            <a:r>
              <a:rPr lang="en-GB" i="1" dirty="0"/>
              <a:t>indices</a:t>
            </a:r>
            <a:r>
              <a:rPr lang="en-GB" dirty="0"/>
              <a:t> in a way that is closer to math (and consequently to computing)</a:t>
            </a:r>
          </a:p>
          <a:p>
            <a:endParaRPr lang="en-GB" dirty="0"/>
          </a:p>
          <a:p>
            <a:r>
              <a:rPr lang="en-GB" dirty="0"/>
              <a:t>Let us apply that to our program for finding the highest card in a deck</a:t>
            </a:r>
          </a:p>
          <a:p>
            <a:pPr lvl="1"/>
            <a:r>
              <a:rPr lang="en-GB" dirty="0"/>
              <a:t>We need to define the variables to use, their meanings, and their values (</a:t>
            </a:r>
            <a:r>
              <a:rPr lang="en-GB" i="1" dirty="0"/>
              <a:t>if any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Also, when we have a sequence of things, it is useful to denote it using indices, such as a</a:t>
            </a:r>
            <a:r>
              <a:rPr lang="en-GB" baseline="-25000" dirty="0"/>
              <a:t>0</a:t>
            </a:r>
            <a:r>
              <a:rPr lang="en-GB" dirty="0"/>
              <a:t>, a</a:t>
            </a:r>
            <a:r>
              <a:rPr lang="en-GB" baseline="-25000" dirty="0"/>
              <a:t>1</a:t>
            </a:r>
            <a:r>
              <a:rPr lang="en-GB" dirty="0"/>
              <a:t>, a</a:t>
            </a:r>
            <a:r>
              <a:rPr lang="en-GB" baseline="-25000" dirty="0"/>
              <a:t>2</a:t>
            </a:r>
            <a:r>
              <a:rPr lang="en-GB" dirty="0"/>
              <a:t>, ...a</a:t>
            </a:r>
            <a:r>
              <a:rPr lang="en-GB" baseline="-25000" dirty="0"/>
              <a:t>n</a:t>
            </a:r>
            <a:r>
              <a:rPr lang="en-GB" dirty="0"/>
              <a:t> (this is a sequence with </a:t>
            </a:r>
            <a:r>
              <a:rPr lang="en-GB" i="1" dirty="0"/>
              <a:t>n</a:t>
            </a:r>
            <a:r>
              <a:rPr lang="en-GB" dirty="0"/>
              <a:t> + 1 elements)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602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Simplifying Sequences of Steps: </a:t>
            </a:r>
            <a:br>
              <a:rPr lang="en-QA" dirty="0"/>
            </a:br>
            <a:r>
              <a:rPr lang="en-QA" i="1" dirty="0"/>
              <a:t>Variables</a:t>
            </a:r>
            <a:r>
              <a:rPr lang="en-QA" dirty="0"/>
              <a:t> &amp; </a:t>
            </a:r>
            <a:r>
              <a:rPr lang="en-QA" i="1" dirty="0"/>
              <a:t>Indices</a:t>
            </a:r>
            <a:r>
              <a:rPr lang="en-QA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90655" cy="482231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Let c</a:t>
            </a:r>
            <a:r>
              <a:rPr lang="en-GB" baseline="-25000" dirty="0"/>
              <a:t>0</a:t>
            </a:r>
            <a:r>
              <a:rPr lang="en-GB" dirty="0"/>
              <a:t>, c</a:t>
            </a:r>
            <a:r>
              <a:rPr lang="en-GB" baseline="-25000" dirty="0"/>
              <a:t>1</a:t>
            </a:r>
            <a:r>
              <a:rPr lang="en-GB" dirty="0"/>
              <a:t>, ..., c</a:t>
            </a:r>
            <a:r>
              <a:rPr lang="en-GB" baseline="-25000" dirty="0"/>
              <a:t>n-1</a:t>
            </a:r>
            <a:r>
              <a:rPr lang="en-GB" dirty="0"/>
              <a:t> be the set of </a:t>
            </a:r>
            <a:r>
              <a:rPr lang="en-GB" i="1" dirty="0"/>
              <a:t>n</a:t>
            </a:r>
            <a:r>
              <a:rPr lang="en-GB" dirty="0"/>
              <a:t> cards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Let max = c</a:t>
            </a:r>
            <a:r>
              <a:rPr lang="en-GB" baseline="-25000" dirty="0"/>
              <a:t>0</a:t>
            </a:r>
            <a:r>
              <a:rPr lang="en-GB" dirty="0"/>
              <a:t> represent the highest card so far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Let </a:t>
            </a:r>
            <a:r>
              <a:rPr lang="en-GB" i="1" dirty="0" err="1"/>
              <a:t>i</a:t>
            </a:r>
            <a:r>
              <a:rPr lang="en-GB" dirty="0"/>
              <a:t> = 0 be the index of the last card we checked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Check if </a:t>
            </a:r>
            <a:r>
              <a:rPr lang="en-GB" i="1" dirty="0" err="1"/>
              <a:t>i</a:t>
            </a:r>
            <a:r>
              <a:rPr lang="en-GB" dirty="0"/>
              <a:t> &lt; </a:t>
            </a:r>
            <a:r>
              <a:rPr lang="en-GB" i="1" dirty="0"/>
              <a:t>n</a:t>
            </a:r>
            <a:r>
              <a:rPr lang="en-GB" dirty="0"/>
              <a:t>: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GB" dirty="0"/>
              <a:t>If </a:t>
            </a:r>
            <a:r>
              <a:rPr lang="en-GB" b="1" dirty="0">
                <a:solidFill>
                  <a:srgbClr val="00B050"/>
                </a:solidFill>
              </a:rPr>
              <a:t>yes</a:t>
            </a:r>
            <a:r>
              <a:rPr lang="en-GB" dirty="0"/>
              <a:t>:  Check if c</a:t>
            </a:r>
            <a:r>
              <a:rPr lang="en-GB" baseline="-25000" dirty="0"/>
              <a:t>i+1</a:t>
            </a:r>
            <a:r>
              <a:rPr lang="en-GB" dirty="0"/>
              <a:t> &gt; max </a:t>
            </a:r>
          </a:p>
          <a:p>
            <a:pPr marL="1371600" lvl="2" indent="-457200">
              <a:buFont typeface="+mj-lt"/>
              <a:buAutoNum type="alphaLcPeriod"/>
            </a:pPr>
            <a:r>
              <a:rPr lang="en-GB" dirty="0"/>
              <a:t>If </a:t>
            </a:r>
            <a:r>
              <a:rPr lang="en-GB" dirty="0">
                <a:solidFill>
                  <a:srgbClr val="00B050"/>
                </a:solidFill>
              </a:rPr>
              <a:t>yes</a:t>
            </a:r>
            <a:r>
              <a:rPr lang="en-GB" dirty="0"/>
              <a:t>: max = c</a:t>
            </a:r>
            <a:r>
              <a:rPr lang="en-GB" baseline="-25000" dirty="0"/>
              <a:t>i+1</a:t>
            </a:r>
            <a:r>
              <a:rPr lang="en-GB" dirty="0"/>
              <a:t>; </a:t>
            </a:r>
            <a:r>
              <a:rPr lang="en-GB" i="1" dirty="0" err="1"/>
              <a:t>i</a:t>
            </a:r>
            <a:r>
              <a:rPr lang="en-GB" dirty="0"/>
              <a:t> = </a:t>
            </a:r>
            <a:r>
              <a:rPr lang="en-GB" i="1" dirty="0" err="1"/>
              <a:t>i</a:t>
            </a:r>
            <a:r>
              <a:rPr lang="en-GB" dirty="0"/>
              <a:t> + 1; go back to step 4</a:t>
            </a:r>
          </a:p>
          <a:p>
            <a:pPr marL="1371600" lvl="2" indent="-457200">
              <a:buFont typeface="+mj-lt"/>
              <a:buAutoNum type="alphaLcPeriod"/>
            </a:pPr>
            <a:r>
              <a:rPr lang="en-GB" dirty="0"/>
              <a:t>If </a:t>
            </a:r>
            <a:r>
              <a:rPr lang="en-GB" dirty="0">
                <a:solidFill>
                  <a:srgbClr val="C00000"/>
                </a:solidFill>
              </a:rPr>
              <a:t>no</a:t>
            </a:r>
            <a:r>
              <a:rPr lang="en-GB" dirty="0"/>
              <a:t>: </a:t>
            </a:r>
            <a:r>
              <a:rPr lang="en-GB" i="1" dirty="0" err="1"/>
              <a:t>i</a:t>
            </a:r>
            <a:r>
              <a:rPr lang="en-GB" dirty="0"/>
              <a:t> = </a:t>
            </a:r>
            <a:r>
              <a:rPr lang="en-GB" i="1" dirty="0" err="1"/>
              <a:t>i</a:t>
            </a:r>
            <a:r>
              <a:rPr lang="en-GB" dirty="0"/>
              <a:t> + 1; go back to step 4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GB" dirty="0"/>
              <a:t>If </a:t>
            </a:r>
            <a:r>
              <a:rPr lang="en-GB" b="1" dirty="0">
                <a:solidFill>
                  <a:srgbClr val="C00000"/>
                </a:solidFill>
              </a:rPr>
              <a:t>no</a:t>
            </a:r>
            <a:r>
              <a:rPr lang="en-GB" dirty="0"/>
              <a:t>: highest card is max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E1B00C54-8135-924C-876C-23EDE28917F0}"/>
              </a:ext>
            </a:extLst>
          </p:cNvPr>
          <p:cNvSpPr/>
          <p:nvPr/>
        </p:nvSpPr>
        <p:spPr>
          <a:xfrm>
            <a:off x="960120" y="5578475"/>
            <a:ext cx="10568734" cy="914400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Try to rewrite some or all of the algorithms that we did last lecture using variables &amp; indices and see how concise they become!</a:t>
            </a:r>
            <a:endParaRPr lang="en-QA" sz="2400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EA475FA-AACA-8940-A687-BC70716063E6}"/>
              </a:ext>
            </a:extLst>
          </p:cNvPr>
          <p:cNvSpPr/>
          <p:nvPr/>
        </p:nvSpPr>
        <p:spPr>
          <a:xfrm>
            <a:off x="1906621" y="2315183"/>
            <a:ext cx="719847" cy="505838"/>
          </a:xfrm>
          <a:prstGeom prst="ellipse">
            <a:avLst/>
          </a:prstGeom>
          <a:noFill/>
          <a:ln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QA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D8AD09F-4733-A14C-8D5E-C90966F8E2D7}"/>
              </a:ext>
            </a:extLst>
          </p:cNvPr>
          <p:cNvCxnSpPr/>
          <p:nvPr/>
        </p:nvCxnSpPr>
        <p:spPr>
          <a:xfrm flipV="1">
            <a:off x="2655651" y="2140085"/>
            <a:ext cx="5729592" cy="418289"/>
          </a:xfrm>
          <a:prstGeom prst="straightConnector1">
            <a:avLst/>
          </a:prstGeom>
          <a:ln w="12700">
            <a:solidFill>
              <a:srgbClr val="00B0F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F0603F3-5666-A047-BAEF-41B55E933938}"/>
              </a:ext>
            </a:extLst>
          </p:cNvPr>
          <p:cNvSpPr txBox="1"/>
          <p:nvPr/>
        </p:nvSpPr>
        <p:spPr>
          <a:xfrm>
            <a:off x="8560341" y="1825625"/>
            <a:ext cx="31624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b="1" dirty="0">
                <a:solidFill>
                  <a:srgbClr val="00B0F0"/>
                </a:solidFill>
              </a:rPr>
              <a:t>A </a:t>
            </a:r>
            <a:r>
              <a:rPr lang="en-QA" b="1" i="1" dirty="0">
                <a:solidFill>
                  <a:srgbClr val="00B0F0"/>
                </a:solidFill>
              </a:rPr>
              <a:t>variable</a:t>
            </a:r>
            <a:r>
              <a:rPr lang="en-QA" b="1" dirty="0">
                <a:solidFill>
                  <a:srgbClr val="00B0F0"/>
                </a:solidFill>
              </a:rPr>
              <a:t> named </a:t>
            </a:r>
            <a:r>
              <a:rPr lang="en-QA" b="1" i="1" dirty="0">
                <a:solidFill>
                  <a:srgbClr val="00B0F0"/>
                </a:solidFill>
              </a:rPr>
              <a:t>max</a:t>
            </a:r>
            <a:r>
              <a:rPr lang="en-QA" b="1" dirty="0">
                <a:solidFill>
                  <a:srgbClr val="00B0F0"/>
                </a:solidFill>
              </a:rPr>
              <a:t> </a:t>
            </a:r>
            <a:br>
              <a:rPr lang="en-QA" b="1" dirty="0">
                <a:solidFill>
                  <a:srgbClr val="00B0F0"/>
                </a:solidFill>
              </a:rPr>
            </a:br>
            <a:r>
              <a:rPr lang="en-QA" b="1" dirty="0">
                <a:solidFill>
                  <a:srgbClr val="00B0F0"/>
                </a:solidFill>
              </a:rPr>
              <a:t>with </a:t>
            </a:r>
            <a:r>
              <a:rPr lang="en-QA" b="1" i="1" dirty="0">
                <a:solidFill>
                  <a:srgbClr val="00B0F0"/>
                </a:solidFill>
              </a:rPr>
              <a:t>c</a:t>
            </a:r>
            <a:r>
              <a:rPr lang="en-QA" b="1" i="1" baseline="-25000" dirty="0">
                <a:solidFill>
                  <a:srgbClr val="00B0F0"/>
                </a:solidFill>
              </a:rPr>
              <a:t>0</a:t>
            </a:r>
            <a:r>
              <a:rPr lang="en-QA" b="1" dirty="0">
                <a:solidFill>
                  <a:srgbClr val="00B0F0"/>
                </a:solidFill>
              </a:rPr>
              <a:t> as a </a:t>
            </a:r>
            <a:r>
              <a:rPr lang="en-QA" b="1" i="1" dirty="0">
                <a:solidFill>
                  <a:srgbClr val="00B0F0"/>
                </a:solidFill>
              </a:rPr>
              <a:t>value</a:t>
            </a:r>
            <a:r>
              <a:rPr lang="en-QA" b="1" dirty="0">
                <a:solidFill>
                  <a:srgbClr val="00B0F0"/>
                </a:solidFill>
              </a:rPr>
              <a:t> assigned to it</a:t>
            </a:r>
          </a:p>
        </p:txBody>
      </p:sp>
    </p:spTree>
    <p:extLst>
      <p:ext uri="{BB962C8B-B14F-4D97-AF65-F5344CB8AC3E}">
        <p14:creationId xmlns:p14="http://schemas.microsoft.com/office/powerpoint/2010/main" val="3172784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Simplifying Sequences of Steps: </a:t>
            </a:r>
            <a:br>
              <a:rPr lang="en-QA" dirty="0"/>
            </a:br>
            <a:r>
              <a:rPr lang="en-QA" i="1" dirty="0"/>
              <a:t>Repeat</a:t>
            </a:r>
            <a:r>
              <a:rPr lang="en-QA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90655" cy="4822310"/>
          </a:xfrm>
        </p:spPr>
        <p:txBody>
          <a:bodyPr>
            <a:normAutofit/>
          </a:bodyPr>
          <a:lstStyle/>
          <a:p>
            <a:r>
              <a:rPr lang="en-GB" dirty="0"/>
              <a:t>We can also identify when a sequence of steps is repeating, and for what values, and simply say: “repeat this for all values...”</a:t>
            </a:r>
          </a:p>
          <a:p>
            <a:endParaRPr lang="en-GB" dirty="0"/>
          </a:p>
          <a:p>
            <a:r>
              <a:rPr lang="en-GB" dirty="0"/>
              <a:t>For example, in the previous algorithm, steps 4.A to 4.B are supposed to be executed for every </a:t>
            </a:r>
            <a:r>
              <a:rPr lang="en-GB" i="1" dirty="0" err="1"/>
              <a:t>i</a:t>
            </a:r>
            <a:r>
              <a:rPr lang="en-GB" dirty="0"/>
              <a:t> from 0 to </a:t>
            </a:r>
            <a:r>
              <a:rPr lang="en-GB" i="1" dirty="0"/>
              <a:t>n</a:t>
            </a:r>
            <a:r>
              <a:rPr lang="en-GB" dirty="0"/>
              <a:t>−1</a:t>
            </a:r>
          </a:p>
          <a:p>
            <a:pPr lvl="1"/>
            <a:r>
              <a:rPr lang="en-GB" dirty="0"/>
              <a:t>Let us rewrite it using “repeat"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6927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Simplifying Sequences of Steps: </a:t>
            </a:r>
            <a:br>
              <a:rPr lang="en-QA" dirty="0"/>
            </a:br>
            <a:r>
              <a:rPr lang="en-QA" i="1" dirty="0"/>
              <a:t>Repeat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90655" cy="482231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rgbClr val="0070C0"/>
                </a:solidFill>
              </a:rPr>
              <a:t>Input</a:t>
            </a:r>
            <a:r>
              <a:rPr lang="en-GB" dirty="0"/>
              <a:t>: Let c</a:t>
            </a:r>
            <a:r>
              <a:rPr lang="en-GB" baseline="-25000" dirty="0"/>
              <a:t>0</a:t>
            </a:r>
            <a:r>
              <a:rPr lang="en-GB" dirty="0"/>
              <a:t>, c</a:t>
            </a:r>
            <a:r>
              <a:rPr lang="en-GB" baseline="-25000" dirty="0"/>
              <a:t>1</a:t>
            </a:r>
            <a:r>
              <a:rPr lang="en-GB" dirty="0"/>
              <a:t>, ..., c</a:t>
            </a:r>
            <a:r>
              <a:rPr lang="en-GB" baseline="-25000" dirty="0"/>
              <a:t>n-1</a:t>
            </a:r>
            <a:r>
              <a:rPr lang="en-GB" dirty="0"/>
              <a:t> be the set of </a:t>
            </a:r>
            <a:r>
              <a:rPr lang="en-GB" i="1" dirty="0"/>
              <a:t>n</a:t>
            </a:r>
            <a:r>
              <a:rPr lang="en-GB" dirty="0"/>
              <a:t> cards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Let max = c</a:t>
            </a:r>
            <a:r>
              <a:rPr lang="en-GB" baseline="-25000" dirty="0"/>
              <a:t>0</a:t>
            </a:r>
            <a:r>
              <a:rPr lang="en-GB" dirty="0"/>
              <a:t> represent the highest card so far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Let </a:t>
            </a:r>
            <a:r>
              <a:rPr lang="en-GB" i="1" dirty="0" err="1"/>
              <a:t>i</a:t>
            </a:r>
            <a:r>
              <a:rPr lang="en-GB" dirty="0"/>
              <a:t> = 0 be the index of the last card we checked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Repeat for </a:t>
            </a:r>
            <a:r>
              <a:rPr lang="en-GB" i="1" dirty="0" err="1"/>
              <a:t>i</a:t>
            </a:r>
            <a:r>
              <a:rPr lang="en-GB" i="1" dirty="0"/>
              <a:t> </a:t>
            </a:r>
            <a:r>
              <a:rPr lang="en-GB" dirty="0"/>
              <a:t>= 0,1,2, ..., </a:t>
            </a:r>
            <a:r>
              <a:rPr lang="en-GB" i="1" dirty="0"/>
              <a:t>n</a:t>
            </a:r>
            <a:r>
              <a:rPr lang="en-GB" dirty="0"/>
              <a:t>−1: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GB" dirty="0"/>
              <a:t>Check if c</a:t>
            </a:r>
            <a:r>
              <a:rPr lang="en-GB" baseline="-25000" dirty="0"/>
              <a:t>i+1</a:t>
            </a:r>
            <a:r>
              <a:rPr lang="en-GB" dirty="0"/>
              <a:t> &gt; max </a:t>
            </a:r>
          </a:p>
          <a:p>
            <a:pPr marL="1371600" lvl="2" indent="-457200">
              <a:buFont typeface="+mj-lt"/>
              <a:buAutoNum type="alphaLcPeriod"/>
            </a:pPr>
            <a:r>
              <a:rPr lang="en-GB" dirty="0"/>
              <a:t>If </a:t>
            </a:r>
            <a:r>
              <a:rPr lang="en-GB" dirty="0">
                <a:solidFill>
                  <a:srgbClr val="00B050"/>
                </a:solidFill>
              </a:rPr>
              <a:t>yes</a:t>
            </a:r>
            <a:r>
              <a:rPr lang="en-GB" dirty="0"/>
              <a:t>: max = c</a:t>
            </a:r>
            <a:r>
              <a:rPr lang="en-GB" baseline="-25000" dirty="0"/>
              <a:t>i+1</a:t>
            </a:r>
            <a:r>
              <a:rPr lang="en-GB" dirty="0"/>
              <a:t>; 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solidFill>
                  <a:srgbClr val="0070C0"/>
                </a:solidFill>
              </a:rPr>
              <a:t>Output</a:t>
            </a:r>
            <a:r>
              <a:rPr lang="en-GB" dirty="0"/>
              <a:t>: Highest card is max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396ED3E-E11B-E84B-8283-90796E3B0A28}"/>
              </a:ext>
            </a:extLst>
          </p:cNvPr>
          <p:cNvSpPr/>
          <p:nvPr/>
        </p:nvSpPr>
        <p:spPr>
          <a:xfrm>
            <a:off x="663146" y="5234940"/>
            <a:ext cx="11132614" cy="141299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b="1" dirty="0">
                <a:solidFill>
                  <a:schemeClr val="tx1"/>
                </a:solidFill>
              </a:rPr>
              <a:t>Notes</a:t>
            </a:r>
            <a:r>
              <a:rPr lang="en-US" sz="2200" dirty="0">
                <a:solidFill>
                  <a:schemeClr val="tx1"/>
                </a:solidFill>
              </a:rPr>
              <a:t>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Incrementing </a:t>
            </a:r>
            <a:r>
              <a:rPr lang="en-US" sz="2000" i="1" dirty="0" err="1">
                <a:solidFill>
                  <a:schemeClr val="tx1"/>
                </a:solidFill>
              </a:rPr>
              <a:t>i</a:t>
            </a:r>
            <a:r>
              <a:rPr lang="en-US" sz="2000" dirty="0">
                <a:solidFill>
                  <a:schemeClr val="tx1"/>
                </a:solidFill>
              </a:rPr>
              <a:t> each time and going back to step 4 are now implicit in the “repeat” command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steps are now much closer to a program, thus it will be easier to type this in Python when the time comes!</a:t>
            </a:r>
          </a:p>
        </p:txBody>
      </p:sp>
    </p:spTree>
    <p:extLst>
      <p:ext uri="{BB962C8B-B14F-4D97-AF65-F5344CB8AC3E}">
        <p14:creationId xmlns:p14="http://schemas.microsoft.com/office/powerpoint/2010/main" val="2878343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Abstraction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90655" cy="4822310"/>
          </a:xfrm>
        </p:spPr>
        <p:txBody>
          <a:bodyPr>
            <a:normAutofit/>
          </a:bodyPr>
          <a:lstStyle/>
          <a:p>
            <a:r>
              <a:rPr lang="en-GB" dirty="0"/>
              <a:t>Let us consider again the problem of choosing snacks from a cafeteria given a certain budget and calorie intake</a:t>
            </a:r>
          </a:p>
          <a:p>
            <a:endParaRPr lang="en-GB" dirty="0"/>
          </a:p>
          <a:p>
            <a:r>
              <a:rPr lang="en-GB" dirty="0"/>
              <a:t>The problem can be phrased as follows:  </a:t>
            </a:r>
          </a:p>
          <a:p>
            <a:pPr lvl="1"/>
            <a:r>
              <a:rPr lang="en-GB" sz="2200" dirty="0"/>
              <a:t>You want to buy the highest-calorie snack from the below and pay a max of 15 QAR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2E3D6D04-2166-4A4D-A9A3-92D3A26D2AC2}"/>
              </a:ext>
            </a:extLst>
          </p:cNvPr>
          <p:cNvSpPr/>
          <p:nvPr/>
        </p:nvSpPr>
        <p:spPr>
          <a:xfrm>
            <a:off x="9554721" y="4087615"/>
            <a:ext cx="1663430" cy="2560320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/>
              <a:t>How would you solve this?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240912AD-9BE4-024E-8FD2-2FE4D295AC7E}"/>
              </a:ext>
            </a:extLst>
          </p:cNvPr>
          <p:cNvSpPr/>
          <p:nvPr/>
        </p:nvSpPr>
        <p:spPr>
          <a:xfrm>
            <a:off x="6830976" y="4087615"/>
            <a:ext cx="2478393" cy="2560320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QA" sz="2400" dirty="0">
                <a:solidFill>
                  <a:schemeClr val="tx1"/>
                </a:solidFill>
              </a:rPr>
              <a:t>Objective:</a:t>
            </a:r>
            <a:r>
              <a:rPr lang="en-QA" sz="2400" dirty="0"/>
              <a:t> </a:t>
            </a:r>
            <a:r>
              <a:rPr lang="en-QA" sz="2400" i="1" dirty="0"/>
              <a:t>Maximize</a:t>
            </a:r>
            <a:r>
              <a:rPr lang="en-QA" sz="2400" dirty="0"/>
              <a:t> calories without execeeding a certain budget (</a:t>
            </a:r>
            <a:r>
              <a:rPr lang="en-QA" sz="2400" i="1" dirty="0"/>
              <a:t>constraint</a:t>
            </a:r>
            <a:r>
              <a:rPr lang="en-QA" sz="2400" dirty="0"/>
              <a:t>)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D7DA580-FB73-A445-8279-68C9AA1BE1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421694"/>
              </p:ext>
            </p:extLst>
          </p:nvPr>
        </p:nvGraphicFramePr>
        <p:xfrm>
          <a:off x="1856065" y="4087615"/>
          <a:ext cx="4327461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3548">
                  <a:extLst>
                    <a:ext uri="{9D8B030D-6E8A-4147-A177-3AD203B41FA5}">
                      <a16:colId xmlns:a16="http://schemas.microsoft.com/office/drawing/2014/main" val="4000792023"/>
                    </a:ext>
                  </a:extLst>
                </a:gridCol>
                <a:gridCol w="1496132">
                  <a:extLst>
                    <a:ext uri="{9D8B030D-6E8A-4147-A177-3AD203B41FA5}">
                      <a16:colId xmlns:a16="http://schemas.microsoft.com/office/drawing/2014/main" val="19284434"/>
                    </a:ext>
                  </a:extLst>
                </a:gridCol>
                <a:gridCol w="1427781">
                  <a:extLst>
                    <a:ext uri="{9D8B030D-6E8A-4147-A177-3AD203B41FA5}">
                      <a16:colId xmlns:a16="http://schemas.microsoft.com/office/drawing/2014/main" val="2485146344"/>
                    </a:ext>
                  </a:extLst>
                </a:gridCol>
              </a:tblGrid>
              <a:tr h="362537">
                <a:tc>
                  <a:txBody>
                    <a:bodyPr/>
                    <a:lstStyle/>
                    <a:p>
                      <a:pPr algn="ctr"/>
                      <a:r>
                        <a:rPr lang="en-QA" dirty="0">
                          <a:solidFill>
                            <a:schemeClr val="tx1"/>
                          </a:solidFill>
                        </a:rPr>
                        <a:t>Item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>
                          <a:solidFill>
                            <a:schemeClr val="tx1"/>
                          </a:solidFill>
                        </a:rPr>
                        <a:t>Price (QAR)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>
                          <a:solidFill>
                            <a:schemeClr val="tx1"/>
                          </a:solidFill>
                        </a:rPr>
                        <a:t>Calories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467400"/>
                  </a:ext>
                </a:extLst>
              </a:tr>
              <a:tr h="26431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Muffin</a:t>
                      </a:r>
                      <a:endParaRPr lang="en-Q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480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6022403"/>
                  </a:ext>
                </a:extLst>
              </a:tr>
              <a:tr h="26431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Croissant</a:t>
                      </a:r>
                      <a:endParaRPr lang="en-Q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595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4077806"/>
                  </a:ext>
                </a:extLst>
              </a:tr>
              <a:tr h="26431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Chips</a:t>
                      </a:r>
                      <a:endParaRPr lang="en-Q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950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596807"/>
                  </a:ext>
                </a:extLst>
              </a:tr>
              <a:tr h="26431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Hamburger</a:t>
                      </a:r>
                      <a:endParaRPr lang="en-Q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800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1272230"/>
                  </a:ext>
                </a:extLst>
              </a:tr>
              <a:tr h="26431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Chocolate</a:t>
                      </a:r>
                      <a:endParaRPr lang="en-Q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300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4638413"/>
                  </a:ext>
                </a:extLst>
              </a:tr>
              <a:tr h="26431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Fruit salad</a:t>
                      </a:r>
                      <a:endParaRPr lang="en-Q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024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6788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Abstraction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90655" cy="4822310"/>
          </a:xfrm>
        </p:spPr>
        <p:txBody>
          <a:bodyPr>
            <a:normAutofit/>
          </a:bodyPr>
          <a:lstStyle/>
          <a:p>
            <a:r>
              <a:rPr lang="en-GB" i="1" dirty="0"/>
              <a:t>Hint</a:t>
            </a:r>
            <a:r>
              <a:rPr lang="en-GB" dirty="0"/>
              <a:t>: think about the calories per riyal </a:t>
            </a:r>
          </a:p>
          <a:p>
            <a:pPr lvl="1"/>
            <a:r>
              <a:rPr lang="en-GB" dirty="0"/>
              <a:t>Since it is a maximization problem, the higher the better  </a:t>
            </a:r>
          </a:p>
          <a:p>
            <a:pPr lvl="1"/>
            <a:r>
              <a:rPr lang="en-GB" dirty="0"/>
              <a:t>In particular, you want the highest number of calories per each riyal (a</a:t>
            </a:r>
            <a:r>
              <a:rPr lang="en-GB" i="1" dirty="0"/>
              <a:t> </a:t>
            </a:r>
            <a:r>
              <a:rPr lang="en-GB" i="1" dirty="0">
                <a:solidFill>
                  <a:srgbClr val="00B0F0"/>
                </a:solidFill>
              </a:rPr>
              <a:t>greedy strategy</a:t>
            </a:r>
            <a:r>
              <a:rPr lang="en-GB" dirty="0"/>
              <a:t>) in order to obtain the highest-calorie snack with the 15QAR</a:t>
            </a:r>
          </a:p>
          <a:p>
            <a:pPr lvl="1"/>
            <a:endParaRPr lang="en-GB" sz="1400" dirty="0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E9886343-7C2E-B54B-9043-3F2577602467}"/>
              </a:ext>
            </a:extLst>
          </p:cNvPr>
          <p:cNvSpPr/>
          <p:nvPr/>
        </p:nvSpPr>
        <p:spPr>
          <a:xfrm>
            <a:off x="7562283" y="3660572"/>
            <a:ext cx="1478604" cy="283464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QA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F54C90-C0C8-3347-83CB-6A9B476CF3FA}"/>
              </a:ext>
            </a:extLst>
          </p:cNvPr>
          <p:cNvSpPr/>
          <p:nvPr/>
        </p:nvSpPr>
        <p:spPr>
          <a:xfrm>
            <a:off x="7657857" y="5697179"/>
            <a:ext cx="1296000" cy="62865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QA" dirty="0">
                <a:solidFill>
                  <a:schemeClr val="bg1"/>
                </a:solidFill>
              </a:rPr>
              <a:t>Chocolate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8A3EAAF-7D73-D746-8B4A-B19C47279532}"/>
              </a:ext>
            </a:extLst>
          </p:cNvPr>
          <p:cNvSpPr/>
          <p:nvPr/>
        </p:nvSpPr>
        <p:spPr>
          <a:xfrm>
            <a:off x="7657857" y="5001061"/>
            <a:ext cx="1296000" cy="62865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QA" dirty="0">
                <a:solidFill>
                  <a:schemeClr val="bg1"/>
                </a:solidFill>
              </a:rPr>
              <a:t>Hamburger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EF371F-A578-644B-87A3-D0822882DCC6}"/>
              </a:ext>
            </a:extLst>
          </p:cNvPr>
          <p:cNvSpPr txBox="1"/>
          <p:nvPr/>
        </p:nvSpPr>
        <p:spPr>
          <a:xfrm>
            <a:off x="9349740" y="5826838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dirty="0"/>
              <a:t>300 Cal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B2E2AA4-2003-BA4E-ADEB-0AFDA519F47D}"/>
              </a:ext>
            </a:extLst>
          </p:cNvPr>
          <p:cNvSpPr txBox="1"/>
          <p:nvPr/>
        </p:nvSpPr>
        <p:spPr>
          <a:xfrm>
            <a:off x="9349739" y="5205372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dirty="0"/>
              <a:t>800 Cal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B4C00A9-E45A-7147-8818-BDCDD4D08A52}"/>
              </a:ext>
            </a:extLst>
          </p:cNvPr>
          <p:cNvSpPr txBox="1"/>
          <p:nvPr/>
        </p:nvSpPr>
        <p:spPr>
          <a:xfrm>
            <a:off x="9637478" y="551610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dirty="0"/>
              <a:t>+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C02737D-CC6B-124D-B7A0-8C34CDE9C563}"/>
              </a:ext>
            </a:extLst>
          </p:cNvPr>
          <p:cNvCxnSpPr>
            <a:cxnSpLocks/>
          </p:cNvCxnSpPr>
          <p:nvPr/>
        </p:nvCxnSpPr>
        <p:spPr>
          <a:xfrm>
            <a:off x="9246870" y="6325829"/>
            <a:ext cx="24574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7A64591F-A69B-604F-B6EA-6D5FC22AEB3E}"/>
              </a:ext>
            </a:extLst>
          </p:cNvPr>
          <p:cNvSpPr/>
          <p:nvPr/>
        </p:nvSpPr>
        <p:spPr>
          <a:xfrm>
            <a:off x="7657857" y="4332842"/>
            <a:ext cx="1296000" cy="62865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QA" dirty="0">
                <a:solidFill>
                  <a:schemeClr val="tx1"/>
                </a:solidFill>
              </a:rPr>
              <a:t>5/10 of Chips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2A762C6-F5F9-CD4D-8B49-A527FB5F4EAE}"/>
              </a:ext>
            </a:extLst>
          </p:cNvPr>
          <p:cNvSpPr txBox="1"/>
          <p:nvPr/>
        </p:nvSpPr>
        <p:spPr>
          <a:xfrm>
            <a:off x="10946869" y="5821560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dirty="0"/>
              <a:t>2 QAR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13211EA-9640-EA44-8F9D-71001C804B73}"/>
              </a:ext>
            </a:extLst>
          </p:cNvPr>
          <p:cNvSpPr txBox="1"/>
          <p:nvPr/>
        </p:nvSpPr>
        <p:spPr>
          <a:xfrm>
            <a:off x="10946868" y="5200094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dirty="0"/>
              <a:t>8 QAR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5C8B899-6CCA-E341-898F-10DA012A755E}"/>
              </a:ext>
            </a:extLst>
          </p:cNvPr>
          <p:cNvSpPr txBox="1"/>
          <p:nvPr/>
        </p:nvSpPr>
        <p:spPr>
          <a:xfrm>
            <a:off x="11234607" y="551082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dirty="0"/>
              <a:t>+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6F998AB-BC01-F943-AE92-EAF080E0D893}"/>
              </a:ext>
            </a:extLst>
          </p:cNvPr>
          <p:cNvSpPr txBox="1"/>
          <p:nvPr/>
        </p:nvSpPr>
        <p:spPr>
          <a:xfrm>
            <a:off x="9136461" y="4501077"/>
            <a:ext cx="1537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dirty="0"/>
              <a:t>5/10 * 950 Cal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CE12BB-318B-0B45-B142-95BACA2B1B40}"/>
              </a:ext>
            </a:extLst>
          </p:cNvPr>
          <p:cNvSpPr txBox="1"/>
          <p:nvPr/>
        </p:nvSpPr>
        <p:spPr>
          <a:xfrm>
            <a:off x="9641718" y="484971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dirty="0"/>
              <a:t>+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46B5CF0-323D-0241-8057-4D48917FD50C}"/>
              </a:ext>
            </a:extLst>
          </p:cNvPr>
          <p:cNvSpPr txBox="1"/>
          <p:nvPr/>
        </p:nvSpPr>
        <p:spPr>
          <a:xfrm>
            <a:off x="10902445" y="4501077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dirty="0"/>
              <a:t>5 QAR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A3DC032-96FF-BE43-99A9-A3E3AFF4BCE3}"/>
              </a:ext>
            </a:extLst>
          </p:cNvPr>
          <p:cNvSpPr txBox="1"/>
          <p:nvPr/>
        </p:nvSpPr>
        <p:spPr>
          <a:xfrm>
            <a:off x="11204353" y="484111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dirty="0"/>
              <a:t>+</a:t>
            </a: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6B763455-9DC1-D544-AAB0-7033CC865A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932133"/>
              </p:ext>
            </p:extLst>
          </p:nvPr>
        </p:nvGraphicFramePr>
        <p:xfrm>
          <a:off x="1199155" y="3797732"/>
          <a:ext cx="606468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3548">
                  <a:extLst>
                    <a:ext uri="{9D8B030D-6E8A-4147-A177-3AD203B41FA5}">
                      <a16:colId xmlns:a16="http://schemas.microsoft.com/office/drawing/2014/main" val="4000792023"/>
                    </a:ext>
                  </a:extLst>
                </a:gridCol>
                <a:gridCol w="1326490">
                  <a:extLst>
                    <a:ext uri="{9D8B030D-6E8A-4147-A177-3AD203B41FA5}">
                      <a16:colId xmlns:a16="http://schemas.microsoft.com/office/drawing/2014/main" val="19284434"/>
                    </a:ext>
                  </a:extLst>
                </a:gridCol>
                <a:gridCol w="1597423">
                  <a:extLst>
                    <a:ext uri="{9D8B030D-6E8A-4147-A177-3AD203B41FA5}">
                      <a16:colId xmlns:a16="http://schemas.microsoft.com/office/drawing/2014/main" val="2485146344"/>
                    </a:ext>
                  </a:extLst>
                </a:gridCol>
                <a:gridCol w="1737219">
                  <a:extLst>
                    <a:ext uri="{9D8B030D-6E8A-4147-A177-3AD203B41FA5}">
                      <a16:colId xmlns:a16="http://schemas.microsoft.com/office/drawing/2014/main" val="743304886"/>
                    </a:ext>
                  </a:extLst>
                </a:gridCol>
              </a:tblGrid>
              <a:tr h="290842">
                <a:tc>
                  <a:txBody>
                    <a:bodyPr/>
                    <a:lstStyle/>
                    <a:p>
                      <a:pPr algn="ctr"/>
                      <a:r>
                        <a:rPr lang="en-QA" dirty="0">
                          <a:solidFill>
                            <a:schemeClr val="tx1"/>
                          </a:solidFill>
                        </a:rPr>
                        <a:t>Item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>
                          <a:solidFill>
                            <a:schemeClr val="tx1"/>
                          </a:solidFill>
                        </a:rPr>
                        <a:t>Price (QAR)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>
                          <a:solidFill>
                            <a:schemeClr val="tx1"/>
                          </a:solidFill>
                        </a:rPr>
                        <a:t>Calories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>
                          <a:solidFill>
                            <a:schemeClr val="tx1"/>
                          </a:solidFill>
                        </a:rPr>
                        <a:t>Calories/Riyal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467400"/>
                  </a:ext>
                </a:extLst>
              </a:tr>
              <a:tr h="29084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Muffin</a:t>
                      </a:r>
                      <a:endParaRPr lang="en-Q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480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480/6 = 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6022403"/>
                  </a:ext>
                </a:extLst>
              </a:tr>
              <a:tr h="29084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Croissant</a:t>
                      </a:r>
                      <a:endParaRPr lang="en-Q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595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595/7 = 85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4077806"/>
                  </a:ext>
                </a:extLst>
              </a:tr>
              <a:tr h="29084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Chips</a:t>
                      </a:r>
                      <a:endParaRPr lang="en-Q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950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700/10 = 95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596807"/>
                  </a:ext>
                </a:extLst>
              </a:tr>
              <a:tr h="29084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Hamburger</a:t>
                      </a:r>
                      <a:endParaRPr lang="en-Q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800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800/8 = 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1272230"/>
                  </a:ext>
                </a:extLst>
              </a:tr>
              <a:tr h="29084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Chocolate</a:t>
                      </a:r>
                      <a:endParaRPr lang="en-Q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300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300/2 = 150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4638413"/>
                  </a:ext>
                </a:extLst>
              </a:tr>
              <a:tr h="29084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Fruit salad</a:t>
                      </a:r>
                      <a:endParaRPr lang="en-Q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QA" dirty="0"/>
                        <a:t>200/5 = 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024629"/>
                  </a:ext>
                </a:extLst>
              </a:tr>
            </a:tbl>
          </a:graphicData>
        </a:graphic>
      </p:graphicFrame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EECCD670-705F-3E44-AFE1-74C92939FFEE}"/>
              </a:ext>
            </a:extLst>
          </p:cNvPr>
          <p:cNvSpPr/>
          <p:nvPr/>
        </p:nvSpPr>
        <p:spPr>
          <a:xfrm>
            <a:off x="1199155" y="5629711"/>
            <a:ext cx="6064680" cy="371039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QA"/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147F1AE9-BD3D-9C49-B7D4-30E7BE338B4A}"/>
              </a:ext>
            </a:extLst>
          </p:cNvPr>
          <p:cNvSpPr/>
          <p:nvPr/>
        </p:nvSpPr>
        <p:spPr>
          <a:xfrm>
            <a:off x="1199155" y="5249166"/>
            <a:ext cx="6064680" cy="371039"/>
          </a:xfrm>
          <a:prstGeom prst="roundRect">
            <a:avLst/>
          </a:prstGeom>
          <a:noFill/>
          <a:ln w="28575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QA"/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CEC9212F-C875-1E47-BED5-EF2D6CDBCEA7}"/>
              </a:ext>
            </a:extLst>
          </p:cNvPr>
          <p:cNvSpPr/>
          <p:nvPr/>
        </p:nvSpPr>
        <p:spPr>
          <a:xfrm>
            <a:off x="1192860" y="4878127"/>
            <a:ext cx="6064680" cy="371039"/>
          </a:xfrm>
          <a:prstGeom prst="roundRect">
            <a:avLst/>
          </a:prstGeom>
          <a:noFill/>
          <a:ln w="28575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QA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6B98AC2-B857-B545-BEC5-38206DA9506F}"/>
              </a:ext>
            </a:extLst>
          </p:cNvPr>
          <p:cNvSpPr txBox="1"/>
          <p:nvPr/>
        </p:nvSpPr>
        <p:spPr>
          <a:xfrm>
            <a:off x="9259169" y="6376026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b="1" dirty="0"/>
              <a:t>1,575 Cal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1E3CF15-33B8-4D41-9987-810ADD1ADF84}"/>
              </a:ext>
            </a:extLst>
          </p:cNvPr>
          <p:cNvSpPr txBox="1"/>
          <p:nvPr/>
        </p:nvSpPr>
        <p:spPr>
          <a:xfrm>
            <a:off x="10881144" y="6358052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QA" b="1" dirty="0"/>
              <a:t>15 QAR</a:t>
            </a:r>
          </a:p>
        </p:txBody>
      </p:sp>
    </p:spTree>
    <p:extLst>
      <p:ext uri="{BB962C8B-B14F-4D97-AF65-F5344CB8AC3E}">
        <p14:creationId xmlns:p14="http://schemas.microsoft.com/office/powerpoint/2010/main" val="1906962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/>
      <p:bldP spid="11" grpId="0"/>
      <p:bldP spid="12" grpId="0"/>
      <p:bldP spid="16" grpId="0" animBg="1"/>
      <p:bldP spid="17" grpId="0"/>
      <p:bldP spid="18" grpId="0"/>
      <p:bldP spid="19" grpId="0"/>
      <p:bldP spid="22" grpId="0"/>
      <p:bldP spid="23" grpId="0"/>
      <p:bldP spid="24" grpId="0"/>
      <p:bldP spid="25" grpId="0"/>
      <p:bldP spid="27" grpId="0" animBg="1"/>
      <p:bldP spid="28" grpId="0" animBg="1"/>
      <p:bldP spid="29" grpId="0" animBg="1"/>
      <p:bldP spid="30" grpId="0"/>
      <p:bldP spid="3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5869</TotalTime>
  <Words>1803</Words>
  <Application>Microsoft Macintosh PowerPoint</Application>
  <PresentationFormat>Widescreen</PresentationFormat>
  <Paragraphs>323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15-110: Principles of Computing</vt:lpstr>
      <vt:lpstr>Today…</vt:lpstr>
      <vt:lpstr>How to Simplify Sequences of Steps?</vt:lpstr>
      <vt:lpstr>Simplifying Sequences of Steps:  Variables &amp; Indices </vt:lpstr>
      <vt:lpstr>Simplifying Sequences of Steps:  Variables &amp; Indices </vt:lpstr>
      <vt:lpstr>Simplifying Sequences of Steps:  Repeat </vt:lpstr>
      <vt:lpstr>Simplifying Sequences of Steps:  Repeat</vt:lpstr>
      <vt:lpstr>Abstraction</vt:lpstr>
      <vt:lpstr>Abstraction</vt:lpstr>
      <vt:lpstr>Abstraction</vt:lpstr>
      <vt:lpstr>Abstraction</vt:lpstr>
      <vt:lpstr>Abstraction</vt:lpstr>
      <vt:lpstr>Abstraction</vt:lpstr>
      <vt:lpstr>So, What is Abstraction?</vt:lpstr>
      <vt:lpstr>Example: Balancing Chemical Equations</vt:lpstr>
      <vt:lpstr>Example: Balancing Chemical Equations</vt:lpstr>
      <vt:lpstr>Example: Balancing Chemical Equations</vt:lpstr>
      <vt:lpstr>Exercise: Binary Numbers</vt:lpstr>
      <vt:lpstr>Exercise: Binary Numbers</vt:lpstr>
      <vt:lpstr>Algorithm: Binary to Decimal Numbers</vt:lpstr>
      <vt:lpstr>Next Class…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200</cp:revision>
  <dcterms:created xsi:type="dcterms:W3CDTF">2020-08-22T09:55:32Z</dcterms:created>
  <dcterms:modified xsi:type="dcterms:W3CDTF">2020-08-31T15:05:25Z</dcterms:modified>
</cp:coreProperties>
</file>