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308" r:id="rId3"/>
    <p:sldId id="331" r:id="rId4"/>
    <p:sldId id="327" r:id="rId5"/>
    <p:sldId id="328" r:id="rId6"/>
    <p:sldId id="329" r:id="rId7"/>
    <p:sldId id="332" r:id="rId8"/>
    <p:sldId id="333" r:id="rId9"/>
    <p:sldId id="330" r:id="rId10"/>
    <p:sldId id="326" r:id="rId11"/>
    <p:sldId id="257" r:id="rId12"/>
    <p:sldId id="309" r:id="rId13"/>
    <p:sldId id="273" r:id="rId14"/>
    <p:sldId id="298" r:id="rId15"/>
    <p:sldId id="274" r:id="rId16"/>
    <p:sldId id="275" r:id="rId17"/>
    <p:sldId id="277" r:id="rId18"/>
    <p:sldId id="278" r:id="rId19"/>
    <p:sldId id="279" r:id="rId20"/>
    <p:sldId id="299" r:id="rId21"/>
    <p:sldId id="280" r:id="rId22"/>
    <p:sldId id="281" r:id="rId23"/>
    <p:sldId id="300" r:id="rId24"/>
    <p:sldId id="282" r:id="rId25"/>
    <p:sldId id="301" r:id="rId26"/>
    <p:sldId id="283" r:id="rId27"/>
    <p:sldId id="302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303" r:id="rId36"/>
    <p:sldId id="291" r:id="rId37"/>
    <p:sldId id="304" r:id="rId38"/>
    <p:sldId id="292" r:id="rId39"/>
    <p:sldId id="305" r:id="rId40"/>
    <p:sldId id="293" r:id="rId41"/>
    <p:sldId id="294" r:id="rId42"/>
    <p:sldId id="295" r:id="rId43"/>
    <p:sldId id="296" r:id="rId44"/>
    <p:sldId id="306" r:id="rId45"/>
    <p:sldId id="297" r:id="rId46"/>
    <p:sldId id="310" r:id="rId47"/>
    <p:sldId id="258" r:id="rId48"/>
    <p:sldId id="307" r:id="rId49"/>
    <p:sldId id="311" r:id="rId50"/>
    <p:sldId id="312" r:id="rId51"/>
    <p:sldId id="313" r:id="rId52"/>
    <p:sldId id="314" r:id="rId53"/>
    <p:sldId id="315" r:id="rId54"/>
    <p:sldId id="316" r:id="rId55"/>
    <p:sldId id="317" r:id="rId56"/>
    <p:sldId id="318" r:id="rId57"/>
    <p:sldId id="319" r:id="rId58"/>
    <p:sldId id="320" r:id="rId59"/>
    <p:sldId id="321" r:id="rId60"/>
    <p:sldId id="322" r:id="rId61"/>
    <p:sldId id="323" r:id="rId62"/>
    <p:sldId id="259" r:id="rId63"/>
    <p:sldId id="324" r:id="rId64"/>
    <p:sldId id="325" r:id="rId65"/>
    <p:sldId id="260" r:id="rId66"/>
    <p:sldId id="271" r:id="rId67"/>
  </p:sldIdLst>
  <p:sldSz cx="12192000" cy="6858000"/>
  <p:notesSz cx="6858000" cy="9144000"/>
  <p:defaultTextStyle>
    <a:defPPr>
      <a:defRPr lang="en-Q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6405"/>
  </p:normalViewPr>
  <p:slideViewPr>
    <p:cSldViewPr snapToGrid="0" snapToObjects="1">
      <p:cViewPr varScale="1">
        <p:scale>
          <a:sx n="131" d="100"/>
          <a:sy n="131" d="100"/>
        </p:scale>
        <p:origin x="3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5197F-85C9-2C43-9921-AA85108126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Q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0BD9EF-EB97-E447-90E0-1204804561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Q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8010A3-4F08-8246-B568-7E822F31B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BF40B-6D67-2A48-B64A-5C7D8D8ED4B1}" type="datetimeFigureOut">
              <a:rPr lang="en-QA" smtClean="0"/>
              <a:t>8/27/20</a:t>
            </a:fld>
            <a:endParaRPr lang="en-Q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F46F5B-2B86-E445-8D13-DD71B3CF3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C2ABEB-5E92-DF40-9B54-A0373075D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99C8-4396-B94F-9CA5-BB4395B10E18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2638284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7CEF4-F546-704C-AAA5-2108BB62D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Q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141E69-067C-2D4C-96F7-642F1C8F8B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Q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2C1832-9087-4D41-AAE0-754090D2D4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BF40B-6D67-2A48-B64A-5C7D8D8ED4B1}" type="datetimeFigureOut">
              <a:rPr lang="en-QA" smtClean="0"/>
              <a:t>8/27/20</a:t>
            </a:fld>
            <a:endParaRPr lang="en-Q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61C066-29DA-744B-A1D0-D526E36A7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2A97A5-507F-C24C-975B-D68B3E73A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99C8-4396-B94F-9CA5-BB4395B10E18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4133051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6815EF7-5C0A-A74C-9FE5-C1CBA66BB6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Q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CE6176-EA65-B749-943F-585035AB12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Q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04AA67-43A0-4B4C-BAF7-4A5F95E66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BF40B-6D67-2A48-B64A-5C7D8D8ED4B1}" type="datetimeFigureOut">
              <a:rPr lang="en-QA" smtClean="0"/>
              <a:t>8/27/20</a:t>
            </a:fld>
            <a:endParaRPr lang="en-Q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A393FD-C159-2B4B-891B-CB5010F96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0E2DF8-6A3C-6640-AF11-5B10FAB2C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99C8-4396-B94F-9CA5-BB4395B10E18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675797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92F66-F607-7540-B40F-BAD2A1CD8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Q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97EFFE-1AFD-0D41-AC26-B33623640B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Q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3B7D7B-12F8-4E47-B48A-0DB042FE9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BF40B-6D67-2A48-B64A-5C7D8D8ED4B1}" type="datetimeFigureOut">
              <a:rPr lang="en-QA" smtClean="0"/>
              <a:t>8/27/20</a:t>
            </a:fld>
            <a:endParaRPr lang="en-Q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917F7A-D58B-B741-BDDE-0B31BC5A1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710CDE-24F1-144E-9009-E38EFF1E3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99C8-4396-B94F-9CA5-BB4395B10E18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2846633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C55847-149B-D041-9F7A-8E10A088A2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Q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294E26-45CC-7849-8A5D-5578F1088B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7E5131-5B9C-7842-85F2-B7D636933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BF40B-6D67-2A48-B64A-5C7D8D8ED4B1}" type="datetimeFigureOut">
              <a:rPr lang="en-QA" smtClean="0"/>
              <a:t>8/27/20</a:t>
            </a:fld>
            <a:endParaRPr lang="en-Q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19D65F-6A1A-924F-801A-10D5CB3D1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244756-B26A-7346-BF4C-7BD235415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99C8-4396-B94F-9CA5-BB4395B10E18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3285773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F4AF1D-F35F-B84A-91FD-D46797DDC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Q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EA93B4-E773-9645-8DE1-44D458F59E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Q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7E41E3-AB16-DB47-8F7C-68E0D251E4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Q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68504F-392C-BF49-BF02-C9F63DC9D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BF40B-6D67-2A48-B64A-5C7D8D8ED4B1}" type="datetimeFigureOut">
              <a:rPr lang="en-QA" smtClean="0"/>
              <a:t>8/27/20</a:t>
            </a:fld>
            <a:endParaRPr lang="en-Q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8BA3D8-86B0-2446-87F8-CFC62FDEA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1FB7D8-16DD-DB49-90A4-FA934F01E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99C8-4396-B94F-9CA5-BB4395B10E18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437499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FEBE6-7CB4-714E-929B-FB2105645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Q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636DA9-369B-F44F-87FB-67D2A43240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32B892-9153-234D-8135-310E391F44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Q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4855AF1-4E64-BB48-9080-E05719B4A4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0C0A66-55B9-2B45-8843-DDDC45A3DB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Q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046C18A-CD77-8F43-B9BA-8A305F7177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BF40B-6D67-2A48-B64A-5C7D8D8ED4B1}" type="datetimeFigureOut">
              <a:rPr lang="en-QA" smtClean="0"/>
              <a:t>8/27/20</a:t>
            </a:fld>
            <a:endParaRPr lang="en-Q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986BACF-4227-0842-9178-9D1DEB593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1B00D66-4BB9-E64E-B486-B28ECE85F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99C8-4396-B94F-9CA5-BB4395B10E18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1589859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84C297-0652-994F-B61F-C6F08BABF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Q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14D351-22FB-5649-A2A8-C5A44CDFC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BF40B-6D67-2A48-B64A-5C7D8D8ED4B1}" type="datetimeFigureOut">
              <a:rPr lang="en-QA" smtClean="0"/>
              <a:t>8/27/20</a:t>
            </a:fld>
            <a:endParaRPr lang="en-Q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BFDC99-56B8-C14E-A4B4-F4BAE9F7E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6439F2-AA52-D04D-844D-E63C79EDB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99C8-4396-B94F-9CA5-BB4395B10E18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661553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57D614-EFCE-4D43-9C4E-C87D2312F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BF40B-6D67-2A48-B64A-5C7D8D8ED4B1}" type="datetimeFigureOut">
              <a:rPr lang="en-QA" smtClean="0"/>
              <a:t>8/27/20</a:t>
            </a:fld>
            <a:endParaRPr lang="en-Q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BEA7952-DBB8-BE42-97A7-1F6A575BE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275132-D24A-4B4B-AED0-21730F099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99C8-4396-B94F-9CA5-BB4395B10E18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3217265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1C390-627B-7944-BF3E-0B9B802943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Q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DBDED-BA09-BB41-8274-636B6929CA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Q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DDAF24-4A55-1341-A06E-36238C6DE2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7C0C42-FE14-9F43-A1FA-98D4780D6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BF40B-6D67-2A48-B64A-5C7D8D8ED4B1}" type="datetimeFigureOut">
              <a:rPr lang="en-QA" smtClean="0"/>
              <a:t>8/27/20</a:t>
            </a:fld>
            <a:endParaRPr lang="en-Q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A780B3-3D27-B940-AC6E-B864B9C50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B3D725-34E8-F04F-85EE-5C4C383F7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99C8-4396-B94F-9CA5-BB4395B10E18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2770486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B2749E-4E32-3641-92FB-AE864CFC4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Q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C9791D-2F26-B94A-A6E4-675F4D7BE7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Q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8EC5F3-1D6B-D246-88FD-52A9C95FE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91D3D2-D282-854C-8B8F-99E5BCA721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BF40B-6D67-2A48-B64A-5C7D8D8ED4B1}" type="datetimeFigureOut">
              <a:rPr lang="en-QA" smtClean="0"/>
              <a:t>8/27/20</a:t>
            </a:fld>
            <a:endParaRPr lang="en-Q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54B9F4-B03E-214C-AC46-7A8673B40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8884E2-278A-FB40-BF45-FDE3B1180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99C8-4396-B94F-9CA5-BB4395B10E18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2251227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4576C2-BFF6-EA4B-9919-54E9691E4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Q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87D02E-B2F9-EE46-AEBF-39127E4F49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Q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BFED13-D1CA-6C4D-893E-E336D0433D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4BF40B-6D67-2A48-B64A-5C7D8D8ED4B1}" type="datetimeFigureOut">
              <a:rPr lang="en-QA" smtClean="0"/>
              <a:t>8/27/20</a:t>
            </a:fld>
            <a:endParaRPr lang="en-Q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050197-667D-3049-B113-F93636B550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Q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EC00F2-FE18-284E-A356-BA82CC9E45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4C99C8-4396-B94F-9CA5-BB4395B10E18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3645660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Q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hyperlink" Target="https://web2.qatar.cmu.edu/~mhhammou/15110-f20/references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68C12-F230-584F-BACD-44BE534647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9432" y="308916"/>
            <a:ext cx="10153135" cy="2387600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15-110: Principles of Computing</a:t>
            </a:r>
            <a:endParaRPr lang="en-QA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94045D-C422-3D47-A4D7-2CD607B122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150973"/>
            <a:ext cx="9144000" cy="3089189"/>
          </a:xfrm>
        </p:spPr>
        <p:txBody>
          <a:bodyPr>
            <a:normAutofit fontScale="92500" lnSpcReduction="10000"/>
          </a:bodyPr>
          <a:lstStyle/>
          <a:p>
            <a:r>
              <a:rPr lang="en-QA" sz="3700" dirty="0"/>
              <a:t>Lecture 2: Examples of Algorithms</a:t>
            </a:r>
          </a:p>
          <a:p>
            <a:endParaRPr lang="en-QA" sz="3200" dirty="0"/>
          </a:p>
          <a:p>
            <a:r>
              <a:rPr lang="en-QA" sz="3200" dirty="0"/>
              <a:t>August 25, 2020</a:t>
            </a:r>
          </a:p>
          <a:p>
            <a:endParaRPr lang="en-QA" sz="3200" dirty="0"/>
          </a:p>
          <a:p>
            <a:r>
              <a:rPr lang="en-US" sz="3200" b="1" dirty="0"/>
              <a:t>Mohammad </a:t>
            </a:r>
            <a:r>
              <a:rPr lang="en-US" sz="3200" b="1" dirty="0" err="1"/>
              <a:t>Hammoud</a:t>
            </a:r>
            <a:endParaRPr lang="en-US" sz="3200" b="1" dirty="0"/>
          </a:p>
          <a:p>
            <a:r>
              <a:rPr lang="en-US" sz="3200" b="1" dirty="0">
                <a:solidFill>
                  <a:srgbClr val="C00000"/>
                </a:solidFill>
              </a:rPr>
              <a:t>Carnegie Mellon University in Qatar</a:t>
            </a:r>
          </a:p>
          <a:p>
            <a:endParaRPr lang="en-QA" sz="3200" dirty="0"/>
          </a:p>
        </p:txBody>
      </p:sp>
    </p:spTree>
    <p:extLst>
      <p:ext uri="{BB962C8B-B14F-4D97-AF65-F5344CB8AC3E}">
        <p14:creationId xmlns:p14="http://schemas.microsoft.com/office/powerpoint/2010/main" val="34178220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Sorting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541B7-C49F-F24E-8885-AAB50FCD8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90655" cy="4822310"/>
          </a:xfrm>
        </p:spPr>
        <p:txBody>
          <a:bodyPr>
            <a:normAutofit/>
          </a:bodyPr>
          <a:lstStyle/>
          <a:p>
            <a:r>
              <a:rPr lang="en-GB" dirty="0"/>
              <a:t>You can sort cards by using three piles: </a:t>
            </a:r>
            <a:r>
              <a:rPr lang="en-GB" dirty="0">
                <a:solidFill>
                  <a:srgbClr val="C00000"/>
                </a:solidFill>
              </a:rPr>
              <a:t>unsorted</a:t>
            </a:r>
            <a:r>
              <a:rPr lang="en-GB" dirty="0"/>
              <a:t>, </a:t>
            </a:r>
            <a:r>
              <a:rPr lang="en-GB" dirty="0">
                <a:solidFill>
                  <a:srgbClr val="00B050"/>
                </a:solidFill>
              </a:rPr>
              <a:t>sorted</a:t>
            </a:r>
            <a:r>
              <a:rPr lang="en-GB" dirty="0"/>
              <a:t>, and </a:t>
            </a:r>
            <a:r>
              <a:rPr lang="en-GB" dirty="0">
                <a:solidFill>
                  <a:srgbClr val="00B0F0"/>
                </a:solidFill>
              </a:rPr>
              <a:t>temp</a:t>
            </a:r>
          </a:p>
          <a:p>
            <a:endParaRPr lang="en-GB" dirty="0"/>
          </a:p>
          <a:p>
            <a:r>
              <a:rPr lang="en-GB" dirty="0"/>
              <a:t>You can then define the steps of a sorting algorithm roughly as follows: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/>
              <a:t>Place all cards in the unsorted pile</a:t>
            </a:r>
          </a:p>
          <a:p>
            <a:pPr marL="971550" lvl="1" indent="-514350">
              <a:buFont typeface="+mj-lt"/>
              <a:buAutoNum type="arabicPeriod"/>
            </a:pPr>
            <a:endParaRPr lang="en-GB" dirty="0"/>
          </a:p>
          <a:p>
            <a:pPr marL="971550" lvl="1" indent="-514350">
              <a:buFont typeface="+mj-lt"/>
              <a:buAutoNum type="arabicPeriod"/>
            </a:pPr>
            <a:r>
              <a:rPr lang="en-GB" dirty="0"/>
              <a:t> As long as there are cards in the unsorted pile:</a:t>
            </a:r>
          </a:p>
          <a:p>
            <a:pPr marL="1428750" lvl="2" indent="-514350">
              <a:buFont typeface="+mj-lt"/>
              <a:buAutoNum type="alphaLcPeriod"/>
            </a:pPr>
            <a:r>
              <a:rPr lang="en-GB" dirty="0"/>
              <a:t>Take a card from the unsorted pile</a:t>
            </a:r>
          </a:p>
          <a:p>
            <a:pPr marL="1428750" lvl="2" indent="-514350">
              <a:buFont typeface="+mj-lt"/>
              <a:buAutoNum type="alphaLcPeriod"/>
            </a:pPr>
            <a:r>
              <a:rPr lang="en-GB" dirty="0"/>
              <a:t>Find its appropriate place in the sorted pile (for this you need a temp pile)</a:t>
            </a:r>
          </a:p>
          <a:p>
            <a:pPr marL="1428750" lvl="2" indent="-514350">
              <a:buFont typeface="+mj-lt"/>
              <a:buAutoNum type="alphaLcPeriod"/>
            </a:pPr>
            <a:r>
              <a:rPr lang="en-GB" dirty="0"/>
              <a:t>Go back to step 2</a:t>
            </a:r>
          </a:p>
          <a:p>
            <a:pPr marL="1428750" lvl="2" indent="-514350">
              <a:buFont typeface="+mj-lt"/>
              <a:buAutoNum type="alphaLcPeriod"/>
            </a:pPr>
            <a:endParaRPr lang="en-GB" dirty="0"/>
          </a:p>
          <a:p>
            <a:r>
              <a:rPr lang="en-GB" dirty="0"/>
              <a:t>But, how to do step 2-b?</a:t>
            </a:r>
          </a:p>
        </p:txBody>
      </p:sp>
    </p:spTree>
    <p:extLst>
      <p:ext uri="{BB962C8B-B14F-4D97-AF65-F5344CB8AC3E}">
        <p14:creationId xmlns:p14="http://schemas.microsoft.com/office/powerpoint/2010/main" val="131683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Sorting</a:t>
            </a:r>
          </a:p>
        </p:txBody>
      </p:sp>
      <p:sp>
        <p:nvSpPr>
          <p:cNvPr id="8" name="Snip Same Side Corner Rectangle 7">
            <a:extLst>
              <a:ext uri="{FF2B5EF4-FFF2-40B4-BE49-F238E27FC236}">
                <a16:creationId xmlns:a16="http://schemas.microsoft.com/office/drawing/2014/main" id="{65DBDE4E-5E1E-5842-9551-C6A5698EA8CA}"/>
              </a:ext>
            </a:extLst>
          </p:cNvPr>
          <p:cNvSpPr/>
          <p:nvPr/>
        </p:nvSpPr>
        <p:spPr>
          <a:xfrm>
            <a:off x="926754" y="5338120"/>
            <a:ext cx="2854411" cy="518984"/>
          </a:xfrm>
          <a:prstGeom prst="snip2Same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Unsorted Pile</a:t>
            </a:r>
          </a:p>
        </p:txBody>
      </p:sp>
      <p:sp>
        <p:nvSpPr>
          <p:cNvPr id="11" name="Snip Same Side Corner Rectangle 10">
            <a:extLst>
              <a:ext uri="{FF2B5EF4-FFF2-40B4-BE49-F238E27FC236}">
                <a16:creationId xmlns:a16="http://schemas.microsoft.com/office/drawing/2014/main" id="{6B78B0FE-2288-4840-BA72-31D320D8DF51}"/>
              </a:ext>
            </a:extLst>
          </p:cNvPr>
          <p:cNvSpPr/>
          <p:nvPr/>
        </p:nvSpPr>
        <p:spPr>
          <a:xfrm>
            <a:off x="4757348" y="5338120"/>
            <a:ext cx="2854411" cy="518984"/>
          </a:xfrm>
          <a:prstGeom prst="snip2Same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</a:t>
            </a:r>
          </a:p>
        </p:txBody>
      </p:sp>
      <p:sp>
        <p:nvSpPr>
          <p:cNvPr id="12" name="Snip Same Side Corner Rectangle 11">
            <a:extLst>
              <a:ext uri="{FF2B5EF4-FFF2-40B4-BE49-F238E27FC236}">
                <a16:creationId xmlns:a16="http://schemas.microsoft.com/office/drawing/2014/main" id="{F22E167B-94D8-3B42-AE08-88B656BE535F}"/>
              </a:ext>
            </a:extLst>
          </p:cNvPr>
          <p:cNvSpPr/>
          <p:nvPr/>
        </p:nvSpPr>
        <p:spPr>
          <a:xfrm>
            <a:off x="8587942" y="5338120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T</a:t>
            </a:r>
            <a:r>
              <a:rPr lang="en-US" sz="2400" dirty="0">
                <a:solidFill>
                  <a:schemeClr val="bg1"/>
                </a:solidFill>
              </a:rPr>
              <a:t>e</a:t>
            </a:r>
            <a:r>
              <a:rPr lang="en-QA" sz="2400" dirty="0">
                <a:solidFill>
                  <a:schemeClr val="bg1"/>
                </a:solidFill>
              </a:rPr>
              <a:t>mporary Pile</a:t>
            </a:r>
          </a:p>
        </p:txBody>
      </p:sp>
    </p:spTree>
    <p:extLst>
      <p:ext uri="{BB962C8B-B14F-4D97-AF65-F5344CB8AC3E}">
        <p14:creationId xmlns:p14="http://schemas.microsoft.com/office/powerpoint/2010/main" val="24387398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Sorting</a:t>
            </a:r>
          </a:p>
        </p:txBody>
      </p:sp>
      <p:sp>
        <p:nvSpPr>
          <p:cNvPr id="8" name="Snip Same Side Corner Rectangle 7">
            <a:extLst>
              <a:ext uri="{FF2B5EF4-FFF2-40B4-BE49-F238E27FC236}">
                <a16:creationId xmlns:a16="http://schemas.microsoft.com/office/drawing/2014/main" id="{65DBDE4E-5E1E-5842-9551-C6A5698EA8CA}"/>
              </a:ext>
            </a:extLst>
          </p:cNvPr>
          <p:cNvSpPr/>
          <p:nvPr/>
        </p:nvSpPr>
        <p:spPr>
          <a:xfrm>
            <a:off x="926754" y="5338120"/>
            <a:ext cx="2854411" cy="518984"/>
          </a:xfrm>
          <a:prstGeom prst="snip2Same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Unsorted Pile</a:t>
            </a:r>
          </a:p>
        </p:txBody>
      </p:sp>
      <p:sp>
        <p:nvSpPr>
          <p:cNvPr id="11" name="Snip Same Side Corner Rectangle 10">
            <a:extLst>
              <a:ext uri="{FF2B5EF4-FFF2-40B4-BE49-F238E27FC236}">
                <a16:creationId xmlns:a16="http://schemas.microsoft.com/office/drawing/2014/main" id="{6B78B0FE-2288-4840-BA72-31D320D8DF51}"/>
              </a:ext>
            </a:extLst>
          </p:cNvPr>
          <p:cNvSpPr/>
          <p:nvPr/>
        </p:nvSpPr>
        <p:spPr>
          <a:xfrm>
            <a:off x="4757348" y="5338120"/>
            <a:ext cx="2854411" cy="518984"/>
          </a:xfrm>
          <a:prstGeom prst="snip2Same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</a:t>
            </a:r>
          </a:p>
        </p:txBody>
      </p:sp>
      <p:sp>
        <p:nvSpPr>
          <p:cNvPr id="12" name="Snip Same Side Corner Rectangle 11">
            <a:extLst>
              <a:ext uri="{FF2B5EF4-FFF2-40B4-BE49-F238E27FC236}">
                <a16:creationId xmlns:a16="http://schemas.microsoft.com/office/drawing/2014/main" id="{F22E167B-94D8-3B42-AE08-88B656BE535F}"/>
              </a:ext>
            </a:extLst>
          </p:cNvPr>
          <p:cNvSpPr/>
          <p:nvPr/>
        </p:nvSpPr>
        <p:spPr>
          <a:xfrm>
            <a:off x="8587942" y="5338120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T</a:t>
            </a:r>
            <a:r>
              <a:rPr lang="en-US" sz="2400" dirty="0">
                <a:solidFill>
                  <a:schemeClr val="bg1"/>
                </a:solidFill>
              </a:rPr>
              <a:t>e</a:t>
            </a:r>
            <a:r>
              <a:rPr lang="en-QA" sz="2400" dirty="0">
                <a:solidFill>
                  <a:schemeClr val="bg1"/>
                </a:solidFill>
              </a:rPr>
              <a:t>mporary Pile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9556635-7A4E-824E-8A28-106CF9D95B8B}"/>
              </a:ext>
            </a:extLst>
          </p:cNvPr>
          <p:cNvSpPr/>
          <p:nvPr/>
        </p:nvSpPr>
        <p:spPr>
          <a:xfrm>
            <a:off x="1507521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989F6A-487E-1C4F-BF6B-E55D504847FF}"/>
              </a:ext>
            </a:extLst>
          </p:cNvPr>
          <p:cNvSpPr/>
          <p:nvPr/>
        </p:nvSpPr>
        <p:spPr>
          <a:xfrm>
            <a:off x="1507521" y="44731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9D2F518-8A4E-6A43-8275-9C729F3DC449}"/>
              </a:ext>
            </a:extLst>
          </p:cNvPr>
          <p:cNvSpPr/>
          <p:nvPr/>
        </p:nvSpPr>
        <p:spPr>
          <a:xfrm>
            <a:off x="1507520" y="404065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CAC6F8C-7E98-634F-B173-F45D827824E8}"/>
              </a:ext>
            </a:extLst>
          </p:cNvPr>
          <p:cNvSpPr/>
          <p:nvPr/>
        </p:nvSpPr>
        <p:spPr>
          <a:xfrm>
            <a:off x="1507520" y="3608168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B83F283-FC3B-4E4A-B6CD-FC9114061E7C}"/>
              </a:ext>
            </a:extLst>
          </p:cNvPr>
          <p:cNvSpPr/>
          <p:nvPr/>
        </p:nvSpPr>
        <p:spPr>
          <a:xfrm>
            <a:off x="1507520" y="3175680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1286AA3-AB99-E14D-BE1F-957CFE45C83A}"/>
              </a:ext>
            </a:extLst>
          </p:cNvPr>
          <p:cNvSpPr/>
          <p:nvPr/>
        </p:nvSpPr>
        <p:spPr>
          <a:xfrm>
            <a:off x="1507520" y="2733011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5540726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Sorting</a:t>
            </a:r>
          </a:p>
        </p:txBody>
      </p:sp>
      <p:sp>
        <p:nvSpPr>
          <p:cNvPr id="8" name="Snip Same Side Corner Rectangle 7">
            <a:extLst>
              <a:ext uri="{FF2B5EF4-FFF2-40B4-BE49-F238E27FC236}">
                <a16:creationId xmlns:a16="http://schemas.microsoft.com/office/drawing/2014/main" id="{65DBDE4E-5E1E-5842-9551-C6A5698EA8CA}"/>
              </a:ext>
            </a:extLst>
          </p:cNvPr>
          <p:cNvSpPr/>
          <p:nvPr/>
        </p:nvSpPr>
        <p:spPr>
          <a:xfrm>
            <a:off x="926754" y="5338120"/>
            <a:ext cx="2854411" cy="518984"/>
          </a:xfrm>
          <a:prstGeom prst="snip2Same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Unsorted Pile</a:t>
            </a:r>
          </a:p>
        </p:txBody>
      </p:sp>
      <p:sp>
        <p:nvSpPr>
          <p:cNvPr id="11" name="Snip Same Side Corner Rectangle 10">
            <a:extLst>
              <a:ext uri="{FF2B5EF4-FFF2-40B4-BE49-F238E27FC236}">
                <a16:creationId xmlns:a16="http://schemas.microsoft.com/office/drawing/2014/main" id="{6B78B0FE-2288-4840-BA72-31D320D8DF51}"/>
              </a:ext>
            </a:extLst>
          </p:cNvPr>
          <p:cNvSpPr/>
          <p:nvPr/>
        </p:nvSpPr>
        <p:spPr>
          <a:xfrm>
            <a:off x="4757348" y="5338120"/>
            <a:ext cx="2854411" cy="518984"/>
          </a:xfrm>
          <a:prstGeom prst="snip2Same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</a:t>
            </a:r>
          </a:p>
        </p:txBody>
      </p:sp>
      <p:sp>
        <p:nvSpPr>
          <p:cNvPr id="12" name="Snip Same Side Corner Rectangle 11">
            <a:extLst>
              <a:ext uri="{FF2B5EF4-FFF2-40B4-BE49-F238E27FC236}">
                <a16:creationId xmlns:a16="http://schemas.microsoft.com/office/drawing/2014/main" id="{F22E167B-94D8-3B42-AE08-88B656BE535F}"/>
              </a:ext>
            </a:extLst>
          </p:cNvPr>
          <p:cNvSpPr/>
          <p:nvPr/>
        </p:nvSpPr>
        <p:spPr>
          <a:xfrm>
            <a:off x="8587942" y="5338120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T</a:t>
            </a:r>
            <a:r>
              <a:rPr lang="en-US" sz="2400" dirty="0">
                <a:solidFill>
                  <a:schemeClr val="bg1"/>
                </a:solidFill>
              </a:rPr>
              <a:t>e</a:t>
            </a:r>
            <a:r>
              <a:rPr lang="en-QA" sz="2400" dirty="0">
                <a:solidFill>
                  <a:schemeClr val="bg1"/>
                </a:solidFill>
              </a:rPr>
              <a:t>mporary Pile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9556635-7A4E-824E-8A28-106CF9D95B8B}"/>
              </a:ext>
            </a:extLst>
          </p:cNvPr>
          <p:cNvSpPr/>
          <p:nvPr/>
        </p:nvSpPr>
        <p:spPr>
          <a:xfrm>
            <a:off x="1507521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989F6A-487E-1C4F-BF6B-E55D504847FF}"/>
              </a:ext>
            </a:extLst>
          </p:cNvPr>
          <p:cNvSpPr/>
          <p:nvPr/>
        </p:nvSpPr>
        <p:spPr>
          <a:xfrm>
            <a:off x="1507521" y="44731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9D2F518-8A4E-6A43-8275-9C729F3DC449}"/>
              </a:ext>
            </a:extLst>
          </p:cNvPr>
          <p:cNvSpPr/>
          <p:nvPr/>
        </p:nvSpPr>
        <p:spPr>
          <a:xfrm>
            <a:off x="1507520" y="404065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CAC6F8C-7E98-634F-B173-F45D827824E8}"/>
              </a:ext>
            </a:extLst>
          </p:cNvPr>
          <p:cNvSpPr/>
          <p:nvPr/>
        </p:nvSpPr>
        <p:spPr>
          <a:xfrm>
            <a:off x="1507520" y="3608168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B83F283-FC3B-4E4A-B6CD-FC9114061E7C}"/>
              </a:ext>
            </a:extLst>
          </p:cNvPr>
          <p:cNvSpPr/>
          <p:nvPr/>
        </p:nvSpPr>
        <p:spPr>
          <a:xfrm>
            <a:off x="1507520" y="3175680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1286AA3-AB99-E14D-BE1F-957CFE45C83A}"/>
              </a:ext>
            </a:extLst>
          </p:cNvPr>
          <p:cNvSpPr/>
          <p:nvPr/>
        </p:nvSpPr>
        <p:spPr>
          <a:xfrm>
            <a:off x="5338115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8143364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Sorting</a:t>
            </a:r>
          </a:p>
        </p:txBody>
      </p:sp>
      <p:sp>
        <p:nvSpPr>
          <p:cNvPr id="8" name="Snip Same Side Corner Rectangle 7">
            <a:extLst>
              <a:ext uri="{FF2B5EF4-FFF2-40B4-BE49-F238E27FC236}">
                <a16:creationId xmlns:a16="http://schemas.microsoft.com/office/drawing/2014/main" id="{65DBDE4E-5E1E-5842-9551-C6A5698EA8CA}"/>
              </a:ext>
            </a:extLst>
          </p:cNvPr>
          <p:cNvSpPr/>
          <p:nvPr/>
        </p:nvSpPr>
        <p:spPr>
          <a:xfrm>
            <a:off x="926754" y="5338120"/>
            <a:ext cx="2854411" cy="518984"/>
          </a:xfrm>
          <a:prstGeom prst="snip2Same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Unsorted Pile</a:t>
            </a:r>
          </a:p>
        </p:txBody>
      </p:sp>
      <p:sp>
        <p:nvSpPr>
          <p:cNvPr id="11" name="Snip Same Side Corner Rectangle 10">
            <a:extLst>
              <a:ext uri="{FF2B5EF4-FFF2-40B4-BE49-F238E27FC236}">
                <a16:creationId xmlns:a16="http://schemas.microsoft.com/office/drawing/2014/main" id="{6B78B0FE-2288-4840-BA72-31D320D8DF51}"/>
              </a:ext>
            </a:extLst>
          </p:cNvPr>
          <p:cNvSpPr/>
          <p:nvPr/>
        </p:nvSpPr>
        <p:spPr>
          <a:xfrm>
            <a:off x="4757348" y="5338120"/>
            <a:ext cx="2854411" cy="518984"/>
          </a:xfrm>
          <a:prstGeom prst="snip2Same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</a:t>
            </a:r>
          </a:p>
        </p:txBody>
      </p:sp>
      <p:sp>
        <p:nvSpPr>
          <p:cNvPr id="12" name="Snip Same Side Corner Rectangle 11">
            <a:extLst>
              <a:ext uri="{FF2B5EF4-FFF2-40B4-BE49-F238E27FC236}">
                <a16:creationId xmlns:a16="http://schemas.microsoft.com/office/drawing/2014/main" id="{F22E167B-94D8-3B42-AE08-88B656BE535F}"/>
              </a:ext>
            </a:extLst>
          </p:cNvPr>
          <p:cNvSpPr/>
          <p:nvPr/>
        </p:nvSpPr>
        <p:spPr>
          <a:xfrm>
            <a:off x="8587942" y="5338120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T</a:t>
            </a:r>
            <a:r>
              <a:rPr lang="en-US" sz="2400" dirty="0">
                <a:solidFill>
                  <a:schemeClr val="bg1"/>
                </a:solidFill>
              </a:rPr>
              <a:t>e</a:t>
            </a:r>
            <a:r>
              <a:rPr lang="en-QA" sz="2400" dirty="0">
                <a:solidFill>
                  <a:schemeClr val="bg1"/>
                </a:solidFill>
              </a:rPr>
              <a:t>mporary Pile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9556635-7A4E-824E-8A28-106CF9D95B8B}"/>
              </a:ext>
            </a:extLst>
          </p:cNvPr>
          <p:cNvSpPr/>
          <p:nvPr/>
        </p:nvSpPr>
        <p:spPr>
          <a:xfrm>
            <a:off x="1507521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989F6A-487E-1C4F-BF6B-E55D504847FF}"/>
              </a:ext>
            </a:extLst>
          </p:cNvPr>
          <p:cNvSpPr/>
          <p:nvPr/>
        </p:nvSpPr>
        <p:spPr>
          <a:xfrm>
            <a:off x="1507521" y="44731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9D2F518-8A4E-6A43-8275-9C729F3DC449}"/>
              </a:ext>
            </a:extLst>
          </p:cNvPr>
          <p:cNvSpPr/>
          <p:nvPr/>
        </p:nvSpPr>
        <p:spPr>
          <a:xfrm>
            <a:off x="1507520" y="404065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CAC6F8C-7E98-634F-B173-F45D827824E8}"/>
              </a:ext>
            </a:extLst>
          </p:cNvPr>
          <p:cNvSpPr/>
          <p:nvPr/>
        </p:nvSpPr>
        <p:spPr>
          <a:xfrm>
            <a:off x="1507520" y="3608168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B83F283-FC3B-4E4A-B6CD-FC9114061E7C}"/>
              </a:ext>
            </a:extLst>
          </p:cNvPr>
          <p:cNvSpPr/>
          <p:nvPr/>
        </p:nvSpPr>
        <p:spPr>
          <a:xfrm>
            <a:off x="1507520" y="3175680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1286AA3-AB99-E14D-BE1F-957CFE45C83A}"/>
              </a:ext>
            </a:extLst>
          </p:cNvPr>
          <p:cNvSpPr/>
          <p:nvPr/>
        </p:nvSpPr>
        <p:spPr>
          <a:xfrm>
            <a:off x="5338115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18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5E6B8FA-9016-9D45-8E0F-D205948B6C81}"/>
              </a:ext>
            </a:extLst>
          </p:cNvPr>
          <p:cNvSpPr txBox="1"/>
          <p:nvPr/>
        </p:nvSpPr>
        <p:spPr>
          <a:xfrm>
            <a:off x="3883814" y="4876455"/>
            <a:ext cx="13516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QA" sz="2400" dirty="0"/>
              <a:t>Is 3 &gt; 18?</a:t>
            </a:r>
          </a:p>
        </p:txBody>
      </p:sp>
    </p:spTree>
    <p:extLst>
      <p:ext uri="{BB962C8B-B14F-4D97-AF65-F5344CB8AC3E}">
        <p14:creationId xmlns:p14="http://schemas.microsoft.com/office/powerpoint/2010/main" val="41700239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Sorting</a:t>
            </a:r>
          </a:p>
        </p:txBody>
      </p:sp>
      <p:sp>
        <p:nvSpPr>
          <p:cNvPr id="8" name="Snip Same Side Corner Rectangle 7">
            <a:extLst>
              <a:ext uri="{FF2B5EF4-FFF2-40B4-BE49-F238E27FC236}">
                <a16:creationId xmlns:a16="http://schemas.microsoft.com/office/drawing/2014/main" id="{65DBDE4E-5E1E-5842-9551-C6A5698EA8CA}"/>
              </a:ext>
            </a:extLst>
          </p:cNvPr>
          <p:cNvSpPr/>
          <p:nvPr/>
        </p:nvSpPr>
        <p:spPr>
          <a:xfrm>
            <a:off x="926754" y="5338120"/>
            <a:ext cx="2854411" cy="518984"/>
          </a:xfrm>
          <a:prstGeom prst="snip2Same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Unsorted Pile</a:t>
            </a:r>
          </a:p>
        </p:txBody>
      </p:sp>
      <p:sp>
        <p:nvSpPr>
          <p:cNvPr id="11" name="Snip Same Side Corner Rectangle 10">
            <a:extLst>
              <a:ext uri="{FF2B5EF4-FFF2-40B4-BE49-F238E27FC236}">
                <a16:creationId xmlns:a16="http://schemas.microsoft.com/office/drawing/2014/main" id="{6B78B0FE-2288-4840-BA72-31D320D8DF51}"/>
              </a:ext>
            </a:extLst>
          </p:cNvPr>
          <p:cNvSpPr/>
          <p:nvPr/>
        </p:nvSpPr>
        <p:spPr>
          <a:xfrm>
            <a:off x="4757348" y="5338120"/>
            <a:ext cx="2854411" cy="518984"/>
          </a:xfrm>
          <a:prstGeom prst="snip2Same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</a:t>
            </a:r>
          </a:p>
        </p:txBody>
      </p:sp>
      <p:sp>
        <p:nvSpPr>
          <p:cNvPr id="12" name="Snip Same Side Corner Rectangle 11">
            <a:extLst>
              <a:ext uri="{FF2B5EF4-FFF2-40B4-BE49-F238E27FC236}">
                <a16:creationId xmlns:a16="http://schemas.microsoft.com/office/drawing/2014/main" id="{F22E167B-94D8-3B42-AE08-88B656BE535F}"/>
              </a:ext>
            </a:extLst>
          </p:cNvPr>
          <p:cNvSpPr/>
          <p:nvPr/>
        </p:nvSpPr>
        <p:spPr>
          <a:xfrm>
            <a:off x="8587942" y="5338120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T</a:t>
            </a:r>
            <a:r>
              <a:rPr lang="en-US" sz="2400" dirty="0">
                <a:solidFill>
                  <a:schemeClr val="bg1"/>
                </a:solidFill>
              </a:rPr>
              <a:t>e</a:t>
            </a:r>
            <a:r>
              <a:rPr lang="en-QA" sz="2400" dirty="0">
                <a:solidFill>
                  <a:schemeClr val="bg1"/>
                </a:solidFill>
              </a:rPr>
              <a:t>mporary Pile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9556635-7A4E-824E-8A28-106CF9D95B8B}"/>
              </a:ext>
            </a:extLst>
          </p:cNvPr>
          <p:cNvSpPr/>
          <p:nvPr/>
        </p:nvSpPr>
        <p:spPr>
          <a:xfrm>
            <a:off x="1507521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989F6A-487E-1C4F-BF6B-E55D504847FF}"/>
              </a:ext>
            </a:extLst>
          </p:cNvPr>
          <p:cNvSpPr/>
          <p:nvPr/>
        </p:nvSpPr>
        <p:spPr>
          <a:xfrm>
            <a:off x="1507521" y="44731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9D2F518-8A4E-6A43-8275-9C729F3DC449}"/>
              </a:ext>
            </a:extLst>
          </p:cNvPr>
          <p:cNvSpPr/>
          <p:nvPr/>
        </p:nvSpPr>
        <p:spPr>
          <a:xfrm>
            <a:off x="1507520" y="404065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CAC6F8C-7E98-634F-B173-F45D827824E8}"/>
              </a:ext>
            </a:extLst>
          </p:cNvPr>
          <p:cNvSpPr/>
          <p:nvPr/>
        </p:nvSpPr>
        <p:spPr>
          <a:xfrm>
            <a:off x="1507520" y="3608168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B83F283-FC3B-4E4A-B6CD-FC9114061E7C}"/>
              </a:ext>
            </a:extLst>
          </p:cNvPr>
          <p:cNvSpPr/>
          <p:nvPr/>
        </p:nvSpPr>
        <p:spPr>
          <a:xfrm>
            <a:off x="1507520" y="3175680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1286AA3-AB99-E14D-BE1F-957CFE45C83A}"/>
              </a:ext>
            </a:extLst>
          </p:cNvPr>
          <p:cNvSpPr/>
          <p:nvPr/>
        </p:nvSpPr>
        <p:spPr>
          <a:xfrm>
            <a:off x="9168709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18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37A4273-66B1-A940-A7FE-2B604DEC4E8D}"/>
              </a:ext>
            </a:extLst>
          </p:cNvPr>
          <p:cNvSpPr txBox="1"/>
          <p:nvPr/>
        </p:nvSpPr>
        <p:spPr>
          <a:xfrm>
            <a:off x="3883814" y="4876455"/>
            <a:ext cx="13516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QA" sz="2400" dirty="0"/>
              <a:t>Is 3 &gt; 18?</a:t>
            </a:r>
          </a:p>
        </p:txBody>
      </p:sp>
    </p:spTree>
    <p:extLst>
      <p:ext uri="{BB962C8B-B14F-4D97-AF65-F5344CB8AC3E}">
        <p14:creationId xmlns:p14="http://schemas.microsoft.com/office/powerpoint/2010/main" val="21093553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Sorting</a:t>
            </a:r>
          </a:p>
        </p:txBody>
      </p:sp>
      <p:sp>
        <p:nvSpPr>
          <p:cNvPr id="8" name="Snip Same Side Corner Rectangle 7">
            <a:extLst>
              <a:ext uri="{FF2B5EF4-FFF2-40B4-BE49-F238E27FC236}">
                <a16:creationId xmlns:a16="http://schemas.microsoft.com/office/drawing/2014/main" id="{65DBDE4E-5E1E-5842-9551-C6A5698EA8CA}"/>
              </a:ext>
            </a:extLst>
          </p:cNvPr>
          <p:cNvSpPr/>
          <p:nvPr/>
        </p:nvSpPr>
        <p:spPr>
          <a:xfrm>
            <a:off x="926754" y="5338120"/>
            <a:ext cx="2854411" cy="518984"/>
          </a:xfrm>
          <a:prstGeom prst="snip2Same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Unsorted Pile</a:t>
            </a:r>
          </a:p>
        </p:txBody>
      </p:sp>
      <p:sp>
        <p:nvSpPr>
          <p:cNvPr id="11" name="Snip Same Side Corner Rectangle 10">
            <a:extLst>
              <a:ext uri="{FF2B5EF4-FFF2-40B4-BE49-F238E27FC236}">
                <a16:creationId xmlns:a16="http://schemas.microsoft.com/office/drawing/2014/main" id="{6B78B0FE-2288-4840-BA72-31D320D8DF51}"/>
              </a:ext>
            </a:extLst>
          </p:cNvPr>
          <p:cNvSpPr/>
          <p:nvPr/>
        </p:nvSpPr>
        <p:spPr>
          <a:xfrm>
            <a:off x="4757348" y="5338120"/>
            <a:ext cx="2854411" cy="518984"/>
          </a:xfrm>
          <a:prstGeom prst="snip2Same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</a:t>
            </a:r>
          </a:p>
        </p:txBody>
      </p:sp>
      <p:sp>
        <p:nvSpPr>
          <p:cNvPr id="12" name="Snip Same Side Corner Rectangle 11">
            <a:extLst>
              <a:ext uri="{FF2B5EF4-FFF2-40B4-BE49-F238E27FC236}">
                <a16:creationId xmlns:a16="http://schemas.microsoft.com/office/drawing/2014/main" id="{F22E167B-94D8-3B42-AE08-88B656BE535F}"/>
              </a:ext>
            </a:extLst>
          </p:cNvPr>
          <p:cNvSpPr/>
          <p:nvPr/>
        </p:nvSpPr>
        <p:spPr>
          <a:xfrm>
            <a:off x="8587942" y="5338120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T</a:t>
            </a:r>
            <a:r>
              <a:rPr lang="en-US" sz="2400" dirty="0">
                <a:solidFill>
                  <a:schemeClr val="bg1"/>
                </a:solidFill>
              </a:rPr>
              <a:t>e</a:t>
            </a:r>
            <a:r>
              <a:rPr lang="en-QA" sz="2400" dirty="0">
                <a:solidFill>
                  <a:schemeClr val="bg1"/>
                </a:solidFill>
              </a:rPr>
              <a:t>mporary Pile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9556635-7A4E-824E-8A28-106CF9D95B8B}"/>
              </a:ext>
            </a:extLst>
          </p:cNvPr>
          <p:cNvSpPr/>
          <p:nvPr/>
        </p:nvSpPr>
        <p:spPr>
          <a:xfrm>
            <a:off x="1507521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989F6A-487E-1C4F-BF6B-E55D504847FF}"/>
              </a:ext>
            </a:extLst>
          </p:cNvPr>
          <p:cNvSpPr/>
          <p:nvPr/>
        </p:nvSpPr>
        <p:spPr>
          <a:xfrm>
            <a:off x="1507521" y="44731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9D2F518-8A4E-6A43-8275-9C729F3DC449}"/>
              </a:ext>
            </a:extLst>
          </p:cNvPr>
          <p:cNvSpPr/>
          <p:nvPr/>
        </p:nvSpPr>
        <p:spPr>
          <a:xfrm>
            <a:off x="1507520" y="404065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CAC6F8C-7E98-634F-B173-F45D827824E8}"/>
              </a:ext>
            </a:extLst>
          </p:cNvPr>
          <p:cNvSpPr/>
          <p:nvPr/>
        </p:nvSpPr>
        <p:spPr>
          <a:xfrm>
            <a:off x="1507520" y="3608168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B83F283-FC3B-4E4A-B6CD-FC9114061E7C}"/>
              </a:ext>
            </a:extLst>
          </p:cNvPr>
          <p:cNvSpPr/>
          <p:nvPr/>
        </p:nvSpPr>
        <p:spPr>
          <a:xfrm>
            <a:off x="5338115" y="48910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1286AA3-AB99-E14D-BE1F-957CFE45C83A}"/>
              </a:ext>
            </a:extLst>
          </p:cNvPr>
          <p:cNvSpPr/>
          <p:nvPr/>
        </p:nvSpPr>
        <p:spPr>
          <a:xfrm>
            <a:off x="9168709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40669357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Sorting</a:t>
            </a:r>
          </a:p>
        </p:txBody>
      </p:sp>
      <p:sp>
        <p:nvSpPr>
          <p:cNvPr id="8" name="Snip Same Side Corner Rectangle 7">
            <a:extLst>
              <a:ext uri="{FF2B5EF4-FFF2-40B4-BE49-F238E27FC236}">
                <a16:creationId xmlns:a16="http://schemas.microsoft.com/office/drawing/2014/main" id="{65DBDE4E-5E1E-5842-9551-C6A5698EA8CA}"/>
              </a:ext>
            </a:extLst>
          </p:cNvPr>
          <p:cNvSpPr/>
          <p:nvPr/>
        </p:nvSpPr>
        <p:spPr>
          <a:xfrm>
            <a:off x="926754" y="5338120"/>
            <a:ext cx="2854411" cy="518984"/>
          </a:xfrm>
          <a:prstGeom prst="snip2Same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Unsorted Pile</a:t>
            </a:r>
          </a:p>
        </p:txBody>
      </p:sp>
      <p:sp>
        <p:nvSpPr>
          <p:cNvPr id="11" name="Snip Same Side Corner Rectangle 10">
            <a:extLst>
              <a:ext uri="{FF2B5EF4-FFF2-40B4-BE49-F238E27FC236}">
                <a16:creationId xmlns:a16="http://schemas.microsoft.com/office/drawing/2014/main" id="{6B78B0FE-2288-4840-BA72-31D320D8DF51}"/>
              </a:ext>
            </a:extLst>
          </p:cNvPr>
          <p:cNvSpPr/>
          <p:nvPr/>
        </p:nvSpPr>
        <p:spPr>
          <a:xfrm>
            <a:off x="4757348" y="5338120"/>
            <a:ext cx="2854411" cy="518984"/>
          </a:xfrm>
          <a:prstGeom prst="snip2Same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</a:t>
            </a:r>
          </a:p>
        </p:txBody>
      </p:sp>
      <p:sp>
        <p:nvSpPr>
          <p:cNvPr id="12" name="Snip Same Side Corner Rectangle 11">
            <a:extLst>
              <a:ext uri="{FF2B5EF4-FFF2-40B4-BE49-F238E27FC236}">
                <a16:creationId xmlns:a16="http://schemas.microsoft.com/office/drawing/2014/main" id="{F22E167B-94D8-3B42-AE08-88B656BE535F}"/>
              </a:ext>
            </a:extLst>
          </p:cNvPr>
          <p:cNvSpPr/>
          <p:nvPr/>
        </p:nvSpPr>
        <p:spPr>
          <a:xfrm>
            <a:off x="8587942" y="5338120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T</a:t>
            </a:r>
            <a:r>
              <a:rPr lang="en-US" sz="2400" dirty="0">
                <a:solidFill>
                  <a:schemeClr val="bg1"/>
                </a:solidFill>
              </a:rPr>
              <a:t>e</a:t>
            </a:r>
            <a:r>
              <a:rPr lang="en-QA" sz="2400" dirty="0">
                <a:solidFill>
                  <a:schemeClr val="bg1"/>
                </a:solidFill>
              </a:rPr>
              <a:t>mporary Pile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9556635-7A4E-824E-8A28-106CF9D95B8B}"/>
              </a:ext>
            </a:extLst>
          </p:cNvPr>
          <p:cNvSpPr/>
          <p:nvPr/>
        </p:nvSpPr>
        <p:spPr>
          <a:xfrm>
            <a:off x="1507521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989F6A-487E-1C4F-BF6B-E55D504847FF}"/>
              </a:ext>
            </a:extLst>
          </p:cNvPr>
          <p:cNvSpPr/>
          <p:nvPr/>
        </p:nvSpPr>
        <p:spPr>
          <a:xfrm>
            <a:off x="1507521" y="44731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9D2F518-8A4E-6A43-8275-9C729F3DC449}"/>
              </a:ext>
            </a:extLst>
          </p:cNvPr>
          <p:cNvSpPr/>
          <p:nvPr/>
        </p:nvSpPr>
        <p:spPr>
          <a:xfrm>
            <a:off x="1507520" y="404065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CAC6F8C-7E98-634F-B173-F45D827824E8}"/>
              </a:ext>
            </a:extLst>
          </p:cNvPr>
          <p:cNvSpPr/>
          <p:nvPr/>
        </p:nvSpPr>
        <p:spPr>
          <a:xfrm>
            <a:off x="1507520" y="3608168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B83F283-FC3B-4E4A-B6CD-FC9114061E7C}"/>
              </a:ext>
            </a:extLst>
          </p:cNvPr>
          <p:cNvSpPr/>
          <p:nvPr/>
        </p:nvSpPr>
        <p:spPr>
          <a:xfrm>
            <a:off x="5338115" y="48910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1286AA3-AB99-E14D-BE1F-957CFE45C83A}"/>
              </a:ext>
            </a:extLst>
          </p:cNvPr>
          <p:cNvSpPr/>
          <p:nvPr/>
        </p:nvSpPr>
        <p:spPr>
          <a:xfrm>
            <a:off x="5338115" y="4443968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15781557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Sorting</a:t>
            </a:r>
          </a:p>
        </p:txBody>
      </p:sp>
      <p:sp>
        <p:nvSpPr>
          <p:cNvPr id="8" name="Snip Same Side Corner Rectangle 7">
            <a:extLst>
              <a:ext uri="{FF2B5EF4-FFF2-40B4-BE49-F238E27FC236}">
                <a16:creationId xmlns:a16="http://schemas.microsoft.com/office/drawing/2014/main" id="{65DBDE4E-5E1E-5842-9551-C6A5698EA8CA}"/>
              </a:ext>
            </a:extLst>
          </p:cNvPr>
          <p:cNvSpPr/>
          <p:nvPr/>
        </p:nvSpPr>
        <p:spPr>
          <a:xfrm>
            <a:off x="926754" y="5338120"/>
            <a:ext cx="2854411" cy="518984"/>
          </a:xfrm>
          <a:prstGeom prst="snip2Same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Unsorted Pile</a:t>
            </a:r>
          </a:p>
        </p:txBody>
      </p:sp>
      <p:sp>
        <p:nvSpPr>
          <p:cNvPr id="11" name="Snip Same Side Corner Rectangle 10">
            <a:extLst>
              <a:ext uri="{FF2B5EF4-FFF2-40B4-BE49-F238E27FC236}">
                <a16:creationId xmlns:a16="http://schemas.microsoft.com/office/drawing/2014/main" id="{6B78B0FE-2288-4840-BA72-31D320D8DF51}"/>
              </a:ext>
            </a:extLst>
          </p:cNvPr>
          <p:cNvSpPr/>
          <p:nvPr/>
        </p:nvSpPr>
        <p:spPr>
          <a:xfrm>
            <a:off x="4757348" y="5338120"/>
            <a:ext cx="2854411" cy="518984"/>
          </a:xfrm>
          <a:prstGeom prst="snip2Same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</a:t>
            </a:r>
          </a:p>
        </p:txBody>
      </p:sp>
      <p:sp>
        <p:nvSpPr>
          <p:cNvPr id="12" name="Snip Same Side Corner Rectangle 11">
            <a:extLst>
              <a:ext uri="{FF2B5EF4-FFF2-40B4-BE49-F238E27FC236}">
                <a16:creationId xmlns:a16="http://schemas.microsoft.com/office/drawing/2014/main" id="{F22E167B-94D8-3B42-AE08-88B656BE535F}"/>
              </a:ext>
            </a:extLst>
          </p:cNvPr>
          <p:cNvSpPr/>
          <p:nvPr/>
        </p:nvSpPr>
        <p:spPr>
          <a:xfrm>
            <a:off x="8587942" y="5338120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T</a:t>
            </a:r>
            <a:r>
              <a:rPr lang="en-US" sz="2400" dirty="0">
                <a:solidFill>
                  <a:schemeClr val="bg1"/>
                </a:solidFill>
              </a:rPr>
              <a:t>e</a:t>
            </a:r>
            <a:r>
              <a:rPr lang="en-QA" sz="2400" dirty="0">
                <a:solidFill>
                  <a:schemeClr val="bg1"/>
                </a:solidFill>
              </a:rPr>
              <a:t>mporary Pile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9556635-7A4E-824E-8A28-106CF9D95B8B}"/>
              </a:ext>
            </a:extLst>
          </p:cNvPr>
          <p:cNvSpPr/>
          <p:nvPr/>
        </p:nvSpPr>
        <p:spPr>
          <a:xfrm>
            <a:off x="1507521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989F6A-487E-1C4F-BF6B-E55D504847FF}"/>
              </a:ext>
            </a:extLst>
          </p:cNvPr>
          <p:cNvSpPr/>
          <p:nvPr/>
        </p:nvSpPr>
        <p:spPr>
          <a:xfrm>
            <a:off x="1507521" y="44731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9D2F518-8A4E-6A43-8275-9C729F3DC449}"/>
              </a:ext>
            </a:extLst>
          </p:cNvPr>
          <p:cNvSpPr/>
          <p:nvPr/>
        </p:nvSpPr>
        <p:spPr>
          <a:xfrm>
            <a:off x="1507520" y="404065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CAC6F8C-7E98-634F-B173-F45D827824E8}"/>
              </a:ext>
            </a:extLst>
          </p:cNvPr>
          <p:cNvSpPr/>
          <p:nvPr/>
        </p:nvSpPr>
        <p:spPr>
          <a:xfrm>
            <a:off x="1507520" y="3608168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B83F283-FC3B-4E4A-B6CD-FC9114061E7C}"/>
              </a:ext>
            </a:extLst>
          </p:cNvPr>
          <p:cNvSpPr/>
          <p:nvPr/>
        </p:nvSpPr>
        <p:spPr>
          <a:xfrm>
            <a:off x="5338115" y="48910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1286AA3-AB99-E14D-BE1F-957CFE45C83A}"/>
              </a:ext>
            </a:extLst>
          </p:cNvPr>
          <p:cNvSpPr/>
          <p:nvPr/>
        </p:nvSpPr>
        <p:spPr>
          <a:xfrm>
            <a:off x="5338115" y="4443968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18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DD243FE-5C74-F548-AAF9-E36AC2526F9D}"/>
              </a:ext>
            </a:extLst>
          </p:cNvPr>
          <p:cNvSpPr txBox="1"/>
          <p:nvPr/>
        </p:nvSpPr>
        <p:spPr>
          <a:xfrm>
            <a:off x="3986462" y="4429379"/>
            <a:ext cx="13516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QA" sz="2400" dirty="0"/>
              <a:t>Is 7 &gt; 18?</a:t>
            </a:r>
          </a:p>
        </p:txBody>
      </p:sp>
    </p:spTree>
    <p:extLst>
      <p:ext uri="{BB962C8B-B14F-4D97-AF65-F5344CB8AC3E}">
        <p14:creationId xmlns:p14="http://schemas.microsoft.com/office/powerpoint/2010/main" val="41323012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Sorting</a:t>
            </a:r>
          </a:p>
        </p:txBody>
      </p:sp>
      <p:sp>
        <p:nvSpPr>
          <p:cNvPr id="8" name="Snip Same Side Corner Rectangle 7">
            <a:extLst>
              <a:ext uri="{FF2B5EF4-FFF2-40B4-BE49-F238E27FC236}">
                <a16:creationId xmlns:a16="http://schemas.microsoft.com/office/drawing/2014/main" id="{65DBDE4E-5E1E-5842-9551-C6A5698EA8CA}"/>
              </a:ext>
            </a:extLst>
          </p:cNvPr>
          <p:cNvSpPr/>
          <p:nvPr/>
        </p:nvSpPr>
        <p:spPr>
          <a:xfrm>
            <a:off x="926754" y="5338120"/>
            <a:ext cx="2854411" cy="518984"/>
          </a:xfrm>
          <a:prstGeom prst="snip2Same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Unsorted Pile</a:t>
            </a:r>
          </a:p>
        </p:txBody>
      </p:sp>
      <p:sp>
        <p:nvSpPr>
          <p:cNvPr id="11" name="Snip Same Side Corner Rectangle 10">
            <a:extLst>
              <a:ext uri="{FF2B5EF4-FFF2-40B4-BE49-F238E27FC236}">
                <a16:creationId xmlns:a16="http://schemas.microsoft.com/office/drawing/2014/main" id="{6B78B0FE-2288-4840-BA72-31D320D8DF51}"/>
              </a:ext>
            </a:extLst>
          </p:cNvPr>
          <p:cNvSpPr/>
          <p:nvPr/>
        </p:nvSpPr>
        <p:spPr>
          <a:xfrm>
            <a:off x="4757348" y="5338120"/>
            <a:ext cx="2854411" cy="518984"/>
          </a:xfrm>
          <a:prstGeom prst="snip2Same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</a:t>
            </a:r>
          </a:p>
        </p:txBody>
      </p:sp>
      <p:sp>
        <p:nvSpPr>
          <p:cNvPr id="12" name="Snip Same Side Corner Rectangle 11">
            <a:extLst>
              <a:ext uri="{FF2B5EF4-FFF2-40B4-BE49-F238E27FC236}">
                <a16:creationId xmlns:a16="http://schemas.microsoft.com/office/drawing/2014/main" id="{F22E167B-94D8-3B42-AE08-88B656BE535F}"/>
              </a:ext>
            </a:extLst>
          </p:cNvPr>
          <p:cNvSpPr/>
          <p:nvPr/>
        </p:nvSpPr>
        <p:spPr>
          <a:xfrm>
            <a:off x="8587942" y="5338120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T</a:t>
            </a:r>
            <a:r>
              <a:rPr lang="en-US" sz="2400" dirty="0">
                <a:solidFill>
                  <a:schemeClr val="bg1"/>
                </a:solidFill>
              </a:rPr>
              <a:t>e</a:t>
            </a:r>
            <a:r>
              <a:rPr lang="en-QA" sz="2400" dirty="0">
                <a:solidFill>
                  <a:schemeClr val="bg1"/>
                </a:solidFill>
              </a:rPr>
              <a:t>mporary Pile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9556635-7A4E-824E-8A28-106CF9D95B8B}"/>
              </a:ext>
            </a:extLst>
          </p:cNvPr>
          <p:cNvSpPr/>
          <p:nvPr/>
        </p:nvSpPr>
        <p:spPr>
          <a:xfrm>
            <a:off x="1507521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989F6A-487E-1C4F-BF6B-E55D504847FF}"/>
              </a:ext>
            </a:extLst>
          </p:cNvPr>
          <p:cNvSpPr/>
          <p:nvPr/>
        </p:nvSpPr>
        <p:spPr>
          <a:xfrm>
            <a:off x="1507521" y="44731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9D2F518-8A4E-6A43-8275-9C729F3DC449}"/>
              </a:ext>
            </a:extLst>
          </p:cNvPr>
          <p:cNvSpPr/>
          <p:nvPr/>
        </p:nvSpPr>
        <p:spPr>
          <a:xfrm>
            <a:off x="1507520" y="404065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CAC6F8C-7E98-634F-B173-F45D827824E8}"/>
              </a:ext>
            </a:extLst>
          </p:cNvPr>
          <p:cNvSpPr/>
          <p:nvPr/>
        </p:nvSpPr>
        <p:spPr>
          <a:xfrm>
            <a:off x="1507520" y="3608168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B83F283-FC3B-4E4A-B6CD-FC9114061E7C}"/>
              </a:ext>
            </a:extLst>
          </p:cNvPr>
          <p:cNvSpPr/>
          <p:nvPr/>
        </p:nvSpPr>
        <p:spPr>
          <a:xfrm>
            <a:off x="5338115" y="48910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1286AA3-AB99-E14D-BE1F-957CFE45C83A}"/>
              </a:ext>
            </a:extLst>
          </p:cNvPr>
          <p:cNvSpPr/>
          <p:nvPr/>
        </p:nvSpPr>
        <p:spPr>
          <a:xfrm>
            <a:off x="9168709" y="48910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18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BBF8757-1AD7-374E-A75B-8CC1CBE382CA}"/>
              </a:ext>
            </a:extLst>
          </p:cNvPr>
          <p:cNvSpPr txBox="1"/>
          <p:nvPr/>
        </p:nvSpPr>
        <p:spPr>
          <a:xfrm>
            <a:off x="3986462" y="4429379"/>
            <a:ext cx="13516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QA" sz="2400" dirty="0"/>
              <a:t>Is 7 &gt; 18?</a:t>
            </a:r>
          </a:p>
        </p:txBody>
      </p:sp>
    </p:spTree>
    <p:extLst>
      <p:ext uri="{BB962C8B-B14F-4D97-AF65-F5344CB8AC3E}">
        <p14:creationId xmlns:p14="http://schemas.microsoft.com/office/powerpoint/2010/main" val="1304392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Today…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541B7-C49F-F24E-8885-AAB50FCD8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90655" cy="4822310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00B0F0"/>
                </a:solidFill>
              </a:rPr>
              <a:t>Last session</a:t>
            </a:r>
            <a:r>
              <a:rPr lang="en-GB" dirty="0"/>
              <a:t>:</a:t>
            </a:r>
          </a:p>
          <a:p>
            <a:pPr lvl="1"/>
            <a:r>
              <a:rPr lang="en-GB" dirty="0"/>
              <a:t>What are algorithms?</a:t>
            </a:r>
          </a:p>
          <a:p>
            <a:pPr lvl="1"/>
            <a:endParaRPr lang="en-GB" dirty="0"/>
          </a:p>
          <a:p>
            <a:r>
              <a:rPr lang="en-GB" dirty="0">
                <a:solidFill>
                  <a:srgbClr val="00B0F0"/>
                </a:solidFill>
              </a:rPr>
              <a:t>Today’s session</a:t>
            </a:r>
            <a:r>
              <a:rPr lang="en-GB" dirty="0"/>
              <a:t>:</a:t>
            </a:r>
          </a:p>
          <a:p>
            <a:pPr lvl="1"/>
            <a:r>
              <a:rPr lang="en-GB" dirty="0"/>
              <a:t>Examples of algorithms: </a:t>
            </a:r>
            <a:r>
              <a:rPr lang="en-GB" i="1" dirty="0"/>
              <a:t>searching</a:t>
            </a:r>
            <a:r>
              <a:rPr lang="en-GB" dirty="0"/>
              <a:t>, </a:t>
            </a:r>
            <a:r>
              <a:rPr lang="en-GB" i="1" dirty="0"/>
              <a:t>sorting</a:t>
            </a:r>
            <a:r>
              <a:rPr lang="en-GB" dirty="0"/>
              <a:t>, and </a:t>
            </a:r>
            <a:r>
              <a:rPr lang="en-GB" i="1" dirty="0"/>
              <a:t>merging</a:t>
            </a:r>
          </a:p>
          <a:p>
            <a:pPr lvl="1"/>
            <a:endParaRPr lang="en-GB" i="1" dirty="0"/>
          </a:p>
          <a:p>
            <a:r>
              <a:rPr lang="en-GB" dirty="0">
                <a:solidFill>
                  <a:srgbClr val="00B0F0"/>
                </a:solidFill>
              </a:rPr>
              <a:t>Announcement</a:t>
            </a:r>
            <a:r>
              <a:rPr lang="en-GB" dirty="0"/>
              <a:t>:</a:t>
            </a:r>
          </a:p>
          <a:p>
            <a:pPr lvl="1"/>
            <a:r>
              <a:rPr lang="en-GB" dirty="0"/>
              <a:t>Quiz I will take place on Thursday, August 27 during the lab session</a:t>
            </a:r>
          </a:p>
          <a:p>
            <a:pPr lvl="2"/>
            <a:r>
              <a:rPr lang="en-GB" dirty="0"/>
              <a:t>All the material in this and past lectures are included</a:t>
            </a:r>
          </a:p>
          <a:p>
            <a:pPr lvl="2"/>
            <a:r>
              <a:rPr lang="en-GB" dirty="0"/>
              <a:t>It will be remote-- guidelines on how it will be particularly conducted will be announced on Piazza</a:t>
            </a:r>
          </a:p>
        </p:txBody>
      </p:sp>
    </p:spTree>
    <p:extLst>
      <p:ext uri="{BB962C8B-B14F-4D97-AF65-F5344CB8AC3E}">
        <p14:creationId xmlns:p14="http://schemas.microsoft.com/office/powerpoint/2010/main" val="24425386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Sorting</a:t>
            </a:r>
          </a:p>
        </p:txBody>
      </p:sp>
      <p:sp>
        <p:nvSpPr>
          <p:cNvPr id="8" name="Snip Same Side Corner Rectangle 7">
            <a:extLst>
              <a:ext uri="{FF2B5EF4-FFF2-40B4-BE49-F238E27FC236}">
                <a16:creationId xmlns:a16="http://schemas.microsoft.com/office/drawing/2014/main" id="{65DBDE4E-5E1E-5842-9551-C6A5698EA8CA}"/>
              </a:ext>
            </a:extLst>
          </p:cNvPr>
          <p:cNvSpPr/>
          <p:nvPr/>
        </p:nvSpPr>
        <p:spPr>
          <a:xfrm>
            <a:off x="926754" y="5338120"/>
            <a:ext cx="2854411" cy="518984"/>
          </a:xfrm>
          <a:prstGeom prst="snip2Same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Unsorted Pile</a:t>
            </a:r>
          </a:p>
        </p:txBody>
      </p:sp>
      <p:sp>
        <p:nvSpPr>
          <p:cNvPr id="11" name="Snip Same Side Corner Rectangle 10">
            <a:extLst>
              <a:ext uri="{FF2B5EF4-FFF2-40B4-BE49-F238E27FC236}">
                <a16:creationId xmlns:a16="http://schemas.microsoft.com/office/drawing/2014/main" id="{6B78B0FE-2288-4840-BA72-31D320D8DF51}"/>
              </a:ext>
            </a:extLst>
          </p:cNvPr>
          <p:cNvSpPr/>
          <p:nvPr/>
        </p:nvSpPr>
        <p:spPr>
          <a:xfrm>
            <a:off x="4757348" y="5338120"/>
            <a:ext cx="2854411" cy="518984"/>
          </a:xfrm>
          <a:prstGeom prst="snip2Same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</a:t>
            </a:r>
          </a:p>
        </p:txBody>
      </p:sp>
      <p:sp>
        <p:nvSpPr>
          <p:cNvPr id="12" name="Snip Same Side Corner Rectangle 11">
            <a:extLst>
              <a:ext uri="{FF2B5EF4-FFF2-40B4-BE49-F238E27FC236}">
                <a16:creationId xmlns:a16="http://schemas.microsoft.com/office/drawing/2014/main" id="{F22E167B-94D8-3B42-AE08-88B656BE535F}"/>
              </a:ext>
            </a:extLst>
          </p:cNvPr>
          <p:cNvSpPr/>
          <p:nvPr/>
        </p:nvSpPr>
        <p:spPr>
          <a:xfrm>
            <a:off x="8587942" y="5338120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T</a:t>
            </a:r>
            <a:r>
              <a:rPr lang="en-US" sz="2400" dirty="0">
                <a:solidFill>
                  <a:schemeClr val="bg1"/>
                </a:solidFill>
              </a:rPr>
              <a:t>e</a:t>
            </a:r>
            <a:r>
              <a:rPr lang="en-QA" sz="2400" dirty="0">
                <a:solidFill>
                  <a:schemeClr val="bg1"/>
                </a:solidFill>
              </a:rPr>
              <a:t>mporary Pile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9556635-7A4E-824E-8A28-106CF9D95B8B}"/>
              </a:ext>
            </a:extLst>
          </p:cNvPr>
          <p:cNvSpPr/>
          <p:nvPr/>
        </p:nvSpPr>
        <p:spPr>
          <a:xfrm>
            <a:off x="1507521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989F6A-487E-1C4F-BF6B-E55D504847FF}"/>
              </a:ext>
            </a:extLst>
          </p:cNvPr>
          <p:cNvSpPr/>
          <p:nvPr/>
        </p:nvSpPr>
        <p:spPr>
          <a:xfrm>
            <a:off x="1507521" y="44731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9D2F518-8A4E-6A43-8275-9C729F3DC449}"/>
              </a:ext>
            </a:extLst>
          </p:cNvPr>
          <p:cNvSpPr/>
          <p:nvPr/>
        </p:nvSpPr>
        <p:spPr>
          <a:xfrm>
            <a:off x="1507520" y="404065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CAC6F8C-7E98-634F-B173-F45D827824E8}"/>
              </a:ext>
            </a:extLst>
          </p:cNvPr>
          <p:cNvSpPr/>
          <p:nvPr/>
        </p:nvSpPr>
        <p:spPr>
          <a:xfrm>
            <a:off x="1507520" y="3608168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B83F283-FC3B-4E4A-B6CD-FC9114061E7C}"/>
              </a:ext>
            </a:extLst>
          </p:cNvPr>
          <p:cNvSpPr/>
          <p:nvPr/>
        </p:nvSpPr>
        <p:spPr>
          <a:xfrm>
            <a:off x="5338115" y="48910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1286AA3-AB99-E14D-BE1F-957CFE45C83A}"/>
              </a:ext>
            </a:extLst>
          </p:cNvPr>
          <p:cNvSpPr/>
          <p:nvPr/>
        </p:nvSpPr>
        <p:spPr>
          <a:xfrm>
            <a:off x="9168709" y="48910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18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49399D0-3A82-3D43-9569-6FAF2C111E79}"/>
              </a:ext>
            </a:extLst>
          </p:cNvPr>
          <p:cNvSpPr txBox="1"/>
          <p:nvPr/>
        </p:nvSpPr>
        <p:spPr>
          <a:xfrm>
            <a:off x="3986462" y="4886582"/>
            <a:ext cx="13516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QA" sz="2400" dirty="0"/>
              <a:t>Is 7 &gt; 03?</a:t>
            </a:r>
          </a:p>
        </p:txBody>
      </p:sp>
    </p:spTree>
    <p:extLst>
      <p:ext uri="{BB962C8B-B14F-4D97-AF65-F5344CB8AC3E}">
        <p14:creationId xmlns:p14="http://schemas.microsoft.com/office/powerpoint/2010/main" val="30586993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Sorting</a:t>
            </a:r>
          </a:p>
        </p:txBody>
      </p:sp>
      <p:sp>
        <p:nvSpPr>
          <p:cNvPr id="8" name="Snip Same Side Corner Rectangle 7">
            <a:extLst>
              <a:ext uri="{FF2B5EF4-FFF2-40B4-BE49-F238E27FC236}">
                <a16:creationId xmlns:a16="http://schemas.microsoft.com/office/drawing/2014/main" id="{65DBDE4E-5E1E-5842-9551-C6A5698EA8CA}"/>
              </a:ext>
            </a:extLst>
          </p:cNvPr>
          <p:cNvSpPr/>
          <p:nvPr/>
        </p:nvSpPr>
        <p:spPr>
          <a:xfrm>
            <a:off x="926754" y="5338120"/>
            <a:ext cx="2854411" cy="518984"/>
          </a:xfrm>
          <a:prstGeom prst="snip2Same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Unsorted Pile</a:t>
            </a:r>
          </a:p>
        </p:txBody>
      </p:sp>
      <p:sp>
        <p:nvSpPr>
          <p:cNvPr id="11" name="Snip Same Side Corner Rectangle 10">
            <a:extLst>
              <a:ext uri="{FF2B5EF4-FFF2-40B4-BE49-F238E27FC236}">
                <a16:creationId xmlns:a16="http://schemas.microsoft.com/office/drawing/2014/main" id="{6B78B0FE-2288-4840-BA72-31D320D8DF51}"/>
              </a:ext>
            </a:extLst>
          </p:cNvPr>
          <p:cNvSpPr/>
          <p:nvPr/>
        </p:nvSpPr>
        <p:spPr>
          <a:xfrm>
            <a:off x="4757348" y="5338120"/>
            <a:ext cx="2854411" cy="518984"/>
          </a:xfrm>
          <a:prstGeom prst="snip2Same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</a:t>
            </a:r>
          </a:p>
        </p:txBody>
      </p:sp>
      <p:sp>
        <p:nvSpPr>
          <p:cNvPr id="12" name="Snip Same Side Corner Rectangle 11">
            <a:extLst>
              <a:ext uri="{FF2B5EF4-FFF2-40B4-BE49-F238E27FC236}">
                <a16:creationId xmlns:a16="http://schemas.microsoft.com/office/drawing/2014/main" id="{F22E167B-94D8-3B42-AE08-88B656BE535F}"/>
              </a:ext>
            </a:extLst>
          </p:cNvPr>
          <p:cNvSpPr/>
          <p:nvPr/>
        </p:nvSpPr>
        <p:spPr>
          <a:xfrm>
            <a:off x="8587942" y="5338120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T</a:t>
            </a:r>
            <a:r>
              <a:rPr lang="en-US" sz="2400" dirty="0">
                <a:solidFill>
                  <a:schemeClr val="bg1"/>
                </a:solidFill>
              </a:rPr>
              <a:t>e</a:t>
            </a:r>
            <a:r>
              <a:rPr lang="en-QA" sz="2400" dirty="0">
                <a:solidFill>
                  <a:schemeClr val="bg1"/>
                </a:solidFill>
              </a:rPr>
              <a:t>mporary Pile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9556635-7A4E-824E-8A28-106CF9D95B8B}"/>
              </a:ext>
            </a:extLst>
          </p:cNvPr>
          <p:cNvSpPr/>
          <p:nvPr/>
        </p:nvSpPr>
        <p:spPr>
          <a:xfrm>
            <a:off x="1507521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989F6A-487E-1C4F-BF6B-E55D504847FF}"/>
              </a:ext>
            </a:extLst>
          </p:cNvPr>
          <p:cNvSpPr/>
          <p:nvPr/>
        </p:nvSpPr>
        <p:spPr>
          <a:xfrm>
            <a:off x="1507521" y="44731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9D2F518-8A4E-6A43-8275-9C729F3DC449}"/>
              </a:ext>
            </a:extLst>
          </p:cNvPr>
          <p:cNvSpPr/>
          <p:nvPr/>
        </p:nvSpPr>
        <p:spPr>
          <a:xfrm>
            <a:off x="1507520" y="404065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CAC6F8C-7E98-634F-B173-F45D827824E8}"/>
              </a:ext>
            </a:extLst>
          </p:cNvPr>
          <p:cNvSpPr/>
          <p:nvPr/>
        </p:nvSpPr>
        <p:spPr>
          <a:xfrm>
            <a:off x="5338114" y="4443967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B83F283-FC3B-4E4A-B6CD-FC9114061E7C}"/>
              </a:ext>
            </a:extLst>
          </p:cNvPr>
          <p:cNvSpPr/>
          <p:nvPr/>
        </p:nvSpPr>
        <p:spPr>
          <a:xfrm>
            <a:off x="5338115" y="48910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1286AA3-AB99-E14D-BE1F-957CFE45C83A}"/>
              </a:ext>
            </a:extLst>
          </p:cNvPr>
          <p:cNvSpPr/>
          <p:nvPr/>
        </p:nvSpPr>
        <p:spPr>
          <a:xfrm>
            <a:off x="9168709" y="48910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24761565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Sorting</a:t>
            </a:r>
          </a:p>
        </p:txBody>
      </p:sp>
      <p:sp>
        <p:nvSpPr>
          <p:cNvPr id="8" name="Snip Same Side Corner Rectangle 7">
            <a:extLst>
              <a:ext uri="{FF2B5EF4-FFF2-40B4-BE49-F238E27FC236}">
                <a16:creationId xmlns:a16="http://schemas.microsoft.com/office/drawing/2014/main" id="{65DBDE4E-5E1E-5842-9551-C6A5698EA8CA}"/>
              </a:ext>
            </a:extLst>
          </p:cNvPr>
          <p:cNvSpPr/>
          <p:nvPr/>
        </p:nvSpPr>
        <p:spPr>
          <a:xfrm>
            <a:off x="926754" y="5338120"/>
            <a:ext cx="2854411" cy="518984"/>
          </a:xfrm>
          <a:prstGeom prst="snip2Same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Unsorted Pile</a:t>
            </a:r>
          </a:p>
        </p:txBody>
      </p:sp>
      <p:sp>
        <p:nvSpPr>
          <p:cNvPr id="11" name="Snip Same Side Corner Rectangle 10">
            <a:extLst>
              <a:ext uri="{FF2B5EF4-FFF2-40B4-BE49-F238E27FC236}">
                <a16:creationId xmlns:a16="http://schemas.microsoft.com/office/drawing/2014/main" id="{6B78B0FE-2288-4840-BA72-31D320D8DF51}"/>
              </a:ext>
            </a:extLst>
          </p:cNvPr>
          <p:cNvSpPr/>
          <p:nvPr/>
        </p:nvSpPr>
        <p:spPr>
          <a:xfrm>
            <a:off x="4757348" y="5338120"/>
            <a:ext cx="2854411" cy="518984"/>
          </a:xfrm>
          <a:prstGeom prst="snip2Same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</a:t>
            </a:r>
          </a:p>
        </p:txBody>
      </p:sp>
      <p:sp>
        <p:nvSpPr>
          <p:cNvPr id="12" name="Snip Same Side Corner Rectangle 11">
            <a:extLst>
              <a:ext uri="{FF2B5EF4-FFF2-40B4-BE49-F238E27FC236}">
                <a16:creationId xmlns:a16="http://schemas.microsoft.com/office/drawing/2014/main" id="{F22E167B-94D8-3B42-AE08-88B656BE535F}"/>
              </a:ext>
            </a:extLst>
          </p:cNvPr>
          <p:cNvSpPr/>
          <p:nvPr/>
        </p:nvSpPr>
        <p:spPr>
          <a:xfrm>
            <a:off x="8587942" y="5338120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T</a:t>
            </a:r>
            <a:r>
              <a:rPr lang="en-US" sz="2400" dirty="0">
                <a:solidFill>
                  <a:schemeClr val="bg1"/>
                </a:solidFill>
              </a:rPr>
              <a:t>e</a:t>
            </a:r>
            <a:r>
              <a:rPr lang="en-QA" sz="2400" dirty="0">
                <a:solidFill>
                  <a:schemeClr val="bg1"/>
                </a:solidFill>
              </a:rPr>
              <a:t>mporary Pile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9556635-7A4E-824E-8A28-106CF9D95B8B}"/>
              </a:ext>
            </a:extLst>
          </p:cNvPr>
          <p:cNvSpPr/>
          <p:nvPr/>
        </p:nvSpPr>
        <p:spPr>
          <a:xfrm>
            <a:off x="1507521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989F6A-487E-1C4F-BF6B-E55D504847FF}"/>
              </a:ext>
            </a:extLst>
          </p:cNvPr>
          <p:cNvSpPr/>
          <p:nvPr/>
        </p:nvSpPr>
        <p:spPr>
          <a:xfrm>
            <a:off x="1507521" y="44731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9D2F518-8A4E-6A43-8275-9C729F3DC449}"/>
              </a:ext>
            </a:extLst>
          </p:cNvPr>
          <p:cNvSpPr/>
          <p:nvPr/>
        </p:nvSpPr>
        <p:spPr>
          <a:xfrm>
            <a:off x="1507520" y="404065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CAC6F8C-7E98-634F-B173-F45D827824E8}"/>
              </a:ext>
            </a:extLst>
          </p:cNvPr>
          <p:cNvSpPr/>
          <p:nvPr/>
        </p:nvSpPr>
        <p:spPr>
          <a:xfrm>
            <a:off x="5338114" y="4443967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B83F283-FC3B-4E4A-B6CD-FC9114061E7C}"/>
              </a:ext>
            </a:extLst>
          </p:cNvPr>
          <p:cNvSpPr/>
          <p:nvPr/>
        </p:nvSpPr>
        <p:spPr>
          <a:xfrm>
            <a:off x="5338115" y="48910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1286AA3-AB99-E14D-BE1F-957CFE45C83A}"/>
              </a:ext>
            </a:extLst>
          </p:cNvPr>
          <p:cNvSpPr/>
          <p:nvPr/>
        </p:nvSpPr>
        <p:spPr>
          <a:xfrm>
            <a:off x="5338114" y="4011479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19114703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Sorting</a:t>
            </a:r>
          </a:p>
        </p:txBody>
      </p:sp>
      <p:sp>
        <p:nvSpPr>
          <p:cNvPr id="8" name="Snip Same Side Corner Rectangle 7">
            <a:extLst>
              <a:ext uri="{FF2B5EF4-FFF2-40B4-BE49-F238E27FC236}">
                <a16:creationId xmlns:a16="http://schemas.microsoft.com/office/drawing/2014/main" id="{65DBDE4E-5E1E-5842-9551-C6A5698EA8CA}"/>
              </a:ext>
            </a:extLst>
          </p:cNvPr>
          <p:cNvSpPr/>
          <p:nvPr/>
        </p:nvSpPr>
        <p:spPr>
          <a:xfrm>
            <a:off x="926754" y="5338120"/>
            <a:ext cx="2854411" cy="518984"/>
          </a:xfrm>
          <a:prstGeom prst="snip2Same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Unsorted Pile</a:t>
            </a:r>
          </a:p>
        </p:txBody>
      </p:sp>
      <p:sp>
        <p:nvSpPr>
          <p:cNvPr id="11" name="Snip Same Side Corner Rectangle 10">
            <a:extLst>
              <a:ext uri="{FF2B5EF4-FFF2-40B4-BE49-F238E27FC236}">
                <a16:creationId xmlns:a16="http://schemas.microsoft.com/office/drawing/2014/main" id="{6B78B0FE-2288-4840-BA72-31D320D8DF51}"/>
              </a:ext>
            </a:extLst>
          </p:cNvPr>
          <p:cNvSpPr/>
          <p:nvPr/>
        </p:nvSpPr>
        <p:spPr>
          <a:xfrm>
            <a:off x="4757348" y="5338120"/>
            <a:ext cx="2854411" cy="518984"/>
          </a:xfrm>
          <a:prstGeom prst="snip2Same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</a:t>
            </a:r>
          </a:p>
        </p:txBody>
      </p:sp>
      <p:sp>
        <p:nvSpPr>
          <p:cNvPr id="12" name="Snip Same Side Corner Rectangle 11">
            <a:extLst>
              <a:ext uri="{FF2B5EF4-FFF2-40B4-BE49-F238E27FC236}">
                <a16:creationId xmlns:a16="http://schemas.microsoft.com/office/drawing/2014/main" id="{F22E167B-94D8-3B42-AE08-88B656BE535F}"/>
              </a:ext>
            </a:extLst>
          </p:cNvPr>
          <p:cNvSpPr/>
          <p:nvPr/>
        </p:nvSpPr>
        <p:spPr>
          <a:xfrm>
            <a:off x="8587942" y="5338120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T</a:t>
            </a:r>
            <a:r>
              <a:rPr lang="en-US" sz="2400" dirty="0">
                <a:solidFill>
                  <a:schemeClr val="bg1"/>
                </a:solidFill>
              </a:rPr>
              <a:t>e</a:t>
            </a:r>
            <a:r>
              <a:rPr lang="en-QA" sz="2400" dirty="0">
                <a:solidFill>
                  <a:schemeClr val="bg1"/>
                </a:solidFill>
              </a:rPr>
              <a:t>mporary Pile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9556635-7A4E-824E-8A28-106CF9D95B8B}"/>
              </a:ext>
            </a:extLst>
          </p:cNvPr>
          <p:cNvSpPr/>
          <p:nvPr/>
        </p:nvSpPr>
        <p:spPr>
          <a:xfrm>
            <a:off x="1507521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989F6A-487E-1C4F-BF6B-E55D504847FF}"/>
              </a:ext>
            </a:extLst>
          </p:cNvPr>
          <p:cNvSpPr/>
          <p:nvPr/>
        </p:nvSpPr>
        <p:spPr>
          <a:xfrm>
            <a:off x="1507521" y="44731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9D2F518-8A4E-6A43-8275-9C729F3DC449}"/>
              </a:ext>
            </a:extLst>
          </p:cNvPr>
          <p:cNvSpPr/>
          <p:nvPr/>
        </p:nvSpPr>
        <p:spPr>
          <a:xfrm>
            <a:off x="1507520" y="404065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CAC6F8C-7E98-634F-B173-F45D827824E8}"/>
              </a:ext>
            </a:extLst>
          </p:cNvPr>
          <p:cNvSpPr/>
          <p:nvPr/>
        </p:nvSpPr>
        <p:spPr>
          <a:xfrm>
            <a:off x="5338114" y="4443967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B83F283-FC3B-4E4A-B6CD-FC9114061E7C}"/>
              </a:ext>
            </a:extLst>
          </p:cNvPr>
          <p:cNvSpPr/>
          <p:nvPr/>
        </p:nvSpPr>
        <p:spPr>
          <a:xfrm>
            <a:off x="5338115" y="48910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1286AA3-AB99-E14D-BE1F-957CFE45C83A}"/>
              </a:ext>
            </a:extLst>
          </p:cNvPr>
          <p:cNvSpPr/>
          <p:nvPr/>
        </p:nvSpPr>
        <p:spPr>
          <a:xfrm>
            <a:off x="5338114" y="4011479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18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A07AD4B-BB06-6D41-881D-67773AEF09C3}"/>
              </a:ext>
            </a:extLst>
          </p:cNvPr>
          <p:cNvSpPr txBox="1"/>
          <p:nvPr/>
        </p:nvSpPr>
        <p:spPr>
          <a:xfrm>
            <a:off x="3781165" y="3982302"/>
            <a:ext cx="13516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QA" sz="2400" dirty="0"/>
              <a:t>Is 1 &gt; 18?</a:t>
            </a:r>
          </a:p>
        </p:txBody>
      </p:sp>
    </p:spTree>
    <p:extLst>
      <p:ext uri="{BB962C8B-B14F-4D97-AF65-F5344CB8AC3E}">
        <p14:creationId xmlns:p14="http://schemas.microsoft.com/office/powerpoint/2010/main" val="23440419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Sorting</a:t>
            </a:r>
          </a:p>
        </p:txBody>
      </p:sp>
      <p:sp>
        <p:nvSpPr>
          <p:cNvPr id="8" name="Snip Same Side Corner Rectangle 7">
            <a:extLst>
              <a:ext uri="{FF2B5EF4-FFF2-40B4-BE49-F238E27FC236}">
                <a16:creationId xmlns:a16="http://schemas.microsoft.com/office/drawing/2014/main" id="{65DBDE4E-5E1E-5842-9551-C6A5698EA8CA}"/>
              </a:ext>
            </a:extLst>
          </p:cNvPr>
          <p:cNvSpPr/>
          <p:nvPr/>
        </p:nvSpPr>
        <p:spPr>
          <a:xfrm>
            <a:off x="926754" y="5338120"/>
            <a:ext cx="2854411" cy="518984"/>
          </a:xfrm>
          <a:prstGeom prst="snip2Same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Unsorted Pile</a:t>
            </a:r>
          </a:p>
        </p:txBody>
      </p:sp>
      <p:sp>
        <p:nvSpPr>
          <p:cNvPr id="11" name="Snip Same Side Corner Rectangle 10">
            <a:extLst>
              <a:ext uri="{FF2B5EF4-FFF2-40B4-BE49-F238E27FC236}">
                <a16:creationId xmlns:a16="http://schemas.microsoft.com/office/drawing/2014/main" id="{6B78B0FE-2288-4840-BA72-31D320D8DF51}"/>
              </a:ext>
            </a:extLst>
          </p:cNvPr>
          <p:cNvSpPr/>
          <p:nvPr/>
        </p:nvSpPr>
        <p:spPr>
          <a:xfrm>
            <a:off x="4757348" y="5338120"/>
            <a:ext cx="2854411" cy="518984"/>
          </a:xfrm>
          <a:prstGeom prst="snip2Same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</a:t>
            </a:r>
          </a:p>
        </p:txBody>
      </p:sp>
      <p:sp>
        <p:nvSpPr>
          <p:cNvPr id="12" name="Snip Same Side Corner Rectangle 11">
            <a:extLst>
              <a:ext uri="{FF2B5EF4-FFF2-40B4-BE49-F238E27FC236}">
                <a16:creationId xmlns:a16="http://schemas.microsoft.com/office/drawing/2014/main" id="{F22E167B-94D8-3B42-AE08-88B656BE535F}"/>
              </a:ext>
            </a:extLst>
          </p:cNvPr>
          <p:cNvSpPr/>
          <p:nvPr/>
        </p:nvSpPr>
        <p:spPr>
          <a:xfrm>
            <a:off x="8587942" y="5338120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T</a:t>
            </a:r>
            <a:r>
              <a:rPr lang="en-US" sz="2400" dirty="0">
                <a:solidFill>
                  <a:schemeClr val="bg1"/>
                </a:solidFill>
              </a:rPr>
              <a:t>e</a:t>
            </a:r>
            <a:r>
              <a:rPr lang="en-QA" sz="2400" dirty="0">
                <a:solidFill>
                  <a:schemeClr val="bg1"/>
                </a:solidFill>
              </a:rPr>
              <a:t>mporary Pile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9556635-7A4E-824E-8A28-106CF9D95B8B}"/>
              </a:ext>
            </a:extLst>
          </p:cNvPr>
          <p:cNvSpPr/>
          <p:nvPr/>
        </p:nvSpPr>
        <p:spPr>
          <a:xfrm>
            <a:off x="1507521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989F6A-487E-1C4F-BF6B-E55D504847FF}"/>
              </a:ext>
            </a:extLst>
          </p:cNvPr>
          <p:cNvSpPr/>
          <p:nvPr/>
        </p:nvSpPr>
        <p:spPr>
          <a:xfrm>
            <a:off x="1507521" y="44731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9D2F518-8A4E-6A43-8275-9C729F3DC449}"/>
              </a:ext>
            </a:extLst>
          </p:cNvPr>
          <p:cNvSpPr/>
          <p:nvPr/>
        </p:nvSpPr>
        <p:spPr>
          <a:xfrm>
            <a:off x="1507520" y="404065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CAC6F8C-7E98-634F-B173-F45D827824E8}"/>
              </a:ext>
            </a:extLst>
          </p:cNvPr>
          <p:cNvSpPr/>
          <p:nvPr/>
        </p:nvSpPr>
        <p:spPr>
          <a:xfrm>
            <a:off x="5338114" y="4443967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B83F283-FC3B-4E4A-B6CD-FC9114061E7C}"/>
              </a:ext>
            </a:extLst>
          </p:cNvPr>
          <p:cNvSpPr/>
          <p:nvPr/>
        </p:nvSpPr>
        <p:spPr>
          <a:xfrm>
            <a:off x="5338115" y="48910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1286AA3-AB99-E14D-BE1F-957CFE45C83A}"/>
              </a:ext>
            </a:extLst>
          </p:cNvPr>
          <p:cNvSpPr/>
          <p:nvPr/>
        </p:nvSpPr>
        <p:spPr>
          <a:xfrm>
            <a:off x="9168707" y="4876455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18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46FB8C0-BA3A-C746-BFED-AA93893D2441}"/>
              </a:ext>
            </a:extLst>
          </p:cNvPr>
          <p:cNvSpPr txBox="1"/>
          <p:nvPr/>
        </p:nvSpPr>
        <p:spPr>
          <a:xfrm>
            <a:off x="3781165" y="3982302"/>
            <a:ext cx="13516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QA" sz="2400" dirty="0"/>
              <a:t>Is 1 &gt; 18?</a:t>
            </a:r>
          </a:p>
        </p:txBody>
      </p:sp>
    </p:spTree>
    <p:extLst>
      <p:ext uri="{BB962C8B-B14F-4D97-AF65-F5344CB8AC3E}">
        <p14:creationId xmlns:p14="http://schemas.microsoft.com/office/powerpoint/2010/main" val="9682825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Sorting</a:t>
            </a:r>
          </a:p>
        </p:txBody>
      </p:sp>
      <p:sp>
        <p:nvSpPr>
          <p:cNvPr id="8" name="Snip Same Side Corner Rectangle 7">
            <a:extLst>
              <a:ext uri="{FF2B5EF4-FFF2-40B4-BE49-F238E27FC236}">
                <a16:creationId xmlns:a16="http://schemas.microsoft.com/office/drawing/2014/main" id="{65DBDE4E-5E1E-5842-9551-C6A5698EA8CA}"/>
              </a:ext>
            </a:extLst>
          </p:cNvPr>
          <p:cNvSpPr/>
          <p:nvPr/>
        </p:nvSpPr>
        <p:spPr>
          <a:xfrm>
            <a:off x="926754" y="5338120"/>
            <a:ext cx="2854411" cy="518984"/>
          </a:xfrm>
          <a:prstGeom prst="snip2Same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Unsorted Pile</a:t>
            </a:r>
          </a:p>
        </p:txBody>
      </p:sp>
      <p:sp>
        <p:nvSpPr>
          <p:cNvPr id="11" name="Snip Same Side Corner Rectangle 10">
            <a:extLst>
              <a:ext uri="{FF2B5EF4-FFF2-40B4-BE49-F238E27FC236}">
                <a16:creationId xmlns:a16="http://schemas.microsoft.com/office/drawing/2014/main" id="{6B78B0FE-2288-4840-BA72-31D320D8DF51}"/>
              </a:ext>
            </a:extLst>
          </p:cNvPr>
          <p:cNvSpPr/>
          <p:nvPr/>
        </p:nvSpPr>
        <p:spPr>
          <a:xfrm>
            <a:off x="4757348" y="5338120"/>
            <a:ext cx="2854411" cy="518984"/>
          </a:xfrm>
          <a:prstGeom prst="snip2Same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</a:t>
            </a:r>
          </a:p>
        </p:txBody>
      </p:sp>
      <p:sp>
        <p:nvSpPr>
          <p:cNvPr id="12" name="Snip Same Side Corner Rectangle 11">
            <a:extLst>
              <a:ext uri="{FF2B5EF4-FFF2-40B4-BE49-F238E27FC236}">
                <a16:creationId xmlns:a16="http://schemas.microsoft.com/office/drawing/2014/main" id="{F22E167B-94D8-3B42-AE08-88B656BE535F}"/>
              </a:ext>
            </a:extLst>
          </p:cNvPr>
          <p:cNvSpPr/>
          <p:nvPr/>
        </p:nvSpPr>
        <p:spPr>
          <a:xfrm>
            <a:off x="8587942" y="5338120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T</a:t>
            </a:r>
            <a:r>
              <a:rPr lang="en-US" sz="2400" dirty="0">
                <a:solidFill>
                  <a:schemeClr val="bg1"/>
                </a:solidFill>
              </a:rPr>
              <a:t>e</a:t>
            </a:r>
            <a:r>
              <a:rPr lang="en-QA" sz="2400" dirty="0">
                <a:solidFill>
                  <a:schemeClr val="bg1"/>
                </a:solidFill>
              </a:rPr>
              <a:t>mporary Pile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9556635-7A4E-824E-8A28-106CF9D95B8B}"/>
              </a:ext>
            </a:extLst>
          </p:cNvPr>
          <p:cNvSpPr/>
          <p:nvPr/>
        </p:nvSpPr>
        <p:spPr>
          <a:xfrm>
            <a:off x="1507521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989F6A-487E-1C4F-BF6B-E55D504847FF}"/>
              </a:ext>
            </a:extLst>
          </p:cNvPr>
          <p:cNvSpPr/>
          <p:nvPr/>
        </p:nvSpPr>
        <p:spPr>
          <a:xfrm>
            <a:off x="1507521" y="44731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9D2F518-8A4E-6A43-8275-9C729F3DC449}"/>
              </a:ext>
            </a:extLst>
          </p:cNvPr>
          <p:cNvSpPr/>
          <p:nvPr/>
        </p:nvSpPr>
        <p:spPr>
          <a:xfrm>
            <a:off x="1507520" y="404065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CAC6F8C-7E98-634F-B173-F45D827824E8}"/>
              </a:ext>
            </a:extLst>
          </p:cNvPr>
          <p:cNvSpPr/>
          <p:nvPr/>
        </p:nvSpPr>
        <p:spPr>
          <a:xfrm>
            <a:off x="5338114" y="4443967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B83F283-FC3B-4E4A-B6CD-FC9114061E7C}"/>
              </a:ext>
            </a:extLst>
          </p:cNvPr>
          <p:cNvSpPr/>
          <p:nvPr/>
        </p:nvSpPr>
        <p:spPr>
          <a:xfrm>
            <a:off x="5338115" y="48910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1286AA3-AB99-E14D-BE1F-957CFE45C83A}"/>
              </a:ext>
            </a:extLst>
          </p:cNvPr>
          <p:cNvSpPr/>
          <p:nvPr/>
        </p:nvSpPr>
        <p:spPr>
          <a:xfrm>
            <a:off x="9168707" y="4876455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18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CBC30B2-00A8-A94B-B7D0-94B92C9F9A9B}"/>
              </a:ext>
            </a:extLst>
          </p:cNvPr>
          <p:cNvSpPr txBox="1"/>
          <p:nvPr/>
        </p:nvSpPr>
        <p:spPr>
          <a:xfrm>
            <a:off x="3781165" y="4451863"/>
            <a:ext cx="13516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QA" sz="2400" dirty="0"/>
              <a:t>Is 1 &gt; 07?</a:t>
            </a:r>
          </a:p>
        </p:txBody>
      </p:sp>
    </p:spTree>
    <p:extLst>
      <p:ext uri="{BB962C8B-B14F-4D97-AF65-F5344CB8AC3E}">
        <p14:creationId xmlns:p14="http://schemas.microsoft.com/office/powerpoint/2010/main" val="30567866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Sorting</a:t>
            </a:r>
          </a:p>
        </p:txBody>
      </p:sp>
      <p:sp>
        <p:nvSpPr>
          <p:cNvPr id="8" name="Snip Same Side Corner Rectangle 7">
            <a:extLst>
              <a:ext uri="{FF2B5EF4-FFF2-40B4-BE49-F238E27FC236}">
                <a16:creationId xmlns:a16="http://schemas.microsoft.com/office/drawing/2014/main" id="{65DBDE4E-5E1E-5842-9551-C6A5698EA8CA}"/>
              </a:ext>
            </a:extLst>
          </p:cNvPr>
          <p:cNvSpPr/>
          <p:nvPr/>
        </p:nvSpPr>
        <p:spPr>
          <a:xfrm>
            <a:off x="926754" y="5338120"/>
            <a:ext cx="2854411" cy="518984"/>
          </a:xfrm>
          <a:prstGeom prst="snip2Same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Unsorted Pile</a:t>
            </a:r>
          </a:p>
        </p:txBody>
      </p:sp>
      <p:sp>
        <p:nvSpPr>
          <p:cNvPr id="11" name="Snip Same Side Corner Rectangle 10">
            <a:extLst>
              <a:ext uri="{FF2B5EF4-FFF2-40B4-BE49-F238E27FC236}">
                <a16:creationId xmlns:a16="http://schemas.microsoft.com/office/drawing/2014/main" id="{6B78B0FE-2288-4840-BA72-31D320D8DF51}"/>
              </a:ext>
            </a:extLst>
          </p:cNvPr>
          <p:cNvSpPr/>
          <p:nvPr/>
        </p:nvSpPr>
        <p:spPr>
          <a:xfrm>
            <a:off x="4757348" y="5338120"/>
            <a:ext cx="2854411" cy="518984"/>
          </a:xfrm>
          <a:prstGeom prst="snip2Same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</a:t>
            </a:r>
          </a:p>
        </p:txBody>
      </p:sp>
      <p:sp>
        <p:nvSpPr>
          <p:cNvPr id="12" name="Snip Same Side Corner Rectangle 11">
            <a:extLst>
              <a:ext uri="{FF2B5EF4-FFF2-40B4-BE49-F238E27FC236}">
                <a16:creationId xmlns:a16="http://schemas.microsoft.com/office/drawing/2014/main" id="{F22E167B-94D8-3B42-AE08-88B656BE535F}"/>
              </a:ext>
            </a:extLst>
          </p:cNvPr>
          <p:cNvSpPr/>
          <p:nvPr/>
        </p:nvSpPr>
        <p:spPr>
          <a:xfrm>
            <a:off x="8587942" y="5338120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T</a:t>
            </a:r>
            <a:r>
              <a:rPr lang="en-US" sz="2400" dirty="0">
                <a:solidFill>
                  <a:schemeClr val="bg1"/>
                </a:solidFill>
              </a:rPr>
              <a:t>e</a:t>
            </a:r>
            <a:r>
              <a:rPr lang="en-QA" sz="2400" dirty="0">
                <a:solidFill>
                  <a:schemeClr val="bg1"/>
                </a:solidFill>
              </a:rPr>
              <a:t>mporary Pile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9556635-7A4E-824E-8A28-106CF9D95B8B}"/>
              </a:ext>
            </a:extLst>
          </p:cNvPr>
          <p:cNvSpPr/>
          <p:nvPr/>
        </p:nvSpPr>
        <p:spPr>
          <a:xfrm>
            <a:off x="1507521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989F6A-487E-1C4F-BF6B-E55D504847FF}"/>
              </a:ext>
            </a:extLst>
          </p:cNvPr>
          <p:cNvSpPr/>
          <p:nvPr/>
        </p:nvSpPr>
        <p:spPr>
          <a:xfrm>
            <a:off x="1507521" y="44731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9D2F518-8A4E-6A43-8275-9C729F3DC449}"/>
              </a:ext>
            </a:extLst>
          </p:cNvPr>
          <p:cNvSpPr/>
          <p:nvPr/>
        </p:nvSpPr>
        <p:spPr>
          <a:xfrm>
            <a:off x="1507520" y="404065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CAC6F8C-7E98-634F-B173-F45D827824E8}"/>
              </a:ext>
            </a:extLst>
          </p:cNvPr>
          <p:cNvSpPr/>
          <p:nvPr/>
        </p:nvSpPr>
        <p:spPr>
          <a:xfrm>
            <a:off x="9168706" y="44731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B83F283-FC3B-4E4A-B6CD-FC9114061E7C}"/>
              </a:ext>
            </a:extLst>
          </p:cNvPr>
          <p:cNvSpPr/>
          <p:nvPr/>
        </p:nvSpPr>
        <p:spPr>
          <a:xfrm>
            <a:off x="5338115" y="48910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1286AA3-AB99-E14D-BE1F-957CFE45C83A}"/>
              </a:ext>
            </a:extLst>
          </p:cNvPr>
          <p:cNvSpPr/>
          <p:nvPr/>
        </p:nvSpPr>
        <p:spPr>
          <a:xfrm>
            <a:off x="9168707" y="4876455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18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E4F4938-D9EC-964E-81DE-2449361B52C7}"/>
              </a:ext>
            </a:extLst>
          </p:cNvPr>
          <p:cNvSpPr txBox="1"/>
          <p:nvPr/>
        </p:nvSpPr>
        <p:spPr>
          <a:xfrm>
            <a:off x="3781165" y="4451863"/>
            <a:ext cx="13516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QA" sz="2400" dirty="0"/>
              <a:t>Is 1 &gt; 07?</a:t>
            </a:r>
          </a:p>
        </p:txBody>
      </p:sp>
    </p:spTree>
    <p:extLst>
      <p:ext uri="{BB962C8B-B14F-4D97-AF65-F5344CB8AC3E}">
        <p14:creationId xmlns:p14="http://schemas.microsoft.com/office/powerpoint/2010/main" val="13108238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Sorting</a:t>
            </a:r>
          </a:p>
        </p:txBody>
      </p:sp>
      <p:sp>
        <p:nvSpPr>
          <p:cNvPr id="8" name="Snip Same Side Corner Rectangle 7">
            <a:extLst>
              <a:ext uri="{FF2B5EF4-FFF2-40B4-BE49-F238E27FC236}">
                <a16:creationId xmlns:a16="http://schemas.microsoft.com/office/drawing/2014/main" id="{65DBDE4E-5E1E-5842-9551-C6A5698EA8CA}"/>
              </a:ext>
            </a:extLst>
          </p:cNvPr>
          <p:cNvSpPr/>
          <p:nvPr/>
        </p:nvSpPr>
        <p:spPr>
          <a:xfrm>
            <a:off x="926754" y="5338120"/>
            <a:ext cx="2854411" cy="518984"/>
          </a:xfrm>
          <a:prstGeom prst="snip2Same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Unsorted Pile</a:t>
            </a:r>
          </a:p>
        </p:txBody>
      </p:sp>
      <p:sp>
        <p:nvSpPr>
          <p:cNvPr id="11" name="Snip Same Side Corner Rectangle 10">
            <a:extLst>
              <a:ext uri="{FF2B5EF4-FFF2-40B4-BE49-F238E27FC236}">
                <a16:creationId xmlns:a16="http://schemas.microsoft.com/office/drawing/2014/main" id="{6B78B0FE-2288-4840-BA72-31D320D8DF51}"/>
              </a:ext>
            </a:extLst>
          </p:cNvPr>
          <p:cNvSpPr/>
          <p:nvPr/>
        </p:nvSpPr>
        <p:spPr>
          <a:xfrm>
            <a:off x="4757348" y="5338120"/>
            <a:ext cx="2854411" cy="518984"/>
          </a:xfrm>
          <a:prstGeom prst="snip2Same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</a:t>
            </a:r>
          </a:p>
        </p:txBody>
      </p:sp>
      <p:sp>
        <p:nvSpPr>
          <p:cNvPr id="12" name="Snip Same Side Corner Rectangle 11">
            <a:extLst>
              <a:ext uri="{FF2B5EF4-FFF2-40B4-BE49-F238E27FC236}">
                <a16:creationId xmlns:a16="http://schemas.microsoft.com/office/drawing/2014/main" id="{F22E167B-94D8-3B42-AE08-88B656BE535F}"/>
              </a:ext>
            </a:extLst>
          </p:cNvPr>
          <p:cNvSpPr/>
          <p:nvPr/>
        </p:nvSpPr>
        <p:spPr>
          <a:xfrm>
            <a:off x="8587942" y="5338120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T</a:t>
            </a:r>
            <a:r>
              <a:rPr lang="en-US" sz="2400" dirty="0">
                <a:solidFill>
                  <a:schemeClr val="bg1"/>
                </a:solidFill>
              </a:rPr>
              <a:t>e</a:t>
            </a:r>
            <a:r>
              <a:rPr lang="en-QA" sz="2400" dirty="0">
                <a:solidFill>
                  <a:schemeClr val="bg1"/>
                </a:solidFill>
              </a:rPr>
              <a:t>mporary Pile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9556635-7A4E-824E-8A28-106CF9D95B8B}"/>
              </a:ext>
            </a:extLst>
          </p:cNvPr>
          <p:cNvSpPr/>
          <p:nvPr/>
        </p:nvSpPr>
        <p:spPr>
          <a:xfrm>
            <a:off x="1507521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989F6A-487E-1C4F-BF6B-E55D504847FF}"/>
              </a:ext>
            </a:extLst>
          </p:cNvPr>
          <p:cNvSpPr/>
          <p:nvPr/>
        </p:nvSpPr>
        <p:spPr>
          <a:xfrm>
            <a:off x="1507521" y="44731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9D2F518-8A4E-6A43-8275-9C729F3DC449}"/>
              </a:ext>
            </a:extLst>
          </p:cNvPr>
          <p:cNvSpPr/>
          <p:nvPr/>
        </p:nvSpPr>
        <p:spPr>
          <a:xfrm>
            <a:off x="1507520" y="404065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CAC6F8C-7E98-634F-B173-F45D827824E8}"/>
              </a:ext>
            </a:extLst>
          </p:cNvPr>
          <p:cNvSpPr/>
          <p:nvPr/>
        </p:nvSpPr>
        <p:spPr>
          <a:xfrm>
            <a:off x="9168706" y="44731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B83F283-FC3B-4E4A-B6CD-FC9114061E7C}"/>
              </a:ext>
            </a:extLst>
          </p:cNvPr>
          <p:cNvSpPr/>
          <p:nvPr/>
        </p:nvSpPr>
        <p:spPr>
          <a:xfrm>
            <a:off x="5338115" y="48910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1286AA3-AB99-E14D-BE1F-957CFE45C83A}"/>
              </a:ext>
            </a:extLst>
          </p:cNvPr>
          <p:cNvSpPr/>
          <p:nvPr/>
        </p:nvSpPr>
        <p:spPr>
          <a:xfrm>
            <a:off x="9168707" y="4876455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18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1EBD4E2-32F9-EE48-A63E-83E0D98DE8DB}"/>
              </a:ext>
            </a:extLst>
          </p:cNvPr>
          <p:cNvSpPr txBox="1"/>
          <p:nvPr/>
        </p:nvSpPr>
        <p:spPr>
          <a:xfrm>
            <a:off x="3781165" y="4884353"/>
            <a:ext cx="13516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QA" sz="2400" dirty="0"/>
              <a:t>Is 1 &gt; 03?</a:t>
            </a:r>
          </a:p>
        </p:txBody>
      </p:sp>
    </p:spTree>
    <p:extLst>
      <p:ext uri="{BB962C8B-B14F-4D97-AF65-F5344CB8AC3E}">
        <p14:creationId xmlns:p14="http://schemas.microsoft.com/office/powerpoint/2010/main" val="6647577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Sorting</a:t>
            </a:r>
          </a:p>
        </p:txBody>
      </p:sp>
      <p:sp>
        <p:nvSpPr>
          <p:cNvPr id="8" name="Snip Same Side Corner Rectangle 7">
            <a:extLst>
              <a:ext uri="{FF2B5EF4-FFF2-40B4-BE49-F238E27FC236}">
                <a16:creationId xmlns:a16="http://schemas.microsoft.com/office/drawing/2014/main" id="{65DBDE4E-5E1E-5842-9551-C6A5698EA8CA}"/>
              </a:ext>
            </a:extLst>
          </p:cNvPr>
          <p:cNvSpPr/>
          <p:nvPr/>
        </p:nvSpPr>
        <p:spPr>
          <a:xfrm>
            <a:off x="926754" y="5338120"/>
            <a:ext cx="2854411" cy="518984"/>
          </a:xfrm>
          <a:prstGeom prst="snip2Same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Unsorted Pile</a:t>
            </a:r>
          </a:p>
        </p:txBody>
      </p:sp>
      <p:sp>
        <p:nvSpPr>
          <p:cNvPr id="11" name="Snip Same Side Corner Rectangle 10">
            <a:extLst>
              <a:ext uri="{FF2B5EF4-FFF2-40B4-BE49-F238E27FC236}">
                <a16:creationId xmlns:a16="http://schemas.microsoft.com/office/drawing/2014/main" id="{6B78B0FE-2288-4840-BA72-31D320D8DF51}"/>
              </a:ext>
            </a:extLst>
          </p:cNvPr>
          <p:cNvSpPr/>
          <p:nvPr/>
        </p:nvSpPr>
        <p:spPr>
          <a:xfrm>
            <a:off x="4757348" y="5338120"/>
            <a:ext cx="2854411" cy="518984"/>
          </a:xfrm>
          <a:prstGeom prst="snip2Same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</a:t>
            </a:r>
          </a:p>
        </p:txBody>
      </p:sp>
      <p:sp>
        <p:nvSpPr>
          <p:cNvPr id="12" name="Snip Same Side Corner Rectangle 11">
            <a:extLst>
              <a:ext uri="{FF2B5EF4-FFF2-40B4-BE49-F238E27FC236}">
                <a16:creationId xmlns:a16="http://schemas.microsoft.com/office/drawing/2014/main" id="{F22E167B-94D8-3B42-AE08-88B656BE535F}"/>
              </a:ext>
            </a:extLst>
          </p:cNvPr>
          <p:cNvSpPr/>
          <p:nvPr/>
        </p:nvSpPr>
        <p:spPr>
          <a:xfrm>
            <a:off x="8587942" y="5338120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T</a:t>
            </a:r>
            <a:r>
              <a:rPr lang="en-US" sz="2400" dirty="0">
                <a:solidFill>
                  <a:schemeClr val="bg1"/>
                </a:solidFill>
              </a:rPr>
              <a:t>e</a:t>
            </a:r>
            <a:r>
              <a:rPr lang="en-QA" sz="2400" dirty="0">
                <a:solidFill>
                  <a:schemeClr val="bg1"/>
                </a:solidFill>
              </a:rPr>
              <a:t>mporary Pile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9556635-7A4E-824E-8A28-106CF9D95B8B}"/>
              </a:ext>
            </a:extLst>
          </p:cNvPr>
          <p:cNvSpPr/>
          <p:nvPr/>
        </p:nvSpPr>
        <p:spPr>
          <a:xfrm>
            <a:off x="1507521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989F6A-487E-1C4F-BF6B-E55D504847FF}"/>
              </a:ext>
            </a:extLst>
          </p:cNvPr>
          <p:cNvSpPr/>
          <p:nvPr/>
        </p:nvSpPr>
        <p:spPr>
          <a:xfrm>
            <a:off x="1507521" y="44731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9D2F518-8A4E-6A43-8275-9C729F3DC449}"/>
              </a:ext>
            </a:extLst>
          </p:cNvPr>
          <p:cNvSpPr/>
          <p:nvPr/>
        </p:nvSpPr>
        <p:spPr>
          <a:xfrm>
            <a:off x="1507520" y="404065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CAC6F8C-7E98-634F-B173-F45D827824E8}"/>
              </a:ext>
            </a:extLst>
          </p:cNvPr>
          <p:cNvSpPr/>
          <p:nvPr/>
        </p:nvSpPr>
        <p:spPr>
          <a:xfrm>
            <a:off x="9168706" y="44731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B83F283-FC3B-4E4A-B6CD-FC9114061E7C}"/>
              </a:ext>
            </a:extLst>
          </p:cNvPr>
          <p:cNvSpPr/>
          <p:nvPr/>
        </p:nvSpPr>
        <p:spPr>
          <a:xfrm>
            <a:off x="9168705" y="404065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1286AA3-AB99-E14D-BE1F-957CFE45C83A}"/>
              </a:ext>
            </a:extLst>
          </p:cNvPr>
          <p:cNvSpPr/>
          <p:nvPr/>
        </p:nvSpPr>
        <p:spPr>
          <a:xfrm>
            <a:off x="9168707" y="4876455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18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7E4024D-44E6-3841-BAD3-8B9867D15D66}"/>
              </a:ext>
            </a:extLst>
          </p:cNvPr>
          <p:cNvSpPr txBox="1"/>
          <p:nvPr/>
        </p:nvSpPr>
        <p:spPr>
          <a:xfrm>
            <a:off x="3781165" y="4884353"/>
            <a:ext cx="13516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QA" sz="2400" dirty="0"/>
              <a:t>Is 1 &gt; 03?</a:t>
            </a:r>
          </a:p>
        </p:txBody>
      </p:sp>
    </p:spTree>
    <p:extLst>
      <p:ext uri="{BB962C8B-B14F-4D97-AF65-F5344CB8AC3E}">
        <p14:creationId xmlns:p14="http://schemas.microsoft.com/office/powerpoint/2010/main" val="147497417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Sorting</a:t>
            </a:r>
          </a:p>
        </p:txBody>
      </p:sp>
      <p:sp>
        <p:nvSpPr>
          <p:cNvPr id="8" name="Snip Same Side Corner Rectangle 7">
            <a:extLst>
              <a:ext uri="{FF2B5EF4-FFF2-40B4-BE49-F238E27FC236}">
                <a16:creationId xmlns:a16="http://schemas.microsoft.com/office/drawing/2014/main" id="{65DBDE4E-5E1E-5842-9551-C6A5698EA8CA}"/>
              </a:ext>
            </a:extLst>
          </p:cNvPr>
          <p:cNvSpPr/>
          <p:nvPr/>
        </p:nvSpPr>
        <p:spPr>
          <a:xfrm>
            <a:off x="926754" y="5338120"/>
            <a:ext cx="2854411" cy="518984"/>
          </a:xfrm>
          <a:prstGeom prst="snip2Same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Unsorted Pile</a:t>
            </a:r>
          </a:p>
        </p:txBody>
      </p:sp>
      <p:sp>
        <p:nvSpPr>
          <p:cNvPr id="11" name="Snip Same Side Corner Rectangle 10">
            <a:extLst>
              <a:ext uri="{FF2B5EF4-FFF2-40B4-BE49-F238E27FC236}">
                <a16:creationId xmlns:a16="http://schemas.microsoft.com/office/drawing/2014/main" id="{6B78B0FE-2288-4840-BA72-31D320D8DF51}"/>
              </a:ext>
            </a:extLst>
          </p:cNvPr>
          <p:cNvSpPr/>
          <p:nvPr/>
        </p:nvSpPr>
        <p:spPr>
          <a:xfrm>
            <a:off x="4757348" y="5338120"/>
            <a:ext cx="2854411" cy="518984"/>
          </a:xfrm>
          <a:prstGeom prst="snip2Same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</a:t>
            </a:r>
          </a:p>
        </p:txBody>
      </p:sp>
      <p:sp>
        <p:nvSpPr>
          <p:cNvPr id="12" name="Snip Same Side Corner Rectangle 11">
            <a:extLst>
              <a:ext uri="{FF2B5EF4-FFF2-40B4-BE49-F238E27FC236}">
                <a16:creationId xmlns:a16="http://schemas.microsoft.com/office/drawing/2014/main" id="{F22E167B-94D8-3B42-AE08-88B656BE535F}"/>
              </a:ext>
            </a:extLst>
          </p:cNvPr>
          <p:cNvSpPr/>
          <p:nvPr/>
        </p:nvSpPr>
        <p:spPr>
          <a:xfrm>
            <a:off x="8587942" y="5338120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T</a:t>
            </a:r>
            <a:r>
              <a:rPr lang="en-US" sz="2400" dirty="0">
                <a:solidFill>
                  <a:schemeClr val="bg1"/>
                </a:solidFill>
              </a:rPr>
              <a:t>e</a:t>
            </a:r>
            <a:r>
              <a:rPr lang="en-QA" sz="2400" dirty="0">
                <a:solidFill>
                  <a:schemeClr val="bg1"/>
                </a:solidFill>
              </a:rPr>
              <a:t>mporary Pile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9556635-7A4E-824E-8A28-106CF9D95B8B}"/>
              </a:ext>
            </a:extLst>
          </p:cNvPr>
          <p:cNvSpPr/>
          <p:nvPr/>
        </p:nvSpPr>
        <p:spPr>
          <a:xfrm>
            <a:off x="1507521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989F6A-487E-1C4F-BF6B-E55D504847FF}"/>
              </a:ext>
            </a:extLst>
          </p:cNvPr>
          <p:cNvSpPr/>
          <p:nvPr/>
        </p:nvSpPr>
        <p:spPr>
          <a:xfrm>
            <a:off x="1507521" y="44731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9D2F518-8A4E-6A43-8275-9C729F3DC449}"/>
              </a:ext>
            </a:extLst>
          </p:cNvPr>
          <p:cNvSpPr/>
          <p:nvPr/>
        </p:nvSpPr>
        <p:spPr>
          <a:xfrm>
            <a:off x="5249562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CAC6F8C-7E98-634F-B173-F45D827824E8}"/>
              </a:ext>
            </a:extLst>
          </p:cNvPr>
          <p:cNvSpPr/>
          <p:nvPr/>
        </p:nvSpPr>
        <p:spPr>
          <a:xfrm>
            <a:off x="9168706" y="44731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B83F283-FC3B-4E4A-B6CD-FC9114061E7C}"/>
              </a:ext>
            </a:extLst>
          </p:cNvPr>
          <p:cNvSpPr/>
          <p:nvPr/>
        </p:nvSpPr>
        <p:spPr>
          <a:xfrm>
            <a:off x="9168705" y="404065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1286AA3-AB99-E14D-BE1F-957CFE45C83A}"/>
              </a:ext>
            </a:extLst>
          </p:cNvPr>
          <p:cNvSpPr/>
          <p:nvPr/>
        </p:nvSpPr>
        <p:spPr>
          <a:xfrm>
            <a:off x="9168707" y="4876455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2239284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Searching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541B7-C49F-F24E-8885-AAB50FCD8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90655" cy="4822310"/>
          </a:xfrm>
        </p:spPr>
        <p:txBody>
          <a:bodyPr>
            <a:normAutofit/>
          </a:bodyPr>
          <a:lstStyle/>
          <a:p>
            <a:r>
              <a:rPr lang="en-GB" dirty="0"/>
              <a:t>Suppose you are holding a set of cards in your hand, numbered 1 to 100, </a:t>
            </a:r>
            <a:r>
              <a:rPr lang="en-GB" i="1" dirty="0"/>
              <a:t>but they are not sorted</a:t>
            </a:r>
          </a:p>
          <a:p>
            <a:endParaRPr lang="en-GB" dirty="0"/>
          </a:p>
          <a:p>
            <a:r>
              <a:rPr lang="en-GB" dirty="0"/>
              <a:t>How can you find the highest card in this set?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/>
              <a:t>Check if the first card is 100:</a:t>
            </a:r>
          </a:p>
          <a:p>
            <a:pPr marL="1371600" lvl="2" indent="-457200">
              <a:buFont typeface="+mj-lt"/>
              <a:buAutoNum type="alphaLcPeriod"/>
            </a:pPr>
            <a:r>
              <a:rPr lang="en-GB" sz="2400" dirty="0"/>
              <a:t>If </a:t>
            </a:r>
            <a:r>
              <a:rPr lang="en-GB" sz="2400" b="1" dirty="0">
                <a:solidFill>
                  <a:srgbClr val="00B050"/>
                </a:solidFill>
              </a:rPr>
              <a:t>yes</a:t>
            </a:r>
            <a:r>
              <a:rPr lang="en-GB" sz="2400" dirty="0"/>
              <a:t>: halt (the card is found)</a:t>
            </a:r>
          </a:p>
          <a:p>
            <a:pPr marL="1371600" lvl="2" indent="-457200">
              <a:buFont typeface="+mj-lt"/>
              <a:buAutoNum type="alphaLcPeriod"/>
            </a:pPr>
            <a:r>
              <a:rPr lang="en-GB" sz="2400" dirty="0"/>
              <a:t>If </a:t>
            </a:r>
            <a:r>
              <a:rPr lang="en-GB" sz="2400" b="1" dirty="0">
                <a:solidFill>
                  <a:srgbClr val="C00000"/>
                </a:solidFill>
              </a:rPr>
              <a:t>no</a:t>
            </a:r>
            <a:r>
              <a:rPr lang="en-GB" sz="2400" dirty="0"/>
              <a:t>: remove that card and go back to step 1</a:t>
            </a:r>
          </a:p>
          <a:p>
            <a:pPr marL="1371600" lvl="2" indent="-457200">
              <a:buFont typeface="+mj-lt"/>
              <a:buAutoNum type="alphaLcPeriod"/>
            </a:pPr>
            <a:endParaRPr lang="en-GB" sz="2400" dirty="0"/>
          </a:p>
          <a:p>
            <a:r>
              <a:rPr lang="en-GB" dirty="0"/>
              <a:t>What if you are given a subset of those 100 cards (say, 80) and asked to find the highest card; how will you proceed?</a:t>
            </a:r>
          </a:p>
        </p:txBody>
      </p:sp>
    </p:spTree>
    <p:extLst>
      <p:ext uri="{BB962C8B-B14F-4D97-AF65-F5344CB8AC3E}">
        <p14:creationId xmlns:p14="http://schemas.microsoft.com/office/powerpoint/2010/main" val="2266542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Sorting</a:t>
            </a:r>
          </a:p>
        </p:txBody>
      </p:sp>
      <p:sp>
        <p:nvSpPr>
          <p:cNvPr id="8" name="Snip Same Side Corner Rectangle 7">
            <a:extLst>
              <a:ext uri="{FF2B5EF4-FFF2-40B4-BE49-F238E27FC236}">
                <a16:creationId xmlns:a16="http://schemas.microsoft.com/office/drawing/2014/main" id="{65DBDE4E-5E1E-5842-9551-C6A5698EA8CA}"/>
              </a:ext>
            </a:extLst>
          </p:cNvPr>
          <p:cNvSpPr/>
          <p:nvPr/>
        </p:nvSpPr>
        <p:spPr>
          <a:xfrm>
            <a:off x="926754" y="5338120"/>
            <a:ext cx="2854411" cy="518984"/>
          </a:xfrm>
          <a:prstGeom prst="snip2Same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Unsorted Pile</a:t>
            </a:r>
          </a:p>
        </p:txBody>
      </p:sp>
      <p:sp>
        <p:nvSpPr>
          <p:cNvPr id="11" name="Snip Same Side Corner Rectangle 10">
            <a:extLst>
              <a:ext uri="{FF2B5EF4-FFF2-40B4-BE49-F238E27FC236}">
                <a16:creationId xmlns:a16="http://schemas.microsoft.com/office/drawing/2014/main" id="{6B78B0FE-2288-4840-BA72-31D320D8DF51}"/>
              </a:ext>
            </a:extLst>
          </p:cNvPr>
          <p:cNvSpPr/>
          <p:nvPr/>
        </p:nvSpPr>
        <p:spPr>
          <a:xfrm>
            <a:off x="4757348" y="5338120"/>
            <a:ext cx="2854411" cy="518984"/>
          </a:xfrm>
          <a:prstGeom prst="snip2Same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</a:t>
            </a:r>
          </a:p>
        </p:txBody>
      </p:sp>
      <p:sp>
        <p:nvSpPr>
          <p:cNvPr id="12" name="Snip Same Side Corner Rectangle 11">
            <a:extLst>
              <a:ext uri="{FF2B5EF4-FFF2-40B4-BE49-F238E27FC236}">
                <a16:creationId xmlns:a16="http://schemas.microsoft.com/office/drawing/2014/main" id="{F22E167B-94D8-3B42-AE08-88B656BE535F}"/>
              </a:ext>
            </a:extLst>
          </p:cNvPr>
          <p:cNvSpPr/>
          <p:nvPr/>
        </p:nvSpPr>
        <p:spPr>
          <a:xfrm>
            <a:off x="8587942" y="5338120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T</a:t>
            </a:r>
            <a:r>
              <a:rPr lang="en-US" sz="2400" dirty="0">
                <a:solidFill>
                  <a:schemeClr val="bg1"/>
                </a:solidFill>
              </a:rPr>
              <a:t>e</a:t>
            </a:r>
            <a:r>
              <a:rPr lang="en-QA" sz="2400" dirty="0">
                <a:solidFill>
                  <a:schemeClr val="bg1"/>
                </a:solidFill>
              </a:rPr>
              <a:t>mporary Pile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9556635-7A4E-824E-8A28-106CF9D95B8B}"/>
              </a:ext>
            </a:extLst>
          </p:cNvPr>
          <p:cNvSpPr/>
          <p:nvPr/>
        </p:nvSpPr>
        <p:spPr>
          <a:xfrm>
            <a:off x="1507521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989F6A-487E-1C4F-BF6B-E55D504847FF}"/>
              </a:ext>
            </a:extLst>
          </p:cNvPr>
          <p:cNvSpPr/>
          <p:nvPr/>
        </p:nvSpPr>
        <p:spPr>
          <a:xfrm>
            <a:off x="1507521" y="44731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9D2F518-8A4E-6A43-8275-9C729F3DC449}"/>
              </a:ext>
            </a:extLst>
          </p:cNvPr>
          <p:cNvSpPr/>
          <p:nvPr/>
        </p:nvSpPr>
        <p:spPr>
          <a:xfrm>
            <a:off x="5249562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CAC6F8C-7E98-634F-B173-F45D827824E8}"/>
              </a:ext>
            </a:extLst>
          </p:cNvPr>
          <p:cNvSpPr/>
          <p:nvPr/>
        </p:nvSpPr>
        <p:spPr>
          <a:xfrm>
            <a:off x="9168706" y="44731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B83F283-FC3B-4E4A-B6CD-FC9114061E7C}"/>
              </a:ext>
            </a:extLst>
          </p:cNvPr>
          <p:cNvSpPr/>
          <p:nvPr/>
        </p:nvSpPr>
        <p:spPr>
          <a:xfrm>
            <a:off x="5249561" y="44731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1286AA3-AB99-E14D-BE1F-957CFE45C83A}"/>
              </a:ext>
            </a:extLst>
          </p:cNvPr>
          <p:cNvSpPr/>
          <p:nvPr/>
        </p:nvSpPr>
        <p:spPr>
          <a:xfrm>
            <a:off x="9168707" y="4876455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5514781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Sorting</a:t>
            </a:r>
          </a:p>
        </p:txBody>
      </p:sp>
      <p:sp>
        <p:nvSpPr>
          <p:cNvPr id="8" name="Snip Same Side Corner Rectangle 7">
            <a:extLst>
              <a:ext uri="{FF2B5EF4-FFF2-40B4-BE49-F238E27FC236}">
                <a16:creationId xmlns:a16="http://schemas.microsoft.com/office/drawing/2014/main" id="{65DBDE4E-5E1E-5842-9551-C6A5698EA8CA}"/>
              </a:ext>
            </a:extLst>
          </p:cNvPr>
          <p:cNvSpPr/>
          <p:nvPr/>
        </p:nvSpPr>
        <p:spPr>
          <a:xfrm>
            <a:off x="926754" y="5338120"/>
            <a:ext cx="2854411" cy="518984"/>
          </a:xfrm>
          <a:prstGeom prst="snip2Same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Unsorted Pile</a:t>
            </a:r>
          </a:p>
        </p:txBody>
      </p:sp>
      <p:sp>
        <p:nvSpPr>
          <p:cNvPr id="11" name="Snip Same Side Corner Rectangle 10">
            <a:extLst>
              <a:ext uri="{FF2B5EF4-FFF2-40B4-BE49-F238E27FC236}">
                <a16:creationId xmlns:a16="http://schemas.microsoft.com/office/drawing/2014/main" id="{6B78B0FE-2288-4840-BA72-31D320D8DF51}"/>
              </a:ext>
            </a:extLst>
          </p:cNvPr>
          <p:cNvSpPr/>
          <p:nvPr/>
        </p:nvSpPr>
        <p:spPr>
          <a:xfrm>
            <a:off x="4757348" y="5338120"/>
            <a:ext cx="2854411" cy="518984"/>
          </a:xfrm>
          <a:prstGeom prst="snip2Same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</a:t>
            </a:r>
          </a:p>
        </p:txBody>
      </p:sp>
      <p:sp>
        <p:nvSpPr>
          <p:cNvPr id="12" name="Snip Same Side Corner Rectangle 11">
            <a:extLst>
              <a:ext uri="{FF2B5EF4-FFF2-40B4-BE49-F238E27FC236}">
                <a16:creationId xmlns:a16="http://schemas.microsoft.com/office/drawing/2014/main" id="{F22E167B-94D8-3B42-AE08-88B656BE535F}"/>
              </a:ext>
            </a:extLst>
          </p:cNvPr>
          <p:cNvSpPr/>
          <p:nvPr/>
        </p:nvSpPr>
        <p:spPr>
          <a:xfrm>
            <a:off x="8587942" y="5338120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T</a:t>
            </a:r>
            <a:r>
              <a:rPr lang="en-US" sz="2400" dirty="0">
                <a:solidFill>
                  <a:schemeClr val="bg1"/>
                </a:solidFill>
              </a:rPr>
              <a:t>e</a:t>
            </a:r>
            <a:r>
              <a:rPr lang="en-QA" sz="2400" dirty="0">
                <a:solidFill>
                  <a:schemeClr val="bg1"/>
                </a:solidFill>
              </a:rPr>
              <a:t>mporary Pile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9556635-7A4E-824E-8A28-106CF9D95B8B}"/>
              </a:ext>
            </a:extLst>
          </p:cNvPr>
          <p:cNvSpPr/>
          <p:nvPr/>
        </p:nvSpPr>
        <p:spPr>
          <a:xfrm>
            <a:off x="1507521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989F6A-487E-1C4F-BF6B-E55D504847FF}"/>
              </a:ext>
            </a:extLst>
          </p:cNvPr>
          <p:cNvSpPr/>
          <p:nvPr/>
        </p:nvSpPr>
        <p:spPr>
          <a:xfrm>
            <a:off x="1507521" y="44731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9D2F518-8A4E-6A43-8275-9C729F3DC449}"/>
              </a:ext>
            </a:extLst>
          </p:cNvPr>
          <p:cNvSpPr/>
          <p:nvPr/>
        </p:nvSpPr>
        <p:spPr>
          <a:xfrm>
            <a:off x="5249562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CAC6F8C-7E98-634F-B173-F45D827824E8}"/>
              </a:ext>
            </a:extLst>
          </p:cNvPr>
          <p:cNvSpPr/>
          <p:nvPr/>
        </p:nvSpPr>
        <p:spPr>
          <a:xfrm>
            <a:off x="5249561" y="404065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B83F283-FC3B-4E4A-B6CD-FC9114061E7C}"/>
              </a:ext>
            </a:extLst>
          </p:cNvPr>
          <p:cNvSpPr/>
          <p:nvPr/>
        </p:nvSpPr>
        <p:spPr>
          <a:xfrm>
            <a:off x="5249561" y="44731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1286AA3-AB99-E14D-BE1F-957CFE45C83A}"/>
              </a:ext>
            </a:extLst>
          </p:cNvPr>
          <p:cNvSpPr/>
          <p:nvPr/>
        </p:nvSpPr>
        <p:spPr>
          <a:xfrm>
            <a:off x="9168707" y="4876455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390094078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Sorting</a:t>
            </a:r>
          </a:p>
        </p:txBody>
      </p:sp>
      <p:sp>
        <p:nvSpPr>
          <p:cNvPr id="8" name="Snip Same Side Corner Rectangle 7">
            <a:extLst>
              <a:ext uri="{FF2B5EF4-FFF2-40B4-BE49-F238E27FC236}">
                <a16:creationId xmlns:a16="http://schemas.microsoft.com/office/drawing/2014/main" id="{65DBDE4E-5E1E-5842-9551-C6A5698EA8CA}"/>
              </a:ext>
            </a:extLst>
          </p:cNvPr>
          <p:cNvSpPr/>
          <p:nvPr/>
        </p:nvSpPr>
        <p:spPr>
          <a:xfrm>
            <a:off x="926754" y="5338120"/>
            <a:ext cx="2854411" cy="518984"/>
          </a:xfrm>
          <a:prstGeom prst="snip2Same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Unsorted Pile</a:t>
            </a:r>
          </a:p>
        </p:txBody>
      </p:sp>
      <p:sp>
        <p:nvSpPr>
          <p:cNvPr id="11" name="Snip Same Side Corner Rectangle 10">
            <a:extLst>
              <a:ext uri="{FF2B5EF4-FFF2-40B4-BE49-F238E27FC236}">
                <a16:creationId xmlns:a16="http://schemas.microsoft.com/office/drawing/2014/main" id="{6B78B0FE-2288-4840-BA72-31D320D8DF51}"/>
              </a:ext>
            </a:extLst>
          </p:cNvPr>
          <p:cNvSpPr/>
          <p:nvPr/>
        </p:nvSpPr>
        <p:spPr>
          <a:xfrm>
            <a:off x="4757348" y="5338120"/>
            <a:ext cx="2854411" cy="518984"/>
          </a:xfrm>
          <a:prstGeom prst="snip2Same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</a:t>
            </a:r>
          </a:p>
        </p:txBody>
      </p:sp>
      <p:sp>
        <p:nvSpPr>
          <p:cNvPr id="12" name="Snip Same Side Corner Rectangle 11">
            <a:extLst>
              <a:ext uri="{FF2B5EF4-FFF2-40B4-BE49-F238E27FC236}">
                <a16:creationId xmlns:a16="http://schemas.microsoft.com/office/drawing/2014/main" id="{F22E167B-94D8-3B42-AE08-88B656BE535F}"/>
              </a:ext>
            </a:extLst>
          </p:cNvPr>
          <p:cNvSpPr/>
          <p:nvPr/>
        </p:nvSpPr>
        <p:spPr>
          <a:xfrm>
            <a:off x="8587942" y="5338120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T</a:t>
            </a:r>
            <a:r>
              <a:rPr lang="en-US" sz="2400" dirty="0">
                <a:solidFill>
                  <a:schemeClr val="bg1"/>
                </a:solidFill>
              </a:rPr>
              <a:t>e</a:t>
            </a:r>
            <a:r>
              <a:rPr lang="en-QA" sz="2400" dirty="0">
                <a:solidFill>
                  <a:schemeClr val="bg1"/>
                </a:solidFill>
              </a:rPr>
              <a:t>mporary Pile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9556635-7A4E-824E-8A28-106CF9D95B8B}"/>
              </a:ext>
            </a:extLst>
          </p:cNvPr>
          <p:cNvSpPr/>
          <p:nvPr/>
        </p:nvSpPr>
        <p:spPr>
          <a:xfrm>
            <a:off x="1507521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989F6A-487E-1C4F-BF6B-E55D504847FF}"/>
              </a:ext>
            </a:extLst>
          </p:cNvPr>
          <p:cNvSpPr/>
          <p:nvPr/>
        </p:nvSpPr>
        <p:spPr>
          <a:xfrm>
            <a:off x="1507521" y="44731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9D2F518-8A4E-6A43-8275-9C729F3DC449}"/>
              </a:ext>
            </a:extLst>
          </p:cNvPr>
          <p:cNvSpPr/>
          <p:nvPr/>
        </p:nvSpPr>
        <p:spPr>
          <a:xfrm>
            <a:off x="5249562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CAC6F8C-7E98-634F-B173-F45D827824E8}"/>
              </a:ext>
            </a:extLst>
          </p:cNvPr>
          <p:cNvSpPr/>
          <p:nvPr/>
        </p:nvSpPr>
        <p:spPr>
          <a:xfrm>
            <a:off x="5249561" y="404065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B83F283-FC3B-4E4A-B6CD-FC9114061E7C}"/>
              </a:ext>
            </a:extLst>
          </p:cNvPr>
          <p:cNvSpPr/>
          <p:nvPr/>
        </p:nvSpPr>
        <p:spPr>
          <a:xfrm>
            <a:off x="5249561" y="44731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1286AA3-AB99-E14D-BE1F-957CFE45C83A}"/>
              </a:ext>
            </a:extLst>
          </p:cNvPr>
          <p:cNvSpPr/>
          <p:nvPr/>
        </p:nvSpPr>
        <p:spPr>
          <a:xfrm>
            <a:off x="5249561" y="3608168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144723779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Sorting</a:t>
            </a:r>
          </a:p>
        </p:txBody>
      </p:sp>
      <p:sp>
        <p:nvSpPr>
          <p:cNvPr id="8" name="Snip Same Side Corner Rectangle 7">
            <a:extLst>
              <a:ext uri="{FF2B5EF4-FFF2-40B4-BE49-F238E27FC236}">
                <a16:creationId xmlns:a16="http://schemas.microsoft.com/office/drawing/2014/main" id="{65DBDE4E-5E1E-5842-9551-C6A5698EA8CA}"/>
              </a:ext>
            </a:extLst>
          </p:cNvPr>
          <p:cNvSpPr/>
          <p:nvPr/>
        </p:nvSpPr>
        <p:spPr>
          <a:xfrm>
            <a:off x="926754" y="5338120"/>
            <a:ext cx="2854411" cy="518984"/>
          </a:xfrm>
          <a:prstGeom prst="snip2Same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Unsorted Pile</a:t>
            </a:r>
          </a:p>
        </p:txBody>
      </p:sp>
      <p:sp>
        <p:nvSpPr>
          <p:cNvPr id="11" name="Snip Same Side Corner Rectangle 10">
            <a:extLst>
              <a:ext uri="{FF2B5EF4-FFF2-40B4-BE49-F238E27FC236}">
                <a16:creationId xmlns:a16="http://schemas.microsoft.com/office/drawing/2014/main" id="{6B78B0FE-2288-4840-BA72-31D320D8DF51}"/>
              </a:ext>
            </a:extLst>
          </p:cNvPr>
          <p:cNvSpPr/>
          <p:nvPr/>
        </p:nvSpPr>
        <p:spPr>
          <a:xfrm>
            <a:off x="4757348" y="5338120"/>
            <a:ext cx="2854411" cy="518984"/>
          </a:xfrm>
          <a:prstGeom prst="snip2Same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</a:t>
            </a:r>
          </a:p>
        </p:txBody>
      </p:sp>
      <p:sp>
        <p:nvSpPr>
          <p:cNvPr id="12" name="Snip Same Side Corner Rectangle 11">
            <a:extLst>
              <a:ext uri="{FF2B5EF4-FFF2-40B4-BE49-F238E27FC236}">
                <a16:creationId xmlns:a16="http://schemas.microsoft.com/office/drawing/2014/main" id="{F22E167B-94D8-3B42-AE08-88B656BE535F}"/>
              </a:ext>
            </a:extLst>
          </p:cNvPr>
          <p:cNvSpPr/>
          <p:nvPr/>
        </p:nvSpPr>
        <p:spPr>
          <a:xfrm>
            <a:off x="8587942" y="5338120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T</a:t>
            </a:r>
            <a:r>
              <a:rPr lang="en-US" sz="2400" dirty="0">
                <a:solidFill>
                  <a:schemeClr val="bg1"/>
                </a:solidFill>
              </a:rPr>
              <a:t>e</a:t>
            </a:r>
            <a:r>
              <a:rPr lang="en-QA" sz="2400" dirty="0">
                <a:solidFill>
                  <a:schemeClr val="bg1"/>
                </a:solidFill>
              </a:rPr>
              <a:t>mporary Pile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9556635-7A4E-824E-8A28-106CF9D95B8B}"/>
              </a:ext>
            </a:extLst>
          </p:cNvPr>
          <p:cNvSpPr/>
          <p:nvPr/>
        </p:nvSpPr>
        <p:spPr>
          <a:xfrm>
            <a:off x="1507521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989F6A-487E-1C4F-BF6B-E55D504847FF}"/>
              </a:ext>
            </a:extLst>
          </p:cNvPr>
          <p:cNvSpPr/>
          <p:nvPr/>
        </p:nvSpPr>
        <p:spPr>
          <a:xfrm>
            <a:off x="1507521" y="44731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9D2F518-8A4E-6A43-8275-9C729F3DC449}"/>
              </a:ext>
            </a:extLst>
          </p:cNvPr>
          <p:cNvSpPr/>
          <p:nvPr/>
        </p:nvSpPr>
        <p:spPr>
          <a:xfrm>
            <a:off x="5249562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CAC6F8C-7E98-634F-B173-F45D827824E8}"/>
              </a:ext>
            </a:extLst>
          </p:cNvPr>
          <p:cNvSpPr/>
          <p:nvPr/>
        </p:nvSpPr>
        <p:spPr>
          <a:xfrm>
            <a:off x="5249561" y="404065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B83F283-FC3B-4E4A-B6CD-FC9114061E7C}"/>
              </a:ext>
            </a:extLst>
          </p:cNvPr>
          <p:cNvSpPr/>
          <p:nvPr/>
        </p:nvSpPr>
        <p:spPr>
          <a:xfrm>
            <a:off x="5249561" y="44731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1286AA3-AB99-E14D-BE1F-957CFE45C83A}"/>
              </a:ext>
            </a:extLst>
          </p:cNvPr>
          <p:cNvSpPr/>
          <p:nvPr/>
        </p:nvSpPr>
        <p:spPr>
          <a:xfrm>
            <a:off x="5249561" y="3608168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18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E09EB77-72C6-0641-B6A6-F89A3169752D}"/>
              </a:ext>
            </a:extLst>
          </p:cNvPr>
          <p:cNvSpPr txBox="1"/>
          <p:nvPr/>
        </p:nvSpPr>
        <p:spPr>
          <a:xfrm>
            <a:off x="3904730" y="3578991"/>
            <a:ext cx="13516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QA" sz="2400" dirty="0"/>
              <a:t>Is 2 &gt; 18?</a:t>
            </a:r>
          </a:p>
        </p:txBody>
      </p:sp>
    </p:spTree>
    <p:extLst>
      <p:ext uri="{BB962C8B-B14F-4D97-AF65-F5344CB8AC3E}">
        <p14:creationId xmlns:p14="http://schemas.microsoft.com/office/powerpoint/2010/main" val="324577952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Sorting</a:t>
            </a:r>
          </a:p>
        </p:txBody>
      </p:sp>
      <p:sp>
        <p:nvSpPr>
          <p:cNvPr id="8" name="Snip Same Side Corner Rectangle 7">
            <a:extLst>
              <a:ext uri="{FF2B5EF4-FFF2-40B4-BE49-F238E27FC236}">
                <a16:creationId xmlns:a16="http://schemas.microsoft.com/office/drawing/2014/main" id="{65DBDE4E-5E1E-5842-9551-C6A5698EA8CA}"/>
              </a:ext>
            </a:extLst>
          </p:cNvPr>
          <p:cNvSpPr/>
          <p:nvPr/>
        </p:nvSpPr>
        <p:spPr>
          <a:xfrm>
            <a:off x="926754" y="5338120"/>
            <a:ext cx="2854411" cy="518984"/>
          </a:xfrm>
          <a:prstGeom prst="snip2Same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Unsorted Pile</a:t>
            </a:r>
          </a:p>
        </p:txBody>
      </p:sp>
      <p:sp>
        <p:nvSpPr>
          <p:cNvPr id="11" name="Snip Same Side Corner Rectangle 10">
            <a:extLst>
              <a:ext uri="{FF2B5EF4-FFF2-40B4-BE49-F238E27FC236}">
                <a16:creationId xmlns:a16="http://schemas.microsoft.com/office/drawing/2014/main" id="{6B78B0FE-2288-4840-BA72-31D320D8DF51}"/>
              </a:ext>
            </a:extLst>
          </p:cNvPr>
          <p:cNvSpPr/>
          <p:nvPr/>
        </p:nvSpPr>
        <p:spPr>
          <a:xfrm>
            <a:off x="4757348" y="5338120"/>
            <a:ext cx="2854411" cy="518984"/>
          </a:xfrm>
          <a:prstGeom prst="snip2Same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</a:t>
            </a:r>
          </a:p>
        </p:txBody>
      </p:sp>
      <p:sp>
        <p:nvSpPr>
          <p:cNvPr id="12" name="Snip Same Side Corner Rectangle 11">
            <a:extLst>
              <a:ext uri="{FF2B5EF4-FFF2-40B4-BE49-F238E27FC236}">
                <a16:creationId xmlns:a16="http://schemas.microsoft.com/office/drawing/2014/main" id="{F22E167B-94D8-3B42-AE08-88B656BE535F}"/>
              </a:ext>
            </a:extLst>
          </p:cNvPr>
          <p:cNvSpPr/>
          <p:nvPr/>
        </p:nvSpPr>
        <p:spPr>
          <a:xfrm>
            <a:off x="8587942" y="5338120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T</a:t>
            </a:r>
            <a:r>
              <a:rPr lang="en-US" sz="2400" dirty="0">
                <a:solidFill>
                  <a:schemeClr val="bg1"/>
                </a:solidFill>
              </a:rPr>
              <a:t>e</a:t>
            </a:r>
            <a:r>
              <a:rPr lang="en-QA" sz="2400" dirty="0">
                <a:solidFill>
                  <a:schemeClr val="bg1"/>
                </a:solidFill>
              </a:rPr>
              <a:t>mporary Pile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9556635-7A4E-824E-8A28-106CF9D95B8B}"/>
              </a:ext>
            </a:extLst>
          </p:cNvPr>
          <p:cNvSpPr/>
          <p:nvPr/>
        </p:nvSpPr>
        <p:spPr>
          <a:xfrm>
            <a:off x="1507521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989F6A-487E-1C4F-BF6B-E55D504847FF}"/>
              </a:ext>
            </a:extLst>
          </p:cNvPr>
          <p:cNvSpPr/>
          <p:nvPr/>
        </p:nvSpPr>
        <p:spPr>
          <a:xfrm>
            <a:off x="1507521" y="44731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9D2F518-8A4E-6A43-8275-9C729F3DC449}"/>
              </a:ext>
            </a:extLst>
          </p:cNvPr>
          <p:cNvSpPr/>
          <p:nvPr/>
        </p:nvSpPr>
        <p:spPr>
          <a:xfrm>
            <a:off x="5249562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CAC6F8C-7E98-634F-B173-F45D827824E8}"/>
              </a:ext>
            </a:extLst>
          </p:cNvPr>
          <p:cNvSpPr/>
          <p:nvPr/>
        </p:nvSpPr>
        <p:spPr>
          <a:xfrm>
            <a:off x="5249561" y="404065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B83F283-FC3B-4E4A-B6CD-FC9114061E7C}"/>
              </a:ext>
            </a:extLst>
          </p:cNvPr>
          <p:cNvSpPr/>
          <p:nvPr/>
        </p:nvSpPr>
        <p:spPr>
          <a:xfrm>
            <a:off x="5249561" y="44731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1286AA3-AB99-E14D-BE1F-957CFE45C83A}"/>
              </a:ext>
            </a:extLst>
          </p:cNvPr>
          <p:cNvSpPr/>
          <p:nvPr/>
        </p:nvSpPr>
        <p:spPr>
          <a:xfrm>
            <a:off x="9168709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18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90B1A2D-37D8-4C4B-8C9C-82AED3C20FFD}"/>
              </a:ext>
            </a:extLst>
          </p:cNvPr>
          <p:cNvSpPr txBox="1"/>
          <p:nvPr/>
        </p:nvSpPr>
        <p:spPr>
          <a:xfrm>
            <a:off x="3904730" y="3578991"/>
            <a:ext cx="13516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QA" sz="2400" dirty="0"/>
              <a:t>Is 2 &gt; 18?</a:t>
            </a:r>
          </a:p>
        </p:txBody>
      </p:sp>
    </p:spTree>
    <p:extLst>
      <p:ext uri="{BB962C8B-B14F-4D97-AF65-F5344CB8AC3E}">
        <p14:creationId xmlns:p14="http://schemas.microsoft.com/office/powerpoint/2010/main" val="112503292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Sorting</a:t>
            </a:r>
          </a:p>
        </p:txBody>
      </p:sp>
      <p:sp>
        <p:nvSpPr>
          <p:cNvPr id="8" name="Snip Same Side Corner Rectangle 7">
            <a:extLst>
              <a:ext uri="{FF2B5EF4-FFF2-40B4-BE49-F238E27FC236}">
                <a16:creationId xmlns:a16="http://schemas.microsoft.com/office/drawing/2014/main" id="{65DBDE4E-5E1E-5842-9551-C6A5698EA8CA}"/>
              </a:ext>
            </a:extLst>
          </p:cNvPr>
          <p:cNvSpPr/>
          <p:nvPr/>
        </p:nvSpPr>
        <p:spPr>
          <a:xfrm>
            <a:off x="926754" y="5338120"/>
            <a:ext cx="2854411" cy="518984"/>
          </a:xfrm>
          <a:prstGeom prst="snip2Same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Unsorted Pile</a:t>
            </a:r>
          </a:p>
        </p:txBody>
      </p:sp>
      <p:sp>
        <p:nvSpPr>
          <p:cNvPr id="11" name="Snip Same Side Corner Rectangle 10">
            <a:extLst>
              <a:ext uri="{FF2B5EF4-FFF2-40B4-BE49-F238E27FC236}">
                <a16:creationId xmlns:a16="http://schemas.microsoft.com/office/drawing/2014/main" id="{6B78B0FE-2288-4840-BA72-31D320D8DF51}"/>
              </a:ext>
            </a:extLst>
          </p:cNvPr>
          <p:cNvSpPr/>
          <p:nvPr/>
        </p:nvSpPr>
        <p:spPr>
          <a:xfrm>
            <a:off x="4757348" y="5338120"/>
            <a:ext cx="2854411" cy="518984"/>
          </a:xfrm>
          <a:prstGeom prst="snip2Same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</a:t>
            </a:r>
          </a:p>
        </p:txBody>
      </p:sp>
      <p:sp>
        <p:nvSpPr>
          <p:cNvPr id="12" name="Snip Same Side Corner Rectangle 11">
            <a:extLst>
              <a:ext uri="{FF2B5EF4-FFF2-40B4-BE49-F238E27FC236}">
                <a16:creationId xmlns:a16="http://schemas.microsoft.com/office/drawing/2014/main" id="{F22E167B-94D8-3B42-AE08-88B656BE535F}"/>
              </a:ext>
            </a:extLst>
          </p:cNvPr>
          <p:cNvSpPr/>
          <p:nvPr/>
        </p:nvSpPr>
        <p:spPr>
          <a:xfrm>
            <a:off x="8587942" y="5338120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T</a:t>
            </a:r>
            <a:r>
              <a:rPr lang="en-US" sz="2400" dirty="0">
                <a:solidFill>
                  <a:schemeClr val="bg1"/>
                </a:solidFill>
              </a:rPr>
              <a:t>e</a:t>
            </a:r>
            <a:r>
              <a:rPr lang="en-QA" sz="2400" dirty="0">
                <a:solidFill>
                  <a:schemeClr val="bg1"/>
                </a:solidFill>
              </a:rPr>
              <a:t>mporary Pile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9556635-7A4E-824E-8A28-106CF9D95B8B}"/>
              </a:ext>
            </a:extLst>
          </p:cNvPr>
          <p:cNvSpPr/>
          <p:nvPr/>
        </p:nvSpPr>
        <p:spPr>
          <a:xfrm>
            <a:off x="1507521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989F6A-487E-1C4F-BF6B-E55D504847FF}"/>
              </a:ext>
            </a:extLst>
          </p:cNvPr>
          <p:cNvSpPr/>
          <p:nvPr/>
        </p:nvSpPr>
        <p:spPr>
          <a:xfrm>
            <a:off x="1507521" y="44731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9D2F518-8A4E-6A43-8275-9C729F3DC449}"/>
              </a:ext>
            </a:extLst>
          </p:cNvPr>
          <p:cNvSpPr/>
          <p:nvPr/>
        </p:nvSpPr>
        <p:spPr>
          <a:xfrm>
            <a:off x="5249562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CAC6F8C-7E98-634F-B173-F45D827824E8}"/>
              </a:ext>
            </a:extLst>
          </p:cNvPr>
          <p:cNvSpPr/>
          <p:nvPr/>
        </p:nvSpPr>
        <p:spPr>
          <a:xfrm>
            <a:off x="5249561" y="404065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B83F283-FC3B-4E4A-B6CD-FC9114061E7C}"/>
              </a:ext>
            </a:extLst>
          </p:cNvPr>
          <p:cNvSpPr/>
          <p:nvPr/>
        </p:nvSpPr>
        <p:spPr>
          <a:xfrm>
            <a:off x="5249561" y="44731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1286AA3-AB99-E14D-BE1F-957CFE45C83A}"/>
              </a:ext>
            </a:extLst>
          </p:cNvPr>
          <p:cNvSpPr/>
          <p:nvPr/>
        </p:nvSpPr>
        <p:spPr>
          <a:xfrm>
            <a:off x="9168709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18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942B50E-C1A7-3147-8B5B-724BB6AA4238}"/>
              </a:ext>
            </a:extLst>
          </p:cNvPr>
          <p:cNvSpPr txBox="1"/>
          <p:nvPr/>
        </p:nvSpPr>
        <p:spPr>
          <a:xfrm>
            <a:off x="3904730" y="4023839"/>
            <a:ext cx="13516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QA" sz="2400" dirty="0"/>
              <a:t>Is 2 &gt; 07?</a:t>
            </a:r>
          </a:p>
        </p:txBody>
      </p:sp>
    </p:spTree>
    <p:extLst>
      <p:ext uri="{BB962C8B-B14F-4D97-AF65-F5344CB8AC3E}">
        <p14:creationId xmlns:p14="http://schemas.microsoft.com/office/powerpoint/2010/main" val="115164234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Sorting</a:t>
            </a:r>
          </a:p>
        </p:txBody>
      </p:sp>
      <p:sp>
        <p:nvSpPr>
          <p:cNvPr id="8" name="Snip Same Side Corner Rectangle 7">
            <a:extLst>
              <a:ext uri="{FF2B5EF4-FFF2-40B4-BE49-F238E27FC236}">
                <a16:creationId xmlns:a16="http://schemas.microsoft.com/office/drawing/2014/main" id="{65DBDE4E-5E1E-5842-9551-C6A5698EA8CA}"/>
              </a:ext>
            </a:extLst>
          </p:cNvPr>
          <p:cNvSpPr/>
          <p:nvPr/>
        </p:nvSpPr>
        <p:spPr>
          <a:xfrm>
            <a:off x="926754" y="5338120"/>
            <a:ext cx="2854411" cy="518984"/>
          </a:xfrm>
          <a:prstGeom prst="snip2Same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Unsorted Pile</a:t>
            </a:r>
          </a:p>
        </p:txBody>
      </p:sp>
      <p:sp>
        <p:nvSpPr>
          <p:cNvPr id="11" name="Snip Same Side Corner Rectangle 10">
            <a:extLst>
              <a:ext uri="{FF2B5EF4-FFF2-40B4-BE49-F238E27FC236}">
                <a16:creationId xmlns:a16="http://schemas.microsoft.com/office/drawing/2014/main" id="{6B78B0FE-2288-4840-BA72-31D320D8DF51}"/>
              </a:ext>
            </a:extLst>
          </p:cNvPr>
          <p:cNvSpPr/>
          <p:nvPr/>
        </p:nvSpPr>
        <p:spPr>
          <a:xfrm>
            <a:off x="4757348" y="5338120"/>
            <a:ext cx="2854411" cy="518984"/>
          </a:xfrm>
          <a:prstGeom prst="snip2Same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</a:t>
            </a:r>
          </a:p>
        </p:txBody>
      </p:sp>
      <p:sp>
        <p:nvSpPr>
          <p:cNvPr id="12" name="Snip Same Side Corner Rectangle 11">
            <a:extLst>
              <a:ext uri="{FF2B5EF4-FFF2-40B4-BE49-F238E27FC236}">
                <a16:creationId xmlns:a16="http://schemas.microsoft.com/office/drawing/2014/main" id="{F22E167B-94D8-3B42-AE08-88B656BE535F}"/>
              </a:ext>
            </a:extLst>
          </p:cNvPr>
          <p:cNvSpPr/>
          <p:nvPr/>
        </p:nvSpPr>
        <p:spPr>
          <a:xfrm>
            <a:off x="8587942" y="5338120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T</a:t>
            </a:r>
            <a:r>
              <a:rPr lang="en-US" sz="2400" dirty="0">
                <a:solidFill>
                  <a:schemeClr val="bg1"/>
                </a:solidFill>
              </a:rPr>
              <a:t>e</a:t>
            </a:r>
            <a:r>
              <a:rPr lang="en-QA" sz="2400" dirty="0">
                <a:solidFill>
                  <a:schemeClr val="bg1"/>
                </a:solidFill>
              </a:rPr>
              <a:t>mporary Pile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9556635-7A4E-824E-8A28-106CF9D95B8B}"/>
              </a:ext>
            </a:extLst>
          </p:cNvPr>
          <p:cNvSpPr/>
          <p:nvPr/>
        </p:nvSpPr>
        <p:spPr>
          <a:xfrm>
            <a:off x="1507521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989F6A-487E-1C4F-BF6B-E55D504847FF}"/>
              </a:ext>
            </a:extLst>
          </p:cNvPr>
          <p:cNvSpPr/>
          <p:nvPr/>
        </p:nvSpPr>
        <p:spPr>
          <a:xfrm>
            <a:off x="1507521" y="44731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9D2F518-8A4E-6A43-8275-9C729F3DC449}"/>
              </a:ext>
            </a:extLst>
          </p:cNvPr>
          <p:cNvSpPr/>
          <p:nvPr/>
        </p:nvSpPr>
        <p:spPr>
          <a:xfrm>
            <a:off x="5249562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CAC6F8C-7E98-634F-B173-F45D827824E8}"/>
              </a:ext>
            </a:extLst>
          </p:cNvPr>
          <p:cNvSpPr/>
          <p:nvPr/>
        </p:nvSpPr>
        <p:spPr>
          <a:xfrm>
            <a:off x="9168709" y="44731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B83F283-FC3B-4E4A-B6CD-FC9114061E7C}"/>
              </a:ext>
            </a:extLst>
          </p:cNvPr>
          <p:cNvSpPr/>
          <p:nvPr/>
        </p:nvSpPr>
        <p:spPr>
          <a:xfrm>
            <a:off x="5249561" y="44731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1286AA3-AB99-E14D-BE1F-957CFE45C83A}"/>
              </a:ext>
            </a:extLst>
          </p:cNvPr>
          <p:cNvSpPr/>
          <p:nvPr/>
        </p:nvSpPr>
        <p:spPr>
          <a:xfrm>
            <a:off x="9168709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18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383A1EF-8BDA-6241-8654-38F49BAB8E36}"/>
              </a:ext>
            </a:extLst>
          </p:cNvPr>
          <p:cNvSpPr txBox="1"/>
          <p:nvPr/>
        </p:nvSpPr>
        <p:spPr>
          <a:xfrm>
            <a:off x="3904730" y="4023839"/>
            <a:ext cx="13516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QA" sz="2400" dirty="0"/>
              <a:t>Is 2 &gt; 07?</a:t>
            </a:r>
          </a:p>
        </p:txBody>
      </p:sp>
    </p:spTree>
    <p:extLst>
      <p:ext uri="{BB962C8B-B14F-4D97-AF65-F5344CB8AC3E}">
        <p14:creationId xmlns:p14="http://schemas.microsoft.com/office/powerpoint/2010/main" val="216377748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Sorting</a:t>
            </a:r>
          </a:p>
        </p:txBody>
      </p:sp>
      <p:sp>
        <p:nvSpPr>
          <p:cNvPr id="8" name="Snip Same Side Corner Rectangle 7">
            <a:extLst>
              <a:ext uri="{FF2B5EF4-FFF2-40B4-BE49-F238E27FC236}">
                <a16:creationId xmlns:a16="http://schemas.microsoft.com/office/drawing/2014/main" id="{65DBDE4E-5E1E-5842-9551-C6A5698EA8CA}"/>
              </a:ext>
            </a:extLst>
          </p:cNvPr>
          <p:cNvSpPr/>
          <p:nvPr/>
        </p:nvSpPr>
        <p:spPr>
          <a:xfrm>
            <a:off x="926754" y="5338120"/>
            <a:ext cx="2854411" cy="518984"/>
          </a:xfrm>
          <a:prstGeom prst="snip2Same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Unsorted Pile</a:t>
            </a:r>
          </a:p>
        </p:txBody>
      </p:sp>
      <p:sp>
        <p:nvSpPr>
          <p:cNvPr id="11" name="Snip Same Side Corner Rectangle 10">
            <a:extLst>
              <a:ext uri="{FF2B5EF4-FFF2-40B4-BE49-F238E27FC236}">
                <a16:creationId xmlns:a16="http://schemas.microsoft.com/office/drawing/2014/main" id="{6B78B0FE-2288-4840-BA72-31D320D8DF51}"/>
              </a:ext>
            </a:extLst>
          </p:cNvPr>
          <p:cNvSpPr/>
          <p:nvPr/>
        </p:nvSpPr>
        <p:spPr>
          <a:xfrm>
            <a:off x="4757348" y="5338120"/>
            <a:ext cx="2854411" cy="518984"/>
          </a:xfrm>
          <a:prstGeom prst="snip2Same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</a:t>
            </a:r>
          </a:p>
        </p:txBody>
      </p:sp>
      <p:sp>
        <p:nvSpPr>
          <p:cNvPr id="12" name="Snip Same Side Corner Rectangle 11">
            <a:extLst>
              <a:ext uri="{FF2B5EF4-FFF2-40B4-BE49-F238E27FC236}">
                <a16:creationId xmlns:a16="http://schemas.microsoft.com/office/drawing/2014/main" id="{F22E167B-94D8-3B42-AE08-88B656BE535F}"/>
              </a:ext>
            </a:extLst>
          </p:cNvPr>
          <p:cNvSpPr/>
          <p:nvPr/>
        </p:nvSpPr>
        <p:spPr>
          <a:xfrm>
            <a:off x="8587942" y="5338120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T</a:t>
            </a:r>
            <a:r>
              <a:rPr lang="en-US" sz="2400" dirty="0">
                <a:solidFill>
                  <a:schemeClr val="bg1"/>
                </a:solidFill>
              </a:rPr>
              <a:t>e</a:t>
            </a:r>
            <a:r>
              <a:rPr lang="en-QA" sz="2400" dirty="0">
                <a:solidFill>
                  <a:schemeClr val="bg1"/>
                </a:solidFill>
              </a:rPr>
              <a:t>mporary Pile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9556635-7A4E-824E-8A28-106CF9D95B8B}"/>
              </a:ext>
            </a:extLst>
          </p:cNvPr>
          <p:cNvSpPr/>
          <p:nvPr/>
        </p:nvSpPr>
        <p:spPr>
          <a:xfrm>
            <a:off x="1507521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989F6A-487E-1C4F-BF6B-E55D504847FF}"/>
              </a:ext>
            </a:extLst>
          </p:cNvPr>
          <p:cNvSpPr/>
          <p:nvPr/>
        </p:nvSpPr>
        <p:spPr>
          <a:xfrm>
            <a:off x="1507521" y="44731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9D2F518-8A4E-6A43-8275-9C729F3DC449}"/>
              </a:ext>
            </a:extLst>
          </p:cNvPr>
          <p:cNvSpPr/>
          <p:nvPr/>
        </p:nvSpPr>
        <p:spPr>
          <a:xfrm>
            <a:off x="5249562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CAC6F8C-7E98-634F-B173-F45D827824E8}"/>
              </a:ext>
            </a:extLst>
          </p:cNvPr>
          <p:cNvSpPr/>
          <p:nvPr/>
        </p:nvSpPr>
        <p:spPr>
          <a:xfrm>
            <a:off x="9168709" y="44731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B83F283-FC3B-4E4A-B6CD-FC9114061E7C}"/>
              </a:ext>
            </a:extLst>
          </p:cNvPr>
          <p:cNvSpPr/>
          <p:nvPr/>
        </p:nvSpPr>
        <p:spPr>
          <a:xfrm>
            <a:off x="5249561" y="44731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1286AA3-AB99-E14D-BE1F-957CFE45C83A}"/>
              </a:ext>
            </a:extLst>
          </p:cNvPr>
          <p:cNvSpPr/>
          <p:nvPr/>
        </p:nvSpPr>
        <p:spPr>
          <a:xfrm>
            <a:off x="9168709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18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383A1EF-8BDA-6241-8654-38F49BAB8E36}"/>
              </a:ext>
            </a:extLst>
          </p:cNvPr>
          <p:cNvSpPr txBox="1"/>
          <p:nvPr/>
        </p:nvSpPr>
        <p:spPr>
          <a:xfrm>
            <a:off x="3904730" y="4481048"/>
            <a:ext cx="13516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QA" sz="2400" dirty="0"/>
              <a:t>Is 2 &gt; 03?</a:t>
            </a:r>
          </a:p>
        </p:txBody>
      </p:sp>
    </p:spTree>
    <p:extLst>
      <p:ext uri="{BB962C8B-B14F-4D97-AF65-F5344CB8AC3E}">
        <p14:creationId xmlns:p14="http://schemas.microsoft.com/office/powerpoint/2010/main" val="362563784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Sorting</a:t>
            </a:r>
          </a:p>
        </p:txBody>
      </p:sp>
      <p:sp>
        <p:nvSpPr>
          <p:cNvPr id="8" name="Snip Same Side Corner Rectangle 7">
            <a:extLst>
              <a:ext uri="{FF2B5EF4-FFF2-40B4-BE49-F238E27FC236}">
                <a16:creationId xmlns:a16="http://schemas.microsoft.com/office/drawing/2014/main" id="{65DBDE4E-5E1E-5842-9551-C6A5698EA8CA}"/>
              </a:ext>
            </a:extLst>
          </p:cNvPr>
          <p:cNvSpPr/>
          <p:nvPr/>
        </p:nvSpPr>
        <p:spPr>
          <a:xfrm>
            <a:off x="926754" y="5338120"/>
            <a:ext cx="2854411" cy="518984"/>
          </a:xfrm>
          <a:prstGeom prst="snip2Same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Unsorted Pile</a:t>
            </a:r>
          </a:p>
        </p:txBody>
      </p:sp>
      <p:sp>
        <p:nvSpPr>
          <p:cNvPr id="11" name="Snip Same Side Corner Rectangle 10">
            <a:extLst>
              <a:ext uri="{FF2B5EF4-FFF2-40B4-BE49-F238E27FC236}">
                <a16:creationId xmlns:a16="http://schemas.microsoft.com/office/drawing/2014/main" id="{6B78B0FE-2288-4840-BA72-31D320D8DF51}"/>
              </a:ext>
            </a:extLst>
          </p:cNvPr>
          <p:cNvSpPr/>
          <p:nvPr/>
        </p:nvSpPr>
        <p:spPr>
          <a:xfrm>
            <a:off x="4757348" y="5338120"/>
            <a:ext cx="2854411" cy="518984"/>
          </a:xfrm>
          <a:prstGeom prst="snip2Same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</a:t>
            </a:r>
          </a:p>
        </p:txBody>
      </p:sp>
      <p:sp>
        <p:nvSpPr>
          <p:cNvPr id="12" name="Snip Same Side Corner Rectangle 11">
            <a:extLst>
              <a:ext uri="{FF2B5EF4-FFF2-40B4-BE49-F238E27FC236}">
                <a16:creationId xmlns:a16="http://schemas.microsoft.com/office/drawing/2014/main" id="{F22E167B-94D8-3B42-AE08-88B656BE535F}"/>
              </a:ext>
            </a:extLst>
          </p:cNvPr>
          <p:cNvSpPr/>
          <p:nvPr/>
        </p:nvSpPr>
        <p:spPr>
          <a:xfrm>
            <a:off x="8587942" y="5338120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T</a:t>
            </a:r>
            <a:r>
              <a:rPr lang="en-US" sz="2400" dirty="0">
                <a:solidFill>
                  <a:schemeClr val="bg1"/>
                </a:solidFill>
              </a:rPr>
              <a:t>e</a:t>
            </a:r>
            <a:r>
              <a:rPr lang="en-QA" sz="2400" dirty="0">
                <a:solidFill>
                  <a:schemeClr val="bg1"/>
                </a:solidFill>
              </a:rPr>
              <a:t>mporary Pile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9556635-7A4E-824E-8A28-106CF9D95B8B}"/>
              </a:ext>
            </a:extLst>
          </p:cNvPr>
          <p:cNvSpPr/>
          <p:nvPr/>
        </p:nvSpPr>
        <p:spPr>
          <a:xfrm>
            <a:off x="1507521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989F6A-487E-1C4F-BF6B-E55D504847FF}"/>
              </a:ext>
            </a:extLst>
          </p:cNvPr>
          <p:cNvSpPr/>
          <p:nvPr/>
        </p:nvSpPr>
        <p:spPr>
          <a:xfrm>
            <a:off x="1507521" y="44731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9D2F518-8A4E-6A43-8275-9C729F3DC449}"/>
              </a:ext>
            </a:extLst>
          </p:cNvPr>
          <p:cNvSpPr/>
          <p:nvPr/>
        </p:nvSpPr>
        <p:spPr>
          <a:xfrm>
            <a:off x="5249562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CAC6F8C-7E98-634F-B173-F45D827824E8}"/>
              </a:ext>
            </a:extLst>
          </p:cNvPr>
          <p:cNvSpPr/>
          <p:nvPr/>
        </p:nvSpPr>
        <p:spPr>
          <a:xfrm>
            <a:off x="9168709" y="44731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B83F283-FC3B-4E4A-B6CD-FC9114061E7C}"/>
              </a:ext>
            </a:extLst>
          </p:cNvPr>
          <p:cNvSpPr/>
          <p:nvPr/>
        </p:nvSpPr>
        <p:spPr>
          <a:xfrm>
            <a:off x="9168709" y="404065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1286AA3-AB99-E14D-BE1F-957CFE45C83A}"/>
              </a:ext>
            </a:extLst>
          </p:cNvPr>
          <p:cNvSpPr/>
          <p:nvPr/>
        </p:nvSpPr>
        <p:spPr>
          <a:xfrm>
            <a:off x="9168709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18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51B7A3C-26AC-6746-9E6A-D260BD3BC46A}"/>
              </a:ext>
            </a:extLst>
          </p:cNvPr>
          <p:cNvSpPr txBox="1"/>
          <p:nvPr/>
        </p:nvSpPr>
        <p:spPr>
          <a:xfrm>
            <a:off x="3904730" y="4481048"/>
            <a:ext cx="13516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QA" sz="2400" dirty="0"/>
              <a:t>Is 2 &gt; 03?</a:t>
            </a:r>
          </a:p>
        </p:txBody>
      </p:sp>
    </p:spTree>
    <p:extLst>
      <p:ext uri="{BB962C8B-B14F-4D97-AF65-F5344CB8AC3E}">
        <p14:creationId xmlns:p14="http://schemas.microsoft.com/office/powerpoint/2010/main" val="7971288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Sorting</a:t>
            </a:r>
          </a:p>
        </p:txBody>
      </p:sp>
      <p:sp>
        <p:nvSpPr>
          <p:cNvPr id="8" name="Snip Same Side Corner Rectangle 7">
            <a:extLst>
              <a:ext uri="{FF2B5EF4-FFF2-40B4-BE49-F238E27FC236}">
                <a16:creationId xmlns:a16="http://schemas.microsoft.com/office/drawing/2014/main" id="{65DBDE4E-5E1E-5842-9551-C6A5698EA8CA}"/>
              </a:ext>
            </a:extLst>
          </p:cNvPr>
          <p:cNvSpPr/>
          <p:nvPr/>
        </p:nvSpPr>
        <p:spPr>
          <a:xfrm>
            <a:off x="926754" y="5338120"/>
            <a:ext cx="2854411" cy="518984"/>
          </a:xfrm>
          <a:prstGeom prst="snip2Same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Unsorted Pile</a:t>
            </a:r>
          </a:p>
        </p:txBody>
      </p:sp>
      <p:sp>
        <p:nvSpPr>
          <p:cNvPr id="11" name="Snip Same Side Corner Rectangle 10">
            <a:extLst>
              <a:ext uri="{FF2B5EF4-FFF2-40B4-BE49-F238E27FC236}">
                <a16:creationId xmlns:a16="http://schemas.microsoft.com/office/drawing/2014/main" id="{6B78B0FE-2288-4840-BA72-31D320D8DF51}"/>
              </a:ext>
            </a:extLst>
          </p:cNvPr>
          <p:cNvSpPr/>
          <p:nvPr/>
        </p:nvSpPr>
        <p:spPr>
          <a:xfrm>
            <a:off x="4757348" y="5338120"/>
            <a:ext cx="2854411" cy="518984"/>
          </a:xfrm>
          <a:prstGeom prst="snip2Same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</a:t>
            </a:r>
          </a:p>
        </p:txBody>
      </p:sp>
      <p:sp>
        <p:nvSpPr>
          <p:cNvPr id="12" name="Snip Same Side Corner Rectangle 11">
            <a:extLst>
              <a:ext uri="{FF2B5EF4-FFF2-40B4-BE49-F238E27FC236}">
                <a16:creationId xmlns:a16="http://schemas.microsoft.com/office/drawing/2014/main" id="{F22E167B-94D8-3B42-AE08-88B656BE535F}"/>
              </a:ext>
            </a:extLst>
          </p:cNvPr>
          <p:cNvSpPr/>
          <p:nvPr/>
        </p:nvSpPr>
        <p:spPr>
          <a:xfrm>
            <a:off x="8587942" y="5338120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T</a:t>
            </a:r>
            <a:r>
              <a:rPr lang="en-US" sz="2400" dirty="0">
                <a:solidFill>
                  <a:schemeClr val="bg1"/>
                </a:solidFill>
              </a:rPr>
              <a:t>e</a:t>
            </a:r>
            <a:r>
              <a:rPr lang="en-QA" sz="2400" dirty="0">
                <a:solidFill>
                  <a:schemeClr val="bg1"/>
                </a:solidFill>
              </a:rPr>
              <a:t>mporary Pile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9556635-7A4E-824E-8A28-106CF9D95B8B}"/>
              </a:ext>
            </a:extLst>
          </p:cNvPr>
          <p:cNvSpPr/>
          <p:nvPr/>
        </p:nvSpPr>
        <p:spPr>
          <a:xfrm>
            <a:off x="1507521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989F6A-487E-1C4F-BF6B-E55D504847FF}"/>
              </a:ext>
            </a:extLst>
          </p:cNvPr>
          <p:cNvSpPr/>
          <p:nvPr/>
        </p:nvSpPr>
        <p:spPr>
          <a:xfrm>
            <a:off x="1507521" y="44731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9D2F518-8A4E-6A43-8275-9C729F3DC449}"/>
              </a:ext>
            </a:extLst>
          </p:cNvPr>
          <p:cNvSpPr/>
          <p:nvPr/>
        </p:nvSpPr>
        <p:spPr>
          <a:xfrm>
            <a:off x="5249562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CAC6F8C-7E98-634F-B173-F45D827824E8}"/>
              </a:ext>
            </a:extLst>
          </p:cNvPr>
          <p:cNvSpPr/>
          <p:nvPr/>
        </p:nvSpPr>
        <p:spPr>
          <a:xfrm>
            <a:off x="9168709" y="44731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B83F283-FC3B-4E4A-B6CD-FC9114061E7C}"/>
              </a:ext>
            </a:extLst>
          </p:cNvPr>
          <p:cNvSpPr/>
          <p:nvPr/>
        </p:nvSpPr>
        <p:spPr>
          <a:xfrm>
            <a:off x="9168709" y="404065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1286AA3-AB99-E14D-BE1F-957CFE45C83A}"/>
              </a:ext>
            </a:extLst>
          </p:cNvPr>
          <p:cNvSpPr/>
          <p:nvPr/>
        </p:nvSpPr>
        <p:spPr>
          <a:xfrm>
            <a:off x="9168709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18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51B7A3C-26AC-6746-9E6A-D260BD3BC46A}"/>
              </a:ext>
            </a:extLst>
          </p:cNvPr>
          <p:cNvSpPr txBox="1"/>
          <p:nvPr/>
        </p:nvSpPr>
        <p:spPr>
          <a:xfrm>
            <a:off x="3904730" y="4888824"/>
            <a:ext cx="13516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QA" sz="2400" dirty="0"/>
              <a:t>Is 2 &gt; 01?</a:t>
            </a:r>
          </a:p>
        </p:txBody>
      </p:sp>
    </p:spTree>
    <p:extLst>
      <p:ext uri="{BB962C8B-B14F-4D97-AF65-F5344CB8AC3E}">
        <p14:creationId xmlns:p14="http://schemas.microsoft.com/office/powerpoint/2010/main" val="3033634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Finding Max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541B7-C49F-F24E-8885-AAB50FCD8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90655" cy="482231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Take the first card, if any (this is the highest card so far)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Take the next card, if any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Check if it is greater than the highest card so far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GB" dirty="0"/>
              <a:t>If </a:t>
            </a:r>
            <a:r>
              <a:rPr lang="en-GB" b="1" dirty="0">
                <a:solidFill>
                  <a:srgbClr val="00B050"/>
                </a:solidFill>
              </a:rPr>
              <a:t>yes</a:t>
            </a:r>
            <a:r>
              <a:rPr lang="en-GB" dirty="0"/>
              <a:t>:  </a:t>
            </a:r>
          </a:p>
          <a:p>
            <a:pPr marL="1428750" lvl="2" indent="-514350">
              <a:buFont typeface="+mj-lt"/>
              <a:buAutoNum type="alphaLcPeriod"/>
            </a:pPr>
            <a:r>
              <a:rPr lang="en-GB" dirty="0"/>
              <a:t>Take the current card as the highest card so far</a:t>
            </a:r>
          </a:p>
          <a:p>
            <a:pPr marL="1428750" lvl="2" indent="-514350">
              <a:buFont typeface="+mj-lt"/>
              <a:buAutoNum type="alphaLcPeriod"/>
            </a:pPr>
            <a:r>
              <a:rPr lang="en-GB" dirty="0"/>
              <a:t>Go back to step 2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GB" dirty="0"/>
              <a:t>If </a:t>
            </a:r>
            <a:r>
              <a:rPr lang="en-GB" b="1" dirty="0">
                <a:solidFill>
                  <a:srgbClr val="C00000"/>
                </a:solidFill>
              </a:rPr>
              <a:t>no</a:t>
            </a:r>
            <a:r>
              <a:rPr lang="en-GB" dirty="0"/>
              <a:t>:  </a:t>
            </a:r>
          </a:p>
          <a:p>
            <a:pPr marL="1428750" lvl="2" indent="-514350">
              <a:buFont typeface="+mj-lt"/>
              <a:buAutoNum type="alphaLcPeriod"/>
            </a:pPr>
            <a:r>
              <a:rPr lang="en-GB" dirty="0"/>
              <a:t>Discard the current card </a:t>
            </a:r>
          </a:p>
          <a:p>
            <a:pPr marL="1428750" lvl="2" indent="-514350">
              <a:buFont typeface="+mj-lt"/>
              <a:buAutoNum type="alphaLcPeriod"/>
            </a:pPr>
            <a:r>
              <a:rPr lang="en-GB" dirty="0"/>
              <a:t>Go back to step 2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FEE77787-F377-D841-86B5-FF8AE0229F53}"/>
              </a:ext>
            </a:extLst>
          </p:cNvPr>
          <p:cNvSpPr/>
          <p:nvPr/>
        </p:nvSpPr>
        <p:spPr>
          <a:xfrm>
            <a:off x="542666" y="5670550"/>
            <a:ext cx="11281719" cy="822325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When there are no more cards to take in step 2, the highest card so far will be the highest (or the </a:t>
            </a:r>
            <a:r>
              <a:rPr lang="en-GB" sz="2400" i="1" dirty="0"/>
              <a:t>maximum</a:t>
            </a:r>
            <a:r>
              <a:rPr lang="en-GB" sz="2400" dirty="0"/>
              <a:t>) card in the deck</a:t>
            </a:r>
          </a:p>
        </p:txBody>
      </p:sp>
    </p:spTree>
    <p:extLst>
      <p:ext uri="{BB962C8B-B14F-4D97-AF65-F5344CB8AC3E}">
        <p14:creationId xmlns:p14="http://schemas.microsoft.com/office/powerpoint/2010/main" val="1554497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Sorting</a:t>
            </a:r>
          </a:p>
        </p:txBody>
      </p:sp>
      <p:sp>
        <p:nvSpPr>
          <p:cNvPr id="8" name="Snip Same Side Corner Rectangle 7">
            <a:extLst>
              <a:ext uri="{FF2B5EF4-FFF2-40B4-BE49-F238E27FC236}">
                <a16:creationId xmlns:a16="http://schemas.microsoft.com/office/drawing/2014/main" id="{65DBDE4E-5E1E-5842-9551-C6A5698EA8CA}"/>
              </a:ext>
            </a:extLst>
          </p:cNvPr>
          <p:cNvSpPr/>
          <p:nvPr/>
        </p:nvSpPr>
        <p:spPr>
          <a:xfrm>
            <a:off x="926754" y="5338120"/>
            <a:ext cx="2854411" cy="518984"/>
          </a:xfrm>
          <a:prstGeom prst="snip2Same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Unsorted Pile</a:t>
            </a:r>
          </a:p>
        </p:txBody>
      </p:sp>
      <p:sp>
        <p:nvSpPr>
          <p:cNvPr id="11" name="Snip Same Side Corner Rectangle 10">
            <a:extLst>
              <a:ext uri="{FF2B5EF4-FFF2-40B4-BE49-F238E27FC236}">
                <a16:creationId xmlns:a16="http://schemas.microsoft.com/office/drawing/2014/main" id="{6B78B0FE-2288-4840-BA72-31D320D8DF51}"/>
              </a:ext>
            </a:extLst>
          </p:cNvPr>
          <p:cNvSpPr/>
          <p:nvPr/>
        </p:nvSpPr>
        <p:spPr>
          <a:xfrm>
            <a:off x="4757348" y="5338120"/>
            <a:ext cx="2854411" cy="518984"/>
          </a:xfrm>
          <a:prstGeom prst="snip2Same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</a:t>
            </a:r>
          </a:p>
        </p:txBody>
      </p:sp>
      <p:sp>
        <p:nvSpPr>
          <p:cNvPr id="12" name="Snip Same Side Corner Rectangle 11">
            <a:extLst>
              <a:ext uri="{FF2B5EF4-FFF2-40B4-BE49-F238E27FC236}">
                <a16:creationId xmlns:a16="http://schemas.microsoft.com/office/drawing/2014/main" id="{F22E167B-94D8-3B42-AE08-88B656BE535F}"/>
              </a:ext>
            </a:extLst>
          </p:cNvPr>
          <p:cNvSpPr/>
          <p:nvPr/>
        </p:nvSpPr>
        <p:spPr>
          <a:xfrm>
            <a:off x="8587942" y="5338120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T</a:t>
            </a:r>
            <a:r>
              <a:rPr lang="en-US" sz="2400" dirty="0">
                <a:solidFill>
                  <a:schemeClr val="bg1"/>
                </a:solidFill>
              </a:rPr>
              <a:t>e</a:t>
            </a:r>
            <a:r>
              <a:rPr lang="en-QA" sz="2400" dirty="0">
                <a:solidFill>
                  <a:schemeClr val="bg1"/>
                </a:solidFill>
              </a:rPr>
              <a:t>mporary Pile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9556635-7A4E-824E-8A28-106CF9D95B8B}"/>
              </a:ext>
            </a:extLst>
          </p:cNvPr>
          <p:cNvSpPr/>
          <p:nvPr/>
        </p:nvSpPr>
        <p:spPr>
          <a:xfrm>
            <a:off x="1507521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989F6A-487E-1C4F-BF6B-E55D504847FF}"/>
              </a:ext>
            </a:extLst>
          </p:cNvPr>
          <p:cNvSpPr/>
          <p:nvPr/>
        </p:nvSpPr>
        <p:spPr>
          <a:xfrm>
            <a:off x="5249561" y="445855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9D2F518-8A4E-6A43-8275-9C729F3DC449}"/>
              </a:ext>
            </a:extLst>
          </p:cNvPr>
          <p:cNvSpPr/>
          <p:nvPr/>
        </p:nvSpPr>
        <p:spPr>
          <a:xfrm>
            <a:off x="5249562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CAC6F8C-7E98-634F-B173-F45D827824E8}"/>
              </a:ext>
            </a:extLst>
          </p:cNvPr>
          <p:cNvSpPr/>
          <p:nvPr/>
        </p:nvSpPr>
        <p:spPr>
          <a:xfrm>
            <a:off x="9168709" y="44731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B83F283-FC3B-4E4A-B6CD-FC9114061E7C}"/>
              </a:ext>
            </a:extLst>
          </p:cNvPr>
          <p:cNvSpPr/>
          <p:nvPr/>
        </p:nvSpPr>
        <p:spPr>
          <a:xfrm>
            <a:off x="9168709" y="404065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1286AA3-AB99-E14D-BE1F-957CFE45C83A}"/>
              </a:ext>
            </a:extLst>
          </p:cNvPr>
          <p:cNvSpPr/>
          <p:nvPr/>
        </p:nvSpPr>
        <p:spPr>
          <a:xfrm>
            <a:off x="9168709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191279543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Sorting</a:t>
            </a:r>
          </a:p>
        </p:txBody>
      </p:sp>
      <p:sp>
        <p:nvSpPr>
          <p:cNvPr id="8" name="Snip Same Side Corner Rectangle 7">
            <a:extLst>
              <a:ext uri="{FF2B5EF4-FFF2-40B4-BE49-F238E27FC236}">
                <a16:creationId xmlns:a16="http://schemas.microsoft.com/office/drawing/2014/main" id="{65DBDE4E-5E1E-5842-9551-C6A5698EA8CA}"/>
              </a:ext>
            </a:extLst>
          </p:cNvPr>
          <p:cNvSpPr/>
          <p:nvPr/>
        </p:nvSpPr>
        <p:spPr>
          <a:xfrm>
            <a:off x="926754" y="5338120"/>
            <a:ext cx="2854411" cy="518984"/>
          </a:xfrm>
          <a:prstGeom prst="snip2Same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Unsorted Pile</a:t>
            </a:r>
          </a:p>
        </p:txBody>
      </p:sp>
      <p:sp>
        <p:nvSpPr>
          <p:cNvPr id="11" name="Snip Same Side Corner Rectangle 10">
            <a:extLst>
              <a:ext uri="{FF2B5EF4-FFF2-40B4-BE49-F238E27FC236}">
                <a16:creationId xmlns:a16="http://schemas.microsoft.com/office/drawing/2014/main" id="{6B78B0FE-2288-4840-BA72-31D320D8DF51}"/>
              </a:ext>
            </a:extLst>
          </p:cNvPr>
          <p:cNvSpPr/>
          <p:nvPr/>
        </p:nvSpPr>
        <p:spPr>
          <a:xfrm>
            <a:off x="4757348" y="5338120"/>
            <a:ext cx="2854411" cy="518984"/>
          </a:xfrm>
          <a:prstGeom prst="snip2Same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</a:t>
            </a:r>
          </a:p>
        </p:txBody>
      </p:sp>
      <p:sp>
        <p:nvSpPr>
          <p:cNvPr id="12" name="Snip Same Side Corner Rectangle 11">
            <a:extLst>
              <a:ext uri="{FF2B5EF4-FFF2-40B4-BE49-F238E27FC236}">
                <a16:creationId xmlns:a16="http://schemas.microsoft.com/office/drawing/2014/main" id="{F22E167B-94D8-3B42-AE08-88B656BE535F}"/>
              </a:ext>
            </a:extLst>
          </p:cNvPr>
          <p:cNvSpPr/>
          <p:nvPr/>
        </p:nvSpPr>
        <p:spPr>
          <a:xfrm>
            <a:off x="8587942" y="5338120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T</a:t>
            </a:r>
            <a:r>
              <a:rPr lang="en-US" sz="2400" dirty="0">
                <a:solidFill>
                  <a:schemeClr val="bg1"/>
                </a:solidFill>
              </a:rPr>
              <a:t>e</a:t>
            </a:r>
            <a:r>
              <a:rPr lang="en-QA" sz="2400" dirty="0">
                <a:solidFill>
                  <a:schemeClr val="bg1"/>
                </a:solidFill>
              </a:rPr>
              <a:t>mporary Pile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9556635-7A4E-824E-8A28-106CF9D95B8B}"/>
              </a:ext>
            </a:extLst>
          </p:cNvPr>
          <p:cNvSpPr/>
          <p:nvPr/>
        </p:nvSpPr>
        <p:spPr>
          <a:xfrm>
            <a:off x="1507521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989F6A-487E-1C4F-BF6B-E55D504847FF}"/>
              </a:ext>
            </a:extLst>
          </p:cNvPr>
          <p:cNvSpPr/>
          <p:nvPr/>
        </p:nvSpPr>
        <p:spPr>
          <a:xfrm>
            <a:off x="5249561" y="445855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9D2F518-8A4E-6A43-8275-9C729F3DC449}"/>
              </a:ext>
            </a:extLst>
          </p:cNvPr>
          <p:cNvSpPr/>
          <p:nvPr/>
        </p:nvSpPr>
        <p:spPr>
          <a:xfrm>
            <a:off x="5249562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CAC6F8C-7E98-634F-B173-F45D827824E8}"/>
              </a:ext>
            </a:extLst>
          </p:cNvPr>
          <p:cNvSpPr/>
          <p:nvPr/>
        </p:nvSpPr>
        <p:spPr>
          <a:xfrm>
            <a:off x="9168709" y="44731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B83F283-FC3B-4E4A-B6CD-FC9114061E7C}"/>
              </a:ext>
            </a:extLst>
          </p:cNvPr>
          <p:cNvSpPr/>
          <p:nvPr/>
        </p:nvSpPr>
        <p:spPr>
          <a:xfrm>
            <a:off x="5249560" y="4026068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1286AA3-AB99-E14D-BE1F-957CFE45C83A}"/>
              </a:ext>
            </a:extLst>
          </p:cNvPr>
          <p:cNvSpPr/>
          <p:nvPr/>
        </p:nvSpPr>
        <p:spPr>
          <a:xfrm>
            <a:off x="9168709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191335601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Sorting</a:t>
            </a:r>
          </a:p>
        </p:txBody>
      </p:sp>
      <p:sp>
        <p:nvSpPr>
          <p:cNvPr id="8" name="Snip Same Side Corner Rectangle 7">
            <a:extLst>
              <a:ext uri="{FF2B5EF4-FFF2-40B4-BE49-F238E27FC236}">
                <a16:creationId xmlns:a16="http://schemas.microsoft.com/office/drawing/2014/main" id="{65DBDE4E-5E1E-5842-9551-C6A5698EA8CA}"/>
              </a:ext>
            </a:extLst>
          </p:cNvPr>
          <p:cNvSpPr/>
          <p:nvPr/>
        </p:nvSpPr>
        <p:spPr>
          <a:xfrm>
            <a:off x="926754" y="5338120"/>
            <a:ext cx="2854411" cy="518984"/>
          </a:xfrm>
          <a:prstGeom prst="snip2Same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Unsorted Pile</a:t>
            </a:r>
          </a:p>
        </p:txBody>
      </p:sp>
      <p:sp>
        <p:nvSpPr>
          <p:cNvPr id="11" name="Snip Same Side Corner Rectangle 10">
            <a:extLst>
              <a:ext uri="{FF2B5EF4-FFF2-40B4-BE49-F238E27FC236}">
                <a16:creationId xmlns:a16="http://schemas.microsoft.com/office/drawing/2014/main" id="{6B78B0FE-2288-4840-BA72-31D320D8DF51}"/>
              </a:ext>
            </a:extLst>
          </p:cNvPr>
          <p:cNvSpPr/>
          <p:nvPr/>
        </p:nvSpPr>
        <p:spPr>
          <a:xfrm>
            <a:off x="4757348" y="5338120"/>
            <a:ext cx="2854411" cy="518984"/>
          </a:xfrm>
          <a:prstGeom prst="snip2Same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</a:t>
            </a:r>
          </a:p>
        </p:txBody>
      </p:sp>
      <p:sp>
        <p:nvSpPr>
          <p:cNvPr id="12" name="Snip Same Side Corner Rectangle 11">
            <a:extLst>
              <a:ext uri="{FF2B5EF4-FFF2-40B4-BE49-F238E27FC236}">
                <a16:creationId xmlns:a16="http://schemas.microsoft.com/office/drawing/2014/main" id="{F22E167B-94D8-3B42-AE08-88B656BE535F}"/>
              </a:ext>
            </a:extLst>
          </p:cNvPr>
          <p:cNvSpPr/>
          <p:nvPr/>
        </p:nvSpPr>
        <p:spPr>
          <a:xfrm>
            <a:off x="8587942" y="5338120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T</a:t>
            </a:r>
            <a:r>
              <a:rPr lang="en-US" sz="2400" dirty="0">
                <a:solidFill>
                  <a:schemeClr val="bg1"/>
                </a:solidFill>
              </a:rPr>
              <a:t>e</a:t>
            </a:r>
            <a:r>
              <a:rPr lang="en-QA" sz="2400" dirty="0">
                <a:solidFill>
                  <a:schemeClr val="bg1"/>
                </a:solidFill>
              </a:rPr>
              <a:t>mporary Pile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9556635-7A4E-824E-8A28-106CF9D95B8B}"/>
              </a:ext>
            </a:extLst>
          </p:cNvPr>
          <p:cNvSpPr/>
          <p:nvPr/>
        </p:nvSpPr>
        <p:spPr>
          <a:xfrm>
            <a:off x="1507521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989F6A-487E-1C4F-BF6B-E55D504847FF}"/>
              </a:ext>
            </a:extLst>
          </p:cNvPr>
          <p:cNvSpPr/>
          <p:nvPr/>
        </p:nvSpPr>
        <p:spPr>
          <a:xfrm>
            <a:off x="5249561" y="445855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9D2F518-8A4E-6A43-8275-9C729F3DC449}"/>
              </a:ext>
            </a:extLst>
          </p:cNvPr>
          <p:cNvSpPr/>
          <p:nvPr/>
        </p:nvSpPr>
        <p:spPr>
          <a:xfrm>
            <a:off x="5249562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CAC6F8C-7E98-634F-B173-F45D827824E8}"/>
              </a:ext>
            </a:extLst>
          </p:cNvPr>
          <p:cNvSpPr/>
          <p:nvPr/>
        </p:nvSpPr>
        <p:spPr>
          <a:xfrm>
            <a:off x="5249559" y="3593580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B83F283-FC3B-4E4A-B6CD-FC9114061E7C}"/>
              </a:ext>
            </a:extLst>
          </p:cNvPr>
          <p:cNvSpPr/>
          <p:nvPr/>
        </p:nvSpPr>
        <p:spPr>
          <a:xfrm>
            <a:off x="5249560" y="4026068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1286AA3-AB99-E14D-BE1F-957CFE45C83A}"/>
              </a:ext>
            </a:extLst>
          </p:cNvPr>
          <p:cNvSpPr/>
          <p:nvPr/>
        </p:nvSpPr>
        <p:spPr>
          <a:xfrm>
            <a:off x="9168709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70265672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Sorting</a:t>
            </a:r>
          </a:p>
        </p:txBody>
      </p:sp>
      <p:sp>
        <p:nvSpPr>
          <p:cNvPr id="8" name="Snip Same Side Corner Rectangle 7">
            <a:extLst>
              <a:ext uri="{FF2B5EF4-FFF2-40B4-BE49-F238E27FC236}">
                <a16:creationId xmlns:a16="http://schemas.microsoft.com/office/drawing/2014/main" id="{65DBDE4E-5E1E-5842-9551-C6A5698EA8CA}"/>
              </a:ext>
            </a:extLst>
          </p:cNvPr>
          <p:cNvSpPr/>
          <p:nvPr/>
        </p:nvSpPr>
        <p:spPr>
          <a:xfrm>
            <a:off x="926754" y="5338120"/>
            <a:ext cx="2854411" cy="518984"/>
          </a:xfrm>
          <a:prstGeom prst="snip2Same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Unsorted Pile</a:t>
            </a:r>
          </a:p>
        </p:txBody>
      </p:sp>
      <p:sp>
        <p:nvSpPr>
          <p:cNvPr id="11" name="Snip Same Side Corner Rectangle 10">
            <a:extLst>
              <a:ext uri="{FF2B5EF4-FFF2-40B4-BE49-F238E27FC236}">
                <a16:creationId xmlns:a16="http://schemas.microsoft.com/office/drawing/2014/main" id="{6B78B0FE-2288-4840-BA72-31D320D8DF51}"/>
              </a:ext>
            </a:extLst>
          </p:cNvPr>
          <p:cNvSpPr/>
          <p:nvPr/>
        </p:nvSpPr>
        <p:spPr>
          <a:xfrm>
            <a:off x="4757348" y="5338120"/>
            <a:ext cx="2854411" cy="518984"/>
          </a:xfrm>
          <a:prstGeom prst="snip2Same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</a:t>
            </a:r>
          </a:p>
        </p:txBody>
      </p:sp>
      <p:sp>
        <p:nvSpPr>
          <p:cNvPr id="12" name="Snip Same Side Corner Rectangle 11">
            <a:extLst>
              <a:ext uri="{FF2B5EF4-FFF2-40B4-BE49-F238E27FC236}">
                <a16:creationId xmlns:a16="http://schemas.microsoft.com/office/drawing/2014/main" id="{F22E167B-94D8-3B42-AE08-88B656BE535F}"/>
              </a:ext>
            </a:extLst>
          </p:cNvPr>
          <p:cNvSpPr/>
          <p:nvPr/>
        </p:nvSpPr>
        <p:spPr>
          <a:xfrm>
            <a:off x="8587942" y="5338120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T</a:t>
            </a:r>
            <a:r>
              <a:rPr lang="en-US" sz="2400" dirty="0">
                <a:solidFill>
                  <a:schemeClr val="bg1"/>
                </a:solidFill>
              </a:rPr>
              <a:t>e</a:t>
            </a:r>
            <a:r>
              <a:rPr lang="en-QA" sz="2400" dirty="0">
                <a:solidFill>
                  <a:schemeClr val="bg1"/>
                </a:solidFill>
              </a:rPr>
              <a:t>mporary Pile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9556635-7A4E-824E-8A28-106CF9D95B8B}"/>
              </a:ext>
            </a:extLst>
          </p:cNvPr>
          <p:cNvSpPr/>
          <p:nvPr/>
        </p:nvSpPr>
        <p:spPr>
          <a:xfrm>
            <a:off x="1507521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989F6A-487E-1C4F-BF6B-E55D504847FF}"/>
              </a:ext>
            </a:extLst>
          </p:cNvPr>
          <p:cNvSpPr/>
          <p:nvPr/>
        </p:nvSpPr>
        <p:spPr>
          <a:xfrm>
            <a:off x="5249561" y="445855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9D2F518-8A4E-6A43-8275-9C729F3DC449}"/>
              </a:ext>
            </a:extLst>
          </p:cNvPr>
          <p:cNvSpPr/>
          <p:nvPr/>
        </p:nvSpPr>
        <p:spPr>
          <a:xfrm>
            <a:off x="5249562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CAC6F8C-7E98-634F-B173-F45D827824E8}"/>
              </a:ext>
            </a:extLst>
          </p:cNvPr>
          <p:cNvSpPr/>
          <p:nvPr/>
        </p:nvSpPr>
        <p:spPr>
          <a:xfrm>
            <a:off x="5249559" y="3593580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B83F283-FC3B-4E4A-B6CD-FC9114061E7C}"/>
              </a:ext>
            </a:extLst>
          </p:cNvPr>
          <p:cNvSpPr/>
          <p:nvPr/>
        </p:nvSpPr>
        <p:spPr>
          <a:xfrm>
            <a:off x="5249560" y="4026068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1286AA3-AB99-E14D-BE1F-957CFE45C83A}"/>
              </a:ext>
            </a:extLst>
          </p:cNvPr>
          <p:cNvSpPr/>
          <p:nvPr/>
        </p:nvSpPr>
        <p:spPr>
          <a:xfrm>
            <a:off x="5249558" y="314650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250988809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Sorting</a:t>
            </a:r>
          </a:p>
        </p:txBody>
      </p:sp>
      <p:sp>
        <p:nvSpPr>
          <p:cNvPr id="8" name="Snip Same Side Corner Rectangle 7">
            <a:extLst>
              <a:ext uri="{FF2B5EF4-FFF2-40B4-BE49-F238E27FC236}">
                <a16:creationId xmlns:a16="http://schemas.microsoft.com/office/drawing/2014/main" id="{65DBDE4E-5E1E-5842-9551-C6A5698EA8CA}"/>
              </a:ext>
            </a:extLst>
          </p:cNvPr>
          <p:cNvSpPr/>
          <p:nvPr/>
        </p:nvSpPr>
        <p:spPr>
          <a:xfrm>
            <a:off x="926754" y="5338120"/>
            <a:ext cx="2854411" cy="518984"/>
          </a:xfrm>
          <a:prstGeom prst="snip2Same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Unsorted Pile</a:t>
            </a:r>
          </a:p>
        </p:txBody>
      </p:sp>
      <p:sp>
        <p:nvSpPr>
          <p:cNvPr id="11" name="Snip Same Side Corner Rectangle 10">
            <a:extLst>
              <a:ext uri="{FF2B5EF4-FFF2-40B4-BE49-F238E27FC236}">
                <a16:creationId xmlns:a16="http://schemas.microsoft.com/office/drawing/2014/main" id="{6B78B0FE-2288-4840-BA72-31D320D8DF51}"/>
              </a:ext>
            </a:extLst>
          </p:cNvPr>
          <p:cNvSpPr/>
          <p:nvPr/>
        </p:nvSpPr>
        <p:spPr>
          <a:xfrm>
            <a:off x="4757348" y="5338120"/>
            <a:ext cx="2854411" cy="518984"/>
          </a:xfrm>
          <a:prstGeom prst="snip2Same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</a:t>
            </a:r>
          </a:p>
        </p:txBody>
      </p:sp>
      <p:sp>
        <p:nvSpPr>
          <p:cNvPr id="12" name="Snip Same Side Corner Rectangle 11">
            <a:extLst>
              <a:ext uri="{FF2B5EF4-FFF2-40B4-BE49-F238E27FC236}">
                <a16:creationId xmlns:a16="http://schemas.microsoft.com/office/drawing/2014/main" id="{F22E167B-94D8-3B42-AE08-88B656BE535F}"/>
              </a:ext>
            </a:extLst>
          </p:cNvPr>
          <p:cNvSpPr/>
          <p:nvPr/>
        </p:nvSpPr>
        <p:spPr>
          <a:xfrm>
            <a:off x="8587942" y="5338120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T</a:t>
            </a:r>
            <a:r>
              <a:rPr lang="en-US" sz="2400" dirty="0">
                <a:solidFill>
                  <a:schemeClr val="bg1"/>
                </a:solidFill>
              </a:rPr>
              <a:t>e</a:t>
            </a:r>
            <a:r>
              <a:rPr lang="en-QA" sz="2400" dirty="0">
                <a:solidFill>
                  <a:schemeClr val="bg1"/>
                </a:solidFill>
              </a:rPr>
              <a:t>mporary Pile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9556635-7A4E-824E-8A28-106CF9D95B8B}"/>
              </a:ext>
            </a:extLst>
          </p:cNvPr>
          <p:cNvSpPr/>
          <p:nvPr/>
        </p:nvSpPr>
        <p:spPr>
          <a:xfrm>
            <a:off x="1507521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989F6A-487E-1C4F-BF6B-E55D504847FF}"/>
              </a:ext>
            </a:extLst>
          </p:cNvPr>
          <p:cNvSpPr/>
          <p:nvPr/>
        </p:nvSpPr>
        <p:spPr>
          <a:xfrm>
            <a:off x="5249561" y="445855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9D2F518-8A4E-6A43-8275-9C729F3DC449}"/>
              </a:ext>
            </a:extLst>
          </p:cNvPr>
          <p:cNvSpPr/>
          <p:nvPr/>
        </p:nvSpPr>
        <p:spPr>
          <a:xfrm>
            <a:off x="5249562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CAC6F8C-7E98-634F-B173-F45D827824E8}"/>
              </a:ext>
            </a:extLst>
          </p:cNvPr>
          <p:cNvSpPr/>
          <p:nvPr/>
        </p:nvSpPr>
        <p:spPr>
          <a:xfrm>
            <a:off x="5249559" y="3593580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B83F283-FC3B-4E4A-B6CD-FC9114061E7C}"/>
              </a:ext>
            </a:extLst>
          </p:cNvPr>
          <p:cNvSpPr/>
          <p:nvPr/>
        </p:nvSpPr>
        <p:spPr>
          <a:xfrm>
            <a:off x="5249560" y="4026068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1286AA3-AB99-E14D-BE1F-957CFE45C83A}"/>
              </a:ext>
            </a:extLst>
          </p:cNvPr>
          <p:cNvSpPr/>
          <p:nvPr/>
        </p:nvSpPr>
        <p:spPr>
          <a:xfrm>
            <a:off x="5249558" y="314650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18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C1879D0-F5D3-3D45-BA77-F4945333188C}"/>
              </a:ext>
            </a:extLst>
          </p:cNvPr>
          <p:cNvSpPr txBox="1"/>
          <p:nvPr/>
        </p:nvSpPr>
        <p:spPr>
          <a:xfrm>
            <a:off x="3730053" y="3146504"/>
            <a:ext cx="15071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QA" sz="2400" dirty="0"/>
              <a:t>Is 19 &gt; 18?</a:t>
            </a:r>
          </a:p>
        </p:txBody>
      </p:sp>
    </p:spTree>
    <p:extLst>
      <p:ext uri="{BB962C8B-B14F-4D97-AF65-F5344CB8AC3E}">
        <p14:creationId xmlns:p14="http://schemas.microsoft.com/office/powerpoint/2010/main" val="295185082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Sorting</a:t>
            </a:r>
          </a:p>
        </p:txBody>
      </p:sp>
      <p:sp>
        <p:nvSpPr>
          <p:cNvPr id="8" name="Snip Same Side Corner Rectangle 7">
            <a:extLst>
              <a:ext uri="{FF2B5EF4-FFF2-40B4-BE49-F238E27FC236}">
                <a16:creationId xmlns:a16="http://schemas.microsoft.com/office/drawing/2014/main" id="{65DBDE4E-5E1E-5842-9551-C6A5698EA8CA}"/>
              </a:ext>
            </a:extLst>
          </p:cNvPr>
          <p:cNvSpPr/>
          <p:nvPr/>
        </p:nvSpPr>
        <p:spPr>
          <a:xfrm>
            <a:off x="926754" y="5338120"/>
            <a:ext cx="2854411" cy="518984"/>
          </a:xfrm>
          <a:prstGeom prst="snip2Same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Unsorted Pile</a:t>
            </a:r>
          </a:p>
        </p:txBody>
      </p:sp>
      <p:sp>
        <p:nvSpPr>
          <p:cNvPr id="11" name="Snip Same Side Corner Rectangle 10">
            <a:extLst>
              <a:ext uri="{FF2B5EF4-FFF2-40B4-BE49-F238E27FC236}">
                <a16:creationId xmlns:a16="http://schemas.microsoft.com/office/drawing/2014/main" id="{6B78B0FE-2288-4840-BA72-31D320D8DF51}"/>
              </a:ext>
            </a:extLst>
          </p:cNvPr>
          <p:cNvSpPr/>
          <p:nvPr/>
        </p:nvSpPr>
        <p:spPr>
          <a:xfrm>
            <a:off x="4757348" y="5338120"/>
            <a:ext cx="2854411" cy="518984"/>
          </a:xfrm>
          <a:prstGeom prst="snip2Same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</a:t>
            </a:r>
          </a:p>
        </p:txBody>
      </p:sp>
      <p:sp>
        <p:nvSpPr>
          <p:cNvPr id="12" name="Snip Same Side Corner Rectangle 11">
            <a:extLst>
              <a:ext uri="{FF2B5EF4-FFF2-40B4-BE49-F238E27FC236}">
                <a16:creationId xmlns:a16="http://schemas.microsoft.com/office/drawing/2014/main" id="{F22E167B-94D8-3B42-AE08-88B656BE535F}"/>
              </a:ext>
            </a:extLst>
          </p:cNvPr>
          <p:cNvSpPr/>
          <p:nvPr/>
        </p:nvSpPr>
        <p:spPr>
          <a:xfrm>
            <a:off x="8587942" y="5338120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T</a:t>
            </a:r>
            <a:r>
              <a:rPr lang="en-US" sz="2400" dirty="0">
                <a:solidFill>
                  <a:schemeClr val="bg1"/>
                </a:solidFill>
              </a:rPr>
              <a:t>e</a:t>
            </a:r>
            <a:r>
              <a:rPr lang="en-QA" sz="2400" dirty="0">
                <a:solidFill>
                  <a:schemeClr val="bg1"/>
                </a:solidFill>
              </a:rPr>
              <a:t>mporary Pile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9556635-7A4E-824E-8A28-106CF9D95B8B}"/>
              </a:ext>
            </a:extLst>
          </p:cNvPr>
          <p:cNvSpPr/>
          <p:nvPr/>
        </p:nvSpPr>
        <p:spPr>
          <a:xfrm>
            <a:off x="5249554" y="270672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989F6A-487E-1C4F-BF6B-E55D504847FF}"/>
              </a:ext>
            </a:extLst>
          </p:cNvPr>
          <p:cNvSpPr/>
          <p:nvPr/>
        </p:nvSpPr>
        <p:spPr>
          <a:xfrm>
            <a:off x="5249561" y="445855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9D2F518-8A4E-6A43-8275-9C729F3DC449}"/>
              </a:ext>
            </a:extLst>
          </p:cNvPr>
          <p:cNvSpPr/>
          <p:nvPr/>
        </p:nvSpPr>
        <p:spPr>
          <a:xfrm>
            <a:off x="5249562" y="490563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CAC6F8C-7E98-634F-B173-F45D827824E8}"/>
              </a:ext>
            </a:extLst>
          </p:cNvPr>
          <p:cNvSpPr/>
          <p:nvPr/>
        </p:nvSpPr>
        <p:spPr>
          <a:xfrm>
            <a:off x="5249559" y="3593580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B83F283-FC3B-4E4A-B6CD-FC9114061E7C}"/>
              </a:ext>
            </a:extLst>
          </p:cNvPr>
          <p:cNvSpPr/>
          <p:nvPr/>
        </p:nvSpPr>
        <p:spPr>
          <a:xfrm>
            <a:off x="5249560" y="4026068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1286AA3-AB99-E14D-BE1F-957CFE45C83A}"/>
              </a:ext>
            </a:extLst>
          </p:cNvPr>
          <p:cNvSpPr/>
          <p:nvPr/>
        </p:nvSpPr>
        <p:spPr>
          <a:xfrm>
            <a:off x="5249558" y="314650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178479353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541B7-C49F-F24E-8885-AAB50FCD8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11255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000" dirty="0">
                <a:solidFill>
                  <a:srgbClr val="00B0F0"/>
                </a:solidFill>
              </a:rPr>
              <a:t>The full algorithm can be defined as follows</a:t>
            </a:r>
            <a:endParaRPr lang="en-QA" sz="40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810806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541B7-C49F-F24E-8885-AAB50FCD8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429283"/>
            <a:ext cx="10611255" cy="6428723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b="1" dirty="0"/>
              <a:t>Check if the unsorted pile is empty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2200" dirty="0"/>
              <a:t>If </a:t>
            </a:r>
            <a:r>
              <a:rPr lang="en-US" sz="2200" b="1" dirty="0">
                <a:solidFill>
                  <a:srgbClr val="00B050"/>
                </a:solidFill>
              </a:rPr>
              <a:t>yes</a:t>
            </a:r>
            <a:r>
              <a:rPr lang="en-US" sz="2200" dirty="0"/>
              <a:t>: halt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2200" dirty="0"/>
              <a:t>If </a:t>
            </a:r>
            <a:r>
              <a:rPr lang="en-US" sz="2200" b="1" dirty="0">
                <a:solidFill>
                  <a:srgbClr val="C00000"/>
                </a:solidFill>
              </a:rPr>
              <a:t>no</a:t>
            </a:r>
            <a:r>
              <a:rPr lang="en-US" sz="2200" dirty="0"/>
              <a:t>: take a card from the unsorted pile to place it on the sorted pile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b="1" dirty="0"/>
              <a:t>Check if the sorted pile is empty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2200" dirty="0"/>
              <a:t>If </a:t>
            </a:r>
            <a:r>
              <a:rPr lang="en-US" sz="2200" b="1" dirty="0">
                <a:solidFill>
                  <a:srgbClr val="00B050"/>
                </a:solidFill>
              </a:rPr>
              <a:t>yes</a:t>
            </a:r>
            <a:r>
              <a:rPr lang="en-US" sz="2200" dirty="0"/>
              <a:t>:</a:t>
            </a:r>
          </a:p>
          <a:p>
            <a:pPr marL="1428750" lvl="2" indent="-514350">
              <a:buFont typeface="+mj-lt"/>
              <a:buAutoNum type="romanLcPeriod"/>
            </a:pPr>
            <a:r>
              <a:rPr lang="en-US" sz="2200" dirty="0"/>
              <a:t>Place the card on the sorted pile</a:t>
            </a:r>
          </a:p>
          <a:p>
            <a:pPr marL="1428750" lvl="2" indent="-514350">
              <a:buFont typeface="+mj-lt"/>
              <a:buAutoNum type="romanLcPeriod"/>
            </a:pPr>
            <a:r>
              <a:rPr lang="en-US" sz="2200" dirty="0"/>
              <a:t>Go back to step 1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2200" dirty="0"/>
              <a:t>If </a:t>
            </a:r>
            <a:r>
              <a:rPr lang="en-US" sz="2200" b="1" dirty="0">
                <a:solidFill>
                  <a:srgbClr val="C00000"/>
                </a:solidFill>
              </a:rPr>
              <a:t>no</a:t>
            </a:r>
            <a:r>
              <a:rPr lang="en-US" sz="2200" dirty="0"/>
              <a:t>:</a:t>
            </a:r>
          </a:p>
          <a:p>
            <a:pPr marL="1428750" lvl="2" indent="-514350">
              <a:buFont typeface="+mj-lt"/>
              <a:buAutoNum type="romanLcPeriod"/>
            </a:pPr>
            <a:r>
              <a:rPr lang="en-US" b="1" dirty="0"/>
              <a:t>Check if the card is greater than the first card on the sorted pile</a:t>
            </a:r>
          </a:p>
          <a:p>
            <a:pPr marL="1828800" lvl="3" indent="-457200">
              <a:buFont typeface="+mj-lt"/>
              <a:buAutoNum type="alphaUcPeriod"/>
            </a:pPr>
            <a:r>
              <a:rPr lang="en-US" sz="2000" dirty="0"/>
              <a:t>If </a:t>
            </a:r>
            <a:r>
              <a:rPr lang="en-US" sz="2000" b="1" dirty="0">
                <a:solidFill>
                  <a:srgbClr val="00B050"/>
                </a:solidFill>
              </a:rPr>
              <a:t>yes</a:t>
            </a:r>
            <a:r>
              <a:rPr lang="en-US" sz="2000" dirty="0"/>
              <a:t>: </a:t>
            </a:r>
          </a:p>
          <a:p>
            <a:pPr marL="2343150" lvl="4" indent="-514350">
              <a:buFont typeface="+mj-lt"/>
              <a:buAutoNum type="romanUcPeriod"/>
            </a:pPr>
            <a:r>
              <a:rPr lang="en-US" sz="2000" dirty="0"/>
              <a:t>Place the card at the top of the sorted pile</a:t>
            </a:r>
          </a:p>
          <a:p>
            <a:pPr marL="2343150" lvl="4" indent="-514350">
              <a:buFont typeface="+mj-lt"/>
              <a:buAutoNum type="romanUcPeriod"/>
            </a:pPr>
            <a:r>
              <a:rPr lang="en-US" sz="2000" dirty="0"/>
              <a:t>If the temp pile is not empty, flip it up and place it back on the top of the sorted pile</a:t>
            </a:r>
          </a:p>
          <a:p>
            <a:pPr marL="2343150" lvl="4" indent="-514350">
              <a:buFont typeface="+mj-lt"/>
              <a:buAutoNum type="romanUcPeriod"/>
            </a:pPr>
            <a:r>
              <a:rPr lang="en-US" sz="2000" dirty="0"/>
              <a:t>Go back to step 1</a:t>
            </a:r>
          </a:p>
          <a:p>
            <a:pPr marL="1885950" lvl="3" indent="-514350">
              <a:buFont typeface="+mj-lt"/>
              <a:buAutoNum type="alphaUcPeriod"/>
            </a:pPr>
            <a:r>
              <a:rPr lang="en-QA" sz="2000" dirty="0"/>
              <a:t>If </a:t>
            </a:r>
            <a:r>
              <a:rPr lang="en-QA" sz="2000" b="1" dirty="0">
                <a:solidFill>
                  <a:srgbClr val="C00000"/>
                </a:solidFill>
              </a:rPr>
              <a:t>no</a:t>
            </a:r>
            <a:r>
              <a:rPr lang="en-QA" sz="2000" dirty="0"/>
              <a:t>:</a:t>
            </a:r>
            <a:endParaRPr lang="en-US" sz="2000" dirty="0"/>
          </a:p>
          <a:p>
            <a:pPr marL="2343150" lvl="4" indent="-514350">
              <a:buFont typeface="+mj-lt"/>
              <a:buAutoNum type="romanUcPeriod"/>
            </a:pPr>
            <a:r>
              <a:rPr lang="en-US" sz="2000" dirty="0"/>
              <a:t>Take the card from the top of the sorted pile and place it at the top of the temp pile</a:t>
            </a:r>
          </a:p>
          <a:p>
            <a:pPr marL="2343150" lvl="4" indent="-514350">
              <a:buFont typeface="+mj-lt"/>
              <a:buAutoNum type="romanUcPeriod"/>
            </a:pPr>
            <a:r>
              <a:rPr lang="en-US" sz="2000" dirty="0"/>
              <a:t>Go back to step 2-b-i</a:t>
            </a:r>
            <a:endParaRPr lang="en-QA" sz="2000" dirty="0"/>
          </a:p>
        </p:txBody>
      </p:sp>
    </p:spTree>
    <p:extLst>
      <p:ext uri="{BB962C8B-B14F-4D97-AF65-F5344CB8AC3E}">
        <p14:creationId xmlns:p14="http://schemas.microsoft.com/office/powerpoint/2010/main" val="428051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Reverse the Sorted Pile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541B7-C49F-F24E-8885-AAB50FCD8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11255" cy="466725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This algorithm will produce a sorted pile in an </a:t>
            </a:r>
            <a:r>
              <a:rPr lang="en-GB" i="1" dirty="0"/>
              <a:t>increasing</a:t>
            </a:r>
            <a:r>
              <a:rPr lang="en-GB" dirty="0"/>
              <a:t> order</a:t>
            </a:r>
            <a:endParaRPr lang="en-QA" dirty="0"/>
          </a:p>
          <a:p>
            <a:pPr marL="514350" indent="-514350">
              <a:buFont typeface="+mj-lt"/>
              <a:buAutoNum type="arabicPeriod"/>
            </a:pPr>
            <a:endParaRPr lang="en-QA" dirty="0"/>
          </a:p>
          <a:p>
            <a:pPr marL="514350" indent="-514350">
              <a:buFont typeface="+mj-lt"/>
              <a:buAutoNum type="arabicPeriod"/>
            </a:pPr>
            <a:r>
              <a:rPr lang="en-QA" dirty="0"/>
              <a:t>Can you modify it to produce a sorted pile in a </a:t>
            </a:r>
            <a:r>
              <a:rPr lang="en-QA" i="1" dirty="0"/>
              <a:t>decreasing</a:t>
            </a:r>
            <a:r>
              <a:rPr lang="en-QA" dirty="0"/>
              <a:t> order?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5719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Merging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541B7-C49F-F24E-8885-AAB50FCD8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11255" cy="4667250"/>
          </a:xfrm>
        </p:spPr>
        <p:txBody>
          <a:bodyPr>
            <a:normAutofit lnSpcReduction="10000"/>
          </a:bodyPr>
          <a:lstStyle/>
          <a:p>
            <a:r>
              <a:rPr lang="en-GB" dirty="0"/>
              <a:t>Let us say you have two friends who can help you in sorting the cards</a:t>
            </a:r>
          </a:p>
          <a:p>
            <a:endParaRPr lang="en-GB" dirty="0"/>
          </a:p>
          <a:p>
            <a:r>
              <a:rPr lang="en-GB" dirty="0"/>
              <a:t>If you split the cards into two subsets and assign each subset to each of your friends, they can apply your sorting algorithm and return to you two sorted piles</a:t>
            </a:r>
          </a:p>
          <a:p>
            <a:endParaRPr lang="en-GB" dirty="0"/>
          </a:p>
          <a:p>
            <a:r>
              <a:rPr lang="en-GB" dirty="0"/>
              <a:t>How can you merge these two sorted piles into a single sorted pile?</a:t>
            </a:r>
          </a:p>
          <a:p>
            <a:pPr lvl="1"/>
            <a:r>
              <a:rPr lang="en-GB" dirty="0">
                <a:solidFill>
                  <a:srgbClr val="00B0F0"/>
                </a:solidFill>
              </a:rPr>
              <a:t>Premise</a:t>
            </a:r>
            <a:r>
              <a:rPr lang="en-GB" dirty="0"/>
              <a:t>: the lowest (or highest) card across the two piles is the lowest (or highest) card overall</a:t>
            </a:r>
          </a:p>
          <a:p>
            <a:pPr lvl="1"/>
            <a:r>
              <a:rPr lang="en-GB" dirty="0">
                <a:solidFill>
                  <a:srgbClr val="92D050"/>
                </a:solidFill>
              </a:rPr>
              <a:t>Action</a:t>
            </a:r>
            <a:r>
              <a:rPr lang="en-GB" dirty="0"/>
              <a:t>: take this card and place it as the first card in the single sorted pile</a:t>
            </a:r>
          </a:p>
          <a:p>
            <a:pPr lvl="1"/>
            <a:r>
              <a:rPr lang="en-GB" dirty="0"/>
              <a:t>Repeat!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5768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Finding Min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541B7-C49F-F24E-8885-AAB50FCD8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90655" cy="4822310"/>
          </a:xfrm>
        </p:spPr>
        <p:txBody>
          <a:bodyPr>
            <a:normAutofit/>
          </a:bodyPr>
          <a:lstStyle/>
          <a:p>
            <a:r>
              <a:rPr lang="en-GB" dirty="0"/>
              <a:t>How can you find the lowest (or </a:t>
            </a:r>
            <a:r>
              <a:rPr lang="en-GB" i="1" dirty="0"/>
              <a:t>minimum</a:t>
            </a:r>
            <a:r>
              <a:rPr lang="en-GB" dirty="0"/>
              <a:t>) card? </a:t>
            </a:r>
          </a:p>
        </p:txBody>
      </p:sp>
    </p:spTree>
    <p:extLst>
      <p:ext uri="{BB962C8B-B14F-4D97-AF65-F5344CB8AC3E}">
        <p14:creationId xmlns:p14="http://schemas.microsoft.com/office/powerpoint/2010/main" val="2598842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Merging </a:t>
            </a:r>
          </a:p>
        </p:txBody>
      </p:sp>
      <p:sp>
        <p:nvSpPr>
          <p:cNvPr id="6" name="Snip Same Side Corner Rectangle 5">
            <a:extLst>
              <a:ext uri="{FF2B5EF4-FFF2-40B4-BE49-F238E27FC236}">
                <a16:creationId xmlns:a16="http://schemas.microsoft.com/office/drawing/2014/main" id="{0859AB59-EFDC-7E48-AFC8-098D870AE55A}"/>
              </a:ext>
            </a:extLst>
          </p:cNvPr>
          <p:cNvSpPr/>
          <p:nvPr/>
        </p:nvSpPr>
        <p:spPr>
          <a:xfrm>
            <a:off x="1208904" y="5325764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 </a:t>
            </a:r>
            <a:r>
              <a:rPr lang="en-QA" sz="2400" b="1" i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C827762-7BD7-0F4A-81C8-85D1FA68D1EE}"/>
              </a:ext>
            </a:extLst>
          </p:cNvPr>
          <p:cNvSpPr/>
          <p:nvPr/>
        </p:nvSpPr>
        <p:spPr>
          <a:xfrm>
            <a:off x="1701110" y="403507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39A51D7-FC0D-3B4C-9201-9B11460B8822}"/>
              </a:ext>
            </a:extLst>
          </p:cNvPr>
          <p:cNvSpPr/>
          <p:nvPr/>
        </p:nvSpPr>
        <p:spPr>
          <a:xfrm>
            <a:off x="1701118" y="489327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8BE124-4F67-2C48-A3F1-1DED80DC87DB}"/>
              </a:ext>
            </a:extLst>
          </p:cNvPr>
          <p:cNvSpPr/>
          <p:nvPr/>
        </p:nvSpPr>
        <p:spPr>
          <a:xfrm>
            <a:off x="1701110" y="4460788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3" name="Snip Same Side Corner Rectangle 12">
            <a:extLst>
              <a:ext uri="{FF2B5EF4-FFF2-40B4-BE49-F238E27FC236}">
                <a16:creationId xmlns:a16="http://schemas.microsoft.com/office/drawing/2014/main" id="{4DFEB1A4-61D0-FF47-BA5A-7553A2512904}"/>
              </a:ext>
            </a:extLst>
          </p:cNvPr>
          <p:cNvSpPr/>
          <p:nvPr/>
        </p:nvSpPr>
        <p:spPr>
          <a:xfrm>
            <a:off x="4555529" y="5325764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 </a:t>
            </a:r>
            <a:r>
              <a:rPr lang="en-QA" sz="2400" b="1" i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0DA4B9E-964A-2743-A386-3809A263C64F}"/>
              </a:ext>
            </a:extLst>
          </p:cNvPr>
          <p:cNvSpPr/>
          <p:nvPr/>
        </p:nvSpPr>
        <p:spPr>
          <a:xfrm>
            <a:off x="5158951" y="489327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D1A47CC-9911-004C-84C6-5423D870111E}"/>
              </a:ext>
            </a:extLst>
          </p:cNvPr>
          <p:cNvSpPr/>
          <p:nvPr/>
        </p:nvSpPr>
        <p:spPr>
          <a:xfrm>
            <a:off x="5171300" y="4460788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E6479DA-2922-A746-B2E7-B2F6B6791CB5}"/>
              </a:ext>
            </a:extLst>
          </p:cNvPr>
          <p:cNvSpPr/>
          <p:nvPr/>
        </p:nvSpPr>
        <p:spPr>
          <a:xfrm>
            <a:off x="5171300" y="4028300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18</a:t>
            </a:r>
          </a:p>
        </p:txBody>
      </p:sp>
      <p:sp>
        <p:nvSpPr>
          <p:cNvPr id="20" name="Snip Same Side Corner Rectangle 19">
            <a:extLst>
              <a:ext uri="{FF2B5EF4-FFF2-40B4-BE49-F238E27FC236}">
                <a16:creationId xmlns:a16="http://schemas.microsoft.com/office/drawing/2014/main" id="{49A88B9B-CB67-2B45-8B0C-857DE6916ACA}"/>
              </a:ext>
            </a:extLst>
          </p:cNvPr>
          <p:cNvSpPr/>
          <p:nvPr/>
        </p:nvSpPr>
        <p:spPr>
          <a:xfrm>
            <a:off x="7902149" y="5325764"/>
            <a:ext cx="2854411" cy="518984"/>
          </a:xfrm>
          <a:prstGeom prst="snip2Same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Final Sorted Pile</a:t>
            </a:r>
            <a:endParaRPr lang="en-QA" sz="2400" b="1" i="1" dirty="0">
              <a:solidFill>
                <a:schemeClr val="tx1"/>
              </a:solidFill>
            </a:endParaRP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EB4A9D3-7699-484A-8887-D61EAA8FDCFF}"/>
              </a:ext>
            </a:extLst>
          </p:cNvPr>
          <p:cNvCxnSpPr/>
          <p:nvPr/>
        </p:nvCxnSpPr>
        <p:spPr>
          <a:xfrm>
            <a:off x="3492848" y="4275438"/>
            <a:ext cx="1569308" cy="0"/>
          </a:xfrm>
          <a:prstGeom prst="straightConnector1">
            <a:avLst/>
          </a:prstGeom>
          <a:ln w="158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439DC07D-554F-294F-B529-D32A433A4906}"/>
              </a:ext>
            </a:extLst>
          </p:cNvPr>
          <p:cNvSpPr txBox="1"/>
          <p:nvPr/>
        </p:nvSpPr>
        <p:spPr>
          <a:xfrm>
            <a:off x="3808795" y="3828245"/>
            <a:ext cx="9476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QA" sz="2000" dirty="0"/>
              <a:t>19 &gt; 18</a:t>
            </a:r>
          </a:p>
        </p:txBody>
      </p:sp>
    </p:spTree>
    <p:extLst>
      <p:ext uri="{BB962C8B-B14F-4D97-AF65-F5344CB8AC3E}">
        <p14:creationId xmlns:p14="http://schemas.microsoft.com/office/powerpoint/2010/main" val="16056821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Merging </a:t>
            </a:r>
          </a:p>
        </p:txBody>
      </p:sp>
      <p:sp>
        <p:nvSpPr>
          <p:cNvPr id="6" name="Snip Same Side Corner Rectangle 5">
            <a:extLst>
              <a:ext uri="{FF2B5EF4-FFF2-40B4-BE49-F238E27FC236}">
                <a16:creationId xmlns:a16="http://schemas.microsoft.com/office/drawing/2014/main" id="{0859AB59-EFDC-7E48-AFC8-098D870AE55A}"/>
              </a:ext>
            </a:extLst>
          </p:cNvPr>
          <p:cNvSpPr/>
          <p:nvPr/>
        </p:nvSpPr>
        <p:spPr>
          <a:xfrm>
            <a:off x="1208904" y="5325764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 </a:t>
            </a:r>
            <a:r>
              <a:rPr lang="en-QA" sz="2400" b="1" i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C827762-7BD7-0F4A-81C8-85D1FA68D1EE}"/>
              </a:ext>
            </a:extLst>
          </p:cNvPr>
          <p:cNvSpPr/>
          <p:nvPr/>
        </p:nvSpPr>
        <p:spPr>
          <a:xfrm>
            <a:off x="8482916" y="489327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39A51D7-FC0D-3B4C-9201-9B11460B8822}"/>
              </a:ext>
            </a:extLst>
          </p:cNvPr>
          <p:cNvSpPr/>
          <p:nvPr/>
        </p:nvSpPr>
        <p:spPr>
          <a:xfrm>
            <a:off x="1701118" y="489327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8BE124-4F67-2C48-A3F1-1DED80DC87DB}"/>
              </a:ext>
            </a:extLst>
          </p:cNvPr>
          <p:cNvSpPr/>
          <p:nvPr/>
        </p:nvSpPr>
        <p:spPr>
          <a:xfrm>
            <a:off x="1701110" y="4460788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3" name="Snip Same Side Corner Rectangle 12">
            <a:extLst>
              <a:ext uri="{FF2B5EF4-FFF2-40B4-BE49-F238E27FC236}">
                <a16:creationId xmlns:a16="http://schemas.microsoft.com/office/drawing/2014/main" id="{4DFEB1A4-61D0-FF47-BA5A-7553A2512904}"/>
              </a:ext>
            </a:extLst>
          </p:cNvPr>
          <p:cNvSpPr/>
          <p:nvPr/>
        </p:nvSpPr>
        <p:spPr>
          <a:xfrm>
            <a:off x="4555529" y="5325764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 </a:t>
            </a:r>
            <a:r>
              <a:rPr lang="en-QA" sz="2400" b="1" i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0DA4B9E-964A-2743-A386-3809A263C64F}"/>
              </a:ext>
            </a:extLst>
          </p:cNvPr>
          <p:cNvSpPr/>
          <p:nvPr/>
        </p:nvSpPr>
        <p:spPr>
          <a:xfrm>
            <a:off x="5158951" y="489327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D1A47CC-9911-004C-84C6-5423D870111E}"/>
              </a:ext>
            </a:extLst>
          </p:cNvPr>
          <p:cNvSpPr/>
          <p:nvPr/>
        </p:nvSpPr>
        <p:spPr>
          <a:xfrm>
            <a:off x="5171300" y="4460788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E6479DA-2922-A746-B2E7-B2F6B6791CB5}"/>
              </a:ext>
            </a:extLst>
          </p:cNvPr>
          <p:cNvSpPr/>
          <p:nvPr/>
        </p:nvSpPr>
        <p:spPr>
          <a:xfrm>
            <a:off x="5171300" y="4028300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18</a:t>
            </a:r>
          </a:p>
        </p:txBody>
      </p:sp>
      <p:sp>
        <p:nvSpPr>
          <p:cNvPr id="20" name="Snip Same Side Corner Rectangle 19">
            <a:extLst>
              <a:ext uri="{FF2B5EF4-FFF2-40B4-BE49-F238E27FC236}">
                <a16:creationId xmlns:a16="http://schemas.microsoft.com/office/drawing/2014/main" id="{49A88B9B-CB67-2B45-8B0C-857DE6916ACA}"/>
              </a:ext>
            </a:extLst>
          </p:cNvPr>
          <p:cNvSpPr/>
          <p:nvPr/>
        </p:nvSpPr>
        <p:spPr>
          <a:xfrm>
            <a:off x="7902149" y="5325764"/>
            <a:ext cx="2854411" cy="518984"/>
          </a:xfrm>
          <a:prstGeom prst="snip2Same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Final Sorted Pile</a:t>
            </a:r>
            <a:endParaRPr lang="en-QA" sz="2400" b="1" i="1" dirty="0">
              <a:solidFill>
                <a:schemeClr val="tx1"/>
              </a:solidFill>
            </a:endParaRP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EB4A9D3-7699-484A-8887-D61EAA8FDCFF}"/>
              </a:ext>
            </a:extLst>
          </p:cNvPr>
          <p:cNvCxnSpPr/>
          <p:nvPr/>
        </p:nvCxnSpPr>
        <p:spPr>
          <a:xfrm>
            <a:off x="3492848" y="4275438"/>
            <a:ext cx="1569308" cy="0"/>
          </a:xfrm>
          <a:prstGeom prst="straightConnector1">
            <a:avLst/>
          </a:prstGeom>
          <a:ln w="158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439DC07D-554F-294F-B529-D32A433A4906}"/>
              </a:ext>
            </a:extLst>
          </p:cNvPr>
          <p:cNvSpPr txBox="1"/>
          <p:nvPr/>
        </p:nvSpPr>
        <p:spPr>
          <a:xfrm>
            <a:off x="3808795" y="3828245"/>
            <a:ext cx="9476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QA" sz="2000" dirty="0"/>
              <a:t>19 &gt; 18</a:t>
            </a:r>
          </a:p>
        </p:txBody>
      </p:sp>
    </p:spTree>
    <p:extLst>
      <p:ext uri="{BB962C8B-B14F-4D97-AF65-F5344CB8AC3E}">
        <p14:creationId xmlns:p14="http://schemas.microsoft.com/office/powerpoint/2010/main" val="94427985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Merging </a:t>
            </a:r>
          </a:p>
        </p:txBody>
      </p:sp>
      <p:sp>
        <p:nvSpPr>
          <p:cNvPr id="6" name="Snip Same Side Corner Rectangle 5">
            <a:extLst>
              <a:ext uri="{FF2B5EF4-FFF2-40B4-BE49-F238E27FC236}">
                <a16:creationId xmlns:a16="http://schemas.microsoft.com/office/drawing/2014/main" id="{0859AB59-EFDC-7E48-AFC8-098D870AE55A}"/>
              </a:ext>
            </a:extLst>
          </p:cNvPr>
          <p:cNvSpPr/>
          <p:nvPr/>
        </p:nvSpPr>
        <p:spPr>
          <a:xfrm>
            <a:off x="1208904" y="5325764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 </a:t>
            </a:r>
            <a:r>
              <a:rPr lang="en-QA" sz="2400" b="1" i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C827762-7BD7-0F4A-81C8-85D1FA68D1EE}"/>
              </a:ext>
            </a:extLst>
          </p:cNvPr>
          <p:cNvSpPr/>
          <p:nvPr/>
        </p:nvSpPr>
        <p:spPr>
          <a:xfrm>
            <a:off x="8482916" y="489327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39A51D7-FC0D-3B4C-9201-9B11460B8822}"/>
              </a:ext>
            </a:extLst>
          </p:cNvPr>
          <p:cNvSpPr/>
          <p:nvPr/>
        </p:nvSpPr>
        <p:spPr>
          <a:xfrm>
            <a:off x="1701118" y="489327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8BE124-4F67-2C48-A3F1-1DED80DC87DB}"/>
              </a:ext>
            </a:extLst>
          </p:cNvPr>
          <p:cNvSpPr/>
          <p:nvPr/>
        </p:nvSpPr>
        <p:spPr>
          <a:xfrm>
            <a:off x="1701110" y="4460788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3" name="Snip Same Side Corner Rectangle 12">
            <a:extLst>
              <a:ext uri="{FF2B5EF4-FFF2-40B4-BE49-F238E27FC236}">
                <a16:creationId xmlns:a16="http://schemas.microsoft.com/office/drawing/2014/main" id="{4DFEB1A4-61D0-FF47-BA5A-7553A2512904}"/>
              </a:ext>
            </a:extLst>
          </p:cNvPr>
          <p:cNvSpPr/>
          <p:nvPr/>
        </p:nvSpPr>
        <p:spPr>
          <a:xfrm>
            <a:off x="4555529" y="5325764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 </a:t>
            </a:r>
            <a:r>
              <a:rPr lang="en-QA" sz="2400" b="1" i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0DA4B9E-964A-2743-A386-3809A263C64F}"/>
              </a:ext>
            </a:extLst>
          </p:cNvPr>
          <p:cNvSpPr/>
          <p:nvPr/>
        </p:nvSpPr>
        <p:spPr>
          <a:xfrm>
            <a:off x="5158951" y="489327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D1A47CC-9911-004C-84C6-5423D870111E}"/>
              </a:ext>
            </a:extLst>
          </p:cNvPr>
          <p:cNvSpPr/>
          <p:nvPr/>
        </p:nvSpPr>
        <p:spPr>
          <a:xfrm>
            <a:off x="5171300" y="4460788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E6479DA-2922-A746-B2E7-B2F6B6791CB5}"/>
              </a:ext>
            </a:extLst>
          </p:cNvPr>
          <p:cNvSpPr/>
          <p:nvPr/>
        </p:nvSpPr>
        <p:spPr>
          <a:xfrm>
            <a:off x="5171300" y="4028300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18</a:t>
            </a:r>
          </a:p>
        </p:txBody>
      </p:sp>
      <p:sp>
        <p:nvSpPr>
          <p:cNvPr id="20" name="Snip Same Side Corner Rectangle 19">
            <a:extLst>
              <a:ext uri="{FF2B5EF4-FFF2-40B4-BE49-F238E27FC236}">
                <a16:creationId xmlns:a16="http://schemas.microsoft.com/office/drawing/2014/main" id="{49A88B9B-CB67-2B45-8B0C-857DE6916ACA}"/>
              </a:ext>
            </a:extLst>
          </p:cNvPr>
          <p:cNvSpPr/>
          <p:nvPr/>
        </p:nvSpPr>
        <p:spPr>
          <a:xfrm>
            <a:off x="7902149" y="5325764"/>
            <a:ext cx="2854411" cy="518984"/>
          </a:xfrm>
          <a:prstGeom prst="snip2Same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Final Sorted Pile</a:t>
            </a:r>
            <a:endParaRPr lang="en-QA" sz="2400" b="1" i="1" dirty="0">
              <a:solidFill>
                <a:schemeClr val="tx1"/>
              </a:solidFill>
            </a:endParaRP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EB4A9D3-7699-484A-8887-D61EAA8FDCFF}"/>
              </a:ext>
            </a:extLst>
          </p:cNvPr>
          <p:cNvCxnSpPr>
            <a:cxnSpLocks/>
          </p:cNvCxnSpPr>
          <p:nvPr/>
        </p:nvCxnSpPr>
        <p:spPr>
          <a:xfrm flipV="1">
            <a:off x="3521676" y="4275438"/>
            <a:ext cx="1540480" cy="395416"/>
          </a:xfrm>
          <a:prstGeom prst="straightConnector1">
            <a:avLst/>
          </a:prstGeom>
          <a:ln w="158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439DC07D-554F-294F-B529-D32A433A4906}"/>
              </a:ext>
            </a:extLst>
          </p:cNvPr>
          <p:cNvSpPr txBox="1"/>
          <p:nvPr/>
        </p:nvSpPr>
        <p:spPr>
          <a:xfrm rot="20839779">
            <a:off x="3794429" y="4058701"/>
            <a:ext cx="8178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QA" sz="2000" dirty="0"/>
              <a:t>3 &lt; 18</a:t>
            </a:r>
          </a:p>
        </p:txBody>
      </p:sp>
    </p:spTree>
    <p:extLst>
      <p:ext uri="{BB962C8B-B14F-4D97-AF65-F5344CB8AC3E}">
        <p14:creationId xmlns:p14="http://schemas.microsoft.com/office/powerpoint/2010/main" val="85397939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Merging </a:t>
            </a:r>
          </a:p>
        </p:txBody>
      </p:sp>
      <p:sp>
        <p:nvSpPr>
          <p:cNvPr id="6" name="Snip Same Side Corner Rectangle 5">
            <a:extLst>
              <a:ext uri="{FF2B5EF4-FFF2-40B4-BE49-F238E27FC236}">
                <a16:creationId xmlns:a16="http://schemas.microsoft.com/office/drawing/2014/main" id="{0859AB59-EFDC-7E48-AFC8-098D870AE55A}"/>
              </a:ext>
            </a:extLst>
          </p:cNvPr>
          <p:cNvSpPr/>
          <p:nvPr/>
        </p:nvSpPr>
        <p:spPr>
          <a:xfrm>
            <a:off x="1208904" y="5325764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 </a:t>
            </a:r>
            <a:r>
              <a:rPr lang="en-QA" sz="2400" b="1" i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C827762-7BD7-0F4A-81C8-85D1FA68D1EE}"/>
              </a:ext>
            </a:extLst>
          </p:cNvPr>
          <p:cNvSpPr/>
          <p:nvPr/>
        </p:nvSpPr>
        <p:spPr>
          <a:xfrm>
            <a:off x="8482916" y="489327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39A51D7-FC0D-3B4C-9201-9B11460B8822}"/>
              </a:ext>
            </a:extLst>
          </p:cNvPr>
          <p:cNvSpPr/>
          <p:nvPr/>
        </p:nvSpPr>
        <p:spPr>
          <a:xfrm>
            <a:off x="1701118" y="489327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8BE124-4F67-2C48-A3F1-1DED80DC87DB}"/>
              </a:ext>
            </a:extLst>
          </p:cNvPr>
          <p:cNvSpPr/>
          <p:nvPr/>
        </p:nvSpPr>
        <p:spPr>
          <a:xfrm>
            <a:off x="1701110" y="4460788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3" name="Snip Same Side Corner Rectangle 12">
            <a:extLst>
              <a:ext uri="{FF2B5EF4-FFF2-40B4-BE49-F238E27FC236}">
                <a16:creationId xmlns:a16="http://schemas.microsoft.com/office/drawing/2014/main" id="{4DFEB1A4-61D0-FF47-BA5A-7553A2512904}"/>
              </a:ext>
            </a:extLst>
          </p:cNvPr>
          <p:cNvSpPr/>
          <p:nvPr/>
        </p:nvSpPr>
        <p:spPr>
          <a:xfrm>
            <a:off x="4555529" y="5325764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 </a:t>
            </a:r>
            <a:r>
              <a:rPr lang="en-QA" sz="2400" b="1" i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0DA4B9E-964A-2743-A386-3809A263C64F}"/>
              </a:ext>
            </a:extLst>
          </p:cNvPr>
          <p:cNvSpPr/>
          <p:nvPr/>
        </p:nvSpPr>
        <p:spPr>
          <a:xfrm>
            <a:off x="5158951" y="489327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D1A47CC-9911-004C-84C6-5423D870111E}"/>
              </a:ext>
            </a:extLst>
          </p:cNvPr>
          <p:cNvSpPr/>
          <p:nvPr/>
        </p:nvSpPr>
        <p:spPr>
          <a:xfrm>
            <a:off x="5171300" y="4460788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E6479DA-2922-A746-B2E7-B2F6B6791CB5}"/>
              </a:ext>
            </a:extLst>
          </p:cNvPr>
          <p:cNvSpPr/>
          <p:nvPr/>
        </p:nvSpPr>
        <p:spPr>
          <a:xfrm>
            <a:off x="8482908" y="4454610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18</a:t>
            </a:r>
          </a:p>
        </p:txBody>
      </p:sp>
      <p:sp>
        <p:nvSpPr>
          <p:cNvPr id="20" name="Snip Same Side Corner Rectangle 19">
            <a:extLst>
              <a:ext uri="{FF2B5EF4-FFF2-40B4-BE49-F238E27FC236}">
                <a16:creationId xmlns:a16="http://schemas.microsoft.com/office/drawing/2014/main" id="{49A88B9B-CB67-2B45-8B0C-857DE6916ACA}"/>
              </a:ext>
            </a:extLst>
          </p:cNvPr>
          <p:cNvSpPr/>
          <p:nvPr/>
        </p:nvSpPr>
        <p:spPr>
          <a:xfrm>
            <a:off x="7902149" y="5325764"/>
            <a:ext cx="2854411" cy="518984"/>
          </a:xfrm>
          <a:prstGeom prst="snip2Same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Final Sorted Pile</a:t>
            </a:r>
            <a:endParaRPr lang="en-QA" sz="2400" b="1" i="1" dirty="0">
              <a:solidFill>
                <a:schemeClr val="tx1"/>
              </a:solidFill>
            </a:endParaRP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EB4A9D3-7699-484A-8887-D61EAA8FDCFF}"/>
              </a:ext>
            </a:extLst>
          </p:cNvPr>
          <p:cNvCxnSpPr>
            <a:cxnSpLocks/>
          </p:cNvCxnSpPr>
          <p:nvPr/>
        </p:nvCxnSpPr>
        <p:spPr>
          <a:xfrm flipV="1">
            <a:off x="3521676" y="4275438"/>
            <a:ext cx="1540480" cy="395416"/>
          </a:xfrm>
          <a:prstGeom prst="straightConnector1">
            <a:avLst/>
          </a:prstGeom>
          <a:ln w="158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0F8B683F-BC23-4042-80C2-2DFA308316A5}"/>
              </a:ext>
            </a:extLst>
          </p:cNvPr>
          <p:cNvSpPr txBox="1"/>
          <p:nvPr/>
        </p:nvSpPr>
        <p:spPr>
          <a:xfrm rot="20839779">
            <a:off x="3794429" y="4058701"/>
            <a:ext cx="8178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QA" sz="2000" dirty="0"/>
              <a:t>3 &lt; 18</a:t>
            </a:r>
          </a:p>
        </p:txBody>
      </p:sp>
    </p:spTree>
    <p:extLst>
      <p:ext uri="{BB962C8B-B14F-4D97-AF65-F5344CB8AC3E}">
        <p14:creationId xmlns:p14="http://schemas.microsoft.com/office/powerpoint/2010/main" val="411222983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Merging </a:t>
            </a:r>
          </a:p>
        </p:txBody>
      </p:sp>
      <p:sp>
        <p:nvSpPr>
          <p:cNvPr id="6" name="Snip Same Side Corner Rectangle 5">
            <a:extLst>
              <a:ext uri="{FF2B5EF4-FFF2-40B4-BE49-F238E27FC236}">
                <a16:creationId xmlns:a16="http://schemas.microsoft.com/office/drawing/2014/main" id="{0859AB59-EFDC-7E48-AFC8-098D870AE55A}"/>
              </a:ext>
            </a:extLst>
          </p:cNvPr>
          <p:cNvSpPr/>
          <p:nvPr/>
        </p:nvSpPr>
        <p:spPr>
          <a:xfrm>
            <a:off x="1208904" y="5325764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 </a:t>
            </a:r>
            <a:r>
              <a:rPr lang="en-QA" sz="2400" b="1" i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C827762-7BD7-0F4A-81C8-85D1FA68D1EE}"/>
              </a:ext>
            </a:extLst>
          </p:cNvPr>
          <p:cNvSpPr/>
          <p:nvPr/>
        </p:nvSpPr>
        <p:spPr>
          <a:xfrm>
            <a:off x="8482916" y="489327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39A51D7-FC0D-3B4C-9201-9B11460B8822}"/>
              </a:ext>
            </a:extLst>
          </p:cNvPr>
          <p:cNvSpPr/>
          <p:nvPr/>
        </p:nvSpPr>
        <p:spPr>
          <a:xfrm>
            <a:off x="1701118" y="489327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8BE124-4F67-2C48-A3F1-1DED80DC87DB}"/>
              </a:ext>
            </a:extLst>
          </p:cNvPr>
          <p:cNvSpPr/>
          <p:nvPr/>
        </p:nvSpPr>
        <p:spPr>
          <a:xfrm>
            <a:off x="1701110" y="4460788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3" name="Snip Same Side Corner Rectangle 12">
            <a:extLst>
              <a:ext uri="{FF2B5EF4-FFF2-40B4-BE49-F238E27FC236}">
                <a16:creationId xmlns:a16="http://schemas.microsoft.com/office/drawing/2014/main" id="{4DFEB1A4-61D0-FF47-BA5A-7553A2512904}"/>
              </a:ext>
            </a:extLst>
          </p:cNvPr>
          <p:cNvSpPr/>
          <p:nvPr/>
        </p:nvSpPr>
        <p:spPr>
          <a:xfrm>
            <a:off x="4555529" y="5325764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 </a:t>
            </a:r>
            <a:r>
              <a:rPr lang="en-QA" sz="2400" b="1" i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0DA4B9E-964A-2743-A386-3809A263C64F}"/>
              </a:ext>
            </a:extLst>
          </p:cNvPr>
          <p:cNvSpPr/>
          <p:nvPr/>
        </p:nvSpPr>
        <p:spPr>
          <a:xfrm>
            <a:off x="5158951" y="489327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D1A47CC-9911-004C-84C6-5423D870111E}"/>
              </a:ext>
            </a:extLst>
          </p:cNvPr>
          <p:cNvSpPr/>
          <p:nvPr/>
        </p:nvSpPr>
        <p:spPr>
          <a:xfrm>
            <a:off x="5171300" y="4460788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E6479DA-2922-A746-B2E7-B2F6B6791CB5}"/>
              </a:ext>
            </a:extLst>
          </p:cNvPr>
          <p:cNvSpPr/>
          <p:nvPr/>
        </p:nvSpPr>
        <p:spPr>
          <a:xfrm>
            <a:off x="8482908" y="4454610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18</a:t>
            </a:r>
          </a:p>
        </p:txBody>
      </p:sp>
      <p:sp>
        <p:nvSpPr>
          <p:cNvPr id="20" name="Snip Same Side Corner Rectangle 19">
            <a:extLst>
              <a:ext uri="{FF2B5EF4-FFF2-40B4-BE49-F238E27FC236}">
                <a16:creationId xmlns:a16="http://schemas.microsoft.com/office/drawing/2014/main" id="{49A88B9B-CB67-2B45-8B0C-857DE6916ACA}"/>
              </a:ext>
            </a:extLst>
          </p:cNvPr>
          <p:cNvSpPr/>
          <p:nvPr/>
        </p:nvSpPr>
        <p:spPr>
          <a:xfrm>
            <a:off x="7902149" y="5325764"/>
            <a:ext cx="2854411" cy="518984"/>
          </a:xfrm>
          <a:prstGeom prst="snip2Same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Final Sorted Pile</a:t>
            </a:r>
            <a:endParaRPr lang="en-QA" sz="2400" b="1" i="1" dirty="0">
              <a:solidFill>
                <a:schemeClr val="tx1"/>
              </a:solidFill>
            </a:endParaRP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EB4A9D3-7699-484A-8887-D61EAA8FDCFF}"/>
              </a:ext>
            </a:extLst>
          </p:cNvPr>
          <p:cNvCxnSpPr>
            <a:cxnSpLocks/>
          </p:cNvCxnSpPr>
          <p:nvPr/>
        </p:nvCxnSpPr>
        <p:spPr>
          <a:xfrm>
            <a:off x="3521676" y="4670854"/>
            <a:ext cx="1482810" cy="0"/>
          </a:xfrm>
          <a:prstGeom prst="straightConnector1">
            <a:avLst/>
          </a:prstGeom>
          <a:ln w="158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439DC07D-554F-294F-B529-D32A433A4906}"/>
              </a:ext>
            </a:extLst>
          </p:cNvPr>
          <p:cNvSpPr txBox="1"/>
          <p:nvPr/>
        </p:nvSpPr>
        <p:spPr>
          <a:xfrm>
            <a:off x="3854154" y="4248376"/>
            <a:ext cx="6880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QA" sz="2000" dirty="0"/>
              <a:t>3 &lt; 7</a:t>
            </a:r>
          </a:p>
        </p:txBody>
      </p:sp>
    </p:spTree>
    <p:extLst>
      <p:ext uri="{BB962C8B-B14F-4D97-AF65-F5344CB8AC3E}">
        <p14:creationId xmlns:p14="http://schemas.microsoft.com/office/powerpoint/2010/main" val="312626785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Merging </a:t>
            </a:r>
          </a:p>
        </p:txBody>
      </p:sp>
      <p:sp>
        <p:nvSpPr>
          <p:cNvPr id="6" name="Snip Same Side Corner Rectangle 5">
            <a:extLst>
              <a:ext uri="{FF2B5EF4-FFF2-40B4-BE49-F238E27FC236}">
                <a16:creationId xmlns:a16="http://schemas.microsoft.com/office/drawing/2014/main" id="{0859AB59-EFDC-7E48-AFC8-098D870AE55A}"/>
              </a:ext>
            </a:extLst>
          </p:cNvPr>
          <p:cNvSpPr/>
          <p:nvPr/>
        </p:nvSpPr>
        <p:spPr>
          <a:xfrm>
            <a:off x="1208904" y="5325764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 </a:t>
            </a:r>
            <a:r>
              <a:rPr lang="en-QA" sz="2400" b="1" i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C827762-7BD7-0F4A-81C8-85D1FA68D1EE}"/>
              </a:ext>
            </a:extLst>
          </p:cNvPr>
          <p:cNvSpPr/>
          <p:nvPr/>
        </p:nvSpPr>
        <p:spPr>
          <a:xfrm>
            <a:off x="8482916" y="489327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39A51D7-FC0D-3B4C-9201-9B11460B8822}"/>
              </a:ext>
            </a:extLst>
          </p:cNvPr>
          <p:cNvSpPr/>
          <p:nvPr/>
        </p:nvSpPr>
        <p:spPr>
          <a:xfrm>
            <a:off x="1701118" y="489327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8BE124-4F67-2C48-A3F1-1DED80DC87DB}"/>
              </a:ext>
            </a:extLst>
          </p:cNvPr>
          <p:cNvSpPr/>
          <p:nvPr/>
        </p:nvSpPr>
        <p:spPr>
          <a:xfrm>
            <a:off x="1701110" y="4460788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3" name="Snip Same Side Corner Rectangle 12">
            <a:extLst>
              <a:ext uri="{FF2B5EF4-FFF2-40B4-BE49-F238E27FC236}">
                <a16:creationId xmlns:a16="http://schemas.microsoft.com/office/drawing/2014/main" id="{4DFEB1A4-61D0-FF47-BA5A-7553A2512904}"/>
              </a:ext>
            </a:extLst>
          </p:cNvPr>
          <p:cNvSpPr/>
          <p:nvPr/>
        </p:nvSpPr>
        <p:spPr>
          <a:xfrm>
            <a:off x="4555529" y="5325764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 </a:t>
            </a:r>
            <a:r>
              <a:rPr lang="en-QA" sz="2400" b="1" i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0DA4B9E-964A-2743-A386-3809A263C64F}"/>
              </a:ext>
            </a:extLst>
          </p:cNvPr>
          <p:cNvSpPr/>
          <p:nvPr/>
        </p:nvSpPr>
        <p:spPr>
          <a:xfrm>
            <a:off x="5158951" y="489327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D1A47CC-9911-004C-84C6-5423D870111E}"/>
              </a:ext>
            </a:extLst>
          </p:cNvPr>
          <p:cNvSpPr/>
          <p:nvPr/>
        </p:nvSpPr>
        <p:spPr>
          <a:xfrm>
            <a:off x="8482915" y="40159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E6479DA-2922-A746-B2E7-B2F6B6791CB5}"/>
              </a:ext>
            </a:extLst>
          </p:cNvPr>
          <p:cNvSpPr/>
          <p:nvPr/>
        </p:nvSpPr>
        <p:spPr>
          <a:xfrm>
            <a:off x="8482908" y="4454610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18</a:t>
            </a:r>
          </a:p>
        </p:txBody>
      </p:sp>
      <p:sp>
        <p:nvSpPr>
          <p:cNvPr id="20" name="Snip Same Side Corner Rectangle 19">
            <a:extLst>
              <a:ext uri="{FF2B5EF4-FFF2-40B4-BE49-F238E27FC236}">
                <a16:creationId xmlns:a16="http://schemas.microsoft.com/office/drawing/2014/main" id="{49A88B9B-CB67-2B45-8B0C-857DE6916ACA}"/>
              </a:ext>
            </a:extLst>
          </p:cNvPr>
          <p:cNvSpPr/>
          <p:nvPr/>
        </p:nvSpPr>
        <p:spPr>
          <a:xfrm>
            <a:off x="7902149" y="5325764"/>
            <a:ext cx="2854411" cy="518984"/>
          </a:xfrm>
          <a:prstGeom prst="snip2Same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Final Sorted Pile</a:t>
            </a:r>
            <a:endParaRPr lang="en-QA" sz="2400" b="1" i="1" dirty="0">
              <a:solidFill>
                <a:schemeClr val="tx1"/>
              </a:solidFill>
            </a:endParaRP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EB4A9D3-7699-484A-8887-D61EAA8FDCFF}"/>
              </a:ext>
            </a:extLst>
          </p:cNvPr>
          <p:cNvCxnSpPr>
            <a:cxnSpLocks/>
          </p:cNvCxnSpPr>
          <p:nvPr/>
        </p:nvCxnSpPr>
        <p:spPr>
          <a:xfrm>
            <a:off x="3521676" y="4670854"/>
            <a:ext cx="1482810" cy="0"/>
          </a:xfrm>
          <a:prstGeom prst="straightConnector1">
            <a:avLst/>
          </a:prstGeom>
          <a:ln w="158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25DC144F-BB44-0845-8DB0-FFA491E0A67F}"/>
              </a:ext>
            </a:extLst>
          </p:cNvPr>
          <p:cNvSpPr txBox="1"/>
          <p:nvPr/>
        </p:nvSpPr>
        <p:spPr>
          <a:xfrm>
            <a:off x="3854154" y="4248376"/>
            <a:ext cx="6880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QA" sz="2000" dirty="0"/>
              <a:t>3 &lt; 7</a:t>
            </a:r>
          </a:p>
        </p:txBody>
      </p:sp>
    </p:spTree>
    <p:extLst>
      <p:ext uri="{BB962C8B-B14F-4D97-AF65-F5344CB8AC3E}">
        <p14:creationId xmlns:p14="http://schemas.microsoft.com/office/powerpoint/2010/main" val="364600927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Merging </a:t>
            </a:r>
          </a:p>
        </p:txBody>
      </p:sp>
      <p:sp>
        <p:nvSpPr>
          <p:cNvPr id="6" name="Snip Same Side Corner Rectangle 5">
            <a:extLst>
              <a:ext uri="{FF2B5EF4-FFF2-40B4-BE49-F238E27FC236}">
                <a16:creationId xmlns:a16="http://schemas.microsoft.com/office/drawing/2014/main" id="{0859AB59-EFDC-7E48-AFC8-098D870AE55A}"/>
              </a:ext>
            </a:extLst>
          </p:cNvPr>
          <p:cNvSpPr/>
          <p:nvPr/>
        </p:nvSpPr>
        <p:spPr>
          <a:xfrm>
            <a:off x="1208904" y="5325764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 </a:t>
            </a:r>
            <a:r>
              <a:rPr lang="en-QA" sz="2400" b="1" i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C827762-7BD7-0F4A-81C8-85D1FA68D1EE}"/>
              </a:ext>
            </a:extLst>
          </p:cNvPr>
          <p:cNvSpPr/>
          <p:nvPr/>
        </p:nvSpPr>
        <p:spPr>
          <a:xfrm>
            <a:off x="8482916" y="489327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39A51D7-FC0D-3B4C-9201-9B11460B8822}"/>
              </a:ext>
            </a:extLst>
          </p:cNvPr>
          <p:cNvSpPr/>
          <p:nvPr/>
        </p:nvSpPr>
        <p:spPr>
          <a:xfrm>
            <a:off x="1701118" y="489327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8BE124-4F67-2C48-A3F1-1DED80DC87DB}"/>
              </a:ext>
            </a:extLst>
          </p:cNvPr>
          <p:cNvSpPr/>
          <p:nvPr/>
        </p:nvSpPr>
        <p:spPr>
          <a:xfrm>
            <a:off x="1701110" y="4460788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3" name="Snip Same Side Corner Rectangle 12">
            <a:extLst>
              <a:ext uri="{FF2B5EF4-FFF2-40B4-BE49-F238E27FC236}">
                <a16:creationId xmlns:a16="http://schemas.microsoft.com/office/drawing/2014/main" id="{4DFEB1A4-61D0-FF47-BA5A-7553A2512904}"/>
              </a:ext>
            </a:extLst>
          </p:cNvPr>
          <p:cNvSpPr/>
          <p:nvPr/>
        </p:nvSpPr>
        <p:spPr>
          <a:xfrm>
            <a:off x="4555529" y="5325764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 </a:t>
            </a:r>
            <a:r>
              <a:rPr lang="en-QA" sz="2400" b="1" i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0DA4B9E-964A-2743-A386-3809A263C64F}"/>
              </a:ext>
            </a:extLst>
          </p:cNvPr>
          <p:cNvSpPr/>
          <p:nvPr/>
        </p:nvSpPr>
        <p:spPr>
          <a:xfrm>
            <a:off x="5158951" y="489327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D1A47CC-9911-004C-84C6-5423D870111E}"/>
              </a:ext>
            </a:extLst>
          </p:cNvPr>
          <p:cNvSpPr/>
          <p:nvPr/>
        </p:nvSpPr>
        <p:spPr>
          <a:xfrm>
            <a:off x="8482915" y="40159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E6479DA-2922-A746-B2E7-B2F6B6791CB5}"/>
              </a:ext>
            </a:extLst>
          </p:cNvPr>
          <p:cNvSpPr/>
          <p:nvPr/>
        </p:nvSpPr>
        <p:spPr>
          <a:xfrm>
            <a:off x="8482908" y="4454610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18</a:t>
            </a:r>
          </a:p>
        </p:txBody>
      </p:sp>
      <p:sp>
        <p:nvSpPr>
          <p:cNvPr id="20" name="Snip Same Side Corner Rectangle 19">
            <a:extLst>
              <a:ext uri="{FF2B5EF4-FFF2-40B4-BE49-F238E27FC236}">
                <a16:creationId xmlns:a16="http://schemas.microsoft.com/office/drawing/2014/main" id="{49A88B9B-CB67-2B45-8B0C-857DE6916ACA}"/>
              </a:ext>
            </a:extLst>
          </p:cNvPr>
          <p:cNvSpPr/>
          <p:nvPr/>
        </p:nvSpPr>
        <p:spPr>
          <a:xfrm>
            <a:off x="7902149" y="5325764"/>
            <a:ext cx="2854411" cy="518984"/>
          </a:xfrm>
          <a:prstGeom prst="snip2Same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Final Sorted Pile</a:t>
            </a:r>
            <a:endParaRPr lang="en-QA" sz="2400" b="1" i="1" dirty="0">
              <a:solidFill>
                <a:schemeClr val="tx1"/>
              </a:solidFill>
            </a:endParaRP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EB4A9D3-7699-484A-8887-D61EAA8FDCFF}"/>
              </a:ext>
            </a:extLst>
          </p:cNvPr>
          <p:cNvCxnSpPr>
            <a:cxnSpLocks/>
          </p:cNvCxnSpPr>
          <p:nvPr/>
        </p:nvCxnSpPr>
        <p:spPr>
          <a:xfrm>
            <a:off x="3521676" y="4670854"/>
            <a:ext cx="1495167" cy="395416"/>
          </a:xfrm>
          <a:prstGeom prst="straightConnector1">
            <a:avLst/>
          </a:prstGeom>
          <a:ln w="158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439DC07D-554F-294F-B529-D32A433A4906}"/>
              </a:ext>
            </a:extLst>
          </p:cNvPr>
          <p:cNvSpPr txBox="1"/>
          <p:nvPr/>
        </p:nvSpPr>
        <p:spPr>
          <a:xfrm rot="958743">
            <a:off x="4024736" y="4470798"/>
            <a:ext cx="6880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QA" sz="2000" dirty="0"/>
              <a:t>3 &gt; 2</a:t>
            </a:r>
          </a:p>
        </p:txBody>
      </p:sp>
    </p:spTree>
    <p:extLst>
      <p:ext uri="{BB962C8B-B14F-4D97-AF65-F5344CB8AC3E}">
        <p14:creationId xmlns:p14="http://schemas.microsoft.com/office/powerpoint/2010/main" val="266572202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Merging </a:t>
            </a:r>
          </a:p>
        </p:txBody>
      </p:sp>
      <p:sp>
        <p:nvSpPr>
          <p:cNvPr id="6" name="Snip Same Side Corner Rectangle 5">
            <a:extLst>
              <a:ext uri="{FF2B5EF4-FFF2-40B4-BE49-F238E27FC236}">
                <a16:creationId xmlns:a16="http://schemas.microsoft.com/office/drawing/2014/main" id="{0859AB59-EFDC-7E48-AFC8-098D870AE55A}"/>
              </a:ext>
            </a:extLst>
          </p:cNvPr>
          <p:cNvSpPr/>
          <p:nvPr/>
        </p:nvSpPr>
        <p:spPr>
          <a:xfrm>
            <a:off x="1208904" y="5325764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 </a:t>
            </a:r>
            <a:r>
              <a:rPr lang="en-QA" sz="2400" b="1" i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C827762-7BD7-0F4A-81C8-85D1FA68D1EE}"/>
              </a:ext>
            </a:extLst>
          </p:cNvPr>
          <p:cNvSpPr/>
          <p:nvPr/>
        </p:nvSpPr>
        <p:spPr>
          <a:xfrm>
            <a:off x="8482916" y="489327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39A51D7-FC0D-3B4C-9201-9B11460B8822}"/>
              </a:ext>
            </a:extLst>
          </p:cNvPr>
          <p:cNvSpPr/>
          <p:nvPr/>
        </p:nvSpPr>
        <p:spPr>
          <a:xfrm>
            <a:off x="1701118" y="489327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8BE124-4F67-2C48-A3F1-1DED80DC87DB}"/>
              </a:ext>
            </a:extLst>
          </p:cNvPr>
          <p:cNvSpPr/>
          <p:nvPr/>
        </p:nvSpPr>
        <p:spPr>
          <a:xfrm>
            <a:off x="8482914" y="3586545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3" name="Snip Same Side Corner Rectangle 12">
            <a:extLst>
              <a:ext uri="{FF2B5EF4-FFF2-40B4-BE49-F238E27FC236}">
                <a16:creationId xmlns:a16="http://schemas.microsoft.com/office/drawing/2014/main" id="{4DFEB1A4-61D0-FF47-BA5A-7553A2512904}"/>
              </a:ext>
            </a:extLst>
          </p:cNvPr>
          <p:cNvSpPr/>
          <p:nvPr/>
        </p:nvSpPr>
        <p:spPr>
          <a:xfrm>
            <a:off x="4555529" y="5325764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 </a:t>
            </a:r>
            <a:r>
              <a:rPr lang="en-QA" sz="2400" b="1" i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0DA4B9E-964A-2743-A386-3809A263C64F}"/>
              </a:ext>
            </a:extLst>
          </p:cNvPr>
          <p:cNvSpPr/>
          <p:nvPr/>
        </p:nvSpPr>
        <p:spPr>
          <a:xfrm>
            <a:off x="5158951" y="489327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D1A47CC-9911-004C-84C6-5423D870111E}"/>
              </a:ext>
            </a:extLst>
          </p:cNvPr>
          <p:cNvSpPr/>
          <p:nvPr/>
        </p:nvSpPr>
        <p:spPr>
          <a:xfrm>
            <a:off x="8482915" y="40159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E6479DA-2922-A746-B2E7-B2F6B6791CB5}"/>
              </a:ext>
            </a:extLst>
          </p:cNvPr>
          <p:cNvSpPr/>
          <p:nvPr/>
        </p:nvSpPr>
        <p:spPr>
          <a:xfrm>
            <a:off x="8482908" y="4454610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18</a:t>
            </a:r>
          </a:p>
        </p:txBody>
      </p:sp>
      <p:sp>
        <p:nvSpPr>
          <p:cNvPr id="20" name="Snip Same Side Corner Rectangle 19">
            <a:extLst>
              <a:ext uri="{FF2B5EF4-FFF2-40B4-BE49-F238E27FC236}">
                <a16:creationId xmlns:a16="http://schemas.microsoft.com/office/drawing/2014/main" id="{49A88B9B-CB67-2B45-8B0C-857DE6916ACA}"/>
              </a:ext>
            </a:extLst>
          </p:cNvPr>
          <p:cNvSpPr/>
          <p:nvPr/>
        </p:nvSpPr>
        <p:spPr>
          <a:xfrm>
            <a:off x="7902149" y="5325764"/>
            <a:ext cx="2854411" cy="518984"/>
          </a:xfrm>
          <a:prstGeom prst="snip2Same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Final Sorted Pile</a:t>
            </a:r>
            <a:endParaRPr lang="en-QA" sz="2400" b="1" i="1" dirty="0">
              <a:solidFill>
                <a:schemeClr val="tx1"/>
              </a:solidFill>
            </a:endParaRP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EB4A9D3-7699-484A-8887-D61EAA8FDCFF}"/>
              </a:ext>
            </a:extLst>
          </p:cNvPr>
          <p:cNvCxnSpPr>
            <a:cxnSpLocks/>
          </p:cNvCxnSpPr>
          <p:nvPr/>
        </p:nvCxnSpPr>
        <p:spPr>
          <a:xfrm>
            <a:off x="3521676" y="4670854"/>
            <a:ext cx="1495167" cy="395416"/>
          </a:xfrm>
          <a:prstGeom prst="straightConnector1">
            <a:avLst/>
          </a:prstGeom>
          <a:ln w="158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439DC07D-554F-294F-B529-D32A433A4906}"/>
              </a:ext>
            </a:extLst>
          </p:cNvPr>
          <p:cNvSpPr txBox="1"/>
          <p:nvPr/>
        </p:nvSpPr>
        <p:spPr>
          <a:xfrm rot="958743">
            <a:off x="4024736" y="4470798"/>
            <a:ext cx="6880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QA" sz="2000" dirty="0"/>
              <a:t>3 &gt; 2</a:t>
            </a:r>
          </a:p>
        </p:txBody>
      </p:sp>
    </p:spTree>
    <p:extLst>
      <p:ext uri="{BB962C8B-B14F-4D97-AF65-F5344CB8AC3E}">
        <p14:creationId xmlns:p14="http://schemas.microsoft.com/office/powerpoint/2010/main" val="211043619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Merging </a:t>
            </a:r>
          </a:p>
        </p:txBody>
      </p:sp>
      <p:sp>
        <p:nvSpPr>
          <p:cNvPr id="6" name="Snip Same Side Corner Rectangle 5">
            <a:extLst>
              <a:ext uri="{FF2B5EF4-FFF2-40B4-BE49-F238E27FC236}">
                <a16:creationId xmlns:a16="http://schemas.microsoft.com/office/drawing/2014/main" id="{0859AB59-EFDC-7E48-AFC8-098D870AE55A}"/>
              </a:ext>
            </a:extLst>
          </p:cNvPr>
          <p:cNvSpPr/>
          <p:nvPr/>
        </p:nvSpPr>
        <p:spPr>
          <a:xfrm>
            <a:off x="1208904" y="5325764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 </a:t>
            </a:r>
            <a:r>
              <a:rPr lang="en-QA" sz="2400" b="1" i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C827762-7BD7-0F4A-81C8-85D1FA68D1EE}"/>
              </a:ext>
            </a:extLst>
          </p:cNvPr>
          <p:cNvSpPr/>
          <p:nvPr/>
        </p:nvSpPr>
        <p:spPr>
          <a:xfrm>
            <a:off x="8482916" y="489327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39A51D7-FC0D-3B4C-9201-9B11460B8822}"/>
              </a:ext>
            </a:extLst>
          </p:cNvPr>
          <p:cNvSpPr/>
          <p:nvPr/>
        </p:nvSpPr>
        <p:spPr>
          <a:xfrm>
            <a:off x="1701118" y="489327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8BE124-4F67-2C48-A3F1-1DED80DC87DB}"/>
              </a:ext>
            </a:extLst>
          </p:cNvPr>
          <p:cNvSpPr/>
          <p:nvPr/>
        </p:nvSpPr>
        <p:spPr>
          <a:xfrm>
            <a:off x="8482914" y="3586545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3" name="Snip Same Side Corner Rectangle 12">
            <a:extLst>
              <a:ext uri="{FF2B5EF4-FFF2-40B4-BE49-F238E27FC236}">
                <a16:creationId xmlns:a16="http://schemas.microsoft.com/office/drawing/2014/main" id="{4DFEB1A4-61D0-FF47-BA5A-7553A2512904}"/>
              </a:ext>
            </a:extLst>
          </p:cNvPr>
          <p:cNvSpPr/>
          <p:nvPr/>
        </p:nvSpPr>
        <p:spPr>
          <a:xfrm>
            <a:off x="4555529" y="5325764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 </a:t>
            </a:r>
            <a:r>
              <a:rPr lang="en-QA" sz="2400" b="1" i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0DA4B9E-964A-2743-A386-3809A263C64F}"/>
              </a:ext>
            </a:extLst>
          </p:cNvPr>
          <p:cNvSpPr/>
          <p:nvPr/>
        </p:nvSpPr>
        <p:spPr>
          <a:xfrm>
            <a:off x="5158951" y="489327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D1A47CC-9911-004C-84C6-5423D870111E}"/>
              </a:ext>
            </a:extLst>
          </p:cNvPr>
          <p:cNvSpPr/>
          <p:nvPr/>
        </p:nvSpPr>
        <p:spPr>
          <a:xfrm>
            <a:off x="8482915" y="40159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E6479DA-2922-A746-B2E7-B2F6B6791CB5}"/>
              </a:ext>
            </a:extLst>
          </p:cNvPr>
          <p:cNvSpPr/>
          <p:nvPr/>
        </p:nvSpPr>
        <p:spPr>
          <a:xfrm>
            <a:off x="8482908" y="4454610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18</a:t>
            </a:r>
          </a:p>
        </p:txBody>
      </p:sp>
      <p:sp>
        <p:nvSpPr>
          <p:cNvPr id="20" name="Snip Same Side Corner Rectangle 19">
            <a:extLst>
              <a:ext uri="{FF2B5EF4-FFF2-40B4-BE49-F238E27FC236}">
                <a16:creationId xmlns:a16="http://schemas.microsoft.com/office/drawing/2014/main" id="{49A88B9B-CB67-2B45-8B0C-857DE6916ACA}"/>
              </a:ext>
            </a:extLst>
          </p:cNvPr>
          <p:cNvSpPr/>
          <p:nvPr/>
        </p:nvSpPr>
        <p:spPr>
          <a:xfrm>
            <a:off x="7902149" y="5325764"/>
            <a:ext cx="2854411" cy="518984"/>
          </a:xfrm>
          <a:prstGeom prst="snip2Same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Final Sorted Pile</a:t>
            </a:r>
            <a:endParaRPr lang="en-QA" sz="2400" b="1" i="1" dirty="0">
              <a:solidFill>
                <a:schemeClr val="tx1"/>
              </a:solidFill>
            </a:endParaRP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EB4A9D3-7699-484A-8887-D61EAA8FDCFF}"/>
              </a:ext>
            </a:extLst>
          </p:cNvPr>
          <p:cNvCxnSpPr>
            <a:cxnSpLocks/>
          </p:cNvCxnSpPr>
          <p:nvPr/>
        </p:nvCxnSpPr>
        <p:spPr>
          <a:xfrm>
            <a:off x="3546389" y="5066270"/>
            <a:ext cx="1470454" cy="0"/>
          </a:xfrm>
          <a:prstGeom prst="straightConnector1">
            <a:avLst/>
          </a:prstGeom>
          <a:ln w="158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439DC07D-554F-294F-B529-D32A433A4906}"/>
              </a:ext>
            </a:extLst>
          </p:cNvPr>
          <p:cNvSpPr txBox="1"/>
          <p:nvPr/>
        </p:nvSpPr>
        <p:spPr>
          <a:xfrm>
            <a:off x="4001470" y="4649971"/>
            <a:ext cx="6880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QA" sz="2000" dirty="0"/>
              <a:t>1 &lt; 2</a:t>
            </a:r>
          </a:p>
        </p:txBody>
      </p:sp>
    </p:spTree>
    <p:extLst>
      <p:ext uri="{BB962C8B-B14F-4D97-AF65-F5344CB8AC3E}">
        <p14:creationId xmlns:p14="http://schemas.microsoft.com/office/powerpoint/2010/main" val="105430899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Merging </a:t>
            </a:r>
          </a:p>
        </p:txBody>
      </p:sp>
      <p:sp>
        <p:nvSpPr>
          <p:cNvPr id="6" name="Snip Same Side Corner Rectangle 5">
            <a:extLst>
              <a:ext uri="{FF2B5EF4-FFF2-40B4-BE49-F238E27FC236}">
                <a16:creationId xmlns:a16="http://schemas.microsoft.com/office/drawing/2014/main" id="{0859AB59-EFDC-7E48-AFC8-098D870AE55A}"/>
              </a:ext>
            </a:extLst>
          </p:cNvPr>
          <p:cNvSpPr/>
          <p:nvPr/>
        </p:nvSpPr>
        <p:spPr>
          <a:xfrm>
            <a:off x="1208904" y="5325764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 </a:t>
            </a:r>
            <a:r>
              <a:rPr lang="en-QA" sz="2400" b="1" i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C827762-7BD7-0F4A-81C8-85D1FA68D1EE}"/>
              </a:ext>
            </a:extLst>
          </p:cNvPr>
          <p:cNvSpPr/>
          <p:nvPr/>
        </p:nvSpPr>
        <p:spPr>
          <a:xfrm>
            <a:off x="8482916" y="489327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39A51D7-FC0D-3B4C-9201-9B11460B8822}"/>
              </a:ext>
            </a:extLst>
          </p:cNvPr>
          <p:cNvSpPr/>
          <p:nvPr/>
        </p:nvSpPr>
        <p:spPr>
          <a:xfrm>
            <a:off x="1701118" y="489327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8BE124-4F67-2C48-A3F1-1DED80DC87DB}"/>
              </a:ext>
            </a:extLst>
          </p:cNvPr>
          <p:cNvSpPr/>
          <p:nvPr/>
        </p:nvSpPr>
        <p:spPr>
          <a:xfrm>
            <a:off x="8482914" y="3586545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3" name="Snip Same Side Corner Rectangle 12">
            <a:extLst>
              <a:ext uri="{FF2B5EF4-FFF2-40B4-BE49-F238E27FC236}">
                <a16:creationId xmlns:a16="http://schemas.microsoft.com/office/drawing/2014/main" id="{4DFEB1A4-61D0-FF47-BA5A-7553A2512904}"/>
              </a:ext>
            </a:extLst>
          </p:cNvPr>
          <p:cNvSpPr/>
          <p:nvPr/>
        </p:nvSpPr>
        <p:spPr>
          <a:xfrm>
            <a:off x="4555529" y="5325764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 </a:t>
            </a:r>
            <a:r>
              <a:rPr lang="en-QA" sz="2400" b="1" i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0DA4B9E-964A-2743-A386-3809A263C64F}"/>
              </a:ext>
            </a:extLst>
          </p:cNvPr>
          <p:cNvSpPr/>
          <p:nvPr/>
        </p:nvSpPr>
        <p:spPr>
          <a:xfrm>
            <a:off x="8482913" y="313861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D1A47CC-9911-004C-84C6-5423D870111E}"/>
              </a:ext>
            </a:extLst>
          </p:cNvPr>
          <p:cNvSpPr/>
          <p:nvPr/>
        </p:nvSpPr>
        <p:spPr>
          <a:xfrm>
            <a:off x="8482915" y="40159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E6479DA-2922-A746-B2E7-B2F6B6791CB5}"/>
              </a:ext>
            </a:extLst>
          </p:cNvPr>
          <p:cNvSpPr/>
          <p:nvPr/>
        </p:nvSpPr>
        <p:spPr>
          <a:xfrm>
            <a:off x="8482908" y="4454610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18</a:t>
            </a:r>
          </a:p>
        </p:txBody>
      </p:sp>
      <p:sp>
        <p:nvSpPr>
          <p:cNvPr id="20" name="Snip Same Side Corner Rectangle 19">
            <a:extLst>
              <a:ext uri="{FF2B5EF4-FFF2-40B4-BE49-F238E27FC236}">
                <a16:creationId xmlns:a16="http://schemas.microsoft.com/office/drawing/2014/main" id="{49A88B9B-CB67-2B45-8B0C-857DE6916ACA}"/>
              </a:ext>
            </a:extLst>
          </p:cNvPr>
          <p:cNvSpPr/>
          <p:nvPr/>
        </p:nvSpPr>
        <p:spPr>
          <a:xfrm>
            <a:off x="7902149" y="5325764"/>
            <a:ext cx="2854411" cy="518984"/>
          </a:xfrm>
          <a:prstGeom prst="snip2Same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Final Sorted Pile</a:t>
            </a:r>
            <a:endParaRPr lang="en-QA" sz="2400" b="1" i="1" dirty="0">
              <a:solidFill>
                <a:schemeClr val="tx1"/>
              </a:solidFill>
            </a:endParaRP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EB4A9D3-7699-484A-8887-D61EAA8FDCFF}"/>
              </a:ext>
            </a:extLst>
          </p:cNvPr>
          <p:cNvCxnSpPr>
            <a:cxnSpLocks/>
          </p:cNvCxnSpPr>
          <p:nvPr/>
        </p:nvCxnSpPr>
        <p:spPr>
          <a:xfrm>
            <a:off x="3546389" y="5066270"/>
            <a:ext cx="1470454" cy="0"/>
          </a:xfrm>
          <a:prstGeom prst="straightConnector1">
            <a:avLst/>
          </a:prstGeom>
          <a:ln w="158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A699DE4B-BD29-F242-8C35-9C5FC259A609}"/>
              </a:ext>
            </a:extLst>
          </p:cNvPr>
          <p:cNvSpPr txBox="1"/>
          <p:nvPr/>
        </p:nvSpPr>
        <p:spPr>
          <a:xfrm>
            <a:off x="4001470" y="4649971"/>
            <a:ext cx="6880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QA" sz="2000" dirty="0"/>
              <a:t>1 &lt; 2</a:t>
            </a:r>
          </a:p>
        </p:txBody>
      </p:sp>
    </p:spTree>
    <p:extLst>
      <p:ext uri="{BB962C8B-B14F-4D97-AF65-F5344CB8AC3E}">
        <p14:creationId xmlns:p14="http://schemas.microsoft.com/office/powerpoint/2010/main" val="8632965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Sorting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541B7-C49F-F24E-8885-AAB50FCD8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90655" cy="4822310"/>
          </a:xfrm>
        </p:spPr>
        <p:txBody>
          <a:bodyPr>
            <a:normAutofit/>
          </a:bodyPr>
          <a:lstStyle/>
          <a:p>
            <a:r>
              <a:rPr lang="en-GB" dirty="0"/>
              <a:t>Let us assume you have the same set of cards, but now you need to put them in order (i.e., you need to </a:t>
            </a:r>
            <a:r>
              <a:rPr lang="en-GB" i="1" dirty="0"/>
              <a:t>sort</a:t>
            </a:r>
            <a:r>
              <a:rPr lang="en-GB" dirty="0"/>
              <a:t> them) </a:t>
            </a:r>
          </a:p>
          <a:p>
            <a:endParaRPr lang="en-GB" dirty="0"/>
          </a:p>
          <a:p>
            <a:r>
              <a:rPr lang="en-GB" dirty="0"/>
              <a:t>If you have ALL the cards, you know exactly what will be the first card, the second card, the third card, etc.,</a:t>
            </a:r>
          </a:p>
          <a:p>
            <a:endParaRPr lang="en-GB" dirty="0"/>
          </a:p>
          <a:p>
            <a:r>
              <a:rPr lang="en-GB" dirty="0"/>
              <a:t>In this case, you can find the card with number 1 and place it on a new pile, then the card with number 2 and place it on the pile, and so on</a:t>
            </a:r>
          </a:p>
          <a:p>
            <a:pPr lvl="1"/>
            <a:r>
              <a:rPr lang="en-GB" dirty="0"/>
              <a:t>Do you know how to find a card with a specific number?</a:t>
            </a:r>
          </a:p>
          <a:p>
            <a:pPr lvl="2"/>
            <a:r>
              <a:rPr lang="en-GB" sz="2400" dirty="0"/>
              <a:t>Yes, through searching!</a:t>
            </a:r>
          </a:p>
        </p:txBody>
      </p:sp>
    </p:spTree>
    <p:extLst>
      <p:ext uri="{BB962C8B-B14F-4D97-AF65-F5344CB8AC3E}">
        <p14:creationId xmlns:p14="http://schemas.microsoft.com/office/powerpoint/2010/main" val="2732047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Merging </a:t>
            </a:r>
          </a:p>
        </p:txBody>
      </p:sp>
      <p:sp>
        <p:nvSpPr>
          <p:cNvPr id="6" name="Snip Same Side Corner Rectangle 5">
            <a:extLst>
              <a:ext uri="{FF2B5EF4-FFF2-40B4-BE49-F238E27FC236}">
                <a16:creationId xmlns:a16="http://schemas.microsoft.com/office/drawing/2014/main" id="{0859AB59-EFDC-7E48-AFC8-098D870AE55A}"/>
              </a:ext>
            </a:extLst>
          </p:cNvPr>
          <p:cNvSpPr/>
          <p:nvPr/>
        </p:nvSpPr>
        <p:spPr>
          <a:xfrm>
            <a:off x="1208904" y="5325764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 </a:t>
            </a:r>
            <a:r>
              <a:rPr lang="en-QA" sz="2400" b="1" i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C827762-7BD7-0F4A-81C8-85D1FA68D1EE}"/>
              </a:ext>
            </a:extLst>
          </p:cNvPr>
          <p:cNvSpPr/>
          <p:nvPr/>
        </p:nvSpPr>
        <p:spPr>
          <a:xfrm>
            <a:off x="8482916" y="489327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39A51D7-FC0D-3B4C-9201-9B11460B8822}"/>
              </a:ext>
            </a:extLst>
          </p:cNvPr>
          <p:cNvSpPr/>
          <p:nvPr/>
        </p:nvSpPr>
        <p:spPr>
          <a:xfrm>
            <a:off x="1701118" y="489327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8BE124-4F67-2C48-A3F1-1DED80DC87DB}"/>
              </a:ext>
            </a:extLst>
          </p:cNvPr>
          <p:cNvSpPr/>
          <p:nvPr/>
        </p:nvSpPr>
        <p:spPr>
          <a:xfrm>
            <a:off x="8482914" y="3586545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3" name="Snip Same Side Corner Rectangle 12">
            <a:extLst>
              <a:ext uri="{FF2B5EF4-FFF2-40B4-BE49-F238E27FC236}">
                <a16:creationId xmlns:a16="http://schemas.microsoft.com/office/drawing/2014/main" id="{4DFEB1A4-61D0-FF47-BA5A-7553A2512904}"/>
              </a:ext>
            </a:extLst>
          </p:cNvPr>
          <p:cNvSpPr/>
          <p:nvPr/>
        </p:nvSpPr>
        <p:spPr>
          <a:xfrm>
            <a:off x="4555529" y="5325764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 </a:t>
            </a:r>
            <a:r>
              <a:rPr lang="en-QA" sz="2400" b="1" i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0DA4B9E-964A-2743-A386-3809A263C64F}"/>
              </a:ext>
            </a:extLst>
          </p:cNvPr>
          <p:cNvSpPr/>
          <p:nvPr/>
        </p:nvSpPr>
        <p:spPr>
          <a:xfrm>
            <a:off x="8482913" y="313861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D1A47CC-9911-004C-84C6-5423D870111E}"/>
              </a:ext>
            </a:extLst>
          </p:cNvPr>
          <p:cNvSpPr/>
          <p:nvPr/>
        </p:nvSpPr>
        <p:spPr>
          <a:xfrm>
            <a:off x="8482915" y="40159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E6479DA-2922-A746-B2E7-B2F6B6791CB5}"/>
              </a:ext>
            </a:extLst>
          </p:cNvPr>
          <p:cNvSpPr/>
          <p:nvPr/>
        </p:nvSpPr>
        <p:spPr>
          <a:xfrm>
            <a:off x="8482908" y="4454610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18</a:t>
            </a:r>
          </a:p>
        </p:txBody>
      </p:sp>
      <p:sp>
        <p:nvSpPr>
          <p:cNvPr id="20" name="Snip Same Side Corner Rectangle 19">
            <a:extLst>
              <a:ext uri="{FF2B5EF4-FFF2-40B4-BE49-F238E27FC236}">
                <a16:creationId xmlns:a16="http://schemas.microsoft.com/office/drawing/2014/main" id="{49A88B9B-CB67-2B45-8B0C-857DE6916ACA}"/>
              </a:ext>
            </a:extLst>
          </p:cNvPr>
          <p:cNvSpPr/>
          <p:nvPr/>
        </p:nvSpPr>
        <p:spPr>
          <a:xfrm>
            <a:off x="7902149" y="5325764"/>
            <a:ext cx="2854411" cy="518984"/>
          </a:xfrm>
          <a:prstGeom prst="snip2Same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Final Sorted Pile</a:t>
            </a:r>
            <a:endParaRPr lang="en-QA" sz="24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246161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Merging </a:t>
            </a:r>
          </a:p>
        </p:txBody>
      </p:sp>
      <p:sp>
        <p:nvSpPr>
          <p:cNvPr id="6" name="Snip Same Side Corner Rectangle 5">
            <a:extLst>
              <a:ext uri="{FF2B5EF4-FFF2-40B4-BE49-F238E27FC236}">
                <a16:creationId xmlns:a16="http://schemas.microsoft.com/office/drawing/2014/main" id="{0859AB59-EFDC-7E48-AFC8-098D870AE55A}"/>
              </a:ext>
            </a:extLst>
          </p:cNvPr>
          <p:cNvSpPr/>
          <p:nvPr/>
        </p:nvSpPr>
        <p:spPr>
          <a:xfrm>
            <a:off x="1208904" y="5325764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 </a:t>
            </a:r>
            <a:r>
              <a:rPr lang="en-QA" sz="2400" b="1" i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C827762-7BD7-0F4A-81C8-85D1FA68D1EE}"/>
              </a:ext>
            </a:extLst>
          </p:cNvPr>
          <p:cNvSpPr/>
          <p:nvPr/>
        </p:nvSpPr>
        <p:spPr>
          <a:xfrm>
            <a:off x="8482916" y="4893276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39A51D7-FC0D-3B4C-9201-9B11460B8822}"/>
              </a:ext>
            </a:extLst>
          </p:cNvPr>
          <p:cNvSpPr/>
          <p:nvPr/>
        </p:nvSpPr>
        <p:spPr>
          <a:xfrm>
            <a:off x="8482912" y="270612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8BE124-4F67-2C48-A3F1-1DED80DC87DB}"/>
              </a:ext>
            </a:extLst>
          </p:cNvPr>
          <p:cNvSpPr/>
          <p:nvPr/>
        </p:nvSpPr>
        <p:spPr>
          <a:xfrm>
            <a:off x="8482914" y="3586545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3" name="Snip Same Side Corner Rectangle 12">
            <a:extLst>
              <a:ext uri="{FF2B5EF4-FFF2-40B4-BE49-F238E27FC236}">
                <a16:creationId xmlns:a16="http://schemas.microsoft.com/office/drawing/2014/main" id="{4DFEB1A4-61D0-FF47-BA5A-7553A2512904}"/>
              </a:ext>
            </a:extLst>
          </p:cNvPr>
          <p:cNvSpPr/>
          <p:nvPr/>
        </p:nvSpPr>
        <p:spPr>
          <a:xfrm>
            <a:off x="4555529" y="5325764"/>
            <a:ext cx="2854411" cy="518984"/>
          </a:xfrm>
          <a:prstGeom prst="snip2Same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Sorted Pile </a:t>
            </a:r>
            <a:r>
              <a:rPr lang="en-QA" sz="2400" b="1" i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0DA4B9E-964A-2743-A386-3809A263C64F}"/>
              </a:ext>
            </a:extLst>
          </p:cNvPr>
          <p:cNvSpPr/>
          <p:nvPr/>
        </p:nvSpPr>
        <p:spPr>
          <a:xfrm>
            <a:off x="8482913" y="3138612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D1A47CC-9911-004C-84C6-5423D870111E}"/>
              </a:ext>
            </a:extLst>
          </p:cNvPr>
          <p:cNvSpPr/>
          <p:nvPr/>
        </p:nvSpPr>
        <p:spPr>
          <a:xfrm>
            <a:off x="8482915" y="4015944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E6479DA-2922-A746-B2E7-B2F6B6791CB5}"/>
              </a:ext>
            </a:extLst>
          </p:cNvPr>
          <p:cNvSpPr/>
          <p:nvPr/>
        </p:nvSpPr>
        <p:spPr>
          <a:xfrm>
            <a:off x="8482908" y="4454610"/>
            <a:ext cx="1692875" cy="4324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000" dirty="0">
                <a:solidFill>
                  <a:schemeClr val="tx1"/>
                </a:solidFill>
              </a:rPr>
              <a:t>18</a:t>
            </a:r>
          </a:p>
        </p:txBody>
      </p:sp>
      <p:sp>
        <p:nvSpPr>
          <p:cNvPr id="20" name="Snip Same Side Corner Rectangle 19">
            <a:extLst>
              <a:ext uri="{FF2B5EF4-FFF2-40B4-BE49-F238E27FC236}">
                <a16:creationId xmlns:a16="http://schemas.microsoft.com/office/drawing/2014/main" id="{49A88B9B-CB67-2B45-8B0C-857DE6916ACA}"/>
              </a:ext>
            </a:extLst>
          </p:cNvPr>
          <p:cNvSpPr/>
          <p:nvPr/>
        </p:nvSpPr>
        <p:spPr>
          <a:xfrm>
            <a:off x="7902149" y="5325764"/>
            <a:ext cx="2854411" cy="518984"/>
          </a:xfrm>
          <a:prstGeom prst="snip2Same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Final Sorted Pile</a:t>
            </a:r>
            <a:endParaRPr lang="en-QA" sz="24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466100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Merging: Algorithm</a:t>
            </a:r>
            <a:endParaRPr lang="en-Q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541B7-C49F-F24E-8885-AAB50FCD8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11255" cy="4351338"/>
          </a:xfrm>
        </p:spPr>
        <p:txBody>
          <a:bodyPr>
            <a:normAutofit/>
          </a:bodyPr>
          <a:lstStyle/>
          <a:p>
            <a:r>
              <a:rPr lang="en-US" dirty="0"/>
              <a:t>In terms of the sequence of steps, we can write something like this: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800" dirty="0"/>
              <a:t>Check if both piles still have cards:</a:t>
            </a:r>
          </a:p>
          <a:p>
            <a:pPr marL="1371600" lvl="2" indent="-457200">
              <a:buFont typeface="+mj-lt"/>
              <a:buAutoNum type="alphaLcPeriod"/>
            </a:pPr>
            <a:r>
              <a:rPr lang="en-US" sz="2400" dirty="0"/>
              <a:t>If </a:t>
            </a:r>
            <a:r>
              <a:rPr lang="en-US" sz="2400" b="1" dirty="0">
                <a:solidFill>
                  <a:srgbClr val="00B050"/>
                </a:solidFill>
              </a:rPr>
              <a:t>yes</a:t>
            </a:r>
            <a:r>
              <a:rPr lang="en-US" sz="2400" dirty="0"/>
              <a:t>:</a:t>
            </a:r>
          </a:p>
          <a:p>
            <a:pPr marL="1828800" lvl="3" indent="-457200">
              <a:buFont typeface="+mj-lt"/>
              <a:buAutoNum type="romanLcPeriod"/>
            </a:pPr>
            <a:r>
              <a:rPr lang="en-US" sz="2400" dirty="0"/>
              <a:t>Take the highest card among the two top ones</a:t>
            </a:r>
          </a:p>
          <a:p>
            <a:pPr marL="1828800" lvl="3" indent="-457200">
              <a:buFont typeface="+mj-lt"/>
              <a:buAutoNum type="romanLcPeriod"/>
            </a:pPr>
            <a:r>
              <a:rPr lang="en-US" sz="2400" dirty="0"/>
              <a:t>Place it at the end of the final pile</a:t>
            </a:r>
          </a:p>
          <a:p>
            <a:pPr marL="1828800" lvl="3" indent="-457200">
              <a:buFont typeface="+mj-lt"/>
              <a:buAutoNum type="romanLcPeriod"/>
            </a:pPr>
            <a:r>
              <a:rPr lang="en-US" sz="2400" dirty="0"/>
              <a:t>Go back to step 1</a:t>
            </a:r>
          </a:p>
          <a:p>
            <a:pPr marL="1371600" lvl="2" indent="-457200">
              <a:buFont typeface="+mj-lt"/>
              <a:buAutoNum type="alphaLcPeriod"/>
            </a:pPr>
            <a:r>
              <a:rPr lang="en-US" sz="2400" dirty="0"/>
              <a:t>If </a:t>
            </a:r>
            <a:r>
              <a:rPr lang="en-US" sz="2400" b="1" dirty="0">
                <a:solidFill>
                  <a:srgbClr val="C00000"/>
                </a:solidFill>
              </a:rPr>
              <a:t>no</a:t>
            </a:r>
            <a:r>
              <a:rPr lang="en-US" sz="2400" dirty="0"/>
              <a:t>: check if one of the piles still have cards</a:t>
            </a:r>
          </a:p>
          <a:p>
            <a:pPr marL="1828800" lvl="3" indent="-457200">
              <a:buFont typeface="+mj-lt"/>
              <a:buAutoNum type="alphaLcPeriod"/>
            </a:pPr>
            <a:r>
              <a:rPr lang="en-US" sz="2400" dirty="0"/>
              <a:t>If </a:t>
            </a:r>
            <a:r>
              <a:rPr lang="en-US" sz="2400" b="1" dirty="0">
                <a:solidFill>
                  <a:srgbClr val="00B050"/>
                </a:solidFill>
              </a:rPr>
              <a:t>yes</a:t>
            </a:r>
            <a:r>
              <a:rPr lang="en-US" sz="2400" dirty="0"/>
              <a:t>:  take the cards from the remaining pile and place them at the end of the final pile</a:t>
            </a:r>
          </a:p>
          <a:p>
            <a:pPr marL="1828800" lvl="3" indent="-457200">
              <a:buFont typeface="+mj-lt"/>
              <a:buAutoNum type="alphaLcPeriod"/>
            </a:pPr>
            <a:r>
              <a:rPr lang="en-US" sz="2400" dirty="0"/>
              <a:t>If </a:t>
            </a:r>
            <a:r>
              <a:rPr lang="en-US" sz="2400" b="1" dirty="0">
                <a:solidFill>
                  <a:srgbClr val="00B050"/>
                </a:solidFill>
              </a:rPr>
              <a:t>no</a:t>
            </a:r>
            <a:r>
              <a:rPr lang="en-US" sz="2400" dirty="0"/>
              <a:t>: halt</a:t>
            </a:r>
            <a:endParaRPr lang="en-QA" sz="2400" dirty="0"/>
          </a:p>
        </p:txBody>
      </p:sp>
    </p:spTree>
    <p:extLst>
      <p:ext uri="{BB962C8B-B14F-4D97-AF65-F5344CB8AC3E}">
        <p14:creationId xmlns:p14="http://schemas.microsoft.com/office/powerpoint/2010/main" val="3083543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Merging</a:t>
            </a:r>
            <a:endParaRPr lang="en-Q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541B7-C49F-F24E-8885-AAB50FCD8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4"/>
            <a:ext cx="10611255" cy="457517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What if you have more than 2 helpful friends (say, 8, 16 or whatever)?</a:t>
            </a:r>
          </a:p>
          <a:p>
            <a:pPr lvl="1"/>
            <a:r>
              <a:rPr lang="en-US" dirty="0"/>
              <a:t>You can split the cards into 8, 16, or whatever number of subsets</a:t>
            </a:r>
          </a:p>
          <a:p>
            <a:pPr lvl="2"/>
            <a:r>
              <a:rPr lang="en-US" b="1" dirty="0">
                <a:solidFill>
                  <a:srgbClr val="C00000"/>
                </a:solidFill>
              </a:rPr>
              <a:t>Note</a:t>
            </a:r>
            <a:r>
              <a:rPr lang="en-US" dirty="0"/>
              <a:t>: The higher the number of subsets, the lower the amount of work per each friend and potentially the faster the sorting process can go</a:t>
            </a:r>
          </a:p>
          <a:p>
            <a:pPr lvl="2"/>
            <a:r>
              <a:rPr lang="en-US" b="1" dirty="0">
                <a:solidFill>
                  <a:srgbClr val="0070C0"/>
                </a:solidFill>
              </a:rPr>
              <a:t>Parallel processing </a:t>
            </a:r>
            <a:r>
              <a:rPr lang="en-US" dirty="0"/>
              <a:t>can accelerate performance!</a:t>
            </a:r>
          </a:p>
          <a:p>
            <a:pPr lvl="1"/>
            <a:r>
              <a:rPr lang="en-US" dirty="0"/>
              <a:t>But, how to merge the sorted piles returned by all your friends?</a:t>
            </a:r>
          </a:p>
          <a:p>
            <a:pPr lvl="2"/>
            <a:r>
              <a:rPr lang="en-US" dirty="0"/>
              <a:t>Merging all of them at once is intricate </a:t>
            </a:r>
          </a:p>
          <a:p>
            <a:pPr lvl="2"/>
            <a:r>
              <a:rPr lang="en-US" dirty="0"/>
              <a:t>Instead, you can merge them 2 at a time (which we know how to do it!)</a:t>
            </a:r>
          </a:p>
          <a:p>
            <a:pPr lvl="3"/>
            <a:r>
              <a:rPr lang="en-US" sz="2000" dirty="0"/>
              <a:t>You can even recruit your friends again to help in the merging process</a:t>
            </a:r>
          </a:p>
          <a:p>
            <a:pPr lvl="3"/>
            <a:r>
              <a:rPr lang="en-US" sz="2000" dirty="0"/>
              <a:t>Assuming 8 sorted piles to begin with, this will result in 4 sorted piles</a:t>
            </a:r>
          </a:p>
          <a:p>
            <a:pPr lvl="3"/>
            <a:r>
              <a:rPr lang="en-US" sz="2000" dirty="0"/>
              <a:t>Apply the same strategy again (i.e., merge 2 at a time)</a:t>
            </a:r>
          </a:p>
          <a:p>
            <a:pPr lvl="3"/>
            <a:r>
              <a:rPr lang="en-US" sz="2000" dirty="0"/>
              <a:t>What will be the result?</a:t>
            </a:r>
          </a:p>
          <a:p>
            <a:pPr lvl="4"/>
            <a:r>
              <a:rPr lang="en-US" dirty="0"/>
              <a:t>2 sorted piles</a:t>
            </a:r>
          </a:p>
          <a:p>
            <a:pPr lvl="3"/>
            <a:r>
              <a:rPr lang="en-US" sz="2000" dirty="0"/>
              <a:t>Apply the same strategy again to get one final sorted pile!</a:t>
            </a:r>
            <a:endParaRPr lang="en-QA" sz="2000" dirty="0"/>
          </a:p>
        </p:txBody>
      </p:sp>
    </p:spTree>
    <p:extLst>
      <p:ext uri="{BB962C8B-B14F-4D97-AF65-F5344CB8AC3E}">
        <p14:creationId xmlns:p14="http://schemas.microsoft.com/office/powerpoint/2010/main" val="1853535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Notes</a:t>
            </a:r>
            <a:endParaRPr lang="en-Q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541B7-C49F-F24E-8885-AAB50FCD8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11255" cy="4351338"/>
          </a:xfrm>
        </p:spPr>
        <p:txBody>
          <a:bodyPr>
            <a:normAutofit/>
          </a:bodyPr>
          <a:lstStyle/>
          <a:p>
            <a:r>
              <a:rPr lang="en-US" dirty="0"/>
              <a:t>Many times, algorithmic solutions will involve repeating the same step over and over again</a:t>
            </a:r>
          </a:p>
          <a:p>
            <a:endParaRPr lang="en-US" dirty="0"/>
          </a:p>
          <a:p>
            <a:r>
              <a:rPr lang="en-US" dirty="0"/>
              <a:t>Learn how to find these recurrent patterns, so you can write your sequence of steps (and later, your code) more professionally</a:t>
            </a:r>
          </a:p>
          <a:p>
            <a:endParaRPr lang="en-US" dirty="0"/>
          </a:p>
          <a:p>
            <a:r>
              <a:rPr lang="en-US" dirty="0"/>
              <a:t>Remember that this is a process!</a:t>
            </a:r>
          </a:p>
          <a:p>
            <a:pPr lvl="1"/>
            <a:r>
              <a:rPr lang="en-US" dirty="0"/>
              <a:t>You can start with an inferior solution, and refine it as much as needed (without breaking it, of course)</a:t>
            </a:r>
            <a:endParaRPr lang="en-QA" sz="1200" dirty="0"/>
          </a:p>
        </p:txBody>
      </p:sp>
    </p:spTree>
    <p:extLst>
      <p:ext uri="{BB962C8B-B14F-4D97-AF65-F5344CB8AC3E}">
        <p14:creationId xmlns:p14="http://schemas.microsoft.com/office/powerpoint/2010/main" val="13114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Next Class…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541B7-C49F-F24E-8885-AAB50FCD8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11255" cy="4351338"/>
          </a:xfrm>
        </p:spPr>
        <p:txBody>
          <a:bodyPr>
            <a:normAutofit/>
          </a:bodyPr>
          <a:lstStyle/>
          <a:p>
            <a:r>
              <a:rPr lang="en-US" dirty="0"/>
              <a:t>Quiz 1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QA" dirty="0"/>
          </a:p>
        </p:txBody>
      </p:sp>
    </p:spTree>
    <p:extLst>
      <p:ext uri="{BB962C8B-B14F-4D97-AF65-F5344CB8AC3E}">
        <p14:creationId xmlns:p14="http://schemas.microsoft.com/office/powerpoint/2010/main" val="214795215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5003664C-5649-DF47-8AF9-7A24A40F6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en-QA" dirty="0"/>
              <a:t>References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3B5E12A-6B0D-B145-A61F-AFCF5B5F84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11255" cy="4667250"/>
          </a:xfrm>
        </p:spPr>
        <p:txBody>
          <a:bodyPr>
            <a:normAutofit/>
          </a:bodyPr>
          <a:lstStyle/>
          <a:p>
            <a:r>
              <a:rPr lang="en-US" dirty="0"/>
              <a:t>Notes on “Principles of Computing” by Giselle Reis: </a:t>
            </a:r>
            <a:r>
              <a:rPr lang="en-US" dirty="0">
                <a:hlinkClick r:id="rId2"/>
              </a:rPr>
              <a:t>https://web2.qatar.cmu.edu/~mhhammou/15110-f20/references/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QA" dirty="0"/>
          </a:p>
        </p:txBody>
      </p:sp>
    </p:spTree>
    <p:extLst>
      <p:ext uri="{BB962C8B-B14F-4D97-AF65-F5344CB8AC3E}">
        <p14:creationId xmlns:p14="http://schemas.microsoft.com/office/powerpoint/2010/main" val="32052020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Sorting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541B7-C49F-F24E-8885-AAB50FCD8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90655" cy="4822310"/>
          </a:xfrm>
        </p:spPr>
        <p:txBody>
          <a:bodyPr>
            <a:normAutofit/>
          </a:bodyPr>
          <a:lstStyle/>
          <a:p>
            <a:r>
              <a:rPr lang="en-GB" dirty="0"/>
              <a:t>The sequence of steps could be something like: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/>
              <a:t>Check if the first card is 1:</a:t>
            </a:r>
          </a:p>
          <a:p>
            <a:pPr marL="1257300" lvl="2" indent="-342900">
              <a:buFont typeface="+mj-lt"/>
              <a:buAutoNum type="alphaLcPeriod"/>
            </a:pPr>
            <a:r>
              <a:rPr lang="en-GB" sz="2400" dirty="0"/>
              <a:t>If </a:t>
            </a:r>
            <a:r>
              <a:rPr lang="en-GB" sz="2400" b="1" dirty="0">
                <a:solidFill>
                  <a:srgbClr val="00B050"/>
                </a:solidFill>
              </a:rPr>
              <a:t>yes</a:t>
            </a:r>
            <a:r>
              <a:rPr lang="en-GB" sz="2400" dirty="0"/>
              <a:t>: put the card at the end of the new pile</a:t>
            </a:r>
          </a:p>
          <a:p>
            <a:pPr marL="1257300" lvl="2" indent="-342900">
              <a:buFont typeface="+mj-lt"/>
              <a:buAutoNum type="alphaLcPeriod"/>
            </a:pPr>
            <a:r>
              <a:rPr lang="en-GB" sz="2400" dirty="0"/>
              <a:t>If </a:t>
            </a:r>
            <a:r>
              <a:rPr lang="en-GB" sz="2400" b="1" dirty="0">
                <a:solidFill>
                  <a:srgbClr val="C00000"/>
                </a:solidFill>
              </a:rPr>
              <a:t>no</a:t>
            </a:r>
            <a:r>
              <a:rPr lang="en-GB" sz="2400" dirty="0"/>
              <a:t>: place the card at the end of the deck.  Go back to step 1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GB" dirty="0"/>
              <a:t>Check if the first card is 2:</a:t>
            </a:r>
          </a:p>
          <a:p>
            <a:pPr marL="1257300" lvl="2" indent="-342900">
              <a:buFont typeface="+mj-lt"/>
              <a:buAutoNum type="alphaLcPeriod"/>
            </a:pPr>
            <a:r>
              <a:rPr lang="en-GB" sz="2400" dirty="0"/>
              <a:t>If </a:t>
            </a:r>
            <a:r>
              <a:rPr lang="en-GB" sz="2400" b="1" dirty="0">
                <a:solidFill>
                  <a:srgbClr val="00B050"/>
                </a:solidFill>
              </a:rPr>
              <a:t>yes</a:t>
            </a:r>
            <a:r>
              <a:rPr lang="en-GB" sz="2400" dirty="0"/>
              <a:t>: put the card at the end of the new pile</a:t>
            </a:r>
          </a:p>
          <a:p>
            <a:pPr marL="1257300" lvl="2" indent="-342900">
              <a:buFont typeface="+mj-lt"/>
              <a:buAutoNum type="alphaLcPeriod"/>
            </a:pPr>
            <a:r>
              <a:rPr lang="en-GB" sz="2400" dirty="0"/>
              <a:t>If </a:t>
            </a:r>
            <a:r>
              <a:rPr lang="en-GB" sz="2400" b="1" dirty="0">
                <a:solidFill>
                  <a:srgbClr val="C00000"/>
                </a:solidFill>
              </a:rPr>
              <a:t>no</a:t>
            </a:r>
            <a:r>
              <a:rPr lang="en-GB" sz="2400" dirty="0"/>
              <a:t>: place the card at the end of the deck.  Go back to step 2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GB" dirty="0"/>
              <a:t>Check if the first card is 3:</a:t>
            </a:r>
          </a:p>
          <a:p>
            <a:pPr marL="1257300" lvl="2" indent="-342900">
              <a:buFont typeface="+mj-lt"/>
              <a:buAutoNum type="alphaLcPeriod"/>
            </a:pPr>
            <a:r>
              <a:rPr lang="en-GB" sz="2400" dirty="0"/>
              <a:t>If </a:t>
            </a:r>
            <a:r>
              <a:rPr lang="en-GB" sz="2400" b="1" dirty="0">
                <a:solidFill>
                  <a:srgbClr val="00B050"/>
                </a:solidFill>
              </a:rPr>
              <a:t>yes</a:t>
            </a:r>
            <a:r>
              <a:rPr lang="en-GB" sz="2400" dirty="0"/>
              <a:t>: put the card at the end of the new pile</a:t>
            </a:r>
          </a:p>
          <a:p>
            <a:pPr marL="1257300" lvl="2" indent="-342900">
              <a:buFont typeface="+mj-lt"/>
              <a:buAutoNum type="alphaLcPeriod"/>
            </a:pPr>
            <a:r>
              <a:rPr lang="en-GB" sz="2400" dirty="0"/>
              <a:t>If </a:t>
            </a:r>
            <a:r>
              <a:rPr lang="en-GB" sz="2400" b="1" dirty="0">
                <a:solidFill>
                  <a:srgbClr val="C00000"/>
                </a:solidFill>
              </a:rPr>
              <a:t>no</a:t>
            </a:r>
            <a:r>
              <a:rPr lang="en-GB" sz="2400" dirty="0"/>
              <a:t>: place the card at the end of the deck.  Go back to step 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532D55-0330-104F-9D1B-C6F05CE2FD18}"/>
              </a:ext>
            </a:extLst>
          </p:cNvPr>
          <p:cNvSpPr txBox="1"/>
          <p:nvPr/>
        </p:nvSpPr>
        <p:spPr>
          <a:xfrm>
            <a:off x="1577171" y="6001907"/>
            <a:ext cx="266420" cy="490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60"/>
              </a:lnSpc>
            </a:pPr>
            <a:r>
              <a:rPr lang="en-QA" sz="2400" b="1" dirty="0"/>
              <a:t>.</a:t>
            </a:r>
          </a:p>
          <a:p>
            <a:pPr>
              <a:lnSpc>
                <a:spcPts val="860"/>
              </a:lnSpc>
            </a:pPr>
            <a:r>
              <a:rPr lang="en-QA" sz="2400" b="1" dirty="0"/>
              <a:t>.</a:t>
            </a:r>
          </a:p>
          <a:p>
            <a:pPr>
              <a:lnSpc>
                <a:spcPts val="860"/>
              </a:lnSpc>
            </a:pPr>
            <a:r>
              <a:rPr lang="en-QA" sz="2400" b="1" dirty="0"/>
              <a:t>.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7BFB43D3-B06E-7141-9956-E76B3CD1F54E}"/>
              </a:ext>
            </a:extLst>
          </p:cNvPr>
          <p:cNvSpPr/>
          <p:nvPr/>
        </p:nvSpPr>
        <p:spPr>
          <a:xfrm>
            <a:off x="2582562" y="6001907"/>
            <a:ext cx="6623222" cy="490968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bg1"/>
                </a:solidFill>
              </a:rPr>
              <a:t>Very long and boring sequence of steps!</a:t>
            </a:r>
          </a:p>
        </p:txBody>
      </p:sp>
    </p:spTree>
    <p:extLst>
      <p:ext uri="{BB962C8B-B14F-4D97-AF65-F5344CB8AC3E}">
        <p14:creationId xmlns:p14="http://schemas.microsoft.com/office/powerpoint/2010/main" val="3171642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Sorting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541B7-C49F-F24E-8885-AAB50FCD8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90655" cy="4822310"/>
          </a:xfrm>
        </p:spPr>
        <p:txBody>
          <a:bodyPr>
            <a:normAutofit/>
          </a:bodyPr>
          <a:lstStyle/>
          <a:p>
            <a:r>
              <a:rPr lang="en-GB" dirty="0"/>
              <a:t>There are a lot of repeated steps, with only one thing changing, that is, the number we are searching for</a:t>
            </a:r>
          </a:p>
          <a:p>
            <a:endParaRPr lang="en-GB" dirty="0"/>
          </a:p>
          <a:p>
            <a:r>
              <a:rPr lang="en-GB" dirty="0"/>
              <a:t>As such, we can abbreviate the sequence of steps as: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b="1" dirty="0"/>
              <a:t>For</a:t>
            </a:r>
            <a:r>
              <a:rPr lang="en-GB" dirty="0"/>
              <a:t> all numbers from 1 to 100, repeat the following steps:</a:t>
            </a:r>
          </a:p>
          <a:p>
            <a:pPr marL="1371600" lvl="2" indent="-457200">
              <a:buFont typeface="+mj-lt"/>
              <a:buAutoNum type="alphaLcPeriod"/>
            </a:pPr>
            <a:r>
              <a:rPr lang="en-GB" sz="2400" dirty="0"/>
              <a:t>Check if the first card has that number:</a:t>
            </a:r>
          </a:p>
          <a:p>
            <a:pPr marL="1771650" lvl="3" indent="-400050">
              <a:buFont typeface="+mj-lt"/>
              <a:buAutoNum type="romanLcPeriod"/>
            </a:pPr>
            <a:r>
              <a:rPr lang="en-GB" sz="2000" dirty="0"/>
              <a:t>If </a:t>
            </a:r>
            <a:r>
              <a:rPr lang="en-GB" sz="2000" b="1" dirty="0">
                <a:solidFill>
                  <a:srgbClr val="00B050"/>
                </a:solidFill>
              </a:rPr>
              <a:t>yes</a:t>
            </a:r>
            <a:r>
              <a:rPr lang="en-GB" sz="2000" dirty="0"/>
              <a:t>: put the card at the end of the new pile</a:t>
            </a:r>
          </a:p>
          <a:p>
            <a:pPr marL="1771650" lvl="3" indent="-400050">
              <a:buFont typeface="+mj-lt"/>
              <a:buAutoNum type="romanLcPeriod"/>
            </a:pPr>
            <a:r>
              <a:rPr lang="en-GB" sz="2000" dirty="0"/>
              <a:t>If </a:t>
            </a:r>
            <a:r>
              <a:rPr lang="en-GB" sz="2000" b="1" dirty="0">
                <a:solidFill>
                  <a:srgbClr val="C00000"/>
                </a:solidFill>
              </a:rPr>
              <a:t>no</a:t>
            </a:r>
            <a:r>
              <a:rPr lang="en-GB" sz="2000" dirty="0"/>
              <a:t>: place the card at the end of the deck</a:t>
            </a:r>
          </a:p>
          <a:p>
            <a:pPr marL="1771650" lvl="3" indent="-400050">
              <a:buFont typeface="+mj-lt"/>
              <a:buAutoNum type="romanLcPeriod"/>
            </a:pPr>
            <a:endParaRPr lang="en-GB" sz="2400" dirty="0"/>
          </a:p>
          <a:p>
            <a:r>
              <a:rPr lang="en-GB" dirty="0"/>
              <a:t>How to sort the cards in the reverse order?</a:t>
            </a:r>
          </a:p>
          <a:p>
            <a:pPr lvl="1"/>
            <a:r>
              <a:rPr lang="en-GB" dirty="0"/>
              <a:t>Simply, change in step 1 “from 1 to 100” to "from 100 to 1”</a:t>
            </a:r>
          </a:p>
        </p:txBody>
      </p:sp>
    </p:spTree>
    <p:extLst>
      <p:ext uri="{BB962C8B-B14F-4D97-AF65-F5344CB8AC3E}">
        <p14:creationId xmlns:p14="http://schemas.microsoft.com/office/powerpoint/2010/main" val="2436686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Sorting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541B7-C49F-F24E-8885-AAB50FCD8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90655" cy="4822310"/>
          </a:xfrm>
        </p:spPr>
        <p:txBody>
          <a:bodyPr>
            <a:normAutofit/>
          </a:bodyPr>
          <a:lstStyle/>
          <a:p>
            <a:r>
              <a:rPr lang="en-GB" dirty="0"/>
              <a:t>What if not all the cards are there?  </a:t>
            </a:r>
          </a:p>
          <a:p>
            <a:endParaRPr lang="en-GB" dirty="0"/>
          </a:p>
          <a:p>
            <a:r>
              <a:rPr lang="en-GB" dirty="0"/>
              <a:t>If you do not know the numbers, it is impossible to tell what is going to be the first card, the second card, etc., </a:t>
            </a:r>
          </a:p>
          <a:p>
            <a:endParaRPr lang="en-GB" dirty="0"/>
          </a:p>
          <a:p>
            <a:r>
              <a:rPr lang="en-GB" dirty="0"/>
              <a:t>How would you sort the cards then?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b="1" dirty="0"/>
              <a:t>While</a:t>
            </a:r>
            <a:r>
              <a:rPr lang="en-GB" dirty="0"/>
              <a:t> the unsorted pile is not empty:</a:t>
            </a:r>
          </a:p>
          <a:p>
            <a:pPr marL="1371600" lvl="2" indent="-457200">
              <a:buFont typeface="+mj-lt"/>
              <a:buAutoNum type="alphaLcPeriod"/>
            </a:pPr>
            <a:r>
              <a:rPr lang="en-GB" dirty="0"/>
              <a:t>Find the min card in it (we know how to do this!)</a:t>
            </a:r>
          </a:p>
          <a:p>
            <a:pPr marL="1371600" lvl="2" indent="-457200">
              <a:buFont typeface="+mj-lt"/>
              <a:buAutoNum type="alphaLcPeriod"/>
            </a:pPr>
            <a:r>
              <a:rPr lang="en-GB" dirty="0"/>
              <a:t>Remove the card and put it at the end of the new pile</a:t>
            </a:r>
          </a:p>
          <a:p>
            <a:pPr lvl="2"/>
            <a:endParaRPr lang="en-GB" dirty="0"/>
          </a:p>
          <a:p>
            <a:r>
              <a:rPr lang="en-GB" dirty="0"/>
              <a:t>Can you do better?</a:t>
            </a:r>
          </a:p>
        </p:txBody>
      </p:sp>
    </p:spTree>
    <p:extLst>
      <p:ext uri="{BB962C8B-B14F-4D97-AF65-F5344CB8AC3E}">
        <p14:creationId xmlns:p14="http://schemas.microsoft.com/office/powerpoint/2010/main" val="2008740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4732</TotalTime>
  <Words>2301</Words>
  <Application>Microsoft Macintosh PowerPoint</Application>
  <PresentationFormat>Widescreen</PresentationFormat>
  <Paragraphs>658</Paragraphs>
  <Slides>66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66</vt:i4>
      </vt:variant>
    </vt:vector>
  </HeadingPairs>
  <TitlesOfParts>
    <vt:vector size="70" baseType="lpstr">
      <vt:lpstr>Arial</vt:lpstr>
      <vt:lpstr>Calibri</vt:lpstr>
      <vt:lpstr>Calibri Light</vt:lpstr>
      <vt:lpstr>Office Theme</vt:lpstr>
      <vt:lpstr>15-110: Principles of Computing</vt:lpstr>
      <vt:lpstr>Today…</vt:lpstr>
      <vt:lpstr>Searching</vt:lpstr>
      <vt:lpstr>Finding Max</vt:lpstr>
      <vt:lpstr>Finding Min</vt:lpstr>
      <vt:lpstr>Sorting</vt:lpstr>
      <vt:lpstr>Sorting</vt:lpstr>
      <vt:lpstr>Sorting</vt:lpstr>
      <vt:lpstr>Sorting</vt:lpstr>
      <vt:lpstr>Sorting</vt:lpstr>
      <vt:lpstr>Sorting</vt:lpstr>
      <vt:lpstr>Sorting</vt:lpstr>
      <vt:lpstr>Sorting</vt:lpstr>
      <vt:lpstr>Sorting</vt:lpstr>
      <vt:lpstr>Sorting</vt:lpstr>
      <vt:lpstr>Sorting</vt:lpstr>
      <vt:lpstr>Sorting</vt:lpstr>
      <vt:lpstr>Sorting</vt:lpstr>
      <vt:lpstr>Sorting</vt:lpstr>
      <vt:lpstr>Sorting</vt:lpstr>
      <vt:lpstr>Sorting</vt:lpstr>
      <vt:lpstr>Sorting</vt:lpstr>
      <vt:lpstr>Sorting</vt:lpstr>
      <vt:lpstr>Sorting</vt:lpstr>
      <vt:lpstr>Sorting</vt:lpstr>
      <vt:lpstr>Sorting</vt:lpstr>
      <vt:lpstr>Sorting</vt:lpstr>
      <vt:lpstr>Sorting</vt:lpstr>
      <vt:lpstr>Sorting</vt:lpstr>
      <vt:lpstr>Sorting</vt:lpstr>
      <vt:lpstr>Sorting</vt:lpstr>
      <vt:lpstr>Sorting</vt:lpstr>
      <vt:lpstr>Sorting</vt:lpstr>
      <vt:lpstr>Sorting</vt:lpstr>
      <vt:lpstr>Sorting</vt:lpstr>
      <vt:lpstr>Sorting</vt:lpstr>
      <vt:lpstr>Sorting</vt:lpstr>
      <vt:lpstr>Sorting</vt:lpstr>
      <vt:lpstr>Sorting</vt:lpstr>
      <vt:lpstr>Sorting</vt:lpstr>
      <vt:lpstr>Sorting</vt:lpstr>
      <vt:lpstr>Sorting</vt:lpstr>
      <vt:lpstr>Sorting</vt:lpstr>
      <vt:lpstr>Sorting</vt:lpstr>
      <vt:lpstr>Sorting</vt:lpstr>
      <vt:lpstr>PowerPoint Presentation</vt:lpstr>
      <vt:lpstr>PowerPoint Presentation</vt:lpstr>
      <vt:lpstr>Reverse the Sorted Pile</vt:lpstr>
      <vt:lpstr>Merging </vt:lpstr>
      <vt:lpstr>Merging </vt:lpstr>
      <vt:lpstr>Merging </vt:lpstr>
      <vt:lpstr>Merging </vt:lpstr>
      <vt:lpstr>Merging </vt:lpstr>
      <vt:lpstr>Merging </vt:lpstr>
      <vt:lpstr>Merging </vt:lpstr>
      <vt:lpstr>Merging </vt:lpstr>
      <vt:lpstr>Merging </vt:lpstr>
      <vt:lpstr>Merging </vt:lpstr>
      <vt:lpstr>Merging </vt:lpstr>
      <vt:lpstr>Merging </vt:lpstr>
      <vt:lpstr>Merging </vt:lpstr>
      <vt:lpstr>Merging: Algorithm</vt:lpstr>
      <vt:lpstr>Merging</vt:lpstr>
      <vt:lpstr>Notes</vt:lpstr>
      <vt:lpstr>Next Class…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136</cp:revision>
  <dcterms:created xsi:type="dcterms:W3CDTF">2020-08-22T09:55:32Z</dcterms:created>
  <dcterms:modified xsi:type="dcterms:W3CDTF">2020-08-27T10:33:02Z</dcterms:modified>
</cp:coreProperties>
</file>