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Q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5197F-85C9-2C43-9921-AA85108126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0BD9EF-EB97-E447-90E0-1204804561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010A3-4F08-8246-B568-7E822F31B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8/27/20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46F5B-2B86-E445-8D13-DD71B3CF3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2ABEB-5E92-DF40-9B54-A0373075D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2638284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7CEF4-F546-704C-AAA5-2108BB62D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141E69-067C-2D4C-96F7-642F1C8F8B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2C1832-9087-4D41-AAE0-754090D2D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8/27/20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1C066-29DA-744B-A1D0-D526E36A7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A97A5-507F-C24C-975B-D68B3E73A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4133051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815EF7-5C0A-A74C-9FE5-C1CBA66BB6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CE6176-EA65-B749-943F-585035AB1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04AA67-43A0-4B4C-BAF7-4A5F95E66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8/27/20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393FD-C159-2B4B-891B-CB5010F96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0E2DF8-6A3C-6640-AF11-5B10FAB2C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675797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92F66-F607-7540-B40F-BAD2A1CD8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7EFFE-1AFD-0D41-AC26-B33623640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3B7D7B-12F8-4E47-B48A-0DB042FE9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8/27/20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17F7A-D58B-B741-BDDE-0B31BC5A1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10CDE-24F1-144E-9009-E38EFF1E3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2846633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55847-149B-D041-9F7A-8E10A088A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294E26-45CC-7849-8A5D-5578F1088B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7E5131-5B9C-7842-85F2-B7D636933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8/27/20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9D65F-6A1A-924F-801A-10D5CB3D1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44756-B26A-7346-BF4C-7BD235415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3285773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4AF1D-F35F-B84A-91FD-D46797DDC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A93B4-E773-9645-8DE1-44D458F59E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7E41E3-AB16-DB47-8F7C-68E0D251E4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68504F-392C-BF49-BF02-C9F63DC9D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8/27/20</a:t>
            </a:fld>
            <a:endParaRPr lang="en-Q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8BA3D8-86B0-2446-87F8-CFC62FDEA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FB7D8-16DD-DB49-90A4-FA934F01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437499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FEBE6-7CB4-714E-929B-FB2105645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636DA9-369B-F44F-87FB-67D2A4324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32B892-9153-234D-8135-310E391F4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855AF1-4E64-BB48-9080-E05719B4A4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0C0A66-55B9-2B45-8843-DDDC45A3DB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46C18A-CD77-8F43-B9BA-8A305F717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8/27/20</a:t>
            </a:fld>
            <a:endParaRPr lang="en-Q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86BACF-4227-0842-9178-9D1DEB593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B00D66-4BB9-E64E-B486-B28ECE85F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1589859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4C297-0652-994F-B61F-C6F08BABF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14D351-22FB-5649-A2A8-C5A44CDFC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8/27/20</a:t>
            </a:fld>
            <a:endParaRPr lang="en-Q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BFDC99-56B8-C14E-A4B4-F4BAE9F7E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6439F2-AA52-D04D-844D-E63C79EDB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661553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57D614-EFCE-4D43-9C4E-C87D2312F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8/27/20</a:t>
            </a:fld>
            <a:endParaRPr lang="en-Q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EA7952-DBB8-BE42-97A7-1F6A575BE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275132-D24A-4B4B-AED0-21730F099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3217265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1C390-627B-7944-BF3E-0B9B80294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DBDED-BA09-BB41-8274-636B6929C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DDAF24-4A55-1341-A06E-36238C6DE2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7C0C42-FE14-9F43-A1FA-98D4780D6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8/27/20</a:t>
            </a:fld>
            <a:endParaRPr lang="en-Q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780B3-3D27-B940-AC6E-B864B9C50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B3D725-34E8-F04F-85EE-5C4C383F7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2770486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2749E-4E32-3641-92FB-AE864CFC4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C9791D-2F26-B94A-A6E4-675F4D7BE7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Q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8EC5F3-1D6B-D246-88FD-52A9C95FE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91D3D2-D282-854C-8B8F-99E5BCA72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F40B-6D67-2A48-B64A-5C7D8D8ED4B1}" type="datetimeFigureOut">
              <a:rPr lang="en-QA" smtClean="0"/>
              <a:t>8/27/20</a:t>
            </a:fld>
            <a:endParaRPr lang="en-Q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54B9F4-B03E-214C-AC46-7A8673B40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8884E2-278A-FB40-BF45-FDE3B1180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2251227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576C2-BFF6-EA4B-9919-54E9691E4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Q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87D02E-B2F9-EE46-AEBF-39127E4F49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Q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BFED13-D1CA-6C4D-893E-E336D0433D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BF40B-6D67-2A48-B64A-5C7D8D8ED4B1}" type="datetimeFigureOut">
              <a:rPr lang="en-QA" smtClean="0"/>
              <a:t>8/27/20</a:t>
            </a:fld>
            <a:endParaRPr lang="en-Q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050197-667D-3049-B113-F93636B550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Q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00F2-FE18-284E-A356-BA82CC9E45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C99C8-4396-B94F-9CA5-BB4395B10E18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364566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Q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eb2.qatar.cmu.edu/~mhhammou/15110-f20/reference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68C12-F230-584F-BACD-44BE534647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9432" y="308916"/>
            <a:ext cx="10153135" cy="238760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15-110: Principles of Computing</a:t>
            </a:r>
            <a:endParaRPr lang="en-Q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94045D-C422-3D47-A4D7-2CD607B122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50973"/>
            <a:ext cx="9144000" cy="3089189"/>
          </a:xfrm>
        </p:spPr>
        <p:txBody>
          <a:bodyPr>
            <a:normAutofit fontScale="92500" lnSpcReduction="10000"/>
          </a:bodyPr>
          <a:lstStyle/>
          <a:p>
            <a:r>
              <a:rPr lang="en-QA" sz="3700" dirty="0"/>
              <a:t>Lecture 1: What Are Algorithms?</a:t>
            </a:r>
          </a:p>
          <a:p>
            <a:endParaRPr lang="en-QA" sz="3200" dirty="0"/>
          </a:p>
          <a:p>
            <a:r>
              <a:rPr lang="en-QA" sz="3200" dirty="0"/>
              <a:t>August 23, 2020</a:t>
            </a:r>
          </a:p>
          <a:p>
            <a:endParaRPr lang="en-QA" sz="3200" dirty="0"/>
          </a:p>
          <a:p>
            <a:r>
              <a:rPr lang="en-US" sz="3200" b="1" dirty="0"/>
              <a:t>Mohammad </a:t>
            </a:r>
            <a:r>
              <a:rPr lang="en-US" sz="3200" b="1" dirty="0" err="1"/>
              <a:t>Hammoud</a:t>
            </a:r>
            <a:endParaRPr lang="en-US" sz="3200" b="1" dirty="0"/>
          </a:p>
          <a:p>
            <a:r>
              <a:rPr lang="en-US" sz="3200" b="1" dirty="0">
                <a:solidFill>
                  <a:srgbClr val="C00000"/>
                </a:solidFill>
              </a:rPr>
              <a:t>Carnegie Mellon University in Qatar</a:t>
            </a:r>
          </a:p>
          <a:p>
            <a:endParaRPr lang="en-QA" sz="3200" dirty="0"/>
          </a:p>
        </p:txBody>
      </p:sp>
    </p:spTree>
    <p:extLst>
      <p:ext uri="{BB962C8B-B14F-4D97-AF65-F5344CB8AC3E}">
        <p14:creationId xmlns:p14="http://schemas.microsoft.com/office/powerpoint/2010/main" val="34178220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Correct 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667250"/>
          </a:xfrm>
        </p:spPr>
        <p:txBody>
          <a:bodyPr>
            <a:normAutofit/>
          </a:bodyPr>
          <a:lstStyle/>
          <a:p>
            <a:r>
              <a:rPr lang="en-US" dirty="0"/>
              <a:t>An algorithm is said to be </a:t>
            </a:r>
            <a:r>
              <a:rPr lang="en-US" i="1" dirty="0"/>
              <a:t>correct</a:t>
            </a:r>
            <a:r>
              <a:rPr lang="en-US" dirty="0"/>
              <a:t> if, for every input instance, it halts with the correct output</a:t>
            </a:r>
          </a:p>
          <a:p>
            <a:pPr lvl="1"/>
            <a:r>
              <a:rPr lang="en-US" dirty="0"/>
              <a:t>We say that a correct algorithm </a:t>
            </a:r>
            <a:r>
              <a:rPr lang="en-US" i="1" dirty="0"/>
              <a:t>solves</a:t>
            </a:r>
            <a:r>
              <a:rPr lang="en-US" dirty="0"/>
              <a:t> the given problem</a:t>
            </a:r>
          </a:p>
          <a:p>
            <a:pPr lvl="1"/>
            <a:endParaRPr lang="en-US" dirty="0"/>
          </a:p>
          <a:p>
            <a:r>
              <a:rPr lang="en-US" dirty="0"/>
              <a:t>An incorrect algorithm might not halt at all on some input instances, or it might halt with an incorrect answer</a:t>
            </a:r>
          </a:p>
          <a:p>
            <a:endParaRPr lang="en-US" dirty="0"/>
          </a:p>
          <a:p>
            <a:r>
              <a:rPr lang="en-US" dirty="0"/>
              <a:t>Good algorithms compute the correct solutions, do so efficiently (no useless steps), and are easy to understand and modify</a:t>
            </a:r>
          </a:p>
          <a:p>
            <a:endParaRPr lang="en-US" dirty="0"/>
          </a:p>
          <a:p>
            <a:endParaRPr lang="en-US" dirty="0"/>
          </a:p>
          <a:p>
            <a:pPr lvl="2"/>
            <a:endParaRPr lang="en-US" dirty="0"/>
          </a:p>
          <a:p>
            <a:pPr lvl="2"/>
            <a:endParaRPr lang="en-QA" dirty="0"/>
          </a:p>
        </p:txBody>
      </p:sp>
    </p:spTree>
    <p:extLst>
      <p:ext uri="{BB962C8B-B14F-4D97-AF65-F5344CB8AC3E}">
        <p14:creationId xmlns:p14="http://schemas.microsoft.com/office/powerpoint/2010/main" val="3026437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Example: How to Compute Ages?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667250"/>
          </a:xfrm>
        </p:spPr>
        <p:txBody>
          <a:bodyPr>
            <a:normAutofit/>
          </a:bodyPr>
          <a:lstStyle/>
          <a:p>
            <a:r>
              <a:rPr lang="en-US" dirty="0"/>
              <a:t>You know today’s date, and your friend tells you they were born on 16/04/1998 </a:t>
            </a:r>
          </a:p>
          <a:p>
            <a:pPr lvl="1"/>
            <a:r>
              <a:rPr lang="en-US" dirty="0"/>
              <a:t>Can you calculate their age?  Of course!</a:t>
            </a:r>
          </a:p>
          <a:p>
            <a:pPr lvl="1"/>
            <a:endParaRPr lang="en-US" dirty="0"/>
          </a:p>
          <a:p>
            <a:r>
              <a:rPr lang="en-US" dirty="0"/>
              <a:t>Please write down your algorithm on a piece of paper…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2"/>
            <a:endParaRPr lang="en-US" dirty="0"/>
          </a:p>
          <a:p>
            <a:pPr lvl="2"/>
            <a:endParaRPr lang="en-QA" dirty="0"/>
          </a:p>
        </p:txBody>
      </p:sp>
    </p:spTree>
    <p:extLst>
      <p:ext uri="{BB962C8B-B14F-4D97-AF65-F5344CB8AC3E}">
        <p14:creationId xmlns:p14="http://schemas.microsoft.com/office/powerpoint/2010/main" val="729647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Example: How to Compute Ages?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667250"/>
          </a:xfrm>
        </p:spPr>
        <p:txBody>
          <a:bodyPr>
            <a:normAutofit/>
          </a:bodyPr>
          <a:lstStyle/>
          <a:p>
            <a:r>
              <a:rPr lang="en-US" dirty="0"/>
              <a:t>The sequence of steps (i.e., algorithm) that you have written down are more or less as follows: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Subtract the current year from the birthday year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Check if the current month is greater than the birthday month</a:t>
            </a:r>
          </a:p>
          <a:p>
            <a:pPr marL="1371600" lvl="2" indent="-457200">
              <a:buFont typeface="+mj-lt"/>
              <a:buAutoNum type="alphaLcPeriod"/>
            </a:pPr>
            <a:r>
              <a:rPr lang="en-US" sz="2400" dirty="0"/>
              <a:t>If </a:t>
            </a:r>
            <a:r>
              <a:rPr lang="en-US" sz="2400" b="1" dirty="0">
                <a:solidFill>
                  <a:srgbClr val="00B050"/>
                </a:solidFill>
              </a:rPr>
              <a:t>yes</a:t>
            </a:r>
            <a:r>
              <a:rPr lang="en-US" sz="2400" dirty="0"/>
              <a:t>: the solution is the number computed on step 1</a:t>
            </a:r>
          </a:p>
          <a:p>
            <a:pPr marL="1371600" lvl="2" indent="-457200">
              <a:buFont typeface="+mj-lt"/>
              <a:buAutoNum type="alphaLcPeriod"/>
            </a:pPr>
            <a:r>
              <a:rPr lang="en-US" sz="2400" dirty="0"/>
              <a:t>If </a:t>
            </a:r>
            <a:r>
              <a:rPr lang="en-US" sz="2400" b="1" dirty="0">
                <a:solidFill>
                  <a:srgbClr val="C00000"/>
                </a:solidFill>
              </a:rPr>
              <a:t>no</a:t>
            </a:r>
            <a:r>
              <a:rPr lang="en-US" sz="2400" dirty="0"/>
              <a:t>: check if the current month is equal to the birthday month</a:t>
            </a:r>
          </a:p>
          <a:p>
            <a:pPr marL="1828800" lvl="3" indent="-457200">
              <a:buFont typeface="+mj-lt"/>
              <a:buAutoNum type="romanLcPeriod"/>
            </a:pPr>
            <a:r>
              <a:rPr lang="en-US" sz="2400" dirty="0"/>
              <a:t>If </a:t>
            </a:r>
            <a:r>
              <a:rPr lang="en-US" sz="2400" b="1" dirty="0">
                <a:solidFill>
                  <a:srgbClr val="00B050"/>
                </a:solidFill>
              </a:rPr>
              <a:t>yes</a:t>
            </a:r>
            <a:r>
              <a:rPr lang="en-US" sz="2400" dirty="0"/>
              <a:t>:  check if the current day is greater than or equal to the birthday day</a:t>
            </a:r>
          </a:p>
          <a:p>
            <a:pPr marL="2286000" lvl="4" indent="-457200">
              <a:buFont typeface="+mj-lt"/>
              <a:buAutoNum type="alphaUcPeriod"/>
            </a:pPr>
            <a:r>
              <a:rPr lang="en-US" sz="2400" dirty="0"/>
              <a:t>If </a:t>
            </a:r>
            <a:r>
              <a:rPr lang="en-US" sz="2400" b="1" dirty="0">
                <a:solidFill>
                  <a:srgbClr val="00B050"/>
                </a:solidFill>
              </a:rPr>
              <a:t>yes</a:t>
            </a:r>
            <a:r>
              <a:rPr lang="en-US" sz="2400" dirty="0"/>
              <a:t>: the solution is the number computed on step 1</a:t>
            </a:r>
          </a:p>
          <a:p>
            <a:pPr marL="2286000" lvl="4" indent="-457200">
              <a:buFont typeface="+mj-lt"/>
              <a:buAutoNum type="alphaUcPeriod"/>
            </a:pPr>
            <a:r>
              <a:rPr lang="en-US" sz="2400" dirty="0"/>
              <a:t>If </a:t>
            </a:r>
            <a:r>
              <a:rPr lang="en-US" sz="2400" b="1" dirty="0">
                <a:solidFill>
                  <a:srgbClr val="C00000"/>
                </a:solidFill>
              </a:rPr>
              <a:t>no</a:t>
            </a:r>
            <a:r>
              <a:rPr lang="en-US" sz="2400" dirty="0"/>
              <a:t>: the solution is the number computed in step 1 minus 1</a:t>
            </a:r>
          </a:p>
          <a:p>
            <a:pPr marL="1828800" lvl="3" indent="-457200">
              <a:buFont typeface="+mj-lt"/>
              <a:buAutoNum type="romanLcPeriod"/>
            </a:pPr>
            <a:r>
              <a:rPr lang="en-US" sz="2400" dirty="0"/>
              <a:t>If </a:t>
            </a:r>
            <a:r>
              <a:rPr lang="en-US" sz="2400" b="1" dirty="0">
                <a:solidFill>
                  <a:srgbClr val="C00000"/>
                </a:solidFill>
              </a:rPr>
              <a:t>no</a:t>
            </a:r>
            <a:r>
              <a:rPr lang="en-US" sz="2400" dirty="0"/>
              <a:t>: the solution is the number computed on step 1 minus 1</a:t>
            </a:r>
          </a:p>
          <a:p>
            <a:endParaRPr lang="en-US" dirty="0"/>
          </a:p>
          <a:p>
            <a:pPr lvl="2"/>
            <a:endParaRPr lang="en-US" dirty="0"/>
          </a:p>
          <a:p>
            <a:pPr lvl="2"/>
            <a:endParaRPr lang="en-QA" dirty="0"/>
          </a:p>
        </p:txBody>
      </p:sp>
    </p:spTree>
    <p:extLst>
      <p:ext uri="{BB962C8B-B14F-4D97-AF65-F5344CB8AC3E}">
        <p14:creationId xmlns:p14="http://schemas.microsoft.com/office/powerpoint/2010/main" val="842783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Example: How to Draw a Shape?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667250"/>
          </a:xfrm>
        </p:spPr>
        <p:txBody>
          <a:bodyPr>
            <a:normAutofit/>
          </a:bodyPr>
          <a:lstStyle/>
          <a:p>
            <a:r>
              <a:rPr lang="en-US" dirty="0"/>
              <a:t>Can you write a sequence of steps for a person to draw a square?  What about a house? Or, a boat?</a:t>
            </a:r>
          </a:p>
          <a:p>
            <a:endParaRPr lang="en-US" dirty="0"/>
          </a:p>
          <a:p>
            <a:r>
              <a:rPr lang="en-US" dirty="0"/>
              <a:t>For a square:</a:t>
            </a:r>
          </a:p>
          <a:p>
            <a:pPr lvl="2"/>
            <a:endParaRPr lang="en-US" dirty="0"/>
          </a:p>
          <a:p>
            <a:pPr lvl="2"/>
            <a:endParaRPr lang="en-Q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927228B-9A70-A140-810F-2B40F416EE25}"/>
              </a:ext>
            </a:extLst>
          </p:cNvPr>
          <p:cNvSpPr/>
          <p:nvPr/>
        </p:nvSpPr>
        <p:spPr>
          <a:xfrm>
            <a:off x="1445741" y="3880021"/>
            <a:ext cx="2275200" cy="2273643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Q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A0C0A2E-C6FA-B441-B5EE-20107B2AF55B}"/>
              </a:ext>
            </a:extLst>
          </p:cNvPr>
          <p:cNvSpPr txBox="1"/>
          <p:nvPr/>
        </p:nvSpPr>
        <p:spPr>
          <a:xfrm>
            <a:off x="3996465" y="3665194"/>
            <a:ext cx="735733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QA" sz="2400" dirty="0"/>
              <a:t>Draw a straightline from left to right of 5cm leng</a:t>
            </a:r>
            <a:r>
              <a:rPr lang="en-US" sz="2400" dirty="0" err="1"/>
              <a:t>th</a:t>
            </a:r>
            <a:endParaRPr lang="en-QA" sz="2400" dirty="0"/>
          </a:p>
          <a:p>
            <a:pPr marL="342900" indent="-342900">
              <a:buAutoNum type="arabicPeriod"/>
            </a:pPr>
            <a:r>
              <a:rPr lang="en-QA" sz="2400" dirty="0"/>
              <a:t>Turn 90</a:t>
            </a:r>
            <a:r>
              <a:rPr lang="en-QA" sz="2400" baseline="30000" dirty="0"/>
              <a:t>° </a:t>
            </a:r>
            <a:r>
              <a:rPr lang="en-QA" sz="2400" dirty="0"/>
              <a:t>clockwise</a:t>
            </a:r>
          </a:p>
          <a:p>
            <a:pPr marL="342900" indent="-342900">
              <a:buAutoNum type="arabicPeriod"/>
            </a:pPr>
            <a:r>
              <a:rPr lang="en-QA" sz="2400" dirty="0"/>
              <a:t>Draw a straightline from top to bottom of 5cm length </a:t>
            </a:r>
          </a:p>
          <a:p>
            <a:pPr marL="342900" indent="-342900">
              <a:buFontTx/>
              <a:buAutoNum type="arabicPeriod"/>
            </a:pPr>
            <a:r>
              <a:rPr lang="en-QA" sz="2400" dirty="0"/>
              <a:t>Turn 90</a:t>
            </a:r>
            <a:r>
              <a:rPr lang="en-QA" sz="2400" baseline="30000" dirty="0"/>
              <a:t>° </a:t>
            </a:r>
            <a:r>
              <a:rPr lang="en-QA" sz="2400" dirty="0"/>
              <a:t>clockwise</a:t>
            </a:r>
          </a:p>
          <a:p>
            <a:pPr marL="342900" indent="-342900">
              <a:buAutoNum type="arabicPeriod"/>
            </a:pPr>
            <a:r>
              <a:rPr lang="en-US" sz="2400" dirty="0"/>
              <a:t>D</a:t>
            </a:r>
            <a:r>
              <a:rPr lang="en-QA" sz="2400" dirty="0"/>
              <a:t>raw a straightline from right to left of 5cm length </a:t>
            </a:r>
          </a:p>
          <a:p>
            <a:pPr marL="342900" indent="-342900">
              <a:buFontTx/>
              <a:buAutoNum type="arabicPeriod"/>
            </a:pPr>
            <a:r>
              <a:rPr lang="en-QA" sz="2400" dirty="0"/>
              <a:t>Turn 90</a:t>
            </a:r>
            <a:r>
              <a:rPr lang="en-QA" sz="2400" baseline="30000" dirty="0"/>
              <a:t>° </a:t>
            </a:r>
            <a:r>
              <a:rPr lang="en-QA" sz="2400" dirty="0"/>
              <a:t>clockwise</a:t>
            </a:r>
          </a:p>
          <a:p>
            <a:pPr marL="342900" indent="-342900">
              <a:buAutoNum type="arabicPeriod"/>
            </a:pPr>
            <a:r>
              <a:rPr lang="en-QA" sz="2400" dirty="0"/>
              <a:t>Draw a straightline from bottom to top of 5cm length   </a:t>
            </a:r>
          </a:p>
        </p:txBody>
      </p:sp>
    </p:spTree>
    <p:extLst>
      <p:ext uri="{BB962C8B-B14F-4D97-AF65-F5344CB8AC3E}">
        <p14:creationId xmlns:p14="http://schemas.microsoft.com/office/powerpoint/2010/main" val="897676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003664C-5649-DF47-8AF9-7A24A40F6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QA" dirty="0"/>
              <a:t>Next Class…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3B5E12A-6B0D-B145-A61F-AFCF5B5F8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667250"/>
          </a:xfrm>
        </p:spPr>
        <p:txBody>
          <a:bodyPr>
            <a:normAutofit/>
          </a:bodyPr>
          <a:lstStyle/>
          <a:p>
            <a:r>
              <a:rPr lang="en-US" dirty="0"/>
              <a:t>More algorithms as examples </a:t>
            </a:r>
          </a:p>
          <a:p>
            <a:pPr lvl="2"/>
            <a:endParaRPr lang="en-US" dirty="0"/>
          </a:p>
          <a:p>
            <a:pPr lvl="2"/>
            <a:endParaRPr lang="en-QA" dirty="0"/>
          </a:p>
        </p:txBody>
      </p:sp>
    </p:spTree>
    <p:extLst>
      <p:ext uri="{BB962C8B-B14F-4D97-AF65-F5344CB8AC3E}">
        <p14:creationId xmlns:p14="http://schemas.microsoft.com/office/powerpoint/2010/main" val="4860477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003664C-5649-DF47-8AF9-7A24A40F6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QA" dirty="0"/>
              <a:t>References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3B5E12A-6B0D-B145-A61F-AFCF5B5F8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667250"/>
          </a:xfrm>
        </p:spPr>
        <p:txBody>
          <a:bodyPr>
            <a:normAutofit/>
          </a:bodyPr>
          <a:lstStyle/>
          <a:p>
            <a:r>
              <a:rPr lang="en-US" dirty="0"/>
              <a:t>Notes on “Principles of Computing” by Giselle Reis: </a:t>
            </a:r>
            <a:r>
              <a:rPr lang="en-US" dirty="0">
                <a:hlinkClick r:id="rId2"/>
              </a:rPr>
              <a:t>https://web2.qatar.cmu.edu/~mhhammou/15110-f20/references/</a:t>
            </a:r>
            <a:endParaRPr lang="en-US" dirty="0"/>
          </a:p>
          <a:p>
            <a:endParaRPr lang="en-US" dirty="0"/>
          </a:p>
          <a:p>
            <a:r>
              <a:rPr lang="en-US" dirty="0"/>
              <a:t> “Introduction to Algorithms” by Thomas H. </a:t>
            </a:r>
            <a:r>
              <a:rPr lang="en-US" dirty="0" err="1"/>
              <a:t>Cormen</a:t>
            </a:r>
            <a:r>
              <a:rPr lang="en-US" dirty="0"/>
              <a:t>, Charles E. </a:t>
            </a:r>
            <a:r>
              <a:rPr lang="en-US" dirty="0" err="1"/>
              <a:t>Leiserson</a:t>
            </a:r>
            <a:r>
              <a:rPr lang="en-US" dirty="0"/>
              <a:t>, Ronald L. </a:t>
            </a:r>
            <a:r>
              <a:rPr lang="en-US" dirty="0" err="1"/>
              <a:t>Rivest</a:t>
            </a:r>
            <a:r>
              <a:rPr lang="en-US" dirty="0"/>
              <a:t>, and Clifford Stein</a:t>
            </a:r>
          </a:p>
          <a:p>
            <a:pPr lvl="2"/>
            <a:endParaRPr lang="en-QA" dirty="0"/>
          </a:p>
        </p:txBody>
      </p:sp>
    </p:spTree>
    <p:extLst>
      <p:ext uri="{BB962C8B-B14F-4D97-AF65-F5344CB8AC3E}">
        <p14:creationId xmlns:p14="http://schemas.microsoft.com/office/powerpoint/2010/main" val="325018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We Encounter Problems Every 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our daily and professional lives we are often faced with problems to solve</a:t>
            </a:r>
          </a:p>
          <a:p>
            <a:pPr lvl="1"/>
            <a:r>
              <a:rPr lang="en-US" dirty="0"/>
              <a:t>Can you state a problem (</a:t>
            </a:r>
            <a:r>
              <a:rPr lang="en-US" i="1" dirty="0"/>
              <a:t>any problem</a:t>
            </a:r>
            <a:r>
              <a:rPr lang="en-US" dirty="0"/>
              <a:t>) that you’ve encountered recently and had to find a solution for?</a:t>
            </a:r>
          </a:p>
          <a:p>
            <a:pPr lvl="1"/>
            <a:r>
              <a:rPr lang="en-US" dirty="0"/>
              <a:t>Was the problem hard to think about?</a:t>
            </a:r>
          </a:p>
          <a:p>
            <a:pPr lvl="1"/>
            <a:r>
              <a:rPr lang="en-US" dirty="0"/>
              <a:t>How did you come up with a solution for it?</a:t>
            </a:r>
          </a:p>
          <a:p>
            <a:pPr lvl="1"/>
            <a:r>
              <a:rPr lang="en-US" dirty="0"/>
              <a:t>Was your solution </a:t>
            </a:r>
            <a:r>
              <a:rPr lang="en-US" i="1" dirty="0"/>
              <a:t>acceptable</a:t>
            </a:r>
            <a:r>
              <a:rPr lang="en-US" dirty="0"/>
              <a:t>, </a:t>
            </a:r>
            <a:r>
              <a:rPr lang="en-US" i="1" dirty="0"/>
              <a:t>good</a:t>
            </a:r>
            <a:r>
              <a:rPr lang="en-US" dirty="0"/>
              <a:t>, or the </a:t>
            </a:r>
            <a:r>
              <a:rPr lang="en-US" i="1" dirty="0"/>
              <a:t>best</a:t>
            </a:r>
            <a:r>
              <a:rPr lang="en-US" dirty="0"/>
              <a:t> that can be achieved?</a:t>
            </a:r>
          </a:p>
          <a:p>
            <a:pPr lvl="1"/>
            <a:endParaRPr lang="en-US" dirty="0"/>
          </a:p>
          <a:p>
            <a:r>
              <a:rPr lang="en-US" dirty="0"/>
              <a:t>Problems can be as small as choosing a snack at a cafeteria, or as complicated as making a schedule for all CMU courses (or even more)</a:t>
            </a:r>
          </a:p>
          <a:p>
            <a:endParaRPr lang="en-QA" dirty="0"/>
          </a:p>
        </p:txBody>
      </p:sp>
    </p:spTree>
    <p:extLst>
      <p:ext uri="{BB962C8B-B14F-4D97-AF65-F5344CB8AC3E}">
        <p14:creationId xmlns:p14="http://schemas.microsoft.com/office/powerpoint/2010/main" val="2438739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What to Consider When Trying to Find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351338"/>
          </a:xfrm>
        </p:spPr>
        <p:txBody>
          <a:bodyPr>
            <a:normAutofit/>
          </a:bodyPr>
          <a:lstStyle/>
          <a:p>
            <a:r>
              <a:rPr lang="en-US" dirty="0"/>
              <a:t>When trying to find a solution, you need to consider a number of aspects beforehand </a:t>
            </a:r>
          </a:p>
          <a:p>
            <a:pPr lvl="1"/>
            <a:r>
              <a:rPr lang="en-US" b="1" dirty="0"/>
              <a:t>Constraints</a:t>
            </a:r>
            <a:r>
              <a:rPr lang="en-US" dirty="0"/>
              <a:t>: Maybe you have only 20QAR to spend on a snack; what snack will you choose?</a:t>
            </a:r>
          </a:p>
          <a:p>
            <a:pPr lvl="1"/>
            <a:r>
              <a:rPr lang="en-US" dirty="0"/>
              <a:t> </a:t>
            </a:r>
            <a:r>
              <a:rPr lang="en-US" b="1" dirty="0"/>
              <a:t>Available Knowledge</a:t>
            </a:r>
            <a:r>
              <a:rPr lang="en-US" dirty="0"/>
              <a:t>: You want to eat the healthiest snack, but nutritional facts are only available for a few of them and not all</a:t>
            </a:r>
          </a:p>
          <a:p>
            <a:pPr lvl="1"/>
            <a:r>
              <a:rPr lang="en-US" b="1" dirty="0"/>
              <a:t>Requirements</a:t>
            </a:r>
            <a:r>
              <a:rPr lang="en-US" dirty="0"/>
              <a:t>: Do you aim for </a:t>
            </a:r>
            <a:r>
              <a:rPr lang="en-US" i="1" dirty="0"/>
              <a:t>a</a:t>
            </a:r>
            <a:r>
              <a:rPr lang="en-US" dirty="0"/>
              <a:t> solution, </a:t>
            </a:r>
            <a:r>
              <a:rPr lang="en-US" i="1" dirty="0"/>
              <a:t>good</a:t>
            </a:r>
            <a:r>
              <a:rPr lang="en-US" dirty="0"/>
              <a:t> solution, or the </a:t>
            </a:r>
            <a:r>
              <a:rPr lang="en-US" i="1" dirty="0"/>
              <a:t>best</a:t>
            </a:r>
            <a:r>
              <a:rPr lang="en-US" dirty="0"/>
              <a:t> solution?</a:t>
            </a:r>
            <a:endParaRPr lang="en-QA" dirty="0"/>
          </a:p>
        </p:txBody>
      </p:sp>
    </p:spTree>
    <p:extLst>
      <p:ext uri="{BB962C8B-B14F-4D97-AF65-F5344CB8AC3E}">
        <p14:creationId xmlns:p14="http://schemas.microsoft.com/office/powerpoint/2010/main" val="428051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G</a:t>
            </a:r>
            <a:r>
              <a:rPr lang="en-US" dirty="0"/>
              <a:t>e</a:t>
            </a:r>
            <a:r>
              <a:rPr lang="en-QA" dirty="0"/>
              <a:t>tting to Solving a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351338"/>
          </a:xfrm>
        </p:spPr>
        <p:txBody>
          <a:bodyPr>
            <a:normAutofit/>
          </a:bodyPr>
          <a:lstStyle/>
          <a:p>
            <a:r>
              <a:rPr lang="en-US" dirty="0"/>
              <a:t>When will you be in a position to solve a problem?</a:t>
            </a:r>
          </a:p>
          <a:p>
            <a:pPr lvl="1"/>
            <a:r>
              <a:rPr lang="en-US" dirty="0"/>
              <a:t>When you </a:t>
            </a:r>
            <a:r>
              <a:rPr lang="en-US" i="1" dirty="0"/>
              <a:t>understand</a:t>
            </a:r>
            <a:r>
              <a:rPr lang="en-US" dirty="0"/>
              <a:t> the problem</a:t>
            </a:r>
          </a:p>
          <a:p>
            <a:pPr lvl="2"/>
            <a:r>
              <a:rPr lang="en-US" dirty="0"/>
              <a:t> </a:t>
            </a:r>
            <a:r>
              <a:rPr lang="en-US" sz="2400" dirty="0"/>
              <a:t>… its constraints</a:t>
            </a:r>
          </a:p>
          <a:p>
            <a:pPr lvl="2"/>
            <a:r>
              <a:rPr lang="en-US" sz="2400" dirty="0"/>
              <a:t>… its context (or the information that can be utilized) </a:t>
            </a:r>
          </a:p>
          <a:p>
            <a:pPr lvl="2"/>
            <a:r>
              <a:rPr lang="en-US" sz="2400" dirty="0"/>
              <a:t>… what consists of a solution  </a:t>
            </a:r>
            <a:endParaRPr lang="en-QA" sz="2400" dirty="0"/>
          </a:p>
        </p:txBody>
      </p:sp>
    </p:spTree>
    <p:extLst>
      <p:ext uri="{BB962C8B-B14F-4D97-AF65-F5344CB8AC3E}">
        <p14:creationId xmlns:p14="http://schemas.microsoft.com/office/powerpoint/2010/main" val="3083543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Let us Approach a Problem at a High-Level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351338"/>
          </a:xfrm>
        </p:spPr>
        <p:txBody>
          <a:bodyPr>
            <a:normAutofit/>
          </a:bodyPr>
          <a:lstStyle/>
          <a:p>
            <a:r>
              <a:rPr lang="en-US" dirty="0"/>
              <a:t>Imagine you want to make a schedule for all CMU courses</a:t>
            </a:r>
          </a:p>
          <a:p>
            <a:pPr lvl="1"/>
            <a:r>
              <a:rPr lang="en-US" dirty="0"/>
              <a:t>Some information to consider for each course:</a:t>
            </a:r>
          </a:p>
          <a:p>
            <a:pPr lvl="2"/>
            <a:r>
              <a:rPr lang="en-US" dirty="0"/>
              <a:t>Time frame (first half, second half, full semester)</a:t>
            </a:r>
          </a:p>
          <a:p>
            <a:pPr lvl="2"/>
            <a:r>
              <a:rPr lang="en-US" dirty="0"/>
              <a:t>Frequency (the number of times it will be taught every week)</a:t>
            </a:r>
          </a:p>
          <a:p>
            <a:pPr lvl="2"/>
            <a:r>
              <a:rPr lang="en-US" dirty="0"/>
              <a:t>Lecture duration</a:t>
            </a:r>
          </a:p>
          <a:p>
            <a:pPr lvl="2"/>
            <a:r>
              <a:rPr lang="en-US" dirty="0"/>
              <a:t>Type of the classroom</a:t>
            </a:r>
          </a:p>
          <a:p>
            <a:pPr lvl="2"/>
            <a:r>
              <a:rPr lang="en-US" dirty="0"/>
              <a:t>Instructor(s)</a:t>
            </a:r>
          </a:p>
          <a:p>
            <a:pPr lvl="1"/>
            <a:r>
              <a:rPr lang="en-US" dirty="0"/>
              <a:t>Some constraints:</a:t>
            </a:r>
          </a:p>
          <a:p>
            <a:pPr lvl="2"/>
            <a:r>
              <a:rPr lang="en-US" dirty="0"/>
              <a:t>Limited number of classrooms</a:t>
            </a:r>
          </a:p>
          <a:p>
            <a:pPr lvl="2"/>
            <a:r>
              <a:rPr lang="en-US" dirty="0"/>
              <a:t>Some courses many not overlap (e.g., students need to take them all or one instructor teaches two courses, etc.,)</a:t>
            </a:r>
          </a:p>
          <a:p>
            <a:pPr lvl="1"/>
            <a:r>
              <a:rPr lang="en-US" dirty="0"/>
              <a:t>Is there always a perfect solution to this problem?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QA" dirty="0"/>
          </a:p>
        </p:txBody>
      </p:sp>
    </p:spTree>
    <p:extLst>
      <p:ext uri="{BB962C8B-B14F-4D97-AF65-F5344CB8AC3E}">
        <p14:creationId xmlns:p14="http://schemas.microsoft.com/office/powerpoint/2010/main" val="2147952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Let us Approach a Problem at a High-Level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If you are given enough time, you can probably figure out a schedule (say, for 3, 5, or whatever number of courses)</a:t>
            </a:r>
          </a:p>
          <a:p>
            <a:pPr lvl="1"/>
            <a:r>
              <a:rPr lang="en-US" dirty="0"/>
              <a:t>How will the difficulty of the problem vary when varying the numbers of courses, students, classroom types, etc.,?</a:t>
            </a:r>
          </a:p>
          <a:p>
            <a:endParaRPr lang="en-US" dirty="0"/>
          </a:p>
          <a:p>
            <a:r>
              <a:rPr lang="en-US" dirty="0"/>
              <a:t>Can you state, step-by-step, how you came up with your schedule?</a:t>
            </a:r>
          </a:p>
          <a:p>
            <a:endParaRPr lang="en-US" dirty="0"/>
          </a:p>
          <a:p>
            <a:r>
              <a:rPr lang="en-US" dirty="0"/>
              <a:t> Can you generalize your solution to any number of courses?</a:t>
            </a:r>
          </a:p>
          <a:p>
            <a:endParaRPr lang="en-US" dirty="0"/>
          </a:p>
          <a:p>
            <a:r>
              <a:rPr lang="en-US" dirty="0"/>
              <a:t>Computers can help you solve this problem easily and quickly!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QA" dirty="0"/>
          </a:p>
        </p:txBody>
      </p:sp>
    </p:spTree>
    <p:extLst>
      <p:ext uri="{BB962C8B-B14F-4D97-AF65-F5344CB8AC3E}">
        <p14:creationId xmlns:p14="http://schemas.microsoft.com/office/powerpoint/2010/main" val="3255138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So, What is this Course About?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351338"/>
          </a:xfrm>
        </p:spPr>
        <p:txBody>
          <a:bodyPr>
            <a:normAutofit/>
          </a:bodyPr>
          <a:lstStyle/>
          <a:p>
            <a:r>
              <a:rPr lang="en-US" dirty="0"/>
              <a:t>This course is about learning how to:</a:t>
            </a:r>
          </a:p>
          <a:p>
            <a:pPr lvl="1"/>
            <a:r>
              <a:rPr lang="en-US" dirty="0"/>
              <a:t>Go from a </a:t>
            </a:r>
            <a:r>
              <a:rPr lang="en-US" i="1" dirty="0">
                <a:solidFill>
                  <a:srgbClr val="C00000"/>
                </a:solidFill>
              </a:rPr>
              <a:t>problem</a:t>
            </a:r>
            <a:r>
              <a:rPr lang="en-US" dirty="0"/>
              <a:t> to a </a:t>
            </a:r>
            <a:r>
              <a:rPr lang="en-US" i="1" dirty="0">
                <a:solidFill>
                  <a:srgbClr val="92D050"/>
                </a:solidFill>
              </a:rPr>
              <a:t>solution</a:t>
            </a:r>
          </a:p>
          <a:p>
            <a:pPr lvl="1"/>
            <a:r>
              <a:rPr lang="en-US" dirty="0"/>
              <a:t>Then from a solution to an </a:t>
            </a:r>
            <a:r>
              <a:rPr lang="en-US" i="1" dirty="0">
                <a:solidFill>
                  <a:srgbClr val="FFC000"/>
                </a:solidFill>
              </a:rPr>
              <a:t>algorithm</a:t>
            </a:r>
            <a:r>
              <a:rPr lang="en-US" dirty="0"/>
              <a:t> that describes your solution</a:t>
            </a:r>
          </a:p>
          <a:p>
            <a:pPr lvl="1"/>
            <a:r>
              <a:rPr lang="en-US" dirty="0"/>
              <a:t>Then from an algorithm to a </a:t>
            </a:r>
            <a:r>
              <a:rPr lang="en-US" i="1" dirty="0">
                <a:solidFill>
                  <a:srgbClr val="00B0F0"/>
                </a:solidFill>
              </a:rPr>
              <a:t>program</a:t>
            </a:r>
            <a:r>
              <a:rPr lang="en-US" dirty="0"/>
              <a:t> that a computer can run to quickly (or </a:t>
            </a:r>
            <a:r>
              <a:rPr lang="en-US" i="1" dirty="0"/>
              <a:t>efficiently</a:t>
            </a:r>
            <a:r>
              <a:rPr lang="en-US" dirty="0"/>
              <a:t>) solve the problem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QA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1805647D-8FA8-1948-AC95-38514B7C7811}"/>
              </a:ext>
            </a:extLst>
          </p:cNvPr>
          <p:cNvSpPr/>
          <p:nvPr/>
        </p:nvSpPr>
        <p:spPr>
          <a:xfrm>
            <a:off x="2035571" y="4294417"/>
            <a:ext cx="1561703" cy="937021"/>
          </a:xfrm>
          <a:custGeom>
            <a:avLst/>
            <a:gdLst>
              <a:gd name="connsiteX0" fmla="*/ 0 w 1561703"/>
              <a:gd name="connsiteY0" fmla="*/ 93702 h 937021"/>
              <a:gd name="connsiteX1" fmla="*/ 93702 w 1561703"/>
              <a:gd name="connsiteY1" fmla="*/ 0 h 937021"/>
              <a:gd name="connsiteX2" fmla="*/ 1468001 w 1561703"/>
              <a:gd name="connsiteY2" fmla="*/ 0 h 937021"/>
              <a:gd name="connsiteX3" fmla="*/ 1561703 w 1561703"/>
              <a:gd name="connsiteY3" fmla="*/ 93702 h 937021"/>
              <a:gd name="connsiteX4" fmla="*/ 1561703 w 1561703"/>
              <a:gd name="connsiteY4" fmla="*/ 843319 h 937021"/>
              <a:gd name="connsiteX5" fmla="*/ 1468001 w 1561703"/>
              <a:gd name="connsiteY5" fmla="*/ 937021 h 937021"/>
              <a:gd name="connsiteX6" fmla="*/ 93702 w 1561703"/>
              <a:gd name="connsiteY6" fmla="*/ 937021 h 937021"/>
              <a:gd name="connsiteX7" fmla="*/ 0 w 1561703"/>
              <a:gd name="connsiteY7" fmla="*/ 843319 h 937021"/>
              <a:gd name="connsiteX8" fmla="*/ 0 w 1561703"/>
              <a:gd name="connsiteY8" fmla="*/ 93702 h 937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1703" h="937021">
                <a:moveTo>
                  <a:pt x="0" y="93702"/>
                </a:moveTo>
                <a:cubicBezTo>
                  <a:pt x="0" y="41952"/>
                  <a:pt x="41952" y="0"/>
                  <a:pt x="93702" y="0"/>
                </a:cubicBezTo>
                <a:lnTo>
                  <a:pt x="1468001" y="0"/>
                </a:lnTo>
                <a:cubicBezTo>
                  <a:pt x="1519751" y="0"/>
                  <a:pt x="1561703" y="41952"/>
                  <a:pt x="1561703" y="93702"/>
                </a:cubicBezTo>
                <a:lnTo>
                  <a:pt x="1561703" y="843319"/>
                </a:lnTo>
                <a:cubicBezTo>
                  <a:pt x="1561703" y="895069"/>
                  <a:pt x="1519751" y="937021"/>
                  <a:pt x="1468001" y="937021"/>
                </a:cubicBezTo>
                <a:lnTo>
                  <a:pt x="93702" y="937021"/>
                </a:lnTo>
                <a:cubicBezTo>
                  <a:pt x="41952" y="937021"/>
                  <a:pt x="0" y="895069"/>
                  <a:pt x="0" y="843319"/>
                </a:cubicBezTo>
                <a:lnTo>
                  <a:pt x="0" y="93702"/>
                </a:lnTo>
                <a:close/>
              </a:path>
            </a:pathLst>
          </a:cu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1264" tIns="111264" rIns="111264" bIns="111264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 dirty="0"/>
              <a:t>Problem</a:t>
            </a: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28E750A1-843B-4C4A-8BD3-C535C1CD5B52}"/>
              </a:ext>
            </a:extLst>
          </p:cNvPr>
          <p:cNvSpPr/>
          <p:nvPr/>
        </p:nvSpPr>
        <p:spPr>
          <a:xfrm>
            <a:off x="3753445" y="4569277"/>
            <a:ext cx="331081" cy="387302"/>
          </a:xfrm>
          <a:custGeom>
            <a:avLst/>
            <a:gdLst>
              <a:gd name="connsiteX0" fmla="*/ 0 w 331081"/>
              <a:gd name="connsiteY0" fmla="*/ 77460 h 387302"/>
              <a:gd name="connsiteX1" fmla="*/ 165541 w 331081"/>
              <a:gd name="connsiteY1" fmla="*/ 77460 h 387302"/>
              <a:gd name="connsiteX2" fmla="*/ 165541 w 331081"/>
              <a:gd name="connsiteY2" fmla="*/ 0 h 387302"/>
              <a:gd name="connsiteX3" fmla="*/ 331081 w 331081"/>
              <a:gd name="connsiteY3" fmla="*/ 193651 h 387302"/>
              <a:gd name="connsiteX4" fmla="*/ 165541 w 331081"/>
              <a:gd name="connsiteY4" fmla="*/ 387302 h 387302"/>
              <a:gd name="connsiteX5" fmla="*/ 165541 w 331081"/>
              <a:gd name="connsiteY5" fmla="*/ 309842 h 387302"/>
              <a:gd name="connsiteX6" fmla="*/ 0 w 331081"/>
              <a:gd name="connsiteY6" fmla="*/ 309842 h 387302"/>
              <a:gd name="connsiteX7" fmla="*/ 0 w 331081"/>
              <a:gd name="connsiteY7" fmla="*/ 77460 h 387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1081" h="387302">
                <a:moveTo>
                  <a:pt x="0" y="77460"/>
                </a:moveTo>
                <a:lnTo>
                  <a:pt x="165541" y="77460"/>
                </a:lnTo>
                <a:lnTo>
                  <a:pt x="165541" y="0"/>
                </a:lnTo>
                <a:lnTo>
                  <a:pt x="331081" y="193651"/>
                </a:lnTo>
                <a:lnTo>
                  <a:pt x="165541" y="387302"/>
                </a:lnTo>
                <a:lnTo>
                  <a:pt x="165541" y="309842"/>
                </a:lnTo>
                <a:lnTo>
                  <a:pt x="0" y="309842"/>
                </a:lnTo>
                <a:lnTo>
                  <a:pt x="0" y="77460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77460" rIns="99324" bIns="774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600" kern="1200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E9F96C71-D31E-BC4E-81FD-938716915AD5}"/>
              </a:ext>
            </a:extLst>
          </p:cNvPr>
          <p:cNvSpPr/>
          <p:nvPr/>
        </p:nvSpPr>
        <p:spPr>
          <a:xfrm>
            <a:off x="4221956" y="4294417"/>
            <a:ext cx="1561703" cy="937021"/>
          </a:xfrm>
          <a:custGeom>
            <a:avLst/>
            <a:gdLst>
              <a:gd name="connsiteX0" fmla="*/ 0 w 1561703"/>
              <a:gd name="connsiteY0" fmla="*/ 93702 h 937021"/>
              <a:gd name="connsiteX1" fmla="*/ 93702 w 1561703"/>
              <a:gd name="connsiteY1" fmla="*/ 0 h 937021"/>
              <a:gd name="connsiteX2" fmla="*/ 1468001 w 1561703"/>
              <a:gd name="connsiteY2" fmla="*/ 0 h 937021"/>
              <a:gd name="connsiteX3" fmla="*/ 1561703 w 1561703"/>
              <a:gd name="connsiteY3" fmla="*/ 93702 h 937021"/>
              <a:gd name="connsiteX4" fmla="*/ 1561703 w 1561703"/>
              <a:gd name="connsiteY4" fmla="*/ 843319 h 937021"/>
              <a:gd name="connsiteX5" fmla="*/ 1468001 w 1561703"/>
              <a:gd name="connsiteY5" fmla="*/ 937021 h 937021"/>
              <a:gd name="connsiteX6" fmla="*/ 93702 w 1561703"/>
              <a:gd name="connsiteY6" fmla="*/ 937021 h 937021"/>
              <a:gd name="connsiteX7" fmla="*/ 0 w 1561703"/>
              <a:gd name="connsiteY7" fmla="*/ 843319 h 937021"/>
              <a:gd name="connsiteX8" fmla="*/ 0 w 1561703"/>
              <a:gd name="connsiteY8" fmla="*/ 93702 h 937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1703" h="937021">
                <a:moveTo>
                  <a:pt x="0" y="93702"/>
                </a:moveTo>
                <a:cubicBezTo>
                  <a:pt x="0" y="41952"/>
                  <a:pt x="41952" y="0"/>
                  <a:pt x="93702" y="0"/>
                </a:cubicBezTo>
                <a:lnTo>
                  <a:pt x="1468001" y="0"/>
                </a:lnTo>
                <a:cubicBezTo>
                  <a:pt x="1519751" y="0"/>
                  <a:pt x="1561703" y="41952"/>
                  <a:pt x="1561703" y="93702"/>
                </a:cubicBezTo>
                <a:lnTo>
                  <a:pt x="1561703" y="843319"/>
                </a:lnTo>
                <a:cubicBezTo>
                  <a:pt x="1561703" y="895069"/>
                  <a:pt x="1519751" y="937021"/>
                  <a:pt x="1468001" y="937021"/>
                </a:cubicBezTo>
                <a:lnTo>
                  <a:pt x="93702" y="937021"/>
                </a:lnTo>
                <a:cubicBezTo>
                  <a:pt x="41952" y="937021"/>
                  <a:pt x="0" y="895069"/>
                  <a:pt x="0" y="843319"/>
                </a:cubicBezTo>
                <a:lnTo>
                  <a:pt x="0" y="93702"/>
                </a:lnTo>
                <a:close/>
              </a:path>
            </a:pathLst>
          </a:cu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1264" tIns="111264" rIns="111264" bIns="111264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 dirty="0"/>
              <a:t>How to find solutions 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D449CD90-8E34-0E43-A413-5917678B0943}"/>
              </a:ext>
            </a:extLst>
          </p:cNvPr>
          <p:cNvSpPr/>
          <p:nvPr/>
        </p:nvSpPr>
        <p:spPr>
          <a:xfrm>
            <a:off x="5939829" y="4569277"/>
            <a:ext cx="331081" cy="387302"/>
          </a:xfrm>
          <a:custGeom>
            <a:avLst/>
            <a:gdLst>
              <a:gd name="connsiteX0" fmla="*/ 0 w 331081"/>
              <a:gd name="connsiteY0" fmla="*/ 77460 h 387302"/>
              <a:gd name="connsiteX1" fmla="*/ 165541 w 331081"/>
              <a:gd name="connsiteY1" fmla="*/ 77460 h 387302"/>
              <a:gd name="connsiteX2" fmla="*/ 165541 w 331081"/>
              <a:gd name="connsiteY2" fmla="*/ 0 h 387302"/>
              <a:gd name="connsiteX3" fmla="*/ 331081 w 331081"/>
              <a:gd name="connsiteY3" fmla="*/ 193651 h 387302"/>
              <a:gd name="connsiteX4" fmla="*/ 165541 w 331081"/>
              <a:gd name="connsiteY4" fmla="*/ 387302 h 387302"/>
              <a:gd name="connsiteX5" fmla="*/ 165541 w 331081"/>
              <a:gd name="connsiteY5" fmla="*/ 309842 h 387302"/>
              <a:gd name="connsiteX6" fmla="*/ 0 w 331081"/>
              <a:gd name="connsiteY6" fmla="*/ 309842 h 387302"/>
              <a:gd name="connsiteX7" fmla="*/ 0 w 331081"/>
              <a:gd name="connsiteY7" fmla="*/ 77460 h 387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1081" h="387302">
                <a:moveTo>
                  <a:pt x="0" y="77460"/>
                </a:moveTo>
                <a:lnTo>
                  <a:pt x="165541" y="77460"/>
                </a:lnTo>
                <a:lnTo>
                  <a:pt x="165541" y="0"/>
                </a:lnTo>
                <a:lnTo>
                  <a:pt x="331081" y="193651"/>
                </a:lnTo>
                <a:lnTo>
                  <a:pt x="165541" y="387302"/>
                </a:lnTo>
                <a:lnTo>
                  <a:pt x="165541" y="309842"/>
                </a:lnTo>
                <a:lnTo>
                  <a:pt x="0" y="309842"/>
                </a:lnTo>
                <a:lnTo>
                  <a:pt x="0" y="77460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77460" rIns="99324" bIns="774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600" kern="1200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4AFFC457-CB1F-B64E-B9BB-A377FB37E773}"/>
              </a:ext>
            </a:extLst>
          </p:cNvPr>
          <p:cNvSpPr/>
          <p:nvPr/>
        </p:nvSpPr>
        <p:spPr>
          <a:xfrm>
            <a:off x="6408340" y="4294417"/>
            <a:ext cx="1561703" cy="937021"/>
          </a:xfrm>
          <a:custGeom>
            <a:avLst/>
            <a:gdLst>
              <a:gd name="connsiteX0" fmla="*/ 0 w 1561703"/>
              <a:gd name="connsiteY0" fmla="*/ 93702 h 937021"/>
              <a:gd name="connsiteX1" fmla="*/ 93702 w 1561703"/>
              <a:gd name="connsiteY1" fmla="*/ 0 h 937021"/>
              <a:gd name="connsiteX2" fmla="*/ 1468001 w 1561703"/>
              <a:gd name="connsiteY2" fmla="*/ 0 h 937021"/>
              <a:gd name="connsiteX3" fmla="*/ 1561703 w 1561703"/>
              <a:gd name="connsiteY3" fmla="*/ 93702 h 937021"/>
              <a:gd name="connsiteX4" fmla="*/ 1561703 w 1561703"/>
              <a:gd name="connsiteY4" fmla="*/ 843319 h 937021"/>
              <a:gd name="connsiteX5" fmla="*/ 1468001 w 1561703"/>
              <a:gd name="connsiteY5" fmla="*/ 937021 h 937021"/>
              <a:gd name="connsiteX6" fmla="*/ 93702 w 1561703"/>
              <a:gd name="connsiteY6" fmla="*/ 937021 h 937021"/>
              <a:gd name="connsiteX7" fmla="*/ 0 w 1561703"/>
              <a:gd name="connsiteY7" fmla="*/ 843319 h 937021"/>
              <a:gd name="connsiteX8" fmla="*/ 0 w 1561703"/>
              <a:gd name="connsiteY8" fmla="*/ 93702 h 937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1703" h="937021">
                <a:moveTo>
                  <a:pt x="0" y="93702"/>
                </a:moveTo>
                <a:cubicBezTo>
                  <a:pt x="0" y="41952"/>
                  <a:pt x="41952" y="0"/>
                  <a:pt x="93702" y="0"/>
                </a:cubicBezTo>
                <a:lnTo>
                  <a:pt x="1468001" y="0"/>
                </a:lnTo>
                <a:cubicBezTo>
                  <a:pt x="1519751" y="0"/>
                  <a:pt x="1561703" y="41952"/>
                  <a:pt x="1561703" y="93702"/>
                </a:cubicBezTo>
                <a:lnTo>
                  <a:pt x="1561703" y="843319"/>
                </a:lnTo>
                <a:cubicBezTo>
                  <a:pt x="1561703" y="895069"/>
                  <a:pt x="1519751" y="937021"/>
                  <a:pt x="1468001" y="937021"/>
                </a:cubicBezTo>
                <a:lnTo>
                  <a:pt x="93702" y="937021"/>
                </a:lnTo>
                <a:cubicBezTo>
                  <a:pt x="41952" y="937021"/>
                  <a:pt x="0" y="895069"/>
                  <a:pt x="0" y="843319"/>
                </a:cubicBezTo>
                <a:lnTo>
                  <a:pt x="0" y="93702"/>
                </a:lnTo>
                <a:close/>
              </a:path>
            </a:pathLst>
          </a:cu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1264" tIns="111264" rIns="111264" bIns="111264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 dirty="0">
                <a:solidFill>
                  <a:schemeClr val="tx1"/>
                </a:solidFill>
              </a:rPr>
              <a:t>Algorithm</a:t>
            </a: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F562EFF9-C2FF-4440-B128-022301D1D1D3}"/>
              </a:ext>
            </a:extLst>
          </p:cNvPr>
          <p:cNvSpPr/>
          <p:nvPr/>
        </p:nvSpPr>
        <p:spPr>
          <a:xfrm>
            <a:off x="8126214" y="4569277"/>
            <a:ext cx="331081" cy="387302"/>
          </a:xfrm>
          <a:custGeom>
            <a:avLst/>
            <a:gdLst>
              <a:gd name="connsiteX0" fmla="*/ 0 w 331081"/>
              <a:gd name="connsiteY0" fmla="*/ 77460 h 387302"/>
              <a:gd name="connsiteX1" fmla="*/ 165541 w 331081"/>
              <a:gd name="connsiteY1" fmla="*/ 77460 h 387302"/>
              <a:gd name="connsiteX2" fmla="*/ 165541 w 331081"/>
              <a:gd name="connsiteY2" fmla="*/ 0 h 387302"/>
              <a:gd name="connsiteX3" fmla="*/ 331081 w 331081"/>
              <a:gd name="connsiteY3" fmla="*/ 193651 h 387302"/>
              <a:gd name="connsiteX4" fmla="*/ 165541 w 331081"/>
              <a:gd name="connsiteY4" fmla="*/ 387302 h 387302"/>
              <a:gd name="connsiteX5" fmla="*/ 165541 w 331081"/>
              <a:gd name="connsiteY5" fmla="*/ 309842 h 387302"/>
              <a:gd name="connsiteX6" fmla="*/ 0 w 331081"/>
              <a:gd name="connsiteY6" fmla="*/ 309842 h 387302"/>
              <a:gd name="connsiteX7" fmla="*/ 0 w 331081"/>
              <a:gd name="connsiteY7" fmla="*/ 77460 h 387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1081" h="387302">
                <a:moveTo>
                  <a:pt x="0" y="77460"/>
                </a:moveTo>
                <a:lnTo>
                  <a:pt x="165541" y="77460"/>
                </a:lnTo>
                <a:lnTo>
                  <a:pt x="165541" y="0"/>
                </a:lnTo>
                <a:lnTo>
                  <a:pt x="331081" y="193651"/>
                </a:lnTo>
                <a:lnTo>
                  <a:pt x="165541" y="387302"/>
                </a:lnTo>
                <a:lnTo>
                  <a:pt x="165541" y="309842"/>
                </a:lnTo>
                <a:lnTo>
                  <a:pt x="0" y="309842"/>
                </a:lnTo>
                <a:lnTo>
                  <a:pt x="0" y="77460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77460" rIns="99324" bIns="774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600" kern="120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ED78BECC-7D06-4544-B30B-D18EE26C6FD5}"/>
              </a:ext>
            </a:extLst>
          </p:cNvPr>
          <p:cNvSpPr/>
          <p:nvPr/>
        </p:nvSpPr>
        <p:spPr>
          <a:xfrm>
            <a:off x="8594724" y="4294417"/>
            <a:ext cx="1561703" cy="937021"/>
          </a:xfrm>
          <a:custGeom>
            <a:avLst/>
            <a:gdLst>
              <a:gd name="connsiteX0" fmla="*/ 0 w 1561703"/>
              <a:gd name="connsiteY0" fmla="*/ 93702 h 937021"/>
              <a:gd name="connsiteX1" fmla="*/ 93702 w 1561703"/>
              <a:gd name="connsiteY1" fmla="*/ 0 h 937021"/>
              <a:gd name="connsiteX2" fmla="*/ 1468001 w 1561703"/>
              <a:gd name="connsiteY2" fmla="*/ 0 h 937021"/>
              <a:gd name="connsiteX3" fmla="*/ 1561703 w 1561703"/>
              <a:gd name="connsiteY3" fmla="*/ 93702 h 937021"/>
              <a:gd name="connsiteX4" fmla="*/ 1561703 w 1561703"/>
              <a:gd name="connsiteY4" fmla="*/ 843319 h 937021"/>
              <a:gd name="connsiteX5" fmla="*/ 1468001 w 1561703"/>
              <a:gd name="connsiteY5" fmla="*/ 937021 h 937021"/>
              <a:gd name="connsiteX6" fmla="*/ 93702 w 1561703"/>
              <a:gd name="connsiteY6" fmla="*/ 937021 h 937021"/>
              <a:gd name="connsiteX7" fmla="*/ 0 w 1561703"/>
              <a:gd name="connsiteY7" fmla="*/ 843319 h 937021"/>
              <a:gd name="connsiteX8" fmla="*/ 0 w 1561703"/>
              <a:gd name="connsiteY8" fmla="*/ 93702 h 937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1703" h="937021">
                <a:moveTo>
                  <a:pt x="0" y="93702"/>
                </a:moveTo>
                <a:cubicBezTo>
                  <a:pt x="0" y="41952"/>
                  <a:pt x="41952" y="0"/>
                  <a:pt x="93702" y="0"/>
                </a:cubicBezTo>
                <a:lnTo>
                  <a:pt x="1468001" y="0"/>
                </a:lnTo>
                <a:cubicBezTo>
                  <a:pt x="1519751" y="0"/>
                  <a:pt x="1561703" y="41952"/>
                  <a:pt x="1561703" y="93702"/>
                </a:cubicBezTo>
                <a:lnTo>
                  <a:pt x="1561703" y="843319"/>
                </a:lnTo>
                <a:cubicBezTo>
                  <a:pt x="1561703" y="895069"/>
                  <a:pt x="1519751" y="937021"/>
                  <a:pt x="1468001" y="937021"/>
                </a:cubicBezTo>
                <a:lnTo>
                  <a:pt x="93702" y="937021"/>
                </a:lnTo>
                <a:cubicBezTo>
                  <a:pt x="41952" y="937021"/>
                  <a:pt x="0" y="895069"/>
                  <a:pt x="0" y="843319"/>
                </a:cubicBezTo>
                <a:lnTo>
                  <a:pt x="0" y="93702"/>
                </a:lnTo>
                <a:close/>
              </a:path>
            </a:pathLst>
          </a:cu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1264" tIns="111264" rIns="111264" bIns="111264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 dirty="0"/>
              <a:t>Program</a:t>
            </a:r>
          </a:p>
        </p:txBody>
      </p:sp>
    </p:spTree>
    <p:extLst>
      <p:ext uri="{BB962C8B-B14F-4D97-AF65-F5344CB8AC3E}">
        <p14:creationId xmlns:p14="http://schemas.microsoft.com/office/powerpoint/2010/main" val="1064106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What is an Algorithm?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667250"/>
          </a:xfrm>
        </p:spPr>
        <p:txBody>
          <a:bodyPr>
            <a:normAutofit/>
          </a:bodyPr>
          <a:lstStyle/>
          <a:p>
            <a:r>
              <a:rPr lang="en-US" dirty="0"/>
              <a:t>An algorithm is a sequence of steps (</a:t>
            </a:r>
            <a:r>
              <a:rPr lang="en-US" i="1" dirty="0"/>
              <a:t>instructions</a:t>
            </a:r>
            <a:r>
              <a:rPr lang="en-US" dirty="0"/>
              <a:t>) for computing an answer (</a:t>
            </a:r>
            <a:r>
              <a:rPr lang="en-US" i="1" dirty="0"/>
              <a:t>output</a:t>
            </a:r>
            <a:r>
              <a:rPr lang="en-US" dirty="0"/>
              <a:t>) for a problem (</a:t>
            </a:r>
            <a:r>
              <a:rPr lang="en-US" i="1" dirty="0"/>
              <a:t>input</a:t>
            </a:r>
            <a:r>
              <a:rPr lang="en-US" dirty="0"/>
              <a:t>) </a:t>
            </a:r>
          </a:p>
          <a:p>
            <a:endParaRPr lang="en-US" dirty="0"/>
          </a:p>
          <a:p>
            <a:r>
              <a:rPr lang="en-US" dirty="0"/>
              <a:t>For example, we might need to sort a sequence of numbers into a  nondecreasing order</a:t>
            </a:r>
          </a:p>
          <a:p>
            <a:endParaRPr lang="en-US" dirty="0"/>
          </a:p>
          <a:p>
            <a:r>
              <a:rPr lang="en-US" dirty="0"/>
              <a:t>Here is how we can define this sorting problem:</a:t>
            </a:r>
          </a:p>
          <a:p>
            <a:pPr lvl="1"/>
            <a:r>
              <a:rPr lang="en-US" b="1" dirty="0"/>
              <a:t>Input</a:t>
            </a:r>
            <a:r>
              <a:rPr lang="en-US" dirty="0"/>
              <a:t>: A sequence of </a:t>
            </a:r>
            <a:r>
              <a:rPr lang="en-US" i="1" dirty="0"/>
              <a:t>n</a:t>
            </a:r>
            <a:r>
              <a:rPr lang="en-US" dirty="0"/>
              <a:t> numbers (say, a</a:t>
            </a:r>
            <a:r>
              <a:rPr lang="en-US" baseline="-25000" dirty="0"/>
              <a:t>1</a:t>
            </a:r>
            <a:r>
              <a:rPr lang="en-US" dirty="0"/>
              <a:t>, a</a:t>
            </a:r>
            <a:r>
              <a:rPr lang="en-US" baseline="-25000" dirty="0"/>
              <a:t>2</a:t>
            </a:r>
            <a:r>
              <a:rPr lang="en-US" dirty="0"/>
              <a:t>, a</a:t>
            </a:r>
            <a:r>
              <a:rPr lang="en-US" baseline="-25000" dirty="0"/>
              <a:t>3</a:t>
            </a:r>
            <a:r>
              <a:rPr lang="en-US" dirty="0"/>
              <a:t>, …, a</a:t>
            </a:r>
            <a:r>
              <a:rPr lang="en-US" baseline="-25000" dirty="0"/>
              <a:t>n</a:t>
            </a:r>
            <a:r>
              <a:rPr lang="en-US" dirty="0"/>
              <a:t>) </a:t>
            </a:r>
          </a:p>
          <a:p>
            <a:pPr lvl="1"/>
            <a:r>
              <a:rPr lang="en-US" b="1" dirty="0"/>
              <a:t>Output</a:t>
            </a:r>
            <a:r>
              <a:rPr lang="en-US" dirty="0"/>
              <a:t>: A reordering of the numbers (say, a</a:t>
            </a:r>
            <a:r>
              <a:rPr lang="en-US" baseline="-25000" dirty="0"/>
              <a:t>3</a:t>
            </a:r>
            <a:r>
              <a:rPr lang="en-US" dirty="0"/>
              <a:t>, a</a:t>
            </a:r>
            <a:r>
              <a:rPr lang="en-US" baseline="-25000" dirty="0"/>
              <a:t>2</a:t>
            </a:r>
            <a:r>
              <a:rPr lang="en-US" dirty="0"/>
              <a:t>, a</a:t>
            </a:r>
            <a:r>
              <a:rPr lang="en-US" baseline="-25000" dirty="0"/>
              <a:t>n</a:t>
            </a:r>
            <a:r>
              <a:rPr lang="en-US" dirty="0"/>
              <a:t>, …, a</a:t>
            </a:r>
            <a:r>
              <a:rPr lang="en-US" baseline="-25000" dirty="0"/>
              <a:t>1</a:t>
            </a:r>
            <a:r>
              <a:rPr lang="en-US" dirty="0"/>
              <a:t>)</a:t>
            </a:r>
            <a:r>
              <a:rPr lang="en-US" baseline="-25000" dirty="0"/>
              <a:t> </a:t>
            </a:r>
            <a:r>
              <a:rPr lang="en-US" dirty="0"/>
              <a:t>such that a</a:t>
            </a:r>
            <a:r>
              <a:rPr lang="en-US" baseline="-25000" dirty="0"/>
              <a:t>3</a:t>
            </a:r>
            <a:r>
              <a:rPr lang="en-US" dirty="0"/>
              <a:t> &lt;= a</a:t>
            </a:r>
            <a:r>
              <a:rPr lang="en-US" baseline="-25000" dirty="0"/>
              <a:t>2</a:t>
            </a:r>
            <a:r>
              <a:rPr lang="en-US" dirty="0"/>
              <a:t> &lt;= a</a:t>
            </a:r>
            <a:r>
              <a:rPr lang="en-US" baseline="-25000" dirty="0"/>
              <a:t>n </a:t>
            </a:r>
            <a:r>
              <a:rPr lang="en-US" dirty="0"/>
              <a:t>&lt;= …. &lt;= a</a:t>
            </a:r>
            <a:r>
              <a:rPr lang="en-US" baseline="-25000" dirty="0"/>
              <a:t>1</a:t>
            </a:r>
            <a:r>
              <a:rPr lang="en-US" dirty="0"/>
              <a:t> 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QA" dirty="0"/>
          </a:p>
        </p:txBody>
      </p:sp>
    </p:spTree>
    <p:extLst>
      <p:ext uri="{BB962C8B-B14F-4D97-AF65-F5344CB8AC3E}">
        <p14:creationId xmlns:p14="http://schemas.microsoft.com/office/powerpoint/2010/main" val="4001194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5ED46-F561-3247-B38E-863ADD9B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QA" dirty="0"/>
              <a:t>What is an Algorithm?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41B7-C49F-F24E-8885-AAB50FCD8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11255" cy="4667250"/>
          </a:xfrm>
        </p:spPr>
        <p:txBody>
          <a:bodyPr>
            <a:normAutofit/>
          </a:bodyPr>
          <a:lstStyle/>
          <a:p>
            <a:r>
              <a:rPr lang="en-US" dirty="0"/>
              <a:t>An algorithm is a sequence of steps (</a:t>
            </a:r>
            <a:r>
              <a:rPr lang="en-US" i="1" dirty="0"/>
              <a:t>instructions</a:t>
            </a:r>
            <a:r>
              <a:rPr lang="en-US" dirty="0"/>
              <a:t>) for computing an answer (</a:t>
            </a:r>
            <a:r>
              <a:rPr lang="en-US" i="1" dirty="0"/>
              <a:t>output</a:t>
            </a:r>
            <a:r>
              <a:rPr lang="en-US" dirty="0"/>
              <a:t>) for a problem (</a:t>
            </a:r>
            <a:r>
              <a:rPr lang="en-US" i="1" dirty="0"/>
              <a:t>input</a:t>
            </a:r>
            <a:r>
              <a:rPr lang="en-US" dirty="0"/>
              <a:t>) </a:t>
            </a:r>
          </a:p>
          <a:p>
            <a:endParaRPr lang="en-US" dirty="0"/>
          </a:p>
          <a:p>
            <a:r>
              <a:rPr lang="en-US" dirty="0"/>
              <a:t>For example, we might need to sort a sequence of numbers into nondecreasing order</a:t>
            </a:r>
          </a:p>
          <a:p>
            <a:endParaRPr lang="en-US" dirty="0"/>
          </a:p>
          <a:p>
            <a:r>
              <a:rPr lang="en-US" dirty="0"/>
              <a:t>Here is how we can define this sorting problem:</a:t>
            </a:r>
          </a:p>
          <a:p>
            <a:pPr lvl="1"/>
            <a:r>
              <a:rPr lang="en-US" b="1" dirty="0"/>
              <a:t>Input</a:t>
            </a:r>
            <a:r>
              <a:rPr lang="en-US" dirty="0"/>
              <a:t> (an example or </a:t>
            </a:r>
            <a:r>
              <a:rPr lang="en-US" b="1" i="1" dirty="0">
                <a:solidFill>
                  <a:srgbClr val="0070C0"/>
                </a:solidFill>
              </a:rPr>
              <a:t>instance</a:t>
            </a:r>
            <a:r>
              <a:rPr lang="en-US" dirty="0"/>
              <a:t>): (14, 2, 1, 87, 36, 14, 7, 99, 5) </a:t>
            </a:r>
          </a:p>
          <a:p>
            <a:pPr lvl="1"/>
            <a:r>
              <a:rPr lang="en-US" b="1" dirty="0"/>
              <a:t>Output</a:t>
            </a:r>
            <a:r>
              <a:rPr lang="en-US" dirty="0"/>
              <a:t>: (1, 2, 5, 7, 14, 14, 36, 87, 99)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QA" dirty="0"/>
          </a:p>
        </p:txBody>
      </p:sp>
    </p:spTree>
    <p:extLst>
      <p:ext uri="{BB962C8B-B14F-4D97-AF65-F5344CB8AC3E}">
        <p14:creationId xmlns:p14="http://schemas.microsoft.com/office/powerpoint/2010/main" val="1730028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1581</TotalTime>
  <Words>1122</Words>
  <Application>Microsoft Macintosh PowerPoint</Application>
  <PresentationFormat>Widescreen</PresentationFormat>
  <Paragraphs>121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15-110: Principles of Computing</vt:lpstr>
      <vt:lpstr>We Encounter Problems Every Day</vt:lpstr>
      <vt:lpstr>What to Consider When Trying to Find Solutions</vt:lpstr>
      <vt:lpstr>Getting to Solving a Problem</vt:lpstr>
      <vt:lpstr>Let us Approach a Problem at a High-Level</vt:lpstr>
      <vt:lpstr>Let us Approach a Problem at a High-Level</vt:lpstr>
      <vt:lpstr>So, What is this Course About?</vt:lpstr>
      <vt:lpstr>What is an Algorithm?</vt:lpstr>
      <vt:lpstr>What is an Algorithm?</vt:lpstr>
      <vt:lpstr>Correct Algorithms</vt:lpstr>
      <vt:lpstr>Example: How to Compute Ages?</vt:lpstr>
      <vt:lpstr>Example: How to Compute Ages?</vt:lpstr>
      <vt:lpstr>Example: How to Draw a Shape?</vt:lpstr>
      <vt:lpstr>Next Class…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51</cp:revision>
  <dcterms:created xsi:type="dcterms:W3CDTF">2020-08-22T09:55:32Z</dcterms:created>
  <dcterms:modified xsi:type="dcterms:W3CDTF">2020-08-27T10:32:15Z</dcterms:modified>
</cp:coreProperties>
</file>