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78" r:id="rId12"/>
    <p:sldId id="269" r:id="rId13"/>
    <p:sldId id="270" r:id="rId14"/>
    <p:sldId id="279" r:id="rId15"/>
    <p:sldId id="272" r:id="rId16"/>
    <p:sldId id="273" r:id="rId17"/>
    <p:sldId id="274" r:id="rId18"/>
    <p:sldId id="275" r:id="rId19"/>
    <p:sldId id="276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4128-297C-4940-91D0-9180EB051050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File Processing</a:t>
            </a:r>
          </a:p>
          <a:p>
            <a:r>
              <a:rPr lang="en-US" sz="2800" dirty="0"/>
              <a:t>Lecture 21, November 15</a:t>
            </a:r>
            <a:r>
              <a:rPr lang="en-US" sz="2800"/>
              <a:t>, 2020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52192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use the function </a:t>
            </a:r>
            <a:r>
              <a:rPr lang="en-US" i="1" dirty="0" err="1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/>
              <a:t>to read one line at a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09802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print(str1)</a:t>
            </a:r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print(str2)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BD9AF-617C-3B4F-BB81-94F50AE4ECAC}"/>
              </a:ext>
            </a:extLst>
          </p:cNvPr>
          <p:cNvSpPr txBox="1"/>
          <p:nvPr/>
        </p:nvSpPr>
        <p:spPr>
          <a:xfrm>
            <a:off x="5938799" y="2970163"/>
            <a:ext cx="6042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endParaRPr lang="en-US" sz="2400" dirty="0"/>
          </a:p>
          <a:p>
            <a:r>
              <a:rPr lang="en-US" sz="2400" dirty="0"/>
              <a:t>Total sales today = QAR100,000</a:t>
            </a:r>
          </a:p>
          <a:p>
            <a:endParaRPr lang="en-US" sz="2400" dirty="0"/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491662" y="5542299"/>
            <a:ext cx="10911513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Note that the string returned by </a:t>
            </a:r>
            <a:r>
              <a:rPr lang="en-US" sz="2400" dirty="0" err="1"/>
              <a:t>readline</a:t>
            </a:r>
            <a:r>
              <a:rPr lang="en-US" sz="2400" dirty="0"/>
              <a:t>() will always end with a newline, hence, two </a:t>
            </a:r>
            <a:br>
              <a:rPr lang="en-US" sz="2400" dirty="0"/>
            </a:br>
            <a:r>
              <a:rPr lang="en-US" sz="2400" dirty="0"/>
              <a:t>newlines were produced after each sentence, one by </a:t>
            </a:r>
            <a:r>
              <a:rPr lang="en-US" sz="2400" dirty="0" err="1"/>
              <a:t>readline</a:t>
            </a:r>
            <a:r>
              <a:rPr lang="en-US" sz="2400" dirty="0"/>
              <a:t>() and another by print() </a:t>
            </a:r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 flipH="1">
            <a:off x="5947419" y="5259188"/>
            <a:ext cx="1940656" cy="283111"/>
          </a:xfrm>
          <a:prstGeom prst="straightConnector1">
            <a:avLst/>
          </a:prstGeom>
          <a:ln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Left Arrow 27"/>
          <p:cNvSpPr/>
          <p:nvPr/>
        </p:nvSpPr>
        <p:spPr>
          <a:xfrm>
            <a:off x="9992535" y="3938489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Left Arrow 30"/>
          <p:cNvSpPr/>
          <p:nvPr/>
        </p:nvSpPr>
        <p:spPr>
          <a:xfrm>
            <a:off x="10005833" y="4266262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Left Arrow 31"/>
          <p:cNvSpPr/>
          <p:nvPr/>
        </p:nvSpPr>
        <p:spPr>
          <a:xfrm>
            <a:off x="11856222" y="3243279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Left Arrow 32"/>
          <p:cNvSpPr/>
          <p:nvPr/>
        </p:nvSpPr>
        <p:spPr>
          <a:xfrm>
            <a:off x="11869520" y="3571052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>
            <a:off x="9551757" y="4650444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>
            <a:off x="9565055" y="4978217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use the function </a:t>
            </a:r>
            <a:r>
              <a:rPr lang="en-US" i="1" dirty="0" err="1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/>
              <a:t>to read one line at a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49954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print(str1, </a:t>
            </a:r>
            <a:r>
              <a:rPr lang="en-US" sz="2400" b="1" dirty="0">
                <a:solidFill>
                  <a:srgbClr val="FF0000"/>
                </a:solidFill>
              </a:rPr>
              <a:t>end = “”</a:t>
            </a:r>
            <a:r>
              <a:rPr lang="en-US" sz="2400" dirty="0"/>
              <a:t>)</a:t>
            </a:r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print(str2, </a:t>
            </a:r>
            <a:r>
              <a:rPr lang="en-US" sz="2400" b="1" dirty="0">
                <a:solidFill>
                  <a:srgbClr val="FF0000"/>
                </a:solidFill>
              </a:rPr>
              <a:t>end = “”</a:t>
            </a:r>
            <a:r>
              <a:rPr lang="en-US" sz="2400" dirty="0"/>
              <a:t>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end = “”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BD9AF-617C-3B4F-BB81-94F50AE4ECAC}"/>
              </a:ext>
            </a:extLst>
          </p:cNvPr>
          <p:cNvSpPr txBox="1"/>
          <p:nvPr/>
        </p:nvSpPr>
        <p:spPr>
          <a:xfrm>
            <a:off x="5662344" y="3524250"/>
            <a:ext cx="6042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r>
              <a:rPr lang="en-US" sz="2400" dirty="0"/>
              <a:t>Total sales today = QAR100,000</a:t>
            </a:r>
          </a:p>
          <a:p>
            <a:r>
              <a:rPr lang="en-US" sz="2400" dirty="0"/>
              <a:t>Sales from PCs = QAR70,000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491662" y="5542299"/>
            <a:ext cx="109944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Only a solo newline will be generated by </a:t>
            </a:r>
            <a:r>
              <a:rPr lang="en-US" sz="2400" dirty="0" err="1"/>
              <a:t>readline</a:t>
            </a:r>
            <a:r>
              <a:rPr lang="en-US" sz="2400" dirty="0"/>
              <a:t>(), hence, the output on the right side</a:t>
            </a:r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3991210" y="5093821"/>
            <a:ext cx="1997662" cy="44847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28800" y="3497837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4238510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08435" y="4612900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Looping Through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strings, lists, tuples, and dictionaries, you can also loop through a file line by 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695896" y="3339495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f:</a:t>
            </a:r>
          </a:p>
          <a:p>
            <a:r>
              <a:rPr lang="en-US" sz="2400" dirty="0"/>
              <a:t>    print(i, </a:t>
            </a:r>
            <a:r>
              <a:rPr lang="en-US" sz="2400" dirty="0">
                <a:solidFill>
                  <a:srgbClr val="FF0000"/>
                </a:solidFill>
              </a:rPr>
              <a:t>end = ""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BD9AF-617C-3B4F-BB81-94F50AE4ECAC}"/>
              </a:ext>
            </a:extLst>
          </p:cNvPr>
          <p:cNvSpPr txBox="1"/>
          <p:nvPr/>
        </p:nvSpPr>
        <p:spPr>
          <a:xfrm>
            <a:off x="5734565" y="3501069"/>
            <a:ext cx="6042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r>
              <a:rPr lang="en-US" sz="2400" dirty="0"/>
              <a:t>Total sales today = QAR100,000</a:t>
            </a:r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699568" y="5381512"/>
            <a:ext cx="11014875" cy="83099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Again, each line returned will produce a newline, hence, the usage of the </a:t>
            </a:r>
            <a:r>
              <a:rPr lang="en-US" sz="2400" i="1" dirty="0">
                <a:solidFill>
                  <a:srgbClr val="FF0000"/>
                </a:solidFill>
              </a:rPr>
              <a:t>end</a:t>
            </a:r>
            <a:r>
              <a:rPr lang="en-US" sz="2400" dirty="0"/>
              <a:t> keyword </a:t>
            </a:r>
            <a:br>
              <a:rPr lang="en-US" sz="2400" dirty="0"/>
            </a:br>
            <a:r>
              <a:rPr lang="en-US" sz="2400" dirty="0"/>
              <a:t>in the print function</a:t>
            </a:r>
          </a:p>
        </p:txBody>
      </p:sp>
    </p:spTree>
    <p:extLst>
      <p:ext uri="{BB962C8B-B14F-4D97-AF65-F5344CB8AC3E}">
        <p14:creationId xmlns:p14="http://schemas.microsoft.com/office/powerpoint/2010/main" val="31457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write to a file, you can use the </a:t>
            </a:r>
            <a:r>
              <a:rPr lang="en-US" b="1" dirty="0">
                <a:solidFill>
                  <a:srgbClr val="C00000"/>
                </a:solidFill>
              </a:rPr>
              <a:t>“w”</a:t>
            </a:r>
            <a:r>
              <a:rPr lang="en-US" dirty="0"/>
              <a:t> or the </a:t>
            </a:r>
            <a:r>
              <a:rPr lang="en-US" b="1" dirty="0">
                <a:solidFill>
                  <a:srgbClr val="C00000"/>
                </a:solidFill>
              </a:rPr>
              <a:t>“a”</a:t>
            </a:r>
            <a:r>
              <a:rPr lang="en-US" dirty="0"/>
              <a:t> mode in the </a:t>
            </a:r>
            <a:r>
              <a:rPr lang="en-US" i="1" dirty="0"/>
              <a:t>open() </a:t>
            </a:r>
            <a:r>
              <a:rPr lang="en-US" dirty="0"/>
              <a:t>function alongside the </a:t>
            </a:r>
            <a:r>
              <a:rPr lang="en-US" i="1" dirty="0">
                <a:solidFill>
                  <a:srgbClr val="00B050"/>
                </a:solidFill>
              </a:rPr>
              <a:t>write()</a:t>
            </a:r>
            <a:r>
              <a:rPr lang="en-US" dirty="0"/>
              <a:t> function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2322306" y="2734343"/>
            <a:ext cx="754738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"This file contains some information about sales\n"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"Total sales today = QAR100,000\n"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"Sales from PCs = QAR70,000\n"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b="1" dirty="0" err="1">
                <a:solidFill>
                  <a:srgbClr val="0070C0"/>
                </a:solidFill>
              </a:rPr>
              <a:t>close</a:t>
            </a:r>
            <a:r>
              <a:rPr lang="en-US" sz="2400" b="1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710157" y="4761471"/>
            <a:ext cx="11231664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Every time we run this code, the same above content will be written (NOT </a:t>
            </a:r>
            <a:br>
              <a:rPr lang="en-US" sz="2800" dirty="0"/>
            </a:br>
            <a:r>
              <a:rPr lang="en-US" sz="2800" dirty="0"/>
              <a:t>appended) to </a:t>
            </a:r>
            <a:r>
              <a:rPr lang="en-US" sz="2800" i="1" dirty="0"/>
              <a:t>file1.txt</a:t>
            </a:r>
            <a:r>
              <a:rPr lang="en-US" sz="2800" dirty="0"/>
              <a:t> since we are using the </a:t>
            </a:r>
            <a:r>
              <a:rPr lang="en-US" sz="2800" b="1" dirty="0">
                <a:solidFill>
                  <a:srgbClr val="C00000"/>
                </a:solidFill>
              </a:rPr>
              <a:t>“w”</a:t>
            </a:r>
            <a:r>
              <a:rPr lang="en-US" sz="2800" dirty="0"/>
              <a:t> mode</a:t>
            </a:r>
            <a:endParaRPr lang="en-US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710157" y="5788045"/>
            <a:ext cx="11231664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If, alternatively, we use the </a:t>
            </a:r>
            <a:r>
              <a:rPr lang="en-US" sz="2800" b="1" dirty="0">
                <a:solidFill>
                  <a:srgbClr val="C00000"/>
                </a:solidFill>
              </a:rPr>
              <a:t>“a”</a:t>
            </a:r>
            <a:r>
              <a:rPr lang="en-US" sz="2800" dirty="0"/>
              <a:t> mode, each time we run the code, the same </a:t>
            </a:r>
            <a:br>
              <a:rPr lang="en-US" sz="2800" dirty="0"/>
            </a:br>
            <a:r>
              <a:rPr lang="en-US" sz="2800" dirty="0"/>
              <a:t>above content will be </a:t>
            </a:r>
            <a:r>
              <a:rPr lang="en-US" sz="2800" i="1" u="sng" dirty="0"/>
              <a:t>appended to the end</a:t>
            </a:r>
            <a:r>
              <a:rPr lang="en-US" sz="2800" dirty="0"/>
              <a:t> of </a:t>
            </a:r>
            <a:r>
              <a:rPr lang="en-US" sz="2800" i="1" dirty="0"/>
              <a:t>file1.txt</a:t>
            </a:r>
          </a:p>
        </p:txBody>
      </p:sp>
    </p:spTree>
    <p:extLst>
      <p:ext uri="{BB962C8B-B14F-4D97-AF65-F5344CB8AC3E}">
        <p14:creationId xmlns:p14="http://schemas.microsoft.com/office/powerpoint/2010/main" val="36752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write to a file, you can use the </a:t>
            </a:r>
            <a:r>
              <a:rPr lang="en-US" b="1" dirty="0">
                <a:solidFill>
                  <a:srgbClr val="C00000"/>
                </a:solidFill>
              </a:rPr>
              <a:t>“w”</a:t>
            </a:r>
            <a:r>
              <a:rPr lang="en-US" dirty="0"/>
              <a:t> or the </a:t>
            </a:r>
            <a:r>
              <a:rPr lang="en-US" b="1" dirty="0">
                <a:solidFill>
                  <a:srgbClr val="C00000"/>
                </a:solidFill>
              </a:rPr>
              <a:t>“a”</a:t>
            </a:r>
            <a:r>
              <a:rPr lang="en-US" dirty="0"/>
              <a:t> mode in the </a:t>
            </a:r>
            <a:r>
              <a:rPr lang="en-US" i="1" dirty="0"/>
              <a:t>open() </a:t>
            </a:r>
            <a:r>
              <a:rPr lang="en-US" dirty="0"/>
              <a:t>function alongside the </a:t>
            </a:r>
            <a:r>
              <a:rPr lang="en-US" i="1" dirty="0">
                <a:solidFill>
                  <a:srgbClr val="00B050"/>
                </a:solidFill>
              </a:rPr>
              <a:t>write()</a:t>
            </a:r>
            <a:r>
              <a:rPr lang="en-US" dirty="0"/>
              <a:t> function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2322306" y="2734343"/>
            <a:ext cx="754738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"This file contains some information about sales\n"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"Total sales today = QAR100,000\n"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"Sales from PCs = QAR70,000\n"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b="1" dirty="0" err="1">
                <a:solidFill>
                  <a:srgbClr val="0070C0"/>
                </a:solidFill>
              </a:rPr>
              <a:t>close</a:t>
            </a:r>
            <a:r>
              <a:rPr lang="en-US" sz="2400" b="1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401684" y="4842982"/>
            <a:ext cx="11611577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Also, once we are finished writing to the file, we should always close it using </a:t>
            </a:r>
            <a:br>
              <a:rPr lang="en-US" sz="2800" dirty="0"/>
            </a:br>
            <a:r>
              <a:rPr lang="en-US" sz="2800" dirty="0"/>
              <a:t>the </a:t>
            </a:r>
            <a:r>
              <a:rPr lang="en-US" sz="2800" b="1" i="1" dirty="0">
                <a:solidFill>
                  <a:srgbClr val="0070C0"/>
                </a:solidFill>
              </a:rPr>
              <a:t>close()</a:t>
            </a:r>
            <a:r>
              <a:rPr lang="en-US" sz="2800" dirty="0"/>
              <a:t> function. This will ensure that the written content are pushed from </a:t>
            </a:r>
            <a:br>
              <a:rPr lang="en-US" sz="2800" dirty="0"/>
            </a:br>
            <a:r>
              <a:rPr lang="en-US" sz="2800" dirty="0"/>
              <a:t>volatile memory (i.e., RAM) to non-volatile memory (i.e., disk), thus preserved</a:t>
            </a:r>
          </a:p>
        </p:txBody>
      </p:sp>
    </p:spTree>
    <p:extLst>
      <p:ext uri="{BB962C8B-B14F-4D97-AF65-F5344CB8AC3E}">
        <p14:creationId xmlns:p14="http://schemas.microsoft.com/office/powerpoint/2010/main" val="187224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write information into a text file via the already familiar print() function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1942431" y="3031798"/>
            <a:ext cx="8002960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/>
              <a:t>print("This file contains some information about sales",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/>
              <a:t>print("Total sales today = QAR100,000",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/>
              <a:t>print("Sales from PCs = QAR70,000",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f.close</a:t>
            </a:r>
            <a:r>
              <a:rPr lang="en-US" sz="2400" dirty="0"/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33DF2-153E-F44E-BC54-58C9F2D82AEE}"/>
              </a:ext>
            </a:extLst>
          </p:cNvPr>
          <p:cNvSpPr txBox="1"/>
          <p:nvPr/>
        </p:nvSpPr>
        <p:spPr>
          <a:xfrm>
            <a:off x="1071070" y="5345966"/>
            <a:ext cx="10447797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behaves exactly like a normal print, except that the </a:t>
            </a:r>
            <a:r>
              <a:rPr lang="en-US" sz="2400"/>
              <a:t>result will be </a:t>
            </a:r>
            <a:r>
              <a:rPr lang="en-US" sz="2400" dirty="0"/>
              <a:t>sent to a file </a:t>
            </a:r>
            <a:br>
              <a:rPr lang="en-US" sz="2400" dirty="0"/>
            </a:br>
            <a:r>
              <a:rPr lang="en-US" sz="2400" dirty="0"/>
              <a:t>rather than to the screen</a:t>
            </a:r>
          </a:p>
        </p:txBody>
      </p:sp>
    </p:spTree>
    <p:extLst>
      <p:ext uri="{BB962C8B-B14F-4D97-AF65-F5344CB8AC3E}">
        <p14:creationId xmlns:p14="http://schemas.microsoft.com/office/powerpoint/2010/main" val="11008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delete a file, you must first import the OS module, and then run its </a:t>
            </a:r>
            <a:r>
              <a:rPr lang="en-US" i="1" dirty="0" err="1">
                <a:solidFill>
                  <a:srgbClr val="0070C0"/>
                </a:solidFill>
              </a:rPr>
              <a:t>os.remove</a:t>
            </a:r>
            <a:r>
              <a:rPr lang="en-US" i="1" dirty="0">
                <a:solidFill>
                  <a:srgbClr val="0070C0"/>
                </a:solidFill>
              </a:rPr>
              <a:t>()</a:t>
            </a:r>
            <a:r>
              <a:rPr lang="en-US" dirty="0"/>
              <a:t> function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can also check if the file exists before you try to delete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3999831" y="2776420"/>
            <a:ext cx="288444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os</a:t>
            </a:r>
            <a:endParaRPr lang="en-US" sz="2400" dirty="0"/>
          </a:p>
          <a:p>
            <a:r>
              <a:rPr lang="en-US" sz="2400" dirty="0" err="1"/>
              <a:t>os.remove</a:t>
            </a:r>
            <a:r>
              <a:rPr lang="en-US" sz="2400" dirty="0"/>
              <a:t>("file1.txt")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4C178-E169-A343-B81B-4F1925C689F1}"/>
              </a:ext>
            </a:extLst>
          </p:cNvPr>
          <p:cNvSpPr txBox="1"/>
          <p:nvPr/>
        </p:nvSpPr>
        <p:spPr>
          <a:xfrm>
            <a:off x="3399571" y="4372908"/>
            <a:ext cx="4084964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os</a:t>
            </a:r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dirty="0" err="1"/>
              <a:t>os.path.exists</a:t>
            </a:r>
            <a:r>
              <a:rPr lang="en-US" sz="2400" dirty="0"/>
              <a:t>("file1.txt"):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os.remove</a:t>
            </a:r>
            <a:r>
              <a:rPr lang="en-US" sz="2400" dirty="0"/>
              <a:t>("file1.txt")</a:t>
            </a:r>
          </a:p>
          <a:p>
            <a:r>
              <a:rPr lang="en-US" sz="2400" dirty="0"/>
              <a:t>else:</a:t>
            </a:r>
          </a:p>
          <a:p>
            <a:r>
              <a:rPr lang="en-US" sz="2400" dirty="0"/>
              <a:t>  print("The file does not exist")</a:t>
            </a:r>
          </a:p>
        </p:txBody>
      </p:sp>
    </p:spTree>
    <p:extLst>
      <p:ext uri="{BB962C8B-B14F-4D97-AF65-F5344CB8AC3E}">
        <p14:creationId xmlns:p14="http://schemas.microsoft.com/office/powerpoint/2010/main" val="7110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Copy a 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838200" y="1419742"/>
            <a:ext cx="60868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os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dirty="0" err="1"/>
              <a:t>copyFile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if </a:t>
            </a:r>
            <a:r>
              <a:rPr lang="en-US" sz="2400" dirty="0"/>
              <a:t>type(name) is </a:t>
            </a:r>
            <a:r>
              <a:rPr lang="en-US" sz="2400" dirty="0" err="1"/>
              <a:t>str</a:t>
            </a:r>
            <a:r>
              <a:rPr lang="en-US" sz="2400" dirty="0"/>
              <a:t> and </a:t>
            </a:r>
            <a:r>
              <a:rPr lang="en-US" sz="2400" dirty="0" err="1"/>
              <a:t>os.path.exists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l = </a:t>
            </a:r>
            <a:r>
              <a:rPr lang="en-US" sz="2400" dirty="0" err="1"/>
              <a:t>name.split</a:t>
            </a:r>
            <a:r>
              <a:rPr lang="en-US" sz="2400" dirty="0"/>
              <a:t>(".")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new_name</a:t>
            </a:r>
            <a:r>
              <a:rPr lang="en-US" sz="2400" dirty="0"/>
              <a:t> = l[0] + "_copy." + l[1]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f_source</a:t>
            </a:r>
            <a:r>
              <a:rPr lang="en-US" sz="2400" dirty="0"/>
              <a:t> = open(name, "r")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</a:t>
            </a:r>
            <a:r>
              <a:rPr lang="en-US" sz="2400" dirty="0"/>
              <a:t> = open(</a:t>
            </a:r>
            <a:r>
              <a:rPr lang="en-US" sz="2400" dirty="0" err="1"/>
              <a:t>new_name</a:t>
            </a:r>
            <a:r>
              <a:rPr lang="en-US" sz="2400" dirty="0"/>
              <a:t>, "w")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f_destination.write</a:t>
            </a:r>
            <a:r>
              <a:rPr lang="en-US" sz="2400" dirty="0"/>
              <a:t>(</a:t>
            </a:r>
            <a:r>
              <a:rPr lang="en-US" sz="2400" dirty="0" err="1"/>
              <a:t>f_source.read</a:t>
            </a:r>
            <a:r>
              <a:rPr lang="en-US" sz="2400" dirty="0"/>
              <a:t>())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f_source.close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f_destination.close</a:t>
            </a:r>
            <a:r>
              <a:rPr lang="en-US" sz="2400" dirty="0"/>
              <a:t>()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400" dirty="0"/>
              <a:t>        print("The file does not exist!")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0070C0"/>
                </a:solidFill>
              </a:rPr>
              <a:t>copyFile</a:t>
            </a:r>
            <a:r>
              <a:rPr lang="en-US" sz="2400" dirty="0">
                <a:solidFill>
                  <a:srgbClr val="0070C0"/>
                </a:solidFill>
              </a:rPr>
              <a:t>("file1.txt")</a:t>
            </a:r>
          </a:p>
        </p:txBody>
      </p:sp>
    </p:spTree>
    <p:extLst>
      <p:ext uri="{BB962C8B-B14F-4D97-AF65-F5344CB8AC3E}">
        <p14:creationId xmlns:p14="http://schemas.microsoft.com/office/powerpoint/2010/main" val="8689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utility on Unix/Linux systems is a small program called “</a:t>
            </a:r>
            <a:r>
              <a:rPr lang="en-US" dirty="0" err="1"/>
              <a:t>wc</a:t>
            </a:r>
            <a:r>
              <a:rPr lang="en-US" dirty="0"/>
              <a:t>” which, if called for any file, returns the numbers of lines, words, and characters contained therein</a:t>
            </a:r>
          </a:p>
          <a:p>
            <a:endParaRPr lang="en-US" dirty="0"/>
          </a:p>
          <a:p>
            <a:r>
              <a:rPr lang="en-US" dirty="0"/>
              <a:t>We can create our version of “</a:t>
            </a:r>
            <a:r>
              <a:rPr lang="en-US" dirty="0" err="1"/>
              <a:t>wc</a:t>
            </a:r>
            <a:r>
              <a:rPr lang="en-US" dirty="0"/>
              <a:t>” in Python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4C178-E169-A343-B81B-4F1925C689F1}"/>
              </a:ext>
            </a:extLst>
          </p:cNvPr>
          <p:cNvSpPr txBox="1"/>
          <p:nvPr/>
        </p:nvSpPr>
        <p:spPr>
          <a:xfrm>
            <a:off x="1130506" y="4065489"/>
            <a:ext cx="60868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os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dirty="0" err="1"/>
              <a:t>wordCount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type(name) is </a:t>
            </a:r>
            <a:r>
              <a:rPr lang="en-US" sz="2400" dirty="0" err="1"/>
              <a:t>str</a:t>
            </a:r>
            <a:r>
              <a:rPr lang="en-US" sz="2400" dirty="0"/>
              <a:t> and </a:t>
            </a:r>
            <a:r>
              <a:rPr lang="en-US" sz="2400" dirty="0" err="1"/>
              <a:t>os.path.exists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f = open(name)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l_c</a:t>
            </a:r>
            <a:r>
              <a:rPr lang="en-US" sz="2400" dirty="0"/>
              <a:t> = 0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w_c</a:t>
            </a:r>
            <a:r>
              <a:rPr lang="en-US" sz="2400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416450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Word Count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4C178-E169-A343-B81B-4F1925C689F1}"/>
              </a:ext>
            </a:extLst>
          </p:cNvPr>
          <p:cNvSpPr txBox="1"/>
          <p:nvPr/>
        </p:nvSpPr>
        <p:spPr>
          <a:xfrm>
            <a:off x="1130506" y="1836639"/>
            <a:ext cx="92077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  </a:t>
            </a:r>
            <a:r>
              <a:rPr lang="en-US" sz="2400" dirty="0" err="1"/>
              <a:t>c_c</a:t>
            </a:r>
            <a:r>
              <a:rPr lang="en-US" sz="2400" dirty="0"/>
              <a:t> = 0</a:t>
            </a:r>
          </a:p>
          <a:p>
            <a:r>
              <a:rPr lang="en-US" sz="2400" dirty="0">
                <a:solidFill>
                  <a:srgbClr val="C00000"/>
                </a:solidFill>
              </a:rPr>
              <a:t>        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in f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l_c</a:t>
            </a:r>
            <a:r>
              <a:rPr lang="en-US" sz="2400" dirty="0"/>
              <a:t> = </a:t>
            </a:r>
            <a:r>
              <a:rPr lang="en-US" sz="2400" dirty="0" err="1"/>
              <a:t>l_c</a:t>
            </a:r>
            <a:r>
              <a:rPr lang="en-US" sz="2400" dirty="0"/>
              <a:t> + 1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list_of_words</a:t>
            </a:r>
            <a:r>
              <a:rPr lang="en-US" sz="2400" dirty="0"/>
              <a:t> = </a:t>
            </a:r>
            <a:r>
              <a:rPr lang="en-US" sz="2400" dirty="0" err="1"/>
              <a:t>i.split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w_c</a:t>
            </a:r>
            <a:r>
              <a:rPr lang="en-US" sz="2400" dirty="0"/>
              <a:t> = </a:t>
            </a:r>
            <a:r>
              <a:rPr lang="en-US" sz="2400" dirty="0" err="1"/>
              <a:t>w_c</a:t>
            </a:r>
            <a:r>
              <a:rPr lang="en-US" sz="2400" dirty="0"/>
              <a:t> + </a:t>
            </a:r>
            <a:r>
              <a:rPr lang="en-US" sz="2400" dirty="0" err="1"/>
              <a:t>len</a:t>
            </a:r>
            <a:r>
              <a:rPr lang="en-US" sz="2400" dirty="0"/>
              <a:t>(</a:t>
            </a:r>
            <a:r>
              <a:rPr lang="en-US" sz="2400" dirty="0" err="1"/>
              <a:t>list_of_words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</a:t>
            </a:r>
            <a:r>
              <a:rPr lang="en-US" sz="2400" dirty="0">
                <a:solidFill>
                  <a:srgbClr val="C00000"/>
                </a:solidFill>
              </a:rPr>
              <a:t>for</a:t>
            </a:r>
            <a:r>
              <a:rPr lang="en-US" sz="2400" dirty="0"/>
              <a:t> j in </a:t>
            </a:r>
            <a:r>
              <a:rPr lang="en-US" sz="2400" dirty="0" err="1"/>
              <a:t>list_of_words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c_c</a:t>
            </a:r>
            <a:r>
              <a:rPr lang="en-US" sz="2400" dirty="0"/>
              <a:t> = </a:t>
            </a:r>
            <a:r>
              <a:rPr lang="en-US" sz="2400" dirty="0" err="1"/>
              <a:t>c_c</a:t>
            </a:r>
            <a:r>
              <a:rPr lang="en-US" sz="2400" dirty="0"/>
              <a:t> + </a:t>
            </a:r>
            <a:r>
              <a:rPr lang="en-US" sz="2400" dirty="0" err="1"/>
              <a:t>len</a:t>
            </a:r>
            <a:r>
              <a:rPr lang="en-US" sz="2400" dirty="0"/>
              <a:t>(j)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dic</a:t>
            </a:r>
            <a:r>
              <a:rPr lang="en-US" sz="2400" dirty="0"/>
              <a:t> = {"Line Count": </a:t>
            </a:r>
            <a:r>
              <a:rPr lang="en-US" sz="2400" dirty="0" err="1"/>
              <a:t>l_c</a:t>
            </a:r>
            <a:r>
              <a:rPr lang="en-US" sz="2400" dirty="0"/>
              <a:t>, "Word Count": </a:t>
            </a:r>
            <a:r>
              <a:rPr lang="en-US" sz="2400" dirty="0" err="1"/>
              <a:t>w_c</a:t>
            </a:r>
            <a:r>
              <a:rPr lang="en-US" sz="2400" dirty="0"/>
              <a:t>, "Character Count": </a:t>
            </a:r>
            <a:r>
              <a:rPr lang="en-US" sz="2400" dirty="0" err="1"/>
              <a:t>c_c</a:t>
            </a:r>
            <a:r>
              <a:rPr lang="en-US" sz="2400" dirty="0"/>
              <a:t>}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dic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400" dirty="0"/>
              <a:t>        print("The file does not exist!")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print(</a:t>
            </a:r>
            <a:r>
              <a:rPr lang="en-US" sz="2400" dirty="0" err="1">
                <a:solidFill>
                  <a:srgbClr val="0070C0"/>
                </a:solidFill>
              </a:rPr>
              <a:t>wordCount</a:t>
            </a:r>
            <a:r>
              <a:rPr lang="en-US" sz="2400" dirty="0">
                <a:solidFill>
                  <a:srgbClr val="0070C0"/>
                </a:solidFill>
              </a:rPr>
              <a:t>("file1.txt"))</a:t>
            </a:r>
          </a:p>
        </p:txBody>
      </p:sp>
    </p:spTree>
    <p:extLst>
      <p:ext uri="{BB962C8B-B14F-4D97-AF65-F5344CB8AC3E}">
        <p14:creationId xmlns:p14="http://schemas.microsoft.com/office/powerpoint/2010/main" val="24452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Sequences- Part IV (Dictionaries)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/>
              <a:t>Files:</a:t>
            </a:r>
            <a:endParaRPr lang="en-US" dirty="0"/>
          </a:p>
          <a:p>
            <a:pPr lvl="2"/>
            <a:r>
              <a:rPr lang="en-US" sz="2400" dirty="0"/>
              <a:t>Why Files</a:t>
            </a:r>
          </a:p>
          <a:p>
            <a:pPr lvl="2"/>
            <a:r>
              <a:rPr lang="en-US" sz="2400" dirty="0"/>
              <a:t>File Processing</a:t>
            </a:r>
          </a:p>
          <a:p>
            <a:pPr lvl="2"/>
            <a:r>
              <a:rPr lang="en-US" sz="2400" dirty="0"/>
              <a:t>File Functions</a:t>
            </a:r>
          </a:p>
          <a:p>
            <a:pPr lvl="2"/>
            <a:r>
              <a:rPr lang="en-US" sz="2400" dirty="0"/>
              <a:t>Examples</a:t>
            </a:r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/>
              <a:t>HA05 will be out on November 08. It is due on November 17 by midnight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09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Practicing &amp; Discussing HW05 Problems …</a:t>
            </a:r>
          </a:p>
        </p:txBody>
      </p:sp>
    </p:spTree>
    <p:extLst>
      <p:ext uri="{BB962C8B-B14F-4D97-AF65-F5344CB8AC3E}">
        <p14:creationId xmlns:p14="http://schemas.microsoft.com/office/powerpoint/2010/main" val="334961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data that we store in </a:t>
            </a:r>
            <a:r>
              <a:rPr lang="en-US" i="1" dirty="0"/>
              <a:t>lists</a:t>
            </a:r>
            <a:r>
              <a:rPr lang="en-US" dirty="0"/>
              <a:t>, </a:t>
            </a:r>
            <a:r>
              <a:rPr lang="en-US" i="1" dirty="0"/>
              <a:t>tuples</a:t>
            </a:r>
            <a:r>
              <a:rPr lang="en-US" dirty="0"/>
              <a:t>, and </a:t>
            </a:r>
            <a:r>
              <a:rPr lang="en-US" i="1" dirty="0"/>
              <a:t>dictionaries</a:t>
            </a:r>
            <a:r>
              <a:rPr lang="en-US" dirty="0"/>
              <a:t> within any program are lost when the program ends</a:t>
            </a:r>
          </a:p>
          <a:p>
            <a:pPr lvl="1"/>
            <a:r>
              <a:rPr lang="en-US" dirty="0"/>
              <a:t>These data structures are kept in volatile memory (i.e., RAM)</a:t>
            </a:r>
          </a:p>
          <a:p>
            <a:endParaRPr lang="en-US" dirty="0"/>
          </a:p>
          <a:p>
            <a:r>
              <a:rPr lang="en-US" dirty="0"/>
              <a:t>To save data for future accesses, we can use </a:t>
            </a:r>
            <a:r>
              <a:rPr lang="en-US" i="1" dirty="0">
                <a:solidFill>
                  <a:srgbClr val="0070C0"/>
                </a:solidFill>
              </a:rPr>
              <a:t>files</a:t>
            </a:r>
            <a:r>
              <a:rPr lang="en-US" dirty="0"/>
              <a:t>, which are stored on non-volatile memory (usually on disk drives)</a:t>
            </a:r>
          </a:p>
          <a:p>
            <a:endParaRPr lang="en-US" dirty="0"/>
          </a:p>
          <a:p>
            <a:r>
              <a:rPr lang="en-US" dirty="0"/>
              <a:t>Files can contain any data type, but the easiest files to work with are those that contain text</a:t>
            </a:r>
          </a:p>
          <a:p>
            <a:pPr lvl="1"/>
            <a:r>
              <a:rPr lang="en-US" dirty="0"/>
              <a:t>You can think of a text file as a (possibly long) string that happens to be stored on disk!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has several functions for </a:t>
            </a:r>
            <a:r>
              <a:rPr lang="en-US" i="1" dirty="0"/>
              <a:t>creating</a:t>
            </a:r>
            <a:r>
              <a:rPr lang="en-US" dirty="0"/>
              <a:t>, </a:t>
            </a:r>
            <a:r>
              <a:rPr lang="en-US" i="1" dirty="0"/>
              <a:t>reading</a:t>
            </a:r>
            <a:r>
              <a:rPr lang="en-US" dirty="0"/>
              <a:t>, </a:t>
            </a:r>
            <a:r>
              <a:rPr lang="en-US" i="1" dirty="0"/>
              <a:t>updating</a:t>
            </a:r>
            <a:r>
              <a:rPr lang="en-US" dirty="0"/>
              <a:t>, and </a:t>
            </a:r>
            <a:r>
              <a:rPr lang="en-US" i="1" dirty="0"/>
              <a:t>deleting</a:t>
            </a:r>
            <a:r>
              <a:rPr lang="en-US" dirty="0"/>
              <a:t> files</a:t>
            </a:r>
          </a:p>
          <a:p>
            <a:endParaRPr lang="en-US" dirty="0"/>
          </a:p>
          <a:p>
            <a:r>
              <a:rPr lang="en-US" dirty="0"/>
              <a:t>To create and/or open an existing file in Python, you can use the </a:t>
            </a:r>
            <a:r>
              <a:rPr lang="en-US" i="1" dirty="0"/>
              <a:t>open() </a:t>
            </a:r>
            <a:r>
              <a:rPr lang="en-US" dirty="0"/>
              <a:t>function as follows: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&lt;variable&gt;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= open(</a:t>
            </a:r>
            <a:r>
              <a:rPr lang="en-US" b="1" dirty="0">
                <a:solidFill>
                  <a:srgbClr val="00B050"/>
                </a:solidFill>
              </a:rPr>
              <a:t>&lt;</a:t>
            </a:r>
            <a:r>
              <a:rPr lang="en-US" b="1" dirty="0" err="1">
                <a:solidFill>
                  <a:srgbClr val="00B050"/>
                </a:solidFill>
              </a:rPr>
              <a:t>file_name</a:t>
            </a:r>
            <a:r>
              <a:rPr lang="en-US" b="1" dirty="0">
                <a:solidFill>
                  <a:srgbClr val="00B050"/>
                </a:solidFill>
              </a:rPr>
              <a:t>&gt;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&lt;mode&gt;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&lt;variable&gt;</a:t>
            </a:r>
            <a:r>
              <a:rPr lang="en-US" dirty="0"/>
              <a:t> is a file object that you can use in your program to process (i.e., read, write, update, or delete) the file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&lt;</a:t>
            </a:r>
            <a:r>
              <a:rPr lang="en-US" b="1" dirty="0" err="1">
                <a:solidFill>
                  <a:srgbClr val="00B050"/>
                </a:solidFill>
              </a:rPr>
              <a:t>file_name</a:t>
            </a:r>
            <a:r>
              <a:rPr lang="en-US" b="1" dirty="0">
                <a:solidFill>
                  <a:srgbClr val="00B050"/>
                </a:solidFill>
              </a:rPr>
              <a:t>&gt;</a:t>
            </a:r>
            <a:r>
              <a:rPr lang="en-US" dirty="0"/>
              <a:t> is a string that defines the name of the file on disk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&lt;mode&gt; </a:t>
            </a:r>
            <a:r>
              <a:rPr lang="en-US" dirty="0"/>
              <a:t>can be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1</a:t>
            </a:r>
            <a:r>
              <a:rPr lang="en-US" dirty="0"/>
              <a:t> of the following four modes: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"r“</a:t>
            </a:r>
            <a:r>
              <a:rPr lang="en-US" dirty="0"/>
              <a:t>: This is the default mode; It allows opening a file for </a:t>
            </a:r>
            <a:r>
              <a:rPr lang="en-US" i="1" u="sng" dirty="0"/>
              <a:t>reading</a:t>
            </a:r>
            <a:r>
              <a:rPr lang="en-US" dirty="0"/>
              <a:t>; An error will be generated if the file does not exist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"a“</a:t>
            </a:r>
            <a:r>
              <a:rPr lang="en-US" dirty="0"/>
              <a:t>: It allows opening a file for </a:t>
            </a:r>
            <a:r>
              <a:rPr lang="en-US" i="1" u="sng" dirty="0"/>
              <a:t>appending</a:t>
            </a:r>
            <a:r>
              <a:rPr lang="en-US" dirty="0"/>
              <a:t>; It creates the file if it does not exist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"w“</a:t>
            </a:r>
            <a:r>
              <a:rPr lang="en-US" dirty="0"/>
              <a:t>: It allows opening a file for </a:t>
            </a:r>
            <a:r>
              <a:rPr lang="en-US" i="1" u="sng" dirty="0"/>
              <a:t>writing</a:t>
            </a:r>
            <a:r>
              <a:rPr lang="en-US" dirty="0"/>
              <a:t>; It creates the file if it does not exist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"x“</a:t>
            </a:r>
            <a:r>
              <a:rPr lang="en-US" dirty="0"/>
              <a:t>: It allows </a:t>
            </a:r>
            <a:r>
              <a:rPr lang="en-US" i="1" u="sng" dirty="0"/>
              <a:t>creating</a:t>
            </a:r>
            <a:r>
              <a:rPr lang="en-US" dirty="0"/>
              <a:t> a specified file; It returns an error if the file exists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/>
              <a:t>In addition, you can specify if the file should be handled as a </a:t>
            </a:r>
            <a:r>
              <a:rPr lang="en-US" i="1" dirty="0">
                <a:solidFill>
                  <a:srgbClr val="C00000"/>
                </a:solidFill>
              </a:rPr>
              <a:t>binary</a:t>
            </a:r>
            <a:r>
              <a:rPr lang="en-US" dirty="0"/>
              <a:t> (e.g., image) or </a:t>
            </a:r>
            <a:r>
              <a:rPr lang="en-US" i="1" dirty="0">
                <a:solidFill>
                  <a:srgbClr val="C00000"/>
                </a:solidFill>
              </a:rPr>
              <a:t>text</a:t>
            </a:r>
            <a:r>
              <a:rPr lang="en-US" dirty="0"/>
              <a:t> file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"t“</a:t>
            </a:r>
            <a:r>
              <a:rPr lang="en-US" dirty="0"/>
              <a:t>: This is the default value; It allows handling the file as a text file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"b“</a:t>
            </a:r>
            <a:r>
              <a:rPr lang="en-US" dirty="0"/>
              <a:t>: It allows handling the file as a binary fine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b="1" i="1" dirty="0">
                <a:solidFill>
                  <a:schemeClr val="accent2"/>
                </a:solidFill>
              </a:rPr>
              <a:t>f = open("file1.txt")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is equivalent to </a:t>
            </a:r>
            <a:r>
              <a:rPr lang="en-US" b="1" i="1" dirty="0">
                <a:solidFill>
                  <a:schemeClr val="accent2"/>
                </a:solidFill>
              </a:rPr>
              <a:t>f = open("file1.txt“, “</a:t>
            </a:r>
            <a:r>
              <a:rPr lang="en-US" b="1" i="1" dirty="0" err="1">
                <a:solidFill>
                  <a:schemeClr val="accent2"/>
                </a:solidFill>
              </a:rPr>
              <a:t>rt</a:t>
            </a:r>
            <a:r>
              <a:rPr lang="en-US" b="1" i="1" dirty="0">
                <a:solidFill>
                  <a:schemeClr val="accent2"/>
                </a:solidFill>
              </a:rPr>
              <a:t>”)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When opening a file for reading, make sure it exists, or otherwise you will get an error!</a:t>
            </a:r>
          </a:p>
        </p:txBody>
      </p:sp>
    </p:spTree>
    <p:extLst>
      <p:ext uri="{BB962C8B-B14F-4D97-AF65-F5344CB8AC3E}">
        <p14:creationId xmlns:p14="http://schemas.microsoft.com/office/powerpoint/2010/main" val="3491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open()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function returns </a:t>
            </a:r>
            <a:r>
              <a:rPr lang="en-US" i="1" dirty="0"/>
              <a:t>a file object</a:t>
            </a:r>
            <a:r>
              <a:rPr lang="en-US" dirty="0"/>
              <a:t>, which has a </a:t>
            </a:r>
            <a:r>
              <a:rPr lang="en-US" i="1" dirty="0">
                <a:solidFill>
                  <a:srgbClr val="00B050"/>
                </a:solidFill>
              </a:rPr>
              <a:t>read() </a:t>
            </a:r>
            <a:r>
              <a:rPr lang="en-US" dirty="0"/>
              <a:t>method for reading the content of the file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0126" y="3044283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 open("file1.txt", "r")</a:t>
            </a:r>
            <a:br>
              <a:rPr lang="en-US" sz="2400" dirty="0"/>
            </a:br>
            <a:r>
              <a:rPr lang="en-US" sz="2400" dirty="0"/>
              <a:t>data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print(data)</a:t>
            </a:r>
          </a:p>
          <a:p>
            <a:r>
              <a:rPr lang="en-US" sz="2400" dirty="0"/>
              <a:t>print(type(data))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3900" y="5105290"/>
            <a:ext cx="779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The type of data is </a:t>
            </a:r>
            <a:r>
              <a:rPr lang="en-US" sz="2800" i="1" dirty="0" err="1">
                <a:solidFill>
                  <a:srgbClr val="C00000"/>
                </a:solidFill>
              </a:rPr>
              <a:t>str</a:t>
            </a:r>
            <a:r>
              <a:rPr lang="en-US" sz="2800" i="1" dirty="0"/>
              <a:t>, which you can parse as usual!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45048" y="4524964"/>
            <a:ext cx="264148" cy="580326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9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/>
              <a:t>You can also specify how many characters to return from a file using </a:t>
            </a:r>
            <a:r>
              <a:rPr lang="en-US" i="1" dirty="0">
                <a:solidFill>
                  <a:srgbClr val="00B050"/>
                </a:solidFill>
              </a:rPr>
              <a:t>read(x)</a:t>
            </a:r>
            <a:r>
              <a:rPr lang="en-US" dirty="0"/>
              <a:t>, where </a:t>
            </a:r>
            <a:r>
              <a:rPr lang="en-US" i="1" dirty="0"/>
              <a:t>x</a:t>
            </a:r>
            <a:r>
              <a:rPr lang="en-US" dirty="0"/>
              <a:t> is the first </a:t>
            </a:r>
            <a:r>
              <a:rPr lang="en-US" i="1" dirty="0"/>
              <a:t>x</a:t>
            </a:r>
            <a:r>
              <a:rPr lang="en-US" dirty="0"/>
              <a:t> characters in the file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3962" y="3157228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 open("file1.txt", "r")</a:t>
            </a:r>
            <a:br>
              <a:rPr lang="en-US" sz="2400" dirty="0"/>
            </a:br>
            <a:r>
              <a:rPr lang="en-US" sz="2400" dirty="0"/>
              <a:t>data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</a:t>
            </a:r>
            <a:r>
              <a:rPr lang="en-US" sz="2400" dirty="0">
                <a:solidFill>
                  <a:srgbClr val="00B050"/>
                </a:solidFill>
              </a:rPr>
              <a:t>(10)</a:t>
            </a:r>
          </a:p>
          <a:p>
            <a:r>
              <a:rPr lang="en-US" sz="2400" dirty="0"/>
              <a:t>print(data)</a:t>
            </a:r>
          </a:p>
          <a:p>
            <a:r>
              <a:rPr lang="en-US" sz="2400" dirty="0"/>
              <a:t>print(type(data))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0827" y="3303664"/>
            <a:ext cx="3736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This will return the first </a:t>
            </a:r>
            <a:br>
              <a:rPr lang="en-US" sz="2800" i="1" dirty="0"/>
            </a:br>
            <a:r>
              <a:rPr lang="en-US" sz="2800" i="1" dirty="0"/>
              <a:t>10 characters in the file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34830" y="3744815"/>
            <a:ext cx="1561170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use the function </a:t>
            </a:r>
            <a:r>
              <a:rPr lang="en-US" i="1" dirty="0" err="1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/>
              <a:t>to read one line at a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09802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print(str1)</a:t>
            </a:r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print(str2)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BD9AF-617C-3B4F-BB81-94F50AE4ECAC}"/>
              </a:ext>
            </a:extLst>
          </p:cNvPr>
          <p:cNvSpPr txBox="1"/>
          <p:nvPr/>
        </p:nvSpPr>
        <p:spPr>
          <a:xfrm>
            <a:off x="5938799" y="2970163"/>
            <a:ext cx="6042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endParaRPr lang="en-US" sz="2400" dirty="0"/>
          </a:p>
          <a:p>
            <a:r>
              <a:rPr lang="en-US" sz="2400" dirty="0"/>
              <a:t>Total sales today = QAR100,000</a:t>
            </a:r>
          </a:p>
          <a:p>
            <a:endParaRPr lang="en-US" sz="2400" dirty="0"/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051DD-4849-0B45-8BBA-EFBE146B6D7B}"/>
              </a:ext>
            </a:extLst>
          </p:cNvPr>
          <p:cNvSpPr txBox="1"/>
          <p:nvPr/>
        </p:nvSpPr>
        <p:spPr>
          <a:xfrm>
            <a:off x="7140138" y="5647394"/>
            <a:ext cx="373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This is the content of the file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8737714" y="2291850"/>
            <a:ext cx="542925" cy="594421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1815</Words>
  <Application>Microsoft Macintosh PowerPoint</Application>
  <PresentationFormat>Widescreen</PresentationFormat>
  <Paragraphs>195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Files</vt:lpstr>
      <vt:lpstr>File Processing</vt:lpstr>
      <vt:lpstr>File Processing</vt:lpstr>
      <vt:lpstr>File Processing</vt:lpstr>
      <vt:lpstr>Reading a File</vt:lpstr>
      <vt:lpstr>Reading a File</vt:lpstr>
      <vt:lpstr>Reading a File</vt:lpstr>
      <vt:lpstr>Reading a File</vt:lpstr>
      <vt:lpstr>Reading a File</vt:lpstr>
      <vt:lpstr>Looping Through a File</vt:lpstr>
      <vt:lpstr>Writing to a File</vt:lpstr>
      <vt:lpstr>Writing to a File</vt:lpstr>
      <vt:lpstr>Writing to a File</vt:lpstr>
      <vt:lpstr>Deleting a File</vt:lpstr>
      <vt:lpstr>Example: Copy a File</vt:lpstr>
      <vt:lpstr>Example: Word Count</vt:lpstr>
      <vt:lpstr>Example: Word Count</vt:lpstr>
      <vt:lpstr>Next Class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63</cp:revision>
  <dcterms:created xsi:type="dcterms:W3CDTF">2018-10-13T13:15:17Z</dcterms:created>
  <dcterms:modified xsi:type="dcterms:W3CDTF">2020-11-15T12:00:59Z</dcterms:modified>
</cp:coreProperties>
</file>