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3721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D26B9-B522-B14D-A803-150E2DE86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95708D-A054-424A-947D-EB0C442F28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2C651-443D-4045-B8F9-33794C03C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FB57D-3968-844C-93A6-804D5106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98251-B830-3946-8153-912B7539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2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E9CD2-EBFE-A146-B2E8-A72CC5F6A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B98ACA-EF35-874D-AE30-A0BD41257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109A9-C87E-8F4C-BF4B-869E0EE5C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D5A2C-D0CD-1344-A688-AAA686A3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5AD44-19DD-2747-B115-4E56758CD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2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6AB294-F4AA-4444-B2B8-E8EF6CC3A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B32D6-8D9C-D84C-B6CD-B23561A36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32B2F-5F44-6D47-94DF-619622772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13629-4FCD-4148-B7AC-B0573061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BCE6F-40E4-864B-801A-7FB86CF5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7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DFB30-56BE-E34C-8908-7367C56A9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1C64D-E01D-C640-B856-3A4E1F9BC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1FD25-1D7B-B54E-B28C-747A37B04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0043F-A590-2141-8517-9F52D37A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7A414-14C3-3143-96A7-917C43D3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4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2F51-A8E5-0A44-9951-B8E1C7930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E14A8-D7FA-8F4A-8DC3-F54CB388F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6EACE-8D3F-444D-97BF-A7A348B0F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64E3D-7477-0342-99B0-E3B9470B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33F65-1C90-104F-B333-AFA4FD939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5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25FFE-D973-9F48-8C85-5A3D0066B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605C5-597B-5F4F-A555-8761F35D4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57F38D-EBD6-504B-A9F2-83E2BA363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4057-9034-3444-AAA3-7EF920559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01D13-D558-5E4B-BB0E-CADFE943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9EEE9-8FD7-BB49-A96D-510E99408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4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4CAF2-B347-2942-AB26-A7DF5BF77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89168-0AD9-EE49-80ED-BA76FBD14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D75F6-E22B-9E49-9CA7-C56ACCA24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CFB2AF-5E2A-354B-8C12-AAFCCE7D0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CC2FC0-6055-7344-BA19-2D8C72FD9F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5D4CB-2B16-6B46-8B17-DA0907291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61025F-6A90-D24C-AA4E-19534640D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B948C7-15CF-9143-9154-8FD82193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7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50598-5961-CD4E-854A-B209CEAF3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A1BB7-F494-B44E-82D2-A1896B910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F6D3AC-3F2B-EA48-81E5-81D3BBC82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D364A-418F-2545-AD28-21A72D9E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2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514313-2631-F34E-BDCB-22E46B959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B8784F-114B-3C44-BC2B-A842E6FE7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226A5-4F11-BE49-976C-9392EB51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2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82F80-6DE3-EC41-82DD-6C79B391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424BD-785A-5246-ACD5-1C2C5DD94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4EF36-B929-0743-A241-03FD3A880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09C97-4E50-3A4A-BB62-C90439A8B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2CEED-C562-4B4B-ABAA-27337CC7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E5F90F-7B77-344D-B80B-3F65FF6B6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4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89073-0F01-D840-A477-E09DBF1C0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EA5467-38EC-5A4F-884C-7B3F2BD5B9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11639-8BFD-B84F-B093-EDC6DAB21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EC3B7-7C6B-9A48-B1DB-E8D4476E7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0F37E-A50C-8C41-82B1-62F7A11DD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C21B4-D3FF-BF49-A3BD-96057CF96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9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8440CA-3DDE-694E-A5DB-5A2368F20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0904E-401A-1D4E-95CD-41192D509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FF825-03A6-1E42-98C3-AEE3D0951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AB7B9-51B7-554E-B758-5DAABA7FA0AB}" type="datetimeFigureOut">
              <a:rPr lang="en-US" smtClean="0"/>
              <a:t>11/8/20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FB231-31EF-5640-B27A-14DCF9DF4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F552E-0C55-DF4B-A95F-FEB11253C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1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Dictionaries</a:t>
            </a:r>
          </a:p>
          <a:p>
            <a:r>
              <a:rPr lang="en-US" sz="2800" dirty="0"/>
              <a:t>Lecture 19, November 05, 2020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2881384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Deleting Elements to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delete elements in a dictionary?</a:t>
            </a:r>
          </a:p>
          <a:p>
            <a:pPr lvl="1"/>
            <a:r>
              <a:rPr lang="en-US" dirty="0"/>
              <a:t>By using </a:t>
            </a:r>
            <a:r>
              <a:rPr lang="en-US" b="1" dirty="0">
                <a:solidFill>
                  <a:srgbClr val="FF0000"/>
                </a:solidFill>
              </a:rPr>
              <a:t>del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8471124" y="313631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65725" y="3078641"/>
            <a:ext cx="494028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dic</a:t>
            </a:r>
            <a:r>
              <a:rPr lang="en-US" sz="2400" dirty="0"/>
              <a:t>["fourth"]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del</a:t>
            </a:r>
            <a:r>
              <a:rPr lang="en-US" sz="2400" dirty="0"/>
              <a:t> </a:t>
            </a:r>
            <a:r>
              <a:rPr lang="en-US" sz="2400" dirty="0" err="1"/>
              <a:t>dic</a:t>
            </a:r>
            <a:r>
              <a:rPr lang="en-US" sz="2400" dirty="0"/>
              <a:t>["first"]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>
            <a:off x="5426370" y="3784075"/>
            <a:ext cx="103986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6586593" y="3732918"/>
            <a:ext cx="54878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3, 'fourth': 4}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{'second': 2, 'third': 3, 'fourth': 4}</a:t>
            </a:r>
          </a:p>
        </p:txBody>
      </p:sp>
    </p:spTree>
    <p:extLst>
      <p:ext uri="{BB962C8B-B14F-4D97-AF65-F5344CB8AC3E}">
        <p14:creationId xmlns:p14="http://schemas.microsoft.com/office/powerpoint/2010/main" val="77210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Deleting Elements to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delete elements in a dictionary?</a:t>
            </a:r>
          </a:p>
          <a:p>
            <a:pPr lvl="1"/>
            <a:r>
              <a:rPr lang="en-US" dirty="0"/>
              <a:t>Or by using the function </a:t>
            </a:r>
            <a:r>
              <a:rPr lang="en-US" b="1" dirty="0">
                <a:solidFill>
                  <a:srgbClr val="00B050"/>
                </a:solidFill>
              </a:rPr>
              <a:t>pop(key)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8471124" y="313631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65725" y="3078641"/>
            <a:ext cx="494028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dic</a:t>
            </a:r>
            <a:r>
              <a:rPr lang="en-US" sz="2400" dirty="0"/>
              <a:t>["fourth"]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 err="1">
                <a:solidFill>
                  <a:srgbClr val="00B050"/>
                </a:solidFill>
              </a:rPr>
              <a:t>dic.pop</a:t>
            </a:r>
            <a:r>
              <a:rPr lang="en-US" sz="2400" b="1" dirty="0">
                <a:solidFill>
                  <a:srgbClr val="00B050"/>
                </a:solidFill>
              </a:rPr>
              <a:t>(“first”)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>
            <a:off x="5426370" y="3784075"/>
            <a:ext cx="103986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6586593" y="3732918"/>
            <a:ext cx="54878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3, 'fourth': 4}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{'second': 2, 'third': 3, 'fourth': 4}</a:t>
            </a:r>
          </a:p>
        </p:txBody>
      </p:sp>
    </p:spTree>
    <p:extLst>
      <p:ext uri="{BB962C8B-B14F-4D97-AF65-F5344CB8AC3E}">
        <p14:creationId xmlns:p14="http://schemas.microsoft.com/office/powerpoint/2010/main" val="406887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Dictionary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other functions can also be used with dictionaries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681E0D4-94E9-3B43-9FB9-3B195092C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25177"/>
              </p:ext>
            </p:extLst>
          </p:nvPr>
        </p:nvGraphicFramePr>
        <p:xfrm>
          <a:off x="838200" y="2610803"/>
          <a:ext cx="1078005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373">
                  <a:extLst>
                    <a:ext uri="{9D8B030D-6E8A-4147-A177-3AD203B41FA5}">
                      <a16:colId xmlns:a16="http://schemas.microsoft.com/office/drawing/2014/main" val="2862403510"/>
                    </a:ext>
                  </a:extLst>
                </a:gridCol>
                <a:gridCol w="8345685">
                  <a:extLst>
                    <a:ext uri="{9D8B030D-6E8A-4147-A177-3AD203B41FA5}">
                      <a16:colId xmlns:a16="http://schemas.microsoft.com/office/drawing/2014/main" val="2690095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074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dic.clear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all the elements from dictionary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9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dic.copy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copy of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69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dic.items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list containing a tuple for each key-value pair in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077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dic.get</a:t>
                      </a:r>
                      <a:r>
                        <a:rPr lang="en-US" sz="2400" dirty="0"/>
                        <a:t>(k)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the value of the specified key k from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769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dic.keys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list containing all the keys of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10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dic.pop</a:t>
                      </a:r>
                      <a:r>
                        <a:rPr lang="en-US" sz="2400" dirty="0"/>
                        <a:t>(k)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Removes the element with the specified key k from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68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8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Dictionary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other functions can also be used with dictionaries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681E0D4-94E9-3B43-9FB9-3B195092C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163965"/>
              </p:ext>
            </p:extLst>
          </p:nvPr>
        </p:nvGraphicFramePr>
        <p:xfrm>
          <a:off x="838200" y="2610803"/>
          <a:ext cx="1078005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373">
                  <a:extLst>
                    <a:ext uri="{9D8B030D-6E8A-4147-A177-3AD203B41FA5}">
                      <a16:colId xmlns:a16="http://schemas.microsoft.com/office/drawing/2014/main" val="2862403510"/>
                    </a:ext>
                  </a:extLst>
                </a:gridCol>
                <a:gridCol w="8345685">
                  <a:extLst>
                    <a:ext uri="{9D8B030D-6E8A-4147-A177-3AD203B41FA5}">
                      <a16:colId xmlns:a16="http://schemas.microsoft.com/office/drawing/2014/main" val="2690095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074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dic.popitem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the last inserted key-value pair in dictionary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9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dic.values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list of all the values in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693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939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 Solving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303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Towards 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Lists, tuples, and strings hold elements with </a:t>
            </a:r>
            <a:r>
              <a:rPr lang="en-US" i="1" u="sng" dirty="0"/>
              <a:t>only integer</a:t>
            </a:r>
            <a:r>
              <a:rPr lang="en-US" i="1" dirty="0"/>
              <a:t> </a:t>
            </a:r>
            <a:r>
              <a:rPr lang="en-US" dirty="0"/>
              <a:t>indices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essence, each element has an </a:t>
            </a:r>
            <a:r>
              <a:rPr lang="en-US" i="1" dirty="0"/>
              <a:t>index</a:t>
            </a:r>
            <a:r>
              <a:rPr lang="en-US" dirty="0"/>
              <a:t> (or a </a:t>
            </a:r>
            <a:r>
              <a:rPr lang="en-US" i="1" u="sng" dirty="0"/>
              <a:t>key</a:t>
            </a:r>
            <a:r>
              <a:rPr lang="en-US" dirty="0"/>
              <a:t>) which can </a:t>
            </a:r>
            <a:r>
              <a:rPr lang="en-US" i="1" dirty="0"/>
              <a:t>only</a:t>
            </a:r>
            <a:r>
              <a:rPr lang="en-US" dirty="0"/>
              <a:t> be an integer, and a </a:t>
            </a:r>
            <a:r>
              <a:rPr lang="en-US" i="1" u="sng" dirty="0"/>
              <a:t>value</a:t>
            </a:r>
            <a:r>
              <a:rPr lang="en-US" dirty="0"/>
              <a:t> which can be of any type (e.g., in the above list/tuple, the first element has key 0 and value 45)</a:t>
            </a:r>
          </a:p>
          <a:p>
            <a:pPr lvl="1"/>
            <a:r>
              <a:rPr lang="en-US" i="1" dirty="0"/>
              <a:t>What if we want to store elements with non-integer indices (or </a:t>
            </a:r>
            <a:r>
              <a:rPr lang="en-US" i="1" u="sng" dirty="0"/>
              <a:t>keys</a:t>
            </a:r>
            <a:r>
              <a:rPr lang="en-US" i="1" dirty="0"/>
              <a:t>)?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673001-2743-5F40-8E36-3A0E41097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917871"/>
              </p:ext>
            </p:extLst>
          </p:nvPr>
        </p:nvGraphicFramePr>
        <p:xfrm>
          <a:off x="1816847" y="2763619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“Coding”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037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3BAB93-C159-9243-9528-C6E5D74D3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571921"/>
              </p:ext>
            </p:extLst>
          </p:nvPr>
        </p:nvGraphicFramePr>
        <p:xfrm>
          <a:off x="1816847" y="3134459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903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26FB8C-15A5-1148-8DF3-C22AA3B8A7DC}"/>
              </a:ext>
            </a:extLst>
          </p:cNvPr>
          <p:cNvSpPr txBox="1"/>
          <p:nvPr/>
        </p:nvSpPr>
        <p:spPr>
          <a:xfrm>
            <a:off x="623047" y="3170297"/>
            <a:ext cx="1145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solidFill>
                  <a:srgbClr val="FF0000"/>
                </a:solidFill>
              </a:rPr>
              <a:t>Integer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Indices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CA9DCD7-DBFA-E64E-9259-354905A2E399}"/>
              </a:ext>
            </a:extLst>
          </p:cNvPr>
          <p:cNvCxnSpPr/>
          <p:nvPr/>
        </p:nvCxnSpPr>
        <p:spPr>
          <a:xfrm flipV="1">
            <a:off x="1816847" y="3319879"/>
            <a:ext cx="424329" cy="18542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23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Python, you can use a dictionary to store elements with </a:t>
            </a:r>
            <a:r>
              <a:rPr lang="en-US" i="1" u="sng" dirty="0"/>
              <a:t>keys of any </a:t>
            </a:r>
            <a:r>
              <a:rPr lang="en-US" i="1" u="sng" dirty="0" err="1"/>
              <a:t>hashable</a:t>
            </a:r>
            <a:r>
              <a:rPr lang="en-US" i="1" u="sng" dirty="0"/>
              <a:t> types</a:t>
            </a:r>
            <a:r>
              <a:rPr lang="en-US" dirty="0"/>
              <a:t> (e.g., integers, floats, Booleans, strings, and tuples; but not lists and dictionaries themselves) and </a:t>
            </a:r>
            <a:r>
              <a:rPr lang="en-US" i="1" u="sng" dirty="0"/>
              <a:t>values of any types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above dictionary can be defined in Python as follows:</a:t>
            </a:r>
          </a:p>
          <a:p>
            <a:pPr marL="457200" lvl="1" indent="0">
              <a:buNone/>
            </a:pPr>
            <a:r>
              <a:rPr lang="en-US" dirty="0"/>
              <a:t>       </a:t>
            </a:r>
            <a:r>
              <a:rPr lang="en-US" dirty="0" err="1"/>
              <a:t>dic</a:t>
            </a:r>
            <a:r>
              <a:rPr lang="en-US" dirty="0"/>
              <a:t> = {</a:t>
            </a:r>
            <a:r>
              <a:rPr lang="en-US" dirty="0">
                <a:solidFill>
                  <a:srgbClr val="FF0000"/>
                </a:solidFill>
              </a:rPr>
              <a:t>"NUM"</a:t>
            </a:r>
            <a:r>
              <a:rPr lang="en-US" dirty="0"/>
              <a:t>:45, </a:t>
            </a:r>
            <a:r>
              <a:rPr lang="en-US" dirty="0">
                <a:solidFill>
                  <a:srgbClr val="FF0000"/>
                </a:solidFill>
              </a:rPr>
              <a:t>1000</a:t>
            </a:r>
            <a:r>
              <a:rPr lang="en-US" dirty="0"/>
              <a:t>:"coding", </a:t>
            </a:r>
            <a:r>
              <a:rPr lang="en-US" dirty="0">
                <a:solidFill>
                  <a:srgbClr val="FF0000"/>
                </a:solidFill>
              </a:rPr>
              <a:t>2000</a:t>
            </a:r>
            <a:r>
              <a:rPr lang="en-US" dirty="0"/>
              <a:t>:4.5, </a:t>
            </a:r>
            <a:r>
              <a:rPr lang="en-US" dirty="0">
                <a:solidFill>
                  <a:srgbClr val="FF0000"/>
                </a:solidFill>
              </a:rPr>
              <a:t>3.4</a:t>
            </a:r>
            <a:r>
              <a:rPr lang="en-US" dirty="0"/>
              <a:t>:7, </a:t>
            </a:r>
            <a:r>
              <a:rPr lang="en-US" dirty="0">
                <a:solidFill>
                  <a:srgbClr val="FF0000"/>
                </a:solidFill>
              </a:rPr>
              <a:t>"XXX"</a:t>
            </a:r>
            <a:r>
              <a:rPr lang="en-US" dirty="0"/>
              <a:t>:89}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673001-2743-5F40-8E36-3A0E41097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349912"/>
              </p:ext>
            </p:extLst>
          </p:nvPr>
        </p:nvGraphicFramePr>
        <p:xfrm>
          <a:off x="1816847" y="3184958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“Coding”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037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3BAB93-C159-9243-9528-C6E5D74D3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43632"/>
              </p:ext>
            </p:extLst>
          </p:nvPr>
        </p:nvGraphicFramePr>
        <p:xfrm>
          <a:off x="1816847" y="3555798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“NUM”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“XXX”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903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26FB8C-15A5-1148-8DF3-C22AA3B8A7DC}"/>
              </a:ext>
            </a:extLst>
          </p:cNvPr>
          <p:cNvSpPr txBox="1"/>
          <p:nvPr/>
        </p:nvSpPr>
        <p:spPr>
          <a:xfrm>
            <a:off x="153865" y="3976921"/>
            <a:ext cx="2947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keys of different types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CA9DCD7-DBFA-E64E-9259-354905A2E399}"/>
              </a:ext>
            </a:extLst>
          </p:cNvPr>
          <p:cNvCxnSpPr/>
          <p:nvPr/>
        </p:nvCxnSpPr>
        <p:spPr>
          <a:xfrm flipV="1">
            <a:off x="1816847" y="3741218"/>
            <a:ext cx="424329" cy="18542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603E072-142A-ED41-B4B4-8FB35B16D57C}"/>
              </a:ext>
            </a:extLst>
          </p:cNvPr>
          <p:cNvSpPr txBox="1"/>
          <p:nvPr/>
        </p:nvSpPr>
        <p:spPr>
          <a:xfrm>
            <a:off x="1285550" y="6095976"/>
            <a:ext cx="9190593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Each element is a </a:t>
            </a:r>
            <a:r>
              <a:rPr lang="en-US" sz="2400" i="1" u="sng" dirty="0" err="1">
                <a:solidFill>
                  <a:srgbClr val="FF0000"/>
                </a:solidFill>
              </a:rPr>
              <a:t>key</a:t>
            </a:r>
            <a:r>
              <a:rPr lang="en-US" sz="2400" i="1" u="sng" dirty="0" err="1"/>
              <a:t>:value</a:t>
            </a:r>
            <a:r>
              <a:rPr lang="en-US" sz="2400" dirty="0"/>
              <a:t> pair, and elements are separated by commas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C5F9FE3-D149-AD46-9BFD-DF587D65D264}"/>
              </a:ext>
            </a:extLst>
          </p:cNvPr>
          <p:cNvCxnSpPr/>
          <p:nvPr/>
        </p:nvCxnSpPr>
        <p:spPr>
          <a:xfrm flipH="1">
            <a:off x="2850776" y="5414682"/>
            <a:ext cx="251012" cy="2868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80B6216-0CC1-6F47-83F7-08D852AFB29F}"/>
              </a:ext>
            </a:extLst>
          </p:cNvPr>
          <p:cNvSpPr txBox="1"/>
          <p:nvPr/>
        </p:nvSpPr>
        <p:spPr>
          <a:xfrm>
            <a:off x="2504445" y="5605657"/>
            <a:ext cx="597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key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CCE50E-E7AF-D84A-ACEE-C9E6DBD39B98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3786123" y="5421555"/>
            <a:ext cx="318370" cy="2127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7A0BFA6-1634-6E4D-9DF3-BC6C256B1D86}"/>
              </a:ext>
            </a:extLst>
          </p:cNvPr>
          <p:cNvSpPr txBox="1"/>
          <p:nvPr/>
        </p:nvSpPr>
        <p:spPr>
          <a:xfrm>
            <a:off x="3675529" y="5634311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value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65510" y="3976921"/>
            <a:ext cx="3221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Values of different types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0094259" y="3370378"/>
            <a:ext cx="381885" cy="6065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73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  <p:bldP spid="18" grpId="0"/>
      <p:bldP spid="20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summarize, dictionaries:</a:t>
            </a:r>
          </a:p>
          <a:p>
            <a:pPr lvl="1"/>
            <a:r>
              <a:rPr lang="en-US" dirty="0"/>
              <a:t>Can contain any and different types of elements (i.e., </a:t>
            </a:r>
            <a:r>
              <a:rPr lang="en-US" dirty="0" err="1"/>
              <a:t>hashable</a:t>
            </a:r>
            <a:r>
              <a:rPr lang="en-US" dirty="0"/>
              <a:t> keys &amp; values) </a:t>
            </a:r>
          </a:p>
          <a:p>
            <a:pPr lvl="1"/>
            <a:r>
              <a:rPr lang="en-US" dirty="0"/>
              <a:t>Can contain only </a:t>
            </a:r>
            <a:r>
              <a:rPr lang="en-US" i="1" dirty="0"/>
              <a:t>unique</a:t>
            </a:r>
            <a:r>
              <a:rPr lang="en-US" dirty="0"/>
              <a:t> keys but duplicate values</a:t>
            </a:r>
          </a:p>
          <a:p>
            <a:pPr marL="914400" lvl="2" indent="0">
              <a:buNone/>
            </a:pPr>
            <a:endParaRPr lang="en-US" sz="22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Can be indexed </a:t>
            </a:r>
            <a:r>
              <a:rPr lang="en-US" i="1" dirty="0"/>
              <a:t>but only </a:t>
            </a:r>
            <a:r>
              <a:rPr lang="en-US" dirty="0"/>
              <a:t>through keys (i.e., dic2[“a”] will return 1 but dic2[0] will return an error since there is no element with key 0 in dic2)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C51D5-D77D-294B-A466-D363882465EE}"/>
              </a:ext>
            </a:extLst>
          </p:cNvPr>
          <p:cNvSpPr txBox="1"/>
          <p:nvPr/>
        </p:nvSpPr>
        <p:spPr>
          <a:xfrm>
            <a:off x="6764382" y="3539627"/>
            <a:ext cx="2842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 {'a': 2, 'b': 2}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E46BD9-54BA-0C4A-8800-6407E42D429F}"/>
              </a:ext>
            </a:extLst>
          </p:cNvPr>
          <p:cNvSpPr txBox="1"/>
          <p:nvPr/>
        </p:nvSpPr>
        <p:spPr>
          <a:xfrm>
            <a:off x="2456329" y="3385740"/>
            <a:ext cx="3278542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/>
              <a:t>dic2 = {"a":1, "a":2, "b":2}</a:t>
            </a:r>
          </a:p>
          <a:p>
            <a:r>
              <a:rPr lang="en-US" sz="2200" dirty="0"/>
              <a:t>print(dic2)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059C0EE6-A00D-6F4D-8619-DA52FA220D23}"/>
              </a:ext>
            </a:extLst>
          </p:cNvPr>
          <p:cNvSpPr/>
          <p:nvPr/>
        </p:nvSpPr>
        <p:spPr>
          <a:xfrm>
            <a:off x="5878591" y="3476846"/>
            <a:ext cx="573741" cy="58722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E0B128-550C-594E-B4CF-752F53C9B496}"/>
              </a:ext>
            </a:extLst>
          </p:cNvPr>
          <p:cNvSpPr txBox="1"/>
          <p:nvPr/>
        </p:nvSpPr>
        <p:spPr>
          <a:xfrm>
            <a:off x="6773657" y="4354198"/>
            <a:ext cx="5418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element “a”:2 will override the element “a”:1 </a:t>
            </a:r>
          </a:p>
          <a:p>
            <a:r>
              <a:rPr lang="en-US" sz="2000" dirty="0"/>
              <a:t>because only ONE element can have key “a”</a:t>
            </a:r>
          </a:p>
        </p:txBody>
      </p:sp>
      <p:sp>
        <p:nvSpPr>
          <p:cNvPr id="8" name="Right Bracket 7">
            <a:extLst>
              <a:ext uri="{FF2B5EF4-FFF2-40B4-BE49-F238E27FC236}">
                <a16:creationId xmlns:a16="http://schemas.microsoft.com/office/drawing/2014/main" id="{22C95F76-B502-534F-9B4E-E393741B8C6F}"/>
              </a:ext>
            </a:extLst>
          </p:cNvPr>
          <p:cNvSpPr/>
          <p:nvPr/>
        </p:nvSpPr>
        <p:spPr>
          <a:xfrm rot="5400000">
            <a:off x="8286581" y="3765016"/>
            <a:ext cx="54085" cy="526638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D24EDAD-4497-0B4A-BDA4-3B35A7BB52ED}"/>
              </a:ext>
            </a:extLst>
          </p:cNvPr>
          <p:cNvCxnSpPr>
            <a:stCxn id="8" idx="2"/>
          </p:cNvCxnSpPr>
          <p:nvPr/>
        </p:nvCxnSpPr>
        <p:spPr>
          <a:xfrm flipH="1">
            <a:off x="8185604" y="4055378"/>
            <a:ext cx="128020" cy="2656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00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summarize, dictionaries:</a:t>
            </a:r>
          </a:p>
          <a:p>
            <a:pPr lvl="1"/>
            <a:r>
              <a:rPr lang="en-US" dirty="0"/>
              <a:t>CANNOT be concatenated </a:t>
            </a:r>
          </a:p>
          <a:p>
            <a:pPr lvl="1"/>
            <a:r>
              <a:rPr lang="en-US" dirty="0"/>
              <a:t>Can be nested (e.g., d = {"first":{1:1}, "second":{2:"a"}}</a:t>
            </a:r>
          </a:p>
          <a:p>
            <a:pPr lvl="1"/>
            <a:r>
              <a:rPr lang="en-US" dirty="0"/>
              <a:t>Can be passed to a function and will result in a </a:t>
            </a:r>
            <a:r>
              <a:rPr lang="en-US" i="1" dirty="0"/>
              <a:t>pass-by-reference</a:t>
            </a:r>
            <a:r>
              <a:rPr lang="en-US" dirty="0"/>
              <a:t> and not </a:t>
            </a:r>
            <a:r>
              <a:rPr lang="en-US" i="1" dirty="0"/>
              <a:t>pass-by-value</a:t>
            </a:r>
            <a:r>
              <a:rPr lang="en-US" dirty="0"/>
              <a:t> behavior since they are </a:t>
            </a:r>
            <a:r>
              <a:rPr lang="en-US" i="1" u="sng" dirty="0"/>
              <a:t>mutable</a:t>
            </a:r>
            <a:r>
              <a:rPr lang="en-US" i="1" dirty="0"/>
              <a:t> </a:t>
            </a:r>
            <a:r>
              <a:rPr lang="en-US" dirty="0"/>
              <a:t>(similar to lists)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6AF978-2933-A248-B025-E132BD1FDC7A}"/>
              </a:ext>
            </a:extLst>
          </p:cNvPr>
          <p:cNvSpPr txBox="1"/>
          <p:nvPr/>
        </p:nvSpPr>
        <p:spPr>
          <a:xfrm>
            <a:off x="6580663" y="4652578"/>
            <a:ext cx="43293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Output: 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{1: 1}, 'second': {2: 'a'}}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[1, 2, 3], 'second': {2: 'a'}}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F33069-76FD-6A4A-8969-2FBD6AA94C54}"/>
              </a:ext>
            </a:extLst>
          </p:cNvPr>
          <p:cNvSpPr txBox="1"/>
          <p:nvPr/>
        </p:nvSpPr>
        <p:spPr>
          <a:xfrm>
            <a:off x="1828800" y="4174634"/>
            <a:ext cx="3110212" cy="255454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def func1(d):</a:t>
            </a:r>
          </a:p>
          <a:p>
            <a:r>
              <a:rPr lang="en-US" sz="2000" dirty="0"/>
              <a:t>    d["first"] = [1, 2, 3]</a:t>
            </a:r>
          </a:p>
          <a:p>
            <a:endParaRPr lang="en-US" sz="2000" dirty="0"/>
          </a:p>
          <a:p>
            <a:r>
              <a:rPr lang="en-US" sz="2000" dirty="0" err="1"/>
              <a:t>dic</a:t>
            </a:r>
            <a:r>
              <a:rPr lang="en-US" sz="2000" dirty="0"/>
              <a:t> = {"first":{1:1}, "second":{2:"a"}}</a:t>
            </a:r>
          </a:p>
          <a:p>
            <a:r>
              <a:rPr lang="en-US" sz="2000" dirty="0"/>
              <a:t>print(</a:t>
            </a:r>
            <a:r>
              <a:rPr lang="en-US" sz="2000" dirty="0" err="1"/>
              <a:t>dic</a:t>
            </a:r>
            <a:r>
              <a:rPr lang="en-US" sz="2000" dirty="0"/>
              <a:t>)</a:t>
            </a:r>
          </a:p>
          <a:p>
            <a:r>
              <a:rPr lang="en-US" sz="2000" dirty="0"/>
              <a:t>func1(</a:t>
            </a:r>
            <a:r>
              <a:rPr lang="en-US" sz="2000" dirty="0" err="1"/>
              <a:t>dic</a:t>
            </a:r>
            <a:r>
              <a:rPr lang="en-US" sz="2000" dirty="0"/>
              <a:t>)</a:t>
            </a:r>
          </a:p>
          <a:p>
            <a:r>
              <a:rPr lang="en-US" sz="2000" dirty="0"/>
              <a:t>print(</a:t>
            </a:r>
            <a:r>
              <a:rPr lang="en-US" sz="2000" dirty="0" err="1"/>
              <a:t>dic</a:t>
            </a:r>
            <a:r>
              <a:rPr lang="en-US" sz="20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E7CA8409-D27D-E549-9908-B131972F5CC8}"/>
              </a:ext>
            </a:extLst>
          </p:cNvPr>
          <p:cNvSpPr/>
          <p:nvPr/>
        </p:nvSpPr>
        <p:spPr>
          <a:xfrm>
            <a:off x="5074506" y="4936295"/>
            <a:ext cx="1062347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9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summarize, dictionaries:</a:t>
            </a:r>
          </a:p>
          <a:p>
            <a:pPr lvl="1"/>
            <a:r>
              <a:rPr lang="en-US" dirty="0"/>
              <a:t>Can be iterated or looped over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4051828" y="565800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495067" y="2756125"/>
            <a:ext cx="5077539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dic</a:t>
            </a:r>
            <a:r>
              <a:rPr lang="en-US" sz="2400" dirty="0"/>
              <a:t>:</a:t>
            </a:r>
          </a:p>
          <a:p>
            <a:r>
              <a:rPr lang="en-US" sz="2400" dirty="0"/>
              <a:t>    print(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 rot="5400000">
            <a:off x="5609764" y="4098118"/>
            <a:ext cx="1062347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75B4DE-A64F-5247-BF96-3C1BF73190BE}"/>
              </a:ext>
            </a:extLst>
          </p:cNvPr>
          <p:cNvSpPr txBox="1"/>
          <p:nvPr/>
        </p:nvSpPr>
        <p:spPr>
          <a:xfrm>
            <a:off x="7280965" y="5886086"/>
            <a:ext cx="3108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How to get the values?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5802488" y="5288675"/>
            <a:ext cx="10856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first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second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third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FCE53C-76DD-8347-AD74-F019409AEBB6}"/>
              </a:ext>
            </a:extLst>
          </p:cNvPr>
          <p:cNvSpPr txBox="1"/>
          <p:nvPr/>
        </p:nvSpPr>
        <p:spPr>
          <a:xfrm>
            <a:off x="7280965" y="5424421"/>
            <a:ext cx="4072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ONLY the keys will be returned.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E5251B67-7057-8949-BDE9-4585DD6D7CC0}"/>
              </a:ext>
            </a:extLst>
          </p:cNvPr>
          <p:cNvSpPr/>
          <p:nvPr/>
        </p:nvSpPr>
        <p:spPr>
          <a:xfrm>
            <a:off x="6888170" y="5288675"/>
            <a:ext cx="193948" cy="120032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4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summarize, dictionaries:</a:t>
            </a:r>
          </a:p>
          <a:p>
            <a:pPr lvl="1"/>
            <a:r>
              <a:rPr lang="en-US" dirty="0"/>
              <a:t>Can be iterated or looped over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4051828" y="565800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495067" y="2756125"/>
            <a:ext cx="5077539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dic</a:t>
            </a:r>
            <a:r>
              <a:rPr lang="en-US" sz="2400" dirty="0"/>
              <a:t>:</a:t>
            </a:r>
          </a:p>
          <a:p>
            <a:r>
              <a:rPr lang="en-US" sz="2400" dirty="0"/>
              <a:t>    print(</a:t>
            </a:r>
            <a:r>
              <a:rPr lang="en-US" sz="2400" b="1" dirty="0" err="1">
                <a:solidFill>
                  <a:srgbClr val="FF0000"/>
                </a:solidFill>
              </a:rPr>
              <a:t>dic</a:t>
            </a:r>
            <a:r>
              <a:rPr lang="en-US" sz="2400" b="1" dirty="0">
                <a:solidFill>
                  <a:srgbClr val="FF0000"/>
                </a:solidFill>
              </a:rPr>
              <a:t>[</a:t>
            </a:r>
            <a:r>
              <a:rPr lang="en-US" sz="2400" dirty="0" err="1"/>
              <a:t>i</a:t>
            </a:r>
            <a:r>
              <a:rPr lang="en-US" sz="2400" b="1" dirty="0">
                <a:solidFill>
                  <a:srgbClr val="FF0000"/>
                </a:solidFill>
              </a:rPr>
              <a:t>]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 rot="5400000">
            <a:off x="5609764" y="4098118"/>
            <a:ext cx="1062347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5976002" y="5314672"/>
            <a:ext cx="3401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1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2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FCE53C-76DD-8347-AD74-F019409AEBB6}"/>
              </a:ext>
            </a:extLst>
          </p:cNvPr>
          <p:cNvSpPr txBox="1"/>
          <p:nvPr/>
        </p:nvSpPr>
        <p:spPr>
          <a:xfrm>
            <a:off x="7154641" y="5632798"/>
            <a:ext cx="471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Values can be accessed via indexing!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E5251B67-7057-8949-BDE9-4585DD6D7CC0}"/>
              </a:ext>
            </a:extLst>
          </p:cNvPr>
          <p:cNvSpPr/>
          <p:nvPr/>
        </p:nvSpPr>
        <p:spPr>
          <a:xfrm>
            <a:off x="6888170" y="5288675"/>
            <a:ext cx="193948" cy="120032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858B145-BB0A-E547-A1F3-2576D34E1594}"/>
              </a:ext>
            </a:extLst>
          </p:cNvPr>
          <p:cNvCxnSpPr/>
          <p:nvPr/>
        </p:nvCxnSpPr>
        <p:spPr>
          <a:xfrm>
            <a:off x="5390183" y="3721374"/>
            <a:ext cx="41231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DCC2B62-63B2-F54F-9641-B43D64B6F163}"/>
              </a:ext>
            </a:extLst>
          </p:cNvPr>
          <p:cNvCxnSpPr/>
          <p:nvPr/>
        </p:nvCxnSpPr>
        <p:spPr>
          <a:xfrm>
            <a:off x="9513332" y="3721374"/>
            <a:ext cx="0" cy="16970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91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/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Adding Elements to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add elements to a dictionary?</a:t>
            </a:r>
          </a:p>
          <a:p>
            <a:pPr lvl="1"/>
            <a:r>
              <a:rPr lang="en-US" dirty="0"/>
              <a:t>By indexing the dictionary via a key and assigning a corresponding value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2070324" y="5370048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306730" y="2749170"/>
            <a:ext cx="5077539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 err="1">
                <a:solidFill>
                  <a:srgbClr val="FF0000"/>
                </a:solidFill>
              </a:rPr>
              <a:t>dic</a:t>
            </a:r>
            <a:r>
              <a:rPr lang="en-US" sz="2400" b="1" dirty="0">
                <a:solidFill>
                  <a:srgbClr val="FF0000"/>
                </a:solidFill>
              </a:rPr>
              <a:t>["fourth"]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 rot="5400000">
            <a:off x="5541512" y="4227660"/>
            <a:ext cx="60797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3626022" y="5185383"/>
            <a:ext cx="54878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3, 'fourth': 4}</a:t>
            </a:r>
          </a:p>
        </p:txBody>
      </p:sp>
    </p:spTree>
    <p:extLst>
      <p:ext uri="{BB962C8B-B14F-4D97-AF65-F5344CB8AC3E}">
        <p14:creationId xmlns:p14="http://schemas.microsoft.com/office/powerpoint/2010/main" val="1610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Adding Elements to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add elements to a dictionary?</a:t>
            </a:r>
          </a:p>
          <a:p>
            <a:pPr lvl="1"/>
            <a:r>
              <a:rPr lang="en-US" dirty="0"/>
              <a:t>By indexing the dictionary via a key and assigning a corresponding value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804EE-4C37-E94F-9C14-F3237E0A6ABB}"/>
              </a:ext>
            </a:extLst>
          </p:cNvPr>
          <p:cNvSpPr txBox="1"/>
          <p:nvPr/>
        </p:nvSpPr>
        <p:spPr>
          <a:xfrm>
            <a:off x="2070324" y="5370048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DB9452-8E69-C24D-AC20-4073FA545662}"/>
              </a:ext>
            </a:extLst>
          </p:cNvPr>
          <p:cNvSpPr txBox="1"/>
          <p:nvPr/>
        </p:nvSpPr>
        <p:spPr>
          <a:xfrm>
            <a:off x="3306730" y="2749170"/>
            <a:ext cx="5077539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 err="1">
                <a:solidFill>
                  <a:srgbClr val="00B050"/>
                </a:solidFill>
              </a:rPr>
              <a:t>dic</a:t>
            </a:r>
            <a:r>
              <a:rPr lang="en-US" sz="2400" b="1" dirty="0">
                <a:solidFill>
                  <a:srgbClr val="00B050"/>
                </a:solidFill>
              </a:rPr>
              <a:t>[”second"]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21D4856E-E59D-0248-82E0-6D5EEEB89970}"/>
              </a:ext>
            </a:extLst>
          </p:cNvPr>
          <p:cNvSpPr/>
          <p:nvPr/>
        </p:nvSpPr>
        <p:spPr>
          <a:xfrm rot="5400000">
            <a:off x="5541512" y="4227660"/>
            <a:ext cx="60797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543F4-CAE9-1144-9A18-F6222C719B91}"/>
              </a:ext>
            </a:extLst>
          </p:cNvPr>
          <p:cNvSpPr txBox="1"/>
          <p:nvPr/>
        </p:nvSpPr>
        <p:spPr>
          <a:xfrm>
            <a:off x="3626022" y="5185383"/>
            <a:ext cx="40802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'second’: </a:t>
            </a:r>
            <a:r>
              <a:rPr lang="en-US" sz="2400" b="1" dirty="0">
                <a:solidFill>
                  <a:srgbClr val="00B050"/>
                </a:solidFill>
              </a:rPr>
              <a:t>4</a:t>
            </a:r>
            <a:r>
              <a:rPr lang="en-US" sz="2400" b="1" dirty="0">
                <a:solidFill>
                  <a:srgbClr val="0070C0"/>
                </a:solidFill>
              </a:rPr>
              <a:t>, 'third': 3}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11F3A0-53BF-3A48-BD57-5DE67E4A8339}"/>
              </a:ext>
            </a:extLst>
          </p:cNvPr>
          <p:cNvSpPr txBox="1"/>
          <p:nvPr/>
        </p:nvSpPr>
        <p:spPr>
          <a:xfrm>
            <a:off x="8563827" y="3534000"/>
            <a:ext cx="36281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B050"/>
                </a:solidFill>
              </a:rPr>
              <a:t>If the key already exists, </a:t>
            </a:r>
            <a:br>
              <a:rPr lang="en-US" sz="2400" i="1" dirty="0">
                <a:solidFill>
                  <a:srgbClr val="00B050"/>
                </a:solidFill>
              </a:rPr>
            </a:br>
            <a:r>
              <a:rPr lang="en-US" sz="2400" i="1" dirty="0">
                <a:solidFill>
                  <a:srgbClr val="00B050"/>
                </a:solidFill>
              </a:rPr>
              <a:t>the value will be overridden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CDD50C2-8CE0-EA4E-924B-7AA9E65837D3}"/>
              </a:ext>
            </a:extLst>
          </p:cNvPr>
          <p:cNvCxnSpPr/>
          <p:nvPr/>
        </p:nvCxnSpPr>
        <p:spPr>
          <a:xfrm>
            <a:off x="5666164" y="3693459"/>
            <a:ext cx="2868236" cy="30783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41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4928</TotalTime>
  <Words>1139</Words>
  <Application>Microsoft Macintosh PowerPoint</Application>
  <PresentationFormat>Widescreen</PresentationFormat>
  <Paragraphs>193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15-110: Principles of Computing</vt:lpstr>
      <vt:lpstr>Towards Dictionaries</vt:lpstr>
      <vt:lpstr>Dictionaries</vt:lpstr>
      <vt:lpstr>Dictionaries</vt:lpstr>
      <vt:lpstr>Dictionaries</vt:lpstr>
      <vt:lpstr>Dictionaries</vt:lpstr>
      <vt:lpstr>Dictionaries</vt:lpstr>
      <vt:lpstr>Adding Elements to a Dictionary</vt:lpstr>
      <vt:lpstr>Adding Elements to a Dictionary</vt:lpstr>
      <vt:lpstr>Deleting Elements to a Dictionary</vt:lpstr>
      <vt:lpstr>Deleting Elements to a Dictionary</vt:lpstr>
      <vt:lpstr>Dictionary Functions</vt:lpstr>
      <vt:lpstr>Dictionary Functions</vt:lpstr>
      <vt:lpstr>Next Lecture…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58</cp:revision>
  <dcterms:created xsi:type="dcterms:W3CDTF">2018-11-14T08:03:13Z</dcterms:created>
  <dcterms:modified xsi:type="dcterms:W3CDTF">2020-11-08T11:51:16Z</dcterms:modified>
</cp:coreProperties>
</file>