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3" r:id="rId13"/>
    <p:sldId id="292" r:id="rId14"/>
    <p:sldId id="294" r:id="rId15"/>
    <p:sldId id="29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3721"/>
  </p:normalViewPr>
  <p:slideViewPr>
    <p:cSldViewPr snapToGrid="0" snapToObjects="1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98F280-7F4F-A64B-A7AB-201452A62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279B63C-956A-DE49-9E3C-5576D3027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EEC0548-8117-B945-9008-1892980A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3B22CF9-3EC8-5145-A135-FD3793031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46745A-885C-6745-B31C-DC817642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0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1E8A3C-B72C-E04A-AE63-53B9D9C8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72489E4-1728-844F-BC1E-12F74EBF2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13F946-CE53-CD48-89FA-618A8D8B0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1D3AF3-5EF0-6341-81BB-773B8535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F22DB5-854C-FF40-B8DC-2D4A8195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0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95A0E2D-806F-C94A-8D2A-295808BF3E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15BF3D3-3DF1-5D48-A6B8-C93635B99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316C800-1FE9-334F-97D4-C6D77F341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D7EFFB6-7C6B-494E-A697-6085FB96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396EA8-4F72-054A-AB78-1F80A4957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47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7CC5D1-259C-C747-BDE0-E8458FBCA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0B9090-F8DF-E143-A05A-189673C7A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23BE09C-FD7D-D343-848C-956E4240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A321C8-2A42-2141-9355-2FAAF0C6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9CCF2B-A754-764D-86E1-2BF07985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6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277DC8-7148-DE4A-94A4-0CDF5E64C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596D753-1247-724E-9C4A-9ABF6E84F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026BCA6-0FE0-A84E-93D6-715971D49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E7AE146-E38F-2649-B388-9A3451D77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4FC5518-C5F3-9946-80E0-0E26A6E3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1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D81510-E902-674A-98D4-D10BE49FF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6E67090-E0C1-BD45-B454-A4A09DCB4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473C7ED-7AEF-3542-BC80-5B8DA07D3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F569282-A8A5-3740-8F5B-75862988C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6182D2E-C6B2-CA46-A6DB-BB37AB14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25F82C2-86F6-5748-B7DD-1BE242400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0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07D2E7-0935-1B48-811B-BF66FD8D9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EAF0156-795E-9046-B085-7A7219E1F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72B6ECD-E1D0-454F-AE51-9D9B1038F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D17AFA2-F926-894E-B317-5862B69B3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EF50500-A98E-8147-83F8-6CECF5985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F74CFA9-36F0-A34A-A72E-3AE223B88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ECA61A2-6E1E-264B-B8F9-E1CDB3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E952FB3-9CBB-1E4D-AAA2-7AD433414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9D2C53-4A4D-4C47-B6E7-0827286BA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7A7CFCC-724E-AC48-BCDA-34C98D6F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EBEFA64-2D67-BC46-85F6-BC55E6038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70302E2-44A4-9C42-8913-89CCF9E13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5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D997702-47A2-E245-999A-03D56B5A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3B6C8BF-751C-A644-8269-78E44E222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57B1B07-024B-0648-B80B-FAFF7E36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4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4E5EC6-8D16-9F4D-AC5D-B0BBF0E81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B14E73-D5FD-5F4F-8913-3E8C44A26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772B7F2-8058-D547-8269-F0589E4CE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76A6F8D-B033-7E46-B56F-A5EA7236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543A107-5A34-FA40-8D94-EE7C9D684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9F5FD58-C614-9847-A46A-AC6916127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7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E94CD2-7773-0C43-8CD1-692EF9F7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868E362-3492-1C4D-B194-D279BA72F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B50632D-C28E-9844-9C25-E91580DEB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DB93216-9386-9146-A264-FBA0BBB53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B75056A-E185-C44E-A402-E8AE795EB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3340F33-CC3E-094F-8F01-6631D3AA4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94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66F8553-11AF-B34A-B288-9F3364D23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B018A21-34E6-114C-B405-D21C84EFA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00AB27B-81ED-CA4F-9C5F-C3A093E92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C449EF2-F4C4-CF46-B2DF-F181E3141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6F29909-80EE-4E43-884A-0F888DF6F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9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/>
              <a:t>Object-Based </a:t>
            </a:r>
            <a:r>
              <a:rPr lang="en-US" sz="3200" smtClean="0"/>
              <a:t>Programming: Part II</a:t>
            </a:r>
            <a:endParaRPr lang="en-US" sz="3200" dirty="0"/>
          </a:p>
          <a:p>
            <a:r>
              <a:rPr lang="en-US" sz="2800" dirty="0"/>
              <a:t>Lecture </a:t>
            </a:r>
            <a:r>
              <a:rPr lang="en-US" sz="2800" dirty="0" smtClean="0"/>
              <a:t>20, </a:t>
            </a:r>
            <a:r>
              <a:rPr lang="en-US" sz="2800" dirty="0"/>
              <a:t>November </a:t>
            </a:r>
            <a:r>
              <a:rPr lang="en-US" sz="2800" dirty="0" smtClean="0"/>
              <a:t>18, </a:t>
            </a:r>
            <a:r>
              <a:rPr lang="en-US" sz="2800" dirty="0"/>
              <a:t>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350408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Let us write a simplified </a:t>
            </a:r>
            <a:r>
              <a:rPr lang="en-US" i="1" dirty="0"/>
              <a:t>object-based</a:t>
            </a:r>
            <a:r>
              <a:rPr lang="en-US" dirty="0"/>
              <a:t> program for a bank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B4334F00-71BE-8645-A650-AA0FDF6C43E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1950" y="2377016"/>
          <a:ext cx="27051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>
                  <a:extLst>
                    <a:ext uri="{9D8B030D-6E8A-4147-A177-3AD203B41FA5}">
                      <a16:colId xmlns=""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cjob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getCJob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setCJob</a:t>
                      </a:r>
                      <a:r>
                        <a:rPr lang="en-US" dirty="0"/>
                        <a:t>(</a:t>
                      </a:r>
                      <a:r>
                        <a:rPr lang="en-US" dirty="0" err="1"/>
                        <a:t>new_job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363497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3D136CA6-7A59-094C-AC27-8C1DFC70E5E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94226" y="2270759"/>
          <a:ext cx="290512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6">
                  <a:extLst>
                    <a:ext uri="{9D8B030D-6E8A-4147-A177-3AD203B41FA5}">
                      <a16:colId xmlns=""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Account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i="1" dirty="0"/>
                        <a:t>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account_number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deposit(amount)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withdraw(amount)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getCustomer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getAccountNumber</a:t>
                      </a:r>
                      <a:r>
                        <a:rPr lang="en-US" dirty="0"/>
                        <a:t>()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getBalance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36349738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495AE8A8-4947-E84F-8F18-AB19FAD98E63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3067050" y="4103158"/>
            <a:ext cx="1524641" cy="3185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4D8ADE4-28DA-7B4C-8EA4-5A4F6C105229}"/>
              </a:ext>
            </a:extLst>
          </p:cNvPr>
          <p:cNvSpPr txBox="1"/>
          <p:nvPr/>
        </p:nvSpPr>
        <p:spPr>
          <a:xfrm>
            <a:off x="3047125" y="3212636"/>
            <a:ext cx="1613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One customer</a:t>
            </a:r>
            <a:br>
              <a:rPr lang="en-US" b="1" i="1" dirty="0"/>
            </a:br>
            <a:r>
              <a:rPr lang="en-US" b="1" i="1" dirty="0"/>
              <a:t>can have 1 or</a:t>
            </a:r>
            <a:br>
              <a:rPr lang="en-US" b="1" i="1" dirty="0"/>
            </a:br>
            <a:r>
              <a:rPr lang="en-US" b="1" i="1" dirty="0"/>
              <a:t>many accounts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B6325692-0EC4-F844-AC58-0F5AF346FE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026528" y="2377016"/>
          <a:ext cx="2930525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0525">
                  <a:extLst>
                    <a:ext uri="{9D8B030D-6E8A-4147-A177-3AD203B41FA5}">
                      <a16:colId xmlns=""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BankAccounts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alist</a:t>
                      </a:r>
                      <a:r>
                        <a:rPr lang="en-US" dirty="0"/>
                        <a:t> (a list which holds Account objects)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addAccount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removeAccount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printAllCBalances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79546495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6C20F597-9444-7843-9325-0B68A21CE4F8}"/>
              </a:ext>
            </a:extLst>
          </p:cNvPr>
          <p:cNvCxnSpPr>
            <a:cxnSpLocks/>
          </p:cNvCxnSpPr>
          <p:nvPr/>
        </p:nvCxnSpPr>
        <p:spPr>
          <a:xfrm flipV="1">
            <a:off x="7497330" y="3866726"/>
            <a:ext cx="1536700" cy="266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C313AD7-8967-FD49-8786-6ADBDAAD8ABE}"/>
              </a:ext>
            </a:extLst>
          </p:cNvPr>
          <p:cNvSpPr txBox="1"/>
          <p:nvPr/>
        </p:nvSpPr>
        <p:spPr>
          <a:xfrm>
            <a:off x="7535430" y="2666397"/>
            <a:ext cx="161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Many accounts can</a:t>
            </a:r>
            <a:br>
              <a:rPr lang="en-US" b="1" i="1" dirty="0"/>
            </a:br>
            <a:r>
              <a:rPr lang="en-US" b="1" i="1" dirty="0"/>
              <a:t>be held in</a:t>
            </a:r>
            <a:br>
              <a:rPr lang="en-US" b="1" i="1" dirty="0"/>
            </a:br>
            <a:r>
              <a:rPr lang="en-US" b="1" i="1" dirty="0" err="1"/>
              <a:t>BankAccounts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3507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</a:t>
            </a:r>
            <a:r>
              <a:rPr lang="en-US" sz="2400" dirty="0" err="1"/>
              <a:t>BankAccounts</a:t>
            </a:r>
            <a:r>
              <a:rPr lang="en-US" sz="2400" dirty="0"/>
              <a:t>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accounts):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self.alist</a:t>
            </a:r>
            <a:r>
              <a:rPr lang="en-US" sz="2400" dirty="0"/>
              <a:t> = accounts</a:t>
            </a:r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addAccount</a:t>
            </a:r>
            <a:r>
              <a:rPr lang="en-US" sz="2400" dirty="0"/>
              <a:t>(self, account):</a:t>
            </a:r>
          </a:p>
          <a:p>
            <a:r>
              <a:rPr lang="en-US" sz="2400" dirty="0"/>
              <a:t>        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self.alist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if account is </a:t>
            </a:r>
            <a:r>
              <a:rPr lang="en-US" sz="2400" dirty="0" err="1"/>
              <a:t>i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    print("This account has already been added")</a:t>
            </a:r>
          </a:p>
          <a:p>
            <a:r>
              <a:rPr lang="en-US" sz="2400" dirty="0"/>
              <a:t>                return</a:t>
            </a:r>
          </a:p>
          <a:p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self.alist.append</a:t>
            </a:r>
            <a:r>
              <a:rPr lang="en-US" sz="2400" dirty="0"/>
              <a:t>(account)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583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89364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def </a:t>
            </a:r>
            <a:r>
              <a:rPr lang="en-US" sz="2400" dirty="0" err="1"/>
              <a:t>removeAccount</a:t>
            </a:r>
            <a:r>
              <a:rPr lang="en-US" sz="2400" dirty="0"/>
              <a:t>(self, account):</a:t>
            </a:r>
          </a:p>
          <a:p>
            <a:r>
              <a:rPr lang="en-US" sz="2400" dirty="0"/>
              <a:t>        counter = 0</a:t>
            </a:r>
          </a:p>
          <a:p>
            <a:r>
              <a:rPr lang="en-US" sz="2400" dirty="0"/>
              <a:t>        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self.alist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if account is </a:t>
            </a:r>
            <a:r>
              <a:rPr lang="en-US" sz="2400" dirty="0" err="1"/>
              <a:t>i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    </a:t>
            </a:r>
            <a:r>
              <a:rPr lang="en-US" sz="2400" dirty="0" err="1"/>
              <a:t>self.alist.pop</a:t>
            </a:r>
            <a:r>
              <a:rPr lang="en-US" sz="2400" dirty="0"/>
              <a:t>(counter)</a:t>
            </a:r>
          </a:p>
          <a:p>
            <a:r>
              <a:rPr lang="en-US" sz="2400" dirty="0"/>
              <a:t>                return</a:t>
            </a:r>
          </a:p>
          <a:p>
            <a:r>
              <a:rPr lang="en-US" sz="2400" dirty="0"/>
              <a:t>            counter = counter + 1</a:t>
            </a:r>
          </a:p>
          <a:p>
            <a:r>
              <a:rPr lang="en-US" sz="2400" dirty="0"/>
              <a:t>            </a:t>
            </a:r>
          </a:p>
          <a:p>
            <a:r>
              <a:rPr lang="en-US" sz="2400" dirty="0"/>
              <a:t>        print("This account does not exist!")</a:t>
            </a:r>
          </a:p>
          <a:p>
            <a:r>
              <a:rPr lang="en-US" sz="2400" dirty="0"/>
              <a:t>        </a:t>
            </a:r>
          </a:p>
          <a:p>
            <a:r>
              <a:rPr lang="en-US" sz="2400" dirty="0"/>
              <a:t>    def </a:t>
            </a:r>
            <a:r>
              <a:rPr lang="en-US" sz="2400" dirty="0" err="1"/>
              <a:t>printAllCBalances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self.alist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print(</a:t>
            </a:r>
            <a:r>
              <a:rPr lang="en-US" sz="2400" dirty="0" err="1"/>
              <a:t>i.getCustomer</a:t>
            </a:r>
            <a:r>
              <a:rPr lang="en-US" sz="2400" dirty="0"/>
              <a:t>().</a:t>
            </a:r>
            <a:r>
              <a:rPr lang="en-US" sz="2400" dirty="0" err="1"/>
              <a:t>getCName</a:t>
            </a:r>
            <a:r>
              <a:rPr lang="en-US" sz="2400" dirty="0"/>
              <a:t>(), </a:t>
            </a:r>
            <a:r>
              <a:rPr lang="en-US" sz="2400" dirty="0" err="1"/>
              <a:t>i.getBalance</a:t>
            </a:r>
            <a:r>
              <a:rPr lang="en-US" sz="2400" dirty="0"/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359306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c1 = Customer("</a:t>
            </a:r>
            <a:r>
              <a:rPr lang="en-US" sz="2400" dirty="0" err="1"/>
              <a:t>Maram</a:t>
            </a:r>
            <a:r>
              <a:rPr lang="en-US" sz="2400" dirty="0"/>
              <a:t>", 12345, "Student")</a:t>
            </a:r>
          </a:p>
          <a:p>
            <a:r>
              <a:rPr lang="en-US" sz="2400" dirty="0"/>
              <a:t>c2 = Customer("Jack", 12333, "Teacher")</a:t>
            </a:r>
          </a:p>
          <a:p>
            <a:endParaRPr lang="en-US" sz="2400" dirty="0"/>
          </a:p>
          <a:p>
            <a:r>
              <a:rPr lang="en-US" sz="2400" dirty="0"/>
              <a:t>c1_account = Account(c1, 100, 0)</a:t>
            </a:r>
          </a:p>
          <a:p>
            <a:r>
              <a:rPr lang="en-US" sz="2400" dirty="0"/>
              <a:t>c2_account = Account(c2, 101, 5000)</a:t>
            </a:r>
          </a:p>
          <a:p>
            <a:endParaRPr lang="en-US" sz="2400" dirty="0"/>
          </a:p>
          <a:p>
            <a:r>
              <a:rPr lang="en-US" sz="2400" dirty="0"/>
              <a:t>bas = </a:t>
            </a:r>
            <a:r>
              <a:rPr lang="en-US" sz="2400" dirty="0" err="1"/>
              <a:t>BankAccounts</a:t>
            </a:r>
            <a:r>
              <a:rPr lang="en-US" sz="2400" dirty="0"/>
              <a:t>([])</a:t>
            </a:r>
          </a:p>
          <a:p>
            <a:r>
              <a:rPr lang="en-US" sz="2400" dirty="0" err="1"/>
              <a:t>bas.addAccount</a:t>
            </a:r>
            <a:r>
              <a:rPr lang="en-US" sz="2400" dirty="0"/>
              <a:t>(c1_account)</a:t>
            </a:r>
          </a:p>
          <a:p>
            <a:r>
              <a:rPr lang="en-US" sz="2400" dirty="0" err="1"/>
              <a:t>bas.addAccount</a:t>
            </a:r>
            <a:r>
              <a:rPr lang="en-US" sz="2400" dirty="0"/>
              <a:t>(c2_account)</a:t>
            </a:r>
          </a:p>
          <a:p>
            <a:r>
              <a:rPr lang="en-US" sz="2400" dirty="0" err="1"/>
              <a:t>bas.addAccount</a:t>
            </a:r>
            <a:r>
              <a:rPr lang="en-US" sz="2400" dirty="0"/>
              <a:t>(c2_account)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759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3416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c1_account.deposit(20000)</a:t>
            </a:r>
          </a:p>
          <a:p>
            <a:r>
              <a:rPr lang="en-US" sz="2400" dirty="0"/>
              <a:t>c1_account.withdraw(230)</a:t>
            </a:r>
          </a:p>
          <a:p>
            <a:r>
              <a:rPr lang="en-US" sz="2400" dirty="0"/>
              <a:t>c2_account.withdraw(1500)</a:t>
            </a:r>
          </a:p>
          <a:p>
            <a:endParaRPr lang="en-US" sz="2400" dirty="0"/>
          </a:p>
          <a:p>
            <a:r>
              <a:rPr lang="en-US" sz="2400" dirty="0" err="1"/>
              <a:t>bas.printAllCBalances</a:t>
            </a:r>
            <a:r>
              <a:rPr lang="en-US" sz="2400" dirty="0"/>
              <a:t>()</a:t>
            </a:r>
          </a:p>
          <a:p>
            <a:endParaRPr lang="en-US" sz="2400" dirty="0"/>
          </a:p>
          <a:p>
            <a:r>
              <a:rPr lang="en-US" sz="2400" dirty="0" err="1"/>
              <a:t>bas.removeAccount</a:t>
            </a:r>
            <a:r>
              <a:rPr lang="en-US" sz="2400" dirty="0"/>
              <a:t>(c2_account)</a:t>
            </a:r>
          </a:p>
          <a:p>
            <a:endParaRPr lang="en-US" sz="2400" dirty="0"/>
          </a:p>
          <a:p>
            <a:r>
              <a:rPr lang="en-US" sz="2400" dirty="0" err="1"/>
              <a:t>bas.printAllCBalances</a:t>
            </a:r>
            <a:r>
              <a:rPr lang="en-US" sz="2400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56632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Graphics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11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/>
            <a:r>
              <a:rPr lang="en-US" dirty="0"/>
              <a:t>Objects and Object-Based Programming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dirty="0" smtClean="0"/>
              <a:t>More Examples on </a:t>
            </a:r>
            <a:r>
              <a:rPr lang="en-US" dirty="0"/>
              <a:t>Object-Based Programming</a:t>
            </a:r>
            <a:endParaRPr lang="en-US" sz="2400" dirty="0"/>
          </a:p>
          <a:p>
            <a:pPr lvl="2"/>
            <a:endParaRPr lang="en-US" sz="2400" dirty="0"/>
          </a:p>
          <a:p>
            <a:r>
              <a:rPr lang="en-US" dirty="0">
                <a:solidFill>
                  <a:srgbClr val="0070C0"/>
                </a:solidFill>
              </a:rPr>
              <a:t>Announcement: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Quiz </a:t>
            </a:r>
            <a:r>
              <a:rPr lang="en-US" dirty="0">
                <a:solidFill>
                  <a:srgbClr val="C00000"/>
                </a:solidFill>
              </a:rPr>
              <a:t>II is on November 20 during the class time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47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Let us write </a:t>
            </a:r>
            <a:r>
              <a:rPr lang="en-US" dirty="0" smtClean="0"/>
              <a:t>a simplified </a:t>
            </a:r>
            <a:r>
              <a:rPr lang="en-US" i="1" dirty="0"/>
              <a:t>object-based</a:t>
            </a:r>
            <a:r>
              <a:rPr lang="en-US" dirty="0"/>
              <a:t> program for a bank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B4334F00-71BE-8645-A650-AA0FDF6C4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87790"/>
              </p:ext>
            </p:extLst>
          </p:nvPr>
        </p:nvGraphicFramePr>
        <p:xfrm>
          <a:off x="361950" y="2377016"/>
          <a:ext cx="27051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>
                  <a:extLst>
                    <a:ext uri="{9D8B030D-6E8A-4147-A177-3AD203B41FA5}">
                      <a16:colId xmlns=""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cjob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getCJob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setCJob</a:t>
                      </a:r>
                      <a:r>
                        <a:rPr lang="en-US" dirty="0"/>
                        <a:t>(</a:t>
                      </a:r>
                      <a:r>
                        <a:rPr lang="en-US" dirty="0" err="1"/>
                        <a:t>new_job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363497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3D136CA6-7A59-094C-AC27-8C1DFC70E5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397208"/>
              </p:ext>
            </p:extLst>
          </p:nvPr>
        </p:nvGraphicFramePr>
        <p:xfrm>
          <a:off x="4594226" y="2270759"/>
          <a:ext cx="290512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6">
                  <a:extLst>
                    <a:ext uri="{9D8B030D-6E8A-4147-A177-3AD203B41FA5}">
                      <a16:colId xmlns=""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Account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i="1" dirty="0"/>
                        <a:t>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account_number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deposit(amount)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withdraw(amount)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getCustomer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getAccountNumber</a:t>
                      </a:r>
                      <a:r>
                        <a:rPr lang="en-US" dirty="0"/>
                        <a:t>()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getBalance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36349738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495AE8A8-4947-E84F-8F18-AB19FAD98E63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3067050" y="4103158"/>
            <a:ext cx="1524641" cy="3185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4D8ADE4-28DA-7B4C-8EA4-5A4F6C105229}"/>
              </a:ext>
            </a:extLst>
          </p:cNvPr>
          <p:cNvSpPr txBox="1"/>
          <p:nvPr/>
        </p:nvSpPr>
        <p:spPr>
          <a:xfrm>
            <a:off x="3047125" y="3212636"/>
            <a:ext cx="1613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One customer</a:t>
            </a:r>
            <a:br>
              <a:rPr lang="en-US" b="1" i="1" dirty="0"/>
            </a:br>
            <a:r>
              <a:rPr lang="en-US" b="1" i="1" dirty="0"/>
              <a:t>can have 1 or</a:t>
            </a:r>
            <a:br>
              <a:rPr lang="en-US" b="1" i="1" dirty="0"/>
            </a:br>
            <a:r>
              <a:rPr lang="en-US" b="1" i="1" dirty="0"/>
              <a:t>many accounts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B6325692-0EC4-F844-AC58-0F5AF346FE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519968"/>
              </p:ext>
            </p:extLst>
          </p:nvPr>
        </p:nvGraphicFramePr>
        <p:xfrm>
          <a:off x="9026528" y="2377016"/>
          <a:ext cx="2930525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0525">
                  <a:extLst>
                    <a:ext uri="{9D8B030D-6E8A-4147-A177-3AD203B41FA5}">
                      <a16:colId xmlns=""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BankAccounts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alist</a:t>
                      </a:r>
                      <a:r>
                        <a:rPr lang="en-US" dirty="0"/>
                        <a:t> (a list which holds Account objects)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addAccount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removeAccount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printAllCBalances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79546495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6C20F597-9444-7843-9325-0B68A21CE4F8}"/>
              </a:ext>
            </a:extLst>
          </p:cNvPr>
          <p:cNvCxnSpPr>
            <a:cxnSpLocks/>
          </p:cNvCxnSpPr>
          <p:nvPr/>
        </p:nvCxnSpPr>
        <p:spPr>
          <a:xfrm flipV="1">
            <a:off x="7497330" y="3866726"/>
            <a:ext cx="1536700" cy="266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C313AD7-8967-FD49-8786-6ADBDAAD8ABE}"/>
              </a:ext>
            </a:extLst>
          </p:cNvPr>
          <p:cNvSpPr txBox="1"/>
          <p:nvPr/>
        </p:nvSpPr>
        <p:spPr>
          <a:xfrm>
            <a:off x="7535430" y="2666397"/>
            <a:ext cx="161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Many accounts can</a:t>
            </a:r>
            <a:br>
              <a:rPr lang="en-US" b="1" i="1" dirty="0"/>
            </a:br>
            <a:r>
              <a:rPr lang="en-US" b="1" i="1" dirty="0"/>
              <a:t>be held in</a:t>
            </a:r>
            <a:br>
              <a:rPr lang="en-US" b="1" i="1" dirty="0"/>
            </a:br>
            <a:r>
              <a:rPr lang="en-US" b="1" i="1" dirty="0" err="1"/>
              <a:t>BankAccounts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58433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Let us write a simplified </a:t>
            </a:r>
            <a:r>
              <a:rPr lang="en-US" i="1" dirty="0"/>
              <a:t>object-based</a:t>
            </a:r>
            <a:r>
              <a:rPr lang="en-US" dirty="0"/>
              <a:t> program for a bank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B4334F00-71BE-8645-A650-AA0FDF6C43E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1950" y="2377016"/>
          <a:ext cx="27051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>
                  <a:extLst>
                    <a:ext uri="{9D8B030D-6E8A-4147-A177-3AD203B41FA5}">
                      <a16:colId xmlns=""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cjob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getCJob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setCJob</a:t>
                      </a:r>
                      <a:r>
                        <a:rPr lang="en-US" dirty="0"/>
                        <a:t>(</a:t>
                      </a:r>
                      <a:r>
                        <a:rPr lang="en-US" dirty="0" err="1"/>
                        <a:t>new_job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363497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3D136CA6-7A59-094C-AC27-8C1DFC70E5E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94226" y="2270759"/>
          <a:ext cx="290512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6">
                  <a:extLst>
                    <a:ext uri="{9D8B030D-6E8A-4147-A177-3AD203B41FA5}">
                      <a16:colId xmlns=""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Account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i="1" dirty="0"/>
                        <a:t>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account_number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deposit(amount)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withdraw(amount)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getCustomer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getAccountNumber</a:t>
                      </a:r>
                      <a:r>
                        <a:rPr lang="en-US" dirty="0"/>
                        <a:t>()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getBalance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36349738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495AE8A8-4947-E84F-8F18-AB19FAD98E63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3067050" y="4103158"/>
            <a:ext cx="1524641" cy="3185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4D8ADE4-28DA-7B4C-8EA4-5A4F6C105229}"/>
              </a:ext>
            </a:extLst>
          </p:cNvPr>
          <p:cNvSpPr txBox="1"/>
          <p:nvPr/>
        </p:nvSpPr>
        <p:spPr>
          <a:xfrm>
            <a:off x="3047125" y="3212636"/>
            <a:ext cx="1613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One customer</a:t>
            </a:r>
            <a:br>
              <a:rPr lang="en-US" b="1" i="1" dirty="0"/>
            </a:br>
            <a:r>
              <a:rPr lang="en-US" b="1" i="1" dirty="0"/>
              <a:t>can have 1 or</a:t>
            </a:r>
            <a:br>
              <a:rPr lang="en-US" b="1" i="1" dirty="0"/>
            </a:br>
            <a:r>
              <a:rPr lang="en-US" b="1" i="1" dirty="0"/>
              <a:t>many accounts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B6325692-0EC4-F844-AC58-0F5AF346FE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026528" y="2377016"/>
          <a:ext cx="2930525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0525">
                  <a:extLst>
                    <a:ext uri="{9D8B030D-6E8A-4147-A177-3AD203B41FA5}">
                      <a16:colId xmlns=""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BankAccounts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alist</a:t>
                      </a:r>
                      <a:r>
                        <a:rPr lang="en-US" dirty="0"/>
                        <a:t> (a list which holds Account objects)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addAccount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removeAccount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printAllCBalances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79546495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6C20F597-9444-7843-9325-0B68A21CE4F8}"/>
              </a:ext>
            </a:extLst>
          </p:cNvPr>
          <p:cNvCxnSpPr>
            <a:cxnSpLocks/>
          </p:cNvCxnSpPr>
          <p:nvPr/>
        </p:nvCxnSpPr>
        <p:spPr>
          <a:xfrm flipV="1">
            <a:off x="7497330" y="3866726"/>
            <a:ext cx="1536700" cy="266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C313AD7-8967-FD49-8786-6ADBDAAD8ABE}"/>
              </a:ext>
            </a:extLst>
          </p:cNvPr>
          <p:cNvSpPr txBox="1"/>
          <p:nvPr/>
        </p:nvSpPr>
        <p:spPr>
          <a:xfrm>
            <a:off x="7535430" y="2666397"/>
            <a:ext cx="161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Many accounts can</a:t>
            </a:r>
            <a:br>
              <a:rPr lang="en-US" b="1" i="1" dirty="0"/>
            </a:br>
            <a:r>
              <a:rPr lang="en-US" b="1" i="1" dirty="0"/>
              <a:t>be held in</a:t>
            </a:r>
            <a:br>
              <a:rPr lang="en-US" b="1" i="1" dirty="0"/>
            </a:br>
            <a:r>
              <a:rPr lang="en-US" b="1" i="1" dirty="0" err="1"/>
              <a:t>BankAccounts</a:t>
            </a:r>
            <a:endParaRPr lang="en-US" b="1" i="1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7E90671-180E-B44B-B1A1-FEC496B433A2}"/>
              </a:ext>
            </a:extLst>
          </p:cNvPr>
          <p:cNvSpPr/>
          <p:nvPr/>
        </p:nvSpPr>
        <p:spPr>
          <a:xfrm>
            <a:off x="3096768" y="2251708"/>
            <a:ext cx="8890003" cy="44416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6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89364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</a:t>
            </a:r>
            <a:r>
              <a:rPr lang="en-US" sz="2400" dirty="0">
                <a:solidFill>
                  <a:srgbClr val="FF0000"/>
                </a:solidFill>
              </a:rPr>
              <a:t>Customer</a:t>
            </a:r>
            <a:r>
              <a:rPr lang="en-US" sz="2400" dirty="0"/>
              <a:t>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cname</a:t>
            </a:r>
            <a:r>
              <a:rPr lang="en-US" sz="2400" dirty="0"/>
              <a:t>, </a:t>
            </a:r>
            <a:r>
              <a:rPr lang="en-US" sz="2400" dirty="0" err="1"/>
              <a:t>cid</a:t>
            </a:r>
            <a:r>
              <a:rPr lang="en-US" sz="2400" dirty="0"/>
              <a:t>, </a:t>
            </a:r>
            <a:r>
              <a:rPr lang="en-US" sz="2400" dirty="0" err="1"/>
              <a:t>cjob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self.cname</a:t>
            </a:r>
            <a:r>
              <a:rPr lang="en-US" sz="2400" dirty="0"/>
              <a:t> = </a:t>
            </a:r>
            <a:r>
              <a:rPr lang="en-US" sz="2400" dirty="0" err="1"/>
              <a:t>cname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self.cid</a:t>
            </a:r>
            <a:r>
              <a:rPr lang="en-US" sz="2400" dirty="0"/>
              <a:t> = </a:t>
            </a:r>
            <a:r>
              <a:rPr lang="en-US" sz="2400" dirty="0" err="1"/>
              <a:t>cid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self.cjob</a:t>
            </a:r>
            <a:r>
              <a:rPr lang="en-US" sz="2400" dirty="0"/>
              <a:t> = </a:t>
            </a:r>
            <a:r>
              <a:rPr lang="en-US" sz="2400" dirty="0" err="1"/>
              <a:t>cjob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getCName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self.cname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getCid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self.cid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48644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def </a:t>
            </a:r>
            <a:r>
              <a:rPr lang="en-US" sz="2400" dirty="0" err="1"/>
              <a:t>getCJob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self.cjob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setCJob</a:t>
            </a:r>
            <a:r>
              <a:rPr lang="en-US" sz="2400" dirty="0"/>
              <a:t>(self, </a:t>
            </a:r>
            <a:r>
              <a:rPr lang="en-US" sz="2400" dirty="0" err="1"/>
              <a:t>new_job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self.cjob</a:t>
            </a:r>
            <a:r>
              <a:rPr lang="en-US" sz="2400" dirty="0"/>
              <a:t> = </a:t>
            </a:r>
            <a:r>
              <a:rPr lang="en-US" sz="2400" dirty="0" err="1"/>
              <a:t>new_job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02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Let us write a simplified </a:t>
            </a:r>
            <a:r>
              <a:rPr lang="en-US" i="1" dirty="0"/>
              <a:t>object-based</a:t>
            </a:r>
            <a:r>
              <a:rPr lang="en-US" dirty="0"/>
              <a:t> program for a bank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B4334F00-71BE-8645-A650-AA0FDF6C43E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1950" y="2377016"/>
          <a:ext cx="27051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>
                  <a:extLst>
                    <a:ext uri="{9D8B030D-6E8A-4147-A177-3AD203B41FA5}">
                      <a16:colId xmlns=""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cjob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getCJob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setCJob</a:t>
                      </a:r>
                      <a:r>
                        <a:rPr lang="en-US" dirty="0"/>
                        <a:t>(</a:t>
                      </a:r>
                      <a:r>
                        <a:rPr lang="en-US" dirty="0" err="1"/>
                        <a:t>new_job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363497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3D136CA6-7A59-094C-AC27-8C1DFC70E5E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94226" y="2270759"/>
          <a:ext cx="290512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6">
                  <a:extLst>
                    <a:ext uri="{9D8B030D-6E8A-4147-A177-3AD203B41FA5}">
                      <a16:colId xmlns=""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Account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i="1" dirty="0"/>
                        <a:t>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account_number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deposit(amount)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withdraw(amount)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getCustomer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getAccountNumber</a:t>
                      </a:r>
                      <a:r>
                        <a:rPr lang="en-US" dirty="0"/>
                        <a:t>()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getBalance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36349738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495AE8A8-4947-E84F-8F18-AB19FAD98E63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3067050" y="4103158"/>
            <a:ext cx="1524641" cy="3185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4D8ADE4-28DA-7B4C-8EA4-5A4F6C105229}"/>
              </a:ext>
            </a:extLst>
          </p:cNvPr>
          <p:cNvSpPr txBox="1"/>
          <p:nvPr/>
        </p:nvSpPr>
        <p:spPr>
          <a:xfrm>
            <a:off x="3047125" y="3212636"/>
            <a:ext cx="1613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One customer</a:t>
            </a:r>
            <a:br>
              <a:rPr lang="en-US" b="1" i="1" dirty="0"/>
            </a:br>
            <a:r>
              <a:rPr lang="en-US" b="1" i="1" dirty="0"/>
              <a:t>can have 1 or</a:t>
            </a:r>
            <a:br>
              <a:rPr lang="en-US" b="1" i="1" dirty="0"/>
            </a:br>
            <a:r>
              <a:rPr lang="en-US" b="1" i="1" dirty="0"/>
              <a:t>many accounts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B6325692-0EC4-F844-AC58-0F5AF346FE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026528" y="2377016"/>
          <a:ext cx="2930525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0525">
                  <a:extLst>
                    <a:ext uri="{9D8B030D-6E8A-4147-A177-3AD203B41FA5}">
                      <a16:colId xmlns=""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BankAccounts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alist</a:t>
                      </a:r>
                      <a:r>
                        <a:rPr lang="en-US" dirty="0"/>
                        <a:t> (a list which holds Account objects)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addAccount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removeAccount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printAllCBalances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79546495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6C20F597-9444-7843-9325-0B68A21CE4F8}"/>
              </a:ext>
            </a:extLst>
          </p:cNvPr>
          <p:cNvCxnSpPr>
            <a:cxnSpLocks/>
          </p:cNvCxnSpPr>
          <p:nvPr/>
        </p:nvCxnSpPr>
        <p:spPr>
          <a:xfrm flipV="1">
            <a:off x="7497330" y="3866726"/>
            <a:ext cx="1536700" cy="266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C313AD7-8967-FD49-8786-6ADBDAAD8ABE}"/>
              </a:ext>
            </a:extLst>
          </p:cNvPr>
          <p:cNvSpPr txBox="1"/>
          <p:nvPr/>
        </p:nvSpPr>
        <p:spPr>
          <a:xfrm>
            <a:off x="7535430" y="2666397"/>
            <a:ext cx="161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Many accounts can</a:t>
            </a:r>
            <a:br>
              <a:rPr lang="en-US" b="1" i="1" dirty="0"/>
            </a:br>
            <a:r>
              <a:rPr lang="en-US" b="1" i="1" dirty="0"/>
              <a:t>be held in</a:t>
            </a:r>
            <a:br>
              <a:rPr lang="en-US" b="1" i="1" dirty="0"/>
            </a:br>
            <a:r>
              <a:rPr lang="en-US" b="1" i="1" dirty="0" err="1"/>
              <a:t>BankAccounts</a:t>
            </a:r>
            <a:endParaRPr lang="en-US" b="1" i="1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7E90671-180E-B44B-B1A1-FEC496B433A2}"/>
              </a:ext>
            </a:extLst>
          </p:cNvPr>
          <p:cNvSpPr/>
          <p:nvPr/>
        </p:nvSpPr>
        <p:spPr>
          <a:xfrm>
            <a:off x="7524762" y="2270759"/>
            <a:ext cx="4516873" cy="43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7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50475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300" dirty="0"/>
              <a:t>class </a:t>
            </a:r>
            <a:r>
              <a:rPr lang="en-US" sz="2300" dirty="0">
                <a:solidFill>
                  <a:srgbClr val="FF0000"/>
                </a:solidFill>
              </a:rPr>
              <a:t>Account</a:t>
            </a:r>
            <a:r>
              <a:rPr lang="en-US" sz="2300" dirty="0"/>
              <a:t>:</a:t>
            </a:r>
          </a:p>
          <a:p>
            <a:r>
              <a:rPr lang="en-US" sz="2300" dirty="0"/>
              <a:t>    def __</a:t>
            </a:r>
            <a:r>
              <a:rPr lang="en-US" sz="2300" dirty="0" err="1"/>
              <a:t>init</a:t>
            </a:r>
            <a:r>
              <a:rPr lang="en-US" sz="2300" dirty="0"/>
              <a:t>__(self, customer, </a:t>
            </a:r>
            <a:r>
              <a:rPr lang="en-US" sz="2300" dirty="0" err="1"/>
              <a:t>account_number</a:t>
            </a:r>
            <a:r>
              <a:rPr lang="en-US" sz="2300" dirty="0"/>
              <a:t>, balance):</a:t>
            </a:r>
          </a:p>
          <a:p>
            <a:r>
              <a:rPr lang="en-US" sz="2300" dirty="0"/>
              <a:t>        </a:t>
            </a:r>
            <a:r>
              <a:rPr lang="en-US" sz="2300" dirty="0" err="1"/>
              <a:t>self.customer</a:t>
            </a:r>
            <a:r>
              <a:rPr lang="en-US" sz="2300" dirty="0"/>
              <a:t> = customer</a:t>
            </a:r>
          </a:p>
          <a:p>
            <a:r>
              <a:rPr lang="en-US" sz="2300" dirty="0"/>
              <a:t>        </a:t>
            </a:r>
            <a:r>
              <a:rPr lang="en-US" sz="2300" dirty="0" err="1"/>
              <a:t>self.account_number</a:t>
            </a:r>
            <a:r>
              <a:rPr lang="en-US" sz="2300" dirty="0"/>
              <a:t> = </a:t>
            </a:r>
            <a:r>
              <a:rPr lang="en-US" sz="2300" dirty="0" err="1"/>
              <a:t>account_number</a:t>
            </a:r>
            <a:endParaRPr lang="en-US" sz="2300" dirty="0"/>
          </a:p>
          <a:p>
            <a:r>
              <a:rPr lang="en-US" sz="2300" dirty="0"/>
              <a:t>        </a:t>
            </a:r>
            <a:r>
              <a:rPr lang="en-US" sz="2300" dirty="0" err="1"/>
              <a:t>self.balance</a:t>
            </a:r>
            <a:r>
              <a:rPr lang="en-US" sz="2300" dirty="0"/>
              <a:t> = balance</a:t>
            </a:r>
          </a:p>
          <a:p>
            <a:endParaRPr lang="en-US" sz="2300" dirty="0"/>
          </a:p>
          <a:p>
            <a:r>
              <a:rPr lang="en-US" sz="2300" dirty="0"/>
              <a:t>    def deposit(self, amount):</a:t>
            </a:r>
          </a:p>
          <a:p>
            <a:r>
              <a:rPr lang="en-US" sz="2300" dirty="0"/>
              <a:t>        </a:t>
            </a:r>
            <a:r>
              <a:rPr lang="en-US" sz="2300" dirty="0" err="1"/>
              <a:t>self.balance</a:t>
            </a:r>
            <a:r>
              <a:rPr lang="en-US" sz="2300" dirty="0"/>
              <a:t> = </a:t>
            </a:r>
            <a:r>
              <a:rPr lang="en-US" sz="2300" dirty="0" err="1"/>
              <a:t>self.balance</a:t>
            </a:r>
            <a:r>
              <a:rPr lang="en-US" sz="2300" dirty="0"/>
              <a:t> + amount</a:t>
            </a:r>
          </a:p>
          <a:p>
            <a:endParaRPr lang="en-US" sz="2300" dirty="0"/>
          </a:p>
          <a:p>
            <a:r>
              <a:rPr lang="en-US" sz="2300" dirty="0"/>
              <a:t>    def withdraw(self, amount):</a:t>
            </a:r>
          </a:p>
          <a:p>
            <a:r>
              <a:rPr lang="en-US" sz="2300" dirty="0"/>
              <a:t>        if amount &lt;= </a:t>
            </a:r>
            <a:r>
              <a:rPr lang="en-US" sz="2300" dirty="0" err="1"/>
              <a:t>self.balance</a:t>
            </a:r>
            <a:r>
              <a:rPr lang="en-US" sz="2300" dirty="0"/>
              <a:t>:</a:t>
            </a:r>
          </a:p>
          <a:p>
            <a:r>
              <a:rPr lang="en-US" sz="2300" dirty="0"/>
              <a:t>            </a:t>
            </a:r>
            <a:r>
              <a:rPr lang="en-US" sz="2300" dirty="0" err="1"/>
              <a:t>self.balance</a:t>
            </a:r>
            <a:r>
              <a:rPr lang="en-US" sz="2300" dirty="0"/>
              <a:t> = </a:t>
            </a:r>
            <a:r>
              <a:rPr lang="en-US" sz="2300" dirty="0" err="1"/>
              <a:t>self.balance</a:t>
            </a:r>
            <a:r>
              <a:rPr lang="en-US" sz="2300" dirty="0"/>
              <a:t> - amount</a:t>
            </a:r>
          </a:p>
          <a:p>
            <a:r>
              <a:rPr lang="en-US" sz="2300" dirty="0"/>
              <a:t>        else:</a:t>
            </a:r>
          </a:p>
          <a:p>
            <a:r>
              <a:rPr lang="en-US" sz="2300" dirty="0"/>
              <a:t>            print("You do not have sufficient funds to make this withdrawal!")</a:t>
            </a:r>
          </a:p>
        </p:txBody>
      </p:sp>
    </p:spTree>
    <p:extLst>
      <p:ext uri="{BB962C8B-B14F-4D97-AF65-F5344CB8AC3E}">
        <p14:creationId xmlns:p14="http://schemas.microsoft.com/office/powerpoint/2010/main" val="52634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3416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</a:t>
            </a:r>
            <a:r>
              <a:rPr lang="en-US" sz="2300" dirty="0"/>
              <a:t>def </a:t>
            </a:r>
            <a:r>
              <a:rPr lang="en-US" sz="2300" dirty="0" err="1"/>
              <a:t>getCustomer</a:t>
            </a:r>
            <a:r>
              <a:rPr lang="en-US" sz="2300" dirty="0"/>
              <a:t>(self):</a:t>
            </a:r>
          </a:p>
          <a:p>
            <a:r>
              <a:rPr lang="en-US" sz="2300" dirty="0"/>
              <a:t>        return </a:t>
            </a:r>
            <a:r>
              <a:rPr lang="en-US" sz="2300" dirty="0" err="1"/>
              <a:t>self.customer</a:t>
            </a:r>
            <a:endParaRPr lang="en-US" sz="2300" dirty="0"/>
          </a:p>
          <a:p>
            <a:endParaRPr lang="en-US" sz="2300" dirty="0"/>
          </a:p>
          <a:p>
            <a:r>
              <a:rPr lang="en-US" sz="2300" dirty="0"/>
              <a:t>    def </a:t>
            </a:r>
            <a:r>
              <a:rPr lang="en-US" sz="2300" dirty="0" err="1"/>
              <a:t>getAccountNumber</a:t>
            </a:r>
            <a:r>
              <a:rPr lang="en-US" sz="2300" dirty="0"/>
              <a:t>(self):</a:t>
            </a:r>
          </a:p>
          <a:p>
            <a:r>
              <a:rPr lang="en-US" sz="2300" dirty="0"/>
              <a:t>        return </a:t>
            </a:r>
            <a:r>
              <a:rPr lang="en-US" sz="2300" dirty="0" err="1"/>
              <a:t>self.account_number</a:t>
            </a:r>
            <a:endParaRPr lang="en-US" sz="2300" dirty="0"/>
          </a:p>
          <a:p>
            <a:endParaRPr lang="en-US" sz="2300" dirty="0"/>
          </a:p>
          <a:p>
            <a:r>
              <a:rPr lang="en-US" sz="2300" dirty="0"/>
              <a:t>    def </a:t>
            </a:r>
            <a:r>
              <a:rPr lang="en-US" sz="2300" dirty="0" err="1"/>
              <a:t>getBalance</a:t>
            </a:r>
            <a:r>
              <a:rPr lang="en-US" sz="2300" dirty="0"/>
              <a:t>(self):</a:t>
            </a:r>
          </a:p>
          <a:p>
            <a:r>
              <a:rPr lang="en-US" sz="2300" dirty="0"/>
              <a:t>        return </a:t>
            </a:r>
            <a:r>
              <a:rPr lang="en-US" sz="2300" dirty="0" err="1"/>
              <a:t>self.balance</a:t>
            </a:r>
            <a:endParaRPr lang="en-US" sz="2300" dirty="0"/>
          </a:p>
          <a:p>
            <a:r>
              <a:rPr lang="en-US" sz="23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05733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2842</TotalTime>
  <Words>840</Words>
  <Application>Microsoft Office PowerPoint</Application>
  <PresentationFormat>Widescreen</PresentationFormat>
  <Paragraphs>276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15-110: Principles of Computing</vt:lpstr>
      <vt:lpstr>Today…</vt:lpstr>
      <vt:lpstr>Example: A Simplified Bank Software</vt:lpstr>
      <vt:lpstr>Example: A Simplified Bank Software</vt:lpstr>
      <vt:lpstr>Example: A Simplified Bank Software</vt:lpstr>
      <vt:lpstr>Example: A Simplified Bank Software</vt:lpstr>
      <vt:lpstr>Example: A Simplified Bank Software</vt:lpstr>
      <vt:lpstr>Example: A Simplified Bank Software</vt:lpstr>
      <vt:lpstr>Example: A Simplified Bank Software</vt:lpstr>
      <vt:lpstr>Example: A Simplified Bank Software</vt:lpstr>
      <vt:lpstr>Example: A Simplified Bank Software</vt:lpstr>
      <vt:lpstr>Example: A Simplified Bank Software</vt:lpstr>
      <vt:lpstr>Example: A Simplified Bank Software</vt:lpstr>
      <vt:lpstr>Example: A Simplified Bank Software</vt:lpstr>
      <vt:lpstr>Next Class…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39</cp:revision>
  <dcterms:created xsi:type="dcterms:W3CDTF">2018-11-12T18:15:46Z</dcterms:created>
  <dcterms:modified xsi:type="dcterms:W3CDTF">2018-11-19T16:36:13Z</dcterms:modified>
</cp:coreProperties>
</file>