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451" r:id="rId4"/>
    <p:sldId id="453" r:id="rId5"/>
    <p:sldId id="454" r:id="rId6"/>
    <p:sldId id="455" r:id="rId7"/>
    <p:sldId id="456" r:id="rId8"/>
    <p:sldId id="457" r:id="rId9"/>
    <p:sldId id="459" r:id="rId10"/>
    <p:sldId id="460" r:id="rId11"/>
    <p:sldId id="461" r:id="rId12"/>
    <p:sldId id="463" r:id="rId13"/>
    <p:sldId id="464" r:id="rId14"/>
    <p:sldId id="462" r:id="rId15"/>
    <p:sldId id="465" r:id="rId16"/>
    <p:sldId id="466" r:id="rId17"/>
    <p:sldId id="407" r:id="rId18"/>
    <p:sldId id="467" r:id="rId19"/>
    <p:sldId id="468" r:id="rId20"/>
    <p:sldId id="408" r:id="rId21"/>
    <p:sldId id="469" r:id="rId22"/>
    <p:sldId id="47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4"/>
    <p:restoredTop sz="93721"/>
  </p:normalViewPr>
  <p:slideViewPr>
    <p:cSldViewPr snapToGrid="0" snapToObjects="1">
      <p:cViewPr varScale="1">
        <p:scale>
          <a:sx n="97" d="100"/>
          <a:sy n="97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0FCA9-0CFE-42A3-A366-AC257B7FB50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E42C0-23EF-43A4-A898-463C1845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E42C0-23EF-43A4-A898-463C1845292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75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EF6F42-0DF6-7F41-A35A-FAD2F3A30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05118C-DCD0-D744-9617-01D2A9E54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0B4BA3-0746-D94F-BB7F-870DDBE0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17CEF8-1452-9D41-8466-5951F62E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1786E8-A2DB-B848-B3C9-CA97BCB6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6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B8CDF9-17F4-B740-85D3-83C240BF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2D6216F-7B04-2D44-9728-4FFEAC9C2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65E589-A29C-9240-9B7B-DA5B4AA6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D36D8C-BDEF-0A42-9921-042BECC4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5049FE-9981-EA40-B956-84F8C87C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6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627DB6D-2F93-BB4A-A984-14FA758FB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FB0E791-A971-0648-A185-CAE72D3DD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D20141-DA3E-4D42-91F1-761296C4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D85213-671C-2342-9274-72F8719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17D649-B5F0-954A-B270-A9E372A2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7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AA9DD6-1992-9043-B714-E15FE04C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EDF830-82BD-4940-B114-F3475445B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FA5361-471F-A044-BEBB-8CBAA6C2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941ED1-C88D-EA4F-B978-BEE093B0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952ADA-09B0-AE4B-879E-F1FD87E5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F0DA8A-9BBE-7A41-8D36-6E3401F2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CCE368-6C1C-1F4F-9A0B-A5211067B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BD650C-963B-584D-B3F5-6E4FF67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6231A2-10DA-A141-871E-943A4417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42FE58-E0ED-DF46-B00E-0ABB4AD9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33F230-8CA3-FD41-BC35-F16072A5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AA3F09-FA53-FF4B-88EA-8333733C3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C1783F1-26D1-5D40-9A12-02E2C1C4A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FD1E2F-4257-FD4D-B3D9-E47CF61C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3E070D5-3DBC-E74F-B653-0BC01C07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1BEBBD4-8056-8844-B52B-D89E3704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69CCB-7DD4-1D41-A06D-D073F312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38203ED-564C-1841-9E27-C469AF24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5CAE46-1764-FF4C-B795-77329DDD7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C093BB7-AA0B-AE45-BC43-01AA5988F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6F500C5-FF8D-4A4F-960F-F0BD75438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BD551B-73C4-A24B-BA74-6E6C59FE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B3AA90F-D25B-804A-8992-DAD4A2CC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B15D27C-2D4C-1D47-BC1A-769018F6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AD391-3397-354D-B03E-D12F1FC1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2002E7-CCA7-D843-905A-9AEB8305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C2A30A-0D9D-664D-87CF-2DED1BF3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461BF79-1370-1B43-BD9F-350EC461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806B272-B2C5-5C44-A9FF-6C3AFEBA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0027FDC-6F8C-154B-903B-628A43EE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F772E17-64B7-BF46-B1C6-65BB18EB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7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7BBB1C-2678-AA48-9EAF-24F13FE7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97CEB6-1BB9-4A49-ACB0-B294E051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A9F701C-7C31-464D-92EA-6D3B097AC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2003C05-0FAD-C248-BE05-6ADFB2AC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BB1321-CA8B-DA4A-9699-565D0453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CFAA9E-5516-8F4A-89E3-0BA6CCA9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1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898A0-2D96-C042-AE94-1F461E90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E58718D-8B02-6E43-A518-6B8E6AC9E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8D7EA38-47E1-F74D-BEDD-93FF5F97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F8EDC4A-53DF-9B41-9417-85A9978E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2F50B7-038B-4C40-AE33-C462DAA2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E76079-A2A4-7D43-8D24-D4072D56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8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F802454-00F4-AD46-96E3-90C0EA9F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FC4A82-1295-4445-851D-A797684F2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9DC530-920B-6043-ACBC-31CFEDE8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6451-C226-B344-86F8-72EFF8FC2CF7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E86808-1B08-7F46-B091-2263B0972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1DF617-8746-4F49-9226-590B5586C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3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Loop Structures- Part III</a:t>
            </a:r>
          </a:p>
          <a:p>
            <a:r>
              <a:rPr lang="en-US" sz="2800" dirty="0"/>
              <a:t>Lecture 9, September 30, 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28184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Here is how we can do it now using a while statement:</a:t>
            </a:r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Average of a Series of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1665072" y="2525369"/>
            <a:ext cx="9345827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sum = 0.0</a:t>
            </a:r>
          </a:p>
          <a:p>
            <a:r>
              <a:rPr lang="en-US" sz="2400" dirty="0"/>
              <a:t>n = </a:t>
            </a:r>
            <a:r>
              <a:rPr lang="en-US" sz="2400" dirty="0" err="1"/>
              <a:t>eval</a:t>
            </a:r>
            <a:r>
              <a:rPr lang="en-US" sz="2400" dirty="0"/>
              <a:t>(input("How many numbers do you have? "))</a:t>
            </a:r>
          </a:p>
          <a:p>
            <a:r>
              <a:rPr lang="en-US" sz="2400" dirty="0"/>
              <a:t>count = 0</a:t>
            </a:r>
          </a:p>
          <a:p>
            <a:r>
              <a:rPr lang="en-US" sz="2400" dirty="0"/>
              <a:t>while count &lt; n:</a:t>
            </a:r>
          </a:p>
          <a:p>
            <a:r>
              <a:rPr lang="en-US" sz="2400" dirty="0"/>
              <a:t>    x = </a:t>
            </a:r>
            <a:r>
              <a:rPr lang="en-US" sz="2400" dirty="0" err="1"/>
              <a:t>eval</a:t>
            </a:r>
            <a:r>
              <a:rPr lang="en-US" sz="2400" dirty="0"/>
              <a:t>(input("Enter a number &gt;&gt; "))</a:t>
            </a:r>
          </a:p>
          <a:p>
            <a:r>
              <a:rPr lang="en-US" sz="2400" dirty="0"/>
              <a:t>    sum = sum + x</a:t>
            </a:r>
          </a:p>
          <a:p>
            <a:r>
              <a:rPr lang="en-US" sz="2400" dirty="0"/>
              <a:t>    count = count + 1</a:t>
            </a:r>
          </a:p>
          <a:p>
            <a:r>
              <a:rPr lang="en-US" sz="2400" dirty="0"/>
              <a:t>    </a:t>
            </a:r>
          </a:p>
          <a:p>
            <a:r>
              <a:rPr lang="en-US" sz="2400" dirty="0"/>
              <a:t>print("The average of the " + </a:t>
            </a:r>
            <a:r>
              <a:rPr lang="en-US" sz="2400" dirty="0" err="1"/>
              <a:t>str</a:t>
            </a:r>
            <a:r>
              <a:rPr lang="en-US" sz="2400" dirty="0"/>
              <a:t>(n) + " numbers you entered is ", sum/n)</a:t>
            </a:r>
          </a:p>
        </p:txBody>
      </p:sp>
    </p:spTree>
    <p:extLst>
      <p:ext uri="{BB962C8B-B14F-4D97-AF65-F5344CB8AC3E}">
        <p14:creationId xmlns:p14="http://schemas.microsoft.com/office/powerpoint/2010/main" val="1604431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Here is also another version that assumes no prior knowledge about the quantity of numbers the user will input</a:t>
            </a:r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Average of a Series of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1341222" y="2715869"/>
            <a:ext cx="10203078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sum = 0.0</a:t>
            </a:r>
          </a:p>
          <a:p>
            <a:r>
              <a:rPr lang="en-US" sz="2400" dirty="0"/>
              <a:t>count = 0</a:t>
            </a:r>
          </a:p>
          <a:p>
            <a:r>
              <a:rPr lang="en-US" sz="2400" dirty="0" err="1"/>
              <a:t>moreData</a:t>
            </a:r>
            <a:r>
              <a:rPr lang="en-US" sz="2400" dirty="0"/>
              <a:t> = "yes"</a:t>
            </a:r>
          </a:p>
          <a:p>
            <a:r>
              <a:rPr lang="en-US" sz="2400" dirty="0"/>
              <a:t>while </a:t>
            </a:r>
            <a:r>
              <a:rPr lang="en-US" sz="2400" dirty="0" err="1"/>
              <a:t>moreData</a:t>
            </a:r>
            <a:r>
              <a:rPr lang="en-US" sz="2400" dirty="0"/>
              <a:t> == "yes":</a:t>
            </a:r>
          </a:p>
          <a:p>
            <a:r>
              <a:rPr lang="en-US" sz="2400" dirty="0"/>
              <a:t>    x = </a:t>
            </a:r>
            <a:r>
              <a:rPr lang="en-US" sz="2400" dirty="0" err="1"/>
              <a:t>eval</a:t>
            </a:r>
            <a:r>
              <a:rPr lang="en-US" sz="2400" dirty="0"/>
              <a:t>(input("Enter a number &gt;&gt; "))</a:t>
            </a:r>
          </a:p>
          <a:p>
            <a:r>
              <a:rPr lang="en-US" sz="2400" dirty="0"/>
              <a:t>    sum = sum + x</a:t>
            </a:r>
          </a:p>
          <a:p>
            <a:r>
              <a:rPr lang="en-US" sz="2400" dirty="0"/>
              <a:t>    count = count + 1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moreData</a:t>
            </a:r>
            <a:r>
              <a:rPr lang="en-US" sz="2400" dirty="0"/>
              <a:t> = input("Do you have more numbers (yes or no)? ")</a:t>
            </a:r>
          </a:p>
          <a:p>
            <a:endParaRPr lang="en-US" sz="2400" dirty="0"/>
          </a:p>
          <a:p>
            <a:r>
              <a:rPr lang="en-US" sz="2400" dirty="0"/>
              <a:t>print("The average of the " + </a:t>
            </a:r>
            <a:r>
              <a:rPr lang="en-US" sz="2400" dirty="0" err="1"/>
              <a:t>str</a:t>
            </a:r>
            <a:r>
              <a:rPr lang="en-US" sz="2400" dirty="0"/>
              <a:t>(count) + " numbers you entered is ", sum/count)</a:t>
            </a:r>
          </a:p>
        </p:txBody>
      </p:sp>
    </p:spTree>
    <p:extLst>
      <p:ext uri="{BB962C8B-B14F-4D97-AF65-F5344CB8AC3E}">
        <p14:creationId xmlns:p14="http://schemas.microsoft.com/office/powerpoint/2010/main" val="2578199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Suppose we want to print the odd numbers between two user-input numbers (inclusive), say, </a:t>
            </a:r>
            <a:r>
              <a:rPr lang="en-US" i="1" dirty="0"/>
              <a:t>start</a:t>
            </a:r>
            <a:r>
              <a:rPr lang="en-US" dirty="0"/>
              <a:t> and </a:t>
            </a:r>
            <a:r>
              <a:rPr lang="en-US" i="1" dirty="0"/>
              <a:t>end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program assumes some conditions, whereby the </a:t>
            </a:r>
            <a:r>
              <a:rPr lang="en-US" i="1" dirty="0"/>
              <a:t>start</a:t>
            </a:r>
            <a:r>
              <a:rPr lang="en-US" dirty="0"/>
              <a:t> and </a:t>
            </a:r>
            <a:r>
              <a:rPr lang="en-US" i="1" dirty="0"/>
              <a:t>end</a:t>
            </a:r>
            <a:r>
              <a:rPr lang="en-US" dirty="0"/>
              <a:t> numbers shall be positive and </a:t>
            </a:r>
            <a:r>
              <a:rPr lang="en-US" i="1" dirty="0"/>
              <a:t>end</a:t>
            </a:r>
            <a:r>
              <a:rPr lang="en-US" dirty="0"/>
              <a:t> should be always greater than </a:t>
            </a:r>
            <a:r>
              <a:rPr lang="en-US" i="1" dirty="0"/>
              <a:t>start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Hence, we should </a:t>
            </a:r>
            <a:r>
              <a:rPr lang="en-US" i="1" dirty="0"/>
              <a:t>continue</a:t>
            </a:r>
            <a:r>
              <a:rPr lang="en-US" dirty="0"/>
              <a:t> prompting the user for the correct input before proceeding with printing the odd numbers </a:t>
            </a:r>
          </a:p>
          <a:p>
            <a:pPr lvl="1"/>
            <a:r>
              <a:rPr lang="en-US" dirty="0"/>
              <a:t>This process is typically called </a:t>
            </a:r>
            <a:r>
              <a:rPr lang="en-US" i="1" dirty="0">
                <a:solidFill>
                  <a:srgbClr val="0070C0"/>
                </a:solidFill>
              </a:rPr>
              <a:t>input validation </a:t>
            </a:r>
          </a:p>
          <a:p>
            <a:pPr lvl="1"/>
            <a:r>
              <a:rPr lang="en-US" dirty="0"/>
              <a:t>Well-engineered programs should validate inputs whenever possible!</a:t>
            </a:r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Printing Odd Numbers With Input Validation</a:t>
            </a:r>
          </a:p>
        </p:txBody>
      </p:sp>
    </p:spTree>
    <p:extLst>
      <p:ext uri="{BB962C8B-B14F-4D97-AF65-F5344CB8AC3E}">
        <p14:creationId xmlns:p14="http://schemas.microsoft.com/office/powerpoint/2010/main" val="397803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Printing Odd Numbers With Input Validation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233081" y="1420984"/>
            <a:ext cx="11711659" cy="526297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1.  while True:</a:t>
            </a:r>
          </a:p>
          <a:p>
            <a:r>
              <a:rPr lang="en-US" sz="2800" dirty="0"/>
              <a:t>2.     start = </a:t>
            </a:r>
            <a:r>
              <a:rPr lang="en-US" sz="2800" dirty="0" err="1"/>
              <a:t>eval</a:t>
            </a:r>
            <a:r>
              <a:rPr lang="en-US" sz="2800" dirty="0"/>
              <a:t>(input("Enter start number: "))</a:t>
            </a:r>
          </a:p>
          <a:p>
            <a:r>
              <a:rPr lang="en-US" sz="2800" dirty="0"/>
              <a:t>3.     end = </a:t>
            </a:r>
            <a:r>
              <a:rPr lang="en-US" sz="2800" dirty="0" err="1"/>
              <a:t>eval</a:t>
            </a:r>
            <a:r>
              <a:rPr lang="en-US" sz="2800" dirty="0"/>
              <a:t>(input("Enter end number: "))</a:t>
            </a:r>
          </a:p>
          <a:p>
            <a:r>
              <a:rPr lang="en-US" sz="2800" dirty="0"/>
              <a:t>4.     if start &gt;=0 and end &gt;= 0 and end &gt; start:</a:t>
            </a:r>
          </a:p>
          <a:p>
            <a:r>
              <a:rPr lang="en-US" sz="2800" dirty="0"/>
              <a:t>5.         </a:t>
            </a:r>
            <a:r>
              <a:rPr lang="en-US" sz="2800" dirty="0">
                <a:solidFill>
                  <a:srgbClr val="FF0000"/>
                </a:solidFill>
              </a:rPr>
              <a:t>break</a:t>
            </a:r>
          </a:p>
          <a:p>
            <a:r>
              <a:rPr lang="en-US" sz="2800" dirty="0"/>
              <a:t>6.     else:</a:t>
            </a:r>
          </a:p>
          <a:p>
            <a:r>
              <a:rPr lang="en-US" sz="2800" dirty="0"/>
              <a:t>7.         print("Please enter positive numbers, with end being greater than start")</a:t>
            </a:r>
          </a:p>
          <a:p>
            <a:r>
              <a:rPr lang="en-US" sz="2800" dirty="0"/>
              <a:t>8.</a:t>
            </a:r>
          </a:p>
          <a:p>
            <a:r>
              <a:rPr lang="en-US" sz="2800" dirty="0"/>
              <a:t>9.  for </a:t>
            </a:r>
            <a:r>
              <a:rPr lang="en-US" sz="2800" dirty="0" err="1"/>
              <a:t>i</a:t>
            </a:r>
            <a:r>
              <a:rPr lang="en-US" sz="2800" dirty="0"/>
              <a:t> in range(start, end + 1):</a:t>
            </a:r>
          </a:p>
          <a:p>
            <a:r>
              <a:rPr lang="en-US" sz="2800" dirty="0"/>
              <a:t>10.     if </a:t>
            </a:r>
            <a:r>
              <a:rPr lang="en-US" sz="2800" dirty="0" err="1"/>
              <a:t>i</a:t>
            </a:r>
            <a:r>
              <a:rPr lang="en-US" sz="2800" dirty="0"/>
              <a:t> % 2 == 0:</a:t>
            </a:r>
          </a:p>
          <a:p>
            <a:r>
              <a:rPr lang="en-US" sz="2800" dirty="0"/>
              <a:t>11.         </a:t>
            </a:r>
            <a:r>
              <a:rPr lang="en-US" sz="2800" dirty="0">
                <a:solidFill>
                  <a:srgbClr val="FF0000"/>
                </a:solidFill>
              </a:rPr>
              <a:t>continue</a:t>
            </a:r>
          </a:p>
          <a:p>
            <a:r>
              <a:rPr lang="en-US" sz="2800" dirty="0"/>
              <a:t>12.     print(</a:t>
            </a:r>
            <a:r>
              <a:rPr lang="en-US" sz="2800" dirty="0" err="1"/>
              <a:t>i</a:t>
            </a:r>
            <a:r>
              <a:rPr lang="en-US" sz="2800" dirty="0"/>
              <a:t>, end = " ")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80213C46-4215-A14C-9B75-1404D7F1309F}"/>
              </a:ext>
            </a:extLst>
          </p:cNvPr>
          <p:cNvCxnSpPr>
            <a:cxnSpLocks/>
          </p:cNvCxnSpPr>
          <p:nvPr/>
        </p:nvCxnSpPr>
        <p:spPr>
          <a:xfrm flipH="1">
            <a:off x="2205317" y="3442657"/>
            <a:ext cx="1810870" cy="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6ADCDE7-2973-7047-861C-9B96839EAD01}"/>
              </a:ext>
            </a:extLst>
          </p:cNvPr>
          <p:cNvSpPr txBox="1"/>
          <p:nvPr/>
        </p:nvSpPr>
        <p:spPr>
          <a:xfrm>
            <a:off x="4016187" y="3181047"/>
            <a:ext cx="7122014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 breaks the loop; execution continues at line 8.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1E376801-3734-7241-9035-8DA149CD792D}"/>
              </a:ext>
            </a:extLst>
          </p:cNvPr>
          <p:cNvCxnSpPr>
            <a:cxnSpLocks/>
          </p:cNvCxnSpPr>
          <p:nvPr/>
        </p:nvCxnSpPr>
        <p:spPr>
          <a:xfrm flipH="1">
            <a:off x="2958351" y="5995171"/>
            <a:ext cx="892615" cy="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A1F7583-019E-E543-85DE-6FD271B1C95E}"/>
              </a:ext>
            </a:extLst>
          </p:cNvPr>
          <p:cNvSpPr txBox="1"/>
          <p:nvPr/>
        </p:nvSpPr>
        <p:spPr>
          <a:xfrm>
            <a:off x="3850966" y="5518117"/>
            <a:ext cx="6483698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 skips one iteration in the loop; execution 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continues back at line 9.</a:t>
            </a:r>
          </a:p>
        </p:txBody>
      </p:sp>
    </p:spTree>
    <p:extLst>
      <p:ext uri="{BB962C8B-B14F-4D97-AF65-F5344CB8AC3E}">
        <p14:creationId xmlns:p14="http://schemas.microsoft.com/office/powerpoint/2010/main" val="39873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Like the if statement, loops can also be nested to produce sophisticated algorithms</a:t>
            </a:r>
          </a:p>
          <a:p>
            <a:pPr lvl="1"/>
            <a:r>
              <a:rPr lang="en-US" b="1" dirty="0"/>
              <a:t>Example</a:t>
            </a:r>
            <a:r>
              <a:rPr lang="en-US" dirty="0"/>
              <a:t>: Write a program that prints the following rhombus shape</a:t>
            </a:r>
          </a:p>
          <a:p>
            <a:pPr marL="0" indent="0">
              <a:buNone/>
            </a:pP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Nested Loops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0E8D1A46-3AB1-AE43-9FC3-0B2A9FB37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974127"/>
              </p:ext>
            </p:extLst>
          </p:nvPr>
        </p:nvGraphicFramePr>
        <p:xfrm>
          <a:off x="4123765" y="3136830"/>
          <a:ext cx="346037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486">
                  <a:extLst>
                    <a:ext uri="{9D8B030D-6E8A-4147-A177-3AD203B41FA5}">
                      <a16:colId xmlns:a16="http://schemas.microsoft.com/office/drawing/2014/main" xmlns="" val="3668277361"/>
                    </a:ext>
                  </a:extLst>
                </a:gridCol>
                <a:gridCol w="384486">
                  <a:extLst>
                    <a:ext uri="{9D8B030D-6E8A-4147-A177-3AD203B41FA5}">
                      <a16:colId xmlns:a16="http://schemas.microsoft.com/office/drawing/2014/main" xmlns="" val="1331580395"/>
                    </a:ext>
                  </a:extLst>
                </a:gridCol>
                <a:gridCol w="384486">
                  <a:extLst>
                    <a:ext uri="{9D8B030D-6E8A-4147-A177-3AD203B41FA5}">
                      <a16:colId xmlns:a16="http://schemas.microsoft.com/office/drawing/2014/main" xmlns="" val="517398041"/>
                    </a:ext>
                  </a:extLst>
                </a:gridCol>
                <a:gridCol w="384486">
                  <a:extLst>
                    <a:ext uri="{9D8B030D-6E8A-4147-A177-3AD203B41FA5}">
                      <a16:colId xmlns:a16="http://schemas.microsoft.com/office/drawing/2014/main" xmlns="" val="1174693298"/>
                    </a:ext>
                  </a:extLst>
                </a:gridCol>
                <a:gridCol w="384486">
                  <a:extLst>
                    <a:ext uri="{9D8B030D-6E8A-4147-A177-3AD203B41FA5}">
                      <a16:colId xmlns:a16="http://schemas.microsoft.com/office/drawing/2014/main" xmlns="" val="3825521657"/>
                    </a:ext>
                  </a:extLst>
                </a:gridCol>
                <a:gridCol w="384486">
                  <a:extLst>
                    <a:ext uri="{9D8B030D-6E8A-4147-A177-3AD203B41FA5}">
                      <a16:colId xmlns:a16="http://schemas.microsoft.com/office/drawing/2014/main" xmlns="" val="3695070899"/>
                    </a:ext>
                  </a:extLst>
                </a:gridCol>
                <a:gridCol w="384486">
                  <a:extLst>
                    <a:ext uri="{9D8B030D-6E8A-4147-A177-3AD203B41FA5}">
                      <a16:colId xmlns:a16="http://schemas.microsoft.com/office/drawing/2014/main" xmlns="" val="2175702034"/>
                    </a:ext>
                  </a:extLst>
                </a:gridCol>
                <a:gridCol w="384486">
                  <a:extLst>
                    <a:ext uri="{9D8B030D-6E8A-4147-A177-3AD203B41FA5}">
                      <a16:colId xmlns:a16="http://schemas.microsoft.com/office/drawing/2014/main" xmlns="" val="2910349176"/>
                    </a:ext>
                  </a:extLst>
                </a:gridCol>
                <a:gridCol w="384486">
                  <a:extLst>
                    <a:ext uri="{9D8B030D-6E8A-4147-A177-3AD203B41FA5}">
                      <a16:colId xmlns:a16="http://schemas.microsoft.com/office/drawing/2014/main" xmlns="" val="1934619992"/>
                    </a:ext>
                  </a:extLst>
                </a:gridCol>
              </a:tblGrid>
              <a:tr h="133565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968183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499416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203253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701271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931058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423218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522263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999379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5288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96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69706" cy="4815808"/>
          </a:xfrm>
        </p:spPr>
        <p:txBody>
          <a:bodyPr>
            <a:normAutofit/>
          </a:bodyPr>
          <a:lstStyle/>
          <a:p>
            <a:r>
              <a:rPr lang="en-US" dirty="0"/>
              <a:t>One way (</a:t>
            </a:r>
            <a:r>
              <a:rPr lang="en-US" i="1" dirty="0"/>
              <a:t>not necessarily the best way!</a:t>
            </a:r>
            <a:r>
              <a:rPr lang="en-US" dirty="0"/>
              <a:t>) to think about this problem is to assume that the stars are within a matrix with equal rows and columns</a:t>
            </a:r>
          </a:p>
          <a:p>
            <a:pPr marL="0" indent="0">
              <a:buNone/>
            </a:pP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Rhombus Example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0E8D1A46-3AB1-AE43-9FC3-0B2A9FB37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20530"/>
              </p:ext>
            </p:extLst>
          </p:nvPr>
        </p:nvGraphicFramePr>
        <p:xfrm>
          <a:off x="3814212" y="2679033"/>
          <a:ext cx="4187050" cy="396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8705">
                  <a:extLst>
                    <a:ext uri="{9D8B030D-6E8A-4147-A177-3AD203B41FA5}">
                      <a16:colId xmlns:a16="http://schemas.microsoft.com/office/drawing/2014/main" xmlns="" val="260879902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66827736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331580395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51739804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174693298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825521657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695070899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2175702034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2910349176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934619992"/>
                    </a:ext>
                  </a:extLst>
                </a:gridCol>
              </a:tblGrid>
              <a:tr h="133565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1044886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968183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499416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203253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701271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931058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423218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522263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999379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5288937"/>
                  </a:ext>
                </a:extLst>
              </a:tr>
            </a:tbl>
          </a:graphicData>
        </a:graphic>
      </p:graphicFrame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EBC6B8F1-2B82-F14D-9FB8-F4147759512C}"/>
              </a:ext>
            </a:extLst>
          </p:cNvPr>
          <p:cNvSpPr/>
          <p:nvPr/>
        </p:nvSpPr>
        <p:spPr>
          <a:xfrm>
            <a:off x="8426824" y="3191435"/>
            <a:ext cx="2926976" cy="3263153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Can you figure out the different relationships between rows and columns?</a:t>
            </a:r>
          </a:p>
        </p:txBody>
      </p:sp>
    </p:spTree>
    <p:extLst>
      <p:ext uri="{BB962C8B-B14F-4D97-AF65-F5344CB8AC3E}">
        <p14:creationId xmlns:p14="http://schemas.microsoft.com/office/powerpoint/2010/main" val="131636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48608" cy="4815808"/>
          </a:xfrm>
        </p:spPr>
        <p:txBody>
          <a:bodyPr>
            <a:normAutofit/>
          </a:bodyPr>
          <a:lstStyle/>
          <a:p>
            <a:r>
              <a:rPr lang="en-US" dirty="0"/>
              <a:t>One way (</a:t>
            </a:r>
            <a:r>
              <a:rPr lang="en-US" i="1" dirty="0"/>
              <a:t>not necessarily the best way!</a:t>
            </a:r>
            <a:r>
              <a:rPr lang="en-US" dirty="0"/>
              <a:t>) to think about this problem is to assume that the stars are within a matrix with equal rows and columns</a:t>
            </a:r>
          </a:p>
          <a:p>
            <a:pPr marL="0" indent="0">
              <a:buNone/>
            </a:pP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Rhombus Example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0E8D1A46-3AB1-AE43-9FC3-0B2A9FB371AF}"/>
              </a:ext>
            </a:extLst>
          </p:cNvPr>
          <p:cNvGraphicFramePr>
            <a:graphicFrameLocks noGrp="1"/>
          </p:cNvGraphicFramePr>
          <p:nvPr/>
        </p:nvGraphicFramePr>
        <p:xfrm>
          <a:off x="3814212" y="2679033"/>
          <a:ext cx="4187050" cy="396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8705">
                  <a:extLst>
                    <a:ext uri="{9D8B030D-6E8A-4147-A177-3AD203B41FA5}">
                      <a16:colId xmlns:a16="http://schemas.microsoft.com/office/drawing/2014/main" xmlns="" val="260879902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66827736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331580395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51739804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174693298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825521657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695070899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2175702034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2910349176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934619992"/>
                    </a:ext>
                  </a:extLst>
                </a:gridCol>
              </a:tblGrid>
              <a:tr h="133565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1044886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968183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499416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203253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701271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931058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423218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522263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999379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5288937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5F0FFE9-0C7E-1A40-A773-C20FC1E866F6}"/>
              </a:ext>
            </a:extLst>
          </p:cNvPr>
          <p:cNvSpPr txBox="1"/>
          <p:nvPr/>
        </p:nvSpPr>
        <p:spPr>
          <a:xfrm>
            <a:off x="8265459" y="3540445"/>
            <a:ext cx="352134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Print a star when:</a:t>
            </a:r>
          </a:p>
          <a:p>
            <a:pPr marL="342900" indent="-342900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Row + Column == 6</a:t>
            </a:r>
          </a:p>
          <a:p>
            <a:pPr marL="342900" indent="-342900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Row + Column == 14</a:t>
            </a:r>
          </a:p>
          <a:p>
            <a:pPr marL="342900" indent="-342900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Row – Column == 4</a:t>
            </a:r>
          </a:p>
          <a:p>
            <a:pPr marL="342900" indent="-342900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Column – Row == 4</a:t>
            </a:r>
          </a:p>
        </p:txBody>
      </p:sp>
    </p:spTree>
    <p:extLst>
      <p:ext uri="{BB962C8B-B14F-4D97-AF65-F5344CB8AC3E}">
        <p14:creationId xmlns:p14="http://schemas.microsoft.com/office/powerpoint/2010/main" val="1830534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Rhombus Example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2F1B2B8-D420-D84E-8BD5-08F9E7F4C9BD}"/>
              </a:ext>
            </a:extLst>
          </p:cNvPr>
          <p:cNvSpPr txBox="1"/>
          <p:nvPr/>
        </p:nvSpPr>
        <p:spPr>
          <a:xfrm>
            <a:off x="1986242" y="2463814"/>
            <a:ext cx="8219515" cy="35394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in range(1, 10):</a:t>
            </a:r>
          </a:p>
          <a:p>
            <a:r>
              <a:rPr lang="en-US" sz="2800" dirty="0"/>
              <a:t>    for j in range(1, 10):</a:t>
            </a:r>
          </a:p>
          <a:p>
            <a:r>
              <a:rPr lang="en-US" sz="2800" dirty="0"/>
              <a:t>        if ((</a:t>
            </a:r>
            <a:r>
              <a:rPr lang="en-US" sz="2800" dirty="0" err="1"/>
              <a:t>i+j</a:t>
            </a:r>
            <a:r>
              <a:rPr lang="en-US" sz="2800" dirty="0"/>
              <a:t>== 6) or (j-</a:t>
            </a:r>
            <a:r>
              <a:rPr lang="en-US" sz="2800" dirty="0" err="1"/>
              <a:t>i</a:t>
            </a:r>
            <a:r>
              <a:rPr lang="en-US" sz="2800" dirty="0"/>
              <a:t>==4) or (</a:t>
            </a:r>
            <a:r>
              <a:rPr lang="en-US" sz="2800" dirty="0" err="1"/>
              <a:t>i+j</a:t>
            </a:r>
            <a:r>
              <a:rPr lang="en-US" sz="2800" dirty="0"/>
              <a:t> == 14) or (</a:t>
            </a:r>
            <a:r>
              <a:rPr lang="en-US" sz="2800" dirty="0" err="1"/>
              <a:t>i</a:t>
            </a:r>
            <a:r>
              <a:rPr lang="en-US" sz="2800" dirty="0"/>
              <a:t>-j==4)):</a:t>
            </a:r>
          </a:p>
          <a:p>
            <a:r>
              <a:rPr lang="en-US" sz="2800" dirty="0"/>
              <a:t>            print("*", end = "")</a:t>
            </a:r>
          </a:p>
          <a:p>
            <a:r>
              <a:rPr lang="en-US" sz="2800" dirty="0"/>
              <a:t>        else:</a:t>
            </a:r>
          </a:p>
          <a:p>
            <a:r>
              <a:rPr lang="en-US" sz="2800" dirty="0"/>
              <a:t>            print(" ", end = "")</a:t>
            </a:r>
          </a:p>
          <a:p>
            <a:r>
              <a:rPr lang="en-US" sz="2800" dirty="0"/>
              <a:t>    print()</a:t>
            </a:r>
          </a:p>
          <a:p>
            <a:r>
              <a:rPr lang="en-US" sz="2800" dirty="0"/>
              <a:t>   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CB8C51F-F3F7-BC45-BD42-B8BC38A8C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Here is one way of writing the program in Python</a:t>
            </a:r>
          </a:p>
          <a:p>
            <a:pPr marL="0" indent="0">
              <a:buNone/>
            </a:pP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3679D08D-1430-9E4E-959B-B99D6347B19A}"/>
              </a:ext>
            </a:extLst>
          </p:cNvPr>
          <p:cNvSpPr/>
          <p:nvPr/>
        </p:nvSpPr>
        <p:spPr>
          <a:xfrm>
            <a:off x="1986242" y="6138181"/>
            <a:ext cx="8219515" cy="638189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Can you generalize this code?</a:t>
            </a:r>
          </a:p>
        </p:txBody>
      </p:sp>
    </p:spTree>
    <p:extLst>
      <p:ext uri="{BB962C8B-B14F-4D97-AF65-F5344CB8AC3E}">
        <p14:creationId xmlns:p14="http://schemas.microsoft.com/office/powerpoint/2010/main" val="125434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Rhombus Example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CB8C51F-F3F7-BC45-BD42-B8BC38A8C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What are 6, 14, 4, and 4 below? </a:t>
            </a:r>
          </a:p>
          <a:p>
            <a:pPr marL="0" indent="0">
              <a:buNone/>
            </a:pP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C9DEF0BB-7F91-DF40-8968-D3B964A94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545086"/>
              </p:ext>
            </p:extLst>
          </p:nvPr>
        </p:nvGraphicFramePr>
        <p:xfrm>
          <a:off x="371768" y="2481809"/>
          <a:ext cx="4187050" cy="396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8705">
                  <a:extLst>
                    <a:ext uri="{9D8B030D-6E8A-4147-A177-3AD203B41FA5}">
                      <a16:colId xmlns:a16="http://schemas.microsoft.com/office/drawing/2014/main" xmlns="" val="260879902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66827736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331580395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51739804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174693298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825521657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695070899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2175702034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2910349176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934619992"/>
                    </a:ext>
                  </a:extLst>
                </a:gridCol>
              </a:tblGrid>
              <a:tr h="133565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1044886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968183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499416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203253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701271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931058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423218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522263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999379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528893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4F40BFE-88A7-884E-BF5A-E573D55EF41A}"/>
              </a:ext>
            </a:extLst>
          </p:cNvPr>
          <p:cNvSpPr txBox="1"/>
          <p:nvPr/>
        </p:nvSpPr>
        <p:spPr>
          <a:xfrm>
            <a:off x="4558820" y="3369892"/>
            <a:ext cx="352134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Print a star when:</a:t>
            </a:r>
          </a:p>
          <a:p>
            <a:pPr marL="342900" indent="-342900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Row + Column == 6 </a:t>
            </a:r>
          </a:p>
          <a:p>
            <a:pPr marL="342900" indent="-342900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Row + Column == 14</a:t>
            </a:r>
            <a:endParaRPr lang="en-US" sz="2800" b="1" dirty="0">
              <a:solidFill>
                <a:srgbClr val="0070C0"/>
              </a:solidFill>
            </a:endParaRPr>
          </a:p>
          <a:p>
            <a:pPr marL="342900" indent="-342900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Row – Column == 4</a:t>
            </a:r>
            <a:endParaRPr lang="en-US" sz="2800" b="1" dirty="0">
              <a:solidFill>
                <a:srgbClr val="00B050"/>
              </a:solidFill>
            </a:endParaRPr>
          </a:p>
          <a:p>
            <a:pPr marL="342900" indent="-342900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Column – Row == 4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333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Rhombus Example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CB8C51F-F3F7-BC45-BD42-B8BC38A8C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What are 6, 14, 4, and 4 below? </a:t>
            </a:r>
          </a:p>
          <a:p>
            <a:pPr marL="0" indent="0">
              <a:buNone/>
            </a:pP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DCF3401F-CA3C-A749-B182-C712C393C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84206"/>
              </p:ext>
            </p:extLst>
          </p:nvPr>
        </p:nvGraphicFramePr>
        <p:xfrm>
          <a:off x="371768" y="2481809"/>
          <a:ext cx="4187050" cy="396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8705">
                  <a:extLst>
                    <a:ext uri="{9D8B030D-6E8A-4147-A177-3AD203B41FA5}">
                      <a16:colId xmlns:a16="http://schemas.microsoft.com/office/drawing/2014/main" xmlns="" val="260879902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66827736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331580395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517398041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174693298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825521657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3695070899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2175702034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2910349176"/>
                    </a:ext>
                  </a:extLst>
                </a:gridCol>
                <a:gridCol w="418705">
                  <a:extLst>
                    <a:ext uri="{9D8B030D-6E8A-4147-A177-3AD203B41FA5}">
                      <a16:colId xmlns:a16="http://schemas.microsoft.com/office/drawing/2014/main" xmlns="" val="1934619992"/>
                    </a:ext>
                  </a:extLst>
                </a:gridCol>
              </a:tblGrid>
              <a:tr h="133565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1044886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968183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499416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203253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701271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9310584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423218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522263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999379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110642" marR="11064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*</a:t>
                      </a:r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10642" marR="110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52889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0B1077D2-9F56-7343-9042-D1B5976B452F}"/>
                  </a:ext>
                </a:extLst>
              </p:cNvPr>
              <p:cNvSpPr txBox="1"/>
              <p:nvPr/>
            </p:nvSpPr>
            <p:spPr>
              <a:xfrm>
                <a:off x="4558820" y="3369892"/>
                <a:ext cx="7722627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rgbClr val="0070C0"/>
                    </a:solidFill>
                  </a:rPr>
                  <a:t>Print a star when:</a:t>
                </a:r>
              </a:p>
              <a:p>
                <a:pPr marL="342900" indent="-342900">
                  <a:buAutoNum type="arabicParenR"/>
                </a:pPr>
                <a:r>
                  <a:rPr lang="en-US" sz="2800" dirty="0">
                    <a:solidFill>
                      <a:srgbClr val="0070C0"/>
                    </a:solidFill>
                  </a:rPr>
                  <a:t>Row + Column == 6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(i.e., 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Columns/2 +2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)</a:t>
                </a:r>
              </a:p>
              <a:p>
                <a:pPr marL="342900" indent="-342900">
                  <a:buAutoNum type="arabicParenR"/>
                </a:pPr>
                <a:r>
                  <a:rPr lang="en-US" sz="2800" dirty="0">
                    <a:solidFill>
                      <a:srgbClr val="0070C0"/>
                    </a:solidFill>
                  </a:rPr>
                  <a:t>Row + Column == 14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(i.e., 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Columns +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𝑹𝒐𝒘𝒔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</m:oMath>
                </a14:m>
                <a:r>
                  <a:rPr lang="en-US" sz="2800" b="1" dirty="0">
                    <a:solidFill>
                      <a:srgbClr val="00B050"/>
                    </a:solidFill>
                  </a:rPr>
                  <a:t>) </a:t>
                </a:r>
                <a:endParaRPr lang="en-US" sz="2800" b="1" dirty="0">
                  <a:solidFill>
                    <a:srgbClr val="0070C0"/>
                  </a:solidFill>
                </a:endParaRPr>
              </a:p>
              <a:p>
                <a:pPr marL="342900" indent="-342900">
                  <a:buAutoNum type="arabicParenR"/>
                </a:pPr>
                <a:r>
                  <a:rPr lang="en-US" sz="2800" dirty="0">
                    <a:solidFill>
                      <a:srgbClr val="0070C0"/>
                    </a:solidFill>
                  </a:rPr>
                  <a:t>Row – Column == 4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(i.e., Columns/2)</a:t>
                </a:r>
              </a:p>
              <a:p>
                <a:pPr marL="342900" indent="-342900">
                  <a:buAutoNum type="arabicParenR"/>
                </a:pPr>
                <a:r>
                  <a:rPr lang="en-US" sz="2800" dirty="0">
                    <a:solidFill>
                      <a:srgbClr val="0070C0"/>
                    </a:solidFill>
                  </a:rPr>
                  <a:t>Column – Row == 4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(i.e., Columns/2)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1077D2-9F56-7343-9042-D1B5976B4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820" y="3369892"/>
                <a:ext cx="7722627" cy="2246769"/>
              </a:xfrm>
              <a:prstGeom prst="rect">
                <a:avLst/>
              </a:prstGeom>
              <a:blipFill>
                <a:blip r:embed="rId2"/>
                <a:stretch>
                  <a:fillRect l="-1642" t="-2247" r="-657" b="-7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3424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Loop Structures- Part II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/>
              <a:t>Loop Structures- Part III:</a:t>
            </a:r>
          </a:p>
          <a:p>
            <a:pPr lvl="2"/>
            <a:r>
              <a:rPr lang="en-US" sz="2400" dirty="0"/>
              <a:t>While Statement</a:t>
            </a:r>
          </a:p>
          <a:p>
            <a:pPr lvl="2"/>
            <a:r>
              <a:rPr lang="en-US" sz="2400" dirty="0"/>
              <a:t>Nested Loops</a:t>
            </a:r>
          </a:p>
          <a:p>
            <a:pPr lvl="2"/>
            <a:r>
              <a:rPr lang="en-US" sz="2400" dirty="0"/>
              <a:t>Various Examples</a:t>
            </a:r>
          </a:p>
          <a:p>
            <a:pPr lvl="2"/>
            <a:endParaRPr lang="en-US" sz="2400" dirty="0"/>
          </a:p>
          <a:p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/>
            <a:r>
              <a:rPr lang="en-US" dirty="0"/>
              <a:t>HA3 will be out by tonight; it is due on Saturday Oct 6 by 11:00AM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Quiz I is on Sunday Oct 7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77" y="365125"/>
            <a:ext cx="11456894" cy="1325563"/>
          </a:xfrm>
        </p:spPr>
        <p:txBody>
          <a:bodyPr/>
          <a:lstStyle/>
          <a:p>
            <a:pPr algn="ctr"/>
            <a:r>
              <a:rPr lang="en-US" dirty="0"/>
              <a:t>The Rhombus Example: A More General Version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5A48A3B-5A07-384D-8042-1ECC08DB452F}"/>
              </a:ext>
            </a:extLst>
          </p:cNvPr>
          <p:cNvSpPr txBox="1"/>
          <p:nvPr/>
        </p:nvSpPr>
        <p:spPr>
          <a:xfrm>
            <a:off x="939333" y="1690688"/>
            <a:ext cx="10402982" cy="48320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while True:</a:t>
            </a:r>
          </a:p>
          <a:p>
            <a:r>
              <a:rPr lang="en-US" sz="2800" dirty="0"/>
              <a:t>    rows = </a:t>
            </a:r>
            <a:r>
              <a:rPr lang="en-US" sz="2800" dirty="0" err="1"/>
              <a:t>eval</a:t>
            </a:r>
            <a:r>
              <a:rPr lang="en-US" sz="2800" dirty="0"/>
              <a:t>(input("Enter number of rows: "))</a:t>
            </a:r>
          </a:p>
          <a:p>
            <a:r>
              <a:rPr lang="en-US" sz="2800" dirty="0"/>
              <a:t>    columns = </a:t>
            </a:r>
            <a:r>
              <a:rPr lang="en-US" sz="2800" dirty="0" err="1"/>
              <a:t>eval</a:t>
            </a:r>
            <a:r>
              <a:rPr lang="en-US" sz="2800" dirty="0"/>
              <a:t>(input("Enter number of columns: "))</a:t>
            </a:r>
          </a:p>
          <a:p>
            <a:endParaRPr lang="en-US" sz="2800" dirty="0"/>
          </a:p>
          <a:p>
            <a:r>
              <a:rPr lang="en-US" sz="2800" dirty="0"/>
              <a:t>    if rows != columns or rows % 2 != 1 or columns % 2 != 1:</a:t>
            </a:r>
          </a:p>
          <a:p>
            <a:r>
              <a:rPr lang="en-US" sz="2800" dirty="0"/>
              <a:t>        print("Please enter odd and equal rows and columns")</a:t>
            </a:r>
          </a:p>
          <a:p>
            <a:r>
              <a:rPr lang="en-US" sz="2800" dirty="0"/>
              <a:t>    else:</a:t>
            </a:r>
          </a:p>
          <a:p>
            <a:r>
              <a:rPr lang="en-US" sz="2800" dirty="0"/>
              <a:t>        break</a:t>
            </a:r>
          </a:p>
          <a:p>
            <a:endParaRPr lang="en-US" sz="2800" dirty="0"/>
          </a:p>
          <a:p>
            <a:r>
              <a:rPr lang="en-US" sz="2800" dirty="0"/>
              <a:t>rows = abs(rows)</a:t>
            </a:r>
          </a:p>
          <a:p>
            <a:r>
              <a:rPr lang="en-US" sz="2800" dirty="0"/>
              <a:t>columns = abs(columns)</a:t>
            </a:r>
          </a:p>
        </p:txBody>
      </p:sp>
    </p:spTree>
    <p:extLst>
      <p:ext uri="{BB962C8B-B14F-4D97-AF65-F5344CB8AC3E}">
        <p14:creationId xmlns:p14="http://schemas.microsoft.com/office/powerpoint/2010/main" val="200747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77" y="365125"/>
            <a:ext cx="11456894" cy="1325563"/>
          </a:xfrm>
        </p:spPr>
        <p:txBody>
          <a:bodyPr/>
          <a:lstStyle/>
          <a:p>
            <a:pPr algn="ctr"/>
            <a:r>
              <a:rPr lang="en-US" dirty="0"/>
              <a:t>The Rhombus Example: A More General Version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5A48A3B-5A07-384D-8042-1ECC08DB452F}"/>
              </a:ext>
            </a:extLst>
          </p:cNvPr>
          <p:cNvSpPr txBox="1"/>
          <p:nvPr/>
        </p:nvSpPr>
        <p:spPr>
          <a:xfrm>
            <a:off x="939332" y="1690688"/>
            <a:ext cx="10589279" cy="35394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in range(1, rows+1):</a:t>
            </a:r>
          </a:p>
          <a:p>
            <a:r>
              <a:rPr lang="en-US" sz="2800" dirty="0"/>
              <a:t>    for j in range(1, columns+1):</a:t>
            </a:r>
          </a:p>
          <a:p>
            <a:r>
              <a:rPr lang="en-US" sz="2800" dirty="0"/>
              <a:t>        if ((</a:t>
            </a:r>
            <a:r>
              <a:rPr lang="en-US" sz="2800" dirty="0" err="1"/>
              <a:t>i+j</a:t>
            </a:r>
            <a:r>
              <a:rPr lang="en-US" sz="2800" dirty="0"/>
              <a:t>== (columns//2 +2)) or (j-</a:t>
            </a:r>
            <a:r>
              <a:rPr lang="en-US" sz="2800" dirty="0" err="1"/>
              <a:t>i</a:t>
            </a:r>
            <a:r>
              <a:rPr lang="en-US" sz="2800" dirty="0"/>
              <a:t>==(columns//2)) or (</a:t>
            </a:r>
            <a:r>
              <a:rPr lang="en-US" sz="2800" dirty="0" err="1"/>
              <a:t>i+j</a:t>
            </a:r>
            <a:r>
              <a:rPr lang="en-US" sz="2800" dirty="0"/>
              <a:t> == (columns+ </a:t>
            </a:r>
            <a:r>
              <a:rPr lang="en-US" sz="2800" dirty="0" err="1"/>
              <a:t>math.ceil</a:t>
            </a:r>
            <a:r>
              <a:rPr lang="en-US" sz="2800" dirty="0"/>
              <a:t>(rows/2))) or (</a:t>
            </a:r>
            <a:r>
              <a:rPr lang="en-US" sz="2800" dirty="0" err="1"/>
              <a:t>i</a:t>
            </a:r>
            <a:r>
              <a:rPr lang="en-US" sz="2800" dirty="0"/>
              <a:t>-j==(columns//2))):</a:t>
            </a:r>
          </a:p>
          <a:p>
            <a:r>
              <a:rPr lang="en-US" sz="2800" dirty="0"/>
              <a:t>            print("*", end = "")</a:t>
            </a:r>
          </a:p>
          <a:p>
            <a:r>
              <a:rPr lang="en-US" sz="2800" dirty="0"/>
              <a:t>        else:</a:t>
            </a:r>
          </a:p>
          <a:p>
            <a:r>
              <a:rPr lang="en-US" sz="2800" dirty="0"/>
              <a:t>            print(" ", end = "")</a:t>
            </a:r>
          </a:p>
          <a:p>
            <a:r>
              <a:rPr lang="en-US" sz="2800" dirty="0"/>
              <a:t>    print()</a:t>
            </a:r>
          </a:p>
        </p:txBody>
      </p:sp>
    </p:spTree>
    <p:extLst>
      <p:ext uri="{BB962C8B-B14F-4D97-AF65-F5344CB8AC3E}">
        <p14:creationId xmlns:p14="http://schemas.microsoft.com/office/powerpoint/2010/main" val="349814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77" y="365125"/>
            <a:ext cx="11456894" cy="1325563"/>
          </a:xfrm>
        </p:spPr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B4FE04D2-F852-704B-8BE1-8006D0CC2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Problem Solving</a:t>
            </a: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59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Suppose we want to write a program that computes and outputs the </a:t>
            </a:r>
            <a:r>
              <a:rPr lang="en-US" b="1" i="1" dirty="0"/>
              <a:t>n</a:t>
            </a:r>
            <a:r>
              <a:rPr lang="en-US" dirty="0"/>
              <a:t>th Fibonacci number, where </a:t>
            </a:r>
            <a:r>
              <a:rPr lang="en-US" b="1" i="1" dirty="0"/>
              <a:t>n</a:t>
            </a:r>
            <a:r>
              <a:rPr lang="en-US" dirty="0"/>
              <a:t> is a value entered by a user</a:t>
            </a:r>
          </a:p>
          <a:p>
            <a:endParaRPr lang="en-US" dirty="0"/>
          </a:p>
          <a:p>
            <a:r>
              <a:rPr lang="en-US" dirty="0"/>
              <a:t>The Fibonacci sequence starts with 0 and 1</a:t>
            </a:r>
          </a:p>
          <a:p>
            <a:endParaRPr lang="en-US" dirty="0"/>
          </a:p>
          <a:p>
            <a:r>
              <a:rPr lang="en-US" dirty="0"/>
              <a:t>After these first two numbers, each number in the sequence is computed as simply the sum of the previous two numbers</a:t>
            </a:r>
          </a:p>
          <a:p>
            <a:pPr lvl="1"/>
            <a:r>
              <a:rPr lang="en-US" sz="2800" b="1" dirty="0"/>
              <a:t>E.g., </a:t>
            </a:r>
            <a:r>
              <a:rPr lang="en-US" sz="2800" b="1" dirty="0">
                <a:solidFill>
                  <a:srgbClr val="00B050"/>
                </a:solidFill>
              </a:rPr>
              <a:t>0, 1, 1, 2, 3, 5, 8, 13, 21, 34, …</a:t>
            </a:r>
          </a:p>
          <a:p>
            <a:pPr lvl="1"/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Recap: Fibonacci </a:t>
            </a:r>
            <a:r>
              <a:rPr lang="en-US" dirty="0"/>
              <a:t>Sequence</a:t>
            </a:r>
          </a:p>
        </p:txBody>
      </p:sp>
    </p:spTree>
    <p:extLst>
      <p:ext uri="{BB962C8B-B14F-4D97-AF65-F5344CB8AC3E}">
        <p14:creationId xmlns:p14="http://schemas.microsoft.com/office/powerpoint/2010/main" val="230318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Recap: Fibonacci </a:t>
            </a:r>
            <a:r>
              <a:rPr lang="en-US" dirty="0"/>
              <a:t>Sequence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xmlns="" id="{D1169D81-5868-A14D-96B1-0A97A7112CBA}"/>
              </a:ext>
            </a:extLst>
          </p:cNvPr>
          <p:cNvSpPr txBox="1">
            <a:spLocks/>
          </p:cNvSpPr>
          <p:nvPr/>
        </p:nvSpPr>
        <p:spPr>
          <a:xfrm>
            <a:off x="1600200" y="1844674"/>
            <a:ext cx="8991600" cy="48799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18000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100" dirty="0"/>
              <a:t>def </a:t>
            </a:r>
            <a:r>
              <a:rPr lang="en-US" sz="5100" dirty="0" err="1"/>
              <a:t>fibonacci</a:t>
            </a:r>
            <a:r>
              <a:rPr lang="en-US" sz="5100" dirty="0"/>
              <a:t>(n):</a:t>
            </a:r>
          </a:p>
          <a:p>
            <a:pPr marL="0" indent="0">
              <a:buNone/>
            </a:pPr>
            <a:r>
              <a:rPr lang="en-US" sz="5100" dirty="0"/>
              <a:t>    </a:t>
            </a:r>
            <a:r>
              <a:rPr lang="en-US" sz="5100" dirty="0" err="1"/>
              <a:t>f_i</a:t>
            </a:r>
            <a:r>
              <a:rPr lang="en-US" sz="5100" dirty="0"/>
              <a:t> = 0</a:t>
            </a:r>
          </a:p>
          <a:p>
            <a:pPr marL="0" indent="0">
              <a:buNone/>
            </a:pPr>
            <a:r>
              <a:rPr lang="en-US" sz="5100" dirty="0"/>
              <a:t>    </a:t>
            </a:r>
            <a:r>
              <a:rPr lang="en-US" sz="5100" dirty="0" err="1"/>
              <a:t>f_j</a:t>
            </a:r>
            <a:r>
              <a:rPr lang="en-US" sz="5100" dirty="0"/>
              <a:t> = 1</a:t>
            </a:r>
          </a:p>
          <a:p>
            <a:pPr marL="0" indent="0">
              <a:buNone/>
            </a:pPr>
            <a:r>
              <a:rPr lang="en-US" sz="5100" dirty="0"/>
              <a:t>    </a:t>
            </a:r>
          </a:p>
          <a:p>
            <a:pPr marL="0" indent="0">
              <a:buNone/>
            </a:pPr>
            <a:r>
              <a:rPr lang="en-US" sz="5100" dirty="0"/>
              <a:t>    print(</a:t>
            </a:r>
            <a:r>
              <a:rPr lang="en-US" sz="5100" dirty="0" err="1"/>
              <a:t>f_i</a:t>
            </a:r>
            <a:r>
              <a:rPr lang="en-US" sz="5100" dirty="0"/>
              <a:t>, </a:t>
            </a:r>
            <a:r>
              <a:rPr lang="en-US" sz="5100" dirty="0" err="1"/>
              <a:t>f_j</a:t>
            </a:r>
            <a:r>
              <a:rPr lang="en-US" sz="5100" dirty="0"/>
              <a:t>, end = " ")</a:t>
            </a:r>
          </a:p>
          <a:p>
            <a:pPr marL="0" indent="0">
              <a:buNone/>
            </a:pPr>
            <a:r>
              <a:rPr lang="en-US" sz="5100" dirty="0"/>
              <a:t>    </a:t>
            </a:r>
          </a:p>
          <a:p>
            <a:pPr marL="0" indent="0">
              <a:buNone/>
            </a:pPr>
            <a:r>
              <a:rPr lang="en-US" sz="5100" dirty="0"/>
              <a:t>    for k in range(2, n+1):</a:t>
            </a:r>
          </a:p>
          <a:p>
            <a:pPr marL="0" indent="0">
              <a:buNone/>
            </a:pPr>
            <a:r>
              <a:rPr lang="en-US" sz="5100" dirty="0"/>
              <a:t>        </a:t>
            </a:r>
            <a:r>
              <a:rPr lang="en-US" sz="5100" dirty="0" err="1"/>
              <a:t>f_new</a:t>
            </a:r>
            <a:r>
              <a:rPr lang="en-US" sz="5100" dirty="0"/>
              <a:t> = </a:t>
            </a:r>
            <a:r>
              <a:rPr lang="en-US" sz="5100" dirty="0" err="1"/>
              <a:t>f_i</a:t>
            </a:r>
            <a:r>
              <a:rPr lang="en-US" sz="5100" dirty="0"/>
              <a:t> + </a:t>
            </a:r>
            <a:r>
              <a:rPr lang="en-US" sz="5100" dirty="0" err="1"/>
              <a:t>f_j</a:t>
            </a:r>
            <a:endParaRPr lang="en-US" sz="5100" dirty="0"/>
          </a:p>
          <a:p>
            <a:pPr marL="0" indent="0">
              <a:buNone/>
            </a:pPr>
            <a:r>
              <a:rPr lang="en-US" sz="5100" dirty="0"/>
              <a:t>        print(</a:t>
            </a:r>
            <a:r>
              <a:rPr lang="en-US" sz="5100" dirty="0" err="1"/>
              <a:t>f_new</a:t>
            </a:r>
            <a:r>
              <a:rPr lang="en-US" sz="5100" dirty="0"/>
              <a:t>, end = " ")</a:t>
            </a:r>
          </a:p>
          <a:p>
            <a:pPr marL="0" indent="0">
              <a:buNone/>
            </a:pPr>
            <a:r>
              <a:rPr lang="en-US" sz="5100" dirty="0"/>
              <a:t>        </a:t>
            </a:r>
            <a:r>
              <a:rPr lang="en-US" sz="5100" dirty="0" err="1"/>
              <a:t>f_i</a:t>
            </a:r>
            <a:r>
              <a:rPr lang="en-US" sz="5100" dirty="0"/>
              <a:t> = </a:t>
            </a:r>
            <a:r>
              <a:rPr lang="en-US" sz="5100" dirty="0" err="1"/>
              <a:t>f_j</a:t>
            </a:r>
            <a:endParaRPr lang="en-US" sz="5100" dirty="0"/>
          </a:p>
          <a:p>
            <a:pPr marL="0" indent="0">
              <a:buNone/>
            </a:pPr>
            <a:r>
              <a:rPr lang="en-US" sz="5100" dirty="0"/>
              <a:t>        </a:t>
            </a:r>
            <a:r>
              <a:rPr lang="en-US" sz="5100" dirty="0" err="1"/>
              <a:t>f_j</a:t>
            </a:r>
            <a:r>
              <a:rPr lang="en-US" sz="5100" dirty="0"/>
              <a:t> = </a:t>
            </a:r>
            <a:r>
              <a:rPr lang="en-US" sz="5100" dirty="0" err="1"/>
              <a:t>f_new</a:t>
            </a:r>
            <a:endParaRPr lang="en-US" sz="5100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6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Recap: Fibonacci </a:t>
            </a:r>
            <a:r>
              <a:rPr lang="en-US" dirty="0"/>
              <a:t>Sequence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B4341ED-9CE6-CE4B-91CE-C53F4055F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844675"/>
            <a:ext cx="8991600" cy="4351338"/>
          </a:xfrm>
          <a:ln>
            <a:solidFill>
              <a:srgbClr val="0070C0"/>
            </a:solidFill>
          </a:ln>
        </p:spPr>
        <p:txBody>
          <a:bodyPr tIns="180000">
            <a:normAutofit/>
          </a:bodyPr>
          <a:lstStyle/>
          <a:p>
            <a:pPr marL="0" indent="0">
              <a:buNone/>
            </a:pPr>
            <a:r>
              <a:rPr lang="en-US" dirty="0"/>
              <a:t>n = </a:t>
            </a:r>
            <a:r>
              <a:rPr lang="en-US" dirty="0" err="1"/>
              <a:t>eval</a:t>
            </a:r>
            <a:r>
              <a:rPr lang="en-US" dirty="0"/>
              <a:t>(input("Enter a number that is larger than 1 &gt;&gt; "))</a:t>
            </a:r>
          </a:p>
          <a:p>
            <a:pPr marL="0" indent="0">
              <a:buNone/>
            </a:pPr>
            <a:r>
              <a:rPr lang="en-US" dirty="0"/>
              <a:t>if n &lt; 2:</a:t>
            </a:r>
          </a:p>
          <a:p>
            <a:pPr marL="0" indent="0">
              <a:buNone/>
            </a:pPr>
            <a:r>
              <a:rPr lang="en-US" dirty="0"/>
              <a:t>    print("You can only enter a number that is larger than 1!")</a:t>
            </a:r>
          </a:p>
          <a:p>
            <a:pPr marL="0" indent="0">
              <a:buNone/>
            </a:pPr>
            <a:r>
              <a:rPr lang="en-US" dirty="0"/>
              <a:t>else: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fibonacci</a:t>
            </a:r>
            <a:r>
              <a:rPr lang="en-US" dirty="0"/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4193781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So far, we have considered only the case where the number of iterations is determined before the loop starts</a:t>
            </a:r>
          </a:p>
          <a:p>
            <a:pPr lvl="1"/>
            <a:r>
              <a:rPr lang="en-US" sz="2800" dirty="0"/>
              <a:t>This kind of loops is called </a:t>
            </a:r>
            <a:r>
              <a:rPr lang="en-US" sz="2800" i="1" dirty="0">
                <a:solidFill>
                  <a:srgbClr val="0070C0"/>
                </a:solidFill>
              </a:rPr>
              <a:t>definite loops </a:t>
            </a:r>
            <a:r>
              <a:rPr lang="en-US" sz="2800" dirty="0"/>
              <a:t>and </a:t>
            </a:r>
            <a:r>
              <a:rPr lang="en-US" sz="2800" i="1" dirty="0"/>
              <a:t>for</a:t>
            </a:r>
            <a:r>
              <a:rPr lang="en-US" sz="2800" dirty="0"/>
              <a:t> is used in Python to write definite loops</a:t>
            </a:r>
          </a:p>
          <a:p>
            <a:endParaRPr lang="en-US" dirty="0"/>
          </a:p>
          <a:p>
            <a:r>
              <a:rPr lang="en-US" dirty="0"/>
              <a:t>But, what if we want to write loops, wherein we do not know the number of iterations beforehand?</a:t>
            </a:r>
          </a:p>
          <a:p>
            <a:pPr lvl="1"/>
            <a:r>
              <a:rPr lang="en-US" sz="2800" dirty="0"/>
              <a:t>This kind of loops is denoted as </a:t>
            </a:r>
            <a:r>
              <a:rPr lang="en-US" sz="2800" i="1" dirty="0">
                <a:solidFill>
                  <a:srgbClr val="0070C0"/>
                </a:solidFill>
              </a:rPr>
              <a:t>indefinite loops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Definite Loops vs. Indefinite Loops</a:t>
            </a:r>
          </a:p>
        </p:txBody>
      </p:sp>
    </p:spTree>
    <p:extLst>
      <p:ext uri="{BB962C8B-B14F-4D97-AF65-F5344CB8AC3E}">
        <p14:creationId xmlns:p14="http://schemas.microsoft.com/office/powerpoint/2010/main" val="340687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In Python, an indefinite loop is implemented using a while statement </a:t>
            </a:r>
          </a:p>
          <a:p>
            <a:endParaRPr lang="en-US" sz="2800" dirty="0"/>
          </a:p>
          <a:p>
            <a:endParaRPr lang="en-US" dirty="0"/>
          </a:p>
          <a:p>
            <a:endParaRPr lang="en-US" sz="2800" dirty="0"/>
          </a:p>
          <a:p>
            <a:r>
              <a:rPr lang="en-US" b="1" dirty="0">
                <a:solidFill>
                  <a:srgbClr val="C00000"/>
                </a:solidFill>
              </a:rPr>
              <a:t>&lt;condition&gt; </a:t>
            </a:r>
            <a:r>
              <a:rPr lang="en-US" dirty="0"/>
              <a:t>is a Boolean expression, just like in if statements</a:t>
            </a:r>
          </a:p>
          <a:p>
            <a:endParaRPr lang="en-US" sz="2800" dirty="0"/>
          </a:p>
          <a:p>
            <a:r>
              <a:rPr lang="en-US" b="1" dirty="0">
                <a:solidFill>
                  <a:srgbClr val="C00000"/>
                </a:solidFill>
              </a:rPr>
              <a:t>&lt;body&gt; </a:t>
            </a:r>
            <a:r>
              <a:rPr lang="en-US" dirty="0"/>
              <a:t>is, as usual, a sequence of one or more statements</a:t>
            </a:r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While Statement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011618C-68FC-D548-A403-0C8ABEBA88D2}"/>
              </a:ext>
            </a:extLst>
          </p:cNvPr>
          <p:cNvSpPr txBox="1"/>
          <p:nvPr/>
        </p:nvSpPr>
        <p:spPr>
          <a:xfrm>
            <a:off x="4652207" y="2540374"/>
            <a:ext cx="29545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while &lt;condition&gt;: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	&lt;body&gt;</a:t>
            </a:r>
          </a:p>
        </p:txBody>
      </p:sp>
    </p:spTree>
    <p:extLst>
      <p:ext uri="{BB962C8B-B14F-4D97-AF65-F5344CB8AC3E}">
        <p14:creationId xmlns:p14="http://schemas.microsoft.com/office/powerpoint/2010/main" val="406632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The Flowchart of a While Loop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xmlns="" id="{71E1AFF3-1AD3-8C4E-9CA5-708E5B828EFA}"/>
              </a:ext>
            </a:extLst>
          </p:cNvPr>
          <p:cNvSpPr/>
          <p:nvPr/>
        </p:nvSpPr>
        <p:spPr>
          <a:xfrm>
            <a:off x="3617975" y="2485939"/>
            <a:ext cx="5177896" cy="1285315"/>
          </a:xfrm>
          <a:prstGeom prst="diamond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Is &lt;condition&gt; True?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447905A2-7047-B24E-B025-551981199BF1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6206923" y="1657350"/>
            <a:ext cx="0" cy="828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F044384-CB61-0040-AFEF-10394D743939}"/>
              </a:ext>
            </a:extLst>
          </p:cNvPr>
          <p:cNvSpPr txBox="1"/>
          <p:nvPr/>
        </p:nvSpPr>
        <p:spPr>
          <a:xfrm>
            <a:off x="8876210" y="263814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FF06CC1-C295-F542-AB92-7E9AD46EB62A}"/>
              </a:ext>
            </a:extLst>
          </p:cNvPr>
          <p:cNvSpPr txBox="1"/>
          <p:nvPr/>
        </p:nvSpPr>
        <p:spPr>
          <a:xfrm>
            <a:off x="5336079" y="3901576"/>
            <a:ext cx="665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F9B1B8D-87AB-004D-9E79-906FD5E6A209}"/>
              </a:ext>
            </a:extLst>
          </p:cNvPr>
          <p:cNvCxnSpPr>
            <a:cxnSpLocks/>
          </p:cNvCxnSpPr>
          <p:nvPr/>
        </p:nvCxnSpPr>
        <p:spPr>
          <a:xfrm>
            <a:off x="8795871" y="3128595"/>
            <a:ext cx="651518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186D2320-A06C-8343-BC8F-D9ADE4C939B9}"/>
              </a:ext>
            </a:extLst>
          </p:cNvPr>
          <p:cNvCxnSpPr>
            <a:cxnSpLocks/>
          </p:cNvCxnSpPr>
          <p:nvPr/>
        </p:nvCxnSpPr>
        <p:spPr>
          <a:xfrm>
            <a:off x="2759064" y="2085829"/>
            <a:ext cx="0" cy="4010171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CBCDE0D-79FB-364B-83B6-90828171FF51}"/>
              </a:ext>
            </a:extLst>
          </p:cNvPr>
          <p:cNvSpPr/>
          <p:nvPr/>
        </p:nvSpPr>
        <p:spPr>
          <a:xfrm>
            <a:off x="5130929" y="4577986"/>
            <a:ext cx="2151987" cy="914702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&lt;body&gt;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A4C48BB2-713B-3747-8D06-D8C9C043218B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6206923" y="3771254"/>
            <a:ext cx="0" cy="80673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AF8859AC-022C-EC43-B74F-F2345357F2B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206923" y="5492688"/>
            <a:ext cx="0" cy="6033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94671B23-D402-7B4E-BB81-06FF34714C74}"/>
              </a:ext>
            </a:extLst>
          </p:cNvPr>
          <p:cNvCxnSpPr>
            <a:cxnSpLocks/>
          </p:cNvCxnSpPr>
          <p:nvPr/>
        </p:nvCxnSpPr>
        <p:spPr>
          <a:xfrm flipH="1">
            <a:off x="6381750" y="6096000"/>
            <a:ext cx="1" cy="40010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A52D7999-7C55-CB47-A436-A47E25887E9E}"/>
              </a:ext>
            </a:extLst>
          </p:cNvPr>
          <p:cNvCxnSpPr>
            <a:cxnSpLocks/>
          </p:cNvCxnSpPr>
          <p:nvPr/>
        </p:nvCxnSpPr>
        <p:spPr>
          <a:xfrm>
            <a:off x="2759064" y="6096000"/>
            <a:ext cx="34478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BC8E98E3-91FE-3343-AF55-142466C376AC}"/>
              </a:ext>
            </a:extLst>
          </p:cNvPr>
          <p:cNvCxnSpPr>
            <a:cxnSpLocks/>
          </p:cNvCxnSpPr>
          <p:nvPr/>
        </p:nvCxnSpPr>
        <p:spPr>
          <a:xfrm>
            <a:off x="2759064" y="2085829"/>
            <a:ext cx="34478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0AA82DC3-82DE-EB4A-B22C-0697EBE44ABF}"/>
              </a:ext>
            </a:extLst>
          </p:cNvPr>
          <p:cNvCxnSpPr>
            <a:cxnSpLocks/>
          </p:cNvCxnSpPr>
          <p:nvPr/>
        </p:nvCxnSpPr>
        <p:spPr>
          <a:xfrm>
            <a:off x="9447389" y="3109545"/>
            <a:ext cx="0" cy="2986455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33666393-E901-174D-A99F-FBCE4A4F9E2F}"/>
              </a:ext>
            </a:extLst>
          </p:cNvPr>
          <p:cNvCxnSpPr>
            <a:cxnSpLocks/>
          </p:cNvCxnSpPr>
          <p:nvPr/>
        </p:nvCxnSpPr>
        <p:spPr>
          <a:xfrm>
            <a:off x="6381750" y="6096000"/>
            <a:ext cx="306563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15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Here is how we have done it before:</a:t>
            </a:r>
          </a:p>
          <a:p>
            <a:endParaRPr lang="en-US" dirty="0"/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Average of a Series of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8DC641-6403-0B44-BA30-966A7D678ECB}"/>
              </a:ext>
            </a:extLst>
          </p:cNvPr>
          <p:cNvSpPr txBox="1"/>
          <p:nvPr/>
        </p:nvSpPr>
        <p:spPr>
          <a:xfrm>
            <a:off x="2274673" y="2486449"/>
            <a:ext cx="7932008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main():</a:t>
            </a:r>
          </a:p>
          <a:p>
            <a:r>
              <a:rPr lang="en-US" sz="2400" dirty="0"/>
              <a:t>    n = </a:t>
            </a:r>
            <a:r>
              <a:rPr lang="en-US" sz="2400" dirty="0" err="1"/>
              <a:t>eval</a:t>
            </a:r>
            <a:r>
              <a:rPr lang="en-US" sz="2400" dirty="0"/>
              <a:t>(input("How many numbers do you have? "))</a:t>
            </a:r>
          </a:p>
          <a:p>
            <a:r>
              <a:rPr lang="en-US" sz="2400" dirty="0"/>
              <a:t>    sum = 0.0</a:t>
            </a:r>
          </a:p>
          <a:p>
            <a:endParaRPr lang="en-US" sz="2400" dirty="0"/>
          </a:p>
          <a:p>
            <a:r>
              <a:rPr lang="en-US" sz="2400" dirty="0"/>
              <a:t>    for </a:t>
            </a:r>
            <a:r>
              <a:rPr lang="en-US" sz="2400" dirty="0" err="1"/>
              <a:t>i</a:t>
            </a:r>
            <a:r>
              <a:rPr lang="en-US" sz="2400" dirty="0"/>
              <a:t> in range(n):</a:t>
            </a:r>
          </a:p>
          <a:p>
            <a:r>
              <a:rPr lang="en-US" sz="2400" dirty="0"/>
              <a:t>        x = </a:t>
            </a:r>
            <a:r>
              <a:rPr lang="en-US" sz="2400" dirty="0" err="1"/>
              <a:t>eval</a:t>
            </a:r>
            <a:r>
              <a:rPr lang="en-US" sz="2400" dirty="0"/>
              <a:t>(input("Enter a number &gt;&gt; "))</a:t>
            </a:r>
          </a:p>
          <a:p>
            <a:r>
              <a:rPr lang="en-US" sz="2400" dirty="0"/>
              <a:t>        sum = sum + x</a:t>
            </a:r>
          </a:p>
          <a:p>
            <a:endParaRPr lang="en-US" sz="2400" dirty="0"/>
          </a:p>
          <a:p>
            <a:r>
              <a:rPr lang="en-US" sz="2400" dirty="0"/>
              <a:t>    print("\</a:t>
            </a:r>
            <a:r>
              <a:rPr lang="en-US" sz="2400" dirty="0" err="1"/>
              <a:t>nThe</a:t>
            </a:r>
            <a:r>
              <a:rPr lang="en-US" sz="2400" dirty="0"/>
              <a:t> average of the numbers is", sum/n)</a:t>
            </a:r>
          </a:p>
          <a:p>
            <a:endParaRPr lang="en-US" sz="2400" dirty="0"/>
          </a:p>
          <a:p>
            <a:r>
              <a:rPr lang="en-US" sz="2400" dirty="0"/>
              <a:t>main()</a:t>
            </a:r>
          </a:p>
        </p:txBody>
      </p:sp>
    </p:spTree>
    <p:extLst>
      <p:ext uri="{BB962C8B-B14F-4D97-AF65-F5344CB8AC3E}">
        <p14:creationId xmlns:p14="http://schemas.microsoft.com/office/powerpoint/2010/main" val="1408461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14224</TotalTime>
  <Words>1455</Words>
  <Application>Microsoft Office PowerPoint</Application>
  <PresentationFormat>Widescreen</PresentationFormat>
  <Paragraphs>407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15-110: Principles of Computing</vt:lpstr>
      <vt:lpstr>Today…</vt:lpstr>
      <vt:lpstr>Recap: Fibonacci Sequence</vt:lpstr>
      <vt:lpstr>Recap: Fibonacci Sequence</vt:lpstr>
      <vt:lpstr>Recap: Fibonacci Sequence</vt:lpstr>
      <vt:lpstr>Definite Loops vs. Indefinite Loops</vt:lpstr>
      <vt:lpstr>The While Statement</vt:lpstr>
      <vt:lpstr>The Flowchart of a While Loop</vt:lpstr>
      <vt:lpstr>Revisiting Average of a Series of Numbers</vt:lpstr>
      <vt:lpstr>Revisiting Average of a Series of Numbers</vt:lpstr>
      <vt:lpstr>Revisiting Average of a Series of Numbers</vt:lpstr>
      <vt:lpstr>Printing Odd Numbers With Input Validation</vt:lpstr>
      <vt:lpstr>Printing Odd Numbers With Input Validation</vt:lpstr>
      <vt:lpstr>Nested Loops</vt:lpstr>
      <vt:lpstr>The Rhombus Example</vt:lpstr>
      <vt:lpstr>The Rhombus Example</vt:lpstr>
      <vt:lpstr>The Rhombus Example</vt:lpstr>
      <vt:lpstr>The Rhombus Example</vt:lpstr>
      <vt:lpstr>The Rhombus Example</vt:lpstr>
      <vt:lpstr>The Rhombus Example: A More General Version</vt:lpstr>
      <vt:lpstr>The Rhombus Example: A More General Version</vt:lpstr>
      <vt:lpstr>Next Lecture…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618</cp:revision>
  <dcterms:created xsi:type="dcterms:W3CDTF">2018-08-24T21:11:55Z</dcterms:created>
  <dcterms:modified xsi:type="dcterms:W3CDTF">2018-09-30T17:43:21Z</dcterms:modified>
</cp:coreProperties>
</file>