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441" r:id="rId4"/>
    <p:sldId id="442" r:id="rId5"/>
    <p:sldId id="471" r:id="rId6"/>
    <p:sldId id="443" r:id="rId7"/>
    <p:sldId id="444" r:id="rId8"/>
    <p:sldId id="445" r:id="rId9"/>
    <p:sldId id="446" r:id="rId10"/>
    <p:sldId id="447" r:id="rId11"/>
    <p:sldId id="448" r:id="rId12"/>
    <p:sldId id="449" r:id="rId13"/>
    <p:sldId id="450" r:id="rId14"/>
    <p:sldId id="451" r:id="rId15"/>
    <p:sldId id="453" r:id="rId16"/>
    <p:sldId id="454" r:id="rId17"/>
    <p:sldId id="472" r:id="rId18"/>
    <p:sldId id="473" r:id="rId19"/>
    <p:sldId id="4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14"/>
    <p:restoredTop sz="93721"/>
  </p:normalViewPr>
  <p:slideViewPr>
    <p:cSldViewPr snapToGrid="0" snapToObjects="1">
      <p:cViewPr varScale="1">
        <p:scale>
          <a:sx n="97" d="100"/>
          <a:sy n="97" d="100"/>
        </p:scale>
        <p:origin x="9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00FCA9-0CFE-42A3-A366-AC257B7FB507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7E42C0-23EF-43A4-A898-463C18452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251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EF6F42-0DF6-7F41-A35A-FAD2F3A30F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A05118C-DCD0-D744-9617-01D2A9E54D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70B4BA3-0746-D94F-BB7F-870DDBE02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517CEF8-1452-9D41-8466-5951F62E5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01786E8-A2DB-B848-B3C9-CA97BCB6F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865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B8CDF9-17F4-B740-85D3-83C240BF0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2D6216F-7B04-2D44-9728-4FFEAC9C20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965E589-A29C-9240-9B7B-DA5B4AA64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2D36D8C-BDEF-0A42-9921-042BECC44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55049FE-9981-EA40-B956-84F8C87C0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562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627DB6D-2F93-BB4A-A984-14FA758FB0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FB0E791-A971-0648-A185-CAE72D3DD1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2D20141-DA3E-4D42-91F1-761296C42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FD85213-671C-2342-9274-72F871963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017D649-B5F0-954A-B270-A9E372A29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977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AA9DD6-1992-9043-B714-E15FE04C3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EDF830-82BD-4940-B114-F3475445B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DFA5361-471F-A044-BEBB-8CBAA6C2A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9941ED1-C88D-EA4F-B978-BEE093B02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9952ADA-09B0-AE4B-879E-F1FD87E51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7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F0DA8A-9BBE-7A41-8D36-6E3401F2B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1CCE368-6C1C-1F4F-9A0B-A5211067B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1BD650C-963B-584D-B3F5-6E4FF673A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26231A2-10DA-A141-871E-943A44178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742FE58-E0ED-DF46-B00E-0ABB4AD93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253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33F230-8CA3-FD41-BC35-F16072A51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6AA3F09-FA53-FF4B-88EA-8333733C3C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C1783F1-26D1-5D40-9A12-02E2C1C4AA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0FD1E2F-4257-FD4D-B3D9-E47CF61C7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3E070D5-3DBC-E74F-B653-0BC01C074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1BEBBD4-8056-8844-B52B-D89E3704C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729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A69CCB-7DD4-1D41-A06D-D073F3125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38203ED-564C-1841-9E27-C469AF244D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05CAE46-1764-FF4C-B795-77329DDD7F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C093BB7-AA0B-AE45-BC43-01AA5988F7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6F500C5-FF8D-4A4F-960F-F0BD75438D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9BD551B-73C4-A24B-BA74-6E6C59FE8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B3AA90F-D25B-804A-8992-DAD4A2CCB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B15D27C-2D4C-1D47-BC1A-769018F6F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841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9AD391-3397-354D-B03E-D12F1FC15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92002E7-CCA7-D843-905A-9AEB83059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8C2A30A-0D9D-664D-87CF-2DED1BF36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461BF79-1370-1B43-BD9F-350EC4612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705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806B272-B2C5-5C44-A9FF-6C3AFEBA8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0027FDC-6F8C-154B-903B-628A43EE9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F772E17-64B7-BF46-B1C6-65BB18EBD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870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7BBB1C-2678-AA48-9EAF-24F13FE72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997CEB6-1BB9-4A49-ACB0-B294E051A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A9F701C-7C31-464D-92EA-6D3B097ACE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2003C05-0FAD-C248-BE05-6ADFB2ACD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2BB1321-CA8B-DA4A-9699-565D0453C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ACFAA9E-5516-8F4A-89E3-0BA6CCA9F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016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A898A0-2D96-C042-AE94-1F461E90D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E58718D-8B02-6E43-A518-6B8E6AC9E6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8D7EA38-47E1-F74D-BEDD-93FF5F9754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F8EDC4A-53DF-9B41-9417-85A9978E6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C2F50B7-038B-4C40-AE33-C462DAA26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DE76079-A2A4-7D43-8D24-D4072D56B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58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F802454-00F4-AD46-96E3-90C0EA9FB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AFC4A82-1295-4445-851D-A797684F20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B9DC530-920B-6043-ACBC-31CFEDE866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96451-C226-B344-86F8-72EFF8FC2CF7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E86808-1B08-7F46-B091-2263B09725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61DF617-8746-4F49-9226-590B5586C1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733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8AD876-732D-0240-A8A5-4C20AE8DBE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15-110: Principles of Computing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05C8C55-FA11-A041-9D33-F4E3D0C999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14738"/>
            <a:ext cx="9144000" cy="2392362"/>
          </a:xfrm>
        </p:spPr>
        <p:txBody>
          <a:bodyPr>
            <a:normAutofit lnSpcReduction="10000"/>
          </a:bodyPr>
          <a:lstStyle/>
          <a:p>
            <a:r>
              <a:rPr lang="en-US" sz="3200"/>
              <a:t>Loop </a:t>
            </a:r>
            <a:r>
              <a:rPr lang="en-US" sz="3200" dirty="0"/>
              <a:t>Structures- </a:t>
            </a:r>
            <a:r>
              <a:rPr lang="en-US" sz="3200"/>
              <a:t>Part I</a:t>
            </a:r>
            <a:endParaRPr lang="en-US" sz="3200" dirty="0"/>
          </a:p>
          <a:p>
            <a:r>
              <a:rPr lang="en-US" sz="2800" dirty="0"/>
              <a:t>Lecture 7, September 23, 2018</a:t>
            </a:r>
          </a:p>
          <a:p>
            <a:endParaRPr lang="en-US" sz="2800" dirty="0"/>
          </a:p>
          <a:p>
            <a:r>
              <a:rPr lang="en-US" sz="2800" b="1" dirty="0"/>
              <a:t>Mohammad Hammoud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Carnegie Mellon University in Qatar</a:t>
            </a:r>
          </a:p>
        </p:txBody>
      </p:sp>
    </p:spTree>
    <p:extLst>
      <p:ext uri="{BB962C8B-B14F-4D97-AF65-F5344CB8AC3E}">
        <p14:creationId xmlns:p14="http://schemas.microsoft.com/office/powerpoint/2010/main" val="281848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5808"/>
          </a:xfrm>
        </p:spPr>
        <p:txBody>
          <a:bodyPr>
            <a:normAutofit/>
          </a:bodyPr>
          <a:lstStyle/>
          <a:p>
            <a:r>
              <a:rPr lang="en-US" dirty="0"/>
              <a:t>What if we want to print odd numbers from </a:t>
            </a:r>
            <a:r>
              <a:rPr lang="en-US" b="1" dirty="0">
                <a:solidFill>
                  <a:srgbClr val="00B050"/>
                </a:solidFill>
              </a:rPr>
              <a:t>2</a:t>
            </a:r>
            <a:r>
              <a:rPr lang="en-US" dirty="0"/>
              <a:t> (NOT </a:t>
            </a:r>
            <a:r>
              <a:rPr lang="en-US" b="1" dirty="0">
                <a:solidFill>
                  <a:srgbClr val="FF0000"/>
                </a:solidFill>
              </a:rPr>
              <a:t>1</a:t>
            </a:r>
            <a:r>
              <a:rPr lang="en-US" dirty="0"/>
              <a:t>) to </a:t>
            </a:r>
            <a:r>
              <a:rPr lang="en-US" b="1" i="1" dirty="0"/>
              <a:t>n</a:t>
            </a:r>
            <a:r>
              <a:rPr lang="en-US" dirty="0"/>
              <a:t> (inclusive), which can be input by a user?</a:t>
            </a:r>
          </a:p>
          <a:p>
            <a:endParaRPr lang="en-US" dirty="0"/>
          </a:p>
          <a:p>
            <a:endParaRPr lang="en-US" dirty="0"/>
          </a:p>
          <a:p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2: Printing Odd Numbers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18DC641-6403-0B44-BA30-966A7D678ECB}"/>
              </a:ext>
            </a:extLst>
          </p:cNvPr>
          <p:cNvSpPr txBox="1"/>
          <p:nvPr/>
        </p:nvSpPr>
        <p:spPr>
          <a:xfrm>
            <a:off x="3905250" y="2671115"/>
            <a:ext cx="4381500" cy="397031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n = </a:t>
            </a:r>
            <a:r>
              <a:rPr lang="en-US" sz="2800" dirty="0" err="1"/>
              <a:t>eval</a:t>
            </a:r>
            <a:r>
              <a:rPr lang="en-US" sz="2800" dirty="0"/>
              <a:t>(input("Enter n: "))</a:t>
            </a:r>
          </a:p>
          <a:p>
            <a:r>
              <a:rPr lang="en-US" sz="2800" dirty="0"/>
              <a:t>for </a:t>
            </a:r>
            <a:r>
              <a:rPr lang="en-US" sz="2800" dirty="0" err="1"/>
              <a:t>i</a:t>
            </a:r>
            <a:r>
              <a:rPr lang="en-US" sz="2800" dirty="0"/>
              <a:t> in range(n+1):</a:t>
            </a:r>
          </a:p>
          <a:p>
            <a:r>
              <a:rPr lang="en-US" sz="2800" dirty="0"/>
              <a:t>    if </a:t>
            </a:r>
            <a:r>
              <a:rPr lang="en-US" sz="2800" dirty="0" err="1"/>
              <a:t>i</a:t>
            </a:r>
            <a:r>
              <a:rPr lang="en-US" sz="2800" dirty="0"/>
              <a:t> &lt; 2:</a:t>
            </a:r>
          </a:p>
          <a:p>
            <a:r>
              <a:rPr lang="en-US" sz="2800" dirty="0"/>
              <a:t>        pass</a:t>
            </a:r>
          </a:p>
          <a:p>
            <a:r>
              <a:rPr lang="en-US" sz="2800" dirty="0"/>
              <a:t>    else:</a:t>
            </a:r>
          </a:p>
          <a:p>
            <a:r>
              <a:rPr lang="en-US" sz="2800" dirty="0"/>
              <a:t>        if </a:t>
            </a:r>
            <a:r>
              <a:rPr lang="en-US" sz="2800" dirty="0" err="1"/>
              <a:t>i</a:t>
            </a:r>
            <a:r>
              <a:rPr lang="en-US" sz="2800" dirty="0"/>
              <a:t> % 2 == 1:</a:t>
            </a:r>
          </a:p>
          <a:p>
            <a:r>
              <a:rPr lang="en-US" sz="2800" dirty="0"/>
              <a:t>            print(</a:t>
            </a:r>
            <a:r>
              <a:rPr lang="en-US" sz="2800" dirty="0" err="1"/>
              <a:t>i</a:t>
            </a:r>
            <a:r>
              <a:rPr lang="en-US" sz="2800" dirty="0"/>
              <a:t>, end = " ")</a:t>
            </a:r>
          </a:p>
          <a:p>
            <a:endParaRPr lang="en-US" sz="2800" dirty="0"/>
          </a:p>
          <a:p>
            <a:r>
              <a:rPr lang="en-US" sz="2800" dirty="0"/>
              <a:t>print()</a:t>
            </a:r>
          </a:p>
        </p:txBody>
      </p:sp>
    </p:spTree>
    <p:extLst>
      <p:ext uri="{BB962C8B-B14F-4D97-AF65-F5344CB8AC3E}">
        <p14:creationId xmlns:p14="http://schemas.microsoft.com/office/powerpoint/2010/main" val="1467934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5808"/>
          </a:xfrm>
        </p:spPr>
        <p:txBody>
          <a:bodyPr>
            <a:normAutofit/>
          </a:bodyPr>
          <a:lstStyle/>
          <a:p>
            <a:r>
              <a:rPr lang="en-US" dirty="0"/>
              <a:t>What if we want to print odd numbers from </a:t>
            </a:r>
            <a:r>
              <a:rPr lang="en-US" b="1" dirty="0">
                <a:solidFill>
                  <a:srgbClr val="00B050"/>
                </a:solidFill>
              </a:rPr>
              <a:t>3</a:t>
            </a:r>
            <a:r>
              <a:rPr lang="en-US" dirty="0"/>
              <a:t> (NOT </a:t>
            </a:r>
            <a:r>
              <a:rPr lang="en-US" b="1" dirty="0">
                <a:solidFill>
                  <a:srgbClr val="FF0000"/>
                </a:solidFill>
              </a:rPr>
              <a:t>2</a:t>
            </a:r>
            <a:r>
              <a:rPr lang="en-US" dirty="0"/>
              <a:t>) to </a:t>
            </a:r>
            <a:r>
              <a:rPr lang="en-US" b="1" i="1" dirty="0"/>
              <a:t>n</a:t>
            </a:r>
            <a:r>
              <a:rPr lang="en-US" dirty="0"/>
              <a:t> (inclusive), which can be input by a user</a:t>
            </a:r>
          </a:p>
          <a:p>
            <a:endParaRPr lang="en-US" dirty="0"/>
          </a:p>
          <a:p>
            <a:endParaRPr lang="en-US" dirty="0"/>
          </a:p>
          <a:p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2: Printing Odd Numbers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18DC641-6403-0B44-BA30-966A7D678ECB}"/>
              </a:ext>
            </a:extLst>
          </p:cNvPr>
          <p:cNvSpPr txBox="1"/>
          <p:nvPr/>
        </p:nvSpPr>
        <p:spPr>
          <a:xfrm>
            <a:off x="3905250" y="2671115"/>
            <a:ext cx="4381500" cy="397031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n = </a:t>
            </a:r>
            <a:r>
              <a:rPr lang="en-US" sz="2800" dirty="0" err="1"/>
              <a:t>eval</a:t>
            </a:r>
            <a:r>
              <a:rPr lang="en-US" sz="2800" dirty="0"/>
              <a:t>(input("Enter n: "))</a:t>
            </a:r>
          </a:p>
          <a:p>
            <a:r>
              <a:rPr lang="en-US" sz="2800" dirty="0"/>
              <a:t>for </a:t>
            </a:r>
            <a:r>
              <a:rPr lang="en-US" sz="2800" dirty="0" err="1"/>
              <a:t>i</a:t>
            </a:r>
            <a:r>
              <a:rPr lang="en-US" sz="2800" dirty="0"/>
              <a:t> in range(n+1):</a:t>
            </a:r>
          </a:p>
          <a:p>
            <a:r>
              <a:rPr lang="en-US" sz="2800" dirty="0"/>
              <a:t>    if </a:t>
            </a:r>
            <a:r>
              <a:rPr lang="en-US" sz="2800" dirty="0" err="1"/>
              <a:t>i</a:t>
            </a:r>
            <a:r>
              <a:rPr lang="en-US" sz="2800" dirty="0"/>
              <a:t> &lt; 3:</a:t>
            </a:r>
          </a:p>
          <a:p>
            <a:r>
              <a:rPr lang="en-US" sz="2800" dirty="0"/>
              <a:t>        pass</a:t>
            </a:r>
          </a:p>
          <a:p>
            <a:r>
              <a:rPr lang="en-US" sz="2800" dirty="0"/>
              <a:t>    else:</a:t>
            </a:r>
          </a:p>
          <a:p>
            <a:r>
              <a:rPr lang="en-US" sz="2800" dirty="0"/>
              <a:t>        if </a:t>
            </a:r>
            <a:r>
              <a:rPr lang="en-US" sz="2800" dirty="0" err="1"/>
              <a:t>i</a:t>
            </a:r>
            <a:r>
              <a:rPr lang="en-US" sz="2800" dirty="0"/>
              <a:t> % 2 == 1:</a:t>
            </a:r>
          </a:p>
          <a:p>
            <a:r>
              <a:rPr lang="en-US" sz="2800" dirty="0"/>
              <a:t>            print(</a:t>
            </a:r>
            <a:r>
              <a:rPr lang="en-US" sz="2800" dirty="0" err="1"/>
              <a:t>i</a:t>
            </a:r>
            <a:r>
              <a:rPr lang="en-US" sz="2800" dirty="0"/>
              <a:t>, end = " ")</a:t>
            </a:r>
          </a:p>
          <a:p>
            <a:endParaRPr lang="en-US" sz="2800" dirty="0"/>
          </a:p>
          <a:p>
            <a:r>
              <a:rPr lang="en-US" sz="2800" dirty="0"/>
              <a:t>print()</a:t>
            </a:r>
          </a:p>
        </p:txBody>
      </p:sp>
    </p:spTree>
    <p:extLst>
      <p:ext uri="{BB962C8B-B14F-4D97-AF65-F5344CB8AC3E}">
        <p14:creationId xmlns:p14="http://schemas.microsoft.com/office/powerpoint/2010/main" val="1442012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5808"/>
          </a:xfrm>
        </p:spPr>
        <p:txBody>
          <a:bodyPr>
            <a:normAutofit/>
          </a:bodyPr>
          <a:lstStyle/>
          <a:p>
            <a:r>
              <a:rPr lang="en-US" dirty="0"/>
              <a:t>Is there a better way for doing this?</a:t>
            </a:r>
          </a:p>
          <a:p>
            <a:pPr lvl="1"/>
            <a:r>
              <a:rPr lang="en-US" dirty="0"/>
              <a:t>Yes, we can use another version of range, namely, </a:t>
            </a:r>
            <a:r>
              <a:rPr lang="en-US" b="1" dirty="0">
                <a:solidFill>
                  <a:srgbClr val="00B050"/>
                </a:solidFill>
              </a:rPr>
              <a:t>range(start, end)</a:t>
            </a:r>
          </a:p>
          <a:p>
            <a:endParaRPr lang="en-US" dirty="0"/>
          </a:p>
          <a:p>
            <a:endParaRPr lang="en-US" dirty="0"/>
          </a:p>
          <a:p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2: Printing Odd Numbers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18DC641-6403-0B44-BA30-966A7D678ECB}"/>
              </a:ext>
            </a:extLst>
          </p:cNvPr>
          <p:cNvSpPr txBox="1"/>
          <p:nvPr/>
        </p:nvSpPr>
        <p:spPr>
          <a:xfrm>
            <a:off x="3105150" y="2911503"/>
            <a:ext cx="6934200" cy="35394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s = </a:t>
            </a:r>
            <a:r>
              <a:rPr lang="en-US" sz="2800" dirty="0" err="1"/>
              <a:t>eval</a:t>
            </a:r>
            <a:r>
              <a:rPr lang="en-US" sz="2800" dirty="0"/>
              <a:t>(input("Enter the starting number: "))</a:t>
            </a:r>
          </a:p>
          <a:p>
            <a:r>
              <a:rPr lang="en-US" sz="2800" dirty="0"/>
              <a:t>e = </a:t>
            </a:r>
            <a:r>
              <a:rPr lang="en-US" sz="2800" dirty="0" err="1"/>
              <a:t>eval</a:t>
            </a:r>
            <a:r>
              <a:rPr lang="en-US" sz="2800" dirty="0"/>
              <a:t>(input("Enter the ending number: "))</a:t>
            </a:r>
          </a:p>
          <a:p>
            <a:endParaRPr lang="en-US" sz="2800" dirty="0"/>
          </a:p>
          <a:p>
            <a:r>
              <a:rPr lang="en-US" sz="2800" dirty="0"/>
              <a:t>for </a:t>
            </a:r>
            <a:r>
              <a:rPr lang="en-US" sz="2800" dirty="0" err="1"/>
              <a:t>i</a:t>
            </a:r>
            <a:r>
              <a:rPr lang="en-US" sz="2800" dirty="0"/>
              <a:t> in </a:t>
            </a:r>
            <a:r>
              <a:rPr lang="en-US" sz="2800" dirty="0">
                <a:solidFill>
                  <a:srgbClr val="00B050"/>
                </a:solidFill>
              </a:rPr>
              <a:t>range(s, e+1)</a:t>
            </a:r>
            <a:r>
              <a:rPr lang="en-US" sz="2800" dirty="0"/>
              <a:t>:</a:t>
            </a:r>
          </a:p>
          <a:p>
            <a:r>
              <a:rPr lang="en-US" sz="2800" dirty="0"/>
              <a:t>    if </a:t>
            </a:r>
            <a:r>
              <a:rPr lang="en-US" sz="2800" dirty="0" err="1"/>
              <a:t>i</a:t>
            </a:r>
            <a:r>
              <a:rPr lang="en-US" sz="2800" dirty="0"/>
              <a:t> % 2 == 1:</a:t>
            </a:r>
          </a:p>
          <a:p>
            <a:r>
              <a:rPr lang="en-US" sz="2800" dirty="0"/>
              <a:t>        print(</a:t>
            </a:r>
            <a:r>
              <a:rPr lang="en-US" sz="2800" dirty="0" err="1"/>
              <a:t>i</a:t>
            </a:r>
            <a:r>
              <a:rPr lang="en-US" sz="2800" dirty="0"/>
              <a:t>, end = " ")</a:t>
            </a:r>
          </a:p>
          <a:p>
            <a:endParaRPr lang="en-US" sz="2800" dirty="0"/>
          </a:p>
          <a:p>
            <a:r>
              <a:rPr lang="en-US" sz="2800" dirty="0"/>
              <a:t>print()</a:t>
            </a:r>
          </a:p>
        </p:txBody>
      </p:sp>
    </p:spTree>
    <p:extLst>
      <p:ext uri="{BB962C8B-B14F-4D97-AF65-F5344CB8AC3E}">
        <p14:creationId xmlns:p14="http://schemas.microsoft.com/office/powerpoint/2010/main" val="1097459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5808"/>
          </a:xfrm>
        </p:spPr>
        <p:txBody>
          <a:bodyPr>
            <a:normAutofit/>
          </a:bodyPr>
          <a:lstStyle/>
          <a:p>
            <a:r>
              <a:rPr lang="en-US" dirty="0"/>
              <a:t>We can even specify a different increment in the range(…) function via including a third argument to it (i.e., </a:t>
            </a:r>
            <a:r>
              <a:rPr lang="en-US" b="1" dirty="0">
                <a:solidFill>
                  <a:srgbClr val="00B050"/>
                </a:solidFill>
              </a:rPr>
              <a:t>range(start, end, step)</a:t>
            </a:r>
            <a:r>
              <a:rPr lang="en-US" dirty="0"/>
              <a:t>)</a:t>
            </a:r>
          </a:p>
          <a:p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Yet, Another Version of Range(.)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18DC641-6403-0B44-BA30-966A7D678ECB}"/>
              </a:ext>
            </a:extLst>
          </p:cNvPr>
          <p:cNvSpPr txBox="1"/>
          <p:nvPr/>
        </p:nvSpPr>
        <p:spPr>
          <a:xfrm>
            <a:off x="3105150" y="2911503"/>
            <a:ext cx="6934200" cy="35394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start = </a:t>
            </a:r>
            <a:r>
              <a:rPr lang="en-US" sz="2800" dirty="0" err="1"/>
              <a:t>eval</a:t>
            </a:r>
            <a:r>
              <a:rPr lang="en-US" sz="2800" dirty="0"/>
              <a:t>(input("Enter a starting number: "))</a:t>
            </a:r>
          </a:p>
          <a:p>
            <a:r>
              <a:rPr lang="en-US" sz="2800" dirty="0"/>
              <a:t>end = </a:t>
            </a:r>
            <a:r>
              <a:rPr lang="en-US" sz="2800" dirty="0" err="1"/>
              <a:t>eval</a:t>
            </a:r>
            <a:r>
              <a:rPr lang="en-US" sz="2800" dirty="0"/>
              <a:t>(input("Enter an ending number: "))</a:t>
            </a:r>
          </a:p>
          <a:p>
            <a:r>
              <a:rPr lang="en-US" sz="2800" dirty="0"/>
              <a:t>step = </a:t>
            </a:r>
            <a:r>
              <a:rPr lang="en-US" sz="2800" dirty="0" err="1"/>
              <a:t>eval</a:t>
            </a:r>
            <a:r>
              <a:rPr lang="en-US" sz="2800" dirty="0"/>
              <a:t>(input("Enter the step: "))</a:t>
            </a:r>
          </a:p>
          <a:p>
            <a:endParaRPr lang="en-US" sz="2800" dirty="0"/>
          </a:p>
          <a:p>
            <a:r>
              <a:rPr lang="en-US" sz="2800" dirty="0"/>
              <a:t>for </a:t>
            </a:r>
            <a:r>
              <a:rPr lang="en-US" sz="2800" dirty="0" err="1"/>
              <a:t>i</a:t>
            </a:r>
            <a:r>
              <a:rPr lang="en-US" sz="2800" dirty="0"/>
              <a:t> in </a:t>
            </a:r>
            <a:r>
              <a:rPr lang="en-US" sz="2800" b="1" dirty="0">
                <a:solidFill>
                  <a:srgbClr val="00B050"/>
                </a:solidFill>
              </a:rPr>
              <a:t>range(start, end, step)</a:t>
            </a:r>
            <a:r>
              <a:rPr lang="en-US" sz="2800" dirty="0"/>
              <a:t>:</a:t>
            </a:r>
          </a:p>
          <a:p>
            <a:r>
              <a:rPr lang="en-US" sz="2800" dirty="0"/>
              <a:t>    print(</a:t>
            </a:r>
            <a:r>
              <a:rPr lang="en-US" sz="2800" dirty="0" err="1"/>
              <a:t>i</a:t>
            </a:r>
            <a:r>
              <a:rPr lang="en-US" sz="2800" dirty="0"/>
              <a:t>, end = " ")</a:t>
            </a:r>
          </a:p>
          <a:p>
            <a:endParaRPr lang="en-US" sz="2800" dirty="0"/>
          </a:p>
          <a:p>
            <a:r>
              <a:rPr lang="en-US" sz="2800" dirty="0"/>
              <a:t>print()</a:t>
            </a:r>
          </a:p>
        </p:txBody>
      </p:sp>
    </p:spTree>
    <p:extLst>
      <p:ext uri="{BB962C8B-B14F-4D97-AF65-F5344CB8AC3E}">
        <p14:creationId xmlns:p14="http://schemas.microsoft.com/office/powerpoint/2010/main" val="3490428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5808"/>
          </a:xfrm>
        </p:spPr>
        <p:txBody>
          <a:bodyPr>
            <a:normAutofit/>
          </a:bodyPr>
          <a:lstStyle/>
          <a:p>
            <a:r>
              <a:rPr lang="en-US" dirty="0"/>
              <a:t>Suppose we want to write a program that computes and outputs the </a:t>
            </a:r>
            <a:r>
              <a:rPr lang="en-US" b="1" i="1" dirty="0"/>
              <a:t>n</a:t>
            </a:r>
            <a:r>
              <a:rPr lang="en-US" dirty="0"/>
              <a:t>th Fibonacci number, where </a:t>
            </a:r>
            <a:r>
              <a:rPr lang="en-US" b="1" i="1" dirty="0"/>
              <a:t>n</a:t>
            </a:r>
            <a:r>
              <a:rPr lang="en-US" dirty="0"/>
              <a:t> is a value entered by a user</a:t>
            </a:r>
          </a:p>
          <a:p>
            <a:endParaRPr lang="en-US" dirty="0"/>
          </a:p>
          <a:p>
            <a:r>
              <a:rPr lang="en-US" dirty="0"/>
              <a:t>The Fibonacci sequence starts with 0 and 1</a:t>
            </a:r>
          </a:p>
          <a:p>
            <a:endParaRPr lang="en-US" dirty="0"/>
          </a:p>
          <a:p>
            <a:r>
              <a:rPr lang="en-US" dirty="0"/>
              <a:t>After these first two numbers, each number in the sequence is computed as simply the sum of the previous two numbers</a:t>
            </a:r>
          </a:p>
          <a:p>
            <a:pPr lvl="1"/>
            <a:r>
              <a:rPr lang="en-US" sz="2800" b="1" dirty="0"/>
              <a:t>E.g., </a:t>
            </a:r>
            <a:r>
              <a:rPr lang="en-US" sz="2800" b="1" dirty="0">
                <a:solidFill>
                  <a:srgbClr val="00B050"/>
                </a:solidFill>
              </a:rPr>
              <a:t>0, 1, 1, 2, 3, 5, 8, 13, 21, 34, …</a:t>
            </a:r>
          </a:p>
          <a:p>
            <a:pPr lvl="1"/>
            <a:endParaRPr lang="en-US" dirty="0"/>
          </a:p>
          <a:p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3: Fibonacci Sequence</a:t>
            </a:r>
          </a:p>
        </p:txBody>
      </p:sp>
    </p:spTree>
    <p:extLst>
      <p:ext uri="{BB962C8B-B14F-4D97-AF65-F5344CB8AC3E}">
        <p14:creationId xmlns:p14="http://schemas.microsoft.com/office/powerpoint/2010/main" val="2303187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3: Fibonacci Sequence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xmlns="" id="{D1169D81-5868-A14D-96B1-0A97A7112CBA}"/>
              </a:ext>
            </a:extLst>
          </p:cNvPr>
          <p:cNvSpPr txBox="1">
            <a:spLocks/>
          </p:cNvSpPr>
          <p:nvPr/>
        </p:nvSpPr>
        <p:spPr>
          <a:xfrm>
            <a:off x="1600200" y="1844674"/>
            <a:ext cx="8991600" cy="48799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18000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5100" dirty="0"/>
              <a:t>def </a:t>
            </a:r>
            <a:r>
              <a:rPr lang="en-US" sz="5100" dirty="0" err="1"/>
              <a:t>fibonacci</a:t>
            </a:r>
            <a:r>
              <a:rPr lang="en-US" sz="5100" dirty="0"/>
              <a:t>(n):</a:t>
            </a:r>
          </a:p>
          <a:p>
            <a:pPr marL="0" indent="0">
              <a:buNone/>
            </a:pPr>
            <a:r>
              <a:rPr lang="en-US" sz="5100" dirty="0"/>
              <a:t>    </a:t>
            </a:r>
            <a:r>
              <a:rPr lang="en-US" sz="5100" dirty="0" err="1"/>
              <a:t>f_i</a:t>
            </a:r>
            <a:r>
              <a:rPr lang="en-US" sz="5100" dirty="0"/>
              <a:t> = 0</a:t>
            </a:r>
          </a:p>
          <a:p>
            <a:pPr marL="0" indent="0">
              <a:buNone/>
            </a:pPr>
            <a:r>
              <a:rPr lang="en-US" sz="5100" dirty="0"/>
              <a:t>    </a:t>
            </a:r>
            <a:r>
              <a:rPr lang="en-US" sz="5100" dirty="0" err="1"/>
              <a:t>f_j</a:t>
            </a:r>
            <a:r>
              <a:rPr lang="en-US" sz="5100" dirty="0"/>
              <a:t> = 1</a:t>
            </a:r>
          </a:p>
          <a:p>
            <a:pPr marL="0" indent="0">
              <a:buNone/>
            </a:pPr>
            <a:r>
              <a:rPr lang="en-US" sz="5100" dirty="0"/>
              <a:t>    </a:t>
            </a:r>
          </a:p>
          <a:p>
            <a:pPr marL="0" indent="0">
              <a:buNone/>
            </a:pPr>
            <a:r>
              <a:rPr lang="en-US" sz="5100" dirty="0"/>
              <a:t>    print(</a:t>
            </a:r>
            <a:r>
              <a:rPr lang="en-US" sz="5100" dirty="0" err="1"/>
              <a:t>f_i</a:t>
            </a:r>
            <a:r>
              <a:rPr lang="en-US" sz="5100" dirty="0"/>
              <a:t>, </a:t>
            </a:r>
            <a:r>
              <a:rPr lang="en-US" sz="5100" dirty="0" err="1"/>
              <a:t>f_j</a:t>
            </a:r>
            <a:r>
              <a:rPr lang="en-US" sz="5100" dirty="0"/>
              <a:t>, end = " ")</a:t>
            </a:r>
          </a:p>
          <a:p>
            <a:pPr marL="0" indent="0">
              <a:buNone/>
            </a:pPr>
            <a:r>
              <a:rPr lang="en-US" sz="5100" dirty="0"/>
              <a:t>    </a:t>
            </a:r>
          </a:p>
          <a:p>
            <a:pPr marL="0" indent="0">
              <a:buNone/>
            </a:pPr>
            <a:r>
              <a:rPr lang="en-US" sz="5100" dirty="0"/>
              <a:t>    for k in range(2, n+1):</a:t>
            </a:r>
          </a:p>
          <a:p>
            <a:pPr marL="0" indent="0">
              <a:buNone/>
            </a:pPr>
            <a:r>
              <a:rPr lang="en-US" sz="5100" dirty="0"/>
              <a:t>        </a:t>
            </a:r>
            <a:r>
              <a:rPr lang="en-US" sz="5100" dirty="0" err="1"/>
              <a:t>f_new</a:t>
            </a:r>
            <a:r>
              <a:rPr lang="en-US" sz="5100" dirty="0"/>
              <a:t> = </a:t>
            </a:r>
            <a:r>
              <a:rPr lang="en-US" sz="5100" dirty="0" err="1"/>
              <a:t>f_i</a:t>
            </a:r>
            <a:r>
              <a:rPr lang="en-US" sz="5100" dirty="0"/>
              <a:t> + </a:t>
            </a:r>
            <a:r>
              <a:rPr lang="en-US" sz="5100" dirty="0" err="1"/>
              <a:t>f_j</a:t>
            </a:r>
            <a:endParaRPr lang="en-US" sz="5100" dirty="0"/>
          </a:p>
          <a:p>
            <a:pPr marL="0" indent="0">
              <a:buNone/>
            </a:pPr>
            <a:r>
              <a:rPr lang="en-US" sz="5100" dirty="0"/>
              <a:t>        print(</a:t>
            </a:r>
            <a:r>
              <a:rPr lang="en-US" sz="5100" dirty="0" err="1"/>
              <a:t>f_new</a:t>
            </a:r>
            <a:r>
              <a:rPr lang="en-US" sz="5100" dirty="0"/>
              <a:t>, end = " ")</a:t>
            </a:r>
          </a:p>
          <a:p>
            <a:pPr marL="0" indent="0">
              <a:buNone/>
            </a:pPr>
            <a:r>
              <a:rPr lang="en-US" sz="5100" dirty="0"/>
              <a:t>        </a:t>
            </a:r>
            <a:r>
              <a:rPr lang="en-US" sz="5100" dirty="0" err="1"/>
              <a:t>f_i</a:t>
            </a:r>
            <a:r>
              <a:rPr lang="en-US" sz="5100" dirty="0"/>
              <a:t> = </a:t>
            </a:r>
            <a:r>
              <a:rPr lang="en-US" sz="5100" dirty="0" err="1"/>
              <a:t>f_j</a:t>
            </a:r>
            <a:endParaRPr lang="en-US" sz="5100" dirty="0"/>
          </a:p>
          <a:p>
            <a:pPr marL="0" indent="0">
              <a:buNone/>
            </a:pPr>
            <a:r>
              <a:rPr lang="en-US" sz="5100" dirty="0"/>
              <a:t>        </a:t>
            </a:r>
            <a:r>
              <a:rPr lang="en-US" sz="5100" dirty="0" err="1"/>
              <a:t>f_j</a:t>
            </a:r>
            <a:r>
              <a:rPr lang="en-US" sz="5100" dirty="0"/>
              <a:t> = </a:t>
            </a:r>
            <a:r>
              <a:rPr lang="en-US" sz="5100" dirty="0" err="1"/>
              <a:t>f_new</a:t>
            </a:r>
            <a:endParaRPr lang="en-US" sz="5100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61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3: Fibonacci Sequence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8B4341ED-9CE6-CE4B-91CE-C53F4055F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0" y="1844675"/>
            <a:ext cx="8991600" cy="4351338"/>
          </a:xfrm>
          <a:ln>
            <a:solidFill>
              <a:srgbClr val="0070C0"/>
            </a:solidFill>
          </a:ln>
        </p:spPr>
        <p:txBody>
          <a:bodyPr tIns="180000">
            <a:normAutofit/>
          </a:bodyPr>
          <a:lstStyle/>
          <a:p>
            <a:pPr marL="0" indent="0">
              <a:buNone/>
            </a:pPr>
            <a:r>
              <a:rPr lang="en-US" dirty="0"/>
              <a:t>n = </a:t>
            </a:r>
            <a:r>
              <a:rPr lang="en-US" dirty="0" err="1"/>
              <a:t>eval</a:t>
            </a:r>
            <a:r>
              <a:rPr lang="en-US" dirty="0"/>
              <a:t>(input("Enter a number that is larger than 1 &gt;&gt; "))</a:t>
            </a:r>
          </a:p>
          <a:p>
            <a:pPr marL="0" indent="0">
              <a:buNone/>
            </a:pPr>
            <a:r>
              <a:rPr lang="en-US" dirty="0"/>
              <a:t>if n &lt; 2:</a:t>
            </a:r>
          </a:p>
          <a:p>
            <a:pPr marL="0" indent="0">
              <a:buNone/>
            </a:pPr>
            <a:r>
              <a:rPr lang="en-US" dirty="0"/>
              <a:t>    print("You can only enter a number that is larger than 1!")</a:t>
            </a:r>
          </a:p>
          <a:p>
            <a:pPr marL="0" indent="0">
              <a:buNone/>
            </a:pPr>
            <a:r>
              <a:rPr lang="en-US" dirty="0"/>
              <a:t>else: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fibonacci</a:t>
            </a:r>
            <a:r>
              <a:rPr lang="en-US" dirty="0"/>
              <a:t>(n)</a:t>
            </a:r>
          </a:p>
        </p:txBody>
      </p:sp>
    </p:spTree>
    <p:extLst>
      <p:ext uri="{BB962C8B-B14F-4D97-AF65-F5344CB8AC3E}">
        <p14:creationId xmlns:p14="http://schemas.microsoft.com/office/powerpoint/2010/main" val="419378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5808"/>
          </a:xfrm>
        </p:spPr>
        <p:txBody>
          <a:bodyPr>
            <a:normAutofit/>
          </a:bodyPr>
          <a:lstStyle/>
          <a:p>
            <a:r>
              <a:rPr lang="en-US" dirty="0"/>
              <a:t>How can we write a program that draws the following shape of stars using only 1 </a:t>
            </a:r>
            <a:r>
              <a:rPr lang="en-US" i="1" dirty="0">
                <a:solidFill>
                  <a:srgbClr val="C00000"/>
                </a:solidFill>
              </a:rPr>
              <a:t>for</a:t>
            </a:r>
            <a:r>
              <a:rPr lang="en-US" dirty="0"/>
              <a:t> loop and 1 </a:t>
            </a:r>
            <a:r>
              <a:rPr lang="en-US" i="1" dirty="0" smtClean="0">
                <a:solidFill>
                  <a:srgbClr val="C00000"/>
                </a:solidFill>
              </a:rPr>
              <a:t>if-else</a:t>
            </a:r>
            <a:r>
              <a:rPr lang="en-US" dirty="0" smtClean="0"/>
              <a:t> </a:t>
            </a:r>
            <a:r>
              <a:rPr lang="en-US" dirty="0"/>
              <a:t>statement?</a:t>
            </a:r>
            <a:endParaRPr lang="en-US" sz="2800" b="1" dirty="0">
              <a:solidFill>
                <a:srgbClr val="00B050"/>
              </a:solidFill>
            </a:endParaRPr>
          </a:p>
          <a:p>
            <a:pPr lvl="1"/>
            <a:endParaRPr lang="en-US" dirty="0"/>
          </a:p>
          <a:p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4: A Rectangle of Stars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178330C0-92E4-D84A-82DC-7EEC556010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202753"/>
              </p:ext>
            </p:extLst>
          </p:nvPr>
        </p:nvGraphicFramePr>
        <p:xfrm>
          <a:off x="4596811" y="2800953"/>
          <a:ext cx="2998377" cy="3840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3153">
                  <a:extLst>
                    <a:ext uri="{9D8B030D-6E8A-4147-A177-3AD203B41FA5}">
                      <a16:colId xmlns:a16="http://schemas.microsoft.com/office/drawing/2014/main" xmlns="" val="423383727"/>
                    </a:ext>
                  </a:extLst>
                </a:gridCol>
                <a:gridCol w="333153">
                  <a:extLst>
                    <a:ext uri="{9D8B030D-6E8A-4147-A177-3AD203B41FA5}">
                      <a16:colId xmlns:a16="http://schemas.microsoft.com/office/drawing/2014/main" xmlns="" val="1715085963"/>
                    </a:ext>
                  </a:extLst>
                </a:gridCol>
                <a:gridCol w="333153">
                  <a:extLst>
                    <a:ext uri="{9D8B030D-6E8A-4147-A177-3AD203B41FA5}">
                      <a16:colId xmlns:a16="http://schemas.microsoft.com/office/drawing/2014/main" xmlns="" val="3160643216"/>
                    </a:ext>
                  </a:extLst>
                </a:gridCol>
                <a:gridCol w="333153">
                  <a:extLst>
                    <a:ext uri="{9D8B030D-6E8A-4147-A177-3AD203B41FA5}">
                      <a16:colId xmlns:a16="http://schemas.microsoft.com/office/drawing/2014/main" xmlns="" val="2569129904"/>
                    </a:ext>
                  </a:extLst>
                </a:gridCol>
                <a:gridCol w="333153">
                  <a:extLst>
                    <a:ext uri="{9D8B030D-6E8A-4147-A177-3AD203B41FA5}">
                      <a16:colId xmlns:a16="http://schemas.microsoft.com/office/drawing/2014/main" xmlns="" val="3837504759"/>
                    </a:ext>
                  </a:extLst>
                </a:gridCol>
                <a:gridCol w="333153">
                  <a:extLst>
                    <a:ext uri="{9D8B030D-6E8A-4147-A177-3AD203B41FA5}">
                      <a16:colId xmlns:a16="http://schemas.microsoft.com/office/drawing/2014/main" xmlns="" val="965894160"/>
                    </a:ext>
                  </a:extLst>
                </a:gridCol>
                <a:gridCol w="333153">
                  <a:extLst>
                    <a:ext uri="{9D8B030D-6E8A-4147-A177-3AD203B41FA5}">
                      <a16:colId xmlns:a16="http://schemas.microsoft.com/office/drawing/2014/main" xmlns="" val="421022685"/>
                    </a:ext>
                  </a:extLst>
                </a:gridCol>
                <a:gridCol w="333153">
                  <a:extLst>
                    <a:ext uri="{9D8B030D-6E8A-4147-A177-3AD203B41FA5}">
                      <a16:colId xmlns:a16="http://schemas.microsoft.com/office/drawing/2014/main" xmlns="" val="1382012460"/>
                    </a:ext>
                  </a:extLst>
                </a:gridCol>
                <a:gridCol w="333153">
                  <a:extLst>
                    <a:ext uri="{9D8B030D-6E8A-4147-A177-3AD203B41FA5}">
                      <a16:colId xmlns:a16="http://schemas.microsoft.com/office/drawing/2014/main" xmlns="" val="2897405955"/>
                    </a:ext>
                  </a:extLst>
                </a:gridCol>
              </a:tblGrid>
              <a:tr h="27918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07009794"/>
                  </a:ext>
                </a:extLst>
              </a:tr>
              <a:tr h="27918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82615654"/>
                  </a:ext>
                </a:extLst>
              </a:tr>
              <a:tr h="27918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86076250"/>
                  </a:ext>
                </a:extLst>
              </a:tr>
              <a:tr h="27918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6541992"/>
                  </a:ext>
                </a:extLst>
              </a:tr>
              <a:tr h="27918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6556667"/>
                  </a:ext>
                </a:extLst>
              </a:tr>
              <a:tr h="27918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61944625"/>
                  </a:ext>
                </a:extLst>
              </a:tr>
              <a:tr h="27918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19883026"/>
                  </a:ext>
                </a:extLst>
              </a:tr>
              <a:tr h="27918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00748712"/>
                  </a:ext>
                </a:extLst>
              </a:tr>
              <a:tr h="27918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67732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4042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5808"/>
          </a:xfrm>
        </p:spPr>
        <p:txBody>
          <a:bodyPr>
            <a:normAutofit/>
          </a:bodyPr>
          <a:lstStyle/>
          <a:p>
            <a:r>
              <a:rPr lang="en-US" dirty="0"/>
              <a:t>How can we write a program that draws the following shape of stars using only 1 </a:t>
            </a:r>
            <a:r>
              <a:rPr lang="en-US" i="1" dirty="0">
                <a:solidFill>
                  <a:srgbClr val="C00000"/>
                </a:solidFill>
              </a:rPr>
              <a:t>for</a:t>
            </a:r>
            <a:r>
              <a:rPr lang="en-US" dirty="0"/>
              <a:t> loop and 1 </a:t>
            </a:r>
            <a:r>
              <a:rPr lang="en-US" i="1" dirty="0">
                <a:solidFill>
                  <a:srgbClr val="C00000"/>
                </a:solidFill>
              </a:rPr>
              <a:t>if-else</a:t>
            </a:r>
            <a:r>
              <a:rPr lang="en-US" dirty="0"/>
              <a:t> statement?</a:t>
            </a:r>
            <a:endParaRPr lang="en-US" sz="2800" b="1" dirty="0">
              <a:solidFill>
                <a:srgbClr val="00B050"/>
              </a:solidFill>
            </a:endParaRPr>
          </a:p>
          <a:p>
            <a:pPr lvl="1"/>
            <a:endParaRPr lang="en-US" dirty="0"/>
          </a:p>
          <a:p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4: A Rectangle of Stars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310B055-1EEE-874A-9709-D677FA266E0E}"/>
              </a:ext>
            </a:extLst>
          </p:cNvPr>
          <p:cNvSpPr txBox="1"/>
          <p:nvPr/>
        </p:nvSpPr>
        <p:spPr>
          <a:xfrm>
            <a:off x="4171506" y="2934587"/>
            <a:ext cx="3848987" cy="310854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for </a:t>
            </a:r>
            <a:r>
              <a:rPr lang="en-US" sz="2800" dirty="0" err="1"/>
              <a:t>i</a:t>
            </a:r>
            <a:r>
              <a:rPr lang="en-US" sz="2800" dirty="0"/>
              <a:t> in range(9):</a:t>
            </a:r>
          </a:p>
          <a:p>
            <a:r>
              <a:rPr lang="en-US" sz="2800" dirty="0"/>
              <a:t>    if </a:t>
            </a:r>
            <a:r>
              <a:rPr lang="en-US" sz="2800" dirty="0" err="1"/>
              <a:t>i</a:t>
            </a:r>
            <a:r>
              <a:rPr lang="en-US" sz="2800" dirty="0"/>
              <a:t> == 0 or </a:t>
            </a:r>
            <a:r>
              <a:rPr lang="en-US" sz="2800" dirty="0" err="1"/>
              <a:t>i</a:t>
            </a:r>
            <a:r>
              <a:rPr lang="en-US" sz="2800" dirty="0"/>
              <a:t> == 8:</a:t>
            </a:r>
          </a:p>
          <a:p>
            <a:r>
              <a:rPr lang="en-US" sz="2800" dirty="0"/>
              <a:t>        x = "*********"</a:t>
            </a:r>
          </a:p>
          <a:p>
            <a:r>
              <a:rPr lang="en-US" sz="2800" dirty="0"/>
              <a:t>    else:</a:t>
            </a:r>
          </a:p>
          <a:p>
            <a:r>
              <a:rPr lang="en-US" sz="2800" dirty="0"/>
              <a:t>        x = "*       *"</a:t>
            </a:r>
          </a:p>
          <a:p>
            <a:endParaRPr lang="en-US" sz="2800" dirty="0"/>
          </a:p>
          <a:p>
            <a:r>
              <a:rPr lang="en-US" sz="2800" dirty="0"/>
              <a:t>    print(x)</a:t>
            </a:r>
          </a:p>
        </p:txBody>
      </p:sp>
    </p:spTree>
    <p:extLst>
      <p:ext uri="{BB962C8B-B14F-4D97-AF65-F5344CB8AC3E}">
        <p14:creationId xmlns:p14="http://schemas.microsoft.com/office/powerpoint/2010/main" val="67410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5808"/>
          </a:xfrm>
        </p:spPr>
        <p:txBody>
          <a:bodyPr>
            <a:normAutofit/>
          </a:bodyPr>
          <a:lstStyle/>
          <a:p>
            <a:r>
              <a:rPr lang="en-US" dirty="0"/>
              <a:t>Problem Solving</a:t>
            </a:r>
            <a:endParaRPr lang="en-US" sz="2800" b="1" dirty="0">
              <a:solidFill>
                <a:srgbClr val="00B050"/>
              </a:solidFill>
            </a:endParaRPr>
          </a:p>
          <a:p>
            <a:pPr lvl="1"/>
            <a:endParaRPr lang="en-US" dirty="0"/>
          </a:p>
          <a:p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Next Lecture…</a:t>
            </a:r>
          </a:p>
        </p:txBody>
      </p:sp>
    </p:spTree>
    <p:extLst>
      <p:ext uri="{BB962C8B-B14F-4D97-AF65-F5344CB8AC3E}">
        <p14:creationId xmlns:p14="http://schemas.microsoft.com/office/powerpoint/2010/main" val="35612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Today…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70425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Last Session:</a:t>
            </a:r>
          </a:p>
          <a:p>
            <a:pPr lvl="1"/>
            <a:r>
              <a:rPr lang="en-US" dirty="0"/>
              <a:t>Decision Structures- Part II:</a:t>
            </a:r>
          </a:p>
          <a:p>
            <a:pPr lvl="2"/>
            <a:r>
              <a:rPr lang="en-US" sz="2400" dirty="0"/>
              <a:t>Multi-way Decisions</a:t>
            </a:r>
          </a:p>
          <a:p>
            <a:pPr lvl="2"/>
            <a:r>
              <a:rPr lang="en-US" sz="2400" dirty="0"/>
              <a:t>A Study on Design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Today’s Session:</a:t>
            </a:r>
          </a:p>
          <a:p>
            <a:pPr lvl="1"/>
            <a:r>
              <a:rPr lang="en-US" dirty="0" smtClean="0"/>
              <a:t>Control </a:t>
            </a:r>
            <a:r>
              <a:rPr lang="en-US" dirty="0"/>
              <a:t>Structures- Part </a:t>
            </a:r>
            <a:r>
              <a:rPr lang="en-US" dirty="0" smtClean="0"/>
              <a:t>I:</a:t>
            </a:r>
            <a:endParaRPr lang="en-US" dirty="0"/>
          </a:p>
          <a:p>
            <a:pPr lvl="2"/>
            <a:r>
              <a:rPr lang="en-US" sz="2400" dirty="0" smtClean="0"/>
              <a:t>For Loop</a:t>
            </a:r>
            <a:endParaRPr lang="en-US" sz="2400" dirty="0"/>
          </a:p>
          <a:p>
            <a:pPr lvl="2"/>
            <a:r>
              <a:rPr lang="en-US" sz="2400" dirty="0" smtClean="0"/>
              <a:t>Examples</a:t>
            </a:r>
            <a:endParaRPr lang="en-US" sz="2400" dirty="0"/>
          </a:p>
          <a:p>
            <a:pPr lvl="2"/>
            <a:endParaRPr lang="en-US" sz="2400" dirty="0"/>
          </a:p>
          <a:p>
            <a:r>
              <a:rPr lang="en-US" dirty="0">
                <a:solidFill>
                  <a:srgbClr val="0070C0"/>
                </a:solidFill>
              </a:rPr>
              <a:t>Announcement:</a:t>
            </a:r>
          </a:p>
          <a:p>
            <a:pPr lvl="1"/>
            <a:r>
              <a:rPr lang="en-US" dirty="0"/>
              <a:t>HA2 </a:t>
            </a:r>
            <a:r>
              <a:rPr lang="en-US" dirty="0" smtClean="0"/>
              <a:t>is </a:t>
            </a:r>
            <a:r>
              <a:rPr lang="en-US" dirty="0"/>
              <a:t>due on September 27 by 10:00AM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15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5808"/>
          </a:xfrm>
        </p:spPr>
        <p:txBody>
          <a:bodyPr>
            <a:normAutofit/>
          </a:bodyPr>
          <a:lstStyle/>
          <a:p>
            <a:r>
              <a:rPr lang="en-US" dirty="0"/>
              <a:t>We looked in detail at the Python </a:t>
            </a:r>
            <a:r>
              <a:rPr lang="en-US" i="1" dirty="0">
                <a:solidFill>
                  <a:srgbClr val="C00000"/>
                </a:solidFill>
              </a:rPr>
              <a:t>if</a:t>
            </a:r>
            <a:r>
              <a:rPr lang="en-US" dirty="0"/>
              <a:t> statement and its use in implementing programming patterns such as 1-way, 2-way, and multi-way decisions</a:t>
            </a:r>
          </a:p>
          <a:p>
            <a:endParaRPr lang="en-US" sz="2400" dirty="0"/>
          </a:p>
          <a:p>
            <a:r>
              <a:rPr lang="en-US" dirty="0"/>
              <a:t>We will now look at a new structure, known as the </a:t>
            </a:r>
            <a:r>
              <a:rPr lang="en-US" i="1" dirty="0"/>
              <a:t>control </a:t>
            </a:r>
            <a:r>
              <a:rPr lang="en-US" dirty="0"/>
              <a:t>(or </a:t>
            </a:r>
            <a:r>
              <a:rPr lang="en-US" i="1" dirty="0"/>
              <a:t>loop</a:t>
            </a:r>
            <a:r>
              <a:rPr lang="en-US" dirty="0"/>
              <a:t>) structure, which allows us to iterate through a </a:t>
            </a:r>
            <a:r>
              <a:rPr lang="en-US" i="1" dirty="0"/>
              <a:t>sequence</a:t>
            </a:r>
            <a:r>
              <a:rPr lang="en-US" dirty="0"/>
              <a:t> of values</a:t>
            </a:r>
          </a:p>
          <a:p>
            <a:endParaRPr lang="en-US" dirty="0"/>
          </a:p>
          <a:p>
            <a:r>
              <a:rPr lang="en-US" dirty="0"/>
              <a:t>We have seen very briefly in the last lecture the Python </a:t>
            </a:r>
            <a:r>
              <a:rPr lang="en-US" i="1" dirty="0">
                <a:solidFill>
                  <a:srgbClr val="C00000"/>
                </a:solidFill>
              </a:rPr>
              <a:t>for</a:t>
            </a:r>
            <a:r>
              <a:rPr lang="en-US" dirty="0"/>
              <a:t> statement, which provides an example of a loop </a:t>
            </a:r>
          </a:p>
          <a:p>
            <a:endParaRPr lang="en-US" dirty="0"/>
          </a:p>
          <a:p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Towards Loops</a:t>
            </a:r>
          </a:p>
        </p:txBody>
      </p:sp>
    </p:spTree>
    <p:extLst>
      <p:ext uri="{BB962C8B-B14F-4D97-AF65-F5344CB8AC3E}">
        <p14:creationId xmlns:p14="http://schemas.microsoft.com/office/powerpoint/2010/main" val="3161822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Python </a:t>
            </a:r>
            <a:r>
              <a:rPr lang="en-US" i="1" dirty="0">
                <a:solidFill>
                  <a:srgbClr val="C00000"/>
                </a:solidFill>
              </a:rPr>
              <a:t>for</a:t>
            </a:r>
            <a:r>
              <a:rPr lang="en-US" dirty="0"/>
              <a:t> loop has this general form: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b="1" dirty="0"/>
              <a:t>&lt;body&gt; </a:t>
            </a:r>
            <a:r>
              <a:rPr lang="en-US" dirty="0"/>
              <a:t>of the loop can be any sequence of Python statements</a:t>
            </a:r>
          </a:p>
          <a:p>
            <a:endParaRPr lang="en-US" dirty="0"/>
          </a:p>
          <a:p>
            <a:r>
              <a:rPr lang="en-US" b="1" dirty="0"/>
              <a:t>&lt;</a:t>
            </a:r>
            <a:r>
              <a:rPr lang="en-US" b="1" dirty="0" err="1"/>
              <a:t>var</a:t>
            </a:r>
            <a:r>
              <a:rPr lang="en-US" b="1" dirty="0"/>
              <a:t>&gt; </a:t>
            </a:r>
            <a:r>
              <a:rPr lang="en-US" dirty="0"/>
              <a:t>is called the </a:t>
            </a:r>
            <a:r>
              <a:rPr lang="en-US" i="1" dirty="0"/>
              <a:t>loop index</a:t>
            </a:r>
            <a:r>
              <a:rPr lang="en-US" dirty="0"/>
              <a:t>, which takes on each successive value in </a:t>
            </a:r>
            <a:r>
              <a:rPr lang="en-US" b="1" dirty="0"/>
              <a:t>&lt;sequence&gt;</a:t>
            </a:r>
            <a:r>
              <a:rPr lang="en-US" dirty="0"/>
              <a:t>, and </a:t>
            </a:r>
            <a:r>
              <a:rPr lang="en-US" b="1" dirty="0"/>
              <a:t>&lt;body&gt; </a:t>
            </a:r>
            <a:r>
              <a:rPr lang="en-US" dirty="0"/>
              <a:t>is executed once for each value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b="1" dirty="0"/>
              <a:t>&lt;sequence&gt; </a:t>
            </a:r>
            <a:r>
              <a:rPr lang="en-US" dirty="0"/>
              <a:t>portion consists of a list of values</a:t>
            </a:r>
          </a:p>
          <a:p>
            <a:pPr lvl="1"/>
            <a:r>
              <a:rPr lang="en-US" sz="2600" dirty="0"/>
              <a:t>E.g., </a:t>
            </a:r>
            <a:r>
              <a:rPr lang="en-US" sz="2600" b="1" i="1" dirty="0">
                <a:solidFill>
                  <a:srgbClr val="0070C0"/>
                </a:solidFill>
              </a:rPr>
              <a:t>range(</a:t>
            </a:r>
            <a:r>
              <a:rPr lang="en-US" sz="2600" b="1" i="1" dirty="0"/>
              <a:t>n</a:t>
            </a:r>
            <a:r>
              <a:rPr lang="en-US" sz="2600" b="1" i="1" dirty="0">
                <a:solidFill>
                  <a:srgbClr val="0070C0"/>
                </a:solidFill>
              </a:rPr>
              <a:t>)</a:t>
            </a:r>
            <a:r>
              <a:rPr lang="en-US" sz="2600" dirty="0"/>
              <a:t> is a built-in function in Python that generates “on the fly” a sequence of numbers that starts at 0 and ends at </a:t>
            </a:r>
            <a:r>
              <a:rPr lang="en-US" sz="2600" b="1" i="1" dirty="0"/>
              <a:t>n</a:t>
            </a:r>
            <a:r>
              <a:rPr lang="en-US" sz="2600" dirty="0"/>
              <a:t>-1</a:t>
            </a:r>
          </a:p>
          <a:p>
            <a:endParaRPr lang="en-US" dirty="0"/>
          </a:p>
          <a:p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</a:t>
            </a:r>
            <a:r>
              <a:rPr lang="en-US" i="1" dirty="0"/>
              <a:t>for</a:t>
            </a:r>
            <a:r>
              <a:rPr lang="en-US" dirty="0"/>
              <a:t> Loop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2263C95-3885-C740-A74D-5E8A0086D0D1}"/>
              </a:ext>
            </a:extLst>
          </p:cNvPr>
          <p:cNvSpPr txBox="1"/>
          <p:nvPr/>
        </p:nvSpPr>
        <p:spPr>
          <a:xfrm>
            <a:off x="4438110" y="2254102"/>
            <a:ext cx="33157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for </a:t>
            </a:r>
            <a:r>
              <a:rPr lang="en-US" sz="2400" b="1" dirty="0"/>
              <a:t>&lt;</a:t>
            </a:r>
            <a:r>
              <a:rPr lang="en-US" sz="2400" b="1" dirty="0" err="1"/>
              <a:t>var</a:t>
            </a:r>
            <a:r>
              <a:rPr lang="en-US" sz="2400" b="1" dirty="0"/>
              <a:t>&gt; </a:t>
            </a:r>
            <a:r>
              <a:rPr lang="en-US" sz="2400" b="1" dirty="0">
                <a:solidFill>
                  <a:srgbClr val="C00000"/>
                </a:solidFill>
              </a:rPr>
              <a:t>in </a:t>
            </a:r>
            <a:r>
              <a:rPr lang="en-US" sz="2400" b="1" dirty="0"/>
              <a:t>&lt;sequence&gt;</a:t>
            </a:r>
            <a:r>
              <a:rPr lang="en-US" sz="2400" b="1" dirty="0">
                <a:solidFill>
                  <a:srgbClr val="C00000"/>
                </a:solidFill>
              </a:rPr>
              <a:t>:</a:t>
            </a:r>
          </a:p>
          <a:p>
            <a:r>
              <a:rPr lang="en-US" sz="2400" b="1" dirty="0">
                <a:solidFill>
                  <a:srgbClr val="C00000"/>
                </a:solidFill>
              </a:rPr>
              <a:t>	</a:t>
            </a:r>
            <a:r>
              <a:rPr lang="en-US" sz="2400" b="1" dirty="0"/>
              <a:t>&lt;body&gt;</a:t>
            </a:r>
          </a:p>
        </p:txBody>
      </p:sp>
    </p:spTree>
    <p:extLst>
      <p:ext uri="{BB962C8B-B14F-4D97-AF65-F5344CB8AC3E}">
        <p14:creationId xmlns:p14="http://schemas.microsoft.com/office/powerpoint/2010/main" val="142018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Flowchart of a  </a:t>
            </a:r>
            <a:r>
              <a:rPr lang="en-US" i="1" dirty="0"/>
              <a:t>for</a:t>
            </a:r>
            <a:r>
              <a:rPr lang="en-US" dirty="0"/>
              <a:t> Loop</a:t>
            </a:r>
          </a:p>
        </p:txBody>
      </p:sp>
      <p:sp>
        <p:nvSpPr>
          <p:cNvPr id="7" name="Diamond 6">
            <a:extLst>
              <a:ext uri="{FF2B5EF4-FFF2-40B4-BE49-F238E27FC236}">
                <a16:creationId xmlns:a16="http://schemas.microsoft.com/office/drawing/2014/main" xmlns="" id="{87812CD4-7985-B748-9B2A-2E440D1ADFDA}"/>
              </a:ext>
            </a:extLst>
          </p:cNvPr>
          <p:cNvSpPr/>
          <p:nvPr/>
        </p:nvSpPr>
        <p:spPr>
          <a:xfrm>
            <a:off x="3469120" y="2485939"/>
            <a:ext cx="5177896" cy="1285315"/>
          </a:xfrm>
          <a:prstGeom prst="diamond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More items in &lt;sequence&gt;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xmlns="" id="{D3DC3D41-E39B-124A-BB19-3C733FE540AC}"/>
              </a:ext>
            </a:extLst>
          </p:cNvPr>
          <p:cNvCxnSpPr>
            <a:cxnSpLocks/>
            <a:endCxn id="7" idx="0"/>
          </p:cNvCxnSpPr>
          <p:nvPr/>
        </p:nvCxnSpPr>
        <p:spPr>
          <a:xfrm>
            <a:off x="6058068" y="1657350"/>
            <a:ext cx="0" cy="82858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398FE4D-47C7-1E49-8767-57982733D365}"/>
              </a:ext>
            </a:extLst>
          </p:cNvPr>
          <p:cNvSpPr txBox="1"/>
          <p:nvPr/>
        </p:nvSpPr>
        <p:spPr>
          <a:xfrm>
            <a:off x="8727355" y="2638144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No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3F88900-4D17-4746-A72E-91B02AF58CE1}"/>
              </a:ext>
            </a:extLst>
          </p:cNvPr>
          <p:cNvSpPr txBox="1"/>
          <p:nvPr/>
        </p:nvSpPr>
        <p:spPr>
          <a:xfrm>
            <a:off x="5281450" y="3686734"/>
            <a:ext cx="6656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Yes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E06E5EAF-1986-4D45-A8B4-AE4AE557087B}"/>
              </a:ext>
            </a:extLst>
          </p:cNvPr>
          <p:cNvCxnSpPr>
            <a:cxnSpLocks/>
          </p:cNvCxnSpPr>
          <p:nvPr/>
        </p:nvCxnSpPr>
        <p:spPr>
          <a:xfrm>
            <a:off x="8647016" y="3128595"/>
            <a:ext cx="651518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xmlns="" id="{9477752C-DDE2-1C4B-A826-6DF0AA33B550}"/>
              </a:ext>
            </a:extLst>
          </p:cNvPr>
          <p:cNvCxnSpPr>
            <a:cxnSpLocks/>
          </p:cNvCxnSpPr>
          <p:nvPr/>
        </p:nvCxnSpPr>
        <p:spPr>
          <a:xfrm>
            <a:off x="2610209" y="2255949"/>
            <a:ext cx="0" cy="4010171"/>
          </a:xfrm>
          <a:prstGeom prst="straightConnector1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D6AE0E43-9A03-DA4F-AC7A-2E6BDD2648A4}"/>
              </a:ext>
            </a:extLst>
          </p:cNvPr>
          <p:cNvSpPr/>
          <p:nvPr/>
        </p:nvSpPr>
        <p:spPr>
          <a:xfrm>
            <a:off x="4513308" y="4209954"/>
            <a:ext cx="3098672" cy="631967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&lt;</a:t>
            </a:r>
            <a:r>
              <a:rPr lang="en-US" sz="2800" b="1" dirty="0" err="1">
                <a:solidFill>
                  <a:schemeClr val="tx1"/>
                </a:solidFill>
              </a:rPr>
              <a:t>var</a:t>
            </a:r>
            <a:r>
              <a:rPr lang="en-US" sz="2800" b="1" dirty="0">
                <a:solidFill>
                  <a:schemeClr val="tx1"/>
                </a:solidFill>
              </a:rPr>
              <a:t>&gt; = Next item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BBD408E6-6F6B-F947-AB1E-4BA9862349B3}"/>
              </a:ext>
            </a:extLst>
          </p:cNvPr>
          <p:cNvCxnSpPr>
            <a:cxnSpLocks/>
            <a:stCxn id="7" idx="2"/>
            <a:endCxn id="13" idx="0"/>
          </p:cNvCxnSpPr>
          <p:nvPr/>
        </p:nvCxnSpPr>
        <p:spPr>
          <a:xfrm>
            <a:off x="6058068" y="3771254"/>
            <a:ext cx="4576" cy="4387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D23A3872-9942-1545-A89D-41A33A1D5367}"/>
              </a:ext>
            </a:extLst>
          </p:cNvPr>
          <p:cNvCxnSpPr>
            <a:cxnSpLocks/>
            <a:stCxn id="24" idx="2"/>
          </p:cNvCxnSpPr>
          <p:nvPr/>
        </p:nvCxnSpPr>
        <p:spPr>
          <a:xfrm>
            <a:off x="6050431" y="5926548"/>
            <a:ext cx="0" cy="3395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D48A667E-7B78-8647-9116-D4825C72AA1F}"/>
              </a:ext>
            </a:extLst>
          </p:cNvPr>
          <p:cNvCxnSpPr>
            <a:cxnSpLocks/>
          </p:cNvCxnSpPr>
          <p:nvPr/>
        </p:nvCxnSpPr>
        <p:spPr>
          <a:xfrm flipH="1">
            <a:off x="6232895" y="6096000"/>
            <a:ext cx="1" cy="40010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xmlns="" id="{288718EE-1591-7F48-9E3F-85F08C3449CA}"/>
              </a:ext>
            </a:extLst>
          </p:cNvPr>
          <p:cNvCxnSpPr>
            <a:cxnSpLocks/>
          </p:cNvCxnSpPr>
          <p:nvPr/>
        </p:nvCxnSpPr>
        <p:spPr>
          <a:xfrm>
            <a:off x="2610209" y="6266120"/>
            <a:ext cx="344785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17B9642C-26BC-CA40-A6BB-6743470F92AB}"/>
              </a:ext>
            </a:extLst>
          </p:cNvPr>
          <p:cNvCxnSpPr>
            <a:cxnSpLocks/>
          </p:cNvCxnSpPr>
          <p:nvPr/>
        </p:nvCxnSpPr>
        <p:spPr>
          <a:xfrm>
            <a:off x="2610209" y="2255949"/>
            <a:ext cx="3447858" cy="0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401E4DF0-C3C3-FD47-982D-04948298B3FC}"/>
              </a:ext>
            </a:extLst>
          </p:cNvPr>
          <p:cNvCxnSpPr>
            <a:cxnSpLocks/>
          </p:cNvCxnSpPr>
          <p:nvPr/>
        </p:nvCxnSpPr>
        <p:spPr>
          <a:xfrm>
            <a:off x="9298534" y="3109545"/>
            <a:ext cx="0" cy="2986455"/>
          </a:xfrm>
          <a:prstGeom prst="straightConnector1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7A47ABA4-D8FB-8E45-A1E1-3308B5FAF4DD}"/>
              </a:ext>
            </a:extLst>
          </p:cNvPr>
          <p:cNvCxnSpPr>
            <a:cxnSpLocks/>
          </p:cNvCxnSpPr>
          <p:nvPr/>
        </p:nvCxnSpPr>
        <p:spPr>
          <a:xfrm>
            <a:off x="6232895" y="6096000"/>
            <a:ext cx="306563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180822AE-6A5E-8342-B46E-DF889194148F}"/>
              </a:ext>
            </a:extLst>
          </p:cNvPr>
          <p:cNvSpPr/>
          <p:nvPr/>
        </p:nvSpPr>
        <p:spPr>
          <a:xfrm>
            <a:off x="4513308" y="5294581"/>
            <a:ext cx="3074246" cy="631967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&lt;body&gt;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xmlns="" id="{4E7E85AF-E9A8-9942-B3B0-DF2796C3E10B}"/>
              </a:ext>
            </a:extLst>
          </p:cNvPr>
          <p:cNvCxnSpPr>
            <a:cxnSpLocks/>
            <a:endCxn id="24" idx="0"/>
          </p:cNvCxnSpPr>
          <p:nvPr/>
        </p:nvCxnSpPr>
        <p:spPr>
          <a:xfrm flipH="1">
            <a:off x="6050431" y="4841921"/>
            <a:ext cx="7636" cy="45266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8380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0" grpId="0"/>
      <p:bldP spid="13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5808"/>
          </a:xfrm>
        </p:spPr>
        <p:txBody>
          <a:bodyPr>
            <a:normAutofit/>
          </a:bodyPr>
          <a:lstStyle/>
          <a:p>
            <a:r>
              <a:rPr lang="en-US" dirty="0"/>
              <a:t>Suppose we want to write a program that can compute the average of a series of numbers entered by the user</a:t>
            </a:r>
          </a:p>
          <a:p>
            <a:endParaRPr lang="en-US" dirty="0"/>
          </a:p>
          <a:p>
            <a:r>
              <a:rPr lang="en-US" dirty="0"/>
              <a:t>Here is an algorithm to do so:</a:t>
            </a:r>
          </a:p>
          <a:p>
            <a:endParaRPr lang="en-US" dirty="0"/>
          </a:p>
          <a:p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1: Average of a Series of Numbers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18DC641-6403-0B44-BA30-966A7D678ECB}"/>
              </a:ext>
            </a:extLst>
          </p:cNvPr>
          <p:cNvSpPr txBox="1"/>
          <p:nvPr/>
        </p:nvSpPr>
        <p:spPr>
          <a:xfrm>
            <a:off x="3482848" y="3772391"/>
            <a:ext cx="5226303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Input the count of the numbers, n</a:t>
            </a:r>
          </a:p>
          <a:p>
            <a:r>
              <a:rPr lang="en-US" sz="2800" b="1" dirty="0"/>
              <a:t>Initialize sum to 0</a:t>
            </a:r>
          </a:p>
          <a:p>
            <a:r>
              <a:rPr lang="en-US" sz="2800" b="1" dirty="0"/>
              <a:t>Loop n times</a:t>
            </a:r>
          </a:p>
          <a:p>
            <a:r>
              <a:rPr lang="en-US" sz="2800" b="1" dirty="0"/>
              <a:t>	Input a number, x</a:t>
            </a:r>
          </a:p>
          <a:p>
            <a:r>
              <a:rPr lang="en-US" sz="2800" b="1" dirty="0"/>
              <a:t>	Add x to sum</a:t>
            </a:r>
          </a:p>
          <a:p>
            <a:r>
              <a:rPr lang="en-US" sz="2800" b="1" dirty="0"/>
              <a:t>Output average as sum/n</a:t>
            </a:r>
          </a:p>
        </p:txBody>
      </p:sp>
    </p:spTree>
    <p:extLst>
      <p:ext uri="{BB962C8B-B14F-4D97-AF65-F5344CB8AC3E}">
        <p14:creationId xmlns:p14="http://schemas.microsoft.com/office/powerpoint/2010/main" val="3747460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5808"/>
          </a:xfrm>
        </p:spPr>
        <p:txBody>
          <a:bodyPr>
            <a:normAutofit/>
          </a:bodyPr>
          <a:lstStyle/>
          <a:p>
            <a:r>
              <a:rPr lang="en-US" dirty="0"/>
              <a:t>We can easily translate this algorithm into a Python implementation</a:t>
            </a:r>
          </a:p>
          <a:p>
            <a:endParaRPr lang="en-US" dirty="0"/>
          </a:p>
          <a:p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1: Average of a Series of Numbers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18DC641-6403-0B44-BA30-966A7D678ECB}"/>
              </a:ext>
            </a:extLst>
          </p:cNvPr>
          <p:cNvSpPr txBox="1"/>
          <p:nvPr/>
        </p:nvSpPr>
        <p:spPr>
          <a:xfrm>
            <a:off x="2274673" y="2486449"/>
            <a:ext cx="7932008" cy="415498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def main():</a:t>
            </a:r>
          </a:p>
          <a:p>
            <a:r>
              <a:rPr lang="en-US" sz="2400" dirty="0"/>
              <a:t>    n = </a:t>
            </a:r>
            <a:r>
              <a:rPr lang="en-US" sz="2400" dirty="0" err="1"/>
              <a:t>eval</a:t>
            </a:r>
            <a:r>
              <a:rPr lang="en-US" sz="2400" dirty="0"/>
              <a:t>(input("How many numbers do you have? "))</a:t>
            </a:r>
          </a:p>
          <a:p>
            <a:r>
              <a:rPr lang="en-US" sz="2400" dirty="0"/>
              <a:t>    sum = 0.0</a:t>
            </a:r>
          </a:p>
          <a:p>
            <a:endParaRPr lang="en-US" sz="2400" dirty="0"/>
          </a:p>
          <a:p>
            <a:r>
              <a:rPr lang="en-US" sz="2400" dirty="0"/>
              <a:t>    for </a:t>
            </a:r>
            <a:r>
              <a:rPr lang="en-US" sz="2400" dirty="0" err="1"/>
              <a:t>i</a:t>
            </a:r>
            <a:r>
              <a:rPr lang="en-US" sz="2400" dirty="0"/>
              <a:t> in range(n):</a:t>
            </a:r>
          </a:p>
          <a:p>
            <a:r>
              <a:rPr lang="en-US" sz="2400" dirty="0"/>
              <a:t>        x = </a:t>
            </a:r>
            <a:r>
              <a:rPr lang="en-US" sz="2400" dirty="0" err="1"/>
              <a:t>eval</a:t>
            </a:r>
            <a:r>
              <a:rPr lang="en-US" sz="2400" dirty="0"/>
              <a:t>(input("Enter a number &gt;&gt; "))</a:t>
            </a:r>
          </a:p>
          <a:p>
            <a:r>
              <a:rPr lang="en-US" sz="2400" dirty="0"/>
              <a:t>        sum = sum + x</a:t>
            </a:r>
          </a:p>
          <a:p>
            <a:endParaRPr lang="en-US" sz="2400" dirty="0"/>
          </a:p>
          <a:p>
            <a:r>
              <a:rPr lang="en-US" sz="2400" dirty="0"/>
              <a:t>    print("\</a:t>
            </a:r>
            <a:r>
              <a:rPr lang="en-US" sz="2400" dirty="0" err="1"/>
              <a:t>nThe</a:t>
            </a:r>
            <a:r>
              <a:rPr lang="en-US" sz="2400" dirty="0"/>
              <a:t> average of the numbers is", sum/n)</a:t>
            </a:r>
          </a:p>
          <a:p>
            <a:endParaRPr lang="en-US" sz="2400" dirty="0"/>
          </a:p>
          <a:p>
            <a:r>
              <a:rPr lang="en-US" sz="2400" dirty="0"/>
              <a:t>main()</a:t>
            </a:r>
          </a:p>
        </p:txBody>
      </p:sp>
    </p:spTree>
    <p:extLst>
      <p:ext uri="{BB962C8B-B14F-4D97-AF65-F5344CB8AC3E}">
        <p14:creationId xmlns:p14="http://schemas.microsoft.com/office/powerpoint/2010/main" val="1111258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5808"/>
          </a:xfrm>
        </p:spPr>
        <p:txBody>
          <a:bodyPr>
            <a:normAutofit/>
          </a:bodyPr>
          <a:lstStyle/>
          <a:p>
            <a:r>
              <a:rPr lang="en-US" dirty="0"/>
              <a:t>Suppose we want to write a program that prints odd numbers from 0 to </a:t>
            </a:r>
            <a:r>
              <a:rPr lang="en-US" b="1" i="1" dirty="0"/>
              <a:t>n</a:t>
            </a:r>
            <a:r>
              <a:rPr lang="en-US" dirty="0"/>
              <a:t> (inclusive), which can be input by a user</a:t>
            </a:r>
          </a:p>
          <a:p>
            <a:endParaRPr lang="en-US" dirty="0"/>
          </a:p>
          <a:p>
            <a:r>
              <a:rPr lang="en-US" dirty="0"/>
              <a:t>Here is how the program can look like:</a:t>
            </a:r>
          </a:p>
          <a:p>
            <a:endParaRPr lang="en-US" dirty="0"/>
          </a:p>
          <a:p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2: Printing Odd Numbers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18DC641-6403-0B44-BA30-966A7D678ECB}"/>
              </a:ext>
            </a:extLst>
          </p:cNvPr>
          <p:cNvSpPr txBox="1"/>
          <p:nvPr/>
        </p:nvSpPr>
        <p:spPr>
          <a:xfrm>
            <a:off x="3676650" y="3906627"/>
            <a:ext cx="4132606" cy="267765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n = </a:t>
            </a:r>
            <a:r>
              <a:rPr lang="en-US" sz="2800" dirty="0" err="1"/>
              <a:t>eval</a:t>
            </a:r>
            <a:r>
              <a:rPr lang="en-US" sz="2800" dirty="0"/>
              <a:t>(input("Enter n: "))</a:t>
            </a:r>
          </a:p>
          <a:p>
            <a:r>
              <a:rPr lang="en-US" sz="2800" dirty="0"/>
              <a:t>for </a:t>
            </a:r>
            <a:r>
              <a:rPr lang="en-US" sz="2800" dirty="0" err="1"/>
              <a:t>i</a:t>
            </a:r>
            <a:r>
              <a:rPr lang="en-US" sz="2800" dirty="0"/>
              <a:t> in range(n+1):</a:t>
            </a:r>
          </a:p>
          <a:p>
            <a:r>
              <a:rPr lang="en-US" sz="2800" dirty="0"/>
              <a:t>    if </a:t>
            </a:r>
            <a:r>
              <a:rPr lang="en-US" sz="2800" dirty="0" err="1"/>
              <a:t>i</a:t>
            </a:r>
            <a:r>
              <a:rPr lang="en-US" sz="2800" dirty="0"/>
              <a:t> % 2 == 1:</a:t>
            </a:r>
          </a:p>
          <a:p>
            <a:r>
              <a:rPr lang="en-US" sz="2800" dirty="0"/>
              <a:t>        print(</a:t>
            </a:r>
            <a:r>
              <a:rPr lang="en-US" sz="2800" dirty="0" err="1"/>
              <a:t>i</a:t>
            </a:r>
            <a:r>
              <a:rPr lang="en-US" sz="2800" dirty="0"/>
              <a:t>, end = " ")</a:t>
            </a:r>
          </a:p>
          <a:p>
            <a:endParaRPr lang="en-US" sz="2800" dirty="0"/>
          </a:p>
          <a:p>
            <a:r>
              <a:rPr lang="en-US" sz="2800" dirty="0"/>
              <a:t>print()</a:t>
            </a:r>
          </a:p>
        </p:txBody>
      </p:sp>
    </p:spTree>
    <p:extLst>
      <p:ext uri="{BB962C8B-B14F-4D97-AF65-F5344CB8AC3E}">
        <p14:creationId xmlns:p14="http://schemas.microsoft.com/office/powerpoint/2010/main" val="789522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5808"/>
          </a:xfrm>
        </p:spPr>
        <p:txBody>
          <a:bodyPr>
            <a:normAutofit/>
          </a:bodyPr>
          <a:lstStyle/>
          <a:p>
            <a:r>
              <a:rPr lang="en-US" dirty="0"/>
              <a:t>What if we want to print odd numbers from </a:t>
            </a:r>
            <a:r>
              <a:rPr lang="en-US" b="1" dirty="0">
                <a:solidFill>
                  <a:srgbClr val="00B050"/>
                </a:solidFill>
              </a:rPr>
              <a:t>1</a:t>
            </a:r>
            <a:r>
              <a:rPr lang="en-US" dirty="0"/>
              <a:t> (NOT </a:t>
            </a:r>
            <a:r>
              <a:rPr lang="en-US" b="1" dirty="0">
                <a:solidFill>
                  <a:srgbClr val="FF0000"/>
                </a:solidFill>
              </a:rPr>
              <a:t>0</a:t>
            </a:r>
            <a:r>
              <a:rPr lang="en-US" dirty="0"/>
              <a:t>) to </a:t>
            </a:r>
            <a:r>
              <a:rPr lang="en-US" b="1" i="1" dirty="0"/>
              <a:t>n</a:t>
            </a:r>
            <a:r>
              <a:rPr lang="en-US" dirty="0"/>
              <a:t> (inclusive), which can be input by a user?</a:t>
            </a:r>
          </a:p>
          <a:p>
            <a:endParaRPr lang="en-US" dirty="0"/>
          </a:p>
          <a:p>
            <a:endParaRPr lang="en-US" dirty="0"/>
          </a:p>
          <a:p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2: Printing Odd Numbers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18DC641-6403-0B44-BA30-966A7D678ECB}"/>
              </a:ext>
            </a:extLst>
          </p:cNvPr>
          <p:cNvSpPr txBox="1"/>
          <p:nvPr/>
        </p:nvSpPr>
        <p:spPr>
          <a:xfrm>
            <a:off x="3905250" y="2671115"/>
            <a:ext cx="4381500" cy="397031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n = </a:t>
            </a:r>
            <a:r>
              <a:rPr lang="en-US" sz="2800" dirty="0" err="1"/>
              <a:t>eval</a:t>
            </a:r>
            <a:r>
              <a:rPr lang="en-US" sz="2800" dirty="0"/>
              <a:t>(input("Enter n: "))</a:t>
            </a:r>
          </a:p>
          <a:p>
            <a:r>
              <a:rPr lang="en-US" sz="2800" dirty="0"/>
              <a:t>for </a:t>
            </a:r>
            <a:r>
              <a:rPr lang="en-US" sz="2800" dirty="0" err="1"/>
              <a:t>i</a:t>
            </a:r>
            <a:r>
              <a:rPr lang="en-US" sz="2800" dirty="0"/>
              <a:t> in range(n+1):</a:t>
            </a:r>
          </a:p>
          <a:p>
            <a:r>
              <a:rPr lang="en-US" sz="2800" dirty="0"/>
              <a:t>    if </a:t>
            </a:r>
            <a:r>
              <a:rPr lang="en-US" sz="2800" dirty="0" err="1"/>
              <a:t>i</a:t>
            </a:r>
            <a:r>
              <a:rPr lang="en-US" sz="2800" dirty="0"/>
              <a:t> == 0:</a:t>
            </a:r>
          </a:p>
          <a:p>
            <a:r>
              <a:rPr lang="en-US" sz="2800" dirty="0"/>
              <a:t>        pass</a:t>
            </a:r>
          </a:p>
          <a:p>
            <a:r>
              <a:rPr lang="en-US" sz="2800" dirty="0"/>
              <a:t>    else:</a:t>
            </a:r>
          </a:p>
          <a:p>
            <a:r>
              <a:rPr lang="en-US" sz="2800" dirty="0"/>
              <a:t>        if </a:t>
            </a:r>
            <a:r>
              <a:rPr lang="en-US" sz="2800" dirty="0" err="1"/>
              <a:t>i</a:t>
            </a:r>
            <a:r>
              <a:rPr lang="en-US" sz="2800" dirty="0"/>
              <a:t> % 2 == 1:</a:t>
            </a:r>
          </a:p>
          <a:p>
            <a:r>
              <a:rPr lang="en-US" sz="2800" dirty="0"/>
              <a:t>            print(</a:t>
            </a:r>
            <a:r>
              <a:rPr lang="en-US" sz="2800" dirty="0" err="1"/>
              <a:t>i</a:t>
            </a:r>
            <a:r>
              <a:rPr lang="en-US" sz="2800" dirty="0"/>
              <a:t>, end = " ")</a:t>
            </a:r>
          </a:p>
          <a:p>
            <a:endParaRPr lang="en-US" sz="2800" dirty="0"/>
          </a:p>
          <a:p>
            <a:r>
              <a:rPr lang="en-US" sz="2800" dirty="0"/>
              <a:t>print()</a:t>
            </a:r>
          </a:p>
        </p:txBody>
      </p:sp>
    </p:spTree>
    <p:extLst>
      <p:ext uri="{BB962C8B-B14F-4D97-AF65-F5344CB8AC3E}">
        <p14:creationId xmlns:p14="http://schemas.microsoft.com/office/powerpoint/2010/main" val="1477328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14216</TotalTime>
  <Words>1149</Words>
  <Application>Microsoft Office PowerPoint</Application>
  <PresentationFormat>Widescreen</PresentationFormat>
  <Paragraphs>274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15-110: Principles of Computing</vt:lpstr>
      <vt:lpstr>Today…</vt:lpstr>
      <vt:lpstr>Towards Loops</vt:lpstr>
      <vt:lpstr>The for Loop</vt:lpstr>
      <vt:lpstr>The Flowchart of a  for Loop</vt:lpstr>
      <vt:lpstr>Example 1: Average of a Series of Numbers</vt:lpstr>
      <vt:lpstr>Example 1: Average of a Series of Numbers</vt:lpstr>
      <vt:lpstr>Example 2: Printing Odd Numbers</vt:lpstr>
      <vt:lpstr>Example 2: Printing Odd Numbers</vt:lpstr>
      <vt:lpstr>Example 2: Printing Odd Numbers</vt:lpstr>
      <vt:lpstr>Example 2: Printing Odd Numbers</vt:lpstr>
      <vt:lpstr>Example 2: Printing Odd Numbers</vt:lpstr>
      <vt:lpstr>Yet, Another Version of Range(.)</vt:lpstr>
      <vt:lpstr>Example 3: Fibonacci Sequence</vt:lpstr>
      <vt:lpstr>Example 3: Fibonacci Sequence</vt:lpstr>
      <vt:lpstr>Example 3: Fibonacci Sequence</vt:lpstr>
      <vt:lpstr>Example 4: A Rectangle of Stars</vt:lpstr>
      <vt:lpstr>Example 4: A Rectangle of Stars</vt:lpstr>
      <vt:lpstr>Next Lecture…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Mohammad Hammoud</cp:lastModifiedBy>
  <cp:revision>631</cp:revision>
  <dcterms:created xsi:type="dcterms:W3CDTF">2018-08-24T21:11:55Z</dcterms:created>
  <dcterms:modified xsi:type="dcterms:W3CDTF">2018-09-30T17:39:51Z</dcterms:modified>
</cp:coreProperties>
</file>