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407" r:id="rId4"/>
    <p:sldId id="408" r:id="rId5"/>
    <p:sldId id="409" r:id="rId6"/>
    <p:sldId id="410" r:id="rId7"/>
    <p:sldId id="411" r:id="rId8"/>
    <p:sldId id="412" r:id="rId9"/>
    <p:sldId id="432" r:id="rId10"/>
    <p:sldId id="413" r:id="rId11"/>
    <p:sldId id="43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34" r:id="rId21"/>
    <p:sldId id="435" r:id="rId22"/>
    <p:sldId id="436" r:id="rId23"/>
    <p:sldId id="422" r:id="rId24"/>
    <p:sldId id="425" r:id="rId25"/>
    <p:sldId id="437" r:id="rId26"/>
    <p:sldId id="427" r:id="rId27"/>
    <p:sldId id="430" r:id="rId28"/>
    <p:sldId id="431" r:id="rId29"/>
    <p:sldId id="428" r:id="rId30"/>
    <p:sldId id="429" r:id="rId31"/>
    <p:sldId id="438" r:id="rId32"/>
    <p:sldId id="439" r:id="rId33"/>
    <p:sldId id="44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2"/>
    <p:restoredTop sz="93721"/>
  </p:normalViewPr>
  <p:slideViewPr>
    <p:cSldViewPr snapToGrid="0" snapToObjects="1">
      <p:cViewPr varScale="1">
        <p:scale>
          <a:sx n="67" d="100"/>
          <a:sy n="67" d="100"/>
        </p:scale>
        <p:origin x="1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0FCA9-0CFE-42A3-A366-AC257B7FB50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E42C0-23EF-43A4-A898-463C1845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6F42-0DF6-7F41-A35A-FAD2F3A3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5118C-DCD0-D744-9617-01D2A9E54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B4BA3-0746-D94F-BB7F-870DDBE0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CEF8-1452-9D41-8466-5951F62E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786E8-A2DB-B848-B3C9-CA97BCB6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CDF9-17F4-B740-85D3-83C240BF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6216F-7B04-2D44-9728-4FFEAC9C2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5E589-A29C-9240-9B7B-DA5B4AA6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36D8C-BDEF-0A42-9921-042BECC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49FE-9981-EA40-B956-84F8C87C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27DB6D-2F93-BB4A-A984-14FA758FB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0E791-A971-0648-A185-CAE72D3DD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20141-DA3E-4D42-91F1-761296C4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5213-671C-2342-9274-72F8719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D649-B5F0-954A-B270-A9E372A2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9DD6-1992-9043-B714-E15FE04C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DF830-82BD-4940-B114-F3475445B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A5361-471F-A044-BEBB-8CBAA6C2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1ED1-C88D-EA4F-B978-BEE093B0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52ADA-09B0-AE4B-879E-F1FD87E5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DA8A-9BBE-7A41-8D36-6E3401F2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CE368-6C1C-1F4F-9A0B-A5211067B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650C-963B-584D-B3F5-6E4FF67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231A2-10DA-A141-871E-943A4417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2FE58-E0ED-DF46-B00E-0ABB4AD9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F230-8CA3-FD41-BC35-F16072A5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A3F09-FA53-FF4B-88EA-8333733C3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783F1-26D1-5D40-9A12-02E2C1C4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D1E2F-4257-FD4D-B3D9-E47CF61C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070D5-3DBC-E74F-B653-0BC01C07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EBBD4-8056-8844-B52B-D89E3704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9CCB-7DD4-1D41-A06D-D073F312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203ED-564C-1841-9E27-C469AF24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CAE46-1764-FF4C-B795-77329DDD7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93BB7-AA0B-AE45-BC43-01AA5988F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500C5-FF8D-4A4F-960F-F0BD7543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BD551B-73C4-A24B-BA74-6E6C59FE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AA90F-D25B-804A-8992-DAD4A2CC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15D27C-2D4C-1D47-BC1A-769018F6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D391-3397-354D-B03E-D12F1FC1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002E7-CCA7-D843-905A-9AEB8305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2A30A-0D9D-664D-87CF-2DED1BF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1BF79-1370-1B43-BD9F-350EC461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6B272-B2C5-5C44-A9FF-6C3AFEBA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27FDC-6F8C-154B-903B-628A43EE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72E17-64B7-BF46-B1C6-65BB18EB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BB1C-2678-AA48-9EAF-24F13FE7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7CEB6-1BB9-4A49-ACB0-B294E051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F701C-7C31-464D-92EA-6D3B097A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03C05-0FAD-C248-BE05-6ADFB2A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B1321-CA8B-DA4A-9699-565D0453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FAA9E-5516-8F4A-89E3-0BA6CCA9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98A0-2D96-C042-AE94-1F461E90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8718D-8B02-6E43-A518-6B8E6AC9E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7EA38-47E1-F74D-BEDD-93FF5F97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EDC4A-53DF-9B41-9417-85A9978E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F50B7-038B-4C40-AE33-C462DAA2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76079-A2A4-7D43-8D24-D4072D56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802454-00F4-AD46-96E3-90C0EA9F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C4A82-1295-4445-851D-A797684F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DC530-920B-6043-ACBC-31CFEDE8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6451-C226-B344-86F8-72EFF8FC2CF7}" type="datetimeFigureOut">
              <a:rPr lang="en-US" smtClean="0"/>
              <a:t>9/23/18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86808-1B08-7F46-B091-2263B0972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DF617-8746-4F49-9226-590B5586C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Decision Structures- Part II</a:t>
            </a:r>
          </a:p>
          <a:p>
            <a:r>
              <a:rPr lang="en-US" sz="2800" dirty="0"/>
              <a:t>Lecture 6, September 18, 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18482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r>
              <a:rPr lang="en-US" dirty="0"/>
              <a:t>This new version of the quadratic solver is certainly a big improvement, but it still has some quirks!</a:t>
            </a:r>
          </a:p>
          <a:p>
            <a:endParaRPr lang="en-US" dirty="0"/>
          </a:p>
          <a:p>
            <a:r>
              <a:rPr lang="en-US" dirty="0"/>
              <a:t>Let us illustrate that through examples: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Good, But…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B61D8-147C-8A49-BBBE-1A2901025CC7}"/>
              </a:ext>
            </a:extLst>
          </p:cNvPr>
          <p:cNvSpPr txBox="1"/>
          <p:nvPr/>
        </p:nvSpPr>
        <p:spPr>
          <a:xfrm>
            <a:off x="1537290" y="3811940"/>
            <a:ext cx="9560885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program finds the real solutions to a quadratic.</a:t>
            </a:r>
          </a:p>
          <a:p>
            <a:endParaRPr lang="en-US" sz="2400" dirty="0"/>
          </a:p>
          <a:p>
            <a:r>
              <a:rPr lang="en-US" sz="2400" dirty="0"/>
              <a:t>Enter the value of coefficient a: 1</a:t>
            </a:r>
          </a:p>
          <a:p>
            <a:r>
              <a:rPr lang="en-US" sz="2400" dirty="0"/>
              <a:t>Enter the value of coefficient b: 2</a:t>
            </a:r>
          </a:p>
          <a:p>
            <a:r>
              <a:rPr lang="en-US" sz="2400" dirty="0"/>
              <a:t>Enter the value of coefficient c: 1</a:t>
            </a:r>
          </a:p>
          <a:p>
            <a:endParaRPr lang="en-US" sz="2400" dirty="0"/>
          </a:p>
          <a:p>
            <a:r>
              <a:rPr lang="en-US" sz="2400" dirty="0"/>
              <a:t>The solutions are:  </a:t>
            </a:r>
            <a:r>
              <a:rPr lang="en-US" sz="2400" b="1" dirty="0">
                <a:solidFill>
                  <a:srgbClr val="FF0000"/>
                </a:solidFill>
              </a:rPr>
              <a:t>-1.0 -1.0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57A0738-B7D7-774B-BD04-5E9DBA2F8D89}"/>
              </a:ext>
            </a:extLst>
          </p:cNvPr>
          <p:cNvSpPr/>
          <p:nvPr/>
        </p:nvSpPr>
        <p:spPr>
          <a:xfrm>
            <a:off x="5906386" y="4375489"/>
            <a:ext cx="4685414" cy="153108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b="1" i="1" dirty="0">
                <a:solidFill>
                  <a:schemeClr val="tx1"/>
                </a:solidFill>
              </a:rPr>
              <a:t>double root </a:t>
            </a:r>
            <a:r>
              <a:rPr lang="en-US" sz="2400" dirty="0">
                <a:solidFill>
                  <a:schemeClr val="tx1"/>
                </a:solidFill>
              </a:rPr>
              <a:t>at -1.0; printed twice, thus might seem confusing to some people (</a:t>
            </a:r>
            <a:r>
              <a:rPr lang="en-US" sz="2400" i="1" dirty="0">
                <a:solidFill>
                  <a:schemeClr val="tx1"/>
                </a:solidFill>
              </a:rPr>
              <a:t>a styling issue</a:t>
            </a:r>
            <a:r>
              <a:rPr lang="en-US" sz="2400" dirty="0">
                <a:solidFill>
                  <a:schemeClr val="tx1"/>
                </a:solidFill>
              </a:rPr>
              <a:t>)! </a:t>
            </a:r>
          </a:p>
        </p:txBody>
      </p:sp>
      <p:sp>
        <p:nvSpPr>
          <p:cNvPr id="7" name="Bent Arrow 6">
            <a:extLst>
              <a:ext uri="{FF2B5EF4-FFF2-40B4-BE49-F238E27FC236}">
                <a16:creationId xmlns:a16="http://schemas.microsoft.com/office/drawing/2014/main" id="{D97F5A0D-D8AA-7848-AE82-F4E9724C1EA3}"/>
              </a:ext>
            </a:extLst>
          </p:cNvPr>
          <p:cNvSpPr/>
          <p:nvPr/>
        </p:nvSpPr>
        <p:spPr>
          <a:xfrm rot="10800000">
            <a:off x="5124450" y="5906576"/>
            <a:ext cx="3238500" cy="506400"/>
          </a:xfrm>
          <a:prstGeom prst="bentArrow">
            <a:avLst>
              <a:gd name="adj1" fmla="val 25000"/>
              <a:gd name="adj2" fmla="val 30953"/>
              <a:gd name="adj3" fmla="val 25000"/>
              <a:gd name="adj4" fmla="val 43750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r>
              <a:rPr lang="en-US" dirty="0"/>
              <a:t>Another sample run: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Good, But…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B61D8-147C-8A49-BBBE-1A2901025CC7}"/>
              </a:ext>
            </a:extLst>
          </p:cNvPr>
          <p:cNvSpPr txBox="1"/>
          <p:nvPr/>
        </p:nvSpPr>
        <p:spPr>
          <a:xfrm>
            <a:off x="1558555" y="2527273"/>
            <a:ext cx="9560885" cy="40934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This program finds the real solutions to a quadratic.</a:t>
            </a:r>
          </a:p>
          <a:p>
            <a:endParaRPr lang="en-US" sz="2000" dirty="0"/>
          </a:p>
          <a:p>
            <a:r>
              <a:rPr lang="en-US" sz="2000" dirty="0"/>
              <a:t>Enter the value of coefficient a: 0</a:t>
            </a:r>
          </a:p>
          <a:p>
            <a:r>
              <a:rPr lang="en-US" sz="2000" dirty="0"/>
              <a:t>Enter the value of coefficient b: 2</a:t>
            </a:r>
          </a:p>
          <a:p>
            <a:r>
              <a:rPr lang="en-US" sz="2000" dirty="0"/>
              <a:t>Enter the value of coefficient c: 1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Traceback (most recent call last):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File "/Users/</a:t>
            </a:r>
            <a:r>
              <a:rPr lang="en-US" sz="2000" dirty="0" err="1">
                <a:solidFill>
                  <a:srgbClr val="FF0000"/>
                </a:solidFill>
              </a:rPr>
              <a:t>mhhammou</a:t>
            </a:r>
            <a:r>
              <a:rPr lang="en-US" sz="2000" dirty="0">
                <a:solidFill>
                  <a:srgbClr val="FF0000"/>
                </a:solidFill>
              </a:rPr>
              <a:t>/Desktop/CMU-Q/Courses/15-110/Programs/Lecture4/</a:t>
            </a:r>
            <a:r>
              <a:rPr lang="en-US" sz="2000" dirty="0" err="1">
                <a:solidFill>
                  <a:srgbClr val="FF0000"/>
                </a:solidFill>
              </a:rPr>
              <a:t>RootsQE.py</a:t>
            </a:r>
            <a:r>
              <a:rPr lang="en-US" sz="2000" dirty="0">
                <a:solidFill>
                  <a:srgbClr val="FF0000"/>
                </a:solidFill>
              </a:rPr>
              <a:t>", line 27, in &lt;module&gt;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rootsQEq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File "/Users/</a:t>
            </a:r>
            <a:r>
              <a:rPr lang="en-US" sz="2000" dirty="0" err="1">
                <a:solidFill>
                  <a:srgbClr val="FF0000"/>
                </a:solidFill>
              </a:rPr>
              <a:t>mhhammou</a:t>
            </a:r>
            <a:r>
              <a:rPr lang="en-US" sz="2000" dirty="0">
                <a:solidFill>
                  <a:srgbClr val="FF0000"/>
                </a:solidFill>
              </a:rPr>
              <a:t>/Desktop/CMU-Q/Courses/15-110/Programs/Lecture4/</a:t>
            </a:r>
            <a:r>
              <a:rPr lang="en-US" sz="2000" dirty="0" err="1">
                <a:solidFill>
                  <a:srgbClr val="FF0000"/>
                </a:solidFill>
              </a:rPr>
              <a:t>RootsQE.py</a:t>
            </a:r>
            <a:r>
              <a:rPr lang="en-US" sz="2000" dirty="0">
                <a:solidFill>
                  <a:srgbClr val="FF0000"/>
                </a:solidFill>
              </a:rPr>
              <a:t>", line 22, in </a:t>
            </a:r>
            <a:r>
              <a:rPr lang="en-US" sz="2000" dirty="0" err="1">
                <a:solidFill>
                  <a:srgbClr val="FF0000"/>
                </a:solidFill>
              </a:rPr>
              <a:t>rootsQEq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    root1 = (-b + </a:t>
            </a:r>
            <a:r>
              <a:rPr lang="en-US" sz="2000" dirty="0" err="1">
                <a:solidFill>
                  <a:srgbClr val="FF0000"/>
                </a:solidFill>
              </a:rPr>
              <a:t>s_root_val</a:t>
            </a:r>
            <a:r>
              <a:rPr lang="en-US" sz="2000" dirty="0">
                <a:solidFill>
                  <a:srgbClr val="FF0000"/>
                </a:solidFill>
              </a:rPr>
              <a:t>)/(2*a)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ZeroDivisionError</a:t>
            </a:r>
            <a:r>
              <a:rPr lang="en-US" sz="2000" dirty="0">
                <a:solidFill>
                  <a:srgbClr val="FF0000"/>
                </a:solidFill>
              </a:rPr>
              <a:t>: float division by zero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2E89157-43C0-104B-A55E-1717D69141C7}"/>
              </a:ext>
            </a:extLst>
          </p:cNvPr>
          <p:cNvSpPr/>
          <p:nvPr/>
        </p:nvSpPr>
        <p:spPr>
          <a:xfrm>
            <a:off x="8058150" y="3238500"/>
            <a:ext cx="2811537" cy="2290542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Coefficient </a:t>
            </a:r>
            <a:r>
              <a:rPr lang="en-US" sz="2400" b="1" i="1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CANNOT be zero since we cannot divide by zero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i="1" dirty="0">
                <a:solidFill>
                  <a:schemeClr val="tx1"/>
                </a:solidFill>
              </a:rPr>
              <a:t>a serious issue</a:t>
            </a:r>
            <a:r>
              <a:rPr lang="en-US" sz="2400" dirty="0">
                <a:solidFill>
                  <a:schemeClr val="tx1"/>
                </a:solidFill>
              </a:rPr>
              <a:t>)!</a:t>
            </a:r>
          </a:p>
        </p:txBody>
      </p:sp>
      <p:sp>
        <p:nvSpPr>
          <p:cNvPr id="9" name="Bent Arrow 8">
            <a:extLst>
              <a:ext uri="{FF2B5EF4-FFF2-40B4-BE49-F238E27FC236}">
                <a16:creationId xmlns:a16="http://schemas.microsoft.com/office/drawing/2014/main" id="{E7B8655B-6A49-F244-B297-06C350E40C06}"/>
              </a:ext>
            </a:extLst>
          </p:cNvPr>
          <p:cNvSpPr/>
          <p:nvPr/>
        </p:nvSpPr>
        <p:spPr>
          <a:xfrm rot="10800000">
            <a:off x="6048375" y="5529041"/>
            <a:ext cx="3495675" cy="835537"/>
          </a:xfrm>
          <a:prstGeom prst="ben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6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Let us start with the double-root situation, which occurs when the discriminant is exactly 0</a:t>
            </a:r>
            <a:endParaRPr lang="en-US" sz="2800" dirty="0">
              <a:ea typeface="Cambria Math" panose="02040503050406030204" pitchFamily="18" charset="0"/>
            </a:endParaRPr>
          </a:p>
          <a:p>
            <a:pPr lvl="1"/>
            <a:endParaRPr lang="en-US" b="0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If we want to catch this special case, our quadratic equation solver needs a </a:t>
            </a:r>
            <a:r>
              <a:rPr lang="en-US" i="1" dirty="0">
                <a:ea typeface="Cambria Math" panose="02040503050406030204" pitchFamily="18" charset="0"/>
              </a:rPr>
              <a:t>three-way</a:t>
            </a:r>
            <a:r>
              <a:rPr lang="en-US" dirty="0">
                <a:ea typeface="Cambria Math" panose="02040503050406030204" pitchFamily="18" charset="0"/>
              </a:rPr>
              <a:t> decision </a:t>
            </a:r>
          </a:p>
          <a:p>
            <a:endParaRPr lang="en-US" sz="2600" b="0" dirty="0">
              <a:ea typeface="Cambria Math" panose="02040503050406030204" pitchFamily="18" charset="0"/>
            </a:endParaRPr>
          </a:p>
          <a:p>
            <a:r>
              <a:rPr lang="en-US" sz="2600" dirty="0">
                <a:ea typeface="Cambria Math" panose="02040503050406030204" pitchFamily="18" charset="0"/>
              </a:rPr>
              <a:t>Here is a quick sketch of what we need:</a:t>
            </a:r>
            <a:endParaRPr lang="en-US" sz="2600" b="0" dirty="0">
              <a:ea typeface="Cambria Math" panose="02040503050406030204" pitchFamily="18" charset="0"/>
            </a:endParaRPr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Need for a Three-Way Decision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C4B65F-C082-2C49-8696-478B85CC2E5D}"/>
              </a:ext>
            </a:extLst>
          </p:cNvPr>
          <p:cNvSpPr txBox="1"/>
          <p:nvPr/>
        </p:nvSpPr>
        <p:spPr>
          <a:xfrm>
            <a:off x="3600450" y="4759591"/>
            <a:ext cx="61935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…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Check the value of the discriminant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when &lt; 0: handle the case of no roots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when  = 0: handle the case of a double root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when &gt; 0: handle the case of two distinct roots</a:t>
            </a:r>
          </a:p>
        </p:txBody>
      </p:sp>
    </p:spTree>
    <p:extLst>
      <p:ext uri="{BB962C8B-B14F-4D97-AF65-F5344CB8AC3E}">
        <p14:creationId xmlns:p14="http://schemas.microsoft.com/office/powerpoint/2010/main" val="278138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One way to code this algorithm is to use </a:t>
            </a:r>
            <a:r>
              <a:rPr lang="en-US" i="1" u="sng" dirty="0"/>
              <a:t>two</a:t>
            </a:r>
            <a:r>
              <a:rPr lang="en-US" i="1" dirty="0"/>
              <a:t> if-else statements </a:t>
            </a:r>
            <a:endParaRPr lang="en-US" sz="2400" i="1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pPr algn="ctr"/>
            <a:r>
              <a:rPr lang="en-US" dirty="0"/>
              <a:t>A Three-Way Decision Via </a:t>
            </a:r>
            <a:r>
              <a:rPr lang="en-US" i="1" dirty="0"/>
              <a:t>Two</a:t>
            </a:r>
            <a:r>
              <a:rPr lang="en-US" dirty="0"/>
              <a:t> if-else Statements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C4B65F-C082-2C49-8696-478B85CC2E5D}"/>
              </a:ext>
            </a:extLst>
          </p:cNvPr>
          <p:cNvSpPr txBox="1"/>
          <p:nvPr/>
        </p:nvSpPr>
        <p:spPr>
          <a:xfrm>
            <a:off x="2724150" y="2416441"/>
            <a:ext cx="773282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…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if discriminant &lt; 0: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	print(“Equation has no real roots”)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else: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	if discriminant == 0: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		root = -b / (2 * a)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		print(“There is a double root at”, root)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	else: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		#Do stuff for two roots…</a:t>
            </a:r>
          </a:p>
        </p:txBody>
      </p:sp>
    </p:spTree>
    <p:extLst>
      <p:ext uri="{BB962C8B-B14F-4D97-AF65-F5344CB8AC3E}">
        <p14:creationId xmlns:p14="http://schemas.microsoft.com/office/powerpoint/2010/main" val="28808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If we trace this code carefully, we will observe that there are exactly three possible paths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Digging Deeper…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4D113E-4B17-DF4D-B0DE-C7A99352DF74}"/>
              </a:ext>
            </a:extLst>
          </p:cNvPr>
          <p:cNvSpPr/>
          <p:nvPr/>
        </p:nvSpPr>
        <p:spPr>
          <a:xfrm>
            <a:off x="3070754" y="2717583"/>
            <a:ext cx="2715943" cy="855407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Discriminant &lt; 0 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A8B60D-12B5-E947-915F-78EC62DA535C}"/>
              </a:ext>
            </a:extLst>
          </p:cNvPr>
          <p:cNvCxnSpPr/>
          <p:nvPr/>
        </p:nvCxnSpPr>
        <p:spPr>
          <a:xfrm>
            <a:off x="4428725" y="2304629"/>
            <a:ext cx="0" cy="4129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CC514B-FE2D-7746-93B8-0C500C7F7487}"/>
              </a:ext>
            </a:extLst>
          </p:cNvPr>
          <p:cNvCxnSpPr>
            <a:cxnSpLocks/>
          </p:cNvCxnSpPr>
          <p:nvPr/>
        </p:nvCxnSpPr>
        <p:spPr>
          <a:xfrm>
            <a:off x="5722174" y="3144072"/>
            <a:ext cx="16454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F3ADEFF-4234-AD4A-B42D-32109C0C5E3D}"/>
              </a:ext>
            </a:extLst>
          </p:cNvPr>
          <p:cNvCxnSpPr/>
          <p:nvPr/>
        </p:nvCxnSpPr>
        <p:spPr>
          <a:xfrm>
            <a:off x="7367646" y="3139711"/>
            <a:ext cx="0" cy="6256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D32D09-B57D-714D-855E-224221A4A632}"/>
              </a:ext>
            </a:extLst>
          </p:cNvPr>
          <p:cNvCxnSpPr>
            <a:cxnSpLocks/>
          </p:cNvCxnSpPr>
          <p:nvPr/>
        </p:nvCxnSpPr>
        <p:spPr>
          <a:xfrm>
            <a:off x="9565756" y="5268773"/>
            <a:ext cx="0" cy="507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2D57B92-4720-CE48-8320-D9F373A11C4C}"/>
              </a:ext>
            </a:extLst>
          </p:cNvPr>
          <p:cNvCxnSpPr>
            <a:cxnSpLocks/>
          </p:cNvCxnSpPr>
          <p:nvPr/>
        </p:nvCxnSpPr>
        <p:spPr>
          <a:xfrm flipH="1">
            <a:off x="5169532" y="5783907"/>
            <a:ext cx="4396224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5EB9490-1221-7643-8B8C-5E8B2A3BDCED}"/>
              </a:ext>
            </a:extLst>
          </p:cNvPr>
          <p:cNvSpPr txBox="1"/>
          <p:nvPr/>
        </p:nvSpPr>
        <p:spPr>
          <a:xfrm>
            <a:off x="6200060" y="2749266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1B74C1-1F81-104B-A468-8D3CBD0C5807}"/>
              </a:ext>
            </a:extLst>
          </p:cNvPr>
          <p:cNvSpPr txBox="1"/>
          <p:nvPr/>
        </p:nvSpPr>
        <p:spPr>
          <a:xfrm>
            <a:off x="2513741" y="2749266"/>
            <a:ext cx="529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Yes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BB78B15-7B27-374F-80BF-3FF03DD2A2F7}"/>
              </a:ext>
            </a:extLst>
          </p:cNvPr>
          <p:cNvCxnSpPr>
            <a:cxnSpLocks/>
          </p:cNvCxnSpPr>
          <p:nvPr/>
        </p:nvCxnSpPr>
        <p:spPr>
          <a:xfrm>
            <a:off x="2434734" y="3149375"/>
            <a:ext cx="65151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0E690EA-0E2E-7245-A949-8196FBFA35C4}"/>
              </a:ext>
            </a:extLst>
          </p:cNvPr>
          <p:cNvCxnSpPr>
            <a:cxnSpLocks/>
          </p:cNvCxnSpPr>
          <p:nvPr/>
        </p:nvCxnSpPr>
        <p:spPr>
          <a:xfrm>
            <a:off x="2433844" y="3144072"/>
            <a:ext cx="0" cy="6269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2DE30827-77FA-F14D-97E5-435B0B0DAB15}"/>
              </a:ext>
            </a:extLst>
          </p:cNvPr>
          <p:cNvSpPr/>
          <p:nvPr/>
        </p:nvSpPr>
        <p:spPr>
          <a:xfrm>
            <a:off x="1379672" y="3765407"/>
            <a:ext cx="2151987" cy="49158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Print “no roots”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A02C461-9CA3-C444-9CE6-C69F93F66D4D}"/>
              </a:ext>
            </a:extLst>
          </p:cNvPr>
          <p:cNvCxnSpPr/>
          <p:nvPr/>
        </p:nvCxnSpPr>
        <p:spPr>
          <a:xfrm>
            <a:off x="7367644" y="5776696"/>
            <a:ext cx="0" cy="4129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0894D0B-6AD1-4144-8360-C606D43CF8BD}"/>
              </a:ext>
            </a:extLst>
          </p:cNvPr>
          <p:cNvCxnSpPr>
            <a:cxnSpLocks/>
          </p:cNvCxnSpPr>
          <p:nvPr/>
        </p:nvCxnSpPr>
        <p:spPr>
          <a:xfrm>
            <a:off x="2433844" y="4248733"/>
            <a:ext cx="0" cy="2328905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iamond 40">
            <a:extLst>
              <a:ext uri="{FF2B5EF4-FFF2-40B4-BE49-F238E27FC236}">
                <a16:creationId xmlns:a16="http://schemas.microsoft.com/office/drawing/2014/main" id="{B50B7B11-7724-EC4F-A736-BE5C423B8C4C}"/>
              </a:ext>
            </a:extLst>
          </p:cNvPr>
          <p:cNvSpPr/>
          <p:nvPr/>
        </p:nvSpPr>
        <p:spPr>
          <a:xfrm>
            <a:off x="6009674" y="3781371"/>
            <a:ext cx="2715943" cy="855407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Discriminant ==  0 ?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7901A70-1D7B-4548-A721-9975E19444FE}"/>
              </a:ext>
            </a:extLst>
          </p:cNvPr>
          <p:cNvCxnSpPr>
            <a:cxnSpLocks/>
          </p:cNvCxnSpPr>
          <p:nvPr/>
        </p:nvCxnSpPr>
        <p:spPr>
          <a:xfrm>
            <a:off x="8725617" y="4209074"/>
            <a:ext cx="840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CEA3BBC7-3D9B-6042-B996-12363DBC3D08}"/>
              </a:ext>
            </a:extLst>
          </p:cNvPr>
          <p:cNvSpPr/>
          <p:nvPr/>
        </p:nvSpPr>
        <p:spPr>
          <a:xfrm>
            <a:off x="8489764" y="4777189"/>
            <a:ext cx="2151987" cy="49158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Do Unique Roots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B100F03-4E55-C14B-8DCF-F102F5EEEB7D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9565757" y="4209074"/>
            <a:ext cx="1" cy="568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2B688AF4-D9A3-F84C-A1BB-B3E4B4C47E8A}"/>
              </a:ext>
            </a:extLst>
          </p:cNvPr>
          <p:cNvSpPr/>
          <p:nvPr/>
        </p:nvSpPr>
        <p:spPr>
          <a:xfrm>
            <a:off x="4208435" y="4800739"/>
            <a:ext cx="2151987" cy="49158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Do Double Roots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3CFEE4-CAC1-A74E-9564-52BC4BE1C7E6}"/>
              </a:ext>
            </a:extLst>
          </p:cNvPr>
          <p:cNvCxnSpPr>
            <a:cxnSpLocks/>
          </p:cNvCxnSpPr>
          <p:nvPr/>
        </p:nvCxnSpPr>
        <p:spPr>
          <a:xfrm>
            <a:off x="5169533" y="4209074"/>
            <a:ext cx="840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9949C43-5859-404C-AB61-66AEF36BA275}"/>
              </a:ext>
            </a:extLst>
          </p:cNvPr>
          <p:cNvCxnSpPr>
            <a:cxnSpLocks/>
          </p:cNvCxnSpPr>
          <p:nvPr/>
        </p:nvCxnSpPr>
        <p:spPr>
          <a:xfrm>
            <a:off x="5169532" y="4209074"/>
            <a:ext cx="1" cy="568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B1C175D-A7F4-4F4C-B09D-24AA5BB68D65}"/>
              </a:ext>
            </a:extLst>
          </p:cNvPr>
          <p:cNvCxnSpPr>
            <a:cxnSpLocks/>
          </p:cNvCxnSpPr>
          <p:nvPr/>
        </p:nvCxnSpPr>
        <p:spPr>
          <a:xfrm>
            <a:off x="5169532" y="5292323"/>
            <a:ext cx="0" cy="507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1E017B85-7E67-6E4E-A9ED-02A04542B704}"/>
              </a:ext>
            </a:extLst>
          </p:cNvPr>
          <p:cNvSpPr/>
          <p:nvPr/>
        </p:nvSpPr>
        <p:spPr>
          <a:xfrm>
            <a:off x="4078473" y="3641224"/>
            <a:ext cx="6660156" cy="261412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86FD05B-7B6D-2546-931E-12567B55C358}"/>
              </a:ext>
            </a:extLst>
          </p:cNvPr>
          <p:cNvCxnSpPr>
            <a:cxnSpLocks/>
          </p:cNvCxnSpPr>
          <p:nvPr/>
        </p:nvCxnSpPr>
        <p:spPr>
          <a:xfrm>
            <a:off x="7367644" y="6255352"/>
            <a:ext cx="0" cy="322286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B420E2D-4FC1-9A46-8AAA-BC1AC48741A4}"/>
              </a:ext>
            </a:extLst>
          </p:cNvPr>
          <p:cNvCxnSpPr/>
          <p:nvPr/>
        </p:nvCxnSpPr>
        <p:spPr>
          <a:xfrm flipH="1">
            <a:off x="2433844" y="6577638"/>
            <a:ext cx="493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9468847-D9F8-C24D-8B13-FF2D500E406E}"/>
              </a:ext>
            </a:extLst>
          </p:cNvPr>
          <p:cNvCxnSpPr>
            <a:cxnSpLocks/>
          </p:cNvCxnSpPr>
          <p:nvPr/>
        </p:nvCxnSpPr>
        <p:spPr>
          <a:xfrm>
            <a:off x="4606723" y="6577638"/>
            <a:ext cx="0" cy="2165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FE94C23-2F16-7942-A9BB-A8B63ED98B4E}"/>
              </a:ext>
            </a:extLst>
          </p:cNvPr>
          <p:cNvSpPr txBox="1"/>
          <p:nvPr/>
        </p:nvSpPr>
        <p:spPr>
          <a:xfrm>
            <a:off x="5324788" y="3795168"/>
            <a:ext cx="529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Yes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6B6823A-DDE9-A045-9C20-EF9014614673}"/>
              </a:ext>
            </a:extLst>
          </p:cNvPr>
          <p:cNvSpPr txBox="1"/>
          <p:nvPr/>
        </p:nvSpPr>
        <p:spPr>
          <a:xfrm>
            <a:off x="8795346" y="3795168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9245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  <p:bldP spid="18" grpId="0"/>
      <p:bldP spid="21" grpId="0" animBg="1"/>
      <p:bldP spid="41" grpId="0" animBg="1"/>
      <p:bldP spid="44" grpId="0" animBg="1"/>
      <p:bldP spid="47" grpId="0" animBg="1"/>
      <p:bldP spid="55" grpId="0" animBg="1"/>
      <p:bldP spid="66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We managed to finesse a 3-way decision by using 2 2-way decisions </a:t>
            </a:r>
          </a:p>
          <a:p>
            <a:pPr lvl="1"/>
            <a:endParaRPr lang="en-US" dirty="0"/>
          </a:p>
          <a:p>
            <a:r>
              <a:rPr lang="en-US" dirty="0"/>
              <a:t>What happens if we needed to make a 5-way decision using this technique?</a:t>
            </a:r>
          </a:p>
          <a:p>
            <a:pPr lvl="1"/>
            <a:r>
              <a:rPr lang="en-US" sz="2800" dirty="0"/>
              <a:t>The if-else structures would nest four levels deep, and the Python code would march off the right-hand edge of the page</a:t>
            </a:r>
          </a:p>
          <a:p>
            <a:pPr lvl="1"/>
            <a:endParaRPr lang="en-US" dirty="0"/>
          </a:p>
          <a:p>
            <a:r>
              <a:rPr lang="en-US" dirty="0"/>
              <a:t>Is there any other way in Python to write multi-way decisions?</a:t>
            </a:r>
          </a:p>
          <a:p>
            <a:pPr lvl="1"/>
            <a:r>
              <a:rPr lang="en-US" sz="2800" dirty="0"/>
              <a:t>Yes, by using </a:t>
            </a:r>
            <a:r>
              <a:rPr lang="en-US" sz="2800" b="1" i="1" dirty="0">
                <a:solidFill>
                  <a:srgbClr val="FF0000"/>
                </a:solidFill>
              </a:rPr>
              <a:t>if-</a:t>
            </a:r>
            <a:r>
              <a:rPr lang="en-US" sz="2800" b="1" i="1" dirty="0" err="1">
                <a:solidFill>
                  <a:srgbClr val="FF0000"/>
                </a:solidFill>
              </a:rPr>
              <a:t>elif</a:t>
            </a:r>
            <a:r>
              <a:rPr lang="en-US" sz="2800" b="1" i="1" dirty="0">
                <a:solidFill>
                  <a:srgbClr val="FF0000"/>
                </a:solidFill>
              </a:rPr>
              <a:t>-else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statements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Multi-Way Decisions</a:t>
            </a:r>
          </a:p>
        </p:txBody>
      </p:sp>
    </p:spTree>
    <p:extLst>
      <p:ext uri="{BB962C8B-B14F-4D97-AF65-F5344CB8AC3E}">
        <p14:creationId xmlns:p14="http://schemas.microsoft.com/office/powerpoint/2010/main" val="284714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Multi-Way Decisions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EC35E1-4AE6-0447-8832-93C72F38ECF2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693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Here is how the </a:t>
            </a:r>
            <a:r>
              <a:rPr lang="en-US" b="1" dirty="0">
                <a:solidFill>
                  <a:srgbClr val="FF0000"/>
                </a:solidFill>
              </a:rPr>
              <a:t>if-</a:t>
            </a:r>
            <a:r>
              <a:rPr lang="en-US" b="1" dirty="0" err="1">
                <a:solidFill>
                  <a:srgbClr val="FF0000"/>
                </a:solidFill>
              </a:rPr>
              <a:t>elif</a:t>
            </a:r>
            <a:r>
              <a:rPr lang="en-US" b="1" dirty="0">
                <a:solidFill>
                  <a:srgbClr val="FF0000"/>
                </a:solidFill>
              </a:rPr>
              <a:t>-else</a:t>
            </a:r>
            <a:r>
              <a:rPr lang="en-US" dirty="0"/>
              <a:t> form looks like: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45A991-7430-6F4F-9C56-C5D4AE6CF9C8}"/>
              </a:ext>
            </a:extLst>
          </p:cNvPr>
          <p:cNvSpPr txBox="1"/>
          <p:nvPr/>
        </p:nvSpPr>
        <p:spPr>
          <a:xfrm>
            <a:off x="3926958" y="2607320"/>
            <a:ext cx="51036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if</a:t>
            </a:r>
            <a:r>
              <a:rPr lang="en-US" sz="2800" b="1" dirty="0"/>
              <a:t> &lt;condition1&gt;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/>
              <a:t>	&lt;case1 statements&gt;</a:t>
            </a:r>
          </a:p>
          <a:p>
            <a:r>
              <a:rPr lang="en-US" sz="2800" b="1" dirty="0" err="1">
                <a:solidFill>
                  <a:srgbClr val="FF0000"/>
                </a:solidFill>
              </a:rPr>
              <a:t>elif</a:t>
            </a:r>
            <a:r>
              <a:rPr lang="en-US" sz="2800" b="1" dirty="0"/>
              <a:t> &lt;condition2&gt;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/>
              <a:t>	&lt;case2 statements&gt;</a:t>
            </a:r>
          </a:p>
          <a:p>
            <a:r>
              <a:rPr lang="en-US" sz="2800" b="1" dirty="0" err="1">
                <a:solidFill>
                  <a:srgbClr val="FF0000"/>
                </a:solidFill>
              </a:rPr>
              <a:t>elif</a:t>
            </a:r>
            <a:r>
              <a:rPr lang="en-US" sz="2800" b="1" dirty="0"/>
              <a:t> &lt;condition3&gt;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/>
              <a:t>	&lt;case3 statements&gt;</a:t>
            </a:r>
          </a:p>
          <a:p>
            <a:r>
              <a:rPr lang="en-US" sz="2800" b="1" dirty="0"/>
              <a:t>…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else:</a:t>
            </a:r>
          </a:p>
          <a:p>
            <a:r>
              <a:rPr lang="en-US" sz="2800" b="1" dirty="0"/>
              <a:t>	&lt;default statements&gt;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3A997F-6988-6845-AB6A-A26535B27C3A}"/>
              </a:ext>
            </a:extLst>
          </p:cNvPr>
          <p:cNvSpPr txBox="1"/>
          <p:nvPr/>
        </p:nvSpPr>
        <p:spPr>
          <a:xfrm>
            <a:off x="169163" y="4269314"/>
            <a:ext cx="3297052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The else clause is optional; if omitted, it is possible that no indented statement </a:t>
            </a:r>
          </a:p>
          <a:p>
            <a:r>
              <a:rPr lang="en-US" sz="2400" b="1" dirty="0"/>
              <a:t>block will be executed!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D39F4E-97E0-7F42-A0D9-5A357B533D44}"/>
              </a:ext>
            </a:extLst>
          </p:cNvPr>
          <p:cNvCxnSpPr>
            <a:cxnSpLocks/>
            <a:endCxn id="6" idx="3"/>
          </p:cNvCxnSpPr>
          <p:nvPr/>
        </p:nvCxnSpPr>
        <p:spPr>
          <a:xfrm flipH="1" flipV="1">
            <a:off x="3466215" y="5238810"/>
            <a:ext cx="460743" cy="5878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51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math</a:t>
            </a:r>
          </a:p>
          <a:p>
            <a:endParaRPr lang="en-US" sz="2400" dirty="0"/>
          </a:p>
          <a:p>
            <a:r>
              <a:rPr lang="en-US" sz="2400" dirty="0"/>
              <a:t>def </a:t>
            </a:r>
            <a:r>
              <a:rPr lang="en-US" sz="2400" dirty="0" err="1"/>
              <a:t>rootsQEq</a:t>
            </a:r>
            <a:r>
              <a:rPr lang="en-US" sz="2400" dirty="0"/>
              <a:t>():</a:t>
            </a:r>
          </a:p>
          <a:p>
            <a:r>
              <a:rPr lang="en-US" sz="2400" dirty="0"/>
              <a:t>    print("This program finds the real solutions to a quadratic.")</a:t>
            </a:r>
          </a:p>
          <a:p>
            <a:r>
              <a:rPr lang="en-US" sz="2400" dirty="0"/>
              <a:t>    print()</a:t>
            </a:r>
          </a:p>
          <a:p>
            <a:endParaRPr lang="en-US" sz="2400" dirty="0"/>
          </a:p>
          <a:p>
            <a:r>
              <a:rPr lang="en-US" sz="2400" dirty="0"/>
              <a:t>    a, b, c = </a:t>
            </a:r>
            <a:r>
              <a:rPr lang="en-US" sz="2400" dirty="0" err="1"/>
              <a:t>eval</a:t>
            </a:r>
            <a:r>
              <a:rPr lang="en-US" sz="2400" dirty="0"/>
              <a:t>(input("Please enter the coefficients (a, b, c): "))</a:t>
            </a:r>
          </a:p>
          <a:p>
            <a:r>
              <a:rPr lang="en-US" sz="2400" dirty="0"/>
              <a:t>   </a:t>
            </a:r>
          </a:p>
          <a:p>
            <a:r>
              <a:rPr lang="en-US" sz="2400" dirty="0"/>
              <a:t>    </a:t>
            </a:r>
            <a:r>
              <a:rPr lang="en-US" sz="2400" b="1" dirty="0">
                <a:ea typeface="Cambria Math" panose="02040503050406030204" pitchFamily="18" charset="0"/>
              </a:rPr>
              <a:t>discriminant</a:t>
            </a:r>
            <a:r>
              <a:rPr lang="en-US" sz="2400" dirty="0"/>
              <a:t> = b * b – 4 * a * c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56209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if </a:t>
            </a:r>
            <a:r>
              <a:rPr lang="en-US" sz="2400" dirty="0"/>
              <a:t>discriminant &lt; 0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/>
              <a:t>        print("The equation has no real roots!")</a:t>
            </a:r>
          </a:p>
          <a:p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elif</a:t>
            </a:r>
            <a:r>
              <a:rPr lang="en-US" sz="2400" dirty="0"/>
              <a:t> discriminant == 0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/>
              <a:t>        root = -b/(2*a)</a:t>
            </a:r>
          </a:p>
          <a:p>
            <a:r>
              <a:rPr lang="en-US" sz="2400" dirty="0"/>
              <a:t>        print("\</a:t>
            </a:r>
            <a:r>
              <a:rPr lang="en-US" sz="2400" dirty="0" err="1"/>
              <a:t>nThere</a:t>
            </a:r>
            <a:r>
              <a:rPr lang="en-US" sz="2400" dirty="0"/>
              <a:t> is a double root at", root)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else: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s_root_val</a:t>
            </a:r>
            <a:r>
              <a:rPr lang="en-US" sz="2400" dirty="0"/>
              <a:t> = </a:t>
            </a:r>
            <a:r>
              <a:rPr lang="en-US" sz="2400" dirty="0" err="1"/>
              <a:t>math.sqrt</a:t>
            </a:r>
            <a:r>
              <a:rPr lang="en-US" sz="2400" dirty="0"/>
              <a:t>(discriminant)</a:t>
            </a:r>
          </a:p>
          <a:p>
            <a:r>
              <a:rPr lang="en-US" sz="2400" dirty="0"/>
              <a:t>        root1 = (-b +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    root2 = (-b -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    print("\</a:t>
            </a:r>
            <a:r>
              <a:rPr lang="en-US" sz="2400" dirty="0" err="1"/>
              <a:t>nThe</a:t>
            </a:r>
            <a:r>
              <a:rPr lang="en-US" sz="2400" dirty="0"/>
              <a:t> solutions are: ", root1, root2)</a:t>
            </a:r>
          </a:p>
          <a:p>
            <a:endParaRPr lang="en-US" sz="2400" dirty="0"/>
          </a:p>
          <a:p>
            <a:r>
              <a:rPr lang="en-US" sz="2400" dirty="0" err="1"/>
              <a:t>rootsQEq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08155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155"/>
            <a:ext cx="10515600" cy="48158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Three Sample Runs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1DD1A-EF64-2D49-A14A-840D2E0D9CCE}"/>
              </a:ext>
            </a:extLst>
          </p:cNvPr>
          <p:cNvSpPr txBox="1"/>
          <p:nvPr/>
        </p:nvSpPr>
        <p:spPr>
          <a:xfrm>
            <a:off x="1496975" y="1699117"/>
            <a:ext cx="9560885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This program finds the real solutions to a quadratic.</a:t>
            </a:r>
          </a:p>
          <a:p>
            <a:endParaRPr lang="en-US" sz="2000" dirty="0"/>
          </a:p>
          <a:p>
            <a:r>
              <a:rPr lang="en-US" sz="2000" dirty="0"/>
              <a:t>Please enter the coefficients (a, b, c): </a:t>
            </a:r>
            <a:r>
              <a:rPr lang="en-US" sz="2000" b="1" dirty="0">
                <a:solidFill>
                  <a:srgbClr val="FF0000"/>
                </a:solidFill>
              </a:rPr>
              <a:t>1, 2, 3</a:t>
            </a:r>
          </a:p>
          <a:p>
            <a:r>
              <a:rPr lang="en-US" sz="2000" dirty="0"/>
              <a:t>The equation has no real roots!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7A5057-6A82-5B46-8266-E83D4FB76028}"/>
              </a:ext>
            </a:extLst>
          </p:cNvPr>
          <p:cNvSpPr txBox="1"/>
          <p:nvPr/>
        </p:nvSpPr>
        <p:spPr>
          <a:xfrm>
            <a:off x="1496970" y="3121439"/>
            <a:ext cx="9560885" cy="16312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This program finds the real solutions to a quadratic.</a:t>
            </a:r>
          </a:p>
          <a:p>
            <a:endParaRPr lang="en-US" sz="2000" dirty="0"/>
          </a:p>
          <a:p>
            <a:r>
              <a:rPr lang="en-US" sz="2000" dirty="0"/>
              <a:t>Please enter the coefficients (a, b, c): </a:t>
            </a:r>
            <a:r>
              <a:rPr lang="en-US" sz="2000" b="1" dirty="0">
                <a:solidFill>
                  <a:srgbClr val="00B050"/>
                </a:solidFill>
              </a:rPr>
              <a:t>1, 2, 1</a:t>
            </a:r>
          </a:p>
          <a:p>
            <a:endParaRPr lang="en-US" sz="2000" dirty="0"/>
          </a:p>
          <a:p>
            <a:r>
              <a:rPr lang="en-US" sz="2000" dirty="0"/>
              <a:t>There is a double root at -1.0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6B3722-1A47-B442-8B93-66ACB330B481}"/>
              </a:ext>
            </a:extLst>
          </p:cNvPr>
          <p:cNvSpPr txBox="1"/>
          <p:nvPr/>
        </p:nvSpPr>
        <p:spPr>
          <a:xfrm>
            <a:off x="1496970" y="4865303"/>
            <a:ext cx="9560885" cy="16312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This program finds the real solutions to a quadratic.</a:t>
            </a:r>
          </a:p>
          <a:p>
            <a:endParaRPr lang="en-US" sz="2000" dirty="0"/>
          </a:p>
          <a:p>
            <a:r>
              <a:rPr lang="en-US" sz="2000" dirty="0"/>
              <a:t>Please enter the coefficients (a, b, c): </a:t>
            </a:r>
            <a:r>
              <a:rPr lang="en-US" sz="2000" b="1" dirty="0">
                <a:solidFill>
                  <a:srgbClr val="0070C0"/>
                </a:solidFill>
              </a:rPr>
              <a:t>3, 4, -2</a:t>
            </a:r>
          </a:p>
          <a:p>
            <a:endParaRPr lang="en-US" sz="2000" dirty="0"/>
          </a:p>
          <a:p>
            <a:r>
              <a:rPr lang="en-US" sz="2000" dirty="0"/>
              <a:t>The solutions are:  0.38742588672279316 -1.7207592200561266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92D944-25D5-364A-A52E-9086C50F2AC8}"/>
              </a:ext>
            </a:extLst>
          </p:cNvPr>
          <p:cNvSpPr txBox="1"/>
          <p:nvPr/>
        </p:nvSpPr>
        <p:spPr>
          <a:xfrm>
            <a:off x="7755848" y="1965730"/>
            <a:ext cx="305436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When discriminant &lt; 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793A11A-F69A-CD43-86CD-EA719708DC8F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6277412" y="2196563"/>
            <a:ext cx="1478436" cy="3000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BB894B3-2E11-5549-8C07-D2E8AAA81394}"/>
              </a:ext>
            </a:extLst>
          </p:cNvPr>
          <p:cNvSpPr txBox="1"/>
          <p:nvPr/>
        </p:nvSpPr>
        <p:spPr>
          <a:xfrm>
            <a:off x="7755848" y="3350964"/>
            <a:ext cx="3208251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When discriminant == 0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F9F452-FB1C-EB45-9E5B-74D21293CC83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6277412" y="3581797"/>
            <a:ext cx="1478436" cy="30008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B544387-D10A-AA44-A8F1-593D98E8FA23}"/>
              </a:ext>
            </a:extLst>
          </p:cNvPr>
          <p:cNvSpPr txBox="1"/>
          <p:nvPr/>
        </p:nvSpPr>
        <p:spPr>
          <a:xfrm>
            <a:off x="7755848" y="5136813"/>
            <a:ext cx="3054362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When discriminant &lt; 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1A82C12-3165-204A-9535-FEAF860F2229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6277412" y="5367646"/>
            <a:ext cx="1478436" cy="30008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06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Functions- Part II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/>
              <a:t>Decision Structures- Part II:</a:t>
            </a:r>
          </a:p>
          <a:p>
            <a:pPr lvl="2"/>
            <a:r>
              <a:rPr lang="en-US" sz="2400" dirty="0"/>
              <a:t>Multi-way Decisions</a:t>
            </a:r>
          </a:p>
          <a:p>
            <a:pPr lvl="2"/>
            <a:r>
              <a:rPr lang="en-US" sz="2400" dirty="0"/>
              <a:t>A Study on Design</a:t>
            </a:r>
          </a:p>
          <a:p>
            <a:pPr lvl="2"/>
            <a:endParaRPr lang="en-US" sz="2400" dirty="0"/>
          </a:p>
          <a:p>
            <a:r>
              <a:rPr lang="en-US" dirty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/>
              <a:t>HA2 will be out by tonight; it is due on September 27 by 10:00AM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53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Let us now handle the case of avoiding a division by zero</a:t>
            </a:r>
            <a:endParaRPr lang="en-US" sz="2800" dirty="0">
              <a:ea typeface="Cambria Math" panose="02040503050406030204" pitchFamily="18" charset="0"/>
            </a:endParaRPr>
          </a:p>
          <a:p>
            <a:pPr lvl="1"/>
            <a:endParaRPr lang="en-US" b="0" dirty="0">
              <a:ea typeface="Cambria Math" panose="02040503050406030204" pitchFamily="18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Avoid Dividing By Zero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D7EC0-D10A-A340-BCD0-F31EB4F90778}"/>
              </a:ext>
            </a:extLst>
          </p:cNvPr>
          <p:cNvSpPr txBox="1"/>
          <p:nvPr/>
        </p:nvSpPr>
        <p:spPr>
          <a:xfrm>
            <a:off x="1390650" y="2486449"/>
            <a:ext cx="94107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math</a:t>
            </a:r>
          </a:p>
          <a:p>
            <a:endParaRPr lang="en-US" sz="2400" dirty="0"/>
          </a:p>
          <a:p>
            <a:r>
              <a:rPr lang="en-US" sz="2400" dirty="0"/>
              <a:t>def </a:t>
            </a:r>
            <a:r>
              <a:rPr lang="en-US" sz="2400" dirty="0" err="1"/>
              <a:t>rootsQEq</a:t>
            </a:r>
            <a:r>
              <a:rPr lang="en-US" sz="2400" dirty="0"/>
              <a:t>():</a:t>
            </a:r>
          </a:p>
          <a:p>
            <a:r>
              <a:rPr lang="en-US" sz="2400" dirty="0"/>
              <a:t>    print("This program finds the real solutions to a quadratic.")</a:t>
            </a:r>
          </a:p>
          <a:p>
            <a:r>
              <a:rPr lang="en-US" sz="2400" dirty="0"/>
              <a:t>    print()</a:t>
            </a:r>
          </a:p>
          <a:p>
            <a:endParaRPr lang="en-US" sz="2400" dirty="0"/>
          </a:p>
          <a:p>
            <a:r>
              <a:rPr lang="en-US" sz="2400" dirty="0"/>
              <a:t>    a, b, c = </a:t>
            </a:r>
            <a:r>
              <a:rPr lang="en-US" sz="2400" dirty="0" err="1"/>
              <a:t>eval</a:t>
            </a:r>
            <a:r>
              <a:rPr lang="en-US" sz="2400" dirty="0"/>
              <a:t>(input("Please enter the coefficients (a, b, c): "))</a:t>
            </a:r>
          </a:p>
          <a:p>
            <a:r>
              <a:rPr lang="en-US" sz="2400" dirty="0"/>
              <a:t>   </a:t>
            </a:r>
          </a:p>
          <a:p>
            <a:r>
              <a:rPr lang="en-US" sz="2400" dirty="0"/>
              <a:t>    </a:t>
            </a:r>
            <a:r>
              <a:rPr lang="en-US" sz="2400" b="1" dirty="0">
                <a:ea typeface="Cambria Math" panose="02040503050406030204" pitchFamily="18" charset="0"/>
              </a:rPr>
              <a:t>discriminant</a:t>
            </a:r>
            <a:r>
              <a:rPr lang="en-US" sz="2400" dirty="0"/>
              <a:t> = b * b – 4 * a * c</a:t>
            </a:r>
          </a:p>
          <a:p>
            <a:r>
              <a:rPr lang="en-US" sz="2400" dirty="0"/>
              <a:t>    </a:t>
            </a:r>
            <a:r>
              <a:rPr lang="en-US" sz="2400" b="1" dirty="0">
                <a:solidFill>
                  <a:srgbClr val="FF0000"/>
                </a:solidFill>
              </a:rPr>
              <a:t>if </a:t>
            </a:r>
            <a:r>
              <a:rPr lang="en-US" sz="2400" dirty="0"/>
              <a:t>a == 0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/>
              <a:t>        print("Cannot divide by zero")</a:t>
            </a:r>
          </a:p>
        </p:txBody>
      </p:sp>
    </p:spTree>
    <p:extLst>
      <p:ext uri="{BB962C8B-B14F-4D97-AF65-F5344CB8AC3E}">
        <p14:creationId xmlns:p14="http://schemas.microsoft.com/office/powerpoint/2010/main" val="366252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Let us now handle the case of avoiding a division by zero</a:t>
            </a:r>
            <a:endParaRPr lang="en-US" sz="2800" dirty="0">
              <a:ea typeface="Cambria Math" panose="02040503050406030204" pitchFamily="18" charset="0"/>
            </a:endParaRPr>
          </a:p>
          <a:p>
            <a:pPr lvl="1"/>
            <a:endParaRPr lang="en-US" b="0" dirty="0">
              <a:ea typeface="Cambria Math" panose="02040503050406030204" pitchFamily="18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Avoid Dividing By Zero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D7EC0-D10A-A340-BCD0-F31EB4F90778}"/>
              </a:ext>
            </a:extLst>
          </p:cNvPr>
          <p:cNvSpPr txBox="1"/>
          <p:nvPr/>
        </p:nvSpPr>
        <p:spPr>
          <a:xfrm>
            <a:off x="1390650" y="2486449"/>
            <a:ext cx="94107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 </a:t>
            </a:r>
            <a:r>
              <a:rPr lang="en-US" sz="2400" b="1" dirty="0" err="1">
                <a:solidFill>
                  <a:srgbClr val="FF0000"/>
                </a:solidFill>
              </a:rPr>
              <a:t>elif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discriminant &lt; 0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/>
              <a:t>         print("The equation has no real roots!")</a:t>
            </a:r>
          </a:p>
          <a:p>
            <a:r>
              <a:rPr lang="en-US" sz="2400" dirty="0"/>
              <a:t>  </a:t>
            </a:r>
            <a:r>
              <a:rPr lang="en-US" sz="2400" b="1" dirty="0" err="1">
                <a:solidFill>
                  <a:srgbClr val="FF0000"/>
                </a:solidFill>
              </a:rPr>
              <a:t>elif</a:t>
            </a:r>
            <a:r>
              <a:rPr lang="en-US" sz="2400" dirty="0"/>
              <a:t> discriminant == 0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/>
              <a:t>         root = -b/(2*a)</a:t>
            </a:r>
          </a:p>
          <a:p>
            <a:r>
              <a:rPr lang="en-US" sz="2400" dirty="0"/>
              <a:t>         print("\</a:t>
            </a:r>
            <a:r>
              <a:rPr lang="en-US" sz="2400" dirty="0" err="1"/>
              <a:t>nThere</a:t>
            </a:r>
            <a:r>
              <a:rPr lang="en-US" sz="2400" dirty="0"/>
              <a:t> is a double root at", root)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 else:</a:t>
            </a:r>
          </a:p>
          <a:p>
            <a:r>
              <a:rPr lang="en-US" sz="2400" dirty="0"/>
              <a:t>         </a:t>
            </a:r>
            <a:r>
              <a:rPr lang="en-US" sz="2400" dirty="0" err="1"/>
              <a:t>s_root_val</a:t>
            </a:r>
            <a:r>
              <a:rPr lang="en-US" sz="2400" dirty="0"/>
              <a:t> = </a:t>
            </a:r>
            <a:r>
              <a:rPr lang="en-US" sz="2400" dirty="0" err="1"/>
              <a:t>math.sqrt</a:t>
            </a:r>
            <a:r>
              <a:rPr lang="en-US" sz="2400" dirty="0"/>
              <a:t>(discriminant)</a:t>
            </a:r>
          </a:p>
          <a:p>
            <a:r>
              <a:rPr lang="en-US" sz="2400" dirty="0"/>
              <a:t>         root1 = (-b +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     root2 = (-b -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     print("\</a:t>
            </a:r>
            <a:r>
              <a:rPr lang="en-US" sz="2400" dirty="0" err="1"/>
              <a:t>nThe</a:t>
            </a:r>
            <a:r>
              <a:rPr lang="en-US" sz="2400" dirty="0"/>
              <a:t> solutions are: ", root1, root2)</a:t>
            </a:r>
          </a:p>
          <a:p>
            <a:r>
              <a:rPr lang="en-US" sz="2400" dirty="0" err="1"/>
              <a:t>rootsQEq</a:t>
            </a:r>
            <a:r>
              <a:rPr lang="en-US" sz="2400" dirty="0"/>
              <a:t>()    </a:t>
            </a:r>
          </a:p>
        </p:txBody>
      </p:sp>
    </p:spTree>
    <p:extLst>
      <p:ext uri="{BB962C8B-B14F-4D97-AF65-F5344CB8AC3E}">
        <p14:creationId xmlns:p14="http://schemas.microsoft.com/office/powerpoint/2010/main" val="2884086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Let us try to divide by zero:</a:t>
            </a:r>
            <a:endParaRPr lang="en-US" sz="2800" dirty="0">
              <a:ea typeface="Cambria Math" panose="02040503050406030204" pitchFamily="18" charset="0"/>
            </a:endParaRPr>
          </a:p>
          <a:p>
            <a:pPr lvl="1"/>
            <a:endParaRPr lang="en-US" b="0" dirty="0">
              <a:ea typeface="Cambria Math" panose="02040503050406030204" pitchFamily="18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Avoid Dividing By Zero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D7EC0-D10A-A340-BCD0-F31EB4F90778}"/>
              </a:ext>
            </a:extLst>
          </p:cNvPr>
          <p:cNvSpPr txBox="1"/>
          <p:nvPr/>
        </p:nvSpPr>
        <p:spPr>
          <a:xfrm>
            <a:off x="1390650" y="2486449"/>
            <a:ext cx="941070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program finds the real solutions to a quadratic.</a:t>
            </a:r>
          </a:p>
          <a:p>
            <a:endParaRPr lang="en-US" sz="2400" dirty="0"/>
          </a:p>
          <a:p>
            <a:r>
              <a:rPr lang="en-US" sz="2400" dirty="0"/>
              <a:t>Please enter the coefficients (a, b, c): </a:t>
            </a:r>
            <a:r>
              <a:rPr lang="en-US" sz="2400" b="1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, 1, 2</a:t>
            </a:r>
          </a:p>
          <a:p>
            <a:r>
              <a:rPr lang="en-US" sz="2400" dirty="0"/>
              <a:t>Cannot divide by zero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34AD0E-E8FB-9C44-B33F-F7AFE5546A10}"/>
              </a:ext>
            </a:extLst>
          </p:cNvPr>
          <p:cNvSpPr txBox="1"/>
          <p:nvPr/>
        </p:nvSpPr>
        <p:spPr>
          <a:xfrm>
            <a:off x="7509687" y="2948113"/>
            <a:ext cx="104067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600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318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Study in Design: Max of Three Numbers (v1)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CAC25-0266-794A-9025-D433B7025F94}"/>
              </a:ext>
            </a:extLst>
          </p:cNvPr>
          <p:cNvSpPr txBox="1"/>
          <p:nvPr/>
        </p:nvSpPr>
        <p:spPr>
          <a:xfrm>
            <a:off x="1114425" y="1690688"/>
            <a:ext cx="7829550" cy="449353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def main():</a:t>
            </a:r>
          </a:p>
          <a:p>
            <a:r>
              <a:rPr lang="en-US" sz="2200" dirty="0"/>
              <a:t>    x1, x2, x3 = </a:t>
            </a:r>
            <a:r>
              <a:rPr lang="en-US" sz="2200" dirty="0" err="1"/>
              <a:t>eval</a:t>
            </a:r>
            <a:r>
              <a:rPr lang="en-US" sz="2200" dirty="0"/>
              <a:t>(input("Please enter three values: "))</a:t>
            </a:r>
          </a:p>
          <a:p>
            <a:endParaRPr lang="en-US" sz="2200" dirty="0"/>
          </a:p>
          <a:p>
            <a:r>
              <a:rPr lang="en-US" sz="2200" b="1" dirty="0">
                <a:solidFill>
                  <a:srgbClr val="C00000"/>
                </a:solidFill>
              </a:rPr>
              <a:t>    if </a:t>
            </a:r>
            <a:r>
              <a:rPr lang="en-US" sz="2200" dirty="0"/>
              <a:t>x1 &gt;= x2 </a:t>
            </a:r>
            <a:r>
              <a:rPr lang="en-US" sz="2200" b="1" dirty="0">
                <a:solidFill>
                  <a:srgbClr val="00B050"/>
                </a:solidFill>
              </a:rPr>
              <a:t>and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dirty="0"/>
              <a:t>x1 &gt;= x3</a:t>
            </a:r>
            <a:r>
              <a:rPr lang="en-US" sz="22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200" dirty="0"/>
              <a:t>        max = x1</a:t>
            </a:r>
          </a:p>
          <a:p>
            <a:r>
              <a:rPr lang="en-US" sz="2200" dirty="0"/>
              <a:t>    </a:t>
            </a:r>
            <a:r>
              <a:rPr lang="en-US" sz="2200" b="1" dirty="0" err="1">
                <a:solidFill>
                  <a:srgbClr val="C00000"/>
                </a:solidFill>
              </a:rPr>
              <a:t>elif</a:t>
            </a:r>
            <a:r>
              <a:rPr lang="en-US" sz="2200" b="1" dirty="0">
                <a:solidFill>
                  <a:srgbClr val="C00000"/>
                </a:solidFill>
              </a:rPr>
              <a:t> </a:t>
            </a:r>
            <a:r>
              <a:rPr lang="en-US" sz="2200" dirty="0"/>
              <a:t>x2 &gt; x1 </a:t>
            </a:r>
            <a:r>
              <a:rPr lang="en-US" sz="2200" b="1" dirty="0">
                <a:solidFill>
                  <a:srgbClr val="00B050"/>
                </a:solidFill>
              </a:rPr>
              <a:t>and</a:t>
            </a:r>
            <a:r>
              <a:rPr lang="en-US" sz="2200" dirty="0"/>
              <a:t> x2 &gt; x3</a:t>
            </a:r>
            <a:r>
              <a:rPr lang="en-US" sz="22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200" dirty="0"/>
              <a:t>        max = x2</a:t>
            </a:r>
          </a:p>
          <a:p>
            <a:r>
              <a:rPr lang="en-US" sz="2200" dirty="0"/>
              <a:t>    </a:t>
            </a:r>
            <a:r>
              <a:rPr lang="en-US" sz="2200" b="1" dirty="0">
                <a:solidFill>
                  <a:srgbClr val="C00000"/>
                </a:solidFill>
              </a:rPr>
              <a:t>else:</a:t>
            </a:r>
          </a:p>
          <a:p>
            <a:r>
              <a:rPr lang="en-US" sz="2200" dirty="0"/>
              <a:t>        max = x3</a:t>
            </a:r>
          </a:p>
          <a:p>
            <a:endParaRPr lang="en-US" sz="2200" dirty="0"/>
          </a:p>
          <a:p>
            <a:r>
              <a:rPr lang="en-US" sz="2200" dirty="0"/>
              <a:t>    print("The largest value is", max)</a:t>
            </a:r>
          </a:p>
          <a:p>
            <a:endParaRPr lang="en-US" sz="2200" dirty="0"/>
          </a:p>
          <a:p>
            <a:r>
              <a:rPr lang="en-US" sz="2200" dirty="0"/>
              <a:t>main()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4049E8-EC56-6349-916D-02BFFFD6270F}"/>
              </a:ext>
            </a:extLst>
          </p:cNvPr>
          <p:cNvSpPr txBox="1"/>
          <p:nvPr/>
        </p:nvSpPr>
        <p:spPr>
          <a:xfrm>
            <a:off x="9006520" y="4230812"/>
            <a:ext cx="294805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This program uses a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strategy that can be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referred to as</a:t>
            </a:r>
          </a:p>
          <a:p>
            <a:r>
              <a:rPr lang="en-US" sz="2400" b="1" i="1" dirty="0">
                <a:solidFill>
                  <a:srgbClr val="0070C0"/>
                </a:solidFill>
              </a:rPr>
              <a:t>“compare each to all”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8D4E91-B10C-024B-98F7-B7095BD74DD7}"/>
              </a:ext>
            </a:extLst>
          </p:cNvPr>
          <p:cNvCxnSpPr/>
          <p:nvPr/>
        </p:nvCxnSpPr>
        <p:spPr>
          <a:xfrm>
            <a:off x="8943975" y="3937457"/>
            <a:ext cx="1533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67B9E0-D9C1-9843-A68A-840B5B67F97E}"/>
              </a:ext>
            </a:extLst>
          </p:cNvPr>
          <p:cNvCxnSpPr>
            <a:endCxn id="5" idx="0"/>
          </p:cNvCxnSpPr>
          <p:nvPr/>
        </p:nvCxnSpPr>
        <p:spPr>
          <a:xfrm>
            <a:off x="10477500" y="3937457"/>
            <a:ext cx="3046" cy="293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90BE9B5-D40A-DF4D-A68E-8EE18791FF64}"/>
              </a:ext>
            </a:extLst>
          </p:cNvPr>
          <p:cNvSpPr/>
          <p:nvPr/>
        </p:nvSpPr>
        <p:spPr>
          <a:xfrm>
            <a:off x="5295900" y="2476500"/>
            <a:ext cx="3367088" cy="3562350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Difficult to scale the program to more numbers (say, 10, 100, or even more)– i.e., following this strategy will make the code very long, complex, and prone to errors!</a:t>
            </a:r>
          </a:p>
        </p:txBody>
      </p:sp>
    </p:spTree>
    <p:extLst>
      <p:ext uri="{BB962C8B-B14F-4D97-AF65-F5344CB8AC3E}">
        <p14:creationId xmlns:p14="http://schemas.microsoft.com/office/powerpoint/2010/main" val="141117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Study in Design: Max of Three Numbers (v2)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CAC25-0266-794A-9025-D433B7025F94}"/>
              </a:ext>
            </a:extLst>
          </p:cNvPr>
          <p:cNvSpPr txBox="1"/>
          <p:nvPr/>
        </p:nvSpPr>
        <p:spPr>
          <a:xfrm>
            <a:off x="1114425" y="1421866"/>
            <a:ext cx="7829550" cy="532453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def main():</a:t>
            </a:r>
          </a:p>
          <a:p>
            <a:r>
              <a:rPr lang="en-US" sz="2000" dirty="0"/>
              <a:t>    x1, x2, x3 = </a:t>
            </a:r>
            <a:r>
              <a:rPr lang="en-US" sz="2000" dirty="0" err="1"/>
              <a:t>eval</a:t>
            </a:r>
            <a:r>
              <a:rPr lang="en-US" sz="2000" dirty="0"/>
              <a:t>(input("Please enter three values: "))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C00000"/>
                </a:solidFill>
              </a:rPr>
              <a:t>    if </a:t>
            </a:r>
            <a:r>
              <a:rPr lang="en-US" sz="2000" dirty="0"/>
              <a:t>x1 &gt;= x2</a:t>
            </a:r>
            <a:r>
              <a:rPr lang="en-US" sz="20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000" dirty="0"/>
              <a:t>        </a:t>
            </a:r>
            <a:r>
              <a:rPr lang="en-US" sz="2000" b="1" dirty="0">
                <a:solidFill>
                  <a:srgbClr val="C00000"/>
                </a:solidFill>
              </a:rPr>
              <a:t>if</a:t>
            </a:r>
            <a:r>
              <a:rPr lang="en-US" sz="2000" dirty="0"/>
              <a:t> x1 &gt;= x3</a:t>
            </a:r>
            <a:r>
              <a:rPr lang="en-US" sz="20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000" dirty="0"/>
              <a:t>            max = x1</a:t>
            </a:r>
          </a:p>
          <a:p>
            <a:r>
              <a:rPr lang="en-US" sz="2000" dirty="0"/>
              <a:t>        </a:t>
            </a:r>
            <a:r>
              <a:rPr lang="en-US" sz="2000" b="1" dirty="0">
                <a:solidFill>
                  <a:srgbClr val="C00000"/>
                </a:solidFill>
              </a:rPr>
              <a:t>else:</a:t>
            </a:r>
          </a:p>
          <a:p>
            <a:r>
              <a:rPr lang="en-US" sz="2000" dirty="0"/>
              <a:t>            max = x3</a:t>
            </a:r>
          </a:p>
          <a:p>
            <a:r>
              <a:rPr lang="en-US" sz="2000" dirty="0"/>
              <a:t>    </a:t>
            </a:r>
            <a:r>
              <a:rPr lang="en-US" sz="2000" b="1" dirty="0">
                <a:solidFill>
                  <a:srgbClr val="C00000"/>
                </a:solidFill>
              </a:rPr>
              <a:t>else: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       if </a:t>
            </a:r>
            <a:r>
              <a:rPr lang="en-US" sz="2000" dirty="0"/>
              <a:t>x2 &gt;= x3</a:t>
            </a:r>
            <a:r>
              <a:rPr lang="en-US" sz="20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000" dirty="0"/>
              <a:t>            max = x2</a:t>
            </a:r>
          </a:p>
          <a:p>
            <a:r>
              <a:rPr lang="en-US" sz="2000" dirty="0"/>
              <a:t>        </a:t>
            </a:r>
            <a:r>
              <a:rPr lang="en-US" sz="2000" b="1" dirty="0">
                <a:solidFill>
                  <a:srgbClr val="C00000"/>
                </a:solidFill>
              </a:rPr>
              <a:t>else:</a:t>
            </a:r>
          </a:p>
          <a:p>
            <a:r>
              <a:rPr lang="en-US" sz="2000" dirty="0"/>
              <a:t>            max = x3</a:t>
            </a:r>
          </a:p>
          <a:p>
            <a:endParaRPr lang="en-US" sz="2000" dirty="0"/>
          </a:p>
          <a:p>
            <a:r>
              <a:rPr lang="en-US" sz="2000" dirty="0"/>
              <a:t>    print("The largest value is", max)</a:t>
            </a:r>
          </a:p>
          <a:p>
            <a:endParaRPr lang="en-US" sz="2000" dirty="0"/>
          </a:p>
          <a:p>
            <a:r>
              <a:rPr lang="en-US" sz="2000" dirty="0"/>
              <a:t>main()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4049E8-EC56-6349-916D-02BFFFD6270F}"/>
              </a:ext>
            </a:extLst>
          </p:cNvPr>
          <p:cNvSpPr txBox="1"/>
          <p:nvPr/>
        </p:nvSpPr>
        <p:spPr>
          <a:xfrm>
            <a:off x="9006520" y="4230812"/>
            <a:ext cx="2782237" cy="15696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This program uses a 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strategy that can be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referred to as </a:t>
            </a:r>
          </a:p>
          <a:p>
            <a:r>
              <a:rPr lang="en-US" sz="2400" b="1" i="1" dirty="0">
                <a:solidFill>
                  <a:schemeClr val="accent2"/>
                </a:solidFill>
              </a:rPr>
              <a:t>“decision tree”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8D4E91-B10C-024B-98F7-B7095BD74DD7}"/>
              </a:ext>
            </a:extLst>
          </p:cNvPr>
          <p:cNvCxnSpPr>
            <a:cxnSpLocks/>
          </p:cNvCxnSpPr>
          <p:nvPr/>
        </p:nvCxnSpPr>
        <p:spPr>
          <a:xfrm>
            <a:off x="8943975" y="3937457"/>
            <a:ext cx="145366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67B9E0-D9C1-9843-A68A-840B5B67F97E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10397639" y="3937457"/>
            <a:ext cx="0" cy="29335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75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Study in Design: Max of Three Numbers (v2)</a:t>
            </a:r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D2754BEF-20A7-9C49-BE86-57BA54FAC39C}"/>
              </a:ext>
            </a:extLst>
          </p:cNvPr>
          <p:cNvSpPr/>
          <p:nvPr/>
        </p:nvSpPr>
        <p:spPr>
          <a:xfrm>
            <a:off x="4747154" y="1917483"/>
            <a:ext cx="2715943" cy="855407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x1 &gt;= x2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A9CA77B-816F-BC4A-BFCC-00537D3C1141}"/>
              </a:ext>
            </a:extLst>
          </p:cNvPr>
          <p:cNvCxnSpPr/>
          <p:nvPr/>
        </p:nvCxnSpPr>
        <p:spPr>
          <a:xfrm>
            <a:off x="6105125" y="1504529"/>
            <a:ext cx="0" cy="4129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90FDAC-27D3-CC46-A118-B7594AE53149}"/>
              </a:ext>
            </a:extLst>
          </p:cNvPr>
          <p:cNvCxnSpPr>
            <a:cxnSpLocks/>
          </p:cNvCxnSpPr>
          <p:nvPr/>
        </p:nvCxnSpPr>
        <p:spPr>
          <a:xfrm>
            <a:off x="7398574" y="2343972"/>
            <a:ext cx="16454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CCA2B0-5C34-9347-9C90-D9064BFADD5F}"/>
              </a:ext>
            </a:extLst>
          </p:cNvPr>
          <p:cNvCxnSpPr/>
          <p:nvPr/>
        </p:nvCxnSpPr>
        <p:spPr>
          <a:xfrm>
            <a:off x="9044046" y="2339611"/>
            <a:ext cx="0" cy="6256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9F22DAB-2242-884C-8DC6-A83DA0779F4C}"/>
              </a:ext>
            </a:extLst>
          </p:cNvPr>
          <p:cNvCxnSpPr>
            <a:cxnSpLocks/>
          </p:cNvCxnSpPr>
          <p:nvPr/>
        </p:nvCxnSpPr>
        <p:spPr>
          <a:xfrm>
            <a:off x="5299790" y="4487723"/>
            <a:ext cx="0" cy="507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1F13990-8376-D742-94F7-A588F4B95575}"/>
              </a:ext>
            </a:extLst>
          </p:cNvPr>
          <p:cNvCxnSpPr>
            <a:cxnSpLocks/>
          </p:cNvCxnSpPr>
          <p:nvPr/>
        </p:nvCxnSpPr>
        <p:spPr>
          <a:xfrm flipH="1">
            <a:off x="903566" y="5002857"/>
            <a:ext cx="4396224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39046E6-A90A-F845-AFC6-66166591EB2C}"/>
              </a:ext>
            </a:extLst>
          </p:cNvPr>
          <p:cNvSpPr txBox="1"/>
          <p:nvPr/>
        </p:nvSpPr>
        <p:spPr>
          <a:xfrm>
            <a:off x="7876460" y="1949166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AFE355-48C2-5B43-A51B-4A747AC9622D}"/>
              </a:ext>
            </a:extLst>
          </p:cNvPr>
          <p:cNvSpPr txBox="1"/>
          <p:nvPr/>
        </p:nvSpPr>
        <p:spPr>
          <a:xfrm>
            <a:off x="3845428" y="1931280"/>
            <a:ext cx="529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Yes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E1490A-C936-E44A-AE93-D02BC0E99956}"/>
              </a:ext>
            </a:extLst>
          </p:cNvPr>
          <p:cNvCxnSpPr>
            <a:cxnSpLocks/>
          </p:cNvCxnSpPr>
          <p:nvPr/>
        </p:nvCxnSpPr>
        <p:spPr>
          <a:xfrm>
            <a:off x="3101682" y="2339611"/>
            <a:ext cx="0" cy="6256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24AE8D6-71B0-BF4B-885D-CBD4CECA01D2}"/>
              </a:ext>
            </a:extLst>
          </p:cNvPr>
          <p:cNvSpPr/>
          <p:nvPr/>
        </p:nvSpPr>
        <p:spPr>
          <a:xfrm>
            <a:off x="180574" y="4000639"/>
            <a:ext cx="1445987" cy="49158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max = x1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2ADE416-FEA8-3240-B65B-EBD0678E1B5C}"/>
              </a:ext>
            </a:extLst>
          </p:cNvPr>
          <p:cNvCxnSpPr/>
          <p:nvPr/>
        </p:nvCxnSpPr>
        <p:spPr>
          <a:xfrm>
            <a:off x="3101678" y="4995646"/>
            <a:ext cx="0" cy="4129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mond 22">
            <a:extLst>
              <a:ext uri="{FF2B5EF4-FFF2-40B4-BE49-F238E27FC236}">
                <a16:creationId xmlns:a16="http://schemas.microsoft.com/office/drawing/2014/main" id="{0E7AF4DF-CA6E-634D-B989-554BECB342AD}"/>
              </a:ext>
            </a:extLst>
          </p:cNvPr>
          <p:cNvSpPr/>
          <p:nvPr/>
        </p:nvSpPr>
        <p:spPr>
          <a:xfrm>
            <a:off x="7686074" y="2981271"/>
            <a:ext cx="2715943" cy="855407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X2 &gt;= x3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DE4F20D-F378-8446-89E6-03C8C01BCA65}"/>
              </a:ext>
            </a:extLst>
          </p:cNvPr>
          <p:cNvCxnSpPr>
            <a:cxnSpLocks/>
          </p:cNvCxnSpPr>
          <p:nvPr/>
        </p:nvCxnSpPr>
        <p:spPr>
          <a:xfrm>
            <a:off x="10402017" y="3408974"/>
            <a:ext cx="840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3C3EFB1-C94F-544F-85CB-40A8A81FE48B}"/>
              </a:ext>
            </a:extLst>
          </p:cNvPr>
          <p:cNvCxnSpPr>
            <a:cxnSpLocks/>
          </p:cNvCxnSpPr>
          <p:nvPr/>
        </p:nvCxnSpPr>
        <p:spPr>
          <a:xfrm>
            <a:off x="11242157" y="3408974"/>
            <a:ext cx="1" cy="568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486C77E-88A0-4849-8617-151002CCF31A}"/>
              </a:ext>
            </a:extLst>
          </p:cNvPr>
          <p:cNvCxnSpPr>
            <a:cxnSpLocks/>
          </p:cNvCxnSpPr>
          <p:nvPr/>
        </p:nvCxnSpPr>
        <p:spPr>
          <a:xfrm>
            <a:off x="6845933" y="3408974"/>
            <a:ext cx="840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268A180-B07D-0C4D-B5DD-FF9D21741342}"/>
              </a:ext>
            </a:extLst>
          </p:cNvPr>
          <p:cNvCxnSpPr>
            <a:cxnSpLocks/>
          </p:cNvCxnSpPr>
          <p:nvPr/>
        </p:nvCxnSpPr>
        <p:spPr>
          <a:xfrm>
            <a:off x="6845932" y="3408974"/>
            <a:ext cx="1" cy="568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CBA99A-CEE5-CF40-BCCC-AE3262971BB0}"/>
              </a:ext>
            </a:extLst>
          </p:cNvPr>
          <p:cNvCxnSpPr>
            <a:cxnSpLocks/>
          </p:cNvCxnSpPr>
          <p:nvPr/>
        </p:nvCxnSpPr>
        <p:spPr>
          <a:xfrm>
            <a:off x="903566" y="4511273"/>
            <a:ext cx="0" cy="507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D8D33F2-B391-1D4F-B1C7-BE3F02EC4A46}"/>
              </a:ext>
            </a:extLst>
          </p:cNvPr>
          <p:cNvCxnSpPr>
            <a:cxnSpLocks/>
          </p:cNvCxnSpPr>
          <p:nvPr/>
        </p:nvCxnSpPr>
        <p:spPr>
          <a:xfrm flipH="1" flipV="1">
            <a:off x="3101678" y="5401389"/>
            <a:ext cx="5942366" cy="72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E3661D9-2366-694C-9A61-50F2DCE1615F}"/>
              </a:ext>
            </a:extLst>
          </p:cNvPr>
          <p:cNvCxnSpPr>
            <a:cxnSpLocks/>
          </p:cNvCxnSpPr>
          <p:nvPr/>
        </p:nvCxnSpPr>
        <p:spPr>
          <a:xfrm>
            <a:off x="6139934" y="5408600"/>
            <a:ext cx="0" cy="2165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FE8E9DB-2D6A-8F4A-BC1A-5D6AE7D7AEB8}"/>
              </a:ext>
            </a:extLst>
          </p:cNvPr>
          <p:cNvSpPr txBox="1"/>
          <p:nvPr/>
        </p:nvSpPr>
        <p:spPr>
          <a:xfrm>
            <a:off x="7001188" y="2995068"/>
            <a:ext cx="529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Yes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5D45DC5-9F33-F448-8C5A-7FCB28D5AB77}"/>
              </a:ext>
            </a:extLst>
          </p:cNvPr>
          <p:cNvSpPr txBox="1"/>
          <p:nvPr/>
        </p:nvSpPr>
        <p:spPr>
          <a:xfrm>
            <a:off x="10471746" y="2995068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5B31344-D67B-4A4C-93CD-070775232DE8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101682" y="2345187"/>
            <a:ext cx="1645472" cy="40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iamond 39">
            <a:extLst>
              <a:ext uri="{FF2B5EF4-FFF2-40B4-BE49-F238E27FC236}">
                <a16:creationId xmlns:a16="http://schemas.microsoft.com/office/drawing/2014/main" id="{862DEFFC-8615-1E44-A708-940649C165F5}"/>
              </a:ext>
            </a:extLst>
          </p:cNvPr>
          <p:cNvSpPr/>
          <p:nvPr/>
        </p:nvSpPr>
        <p:spPr>
          <a:xfrm>
            <a:off x="1743710" y="2981270"/>
            <a:ext cx="2715943" cy="855407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X1 &gt;= x3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F4A5F6-4A16-3B48-9A60-60C042498007}"/>
              </a:ext>
            </a:extLst>
          </p:cNvPr>
          <p:cNvCxnSpPr>
            <a:cxnSpLocks/>
          </p:cNvCxnSpPr>
          <p:nvPr/>
        </p:nvCxnSpPr>
        <p:spPr>
          <a:xfrm>
            <a:off x="4459653" y="3408973"/>
            <a:ext cx="840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176735-F0CD-8840-87F4-AB5D6E624F8A}"/>
              </a:ext>
            </a:extLst>
          </p:cNvPr>
          <p:cNvCxnSpPr>
            <a:cxnSpLocks/>
          </p:cNvCxnSpPr>
          <p:nvPr/>
        </p:nvCxnSpPr>
        <p:spPr>
          <a:xfrm>
            <a:off x="5299793" y="3408973"/>
            <a:ext cx="1" cy="568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1204114-6757-804A-BB39-500402CC4056}"/>
              </a:ext>
            </a:extLst>
          </p:cNvPr>
          <p:cNvCxnSpPr>
            <a:cxnSpLocks/>
          </p:cNvCxnSpPr>
          <p:nvPr/>
        </p:nvCxnSpPr>
        <p:spPr>
          <a:xfrm>
            <a:off x="903569" y="3408973"/>
            <a:ext cx="8401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FC50444-83C6-1048-8D05-F626966A424D}"/>
              </a:ext>
            </a:extLst>
          </p:cNvPr>
          <p:cNvCxnSpPr>
            <a:cxnSpLocks/>
          </p:cNvCxnSpPr>
          <p:nvPr/>
        </p:nvCxnSpPr>
        <p:spPr>
          <a:xfrm>
            <a:off x="903568" y="3408973"/>
            <a:ext cx="1" cy="568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4C4A776-B1FA-4141-A8AA-F9B0C6F8EF82}"/>
              </a:ext>
            </a:extLst>
          </p:cNvPr>
          <p:cNvSpPr txBox="1"/>
          <p:nvPr/>
        </p:nvSpPr>
        <p:spPr>
          <a:xfrm>
            <a:off x="1058824" y="2995067"/>
            <a:ext cx="529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Yes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6D53758-1B36-084B-B27A-0C85016C162B}"/>
              </a:ext>
            </a:extLst>
          </p:cNvPr>
          <p:cNvSpPr txBox="1"/>
          <p:nvPr/>
        </p:nvSpPr>
        <p:spPr>
          <a:xfrm>
            <a:off x="4529382" y="2995067"/>
            <a:ext cx="490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0125C2B-43A1-E645-A66A-CC9592FD333F}"/>
              </a:ext>
            </a:extLst>
          </p:cNvPr>
          <p:cNvSpPr/>
          <p:nvPr/>
        </p:nvSpPr>
        <p:spPr>
          <a:xfrm>
            <a:off x="4576797" y="4000639"/>
            <a:ext cx="1445987" cy="49158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max = x3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603A838-4A55-3944-B94D-4B70F81D0E8D}"/>
              </a:ext>
            </a:extLst>
          </p:cNvPr>
          <p:cNvSpPr/>
          <p:nvPr/>
        </p:nvSpPr>
        <p:spPr>
          <a:xfrm>
            <a:off x="6139934" y="4000639"/>
            <a:ext cx="1445987" cy="49158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max = x2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20981D4-881A-E44D-A702-950E11FE02CD}"/>
              </a:ext>
            </a:extLst>
          </p:cNvPr>
          <p:cNvSpPr/>
          <p:nvPr/>
        </p:nvSpPr>
        <p:spPr>
          <a:xfrm>
            <a:off x="10519163" y="4000639"/>
            <a:ext cx="1445987" cy="49158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max = x3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E7CBC3A-E182-B647-94AF-A79A3DDEFB9A}"/>
              </a:ext>
            </a:extLst>
          </p:cNvPr>
          <p:cNvCxnSpPr>
            <a:cxnSpLocks/>
          </p:cNvCxnSpPr>
          <p:nvPr/>
        </p:nvCxnSpPr>
        <p:spPr>
          <a:xfrm>
            <a:off x="11242156" y="4480512"/>
            <a:ext cx="0" cy="507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C34A074-32FA-204C-985E-8D2B6135E6A3}"/>
              </a:ext>
            </a:extLst>
          </p:cNvPr>
          <p:cNvCxnSpPr>
            <a:cxnSpLocks/>
          </p:cNvCxnSpPr>
          <p:nvPr/>
        </p:nvCxnSpPr>
        <p:spPr>
          <a:xfrm flipH="1">
            <a:off x="6845932" y="4995646"/>
            <a:ext cx="4396224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6BFA1B4-17D8-9244-98C1-AE0E9530FBB7}"/>
              </a:ext>
            </a:extLst>
          </p:cNvPr>
          <p:cNvCxnSpPr/>
          <p:nvPr/>
        </p:nvCxnSpPr>
        <p:spPr>
          <a:xfrm>
            <a:off x="9044044" y="4988435"/>
            <a:ext cx="0" cy="4129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485EBC4-8FC4-8D4C-A77B-76A0F066710C}"/>
              </a:ext>
            </a:extLst>
          </p:cNvPr>
          <p:cNvCxnSpPr>
            <a:cxnSpLocks/>
          </p:cNvCxnSpPr>
          <p:nvPr/>
        </p:nvCxnSpPr>
        <p:spPr>
          <a:xfrm>
            <a:off x="6845932" y="4504062"/>
            <a:ext cx="0" cy="507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F94D36A0-56B8-6B41-957D-FCB315934CE7}"/>
              </a:ext>
            </a:extLst>
          </p:cNvPr>
          <p:cNvSpPr/>
          <p:nvPr/>
        </p:nvSpPr>
        <p:spPr>
          <a:xfrm>
            <a:off x="577334" y="5836505"/>
            <a:ext cx="11125200" cy="804928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Still, this strategy (i.e., decision tree) makes it very difficult to scale the program to more numbers (say, 10, 100, or even more)!</a:t>
            </a:r>
          </a:p>
        </p:txBody>
      </p:sp>
    </p:spTree>
    <p:extLst>
      <p:ext uri="{BB962C8B-B14F-4D97-AF65-F5344CB8AC3E}">
        <p14:creationId xmlns:p14="http://schemas.microsoft.com/office/powerpoint/2010/main" val="318948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17" grpId="0"/>
      <p:bldP spid="20" grpId="0" animBg="1"/>
      <p:bldP spid="23" grpId="0" animBg="1"/>
      <p:bldP spid="35" grpId="0"/>
      <p:bldP spid="36" grpId="0"/>
      <p:bldP spid="40" grpId="0" animBg="1"/>
      <p:bldP spid="45" grpId="0"/>
      <p:bldP spid="46" grpId="0"/>
      <p:bldP spid="47" grpId="0" animBg="1"/>
      <p:bldP spid="48" grpId="0" animBg="1"/>
      <p:bldP spid="49" grpId="0" animBg="1"/>
      <p:bldP spid="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815808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Study in Design: Max of Three Numbers (v3)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CAC25-0266-794A-9025-D433B7025F94}"/>
              </a:ext>
            </a:extLst>
          </p:cNvPr>
          <p:cNvSpPr txBox="1"/>
          <p:nvPr/>
        </p:nvSpPr>
        <p:spPr>
          <a:xfrm>
            <a:off x="923925" y="1690688"/>
            <a:ext cx="7829550" cy="452431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main():</a:t>
            </a:r>
          </a:p>
          <a:p>
            <a:r>
              <a:rPr lang="en-US" sz="2400" dirty="0"/>
              <a:t>    x1, x2, x3 = </a:t>
            </a:r>
            <a:r>
              <a:rPr lang="en-US" sz="2400" dirty="0" err="1"/>
              <a:t>eval</a:t>
            </a:r>
            <a:r>
              <a:rPr lang="en-US" sz="2400" dirty="0"/>
              <a:t>(input("Please enter three values: "))</a:t>
            </a:r>
          </a:p>
          <a:p>
            <a:r>
              <a:rPr lang="en-US" sz="2400" dirty="0"/>
              <a:t>    max = x1</a:t>
            </a:r>
          </a:p>
          <a:p>
            <a:r>
              <a:rPr lang="en-US" sz="2400" dirty="0"/>
              <a:t>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dirty="0"/>
              <a:t> x2 &gt; max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max = x2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dirty="0"/>
              <a:t> x3 &gt; max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        max = x3</a:t>
            </a:r>
          </a:p>
          <a:p>
            <a:endParaRPr lang="en-US" sz="2400" dirty="0"/>
          </a:p>
          <a:p>
            <a:r>
              <a:rPr lang="en-US" sz="2400" dirty="0"/>
              <a:t>    print("The largest value is", max)</a:t>
            </a:r>
          </a:p>
          <a:p>
            <a:endParaRPr lang="en-US" sz="2400" dirty="0"/>
          </a:p>
          <a:p>
            <a:r>
              <a:rPr lang="en-US" sz="2400" dirty="0"/>
              <a:t>main()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4049E8-EC56-6349-916D-02BFFFD6270F}"/>
              </a:ext>
            </a:extLst>
          </p:cNvPr>
          <p:cNvSpPr txBox="1"/>
          <p:nvPr/>
        </p:nvSpPr>
        <p:spPr>
          <a:xfrm>
            <a:off x="8816020" y="4230812"/>
            <a:ext cx="3195811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This program uses a 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strategy that can be 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referred to as</a:t>
            </a:r>
          </a:p>
          <a:p>
            <a:r>
              <a:rPr lang="en-US" sz="2400" b="1" i="1" dirty="0">
                <a:solidFill>
                  <a:srgbClr val="7030A0"/>
                </a:solidFill>
              </a:rPr>
              <a:t>“sequential processing”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8D4E91-B10C-024B-98F7-B7095BD74DD7}"/>
              </a:ext>
            </a:extLst>
          </p:cNvPr>
          <p:cNvCxnSpPr>
            <a:cxnSpLocks/>
          </p:cNvCxnSpPr>
          <p:nvPr/>
        </p:nvCxnSpPr>
        <p:spPr>
          <a:xfrm>
            <a:off x="8753475" y="3937457"/>
            <a:ext cx="166045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67B9E0-D9C1-9843-A68A-840B5B67F97E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10413926" y="3937457"/>
            <a:ext cx="0" cy="29335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96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815808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Study in Design: Max of Three Numbers (v3)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D8428D-614D-2E4D-B1C5-96FF299228A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81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Interestingly, this version (i.e., v3) of the program allows us to scale to larger problems</a:t>
            </a:r>
          </a:p>
          <a:p>
            <a:endParaRPr lang="en-US" dirty="0"/>
          </a:p>
          <a:p>
            <a:r>
              <a:rPr lang="en-US" dirty="0"/>
              <a:t>In particular, we can easily write a program that computes the largest of </a:t>
            </a:r>
            <a:r>
              <a:rPr lang="en-US" i="1" dirty="0"/>
              <a:t>n </a:t>
            </a:r>
            <a:r>
              <a:rPr lang="en-US" dirty="0"/>
              <a:t>numbers by folding our algorithm into a </a:t>
            </a:r>
            <a:r>
              <a:rPr lang="en-US" b="1" i="1" dirty="0"/>
              <a:t>loop</a:t>
            </a:r>
          </a:p>
          <a:p>
            <a:pPr lvl="1"/>
            <a:r>
              <a:rPr lang="en-US" sz="2800" b="1" i="1" dirty="0"/>
              <a:t>A loop is a device that tells a program to do the same thing over and over again!</a:t>
            </a:r>
            <a:r>
              <a:rPr lang="en-US" sz="2800" dirty="0"/>
              <a:t>  (</a:t>
            </a:r>
            <a:r>
              <a:rPr lang="en-US" sz="2800" i="1" dirty="0"/>
              <a:t>more on this next lecture</a:t>
            </a:r>
            <a:r>
              <a:rPr lang="en-US" sz="2800" dirty="0"/>
              <a:t>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00A3B2-CFFB-1247-BE87-A68638723063}"/>
              </a:ext>
            </a:extLst>
          </p:cNvPr>
          <p:cNvSpPr txBox="1"/>
          <p:nvPr/>
        </p:nvSpPr>
        <p:spPr>
          <a:xfrm>
            <a:off x="4114800" y="5181600"/>
            <a:ext cx="280108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b="1" dirty="0">
                <a:solidFill>
                  <a:srgbClr val="FF0000"/>
                </a:solidFill>
              </a:rPr>
              <a:t>range(</a:t>
            </a:r>
            <a:r>
              <a:rPr lang="en-US" sz="2400" dirty="0"/>
              <a:t>10</a:t>
            </a:r>
            <a:r>
              <a:rPr lang="en-US" sz="2400" b="1" dirty="0">
                <a:solidFill>
                  <a:srgbClr val="FF0000"/>
                </a:solidFill>
              </a:rPr>
              <a:t>):</a:t>
            </a:r>
          </a:p>
          <a:p>
            <a:r>
              <a:rPr lang="en-US" sz="2400" dirty="0"/>
              <a:t>	print(“Hello”)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8C5E90-C0AB-2645-9EE6-C8128DFBEE03}"/>
              </a:ext>
            </a:extLst>
          </p:cNvPr>
          <p:cNvSpPr txBox="1"/>
          <p:nvPr/>
        </p:nvSpPr>
        <p:spPr>
          <a:xfrm>
            <a:off x="7753350" y="5412432"/>
            <a:ext cx="402199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This will print Hello ten times!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3234A9-1F76-594F-8B67-C4B5D784B5E0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7106388" y="5643265"/>
            <a:ext cx="64696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32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825625"/>
            <a:ext cx="10515600" cy="4815808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Study in Design: Max of Three Numbers (v3)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CAC25-0266-794A-9025-D433B7025F94}"/>
              </a:ext>
            </a:extLst>
          </p:cNvPr>
          <p:cNvSpPr txBox="1"/>
          <p:nvPr/>
        </p:nvSpPr>
        <p:spPr>
          <a:xfrm>
            <a:off x="790575" y="1690688"/>
            <a:ext cx="7829550" cy="493981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/>
              <a:t>def main():</a:t>
            </a:r>
          </a:p>
          <a:p>
            <a:r>
              <a:rPr lang="en-US" sz="2100" dirty="0"/>
              <a:t>    n = </a:t>
            </a:r>
            <a:r>
              <a:rPr lang="en-US" sz="2100" dirty="0" err="1"/>
              <a:t>eval</a:t>
            </a:r>
            <a:r>
              <a:rPr lang="en-US" sz="2100" dirty="0"/>
              <a:t>(input("How many numbers are there? "))</a:t>
            </a:r>
          </a:p>
          <a:p>
            <a:endParaRPr lang="en-US" sz="2100" dirty="0"/>
          </a:p>
          <a:p>
            <a:r>
              <a:rPr lang="en-US" sz="2100" dirty="0"/>
              <a:t>    </a:t>
            </a:r>
            <a:r>
              <a:rPr lang="en-US" sz="2100" dirty="0">
                <a:solidFill>
                  <a:srgbClr val="00B0F0"/>
                </a:solidFill>
              </a:rPr>
              <a:t>#set max to be the first value; we can involve conditions here to </a:t>
            </a:r>
            <a:br>
              <a:rPr lang="en-US" sz="2100" dirty="0">
                <a:solidFill>
                  <a:srgbClr val="00B0F0"/>
                </a:solidFill>
              </a:rPr>
            </a:br>
            <a:r>
              <a:rPr lang="en-US" sz="2100" dirty="0">
                <a:solidFill>
                  <a:srgbClr val="00B0F0"/>
                </a:solidFill>
              </a:rPr>
              <a:t>    #ensure that n is greater than or equal to 1</a:t>
            </a:r>
          </a:p>
          <a:p>
            <a:r>
              <a:rPr lang="en-US" sz="2100" dirty="0"/>
              <a:t>    max = </a:t>
            </a:r>
            <a:r>
              <a:rPr lang="en-US" sz="2100" dirty="0" err="1"/>
              <a:t>eval</a:t>
            </a:r>
            <a:r>
              <a:rPr lang="en-US" sz="2100" dirty="0"/>
              <a:t>(input("Enter a number &gt;&gt; "))</a:t>
            </a:r>
          </a:p>
          <a:p>
            <a:endParaRPr lang="en-US" sz="2100" dirty="0"/>
          </a:p>
          <a:p>
            <a:r>
              <a:rPr lang="en-US" sz="2100" dirty="0"/>
              <a:t>    </a:t>
            </a:r>
            <a:r>
              <a:rPr lang="en-US" sz="2100" dirty="0">
                <a:solidFill>
                  <a:srgbClr val="00B0F0"/>
                </a:solidFill>
              </a:rPr>
              <a:t>#Now compare the n-1 successive values</a:t>
            </a:r>
          </a:p>
          <a:p>
            <a:r>
              <a:rPr lang="en-US" sz="2100" dirty="0"/>
              <a:t>    </a:t>
            </a:r>
            <a:r>
              <a:rPr lang="en-US" sz="2100" b="1" dirty="0">
                <a:solidFill>
                  <a:srgbClr val="FF0000"/>
                </a:solidFill>
              </a:rPr>
              <a:t>for</a:t>
            </a:r>
            <a:r>
              <a:rPr lang="en-US" sz="2100" dirty="0"/>
              <a:t> </a:t>
            </a:r>
            <a:r>
              <a:rPr lang="en-US" sz="2100" dirty="0" err="1"/>
              <a:t>i</a:t>
            </a:r>
            <a:r>
              <a:rPr lang="en-US" sz="2100" dirty="0"/>
              <a:t> in </a:t>
            </a:r>
            <a:r>
              <a:rPr lang="en-US" sz="2100" b="1" dirty="0">
                <a:solidFill>
                  <a:srgbClr val="FF0000"/>
                </a:solidFill>
              </a:rPr>
              <a:t>range(</a:t>
            </a:r>
            <a:r>
              <a:rPr lang="en-US" sz="2100" dirty="0"/>
              <a:t>n-1</a:t>
            </a:r>
            <a:r>
              <a:rPr lang="en-US" sz="2100" b="1" dirty="0">
                <a:solidFill>
                  <a:srgbClr val="FF0000"/>
                </a:solidFill>
              </a:rPr>
              <a:t>)</a:t>
            </a:r>
            <a:r>
              <a:rPr lang="en-US" sz="2100" dirty="0"/>
              <a:t>:</a:t>
            </a:r>
          </a:p>
          <a:p>
            <a:r>
              <a:rPr lang="en-US" sz="2100" dirty="0"/>
              <a:t>        x = </a:t>
            </a:r>
            <a:r>
              <a:rPr lang="en-US" sz="2100" dirty="0" err="1"/>
              <a:t>eval</a:t>
            </a:r>
            <a:r>
              <a:rPr lang="en-US" sz="2100" dirty="0"/>
              <a:t>(input("Enter a number &gt;&gt; "))</a:t>
            </a:r>
          </a:p>
          <a:p>
            <a:r>
              <a:rPr lang="en-US" sz="2100" dirty="0"/>
              <a:t>        </a:t>
            </a:r>
            <a:r>
              <a:rPr lang="en-US" sz="2100" b="1" dirty="0">
                <a:solidFill>
                  <a:srgbClr val="FF0000"/>
                </a:solidFill>
              </a:rPr>
              <a:t>if</a:t>
            </a:r>
            <a:r>
              <a:rPr lang="en-US" sz="2100" dirty="0"/>
              <a:t> x &gt; max</a:t>
            </a:r>
            <a:r>
              <a:rPr lang="en-US" sz="21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2100" dirty="0"/>
              <a:t>            max = x</a:t>
            </a:r>
          </a:p>
          <a:p>
            <a:endParaRPr lang="en-US" sz="2100" dirty="0"/>
          </a:p>
          <a:p>
            <a:r>
              <a:rPr lang="en-US" sz="2100" dirty="0"/>
              <a:t>    print("The largest value is", max)</a:t>
            </a:r>
          </a:p>
          <a:p>
            <a:r>
              <a:rPr lang="en-US" sz="2100" dirty="0"/>
              <a:t>main()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4049E8-EC56-6349-916D-02BFFFD6270F}"/>
              </a:ext>
            </a:extLst>
          </p:cNvPr>
          <p:cNvSpPr txBox="1"/>
          <p:nvPr/>
        </p:nvSpPr>
        <p:spPr>
          <a:xfrm>
            <a:off x="8682670" y="4230812"/>
            <a:ext cx="2952347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This is a more general</a:t>
            </a:r>
            <a:br>
              <a:rPr lang="en-US" sz="2400" b="1" dirty="0">
                <a:solidFill>
                  <a:srgbClr val="7030A0"/>
                </a:solidFill>
              </a:rPr>
            </a:br>
            <a:r>
              <a:rPr lang="en-US" sz="2400" b="1" dirty="0">
                <a:solidFill>
                  <a:srgbClr val="7030A0"/>
                </a:solidFill>
              </a:rPr>
              <a:t> solution!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8D4E91-B10C-024B-98F7-B7095BD74DD7}"/>
              </a:ext>
            </a:extLst>
          </p:cNvPr>
          <p:cNvCxnSpPr>
            <a:cxnSpLocks/>
          </p:cNvCxnSpPr>
          <p:nvPr/>
        </p:nvCxnSpPr>
        <p:spPr>
          <a:xfrm>
            <a:off x="8620125" y="3937457"/>
            <a:ext cx="1538719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67B9E0-D9C1-9843-A68A-840B5B67F97E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10158844" y="3937457"/>
            <a:ext cx="0" cy="29335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40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815808"/>
          </a:xfrm>
        </p:spPr>
        <p:txBody>
          <a:bodyPr>
            <a:normAutofit/>
          </a:bodyPr>
          <a:lstStyle/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Study in Design: Max of Three Numbers (v4)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4049E8-EC56-6349-916D-02BFFFD6270F}"/>
              </a:ext>
            </a:extLst>
          </p:cNvPr>
          <p:cNvSpPr txBox="1"/>
          <p:nvPr/>
        </p:nvSpPr>
        <p:spPr>
          <a:xfrm>
            <a:off x="8816020" y="4230812"/>
            <a:ext cx="2784032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This program uses a 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strategy that can be 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referred to as</a:t>
            </a:r>
          </a:p>
          <a:p>
            <a:r>
              <a:rPr lang="en-US" sz="2400" b="1" i="1" dirty="0">
                <a:solidFill>
                  <a:srgbClr val="00B050"/>
                </a:solidFill>
              </a:rPr>
              <a:t>“use Python”!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8D4E91-B10C-024B-98F7-B7095BD74DD7}"/>
              </a:ext>
            </a:extLst>
          </p:cNvPr>
          <p:cNvCxnSpPr>
            <a:cxnSpLocks/>
          </p:cNvCxnSpPr>
          <p:nvPr/>
        </p:nvCxnSpPr>
        <p:spPr>
          <a:xfrm>
            <a:off x="8753475" y="3937457"/>
            <a:ext cx="145456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67B9E0-D9C1-9843-A68A-840B5B67F97E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10208036" y="3937457"/>
            <a:ext cx="0" cy="29335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B312DC-2B35-2146-A225-D4C50898122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706100" cy="822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can even go </a:t>
            </a:r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CAC25-0266-794A-9025-D433B7025F94}"/>
              </a:ext>
            </a:extLst>
          </p:cNvPr>
          <p:cNvSpPr txBox="1"/>
          <p:nvPr/>
        </p:nvSpPr>
        <p:spPr>
          <a:xfrm>
            <a:off x="923925" y="2783295"/>
            <a:ext cx="7829550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def main():</a:t>
            </a:r>
          </a:p>
          <a:p>
            <a:r>
              <a:rPr lang="en-US" sz="2400" dirty="0">
                <a:solidFill>
                  <a:srgbClr val="00B050"/>
                </a:solidFill>
              </a:rPr>
              <a:t>    x1, x2, x3 = </a:t>
            </a:r>
            <a:r>
              <a:rPr lang="en-US" sz="2400" dirty="0" err="1">
                <a:solidFill>
                  <a:srgbClr val="00B050"/>
                </a:solidFill>
              </a:rPr>
              <a:t>eval</a:t>
            </a:r>
            <a:r>
              <a:rPr lang="en-US" sz="2400" dirty="0">
                <a:solidFill>
                  <a:srgbClr val="00B050"/>
                </a:solidFill>
              </a:rPr>
              <a:t>(input("Please enter three values: "))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    print("The largest value is", </a:t>
            </a:r>
            <a:r>
              <a:rPr lang="en-US" sz="2400" b="1" dirty="0">
                <a:solidFill>
                  <a:srgbClr val="00B050"/>
                </a:solidFill>
              </a:rPr>
              <a:t>max</a:t>
            </a:r>
            <a:r>
              <a:rPr lang="en-US" sz="2400" dirty="0">
                <a:solidFill>
                  <a:srgbClr val="00B050"/>
                </a:solidFill>
              </a:rPr>
              <a:t>(x1, x2, x3))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14353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#The following line will make the math library in Python available for us.</a:t>
            </a:r>
          </a:p>
          <a:p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math</a:t>
            </a:r>
          </a:p>
          <a:p>
            <a:endParaRPr lang="en-US" sz="2400" dirty="0"/>
          </a:p>
          <a:p>
            <a:r>
              <a:rPr lang="en-US" sz="2400" dirty="0"/>
              <a:t>def </a:t>
            </a:r>
            <a:r>
              <a:rPr lang="en-US" sz="2400" dirty="0" err="1"/>
              <a:t>rootsQEq</a:t>
            </a:r>
            <a:r>
              <a:rPr lang="en-US" sz="2400" dirty="0"/>
              <a:t>():</a:t>
            </a:r>
          </a:p>
          <a:p>
            <a:r>
              <a:rPr lang="en-US" sz="2400" dirty="0"/>
              <a:t>    print("This program finds the real solutions to a quadratic.")</a:t>
            </a:r>
          </a:p>
          <a:p>
            <a:r>
              <a:rPr lang="en-US" sz="2400" dirty="0"/>
              <a:t>    print()</a:t>
            </a:r>
          </a:p>
          <a:p>
            <a:endParaRPr lang="en-US" sz="2400" dirty="0"/>
          </a:p>
          <a:p>
            <a:r>
              <a:rPr lang="en-US" sz="2400" dirty="0"/>
              <a:t>    a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a: "))</a:t>
            </a:r>
          </a:p>
          <a:p>
            <a:r>
              <a:rPr lang="en-US" sz="2400" dirty="0"/>
              <a:t>    b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b: "))</a:t>
            </a:r>
          </a:p>
          <a:p>
            <a:r>
              <a:rPr lang="en-US" sz="2400" dirty="0"/>
              <a:t>    c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c: "))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5434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815808"/>
          </a:xfrm>
        </p:spPr>
        <p:txBody>
          <a:bodyPr>
            <a:normAutofit/>
          </a:bodyPr>
          <a:lstStyle/>
          <a:p>
            <a:r>
              <a:rPr lang="en-US" dirty="0"/>
              <a:t>There is typically more than 1 way to solve a problem!</a:t>
            </a:r>
          </a:p>
          <a:p>
            <a:endParaRPr lang="en-US" dirty="0"/>
          </a:p>
          <a:p>
            <a:r>
              <a:rPr lang="en-US" dirty="0"/>
              <a:t>Do not rush to code up the first idea that pops into your head; rather, think about your design and ask yourself if there is a better way to solve the problem</a:t>
            </a:r>
          </a:p>
          <a:p>
            <a:endParaRPr lang="en-US" dirty="0"/>
          </a:p>
          <a:p>
            <a:r>
              <a:rPr lang="en-US" dirty="0"/>
              <a:t>Generality is good – we arrived at the best solution to the max of three problem by considering the more general max of </a:t>
            </a:r>
            <a:r>
              <a:rPr lang="en-US" i="1" dirty="0"/>
              <a:t>n </a:t>
            </a:r>
            <a:r>
              <a:rPr lang="en-US" dirty="0"/>
              <a:t>numbers problem</a:t>
            </a:r>
          </a:p>
          <a:p>
            <a:endParaRPr lang="en-US" dirty="0"/>
          </a:p>
          <a:p>
            <a:r>
              <a:rPr lang="en-US" dirty="0"/>
              <a:t>Do not reinvent the wheel– you can use Python’s existing libraries!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Study in Design: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355539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815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Decision structures are control structures that allow a program to execute different sequences of instructions for different cases</a:t>
            </a:r>
          </a:p>
          <a:p>
            <a:endParaRPr lang="en-US" dirty="0"/>
          </a:p>
          <a:p>
            <a:r>
              <a:rPr lang="en-US" dirty="0"/>
              <a:t>Decisions are implemented in Python as follows:</a:t>
            </a:r>
          </a:p>
          <a:p>
            <a:pPr lvl="1"/>
            <a:r>
              <a:rPr lang="en-US" dirty="0"/>
              <a:t>A simple decision with 1 condition (i.e., one-way decision) can be implemented with 1 </a:t>
            </a:r>
            <a:r>
              <a:rPr lang="en-US" b="1" i="1" dirty="0">
                <a:solidFill>
                  <a:srgbClr val="0070C0"/>
                </a:solidFill>
              </a:rPr>
              <a:t>if</a:t>
            </a:r>
            <a:r>
              <a:rPr lang="en-US" dirty="0"/>
              <a:t> clause</a:t>
            </a:r>
          </a:p>
          <a:p>
            <a:pPr lvl="1"/>
            <a:r>
              <a:rPr lang="en-US" dirty="0"/>
              <a:t>A decision with 2 conditions (i.e., two-way decision) can be implemented with 1 if and 1 else (i.e., </a:t>
            </a:r>
            <a:r>
              <a:rPr lang="en-US" b="1" i="1" dirty="0">
                <a:solidFill>
                  <a:srgbClr val="0070C0"/>
                </a:solidFill>
              </a:rPr>
              <a:t>if-else</a:t>
            </a:r>
            <a:r>
              <a:rPr lang="en-US" dirty="0"/>
              <a:t>) clauses</a:t>
            </a:r>
          </a:p>
          <a:p>
            <a:pPr lvl="1"/>
            <a:r>
              <a:rPr lang="en-US" dirty="0"/>
              <a:t>A decision with 3 or more conditions (i.e., multi-way decision) can be implemented with 3 or more </a:t>
            </a:r>
            <a:r>
              <a:rPr lang="en-US" b="1" i="1" dirty="0">
                <a:solidFill>
                  <a:srgbClr val="0070C0"/>
                </a:solidFill>
              </a:rPr>
              <a:t>if-</a:t>
            </a:r>
            <a:r>
              <a:rPr lang="en-US" b="1" i="1" dirty="0" err="1">
                <a:solidFill>
                  <a:srgbClr val="0070C0"/>
                </a:solidFill>
              </a:rPr>
              <a:t>elif</a:t>
            </a:r>
            <a:r>
              <a:rPr lang="en-US" b="1" i="1" dirty="0">
                <a:solidFill>
                  <a:srgbClr val="0070C0"/>
                </a:solidFill>
              </a:rPr>
              <a:t>-else</a:t>
            </a:r>
            <a:r>
              <a:rPr lang="en-US" dirty="0"/>
              <a:t> clauses</a:t>
            </a:r>
          </a:p>
          <a:p>
            <a:pPr lvl="2"/>
            <a:r>
              <a:rPr lang="en-US" dirty="0"/>
              <a:t>E.g., for 3-way, you can use 1 if, 1 </a:t>
            </a:r>
            <a:r>
              <a:rPr lang="en-US" dirty="0" err="1"/>
              <a:t>elif</a:t>
            </a:r>
            <a:r>
              <a:rPr lang="en-US" dirty="0"/>
              <a:t>, and 1 else</a:t>
            </a:r>
          </a:p>
          <a:p>
            <a:pPr lvl="2"/>
            <a:r>
              <a:rPr lang="en-US" dirty="0"/>
              <a:t>E.g., for 4-way, you can use 1 if, 2 </a:t>
            </a:r>
            <a:r>
              <a:rPr lang="en-US" dirty="0" err="1"/>
              <a:t>elifs</a:t>
            </a:r>
            <a:r>
              <a:rPr lang="en-US" dirty="0"/>
              <a:t>, and 1 else</a:t>
            </a:r>
          </a:p>
          <a:p>
            <a:pPr lvl="2"/>
            <a:r>
              <a:rPr lang="en-US" dirty="0"/>
              <a:t>E.g., for n-way, you can use 1 if, n </a:t>
            </a:r>
            <a:r>
              <a:rPr lang="en-US" dirty="0" err="1"/>
              <a:t>elifs</a:t>
            </a:r>
            <a:r>
              <a:rPr lang="en-US" dirty="0"/>
              <a:t>, and 1 else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03966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815808"/>
          </a:xfrm>
        </p:spPr>
        <p:txBody>
          <a:bodyPr>
            <a:normAutofit/>
          </a:bodyPr>
          <a:lstStyle/>
          <a:p>
            <a:r>
              <a:rPr lang="en-US" dirty="0"/>
              <a:t>Decisions are based on the evaluations of conditions, which are simple Boolean expressions that can be constructed using different kinds of operators (e.g., </a:t>
            </a:r>
            <a:r>
              <a:rPr lang="en-US" i="1" dirty="0">
                <a:solidFill>
                  <a:srgbClr val="0070C0"/>
                </a:solidFill>
              </a:rPr>
              <a:t>relational</a:t>
            </a:r>
            <a:r>
              <a:rPr lang="en-US" dirty="0"/>
              <a:t>, </a:t>
            </a:r>
            <a:r>
              <a:rPr lang="en-US" i="1" dirty="0">
                <a:solidFill>
                  <a:srgbClr val="0070C0"/>
                </a:solidFill>
              </a:rPr>
              <a:t>logical</a:t>
            </a:r>
            <a:r>
              <a:rPr lang="en-US" dirty="0"/>
              <a:t>, </a:t>
            </a:r>
            <a:r>
              <a:rPr lang="en-US" i="1" dirty="0">
                <a:solidFill>
                  <a:srgbClr val="0070C0"/>
                </a:solidFill>
              </a:rPr>
              <a:t>membership</a:t>
            </a:r>
            <a:r>
              <a:rPr lang="en-US" dirty="0"/>
              <a:t>, and </a:t>
            </a:r>
            <a:r>
              <a:rPr lang="en-US" i="1" dirty="0">
                <a:solidFill>
                  <a:srgbClr val="0070C0"/>
                </a:solidFill>
              </a:rPr>
              <a:t>identity</a:t>
            </a:r>
            <a:r>
              <a:rPr lang="en-US" dirty="0"/>
              <a:t> operators)</a:t>
            </a:r>
          </a:p>
          <a:p>
            <a:endParaRPr lang="en-US" dirty="0"/>
          </a:p>
          <a:p>
            <a:r>
              <a:rPr lang="en-US" dirty="0"/>
              <a:t>A Boolean expression is either True or False</a:t>
            </a:r>
          </a:p>
          <a:p>
            <a:endParaRPr lang="en-US" dirty="0"/>
          </a:p>
          <a:p>
            <a:r>
              <a:rPr lang="en-US" dirty="0"/>
              <a:t>Algorithms that incorporate decisions can become quite complicated as decision structures are nested</a:t>
            </a:r>
          </a:p>
          <a:p>
            <a:pPr lvl="1"/>
            <a:r>
              <a:rPr lang="en-US" dirty="0"/>
              <a:t>Usually a number of solutions are possible, and careful thought should be given to produce correct, efficient, and understandable programs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04026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815808"/>
          </a:xfrm>
        </p:spPr>
        <p:txBody>
          <a:bodyPr>
            <a:normAutofit/>
          </a:bodyPr>
          <a:lstStyle/>
          <a:p>
            <a:r>
              <a:rPr lang="en-US" dirty="0"/>
              <a:t>Loop Structures- Part I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</p:spTree>
    <p:extLst>
      <p:ext uri="{BB962C8B-B14F-4D97-AF65-F5344CB8AC3E}">
        <p14:creationId xmlns:p14="http://schemas.microsoft.com/office/powerpoint/2010/main" val="51904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#To call a function from the math library, we can use the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#dot operator as follows: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s_root_val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50"/>
                </a:solidFill>
              </a:rPr>
              <a:t>math.sqrt</a:t>
            </a:r>
            <a:r>
              <a:rPr lang="en-US" sz="2400" dirty="0"/>
              <a:t>(b*b - 4 * a * c)</a:t>
            </a:r>
          </a:p>
          <a:p>
            <a:r>
              <a:rPr lang="en-US" sz="2400" dirty="0"/>
              <a:t>    root1 = (-b +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root2 = (-b -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endParaRPr lang="en-US" sz="2400" dirty="0"/>
          </a:p>
          <a:p>
            <a:r>
              <a:rPr lang="en-US" sz="2400" dirty="0"/>
              <a:t>    print()</a:t>
            </a:r>
          </a:p>
          <a:p>
            <a:r>
              <a:rPr lang="en-US" sz="2400" dirty="0"/>
              <a:t>    print("The solutions are: ", root1, root2)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#Call the function </a:t>
            </a:r>
            <a:r>
              <a:rPr lang="en-US" sz="2400" dirty="0" err="1">
                <a:solidFill>
                  <a:srgbClr val="FF0000"/>
                </a:solidFill>
              </a:rPr>
              <a:t>rootsQEq</a:t>
            </a:r>
            <a:r>
              <a:rPr lang="en-US" sz="2400" dirty="0">
                <a:solidFill>
                  <a:srgbClr val="FF0000"/>
                </a:solidFill>
              </a:rPr>
              <a:t>()</a:t>
            </a:r>
          </a:p>
          <a:p>
            <a:r>
              <a:rPr lang="en-US" sz="2400" dirty="0" err="1"/>
              <a:t>rootsQEq</a:t>
            </a:r>
            <a:r>
              <a:rPr lang="en-US" sz="2400" dirty="0"/>
              <a:t>()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47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56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A sample run:</a:t>
            </a: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1DD1A-EF64-2D49-A14A-840D2E0D9CCE}"/>
              </a:ext>
            </a:extLst>
          </p:cNvPr>
          <p:cNvSpPr txBox="1"/>
          <p:nvPr/>
        </p:nvSpPr>
        <p:spPr>
          <a:xfrm>
            <a:off x="1518240" y="2230790"/>
            <a:ext cx="9560885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program finds the real solutions to a quadratic.</a:t>
            </a:r>
          </a:p>
          <a:p>
            <a:endParaRPr lang="en-US" sz="2400" dirty="0"/>
          </a:p>
          <a:p>
            <a:r>
              <a:rPr lang="en-US" sz="2400" dirty="0"/>
              <a:t>Enter the value of coefficient a: 1</a:t>
            </a:r>
          </a:p>
          <a:p>
            <a:r>
              <a:rPr lang="en-US" sz="2400" dirty="0"/>
              <a:t>Enter the value of coefficient b: 2</a:t>
            </a:r>
          </a:p>
          <a:p>
            <a:r>
              <a:rPr lang="en-US" sz="2400" dirty="0"/>
              <a:t>Enter the value of coefficient c: 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Traceback (most recent call last):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File "/Users/</a:t>
            </a:r>
            <a:r>
              <a:rPr lang="en-US" sz="2400" dirty="0" err="1">
                <a:solidFill>
                  <a:srgbClr val="FF0000"/>
                </a:solidFill>
              </a:rPr>
              <a:t>mhhammou</a:t>
            </a:r>
            <a:r>
              <a:rPr lang="en-US" sz="2400" dirty="0">
                <a:solidFill>
                  <a:srgbClr val="FF0000"/>
                </a:solidFill>
              </a:rPr>
              <a:t>/Desktop/CMU-Q/Courses/15-110/Programs/Lecture4/</a:t>
            </a:r>
            <a:r>
              <a:rPr lang="en-US" sz="2400" dirty="0" err="1">
                <a:solidFill>
                  <a:srgbClr val="FF0000"/>
                </a:solidFill>
              </a:rPr>
              <a:t>RootsQE.py</a:t>
            </a:r>
            <a:r>
              <a:rPr lang="en-US" sz="2400" dirty="0">
                <a:solidFill>
                  <a:srgbClr val="FF0000"/>
                </a:solidFill>
              </a:rPr>
              <a:t>", line 22, in &lt;module&gt; </a:t>
            </a:r>
            <a:r>
              <a:rPr lang="en-US" sz="2400" dirty="0" err="1">
                <a:solidFill>
                  <a:srgbClr val="FF0000"/>
                </a:solidFill>
              </a:rPr>
              <a:t>rootsQEq</a:t>
            </a:r>
            <a:r>
              <a:rPr lang="en-US" sz="2400" dirty="0">
                <a:solidFill>
                  <a:srgbClr val="FF0000"/>
                </a:solidFill>
              </a:rPr>
              <a:t>()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File "/Users/</a:t>
            </a:r>
            <a:r>
              <a:rPr lang="en-US" sz="2400" dirty="0" err="1">
                <a:solidFill>
                  <a:srgbClr val="FF0000"/>
                </a:solidFill>
              </a:rPr>
              <a:t>mhhammou</a:t>
            </a:r>
            <a:r>
              <a:rPr lang="en-US" sz="2400" dirty="0">
                <a:solidFill>
                  <a:srgbClr val="FF0000"/>
                </a:solidFill>
              </a:rPr>
              <a:t>/Desktop/CMU-Q/Courses/15-110/Programs/Lecture4/</a:t>
            </a:r>
            <a:r>
              <a:rPr lang="en-US" sz="2400" dirty="0" err="1">
                <a:solidFill>
                  <a:srgbClr val="FF0000"/>
                </a:solidFill>
              </a:rPr>
              <a:t>RootsQE.py</a:t>
            </a:r>
            <a:r>
              <a:rPr lang="en-US" sz="2400" dirty="0">
                <a:solidFill>
                  <a:srgbClr val="FF0000"/>
                </a:solidFill>
              </a:rPr>
              <a:t>", line 14, in </a:t>
            </a:r>
            <a:r>
              <a:rPr lang="en-US" sz="2400" dirty="0" err="1">
                <a:solidFill>
                  <a:srgbClr val="FF0000"/>
                </a:solidFill>
              </a:rPr>
              <a:t>rootsQEq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en-US" sz="2400" dirty="0" err="1">
                <a:solidFill>
                  <a:srgbClr val="FF0000"/>
                </a:solidFill>
              </a:rPr>
              <a:t>s_root_val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math.sqrt</a:t>
            </a:r>
            <a:r>
              <a:rPr lang="en-US" sz="2400" dirty="0">
                <a:solidFill>
                  <a:srgbClr val="FF0000"/>
                </a:solidFill>
              </a:rPr>
              <a:t>(b*b - 4 * a * c)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ValueError</a:t>
            </a:r>
            <a:r>
              <a:rPr lang="en-US" sz="2400" dirty="0">
                <a:solidFill>
                  <a:srgbClr val="FF0000"/>
                </a:solidFill>
              </a:rPr>
              <a:t>: math domain error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AA0969F-36C2-BA4C-B7B2-8D22BF978F97}"/>
              </a:ext>
            </a:extLst>
          </p:cNvPr>
          <p:cNvSpPr/>
          <p:nvPr/>
        </p:nvSpPr>
        <p:spPr>
          <a:xfrm>
            <a:off x="8420986" y="2679405"/>
            <a:ext cx="2424223" cy="153108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What is the problem?</a:t>
            </a:r>
          </a:p>
        </p:txBody>
      </p:sp>
      <p:sp>
        <p:nvSpPr>
          <p:cNvPr id="7" name="Bent Arrow 6">
            <a:extLst>
              <a:ext uri="{FF2B5EF4-FFF2-40B4-BE49-F238E27FC236}">
                <a16:creationId xmlns:a16="http://schemas.microsoft.com/office/drawing/2014/main" id="{B719EAD2-74F0-4844-93D0-7CA4FC92F978}"/>
              </a:ext>
            </a:extLst>
          </p:cNvPr>
          <p:cNvSpPr/>
          <p:nvPr/>
        </p:nvSpPr>
        <p:spPr>
          <a:xfrm rot="10800000">
            <a:off x="9080203" y="4217840"/>
            <a:ext cx="595423" cy="651872"/>
          </a:xfrm>
          <a:prstGeom prst="ben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1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01FB08-0D9A-744A-A038-1F1CE70734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1580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problem is that the </a:t>
                </a:r>
                <a:r>
                  <a:rPr lang="en-US" i="1" dirty="0"/>
                  <a:t>discriminant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&lt;0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800" b="0" dirty="0">
                    <a:ea typeface="Cambria Math" panose="02040503050406030204" pitchFamily="18" charset="0"/>
                  </a:rPr>
                  <a:t>The </a:t>
                </a:r>
                <a:r>
                  <a:rPr lang="en-US" sz="2800" b="0" i="1" dirty="0">
                    <a:solidFill>
                      <a:srgbClr val="00B050"/>
                    </a:solidFill>
                    <a:ea typeface="Cambria Math" panose="02040503050406030204" pitchFamily="18" charset="0"/>
                  </a:rPr>
                  <a:t>sqrt</a:t>
                </a:r>
                <a:r>
                  <a:rPr lang="en-US" sz="2800" b="0" dirty="0">
                    <a:ea typeface="Cambria Math" panose="02040503050406030204" pitchFamily="18" charset="0"/>
                  </a:rPr>
                  <a:t> function </a:t>
                </a:r>
                <a:r>
                  <a:rPr lang="en-US" sz="2800" dirty="0">
                    <a:ea typeface="Cambria Math" panose="02040503050406030204" pitchFamily="18" charset="0"/>
                  </a:rPr>
                  <a:t>is unable to compute the square root of a negative number</a:t>
                </a:r>
              </a:p>
              <a:p>
                <a:pPr lvl="1"/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How can we avoid this problem?</a:t>
                </a:r>
              </a:p>
              <a:p>
                <a:pPr lvl="1"/>
                <a:r>
                  <a:rPr lang="en-US" sz="2600" b="0" dirty="0">
                    <a:ea typeface="Cambria Math" panose="02040503050406030204" pitchFamily="18" charset="0"/>
                  </a:rPr>
                  <a:t>We can first compute the discriminant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 &lt;0</m:t>
                    </m:r>
                  </m:oMath>
                </a14:m>
                <a:r>
                  <a:rPr lang="en-US" sz="2600" b="0" dirty="0">
                    <a:ea typeface="Cambria Math" panose="02040503050406030204" pitchFamily="18" charset="0"/>
                  </a:rPr>
                  <a:t> </a:t>
                </a:r>
              </a:p>
              <a:p>
                <a:pPr lvl="1"/>
                <a:r>
                  <a:rPr lang="en-US" sz="2600" dirty="0">
                    <a:ea typeface="Cambria Math" panose="02040503050406030204" pitchFamily="18" charset="0"/>
                  </a:rPr>
                  <a:t>T</a:t>
                </a:r>
                <a:r>
                  <a:rPr lang="en-US" sz="2600" b="0" dirty="0">
                    <a:ea typeface="Cambria Math" panose="02040503050406030204" pitchFamily="18" charset="0"/>
                  </a:rPr>
                  <a:t>hen, we can check if it is negative (via using the </a:t>
                </a:r>
                <a:r>
                  <a:rPr lang="en-US" sz="2600" b="1" i="1" dirty="0">
                    <a:ea typeface="Cambria Math" panose="02040503050406030204" pitchFamily="18" charset="0"/>
                  </a:rPr>
                  <a:t>if</a:t>
                </a:r>
                <a:r>
                  <a:rPr lang="en-US" sz="2600" b="0" dirty="0">
                    <a:ea typeface="Cambria Math" panose="02040503050406030204" pitchFamily="18" charset="0"/>
                  </a:rPr>
                  <a:t> </a:t>
                </a:r>
                <a:r>
                  <a:rPr lang="en-US" sz="2600" dirty="0">
                    <a:ea typeface="Cambria Math" panose="02040503050406030204" pitchFamily="18" charset="0"/>
                  </a:rPr>
                  <a:t>statement</a:t>
                </a:r>
                <a:r>
                  <a:rPr lang="en-US" sz="2600" b="0" dirty="0">
                    <a:ea typeface="Cambria Math" panose="02040503050406030204" pitchFamily="18" charset="0"/>
                  </a:rPr>
                  <a:t>)</a:t>
                </a:r>
              </a:p>
              <a:p>
                <a:pPr lvl="1"/>
                <a:r>
                  <a:rPr lang="en-US" sz="2600" dirty="0">
                    <a:ea typeface="Cambria Math" panose="02040503050406030204" pitchFamily="18" charset="0"/>
                  </a:rPr>
                  <a:t>If it is negative, we can print out that the equation has no real roots</a:t>
                </a:r>
              </a:p>
              <a:p>
                <a:pPr lvl="1"/>
                <a:r>
                  <a:rPr lang="en-US" sz="2600" b="0" dirty="0">
                    <a:ea typeface="Cambria Math" panose="02040503050406030204" pitchFamily="18" charset="0"/>
                  </a:rPr>
                  <a:t>Otherwise (via using the </a:t>
                </a:r>
                <a:r>
                  <a:rPr lang="en-US" sz="2600" b="1" i="1" dirty="0">
                    <a:ea typeface="Cambria Math" panose="02040503050406030204" pitchFamily="18" charset="0"/>
                  </a:rPr>
                  <a:t>else</a:t>
                </a:r>
                <a:r>
                  <a:rPr lang="en-US" sz="2600" b="0" dirty="0">
                    <a:ea typeface="Cambria Math" panose="02040503050406030204" pitchFamily="18" charset="0"/>
                  </a:rPr>
                  <a:t> </a:t>
                </a:r>
                <a:r>
                  <a:rPr lang="en-US" sz="2600" dirty="0">
                    <a:ea typeface="Cambria Math" panose="02040503050406030204" pitchFamily="18" charset="0"/>
                  </a:rPr>
                  <a:t>clause</a:t>
                </a:r>
                <a:r>
                  <a:rPr lang="en-US" sz="2600" b="0" dirty="0">
                    <a:ea typeface="Cambria Math" panose="02040503050406030204" pitchFamily="18" charset="0"/>
                  </a:rPr>
                  <a:t>), we can compute the solutions and print them out </a:t>
                </a:r>
              </a:p>
              <a:p>
                <a:endParaRPr lang="en-US" sz="2400" dirty="0"/>
              </a:p>
              <a:p>
                <a:pPr lvl="2"/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endParaRPr lang="en-US" sz="2000" dirty="0"/>
              </a:p>
              <a:p>
                <a:pPr lvl="1"/>
                <a:endParaRPr lang="en-US" sz="2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01FB08-0D9A-744A-A038-1F1CE70734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15808"/>
              </a:xfrm>
              <a:blipFill>
                <a:blip r:embed="rId2"/>
                <a:stretch>
                  <a:fillRect l="-965" t="-2375" r="-1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</p:spTree>
    <p:extLst>
      <p:ext uri="{BB962C8B-B14F-4D97-AF65-F5344CB8AC3E}">
        <p14:creationId xmlns:p14="http://schemas.microsoft.com/office/powerpoint/2010/main" val="95330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Refined Quadratic Equation Solver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math</a:t>
            </a:r>
          </a:p>
          <a:p>
            <a:endParaRPr lang="en-US" sz="2400" dirty="0"/>
          </a:p>
          <a:p>
            <a:r>
              <a:rPr lang="en-US" sz="2400" dirty="0"/>
              <a:t>def </a:t>
            </a:r>
            <a:r>
              <a:rPr lang="en-US" sz="2400" dirty="0" err="1"/>
              <a:t>rootsQEq</a:t>
            </a:r>
            <a:r>
              <a:rPr lang="en-US" sz="2400" dirty="0"/>
              <a:t>():</a:t>
            </a:r>
          </a:p>
          <a:p>
            <a:r>
              <a:rPr lang="en-US" sz="2400" dirty="0"/>
              <a:t>    print("This program finds the real solutions to a quadratic.")</a:t>
            </a:r>
          </a:p>
          <a:p>
            <a:r>
              <a:rPr lang="en-US" sz="2400" dirty="0"/>
              <a:t>    print()</a:t>
            </a:r>
          </a:p>
          <a:p>
            <a:endParaRPr lang="en-US" sz="2400" dirty="0"/>
          </a:p>
          <a:p>
            <a:r>
              <a:rPr lang="en-US" sz="2400" dirty="0"/>
              <a:t>    a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a: "))</a:t>
            </a:r>
          </a:p>
          <a:p>
            <a:r>
              <a:rPr lang="en-US" sz="2400" dirty="0"/>
              <a:t>    b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b: "))</a:t>
            </a:r>
          </a:p>
          <a:p>
            <a:r>
              <a:rPr lang="en-US" sz="2400" dirty="0"/>
              <a:t>    c = </a:t>
            </a:r>
            <a:r>
              <a:rPr lang="en-US" sz="2400" dirty="0" err="1"/>
              <a:t>eval</a:t>
            </a:r>
            <a:r>
              <a:rPr lang="en-US" sz="2400" dirty="0"/>
              <a:t>(input("Enter the value of coefficient c: "))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b="1" dirty="0">
                <a:ea typeface="Cambria Math" panose="02040503050406030204" pitchFamily="18" charset="0"/>
              </a:rPr>
              <a:t>discriminant</a:t>
            </a:r>
            <a:r>
              <a:rPr lang="en-US" sz="2400" dirty="0"/>
              <a:t> = b * b – 4 * a * c</a:t>
            </a:r>
          </a:p>
        </p:txBody>
      </p:sp>
    </p:spTree>
    <p:extLst>
      <p:ext uri="{BB962C8B-B14F-4D97-AF65-F5344CB8AC3E}">
        <p14:creationId xmlns:p14="http://schemas.microsoft.com/office/powerpoint/2010/main" val="103496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Refined Quadratic Equation Solver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F1B2B8-D420-D84E-8BD5-08F9E7F4C9BD}"/>
              </a:ext>
            </a:extLst>
          </p:cNvPr>
          <p:cNvSpPr txBox="1"/>
          <p:nvPr/>
        </p:nvSpPr>
        <p:spPr>
          <a:xfrm>
            <a:off x="1390650" y="1690688"/>
            <a:ext cx="94107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dirty="0"/>
              <a:t> </a:t>
            </a:r>
            <a:r>
              <a:rPr lang="en-US" sz="2400" dirty="0">
                <a:ea typeface="Cambria Math" panose="02040503050406030204" pitchFamily="18" charset="0"/>
              </a:rPr>
              <a:t>discriminant </a:t>
            </a:r>
            <a:r>
              <a:rPr lang="en-US" sz="2400" b="1" dirty="0">
                <a:solidFill>
                  <a:srgbClr val="C00000"/>
                </a:solidFill>
                <a:ea typeface="Cambria Math" panose="02040503050406030204" pitchFamily="18" charset="0"/>
              </a:rPr>
              <a:t>&lt;</a:t>
            </a:r>
            <a:r>
              <a:rPr lang="en-US" sz="2400" dirty="0">
                <a:ea typeface="Cambria Math" panose="02040503050406030204" pitchFamily="18" charset="0"/>
              </a:rPr>
              <a:t> 0</a:t>
            </a:r>
            <a:r>
              <a:rPr lang="en-US" sz="2400" b="1" dirty="0">
                <a:solidFill>
                  <a:srgbClr val="C00000"/>
                </a:solidFill>
                <a:ea typeface="Cambria Math" panose="02040503050406030204" pitchFamily="18" charset="0"/>
              </a:rPr>
              <a:t>:</a:t>
            </a:r>
          </a:p>
          <a:p>
            <a:r>
              <a:rPr lang="en-US" sz="2400" dirty="0">
                <a:ea typeface="Cambria Math" panose="02040503050406030204" pitchFamily="18" charset="0"/>
              </a:rPr>
              <a:t>	print(“The equation has no real roots!”)</a:t>
            </a:r>
          </a:p>
          <a:p>
            <a:r>
              <a:rPr lang="en-US" sz="2400" dirty="0">
                <a:ea typeface="Cambria Math" panose="02040503050406030204" pitchFamily="18" charset="0"/>
              </a:rPr>
              <a:t>     </a:t>
            </a:r>
            <a:r>
              <a:rPr lang="en-US" sz="2400" b="1" dirty="0">
                <a:solidFill>
                  <a:srgbClr val="C00000"/>
                </a:solidFill>
                <a:ea typeface="Cambria Math" panose="02040503050406030204" pitchFamily="18" charset="0"/>
              </a:rPr>
              <a:t>else: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dirty="0"/>
              <a:t>	</a:t>
            </a:r>
            <a:r>
              <a:rPr lang="en-US" sz="2400" dirty="0" err="1"/>
              <a:t>s_root_val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B050"/>
                </a:solidFill>
              </a:rPr>
              <a:t>math.sqrt</a:t>
            </a:r>
            <a:r>
              <a:rPr lang="en-US" sz="2400" dirty="0"/>
              <a:t>(</a:t>
            </a:r>
            <a:r>
              <a:rPr lang="en-US" sz="2400" dirty="0">
                <a:ea typeface="Cambria Math" panose="02040503050406030204" pitchFamily="18" charset="0"/>
              </a:rPr>
              <a:t>discriminant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     root1 = (-b +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         root2 = (-b - </a:t>
            </a:r>
            <a:r>
              <a:rPr lang="en-US" sz="2400" dirty="0" err="1"/>
              <a:t>s_root_val</a:t>
            </a:r>
            <a:r>
              <a:rPr lang="en-US" sz="2400" dirty="0"/>
              <a:t>)/(2*a)</a:t>
            </a:r>
          </a:p>
          <a:p>
            <a:r>
              <a:rPr lang="en-US" sz="2400" dirty="0"/>
              <a:t>             </a:t>
            </a:r>
          </a:p>
          <a:p>
            <a:r>
              <a:rPr lang="en-US" sz="2400" dirty="0"/>
              <a:t>             print(“\</a:t>
            </a:r>
            <a:r>
              <a:rPr lang="en-US" sz="2400" dirty="0" err="1"/>
              <a:t>nThe</a:t>
            </a:r>
            <a:r>
              <a:rPr lang="en-US" sz="2400" dirty="0"/>
              <a:t> solutions are: ", root1, root2)</a:t>
            </a:r>
          </a:p>
          <a:p>
            <a:endParaRPr lang="en-US" sz="2400" dirty="0"/>
          </a:p>
          <a:p>
            <a:r>
              <a:rPr lang="en-US" sz="2400" dirty="0" err="1"/>
              <a:t>rootsQEq</a:t>
            </a:r>
            <a:r>
              <a:rPr lang="en-US" sz="2400" dirty="0"/>
              <a:t>()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736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056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A sample run:</a:t>
            </a: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Revisiting Our Quadratic Equation Solver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1DD1A-EF64-2D49-A14A-840D2E0D9CCE}"/>
              </a:ext>
            </a:extLst>
          </p:cNvPr>
          <p:cNvSpPr txBox="1"/>
          <p:nvPr/>
        </p:nvSpPr>
        <p:spPr>
          <a:xfrm>
            <a:off x="1518240" y="2478440"/>
            <a:ext cx="9560885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program finds the real solutions to a quadratic.</a:t>
            </a:r>
          </a:p>
          <a:p>
            <a:endParaRPr lang="en-US" sz="2400" dirty="0"/>
          </a:p>
          <a:p>
            <a:r>
              <a:rPr lang="en-US" sz="2400" dirty="0"/>
              <a:t>Enter the value of coefficient a: 1</a:t>
            </a:r>
          </a:p>
          <a:p>
            <a:r>
              <a:rPr lang="en-US" sz="2400" dirty="0"/>
              <a:t>Enter the value of coefficient b: 2</a:t>
            </a:r>
          </a:p>
          <a:p>
            <a:r>
              <a:rPr lang="en-US" sz="2400" dirty="0"/>
              <a:t>Enter the value of coefficient c: 3</a:t>
            </a:r>
          </a:p>
          <a:p>
            <a:r>
              <a:rPr lang="en-US" sz="2400" dirty="0"/>
              <a:t>The equation has no real roots!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171405-30AD-F64E-937D-73694AF943CC}"/>
              </a:ext>
            </a:extLst>
          </p:cNvPr>
          <p:cNvSpPr txBox="1"/>
          <p:nvPr/>
        </p:nvSpPr>
        <p:spPr>
          <a:xfrm>
            <a:off x="6557187" y="3528048"/>
            <a:ext cx="104067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6600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350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12334</TotalTime>
  <Words>2621</Words>
  <Application>Microsoft Macintosh PowerPoint</Application>
  <PresentationFormat>Widescreen</PresentationFormat>
  <Paragraphs>511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Wingdings</vt:lpstr>
      <vt:lpstr>Office Theme</vt:lpstr>
      <vt:lpstr>15-110: Principles of Computing</vt:lpstr>
      <vt:lpstr>Today…</vt:lpstr>
      <vt:lpstr>Revisiting Our Quadratic Equation Solver</vt:lpstr>
      <vt:lpstr>Revisiting Our Quadratic Equation Solver</vt:lpstr>
      <vt:lpstr>Revisiting Our Quadratic Equation Solver</vt:lpstr>
      <vt:lpstr>Revisiting Our Quadratic Equation Solver</vt:lpstr>
      <vt:lpstr>A Refined Quadratic Equation Solver</vt:lpstr>
      <vt:lpstr>A Refined Quadratic Equation Solver</vt:lpstr>
      <vt:lpstr>Revisiting Our Quadratic Equation Solver</vt:lpstr>
      <vt:lpstr>Good, But…</vt:lpstr>
      <vt:lpstr>Good, But…</vt:lpstr>
      <vt:lpstr>The Need for a Three-Way Decision</vt:lpstr>
      <vt:lpstr>A Three-Way Decision Via Two if-else Statements </vt:lpstr>
      <vt:lpstr>Digging Deeper…</vt:lpstr>
      <vt:lpstr>Multi-Way Decisions</vt:lpstr>
      <vt:lpstr>Multi-Way Decisions</vt:lpstr>
      <vt:lpstr>Revisiting Our Quadratic Equation Solver</vt:lpstr>
      <vt:lpstr>Revisiting Our Quadratic Equation Solver</vt:lpstr>
      <vt:lpstr>Three Sample Runs</vt:lpstr>
      <vt:lpstr>Avoid Dividing By Zero</vt:lpstr>
      <vt:lpstr>Avoid Dividing By Zero</vt:lpstr>
      <vt:lpstr>Avoid Dividing By Zero</vt:lpstr>
      <vt:lpstr>Study in Design: Max of Three Numbers (v1)</vt:lpstr>
      <vt:lpstr>Study in Design: Max of Three Numbers (v2)</vt:lpstr>
      <vt:lpstr>Study in Design: Max of Three Numbers (v2)</vt:lpstr>
      <vt:lpstr>Study in Design: Max of Three Numbers (v3)</vt:lpstr>
      <vt:lpstr>Study in Design: Max of Three Numbers (v3)</vt:lpstr>
      <vt:lpstr>Study in Design: Max of Three Numbers (v3)</vt:lpstr>
      <vt:lpstr>Study in Design: Max of Three Numbers (v4)</vt:lpstr>
      <vt:lpstr>Study in Design: Lessons Learned</vt:lpstr>
      <vt:lpstr>Summary</vt:lpstr>
      <vt:lpstr>Summary</vt:lpstr>
      <vt:lpstr>Next Lecture…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543</cp:revision>
  <dcterms:created xsi:type="dcterms:W3CDTF">2018-08-24T21:11:55Z</dcterms:created>
  <dcterms:modified xsi:type="dcterms:W3CDTF">2018-09-23T13:56:48Z</dcterms:modified>
</cp:coreProperties>
</file>