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5"/>
  </p:notesMasterIdLst>
  <p:sldIdLst>
    <p:sldId id="256" r:id="rId2"/>
    <p:sldId id="257" r:id="rId3"/>
    <p:sldId id="407" r:id="rId4"/>
    <p:sldId id="408" r:id="rId5"/>
    <p:sldId id="409" r:id="rId6"/>
    <p:sldId id="410" r:id="rId7"/>
    <p:sldId id="411" r:id="rId8"/>
    <p:sldId id="412" r:id="rId9"/>
    <p:sldId id="432" r:id="rId10"/>
    <p:sldId id="413" r:id="rId11"/>
    <p:sldId id="433" r:id="rId12"/>
    <p:sldId id="414" r:id="rId13"/>
    <p:sldId id="415" r:id="rId14"/>
    <p:sldId id="416" r:id="rId15"/>
    <p:sldId id="417" r:id="rId16"/>
    <p:sldId id="418" r:id="rId17"/>
    <p:sldId id="419" r:id="rId18"/>
    <p:sldId id="420" r:id="rId19"/>
    <p:sldId id="421" r:id="rId20"/>
    <p:sldId id="434" r:id="rId21"/>
    <p:sldId id="435" r:id="rId22"/>
    <p:sldId id="436" r:id="rId23"/>
    <p:sldId id="422" r:id="rId24"/>
    <p:sldId id="425" r:id="rId25"/>
    <p:sldId id="437" r:id="rId26"/>
    <p:sldId id="427" r:id="rId27"/>
    <p:sldId id="430" r:id="rId28"/>
    <p:sldId id="431" r:id="rId29"/>
    <p:sldId id="428" r:id="rId30"/>
    <p:sldId id="429" r:id="rId31"/>
    <p:sldId id="438" r:id="rId32"/>
    <p:sldId id="439" r:id="rId33"/>
    <p:sldId id="440" r:id="rId3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5962"/>
    <p:restoredTop sz="93721"/>
  </p:normalViewPr>
  <p:slideViewPr>
    <p:cSldViewPr snapToGrid="0" snapToObjects="1">
      <p:cViewPr varScale="1">
        <p:scale>
          <a:sx n="67" d="100"/>
          <a:sy n="67" d="100"/>
        </p:scale>
        <p:origin x="1536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ableStyles" Target="tableStyle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000FCA9-0CFE-42A3-A366-AC257B7FB50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D7E42C0-23EF-43A4-A898-463C1845292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82511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EF6F42-0DF6-7F41-A35A-FAD2F3A30F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05118C-DCD0-D744-9617-01D2A9E54D9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0B4BA3-0746-D94F-BB7F-870DDBE02C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517CEF8-1452-9D41-8466-5951F62E5B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01786E8-A2DB-B848-B3C9-CA97BCB6FC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78653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FB8CDF9-17F4-B740-85D3-83C240BF0D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2D6216F-7B04-2D44-9728-4FFEAC9C20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65E589-A29C-9240-9B7B-DA5B4AA64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2D36D8C-BDEF-0A42-9921-042BECC446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55049FE-9981-EA40-B956-84F8C87C09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65625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627DB6D-2F93-BB4A-A984-14FA758FB02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FB0E791-A971-0648-A185-CAE72D3DD1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2D20141-DA3E-4D42-91F1-761296C428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D85213-671C-2342-9274-72F871963D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017D649-B5F0-954A-B270-A9E372A29FB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709775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AA9DD6-1992-9043-B714-E15FE04C3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EDF830-82BD-4940-B114-F3475445B00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DFA5361-471F-A044-BEBB-8CBAA6C2A5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941ED1-C88D-EA4F-B978-BEE093B025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9952ADA-09B0-AE4B-879E-F1FD87E510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270772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F0DA8A-9BBE-7A41-8D36-6E3401F2BD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1CCE368-6C1C-1F4F-9A0B-A5211067BB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1BD650C-963B-584D-B3F5-6E4FF673AF9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26231A2-10DA-A141-871E-943A441787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742FE58-E0ED-DF46-B00E-0ABB4AD93E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22539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33F230-8CA3-FD41-BC35-F16072A51E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6AA3F09-FA53-FF4B-88EA-8333733C3C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C1783F1-26D1-5D40-9A12-02E2C1C4AA0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FD1E2F-4257-FD4D-B3D9-E47CF61C70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3E070D5-3DBC-E74F-B653-0BC01C074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1BEBBD4-8056-8844-B52B-D89E3704CD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672963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69CCB-7DD4-1D41-A06D-D073F3125F9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38203ED-564C-1841-9E27-C469AF244D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5CAE46-1764-FF4C-B795-77329DDD7F9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7C093BB7-AA0B-AE45-BC43-01AA5988F73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6F500C5-FF8D-4A4F-960F-F0BD75438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9BD551B-73C4-A24B-BA74-6E6C59FE835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B3AA90F-D25B-804A-8992-DAD4A2CCB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15D27C-2D4C-1D47-BC1A-769018F6F0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08414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9AD391-3397-354D-B03E-D12F1FC156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792002E7-CCA7-D843-905A-9AEB830598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8C2A30A-0D9D-664D-87CF-2DED1BF363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1461BF79-1370-1B43-BD9F-350EC4612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7054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806B272-B2C5-5C44-A9FF-6C3AFEBA88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30027FDC-6F8C-154B-903B-628A43EE9D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F772E17-64B7-BF46-B1C6-65BB18EBD8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68700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BBB1C-2678-AA48-9EAF-24F13FE72B6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997CEB6-1BB9-4A49-ACB0-B294E051A0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1A9F701C-7C31-464D-92EA-6D3B097ACE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2003C05-0FAD-C248-BE05-6ADFB2ACDF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2BB1321-CA8B-DA4A-9699-565D0453CB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ACFAA9E-5516-8F4A-89E3-0BA6CCA9F0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7016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898A0-2D96-C042-AE94-1F461E90D1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4E58718D-8B02-6E43-A518-6B8E6AC9E61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8D7EA38-47E1-F74D-BEDD-93FF5F97543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F8EDC4A-53DF-9B41-9417-85A9978E69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C2F50B7-038B-4C40-AE33-C462DAA26A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DE76079-A2A4-7D43-8D24-D4072D56BE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55822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F802454-00F4-AD46-96E3-90C0EA9FB9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AFC4A82-1295-4445-851D-A797684F20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B9DC530-920B-6043-ACBC-31CFEDE866F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E96451-C226-B344-86F8-72EFF8FC2CF7}" type="datetimeFigureOut">
              <a:rPr lang="en-US" smtClean="0"/>
              <a:t>9/23/18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DE86808-1B08-7F46-B091-2263B09725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61DF617-8746-4F49-9226-590B5586C1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598C9-F933-014D-BDFC-ECF589F311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57339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8AD876-732D-0240-A8A5-4C20AE8DBEDA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0070C0"/>
                </a:solidFill>
              </a:rPr>
              <a:t>15-110: Principles of Computing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05C8C55-FA11-A041-9D33-F4E3D0C999C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14738"/>
            <a:ext cx="9144000" cy="2392362"/>
          </a:xfrm>
        </p:spPr>
        <p:txBody>
          <a:bodyPr>
            <a:normAutofit lnSpcReduction="10000"/>
          </a:bodyPr>
          <a:lstStyle/>
          <a:p>
            <a:r>
              <a:rPr lang="en-US" sz="3200" dirty="0"/>
              <a:t>Decision Structures- Part II</a:t>
            </a:r>
          </a:p>
          <a:p>
            <a:r>
              <a:rPr lang="en-US" sz="2800" dirty="0"/>
              <a:t>Lecture 6, September 18, 2018</a:t>
            </a:r>
          </a:p>
          <a:p>
            <a:endParaRPr lang="en-US" sz="2800" dirty="0"/>
          </a:p>
          <a:p>
            <a:r>
              <a:rPr lang="en-US" sz="2800" b="1" dirty="0"/>
              <a:t>Mohammad Hammoud</a:t>
            </a:r>
          </a:p>
          <a:p>
            <a:r>
              <a:rPr lang="en-US" sz="2800" b="1" dirty="0">
                <a:solidFill>
                  <a:srgbClr val="C00000"/>
                </a:solidFill>
              </a:rPr>
              <a:t>Carnegie Mellon University in Qatar</a:t>
            </a:r>
          </a:p>
        </p:txBody>
      </p:sp>
    </p:spTree>
    <p:extLst>
      <p:ext uri="{BB962C8B-B14F-4D97-AF65-F5344CB8AC3E}">
        <p14:creationId xmlns:p14="http://schemas.microsoft.com/office/powerpoint/2010/main" val="281848266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r>
              <a:rPr lang="en-US" dirty="0"/>
              <a:t>This new version of the quadratic solver is certainly a big improvement, but it still has some quirks!</a:t>
            </a:r>
          </a:p>
          <a:p>
            <a:endParaRPr lang="en-US" dirty="0"/>
          </a:p>
          <a:p>
            <a:r>
              <a:rPr lang="en-US" dirty="0"/>
              <a:t>Let us illustrate that through examples: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Good, But…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B61D8-147C-8A49-BBBE-1A2901025CC7}"/>
              </a:ext>
            </a:extLst>
          </p:cNvPr>
          <p:cNvSpPr txBox="1"/>
          <p:nvPr/>
        </p:nvSpPr>
        <p:spPr>
          <a:xfrm>
            <a:off x="1537290" y="3811940"/>
            <a:ext cx="9560885" cy="267765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program finds the real solutions to a quadratic.</a:t>
            </a:r>
          </a:p>
          <a:p>
            <a:endParaRPr lang="en-US" sz="2400" dirty="0"/>
          </a:p>
          <a:p>
            <a:r>
              <a:rPr lang="en-US" sz="2400" dirty="0"/>
              <a:t>Enter the value of coefficient a: 1</a:t>
            </a:r>
          </a:p>
          <a:p>
            <a:r>
              <a:rPr lang="en-US" sz="2400" dirty="0"/>
              <a:t>Enter the value of coefficient b: 2</a:t>
            </a:r>
          </a:p>
          <a:p>
            <a:r>
              <a:rPr lang="en-US" sz="2400" dirty="0"/>
              <a:t>Enter the value of coefficient c: 1</a:t>
            </a:r>
          </a:p>
          <a:p>
            <a:endParaRPr lang="en-US" sz="2400" dirty="0"/>
          </a:p>
          <a:p>
            <a:r>
              <a:rPr lang="en-US" sz="2400" dirty="0"/>
              <a:t>The solutions are:  </a:t>
            </a:r>
            <a:r>
              <a:rPr lang="en-US" sz="2400" b="1" dirty="0">
                <a:solidFill>
                  <a:srgbClr val="FF0000"/>
                </a:solidFill>
              </a:rPr>
              <a:t>-1.0 -1.0</a:t>
            </a:r>
          </a:p>
        </p:txBody>
      </p: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157A0738-B7D7-774B-BD04-5E9DBA2F8D89}"/>
              </a:ext>
            </a:extLst>
          </p:cNvPr>
          <p:cNvSpPr/>
          <p:nvPr/>
        </p:nvSpPr>
        <p:spPr>
          <a:xfrm>
            <a:off x="5906386" y="4375489"/>
            <a:ext cx="4685414" cy="153108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A </a:t>
            </a:r>
            <a:r>
              <a:rPr lang="en-US" sz="2400" b="1" i="1" dirty="0">
                <a:solidFill>
                  <a:schemeClr val="tx1"/>
                </a:solidFill>
              </a:rPr>
              <a:t>double root </a:t>
            </a:r>
            <a:r>
              <a:rPr lang="en-US" sz="2400" dirty="0">
                <a:solidFill>
                  <a:schemeClr val="tx1"/>
                </a:solidFill>
              </a:rPr>
              <a:t>at -1.0; printed twice, thus might seem confusing to some people (</a:t>
            </a:r>
            <a:r>
              <a:rPr lang="en-US" sz="2400" i="1" dirty="0">
                <a:solidFill>
                  <a:schemeClr val="tx1"/>
                </a:solidFill>
              </a:rPr>
              <a:t>a styling issue</a:t>
            </a:r>
            <a:r>
              <a:rPr lang="en-US" sz="2400" dirty="0">
                <a:solidFill>
                  <a:schemeClr val="tx1"/>
                </a:solidFill>
              </a:rPr>
              <a:t>)! </a:t>
            </a:r>
          </a:p>
        </p:txBody>
      </p:sp>
      <p:sp>
        <p:nvSpPr>
          <p:cNvPr id="7" name="Bent Arrow 6">
            <a:extLst>
              <a:ext uri="{FF2B5EF4-FFF2-40B4-BE49-F238E27FC236}">
                <a16:creationId xmlns:a16="http://schemas.microsoft.com/office/drawing/2014/main" id="{D97F5A0D-D8AA-7848-AE82-F4E9724C1EA3}"/>
              </a:ext>
            </a:extLst>
          </p:cNvPr>
          <p:cNvSpPr/>
          <p:nvPr/>
        </p:nvSpPr>
        <p:spPr>
          <a:xfrm rot="10800000">
            <a:off x="5124450" y="5906576"/>
            <a:ext cx="3238500" cy="506400"/>
          </a:xfrm>
          <a:prstGeom prst="bentArrow">
            <a:avLst>
              <a:gd name="adj1" fmla="val 25000"/>
              <a:gd name="adj2" fmla="val 30953"/>
              <a:gd name="adj3" fmla="val 25000"/>
              <a:gd name="adj4" fmla="val 43750"/>
            </a:avLst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9323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0" animBg="1"/>
      <p:bldP spid="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60310"/>
          </a:xfrm>
        </p:spPr>
        <p:txBody>
          <a:bodyPr>
            <a:normAutofit/>
          </a:bodyPr>
          <a:lstStyle/>
          <a:p>
            <a:r>
              <a:rPr lang="en-US" dirty="0"/>
              <a:t>Another sample run: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Good, But…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0B61D8-147C-8A49-BBBE-1A2901025CC7}"/>
              </a:ext>
            </a:extLst>
          </p:cNvPr>
          <p:cNvSpPr txBox="1"/>
          <p:nvPr/>
        </p:nvSpPr>
        <p:spPr>
          <a:xfrm>
            <a:off x="1558555" y="2527273"/>
            <a:ext cx="9560885" cy="409342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This program finds the real solutions to a quadratic.</a:t>
            </a:r>
          </a:p>
          <a:p>
            <a:endParaRPr lang="en-US" sz="2000" dirty="0"/>
          </a:p>
          <a:p>
            <a:r>
              <a:rPr lang="en-US" sz="2000" dirty="0"/>
              <a:t>Enter the value of coefficient a: 0</a:t>
            </a:r>
          </a:p>
          <a:p>
            <a:r>
              <a:rPr lang="en-US" sz="2000" dirty="0"/>
              <a:t>Enter the value of coefficient b: 2</a:t>
            </a:r>
          </a:p>
          <a:p>
            <a:r>
              <a:rPr lang="en-US" sz="2000" dirty="0"/>
              <a:t>Enter the value of coefficient c: 1</a:t>
            </a:r>
          </a:p>
          <a:p>
            <a:r>
              <a:rPr lang="en-US" sz="2000" dirty="0">
                <a:solidFill>
                  <a:srgbClr val="FF0000"/>
                </a:solidFill>
              </a:rPr>
              <a:t>Traceback (most recent call last):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File "/Users/</a:t>
            </a:r>
            <a:r>
              <a:rPr lang="en-US" sz="2000" dirty="0" err="1">
                <a:solidFill>
                  <a:srgbClr val="FF0000"/>
                </a:solidFill>
              </a:rPr>
              <a:t>mhhammou</a:t>
            </a:r>
            <a:r>
              <a:rPr lang="en-US" sz="2000" dirty="0">
                <a:solidFill>
                  <a:srgbClr val="FF0000"/>
                </a:solidFill>
              </a:rPr>
              <a:t>/Desktop/CMU-Q/Courses/15-110/Programs/Lecture4/</a:t>
            </a:r>
            <a:r>
              <a:rPr lang="en-US" sz="2000" dirty="0" err="1">
                <a:solidFill>
                  <a:srgbClr val="FF0000"/>
                </a:solidFill>
              </a:rPr>
              <a:t>RootsQE.py</a:t>
            </a:r>
            <a:r>
              <a:rPr lang="en-US" sz="2000" dirty="0">
                <a:solidFill>
                  <a:srgbClr val="FF0000"/>
                </a:solidFill>
              </a:rPr>
              <a:t>", line 27, in &lt;module&gt;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  </a:t>
            </a:r>
            <a:r>
              <a:rPr lang="en-US" sz="2000" dirty="0" err="1">
                <a:solidFill>
                  <a:srgbClr val="FF0000"/>
                </a:solidFill>
              </a:rPr>
              <a:t>rootsQEq</a:t>
            </a:r>
            <a:r>
              <a:rPr lang="en-US" sz="2000" dirty="0">
                <a:solidFill>
                  <a:srgbClr val="FF0000"/>
                </a:solidFill>
              </a:rPr>
              <a:t>()</a:t>
            </a:r>
          </a:p>
          <a:p>
            <a:r>
              <a:rPr lang="en-US" sz="2000" dirty="0">
                <a:solidFill>
                  <a:srgbClr val="FF0000"/>
                </a:solidFill>
              </a:rPr>
              <a:t>  File "/Users/</a:t>
            </a:r>
            <a:r>
              <a:rPr lang="en-US" sz="2000" dirty="0" err="1">
                <a:solidFill>
                  <a:srgbClr val="FF0000"/>
                </a:solidFill>
              </a:rPr>
              <a:t>mhhammou</a:t>
            </a:r>
            <a:r>
              <a:rPr lang="en-US" sz="2000" dirty="0">
                <a:solidFill>
                  <a:srgbClr val="FF0000"/>
                </a:solidFill>
              </a:rPr>
              <a:t>/Desktop/CMU-Q/Courses/15-110/Programs/Lecture4/</a:t>
            </a:r>
            <a:r>
              <a:rPr lang="en-US" sz="2000" dirty="0" err="1">
                <a:solidFill>
                  <a:srgbClr val="FF0000"/>
                </a:solidFill>
              </a:rPr>
              <a:t>RootsQE.py</a:t>
            </a:r>
            <a:r>
              <a:rPr lang="en-US" sz="2000" dirty="0">
                <a:solidFill>
                  <a:srgbClr val="FF0000"/>
                </a:solidFill>
              </a:rPr>
              <a:t>", line 22, in </a:t>
            </a:r>
            <a:r>
              <a:rPr lang="en-US" sz="2000" dirty="0" err="1">
                <a:solidFill>
                  <a:srgbClr val="FF0000"/>
                </a:solidFill>
              </a:rPr>
              <a:t>rootsQEq</a:t>
            </a:r>
            <a:endParaRPr lang="en-US" sz="2000" dirty="0">
              <a:solidFill>
                <a:srgbClr val="FF0000"/>
              </a:solidFill>
            </a:endParaRPr>
          </a:p>
          <a:p>
            <a:r>
              <a:rPr lang="en-US" sz="2000" dirty="0">
                <a:solidFill>
                  <a:srgbClr val="FF0000"/>
                </a:solidFill>
              </a:rPr>
              <a:t>    root1 = (-b + </a:t>
            </a:r>
            <a:r>
              <a:rPr lang="en-US" sz="2000" dirty="0" err="1">
                <a:solidFill>
                  <a:srgbClr val="FF0000"/>
                </a:solidFill>
              </a:rPr>
              <a:t>s_root_val</a:t>
            </a:r>
            <a:r>
              <a:rPr lang="en-US" sz="2000" dirty="0">
                <a:solidFill>
                  <a:srgbClr val="FF0000"/>
                </a:solidFill>
              </a:rPr>
              <a:t>)/(2*a)</a:t>
            </a:r>
          </a:p>
          <a:p>
            <a:r>
              <a:rPr lang="en-US" sz="2000" dirty="0" err="1">
                <a:solidFill>
                  <a:srgbClr val="FF0000"/>
                </a:solidFill>
              </a:rPr>
              <a:t>ZeroDivisionError</a:t>
            </a:r>
            <a:r>
              <a:rPr lang="en-US" sz="2000" dirty="0">
                <a:solidFill>
                  <a:srgbClr val="FF0000"/>
                </a:solidFill>
              </a:rPr>
              <a:t>: float division by zero</a:t>
            </a:r>
            <a:endParaRPr lang="en-US" sz="2000" b="1" dirty="0">
              <a:solidFill>
                <a:srgbClr val="FF0000"/>
              </a:solidFill>
            </a:endParaRPr>
          </a:p>
        </p:txBody>
      </p:sp>
      <p:sp>
        <p:nvSpPr>
          <p:cNvPr id="8" name="Rounded Rectangle 7">
            <a:extLst>
              <a:ext uri="{FF2B5EF4-FFF2-40B4-BE49-F238E27FC236}">
                <a16:creationId xmlns:a16="http://schemas.microsoft.com/office/drawing/2014/main" id="{C2E89157-43C0-104B-A55E-1717D69141C7}"/>
              </a:ext>
            </a:extLst>
          </p:cNvPr>
          <p:cNvSpPr/>
          <p:nvPr/>
        </p:nvSpPr>
        <p:spPr>
          <a:xfrm>
            <a:off x="8058150" y="3238500"/>
            <a:ext cx="2811537" cy="2290542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Coefficient </a:t>
            </a:r>
            <a:r>
              <a:rPr lang="en-US" sz="2400" b="1" i="1" dirty="0">
                <a:solidFill>
                  <a:schemeClr val="tx1"/>
                </a:solidFill>
              </a:rPr>
              <a:t>a</a:t>
            </a:r>
            <a:r>
              <a:rPr lang="en-US" sz="2400" dirty="0">
                <a:solidFill>
                  <a:schemeClr val="tx1"/>
                </a:solidFill>
              </a:rPr>
              <a:t> CANNOT be zero since we cannot divide by zero </a:t>
            </a:r>
            <a:br>
              <a:rPr lang="en-US" sz="2400" dirty="0">
                <a:solidFill>
                  <a:schemeClr val="tx1"/>
                </a:solidFill>
              </a:rPr>
            </a:br>
            <a:r>
              <a:rPr lang="en-US" sz="2400" dirty="0">
                <a:solidFill>
                  <a:schemeClr val="tx1"/>
                </a:solidFill>
              </a:rPr>
              <a:t>(</a:t>
            </a:r>
            <a:r>
              <a:rPr lang="en-US" sz="2400" i="1" dirty="0">
                <a:solidFill>
                  <a:schemeClr val="tx1"/>
                </a:solidFill>
              </a:rPr>
              <a:t>a serious issue</a:t>
            </a:r>
            <a:r>
              <a:rPr lang="en-US" sz="2400" dirty="0">
                <a:solidFill>
                  <a:schemeClr val="tx1"/>
                </a:solidFill>
              </a:rPr>
              <a:t>)!</a:t>
            </a:r>
          </a:p>
        </p:txBody>
      </p:sp>
      <p:sp>
        <p:nvSpPr>
          <p:cNvPr id="9" name="Bent Arrow 8">
            <a:extLst>
              <a:ext uri="{FF2B5EF4-FFF2-40B4-BE49-F238E27FC236}">
                <a16:creationId xmlns:a16="http://schemas.microsoft.com/office/drawing/2014/main" id="{E7B8655B-6A49-F244-B297-06C350E40C06}"/>
              </a:ext>
            </a:extLst>
          </p:cNvPr>
          <p:cNvSpPr/>
          <p:nvPr/>
        </p:nvSpPr>
        <p:spPr>
          <a:xfrm rot="10800000">
            <a:off x="6048375" y="5529041"/>
            <a:ext cx="3495675" cy="835537"/>
          </a:xfrm>
          <a:prstGeom prst="ben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51694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Let us start with the double-root situation, which occurs when the discriminant is exactly 0</a:t>
            </a:r>
            <a:endParaRPr lang="en-US" sz="2800" dirty="0">
              <a:ea typeface="Cambria Math" panose="02040503050406030204" pitchFamily="18" charset="0"/>
            </a:endParaRPr>
          </a:p>
          <a:p>
            <a:pPr lvl="1"/>
            <a:endParaRPr lang="en-US" b="0" dirty="0">
              <a:ea typeface="Cambria Math" panose="02040503050406030204" pitchFamily="18" charset="0"/>
            </a:endParaRPr>
          </a:p>
          <a:p>
            <a:r>
              <a:rPr lang="en-US" dirty="0">
                <a:ea typeface="Cambria Math" panose="02040503050406030204" pitchFamily="18" charset="0"/>
              </a:rPr>
              <a:t>If we want to catch this special case, our quadratic equation solver needs a </a:t>
            </a:r>
            <a:r>
              <a:rPr lang="en-US" i="1" dirty="0">
                <a:ea typeface="Cambria Math" panose="02040503050406030204" pitchFamily="18" charset="0"/>
              </a:rPr>
              <a:t>three-way</a:t>
            </a:r>
            <a:r>
              <a:rPr lang="en-US" dirty="0">
                <a:ea typeface="Cambria Math" panose="02040503050406030204" pitchFamily="18" charset="0"/>
              </a:rPr>
              <a:t> decision </a:t>
            </a:r>
          </a:p>
          <a:p>
            <a:endParaRPr lang="en-US" sz="2600" b="0" dirty="0">
              <a:ea typeface="Cambria Math" panose="02040503050406030204" pitchFamily="18" charset="0"/>
            </a:endParaRPr>
          </a:p>
          <a:p>
            <a:r>
              <a:rPr lang="en-US" sz="2600" dirty="0">
                <a:ea typeface="Cambria Math" panose="02040503050406030204" pitchFamily="18" charset="0"/>
              </a:rPr>
              <a:t>Here is a quick sketch of what we need:</a:t>
            </a:r>
            <a:endParaRPr lang="en-US" sz="2600" b="0" dirty="0">
              <a:ea typeface="Cambria Math" panose="02040503050406030204" pitchFamily="18" charset="0"/>
            </a:endParaRPr>
          </a:p>
          <a:p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The Need for a Three-Way Decision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C4B65F-C082-2C49-8696-478B85CC2E5D}"/>
              </a:ext>
            </a:extLst>
          </p:cNvPr>
          <p:cNvSpPr txBox="1"/>
          <p:nvPr/>
        </p:nvSpPr>
        <p:spPr>
          <a:xfrm>
            <a:off x="3600450" y="4759591"/>
            <a:ext cx="6193555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…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Check the value of the discriminant 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when &lt; 0: handle the case of no roots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when  = 0: handle the case of a double root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when &gt; 0: handle the case of two distinct roots</a:t>
            </a:r>
          </a:p>
        </p:txBody>
      </p:sp>
    </p:spTree>
    <p:extLst>
      <p:ext uri="{BB962C8B-B14F-4D97-AF65-F5344CB8AC3E}">
        <p14:creationId xmlns:p14="http://schemas.microsoft.com/office/powerpoint/2010/main" val="278138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One way to code this algorithm is to use </a:t>
            </a:r>
            <a:r>
              <a:rPr lang="en-US" i="1" u="sng" dirty="0"/>
              <a:t>two</a:t>
            </a:r>
            <a:r>
              <a:rPr lang="en-US" i="1" dirty="0"/>
              <a:t> if-else statements </a:t>
            </a:r>
            <a:endParaRPr lang="en-US" sz="2400" i="1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lIns="0" rIns="0"/>
          <a:lstStyle/>
          <a:p>
            <a:pPr algn="ctr"/>
            <a:r>
              <a:rPr lang="en-US" dirty="0"/>
              <a:t>A Three-Way Decision Via </a:t>
            </a:r>
            <a:r>
              <a:rPr lang="en-US" i="1" dirty="0"/>
              <a:t>Two</a:t>
            </a:r>
            <a:r>
              <a:rPr lang="en-US" dirty="0"/>
              <a:t> if-else Statements 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08C4B65F-C082-2C49-8696-478B85CC2E5D}"/>
              </a:ext>
            </a:extLst>
          </p:cNvPr>
          <p:cNvSpPr txBox="1"/>
          <p:nvPr/>
        </p:nvSpPr>
        <p:spPr>
          <a:xfrm>
            <a:off x="2724150" y="2416441"/>
            <a:ext cx="773282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0070C0"/>
                </a:solidFill>
              </a:rPr>
              <a:t>…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if discriminant &lt; 0: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	print(“Equation has no real roots”)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else: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	if discriminant == 0: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		root = -b / (2 * a)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		print(“There is a double root at”, root)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	else:</a:t>
            </a:r>
          </a:p>
          <a:p>
            <a:r>
              <a:rPr lang="en-US" sz="2800" b="1" dirty="0">
                <a:solidFill>
                  <a:srgbClr val="0070C0"/>
                </a:solidFill>
              </a:rPr>
              <a:t>		#Do stuff for two roots…</a:t>
            </a:r>
          </a:p>
        </p:txBody>
      </p:sp>
    </p:spTree>
    <p:extLst>
      <p:ext uri="{BB962C8B-B14F-4D97-AF65-F5344CB8AC3E}">
        <p14:creationId xmlns:p14="http://schemas.microsoft.com/office/powerpoint/2010/main" val="28808139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If we trace this code carefully, we will observe that there are exactly three possible paths</a:t>
            </a:r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Digging Deeper…</a:t>
            </a: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A54D113E-4B17-DF4D-B0DE-C7A99352DF74}"/>
              </a:ext>
            </a:extLst>
          </p:cNvPr>
          <p:cNvSpPr/>
          <p:nvPr/>
        </p:nvSpPr>
        <p:spPr>
          <a:xfrm>
            <a:off x="3070754" y="2717583"/>
            <a:ext cx="2715943" cy="855407"/>
          </a:xfrm>
          <a:prstGeom prst="diamond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Discriminant &lt; 0 ?</a:t>
            </a:r>
          </a:p>
        </p:txBody>
      </p:sp>
      <p:cxnSp>
        <p:nvCxnSpPr>
          <p:cNvPr id="6" name="Straight Arrow Connector 5">
            <a:extLst>
              <a:ext uri="{FF2B5EF4-FFF2-40B4-BE49-F238E27FC236}">
                <a16:creationId xmlns:a16="http://schemas.microsoft.com/office/drawing/2014/main" id="{E2A8B60D-12B5-E947-915F-78EC62DA535C}"/>
              </a:ext>
            </a:extLst>
          </p:cNvPr>
          <p:cNvCxnSpPr/>
          <p:nvPr/>
        </p:nvCxnSpPr>
        <p:spPr>
          <a:xfrm>
            <a:off x="4428725" y="2304629"/>
            <a:ext cx="0" cy="4129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FECC514B-FE2D-7746-93B8-0C500C7F7487}"/>
              </a:ext>
            </a:extLst>
          </p:cNvPr>
          <p:cNvCxnSpPr>
            <a:cxnSpLocks/>
          </p:cNvCxnSpPr>
          <p:nvPr/>
        </p:nvCxnSpPr>
        <p:spPr>
          <a:xfrm>
            <a:off x="5722174" y="3144072"/>
            <a:ext cx="16454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4F3ADEFF-4234-AD4A-B42D-32109C0C5E3D}"/>
              </a:ext>
            </a:extLst>
          </p:cNvPr>
          <p:cNvCxnSpPr/>
          <p:nvPr/>
        </p:nvCxnSpPr>
        <p:spPr>
          <a:xfrm>
            <a:off x="7367646" y="3139711"/>
            <a:ext cx="0" cy="6256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91D32D09-B57D-714D-855E-224221A4A632}"/>
              </a:ext>
            </a:extLst>
          </p:cNvPr>
          <p:cNvCxnSpPr>
            <a:cxnSpLocks/>
          </p:cNvCxnSpPr>
          <p:nvPr/>
        </p:nvCxnSpPr>
        <p:spPr>
          <a:xfrm>
            <a:off x="9565756" y="5268773"/>
            <a:ext cx="0" cy="507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>
            <a:extLst>
              <a:ext uri="{FF2B5EF4-FFF2-40B4-BE49-F238E27FC236}">
                <a16:creationId xmlns:a16="http://schemas.microsoft.com/office/drawing/2014/main" id="{42D57B92-4720-CE48-8320-D9F373A11C4C}"/>
              </a:ext>
            </a:extLst>
          </p:cNvPr>
          <p:cNvCxnSpPr>
            <a:cxnSpLocks/>
          </p:cNvCxnSpPr>
          <p:nvPr/>
        </p:nvCxnSpPr>
        <p:spPr>
          <a:xfrm flipH="1">
            <a:off x="5169532" y="5783907"/>
            <a:ext cx="4396224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>
            <a:extLst>
              <a:ext uri="{FF2B5EF4-FFF2-40B4-BE49-F238E27FC236}">
                <a16:creationId xmlns:a16="http://schemas.microsoft.com/office/drawing/2014/main" id="{15EB9490-1221-7643-8B8C-5E8B2A3BDCED}"/>
              </a:ext>
            </a:extLst>
          </p:cNvPr>
          <p:cNvSpPr txBox="1"/>
          <p:nvPr/>
        </p:nvSpPr>
        <p:spPr>
          <a:xfrm>
            <a:off x="6200060" y="2749266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No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EA1B74C1-1F81-104B-A468-8D3CBD0C5807}"/>
              </a:ext>
            </a:extLst>
          </p:cNvPr>
          <p:cNvSpPr txBox="1"/>
          <p:nvPr/>
        </p:nvSpPr>
        <p:spPr>
          <a:xfrm>
            <a:off x="2513741" y="2749266"/>
            <a:ext cx="529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Yes</a:t>
            </a:r>
          </a:p>
        </p:txBody>
      </p:sp>
      <p:cxnSp>
        <p:nvCxnSpPr>
          <p:cNvPr id="19" name="Straight Connector 18">
            <a:extLst>
              <a:ext uri="{FF2B5EF4-FFF2-40B4-BE49-F238E27FC236}">
                <a16:creationId xmlns:a16="http://schemas.microsoft.com/office/drawing/2014/main" id="{2BB78B15-7B27-374F-80BF-3FF03DD2A2F7}"/>
              </a:ext>
            </a:extLst>
          </p:cNvPr>
          <p:cNvCxnSpPr>
            <a:cxnSpLocks/>
          </p:cNvCxnSpPr>
          <p:nvPr/>
        </p:nvCxnSpPr>
        <p:spPr>
          <a:xfrm>
            <a:off x="2434734" y="3149375"/>
            <a:ext cx="651518" cy="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>
            <a:extLst>
              <a:ext uri="{FF2B5EF4-FFF2-40B4-BE49-F238E27FC236}">
                <a16:creationId xmlns:a16="http://schemas.microsoft.com/office/drawing/2014/main" id="{D0E690EA-0E2E-7245-A949-8196FBFA35C4}"/>
              </a:ext>
            </a:extLst>
          </p:cNvPr>
          <p:cNvCxnSpPr>
            <a:cxnSpLocks/>
          </p:cNvCxnSpPr>
          <p:nvPr/>
        </p:nvCxnSpPr>
        <p:spPr>
          <a:xfrm>
            <a:off x="2433844" y="3144072"/>
            <a:ext cx="0" cy="62691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Rectangle 20">
            <a:extLst>
              <a:ext uri="{FF2B5EF4-FFF2-40B4-BE49-F238E27FC236}">
                <a16:creationId xmlns:a16="http://schemas.microsoft.com/office/drawing/2014/main" id="{2DE30827-77FA-F14D-97E5-435B0B0DAB15}"/>
              </a:ext>
            </a:extLst>
          </p:cNvPr>
          <p:cNvSpPr/>
          <p:nvPr/>
        </p:nvSpPr>
        <p:spPr>
          <a:xfrm>
            <a:off x="1379672" y="3765407"/>
            <a:ext cx="2151987" cy="49158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Print “no roots”</a:t>
            </a:r>
          </a:p>
        </p:txBody>
      </p:sp>
      <p:cxnSp>
        <p:nvCxnSpPr>
          <p:cNvPr id="28" name="Straight Arrow Connector 27">
            <a:extLst>
              <a:ext uri="{FF2B5EF4-FFF2-40B4-BE49-F238E27FC236}">
                <a16:creationId xmlns:a16="http://schemas.microsoft.com/office/drawing/2014/main" id="{EA02C461-9CA3-C444-9CE6-C69F93F66D4D}"/>
              </a:ext>
            </a:extLst>
          </p:cNvPr>
          <p:cNvCxnSpPr/>
          <p:nvPr/>
        </p:nvCxnSpPr>
        <p:spPr>
          <a:xfrm>
            <a:off x="7367644" y="5776696"/>
            <a:ext cx="0" cy="4129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Arrow Connector 37">
            <a:extLst>
              <a:ext uri="{FF2B5EF4-FFF2-40B4-BE49-F238E27FC236}">
                <a16:creationId xmlns:a16="http://schemas.microsoft.com/office/drawing/2014/main" id="{50894D0B-6AD1-4144-8360-C606D43CF8BD}"/>
              </a:ext>
            </a:extLst>
          </p:cNvPr>
          <p:cNvCxnSpPr>
            <a:cxnSpLocks/>
          </p:cNvCxnSpPr>
          <p:nvPr/>
        </p:nvCxnSpPr>
        <p:spPr>
          <a:xfrm>
            <a:off x="2433844" y="4248733"/>
            <a:ext cx="0" cy="2328905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Diamond 40">
            <a:extLst>
              <a:ext uri="{FF2B5EF4-FFF2-40B4-BE49-F238E27FC236}">
                <a16:creationId xmlns:a16="http://schemas.microsoft.com/office/drawing/2014/main" id="{B50B7B11-7724-EC4F-A736-BE5C423B8C4C}"/>
              </a:ext>
            </a:extLst>
          </p:cNvPr>
          <p:cNvSpPr/>
          <p:nvPr/>
        </p:nvSpPr>
        <p:spPr>
          <a:xfrm>
            <a:off x="6009674" y="3781371"/>
            <a:ext cx="2715943" cy="855407"/>
          </a:xfrm>
          <a:prstGeom prst="diamond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Discriminant ==  0 ?</a:t>
            </a:r>
          </a:p>
        </p:txBody>
      </p:sp>
      <p:cxnSp>
        <p:nvCxnSpPr>
          <p:cNvPr id="42" name="Straight Connector 41">
            <a:extLst>
              <a:ext uri="{FF2B5EF4-FFF2-40B4-BE49-F238E27FC236}">
                <a16:creationId xmlns:a16="http://schemas.microsoft.com/office/drawing/2014/main" id="{47901A70-1D7B-4548-A721-9975E19444FE}"/>
              </a:ext>
            </a:extLst>
          </p:cNvPr>
          <p:cNvCxnSpPr>
            <a:cxnSpLocks/>
          </p:cNvCxnSpPr>
          <p:nvPr/>
        </p:nvCxnSpPr>
        <p:spPr>
          <a:xfrm>
            <a:off x="8725617" y="4209074"/>
            <a:ext cx="840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4" name="Rectangle 43">
            <a:extLst>
              <a:ext uri="{FF2B5EF4-FFF2-40B4-BE49-F238E27FC236}">
                <a16:creationId xmlns:a16="http://schemas.microsoft.com/office/drawing/2014/main" id="{CEA3BBC7-3D9B-6042-B996-12363DBC3D08}"/>
              </a:ext>
            </a:extLst>
          </p:cNvPr>
          <p:cNvSpPr/>
          <p:nvPr/>
        </p:nvSpPr>
        <p:spPr>
          <a:xfrm>
            <a:off x="8489764" y="4777189"/>
            <a:ext cx="2151987" cy="49158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Do Unique Roots</a:t>
            </a:r>
          </a:p>
        </p:txBody>
      </p:sp>
      <p:cxnSp>
        <p:nvCxnSpPr>
          <p:cNvPr id="45" name="Straight Arrow Connector 44">
            <a:extLst>
              <a:ext uri="{FF2B5EF4-FFF2-40B4-BE49-F238E27FC236}">
                <a16:creationId xmlns:a16="http://schemas.microsoft.com/office/drawing/2014/main" id="{FB100F03-4E55-C14B-8DCF-F102F5EEEB7D}"/>
              </a:ext>
            </a:extLst>
          </p:cNvPr>
          <p:cNvCxnSpPr>
            <a:cxnSpLocks/>
            <a:endCxn id="44" idx="0"/>
          </p:cNvCxnSpPr>
          <p:nvPr/>
        </p:nvCxnSpPr>
        <p:spPr>
          <a:xfrm>
            <a:off x="9565757" y="4209074"/>
            <a:ext cx="1" cy="5681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7" name="Rectangle 46">
            <a:extLst>
              <a:ext uri="{FF2B5EF4-FFF2-40B4-BE49-F238E27FC236}">
                <a16:creationId xmlns:a16="http://schemas.microsoft.com/office/drawing/2014/main" id="{2B688AF4-D9A3-F84C-A1BB-B3E4B4C47E8A}"/>
              </a:ext>
            </a:extLst>
          </p:cNvPr>
          <p:cNvSpPr/>
          <p:nvPr/>
        </p:nvSpPr>
        <p:spPr>
          <a:xfrm>
            <a:off x="4208435" y="4800739"/>
            <a:ext cx="2151987" cy="49158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Do Double Roots</a:t>
            </a:r>
          </a:p>
        </p:txBody>
      </p:sp>
      <p:cxnSp>
        <p:nvCxnSpPr>
          <p:cNvPr id="48" name="Straight Connector 47">
            <a:extLst>
              <a:ext uri="{FF2B5EF4-FFF2-40B4-BE49-F238E27FC236}">
                <a16:creationId xmlns:a16="http://schemas.microsoft.com/office/drawing/2014/main" id="{2B3CFEE4-CAC1-A74E-9564-52BC4BE1C7E6}"/>
              </a:ext>
            </a:extLst>
          </p:cNvPr>
          <p:cNvCxnSpPr>
            <a:cxnSpLocks/>
          </p:cNvCxnSpPr>
          <p:nvPr/>
        </p:nvCxnSpPr>
        <p:spPr>
          <a:xfrm>
            <a:off x="5169533" y="4209074"/>
            <a:ext cx="840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Arrow Connector 48">
            <a:extLst>
              <a:ext uri="{FF2B5EF4-FFF2-40B4-BE49-F238E27FC236}">
                <a16:creationId xmlns:a16="http://schemas.microsoft.com/office/drawing/2014/main" id="{F9949C43-5859-404C-AB61-66AEF36BA275}"/>
              </a:ext>
            </a:extLst>
          </p:cNvPr>
          <p:cNvCxnSpPr>
            <a:cxnSpLocks/>
          </p:cNvCxnSpPr>
          <p:nvPr/>
        </p:nvCxnSpPr>
        <p:spPr>
          <a:xfrm>
            <a:off x="5169532" y="4209074"/>
            <a:ext cx="1" cy="5681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>
            <a:extLst>
              <a:ext uri="{FF2B5EF4-FFF2-40B4-BE49-F238E27FC236}">
                <a16:creationId xmlns:a16="http://schemas.microsoft.com/office/drawing/2014/main" id="{2B1C175D-A7F4-4F4C-B09D-24AA5BB68D65}"/>
              </a:ext>
            </a:extLst>
          </p:cNvPr>
          <p:cNvCxnSpPr>
            <a:cxnSpLocks/>
          </p:cNvCxnSpPr>
          <p:nvPr/>
        </p:nvCxnSpPr>
        <p:spPr>
          <a:xfrm>
            <a:off x="5169532" y="5292323"/>
            <a:ext cx="0" cy="507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ectangle 54">
            <a:extLst>
              <a:ext uri="{FF2B5EF4-FFF2-40B4-BE49-F238E27FC236}">
                <a16:creationId xmlns:a16="http://schemas.microsoft.com/office/drawing/2014/main" id="{1E017B85-7E67-6E4E-A9ED-02A04542B704}"/>
              </a:ext>
            </a:extLst>
          </p:cNvPr>
          <p:cNvSpPr/>
          <p:nvPr/>
        </p:nvSpPr>
        <p:spPr>
          <a:xfrm>
            <a:off x="4078473" y="3641224"/>
            <a:ext cx="6660156" cy="2614128"/>
          </a:xfrm>
          <a:prstGeom prst="rect">
            <a:avLst/>
          </a:prstGeom>
          <a:noFill/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56" name="Straight Arrow Connector 55">
            <a:extLst>
              <a:ext uri="{FF2B5EF4-FFF2-40B4-BE49-F238E27FC236}">
                <a16:creationId xmlns:a16="http://schemas.microsoft.com/office/drawing/2014/main" id="{E86FD05B-7B6D-2546-931E-12567B55C358}"/>
              </a:ext>
            </a:extLst>
          </p:cNvPr>
          <p:cNvCxnSpPr>
            <a:cxnSpLocks/>
          </p:cNvCxnSpPr>
          <p:nvPr/>
        </p:nvCxnSpPr>
        <p:spPr>
          <a:xfrm>
            <a:off x="7367644" y="6255352"/>
            <a:ext cx="0" cy="322286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2" name="Straight Connector 61">
            <a:extLst>
              <a:ext uri="{FF2B5EF4-FFF2-40B4-BE49-F238E27FC236}">
                <a16:creationId xmlns:a16="http://schemas.microsoft.com/office/drawing/2014/main" id="{0B420E2D-4FC1-9A46-8AAA-BC1AC48741A4}"/>
              </a:ext>
            </a:extLst>
          </p:cNvPr>
          <p:cNvCxnSpPr/>
          <p:nvPr/>
        </p:nvCxnSpPr>
        <p:spPr>
          <a:xfrm flipH="1">
            <a:off x="2433844" y="6577638"/>
            <a:ext cx="4933800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Straight Arrow Connector 63">
            <a:extLst>
              <a:ext uri="{FF2B5EF4-FFF2-40B4-BE49-F238E27FC236}">
                <a16:creationId xmlns:a16="http://schemas.microsoft.com/office/drawing/2014/main" id="{69468847-D9F8-C24D-8B13-FF2D500E406E}"/>
              </a:ext>
            </a:extLst>
          </p:cNvPr>
          <p:cNvCxnSpPr>
            <a:cxnSpLocks/>
          </p:cNvCxnSpPr>
          <p:nvPr/>
        </p:nvCxnSpPr>
        <p:spPr>
          <a:xfrm>
            <a:off x="4606723" y="6577638"/>
            <a:ext cx="0" cy="2165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6" name="TextBox 65">
            <a:extLst>
              <a:ext uri="{FF2B5EF4-FFF2-40B4-BE49-F238E27FC236}">
                <a16:creationId xmlns:a16="http://schemas.microsoft.com/office/drawing/2014/main" id="{AFE94C23-2F16-7942-A9BB-A8B63ED98B4E}"/>
              </a:ext>
            </a:extLst>
          </p:cNvPr>
          <p:cNvSpPr txBox="1"/>
          <p:nvPr/>
        </p:nvSpPr>
        <p:spPr>
          <a:xfrm>
            <a:off x="5324788" y="3795168"/>
            <a:ext cx="529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Yes</a:t>
            </a:r>
          </a:p>
        </p:txBody>
      </p:sp>
      <p:sp>
        <p:nvSpPr>
          <p:cNvPr id="67" name="TextBox 66">
            <a:extLst>
              <a:ext uri="{FF2B5EF4-FFF2-40B4-BE49-F238E27FC236}">
                <a16:creationId xmlns:a16="http://schemas.microsoft.com/office/drawing/2014/main" id="{16B6823A-DDE9-A045-9C20-EF9014614673}"/>
              </a:ext>
            </a:extLst>
          </p:cNvPr>
          <p:cNvSpPr txBox="1"/>
          <p:nvPr/>
        </p:nvSpPr>
        <p:spPr>
          <a:xfrm>
            <a:off x="8795346" y="3795168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No</a:t>
            </a:r>
          </a:p>
        </p:txBody>
      </p:sp>
    </p:spTree>
    <p:extLst>
      <p:ext uri="{BB962C8B-B14F-4D97-AF65-F5344CB8AC3E}">
        <p14:creationId xmlns:p14="http://schemas.microsoft.com/office/powerpoint/2010/main" val="792454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7" grpId="0"/>
      <p:bldP spid="18" grpId="0"/>
      <p:bldP spid="21" grpId="0" animBg="1"/>
      <p:bldP spid="41" grpId="0" animBg="1"/>
      <p:bldP spid="44" grpId="0" animBg="1"/>
      <p:bldP spid="47" grpId="0" animBg="1"/>
      <p:bldP spid="55" grpId="0" animBg="1"/>
      <p:bldP spid="66" grpId="0"/>
      <p:bldP spid="67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We managed to finesse a 3-way decision by using 2 2-way decisions </a:t>
            </a:r>
          </a:p>
          <a:p>
            <a:pPr lvl="1"/>
            <a:endParaRPr lang="en-US" dirty="0"/>
          </a:p>
          <a:p>
            <a:r>
              <a:rPr lang="en-US" dirty="0"/>
              <a:t>What happens if we needed to make a 5-way decision using this technique?</a:t>
            </a:r>
          </a:p>
          <a:p>
            <a:pPr lvl="1"/>
            <a:r>
              <a:rPr lang="en-US" sz="2800" dirty="0"/>
              <a:t>The if-else structures would nest four levels deep, and the Python code would march off the right-hand edge of the page</a:t>
            </a:r>
          </a:p>
          <a:p>
            <a:pPr lvl="1"/>
            <a:endParaRPr lang="en-US" dirty="0"/>
          </a:p>
          <a:p>
            <a:r>
              <a:rPr lang="en-US" dirty="0"/>
              <a:t>Is there any other way in Python to write multi-way decisions?</a:t>
            </a:r>
          </a:p>
          <a:p>
            <a:pPr lvl="1"/>
            <a:r>
              <a:rPr lang="en-US" sz="2800" dirty="0"/>
              <a:t>Yes, by using </a:t>
            </a:r>
            <a:r>
              <a:rPr lang="en-US" sz="2800" b="1" i="1" dirty="0">
                <a:solidFill>
                  <a:srgbClr val="FF0000"/>
                </a:solidFill>
              </a:rPr>
              <a:t>if-</a:t>
            </a:r>
            <a:r>
              <a:rPr lang="en-US" sz="2800" b="1" i="1" dirty="0" err="1">
                <a:solidFill>
                  <a:srgbClr val="FF0000"/>
                </a:solidFill>
              </a:rPr>
              <a:t>elif</a:t>
            </a:r>
            <a:r>
              <a:rPr lang="en-US" sz="2800" b="1" i="1" dirty="0">
                <a:solidFill>
                  <a:srgbClr val="FF0000"/>
                </a:solidFill>
              </a:rPr>
              <a:t>-else</a:t>
            </a:r>
            <a:r>
              <a:rPr lang="en-US" sz="2800" dirty="0">
                <a:solidFill>
                  <a:srgbClr val="C00000"/>
                </a:solidFill>
              </a:rPr>
              <a:t> </a:t>
            </a:r>
            <a:r>
              <a:rPr lang="en-US" sz="2800" dirty="0"/>
              <a:t>statements</a:t>
            </a: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Multi-Way Decisions</a:t>
            </a:r>
          </a:p>
        </p:txBody>
      </p:sp>
    </p:spTree>
    <p:extLst>
      <p:ext uri="{BB962C8B-B14F-4D97-AF65-F5344CB8AC3E}">
        <p14:creationId xmlns:p14="http://schemas.microsoft.com/office/powerpoint/2010/main" val="2847143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pPr marL="457200" lvl="1" indent="0">
              <a:buNone/>
            </a:pPr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Multi-Way Decisions</a:t>
            </a:r>
          </a:p>
        </p:txBody>
      </p:sp>
      <p:sp>
        <p:nvSpPr>
          <p:cNvPr id="5" name="Content Placeholder 2">
            <a:extLst>
              <a:ext uri="{FF2B5EF4-FFF2-40B4-BE49-F238E27FC236}">
                <a16:creationId xmlns:a16="http://schemas.microsoft.com/office/drawing/2014/main" id="{97EC35E1-4AE6-0447-8832-93C72F38ECF2}"/>
              </a:ext>
            </a:extLst>
          </p:cNvPr>
          <p:cNvSpPr txBox="1">
            <a:spLocks/>
          </p:cNvSpPr>
          <p:nvPr/>
        </p:nvSpPr>
        <p:spPr>
          <a:xfrm>
            <a:off x="990600" y="1978025"/>
            <a:ext cx="10515600" cy="693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Here is how the </a:t>
            </a:r>
            <a:r>
              <a:rPr lang="en-US" b="1" dirty="0">
                <a:solidFill>
                  <a:srgbClr val="FF0000"/>
                </a:solidFill>
              </a:rPr>
              <a:t>if-</a:t>
            </a:r>
            <a:r>
              <a:rPr lang="en-US" b="1" dirty="0" err="1">
                <a:solidFill>
                  <a:srgbClr val="FF0000"/>
                </a:solidFill>
              </a:rPr>
              <a:t>elif</a:t>
            </a:r>
            <a:r>
              <a:rPr lang="en-US" b="1" dirty="0">
                <a:solidFill>
                  <a:srgbClr val="FF0000"/>
                </a:solidFill>
              </a:rPr>
              <a:t>-else</a:t>
            </a:r>
            <a:r>
              <a:rPr lang="en-US" dirty="0"/>
              <a:t> form looks like:</a:t>
            </a:r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lvl="1"/>
            <a:endParaRPr lang="en-US" sz="2000" dirty="0"/>
          </a:p>
          <a:p>
            <a:pPr marL="457200" lvl="1" indent="0">
              <a:buNone/>
            </a:pPr>
            <a:endParaRPr lang="en-US" sz="20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645A991-7430-6F4F-9C56-C5D4AE6CF9C8}"/>
              </a:ext>
            </a:extLst>
          </p:cNvPr>
          <p:cNvSpPr txBox="1"/>
          <p:nvPr/>
        </p:nvSpPr>
        <p:spPr>
          <a:xfrm>
            <a:off x="3926958" y="2607320"/>
            <a:ext cx="510362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if</a:t>
            </a:r>
            <a:r>
              <a:rPr lang="en-US" sz="2800" b="1" dirty="0"/>
              <a:t> &lt;condition1&gt;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800" b="1" dirty="0"/>
              <a:t>	&lt;case1 statements&gt;</a:t>
            </a:r>
          </a:p>
          <a:p>
            <a:r>
              <a:rPr lang="en-US" sz="2800" b="1" dirty="0" err="1">
                <a:solidFill>
                  <a:srgbClr val="FF0000"/>
                </a:solidFill>
              </a:rPr>
              <a:t>elif</a:t>
            </a:r>
            <a:r>
              <a:rPr lang="en-US" sz="2800" b="1" dirty="0"/>
              <a:t> &lt;condition2&gt;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800" b="1" dirty="0"/>
              <a:t>	&lt;case2 statements&gt;</a:t>
            </a:r>
          </a:p>
          <a:p>
            <a:r>
              <a:rPr lang="en-US" sz="2800" b="1" dirty="0" err="1">
                <a:solidFill>
                  <a:srgbClr val="FF0000"/>
                </a:solidFill>
              </a:rPr>
              <a:t>elif</a:t>
            </a:r>
            <a:r>
              <a:rPr lang="en-US" sz="2800" b="1" dirty="0"/>
              <a:t> &lt;condition3&gt;</a:t>
            </a:r>
            <a:r>
              <a:rPr lang="en-US" sz="28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800" b="1" dirty="0"/>
              <a:t>	&lt;case3 statements&gt;</a:t>
            </a:r>
          </a:p>
          <a:p>
            <a:r>
              <a:rPr lang="en-US" sz="2800" b="1" dirty="0"/>
              <a:t>…</a:t>
            </a:r>
          </a:p>
          <a:p>
            <a:r>
              <a:rPr lang="en-US" sz="2800" b="1" dirty="0">
                <a:solidFill>
                  <a:srgbClr val="FF0000"/>
                </a:solidFill>
              </a:rPr>
              <a:t>else:</a:t>
            </a:r>
          </a:p>
          <a:p>
            <a:r>
              <a:rPr lang="en-US" sz="2800" b="1" dirty="0"/>
              <a:t>	&lt;default statements&gt;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C3A997F-6988-6845-AB6A-A26535B27C3A}"/>
              </a:ext>
            </a:extLst>
          </p:cNvPr>
          <p:cNvSpPr txBox="1"/>
          <p:nvPr/>
        </p:nvSpPr>
        <p:spPr>
          <a:xfrm>
            <a:off x="169163" y="4269314"/>
            <a:ext cx="3297052" cy="1938992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/>
              <a:t>The else clause is optional; if omitted, it is possible that no indented statement </a:t>
            </a:r>
          </a:p>
          <a:p>
            <a:r>
              <a:rPr lang="en-US" sz="2400" b="1" dirty="0"/>
              <a:t>block will be executed!</a:t>
            </a:r>
          </a:p>
        </p:txBody>
      </p:sp>
      <p:cxnSp>
        <p:nvCxnSpPr>
          <p:cNvPr id="8" name="Straight Arrow Connector 7">
            <a:extLst>
              <a:ext uri="{FF2B5EF4-FFF2-40B4-BE49-F238E27FC236}">
                <a16:creationId xmlns:a16="http://schemas.microsoft.com/office/drawing/2014/main" id="{5CD39F4E-97E0-7F42-A0D9-5A357B533D44}"/>
              </a:ext>
            </a:extLst>
          </p:cNvPr>
          <p:cNvCxnSpPr>
            <a:cxnSpLocks/>
            <a:endCxn id="6" idx="3"/>
          </p:cNvCxnSpPr>
          <p:nvPr/>
        </p:nvCxnSpPr>
        <p:spPr>
          <a:xfrm flipH="1" flipV="1">
            <a:off x="3466215" y="5238810"/>
            <a:ext cx="460743" cy="58783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25165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import</a:t>
            </a:r>
            <a:r>
              <a:rPr lang="en-US" sz="2400" dirty="0"/>
              <a:t> math</a:t>
            </a:r>
          </a:p>
          <a:p>
            <a:endParaRPr lang="en-US" sz="2400" dirty="0"/>
          </a:p>
          <a:p>
            <a:r>
              <a:rPr lang="en-US" sz="2400" dirty="0"/>
              <a:t>def </a:t>
            </a:r>
            <a:r>
              <a:rPr lang="en-US" sz="2400" dirty="0" err="1"/>
              <a:t>rootsQEq</a:t>
            </a:r>
            <a:r>
              <a:rPr lang="en-US" sz="2400" dirty="0"/>
              <a:t>():</a:t>
            </a:r>
          </a:p>
          <a:p>
            <a:r>
              <a:rPr lang="en-US" sz="2400" dirty="0"/>
              <a:t>    print("This program finds the real solutions to a quadratic.")</a:t>
            </a:r>
          </a:p>
          <a:p>
            <a:r>
              <a:rPr lang="en-US" sz="2400" dirty="0"/>
              <a:t>    print()</a:t>
            </a:r>
          </a:p>
          <a:p>
            <a:endParaRPr lang="en-US" sz="2400" dirty="0"/>
          </a:p>
          <a:p>
            <a:r>
              <a:rPr lang="en-US" sz="2400" dirty="0"/>
              <a:t>    a, b, c = </a:t>
            </a:r>
            <a:r>
              <a:rPr lang="en-US" sz="2400" dirty="0" err="1"/>
              <a:t>eval</a:t>
            </a:r>
            <a:r>
              <a:rPr lang="en-US" sz="2400" dirty="0"/>
              <a:t>(input("Please enter the coefficients (a, b, c): "))</a:t>
            </a:r>
          </a:p>
          <a:p>
            <a:r>
              <a:rPr lang="en-US" sz="2400" dirty="0"/>
              <a:t>   </a:t>
            </a:r>
          </a:p>
          <a:p>
            <a:r>
              <a:rPr lang="en-US" sz="2400" dirty="0"/>
              <a:t>    </a:t>
            </a:r>
            <a:r>
              <a:rPr lang="en-US" sz="2400" b="1" dirty="0">
                <a:ea typeface="Cambria Math" panose="02040503050406030204" pitchFamily="18" charset="0"/>
              </a:rPr>
              <a:t>discriminant</a:t>
            </a:r>
            <a:r>
              <a:rPr lang="en-US" sz="2400" dirty="0"/>
              <a:t> = b * b – 4 * a * c</a:t>
            </a:r>
          </a:p>
          <a:p>
            <a:r>
              <a:rPr lang="en-US" sz="2400" dirty="0"/>
              <a:t>    </a:t>
            </a:r>
          </a:p>
          <a:p>
            <a:r>
              <a:rPr lang="en-US" sz="24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95620977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 if </a:t>
            </a:r>
            <a:r>
              <a:rPr lang="en-US" sz="2400" dirty="0"/>
              <a:t>discriminant &lt; 0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/>
              <a:t>        print("The equation has no real roots!")</a:t>
            </a:r>
          </a:p>
          <a:p>
            <a:r>
              <a:rPr lang="en-US" sz="2400" dirty="0"/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elif</a:t>
            </a:r>
            <a:r>
              <a:rPr lang="en-US" sz="2400" dirty="0"/>
              <a:t> discriminant == 0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/>
              <a:t>        root = -b/(2*a)</a:t>
            </a:r>
          </a:p>
          <a:p>
            <a:r>
              <a:rPr lang="en-US" sz="2400" dirty="0"/>
              <a:t>        print("\</a:t>
            </a:r>
            <a:r>
              <a:rPr lang="en-US" sz="2400" dirty="0" err="1"/>
              <a:t>nThere</a:t>
            </a:r>
            <a:r>
              <a:rPr lang="en-US" sz="2400" dirty="0"/>
              <a:t> is a double root at", root)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else:</a:t>
            </a:r>
          </a:p>
          <a:p>
            <a:r>
              <a:rPr lang="en-US" sz="2400" dirty="0"/>
              <a:t>        </a:t>
            </a:r>
            <a:r>
              <a:rPr lang="en-US" sz="2400" dirty="0" err="1"/>
              <a:t>s_root_val</a:t>
            </a:r>
            <a:r>
              <a:rPr lang="en-US" sz="2400" dirty="0"/>
              <a:t> = </a:t>
            </a:r>
            <a:r>
              <a:rPr lang="en-US" sz="2400" dirty="0" err="1"/>
              <a:t>math.sqrt</a:t>
            </a:r>
            <a:r>
              <a:rPr lang="en-US" sz="2400" dirty="0"/>
              <a:t>(discriminant)</a:t>
            </a:r>
          </a:p>
          <a:p>
            <a:r>
              <a:rPr lang="en-US" sz="2400" dirty="0"/>
              <a:t>        root1 = (-b +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    root2 = (-b -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    print("\</a:t>
            </a:r>
            <a:r>
              <a:rPr lang="en-US" sz="2400" dirty="0" err="1"/>
              <a:t>nThe</a:t>
            </a:r>
            <a:r>
              <a:rPr lang="en-US" sz="2400" dirty="0"/>
              <a:t> solutions are: ", root1, root2)</a:t>
            </a:r>
          </a:p>
          <a:p>
            <a:endParaRPr lang="en-US" sz="2400" dirty="0"/>
          </a:p>
          <a:p>
            <a:r>
              <a:rPr lang="en-US" sz="2400" dirty="0" err="1"/>
              <a:t>rootsQEq</a:t>
            </a:r>
            <a:r>
              <a:rPr lang="en-US" sz="2400" dirty="0"/>
              <a:t>()</a:t>
            </a:r>
          </a:p>
        </p:txBody>
      </p:sp>
    </p:spTree>
    <p:extLst>
      <p:ext uri="{BB962C8B-B14F-4D97-AF65-F5344CB8AC3E}">
        <p14:creationId xmlns:p14="http://schemas.microsoft.com/office/powerpoint/2010/main" val="40815597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68155"/>
            <a:ext cx="10515600" cy="4815808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Three Sample Runs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31DD1A-EF64-2D49-A14A-840D2E0D9CCE}"/>
              </a:ext>
            </a:extLst>
          </p:cNvPr>
          <p:cNvSpPr txBox="1"/>
          <p:nvPr/>
        </p:nvSpPr>
        <p:spPr>
          <a:xfrm>
            <a:off x="1496975" y="1699117"/>
            <a:ext cx="9560885" cy="1323439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This program finds the real solutions to a quadratic.</a:t>
            </a:r>
          </a:p>
          <a:p>
            <a:endParaRPr lang="en-US" sz="2000" dirty="0"/>
          </a:p>
          <a:p>
            <a:r>
              <a:rPr lang="en-US" sz="2000" dirty="0"/>
              <a:t>Please enter the coefficients (a, b, c): </a:t>
            </a:r>
            <a:r>
              <a:rPr lang="en-US" sz="2000" b="1" dirty="0">
                <a:solidFill>
                  <a:srgbClr val="FF0000"/>
                </a:solidFill>
              </a:rPr>
              <a:t>1, 2, 3</a:t>
            </a:r>
          </a:p>
          <a:p>
            <a:r>
              <a:rPr lang="en-US" sz="2000" dirty="0"/>
              <a:t>The equation has no real roots!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D7A5057-6A82-5B46-8266-E83D4FB76028}"/>
              </a:ext>
            </a:extLst>
          </p:cNvPr>
          <p:cNvSpPr txBox="1"/>
          <p:nvPr/>
        </p:nvSpPr>
        <p:spPr>
          <a:xfrm>
            <a:off x="1496970" y="3121439"/>
            <a:ext cx="9560885" cy="16312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This program finds the real solutions to a quadratic.</a:t>
            </a:r>
          </a:p>
          <a:p>
            <a:endParaRPr lang="en-US" sz="2000" dirty="0"/>
          </a:p>
          <a:p>
            <a:r>
              <a:rPr lang="en-US" sz="2000" dirty="0"/>
              <a:t>Please enter the coefficients (a, b, c): </a:t>
            </a:r>
            <a:r>
              <a:rPr lang="en-US" sz="2000" b="1" dirty="0">
                <a:solidFill>
                  <a:srgbClr val="00B050"/>
                </a:solidFill>
              </a:rPr>
              <a:t>1, 2, 1</a:t>
            </a:r>
          </a:p>
          <a:p>
            <a:endParaRPr lang="en-US" sz="2000" dirty="0"/>
          </a:p>
          <a:p>
            <a:r>
              <a:rPr lang="en-US" sz="2000" dirty="0"/>
              <a:t>There is a double root at -1.0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676B3722-1A47-B442-8B93-66ACB330B481}"/>
              </a:ext>
            </a:extLst>
          </p:cNvPr>
          <p:cNvSpPr txBox="1"/>
          <p:nvPr/>
        </p:nvSpPr>
        <p:spPr>
          <a:xfrm>
            <a:off x="1496970" y="4865303"/>
            <a:ext cx="9560885" cy="1631216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This program finds the real solutions to a quadratic.</a:t>
            </a:r>
          </a:p>
          <a:p>
            <a:endParaRPr lang="en-US" sz="2000" dirty="0"/>
          </a:p>
          <a:p>
            <a:r>
              <a:rPr lang="en-US" sz="2000" dirty="0"/>
              <a:t>Please enter the coefficients (a, b, c): </a:t>
            </a:r>
            <a:r>
              <a:rPr lang="en-US" sz="2000" b="1" dirty="0">
                <a:solidFill>
                  <a:srgbClr val="0070C0"/>
                </a:solidFill>
              </a:rPr>
              <a:t>3, 4, -2</a:t>
            </a:r>
          </a:p>
          <a:p>
            <a:endParaRPr lang="en-US" sz="2000" dirty="0"/>
          </a:p>
          <a:p>
            <a:r>
              <a:rPr lang="en-US" sz="2000" dirty="0"/>
              <a:t>The solutions are:  0.38742588672279316 -1.7207592200561266</a:t>
            </a:r>
            <a:endParaRPr lang="en-US" sz="20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1292D944-25D5-364A-A52E-9086C50F2AC8}"/>
              </a:ext>
            </a:extLst>
          </p:cNvPr>
          <p:cNvSpPr txBox="1"/>
          <p:nvPr/>
        </p:nvSpPr>
        <p:spPr>
          <a:xfrm>
            <a:off x="7755848" y="1965730"/>
            <a:ext cx="3054362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When discriminant &lt; 0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4793A11A-F69A-CD43-86CD-EA719708DC8F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6277412" y="2196563"/>
            <a:ext cx="1478436" cy="300082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>
            <a:extLst>
              <a:ext uri="{FF2B5EF4-FFF2-40B4-BE49-F238E27FC236}">
                <a16:creationId xmlns:a16="http://schemas.microsoft.com/office/drawing/2014/main" id="{8BB894B3-2E11-5549-8C07-D2E8AAA81394}"/>
              </a:ext>
            </a:extLst>
          </p:cNvPr>
          <p:cNvSpPr txBox="1"/>
          <p:nvPr/>
        </p:nvSpPr>
        <p:spPr>
          <a:xfrm>
            <a:off x="7755848" y="3350964"/>
            <a:ext cx="3208251" cy="461665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When discriminant == 0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16F9F452-FB1C-EB45-9E5B-74D21293CC83}"/>
              </a:ext>
            </a:extLst>
          </p:cNvPr>
          <p:cNvCxnSpPr>
            <a:cxnSpLocks/>
            <a:stCxn id="18" idx="1"/>
          </p:cNvCxnSpPr>
          <p:nvPr/>
        </p:nvCxnSpPr>
        <p:spPr>
          <a:xfrm flipH="1">
            <a:off x="6277412" y="3581797"/>
            <a:ext cx="1478436" cy="300082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>
            <a:extLst>
              <a:ext uri="{FF2B5EF4-FFF2-40B4-BE49-F238E27FC236}">
                <a16:creationId xmlns:a16="http://schemas.microsoft.com/office/drawing/2014/main" id="{4B544387-D10A-AA44-A8F1-593D98E8FA23}"/>
              </a:ext>
            </a:extLst>
          </p:cNvPr>
          <p:cNvSpPr txBox="1"/>
          <p:nvPr/>
        </p:nvSpPr>
        <p:spPr>
          <a:xfrm>
            <a:off x="7755848" y="5136813"/>
            <a:ext cx="3054362" cy="46166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When discriminant &lt; 0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A1A82C12-3165-204A-9535-FEAF860F2229}"/>
              </a:ext>
            </a:extLst>
          </p:cNvPr>
          <p:cNvCxnSpPr>
            <a:cxnSpLocks/>
            <a:stCxn id="20" idx="1"/>
          </p:cNvCxnSpPr>
          <p:nvPr/>
        </p:nvCxnSpPr>
        <p:spPr>
          <a:xfrm flipH="1">
            <a:off x="6277412" y="5367646"/>
            <a:ext cx="1478436" cy="300082"/>
          </a:xfrm>
          <a:prstGeom prst="straightConnector1">
            <a:avLst/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680693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8" grpId="0" animBg="1"/>
      <p:bldP spid="9" grpId="0" animBg="1"/>
      <p:bldP spid="10" grpId="0" animBg="1"/>
      <p:bldP spid="18" grpId="0" animBg="1"/>
      <p:bldP spid="20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Today…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670425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0070C0"/>
                </a:solidFill>
              </a:rPr>
              <a:t>Last Session:</a:t>
            </a:r>
          </a:p>
          <a:p>
            <a:pPr lvl="1"/>
            <a:r>
              <a:rPr lang="en-US" dirty="0"/>
              <a:t>Functions- Part II</a:t>
            </a:r>
          </a:p>
          <a:p>
            <a:pPr lvl="1"/>
            <a:endParaRPr lang="en-US" dirty="0"/>
          </a:p>
          <a:p>
            <a:r>
              <a:rPr lang="en-US" dirty="0">
                <a:solidFill>
                  <a:srgbClr val="0070C0"/>
                </a:solidFill>
              </a:rPr>
              <a:t>Today’s Session:</a:t>
            </a:r>
          </a:p>
          <a:p>
            <a:pPr lvl="1"/>
            <a:r>
              <a:rPr lang="en-US" dirty="0"/>
              <a:t>Decision Structures- Part II:</a:t>
            </a:r>
          </a:p>
          <a:p>
            <a:pPr lvl="2"/>
            <a:r>
              <a:rPr lang="en-US" sz="2400" dirty="0"/>
              <a:t>Multi-way Decisions</a:t>
            </a:r>
          </a:p>
          <a:p>
            <a:pPr lvl="2"/>
            <a:r>
              <a:rPr lang="en-US" sz="2400" dirty="0"/>
              <a:t>A Study on Design</a:t>
            </a:r>
          </a:p>
          <a:p>
            <a:pPr lvl="2"/>
            <a:endParaRPr lang="en-US" sz="2400" dirty="0"/>
          </a:p>
          <a:p>
            <a:r>
              <a:rPr lang="en-US" dirty="0">
                <a:solidFill>
                  <a:srgbClr val="0070C0"/>
                </a:solidFill>
              </a:rPr>
              <a:t>Announcement:</a:t>
            </a:r>
          </a:p>
          <a:p>
            <a:pPr lvl="1"/>
            <a:r>
              <a:rPr lang="en-US" dirty="0"/>
              <a:t>HA2 will be out by tonight; it is due on September 27 by 10:00AM</a:t>
            </a:r>
          </a:p>
          <a:p>
            <a:pPr marL="457200" lvl="1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015379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Let us now handle the case of avoiding a division by zero</a:t>
            </a:r>
            <a:endParaRPr lang="en-US" sz="2800" dirty="0">
              <a:ea typeface="Cambria Math" panose="02040503050406030204" pitchFamily="18" charset="0"/>
            </a:endParaRPr>
          </a:p>
          <a:p>
            <a:pPr lvl="1"/>
            <a:endParaRPr lang="en-US" b="0" dirty="0">
              <a:ea typeface="Cambria Math" panose="02040503050406030204" pitchFamily="18" charset="0"/>
            </a:endParaRP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Avoid Dividing By Zero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D7EC0-D10A-A340-BCD0-F31EB4F90778}"/>
              </a:ext>
            </a:extLst>
          </p:cNvPr>
          <p:cNvSpPr txBox="1"/>
          <p:nvPr/>
        </p:nvSpPr>
        <p:spPr>
          <a:xfrm>
            <a:off x="1390650" y="2486449"/>
            <a:ext cx="94107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import</a:t>
            </a:r>
            <a:r>
              <a:rPr lang="en-US" sz="2400" dirty="0"/>
              <a:t> math</a:t>
            </a:r>
          </a:p>
          <a:p>
            <a:endParaRPr lang="en-US" sz="2400" dirty="0"/>
          </a:p>
          <a:p>
            <a:r>
              <a:rPr lang="en-US" sz="2400" dirty="0"/>
              <a:t>def </a:t>
            </a:r>
            <a:r>
              <a:rPr lang="en-US" sz="2400" dirty="0" err="1"/>
              <a:t>rootsQEq</a:t>
            </a:r>
            <a:r>
              <a:rPr lang="en-US" sz="2400" dirty="0"/>
              <a:t>():</a:t>
            </a:r>
          </a:p>
          <a:p>
            <a:r>
              <a:rPr lang="en-US" sz="2400" dirty="0"/>
              <a:t>    print("This program finds the real solutions to a quadratic.")</a:t>
            </a:r>
          </a:p>
          <a:p>
            <a:r>
              <a:rPr lang="en-US" sz="2400" dirty="0"/>
              <a:t>    print()</a:t>
            </a:r>
          </a:p>
          <a:p>
            <a:endParaRPr lang="en-US" sz="2400" dirty="0"/>
          </a:p>
          <a:p>
            <a:r>
              <a:rPr lang="en-US" sz="2400" dirty="0"/>
              <a:t>    a, b, c = </a:t>
            </a:r>
            <a:r>
              <a:rPr lang="en-US" sz="2400" dirty="0" err="1"/>
              <a:t>eval</a:t>
            </a:r>
            <a:r>
              <a:rPr lang="en-US" sz="2400" dirty="0"/>
              <a:t>(input("Please enter the coefficients (a, b, c): "))</a:t>
            </a:r>
          </a:p>
          <a:p>
            <a:r>
              <a:rPr lang="en-US" sz="2400" dirty="0"/>
              <a:t>   </a:t>
            </a:r>
          </a:p>
          <a:p>
            <a:r>
              <a:rPr lang="en-US" sz="2400" dirty="0"/>
              <a:t>    </a:t>
            </a:r>
            <a:r>
              <a:rPr lang="en-US" sz="2400" b="1" dirty="0">
                <a:ea typeface="Cambria Math" panose="02040503050406030204" pitchFamily="18" charset="0"/>
              </a:rPr>
              <a:t>discriminant</a:t>
            </a:r>
            <a:r>
              <a:rPr lang="en-US" sz="2400" dirty="0"/>
              <a:t> = b * b – 4 * a * c</a:t>
            </a:r>
          </a:p>
          <a:p>
            <a:r>
              <a:rPr lang="en-US" sz="2400" dirty="0"/>
              <a:t>    </a:t>
            </a:r>
            <a:r>
              <a:rPr lang="en-US" sz="2400" b="1" dirty="0">
                <a:solidFill>
                  <a:srgbClr val="FF0000"/>
                </a:solidFill>
              </a:rPr>
              <a:t>if </a:t>
            </a:r>
            <a:r>
              <a:rPr lang="en-US" sz="2400" dirty="0"/>
              <a:t>a == 0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/>
              <a:t>        print("Cannot divide by zero")</a:t>
            </a:r>
          </a:p>
        </p:txBody>
      </p:sp>
    </p:spTree>
    <p:extLst>
      <p:ext uri="{BB962C8B-B14F-4D97-AF65-F5344CB8AC3E}">
        <p14:creationId xmlns:p14="http://schemas.microsoft.com/office/powerpoint/2010/main" val="36625244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Let us now handle the case of avoiding a division by zero</a:t>
            </a:r>
            <a:endParaRPr lang="en-US" sz="2800" dirty="0">
              <a:ea typeface="Cambria Math" panose="02040503050406030204" pitchFamily="18" charset="0"/>
            </a:endParaRPr>
          </a:p>
          <a:p>
            <a:pPr lvl="1"/>
            <a:endParaRPr lang="en-US" b="0" dirty="0">
              <a:ea typeface="Cambria Math" panose="02040503050406030204" pitchFamily="18" charset="0"/>
            </a:endParaRP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Avoid Dividing By Zero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D7EC0-D10A-A340-BCD0-F31EB4F90778}"/>
              </a:ext>
            </a:extLst>
          </p:cNvPr>
          <p:cNvSpPr txBox="1"/>
          <p:nvPr/>
        </p:nvSpPr>
        <p:spPr>
          <a:xfrm>
            <a:off x="1390650" y="2486449"/>
            <a:ext cx="94107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  </a:t>
            </a:r>
            <a:r>
              <a:rPr lang="en-US" sz="2400" b="1" dirty="0" err="1">
                <a:solidFill>
                  <a:srgbClr val="FF0000"/>
                </a:solidFill>
              </a:rPr>
              <a:t>elif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dirty="0"/>
              <a:t>discriminant &lt; 0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/>
              <a:t>         print("The equation has no real roots!")</a:t>
            </a:r>
          </a:p>
          <a:p>
            <a:r>
              <a:rPr lang="en-US" sz="2400" dirty="0"/>
              <a:t>  </a:t>
            </a:r>
            <a:r>
              <a:rPr lang="en-US" sz="2400" b="1" dirty="0" err="1">
                <a:solidFill>
                  <a:srgbClr val="FF0000"/>
                </a:solidFill>
              </a:rPr>
              <a:t>elif</a:t>
            </a:r>
            <a:r>
              <a:rPr lang="en-US" sz="2400" dirty="0"/>
              <a:t> discriminant == 0</a:t>
            </a:r>
            <a:r>
              <a:rPr lang="en-US" sz="24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400" dirty="0"/>
              <a:t>         root = -b/(2*a)</a:t>
            </a:r>
          </a:p>
          <a:p>
            <a:r>
              <a:rPr lang="en-US" sz="2400" dirty="0"/>
              <a:t>         print("\</a:t>
            </a:r>
            <a:r>
              <a:rPr lang="en-US" sz="2400" dirty="0" err="1"/>
              <a:t>nThere</a:t>
            </a:r>
            <a:r>
              <a:rPr lang="en-US" sz="2400" dirty="0"/>
              <a:t> is a double root at", root)</a:t>
            </a:r>
          </a:p>
          <a:p>
            <a:r>
              <a:rPr lang="en-US" sz="2400" b="1" dirty="0">
                <a:solidFill>
                  <a:srgbClr val="FF0000"/>
                </a:solidFill>
              </a:rPr>
              <a:t>  else:</a:t>
            </a:r>
          </a:p>
          <a:p>
            <a:r>
              <a:rPr lang="en-US" sz="2400" dirty="0"/>
              <a:t>         </a:t>
            </a:r>
            <a:r>
              <a:rPr lang="en-US" sz="2400" dirty="0" err="1"/>
              <a:t>s_root_val</a:t>
            </a:r>
            <a:r>
              <a:rPr lang="en-US" sz="2400" dirty="0"/>
              <a:t> = </a:t>
            </a:r>
            <a:r>
              <a:rPr lang="en-US" sz="2400" dirty="0" err="1"/>
              <a:t>math.sqrt</a:t>
            </a:r>
            <a:r>
              <a:rPr lang="en-US" sz="2400" dirty="0"/>
              <a:t>(discriminant)</a:t>
            </a:r>
          </a:p>
          <a:p>
            <a:r>
              <a:rPr lang="en-US" sz="2400" dirty="0"/>
              <a:t>         root1 = (-b +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     root2 = (-b -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     print("\</a:t>
            </a:r>
            <a:r>
              <a:rPr lang="en-US" sz="2400" dirty="0" err="1"/>
              <a:t>nThe</a:t>
            </a:r>
            <a:r>
              <a:rPr lang="en-US" sz="2400" dirty="0"/>
              <a:t> solutions are: ", root1, root2)</a:t>
            </a:r>
          </a:p>
          <a:p>
            <a:r>
              <a:rPr lang="en-US" sz="2400" dirty="0" err="1"/>
              <a:t>rootsQEq</a:t>
            </a:r>
            <a:r>
              <a:rPr lang="en-US" sz="2400" dirty="0"/>
              <a:t>()    </a:t>
            </a:r>
          </a:p>
        </p:txBody>
      </p:sp>
    </p:spTree>
    <p:extLst>
      <p:ext uri="{BB962C8B-B14F-4D97-AF65-F5344CB8AC3E}">
        <p14:creationId xmlns:p14="http://schemas.microsoft.com/office/powerpoint/2010/main" val="288408617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Let us try to divide by zero:</a:t>
            </a:r>
            <a:endParaRPr lang="en-US" sz="2800" dirty="0">
              <a:ea typeface="Cambria Math" panose="02040503050406030204" pitchFamily="18" charset="0"/>
            </a:endParaRPr>
          </a:p>
          <a:p>
            <a:pPr lvl="1"/>
            <a:endParaRPr lang="en-US" b="0" dirty="0">
              <a:ea typeface="Cambria Math" panose="02040503050406030204" pitchFamily="18" charset="0"/>
            </a:endParaRPr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Avoid Dividing By Zero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AFAD7EC0-D10A-A340-BCD0-F31EB4F90778}"/>
              </a:ext>
            </a:extLst>
          </p:cNvPr>
          <p:cNvSpPr txBox="1"/>
          <p:nvPr/>
        </p:nvSpPr>
        <p:spPr>
          <a:xfrm>
            <a:off x="1390650" y="2486449"/>
            <a:ext cx="9410700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program finds the real solutions to a quadratic.</a:t>
            </a:r>
          </a:p>
          <a:p>
            <a:endParaRPr lang="en-US" sz="2400" dirty="0"/>
          </a:p>
          <a:p>
            <a:r>
              <a:rPr lang="en-US" sz="2400" dirty="0"/>
              <a:t>Please enter the coefficients (a, b, c): </a:t>
            </a:r>
            <a:r>
              <a:rPr lang="en-US" sz="2400" b="1" dirty="0">
                <a:solidFill>
                  <a:srgbClr val="FF0000"/>
                </a:solidFill>
              </a:rPr>
              <a:t>0</a:t>
            </a:r>
            <a:r>
              <a:rPr lang="en-US" sz="2400" dirty="0"/>
              <a:t>, 1, 2</a:t>
            </a:r>
          </a:p>
          <a:p>
            <a:r>
              <a:rPr lang="en-US" sz="2400" dirty="0"/>
              <a:t>Cannot divide by zero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534AD0E-E8FB-9C44-B33F-F7AFE5546A10}"/>
              </a:ext>
            </a:extLst>
          </p:cNvPr>
          <p:cNvSpPr txBox="1"/>
          <p:nvPr/>
        </p:nvSpPr>
        <p:spPr>
          <a:xfrm>
            <a:off x="7509687" y="2948113"/>
            <a:ext cx="104067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600" dirty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26318028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1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in Design: Max of Three Numbers (v1)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CAC25-0266-794A-9025-D433B7025F94}"/>
              </a:ext>
            </a:extLst>
          </p:cNvPr>
          <p:cNvSpPr txBox="1"/>
          <p:nvPr/>
        </p:nvSpPr>
        <p:spPr>
          <a:xfrm>
            <a:off x="1114425" y="1690688"/>
            <a:ext cx="7829550" cy="4493538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200" dirty="0"/>
              <a:t>def main():</a:t>
            </a:r>
          </a:p>
          <a:p>
            <a:r>
              <a:rPr lang="en-US" sz="2200" dirty="0"/>
              <a:t>    x1, x2, x3 = </a:t>
            </a:r>
            <a:r>
              <a:rPr lang="en-US" sz="2200" dirty="0" err="1"/>
              <a:t>eval</a:t>
            </a:r>
            <a:r>
              <a:rPr lang="en-US" sz="2200" dirty="0"/>
              <a:t>(input("Please enter three values: "))</a:t>
            </a:r>
          </a:p>
          <a:p>
            <a:endParaRPr lang="en-US" sz="2200" dirty="0"/>
          </a:p>
          <a:p>
            <a:r>
              <a:rPr lang="en-US" sz="2200" b="1" dirty="0">
                <a:solidFill>
                  <a:srgbClr val="C00000"/>
                </a:solidFill>
              </a:rPr>
              <a:t>    if </a:t>
            </a:r>
            <a:r>
              <a:rPr lang="en-US" sz="2200" dirty="0"/>
              <a:t>x1 &gt;= x2 </a:t>
            </a:r>
            <a:r>
              <a:rPr lang="en-US" sz="2200" b="1" dirty="0">
                <a:solidFill>
                  <a:srgbClr val="00B050"/>
                </a:solidFill>
              </a:rPr>
              <a:t>and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dirty="0"/>
              <a:t>x1 &gt;= x3</a:t>
            </a:r>
            <a:r>
              <a:rPr lang="en-US" sz="22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200" dirty="0"/>
              <a:t>        max = x1</a:t>
            </a:r>
          </a:p>
          <a:p>
            <a:r>
              <a:rPr lang="en-US" sz="2200" dirty="0"/>
              <a:t>    </a:t>
            </a:r>
            <a:r>
              <a:rPr lang="en-US" sz="2200" b="1" dirty="0" err="1">
                <a:solidFill>
                  <a:srgbClr val="C00000"/>
                </a:solidFill>
              </a:rPr>
              <a:t>elif</a:t>
            </a:r>
            <a:r>
              <a:rPr lang="en-US" sz="2200" b="1" dirty="0">
                <a:solidFill>
                  <a:srgbClr val="C00000"/>
                </a:solidFill>
              </a:rPr>
              <a:t> </a:t>
            </a:r>
            <a:r>
              <a:rPr lang="en-US" sz="2200" dirty="0"/>
              <a:t>x2 &gt; x1 </a:t>
            </a:r>
            <a:r>
              <a:rPr lang="en-US" sz="2200" b="1" dirty="0">
                <a:solidFill>
                  <a:srgbClr val="00B050"/>
                </a:solidFill>
              </a:rPr>
              <a:t>and</a:t>
            </a:r>
            <a:r>
              <a:rPr lang="en-US" sz="2200" dirty="0"/>
              <a:t> x2 &gt; x3</a:t>
            </a:r>
            <a:r>
              <a:rPr lang="en-US" sz="22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200" dirty="0"/>
              <a:t>        max = x2</a:t>
            </a:r>
          </a:p>
          <a:p>
            <a:r>
              <a:rPr lang="en-US" sz="2200" dirty="0"/>
              <a:t>    </a:t>
            </a:r>
            <a:r>
              <a:rPr lang="en-US" sz="2200" b="1" dirty="0">
                <a:solidFill>
                  <a:srgbClr val="C00000"/>
                </a:solidFill>
              </a:rPr>
              <a:t>else:</a:t>
            </a:r>
          </a:p>
          <a:p>
            <a:r>
              <a:rPr lang="en-US" sz="2200" dirty="0"/>
              <a:t>        max = x3</a:t>
            </a:r>
          </a:p>
          <a:p>
            <a:endParaRPr lang="en-US" sz="2200" dirty="0"/>
          </a:p>
          <a:p>
            <a:r>
              <a:rPr lang="en-US" sz="2200" dirty="0"/>
              <a:t>    print("The largest value is", max)</a:t>
            </a:r>
          </a:p>
          <a:p>
            <a:endParaRPr lang="en-US" sz="2200" dirty="0"/>
          </a:p>
          <a:p>
            <a:r>
              <a:rPr lang="en-US" sz="2200" dirty="0"/>
              <a:t>main()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4049E8-EC56-6349-916D-02BFFFD6270F}"/>
              </a:ext>
            </a:extLst>
          </p:cNvPr>
          <p:cNvSpPr txBox="1"/>
          <p:nvPr/>
        </p:nvSpPr>
        <p:spPr>
          <a:xfrm>
            <a:off x="9006520" y="4230812"/>
            <a:ext cx="2948051" cy="1569660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70C0"/>
                </a:solidFill>
              </a:rPr>
              <a:t>This program uses a 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strategy that can be </a:t>
            </a:r>
          </a:p>
          <a:p>
            <a:r>
              <a:rPr lang="en-US" sz="2400" b="1" dirty="0">
                <a:solidFill>
                  <a:srgbClr val="0070C0"/>
                </a:solidFill>
              </a:rPr>
              <a:t>referred to as</a:t>
            </a:r>
          </a:p>
          <a:p>
            <a:r>
              <a:rPr lang="en-US" sz="2400" b="1" i="1" dirty="0">
                <a:solidFill>
                  <a:srgbClr val="0070C0"/>
                </a:solidFill>
              </a:rPr>
              <a:t>“compare each to all”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8D4E91-B10C-024B-98F7-B7095BD74DD7}"/>
              </a:ext>
            </a:extLst>
          </p:cNvPr>
          <p:cNvCxnSpPr/>
          <p:nvPr/>
        </p:nvCxnSpPr>
        <p:spPr>
          <a:xfrm>
            <a:off x="8943975" y="3937457"/>
            <a:ext cx="153352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267B9E0-D9C1-9843-A68A-840B5B67F97E}"/>
              </a:ext>
            </a:extLst>
          </p:cNvPr>
          <p:cNvCxnSpPr>
            <a:endCxn id="5" idx="0"/>
          </p:cNvCxnSpPr>
          <p:nvPr/>
        </p:nvCxnSpPr>
        <p:spPr>
          <a:xfrm>
            <a:off x="10477500" y="3937457"/>
            <a:ext cx="3046" cy="29335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Rounded Rectangle 5">
            <a:extLst>
              <a:ext uri="{FF2B5EF4-FFF2-40B4-BE49-F238E27FC236}">
                <a16:creationId xmlns:a16="http://schemas.microsoft.com/office/drawing/2014/main" id="{C90BE9B5-D40A-DF4D-A68E-8EE18791FF64}"/>
              </a:ext>
            </a:extLst>
          </p:cNvPr>
          <p:cNvSpPr/>
          <p:nvPr/>
        </p:nvSpPr>
        <p:spPr>
          <a:xfrm>
            <a:off x="5295900" y="2476500"/>
            <a:ext cx="3367088" cy="3562350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Difficult to scale the program to more numbers (say, 10, 100, or even more)– i.e., following this strategy will make the code very long, complex, and prone to errors!</a:t>
            </a:r>
          </a:p>
        </p:txBody>
      </p:sp>
    </p:spTree>
    <p:extLst>
      <p:ext uri="{BB962C8B-B14F-4D97-AF65-F5344CB8AC3E}">
        <p14:creationId xmlns:p14="http://schemas.microsoft.com/office/powerpoint/2010/main" val="1411179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in Design: Max of Three Numbers (v2)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CAC25-0266-794A-9025-D433B7025F94}"/>
              </a:ext>
            </a:extLst>
          </p:cNvPr>
          <p:cNvSpPr txBox="1"/>
          <p:nvPr/>
        </p:nvSpPr>
        <p:spPr>
          <a:xfrm>
            <a:off x="1114425" y="1421866"/>
            <a:ext cx="7829550" cy="5324535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en-US" sz="2000" dirty="0"/>
              <a:t>def main():</a:t>
            </a:r>
          </a:p>
          <a:p>
            <a:r>
              <a:rPr lang="en-US" sz="2000" dirty="0"/>
              <a:t>    x1, x2, x3 = </a:t>
            </a:r>
            <a:r>
              <a:rPr lang="en-US" sz="2000" dirty="0" err="1"/>
              <a:t>eval</a:t>
            </a:r>
            <a:r>
              <a:rPr lang="en-US" sz="2000" dirty="0"/>
              <a:t>(input("Please enter three values: "))</a:t>
            </a:r>
          </a:p>
          <a:p>
            <a:endParaRPr lang="en-US" sz="2000" dirty="0"/>
          </a:p>
          <a:p>
            <a:r>
              <a:rPr lang="en-US" sz="2000" b="1" dirty="0">
                <a:solidFill>
                  <a:srgbClr val="C00000"/>
                </a:solidFill>
              </a:rPr>
              <a:t>    if </a:t>
            </a:r>
            <a:r>
              <a:rPr lang="en-US" sz="2000" dirty="0"/>
              <a:t>x1 &gt;= x2</a:t>
            </a:r>
            <a:r>
              <a:rPr lang="en-US" sz="20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000" dirty="0"/>
              <a:t>        </a:t>
            </a:r>
            <a:r>
              <a:rPr lang="en-US" sz="2000" b="1" dirty="0">
                <a:solidFill>
                  <a:srgbClr val="C00000"/>
                </a:solidFill>
              </a:rPr>
              <a:t>if</a:t>
            </a:r>
            <a:r>
              <a:rPr lang="en-US" sz="2000" dirty="0"/>
              <a:t> x1 &gt;= x3</a:t>
            </a:r>
            <a:r>
              <a:rPr lang="en-US" sz="20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000" dirty="0"/>
              <a:t>            max = x1</a:t>
            </a:r>
          </a:p>
          <a:p>
            <a:r>
              <a:rPr lang="en-US" sz="2000" dirty="0"/>
              <a:t>        </a:t>
            </a:r>
            <a:r>
              <a:rPr lang="en-US" sz="2000" b="1" dirty="0">
                <a:solidFill>
                  <a:srgbClr val="C00000"/>
                </a:solidFill>
              </a:rPr>
              <a:t>else:</a:t>
            </a:r>
          </a:p>
          <a:p>
            <a:r>
              <a:rPr lang="en-US" sz="2000" dirty="0"/>
              <a:t>            max = x3</a:t>
            </a:r>
          </a:p>
          <a:p>
            <a:r>
              <a:rPr lang="en-US" sz="2000" dirty="0"/>
              <a:t>    </a:t>
            </a:r>
            <a:r>
              <a:rPr lang="en-US" sz="2000" b="1" dirty="0">
                <a:solidFill>
                  <a:srgbClr val="C00000"/>
                </a:solidFill>
              </a:rPr>
              <a:t>else:</a:t>
            </a:r>
          </a:p>
          <a:p>
            <a:r>
              <a:rPr lang="en-US" sz="2000" b="1" dirty="0">
                <a:solidFill>
                  <a:srgbClr val="C00000"/>
                </a:solidFill>
              </a:rPr>
              <a:t>        if </a:t>
            </a:r>
            <a:r>
              <a:rPr lang="en-US" sz="2000" dirty="0"/>
              <a:t>x2 &gt;= x3</a:t>
            </a:r>
            <a:r>
              <a:rPr lang="en-US" sz="20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000" dirty="0"/>
              <a:t>            max = x2</a:t>
            </a:r>
          </a:p>
          <a:p>
            <a:r>
              <a:rPr lang="en-US" sz="2000" dirty="0"/>
              <a:t>        </a:t>
            </a:r>
            <a:r>
              <a:rPr lang="en-US" sz="2000" b="1" dirty="0">
                <a:solidFill>
                  <a:srgbClr val="C00000"/>
                </a:solidFill>
              </a:rPr>
              <a:t>else:</a:t>
            </a:r>
          </a:p>
          <a:p>
            <a:r>
              <a:rPr lang="en-US" sz="2000" dirty="0"/>
              <a:t>            max = x3</a:t>
            </a:r>
          </a:p>
          <a:p>
            <a:endParaRPr lang="en-US" sz="2000" dirty="0"/>
          </a:p>
          <a:p>
            <a:r>
              <a:rPr lang="en-US" sz="2000" dirty="0"/>
              <a:t>    print("The largest value is", max)</a:t>
            </a:r>
          </a:p>
          <a:p>
            <a:endParaRPr lang="en-US" sz="2000" dirty="0"/>
          </a:p>
          <a:p>
            <a:r>
              <a:rPr lang="en-US" sz="2000" dirty="0"/>
              <a:t>main()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4049E8-EC56-6349-916D-02BFFFD6270F}"/>
              </a:ext>
            </a:extLst>
          </p:cNvPr>
          <p:cNvSpPr txBox="1"/>
          <p:nvPr/>
        </p:nvSpPr>
        <p:spPr>
          <a:xfrm>
            <a:off x="9006520" y="4230812"/>
            <a:ext cx="2782237" cy="1569660"/>
          </a:xfrm>
          <a:prstGeom prst="rect">
            <a:avLst/>
          </a:prstGeom>
          <a:noFill/>
          <a:ln>
            <a:solidFill>
              <a:schemeClr val="accent2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chemeClr val="accent2"/>
                </a:solidFill>
              </a:rPr>
              <a:t>This program uses a 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strategy that can be</a:t>
            </a:r>
          </a:p>
          <a:p>
            <a:r>
              <a:rPr lang="en-US" sz="2400" b="1" dirty="0">
                <a:solidFill>
                  <a:schemeClr val="accent2"/>
                </a:solidFill>
              </a:rPr>
              <a:t>referred to as </a:t>
            </a:r>
          </a:p>
          <a:p>
            <a:r>
              <a:rPr lang="en-US" sz="2400" b="1" i="1" dirty="0">
                <a:solidFill>
                  <a:schemeClr val="accent2"/>
                </a:solidFill>
              </a:rPr>
              <a:t>“decision tree”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8D4E91-B10C-024B-98F7-B7095BD74DD7}"/>
              </a:ext>
            </a:extLst>
          </p:cNvPr>
          <p:cNvCxnSpPr>
            <a:cxnSpLocks/>
          </p:cNvCxnSpPr>
          <p:nvPr/>
        </p:nvCxnSpPr>
        <p:spPr>
          <a:xfrm>
            <a:off x="8943975" y="3937457"/>
            <a:ext cx="1453664" cy="0"/>
          </a:xfrm>
          <a:prstGeom prst="line">
            <a:avLst/>
          </a:prstGeom>
          <a:ln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267B9E0-D9C1-9843-A68A-840B5B67F97E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10397639" y="3937457"/>
            <a:ext cx="0" cy="293355"/>
          </a:xfrm>
          <a:prstGeom prst="straightConnector1">
            <a:avLst/>
          </a:prstGeom>
          <a:ln>
            <a:solidFill>
              <a:schemeClr val="accent2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5775750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15808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in Design: Max of Three Numbers (v2)</a:t>
            </a:r>
          </a:p>
        </p:txBody>
      </p:sp>
      <p:sp>
        <p:nvSpPr>
          <p:cNvPr id="10" name="Diamond 9">
            <a:extLst>
              <a:ext uri="{FF2B5EF4-FFF2-40B4-BE49-F238E27FC236}">
                <a16:creationId xmlns:a16="http://schemas.microsoft.com/office/drawing/2014/main" id="{D2754BEF-20A7-9C49-BE86-57BA54FAC39C}"/>
              </a:ext>
            </a:extLst>
          </p:cNvPr>
          <p:cNvSpPr/>
          <p:nvPr/>
        </p:nvSpPr>
        <p:spPr>
          <a:xfrm>
            <a:off x="4747154" y="1917483"/>
            <a:ext cx="2715943" cy="855407"/>
          </a:xfrm>
          <a:prstGeom prst="diamond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x1 &gt;= x2</a:t>
            </a:r>
          </a:p>
        </p:txBody>
      </p:sp>
      <p:cxnSp>
        <p:nvCxnSpPr>
          <p:cNvPr id="11" name="Straight Arrow Connector 10">
            <a:extLst>
              <a:ext uri="{FF2B5EF4-FFF2-40B4-BE49-F238E27FC236}">
                <a16:creationId xmlns:a16="http://schemas.microsoft.com/office/drawing/2014/main" id="{8A9CA77B-816F-BC4A-BFCC-00537D3C1141}"/>
              </a:ext>
            </a:extLst>
          </p:cNvPr>
          <p:cNvCxnSpPr/>
          <p:nvPr/>
        </p:nvCxnSpPr>
        <p:spPr>
          <a:xfrm>
            <a:off x="6105125" y="1504529"/>
            <a:ext cx="0" cy="4129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5E90FDAC-27D3-CC46-A118-B7594AE53149}"/>
              </a:ext>
            </a:extLst>
          </p:cNvPr>
          <p:cNvCxnSpPr>
            <a:cxnSpLocks/>
          </p:cNvCxnSpPr>
          <p:nvPr/>
        </p:nvCxnSpPr>
        <p:spPr>
          <a:xfrm>
            <a:off x="7398574" y="2343972"/>
            <a:ext cx="1645472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Arrow Connector 12">
            <a:extLst>
              <a:ext uri="{FF2B5EF4-FFF2-40B4-BE49-F238E27FC236}">
                <a16:creationId xmlns:a16="http://schemas.microsoft.com/office/drawing/2014/main" id="{ADCCA2B0-5C34-9347-9C90-D9064BFADD5F}"/>
              </a:ext>
            </a:extLst>
          </p:cNvPr>
          <p:cNvCxnSpPr/>
          <p:nvPr/>
        </p:nvCxnSpPr>
        <p:spPr>
          <a:xfrm>
            <a:off x="9044046" y="2339611"/>
            <a:ext cx="0" cy="6256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29F22DAB-2242-884C-8DC6-A83DA0779F4C}"/>
              </a:ext>
            </a:extLst>
          </p:cNvPr>
          <p:cNvCxnSpPr>
            <a:cxnSpLocks/>
          </p:cNvCxnSpPr>
          <p:nvPr/>
        </p:nvCxnSpPr>
        <p:spPr>
          <a:xfrm>
            <a:off x="5299790" y="4487723"/>
            <a:ext cx="0" cy="507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>
            <a:extLst>
              <a:ext uri="{FF2B5EF4-FFF2-40B4-BE49-F238E27FC236}">
                <a16:creationId xmlns:a16="http://schemas.microsoft.com/office/drawing/2014/main" id="{31F13990-8376-D742-94F7-A588F4B95575}"/>
              </a:ext>
            </a:extLst>
          </p:cNvPr>
          <p:cNvCxnSpPr>
            <a:cxnSpLocks/>
          </p:cNvCxnSpPr>
          <p:nvPr/>
        </p:nvCxnSpPr>
        <p:spPr>
          <a:xfrm flipH="1">
            <a:off x="903566" y="5002857"/>
            <a:ext cx="4396224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>
            <a:extLst>
              <a:ext uri="{FF2B5EF4-FFF2-40B4-BE49-F238E27FC236}">
                <a16:creationId xmlns:a16="http://schemas.microsoft.com/office/drawing/2014/main" id="{839046E6-A90A-F845-AFC6-66166591EB2C}"/>
              </a:ext>
            </a:extLst>
          </p:cNvPr>
          <p:cNvSpPr txBox="1"/>
          <p:nvPr/>
        </p:nvSpPr>
        <p:spPr>
          <a:xfrm>
            <a:off x="7876460" y="1949166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C4AFE355-48C2-5B43-A51B-4A747AC9622D}"/>
              </a:ext>
            </a:extLst>
          </p:cNvPr>
          <p:cNvSpPr txBox="1"/>
          <p:nvPr/>
        </p:nvSpPr>
        <p:spPr>
          <a:xfrm>
            <a:off x="3845428" y="1931280"/>
            <a:ext cx="529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Yes</a:t>
            </a:r>
          </a:p>
        </p:txBody>
      </p:sp>
      <p:cxnSp>
        <p:nvCxnSpPr>
          <p:cNvPr id="19" name="Straight Arrow Connector 18">
            <a:extLst>
              <a:ext uri="{FF2B5EF4-FFF2-40B4-BE49-F238E27FC236}">
                <a16:creationId xmlns:a16="http://schemas.microsoft.com/office/drawing/2014/main" id="{F3E1490A-C936-E44A-AE93-D02BC0E99956}"/>
              </a:ext>
            </a:extLst>
          </p:cNvPr>
          <p:cNvCxnSpPr>
            <a:cxnSpLocks/>
          </p:cNvCxnSpPr>
          <p:nvPr/>
        </p:nvCxnSpPr>
        <p:spPr>
          <a:xfrm>
            <a:off x="3101682" y="2339611"/>
            <a:ext cx="0" cy="625696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>
            <a:extLst>
              <a:ext uri="{FF2B5EF4-FFF2-40B4-BE49-F238E27FC236}">
                <a16:creationId xmlns:a16="http://schemas.microsoft.com/office/drawing/2014/main" id="{924AE8D6-71B0-BF4B-885D-CBD4CECA01D2}"/>
              </a:ext>
            </a:extLst>
          </p:cNvPr>
          <p:cNvSpPr/>
          <p:nvPr/>
        </p:nvSpPr>
        <p:spPr>
          <a:xfrm>
            <a:off x="180574" y="4000639"/>
            <a:ext cx="1445987" cy="49158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max = x1</a:t>
            </a:r>
          </a:p>
        </p:txBody>
      </p:sp>
      <p:cxnSp>
        <p:nvCxnSpPr>
          <p:cNvPr id="21" name="Straight Arrow Connector 20">
            <a:extLst>
              <a:ext uri="{FF2B5EF4-FFF2-40B4-BE49-F238E27FC236}">
                <a16:creationId xmlns:a16="http://schemas.microsoft.com/office/drawing/2014/main" id="{92ADE416-FEA8-3240-B65B-EBD0678E1B5C}"/>
              </a:ext>
            </a:extLst>
          </p:cNvPr>
          <p:cNvCxnSpPr/>
          <p:nvPr/>
        </p:nvCxnSpPr>
        <p:spPr>
          <a:xfrm>
            <a:off x="3101678" y="4995646"/>
            <a:ext cx="0" cy="4129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Diamond 22">
            <a:extLst>
              <a:ext uri="{FF2B5EF4-FFF2-40B4-BE49-F238E27FC236}">
                <a16:creationId xmlns:a16="http://schemas.microsoft.com/office/drawing/2014/main" id="{0E7AF4DF-CA6E-634D-B989-554BECB342AD}"/>
              </a:ext>
            </a:extLst>
          </p:cNvPr>
          <p:cNvSpPr/>
          <p:nvPr/>
        </p:nvSpPr>
        <p:spPr>
          <a:xfrm>
            <a:off x="7686074" y="2981271"/>
            <a:ext cx="2715943" cy="855407"/>
          </a:xfrm>
          <a:prstGeom prst="diamond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X2 &gt;= x3</a:t>
            </a:r>
          </a:p>
        </p:txBody>
      </p:sp>
      <p:cxnSp>
        <p:nvCxnSpPr>
          <p:cNvPr id="24" name="Straight Connector 23">
            <a:extLst>
              <a:ext uri="{FF2B5EF4-FFF2-40B4-BE49-F238E27FC236}">
                <a16:creationId xmlns:a16="http://schemas.microsoft.com/office/drawing/2014/main" id="{EDE4F20D-F378-8446-89E6-03C8C01BCA65}"/>
              </a:ext>
            </a:extLst>
          </p:cNvPr>
          <p:cNvCxnSpPr>
            <a:cxnSpLocks/>
          </p:cNvCxnSpPr>
          <p:nvPr/>
        </p:nvCxnSpPr>
        <p:spPr>
          <a:xfrm>
            <a:off x="10402017" y="3408974"/>
            <a:ext cx="840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Arrow Connector 25">
            <a:extLst>
              <a:ext uri="{FF2B5EF4-FFF2-40B4-BE49-F238E27FC236}">
                <a16:creationId xmlns:a16="http://schemas.microsoft.com/office/drawing/2014/main" id="{53C3EFB1-C94F-544F-85CB-40A8A81FE48B}"/>
              </a:ext>
            </a:extLst>
          </p:cNvPr>
          <p:cNvCxnSpPr>
            <a:cxnSpLocks/>
          </p:cNvCxnSpPr>
          <p:nvPr/>
        </p:nvCxnSpPr>
        <p:spPr>
          <a:xfrm>
            <a:off x="11242157" y="3408974"/>
            <a:ext cx="1" cy="5681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Straight Connector 27">
            <a:extLst>
              <a:ext uri="{FF2B5EF4-FFF2-40B4-BE49-F238E27FC236}">
                <a16:creationId xmlns:a16="http://schemas.microsoft.com/office/drawing/2014/main" id="{1486C77E-88A0-4849-8617-151002CCF31A}"/>
              </a:ext>
            </a:extLst>
          </p:cNvPr>
          <p:cNvCxnSpPr>
            <a:cxnSpLocks/>
          </p:cNvCxnSpPr>
          <p:nvPr/>
        </p:nvCxnSpPr>
        <p:spPr>
          <a:xfrm>
            <a:off x="6845933" y="3408974"/>
            <a:ext cx="840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Arrow Connector 28">
            <a:extLst>
              <a:ext uri="{FF2B5EF4-FFF2-40B4-BE49-F238E27FC236}">
                <a16:creationId xmlns:a16="http://schemas.microsoft.com/office/drawing/2014/main" id="{5268A180-B07D-0C4D-B5DD-FF9D21741342}"/>
              </a:ext>
            </a:extLst>
          </p:cNvPr>
          <p:cNvCxnSpPr>
            <a:cxnSpLocks/>
          </p:cNvCxnSpPr>
          <p:nvPr/>
        </p:nvCxnSpPr>
        <p:spPr>
          <a:xfrm>
            <a:off x="6845932" y="3408974"/>
            <a:ext cx="1" cy="5681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Straight Connector 29">
            <a:extLst>
              <a:ext uri="{FF2B5EF4-FFF2-40B4-BE49-F238E27FC236}">
                <a16:creationId xmlns:a16="http://schemas.microsoft.com/office/drawing/2014/main" id="{22CBA99A-CEE5-CF40-BCCC-AE3262971BB0}"/>
              </a:ext>
            </a:extLst>
          </p:cNvPr>
          <p:cNvCxnSpPr>
            <a:cxnSpLocks/>
          </p:cNvCxnSpPr>
          <p:nvPr/>
        </p:nvCxnSpPr>
        <p:spPr>
          <a:xfrm>
            <a:off x="903566" y="4511273"/>
            <a:ext cx="0" cy="507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>
            <a:extLst>
              <a:ext uri="{FF2B5EF4-FFF2-40B4-BE49-F238E27FC236}">
                <a16:creationId xmlns:a16="http://schemas.microsoft.com/office/drawing/2014/main" id="{7D8D33F2-B391-1D4F-B1C7-BE3F02EC4A46}"/>
              </a:ext>
            </a:extLst>
          </p:cNvPr>
          <p:cNvCxnSpPr>
            <a:cxnSpLocks/>
          </p:cNvCxnSpPr>
          <p:nvPr/>
        </p:nvCxnSpPr>
        <p:spPr>
          <a:xfrm flipH="1" flipV="1">
            <a:off x="3101678" y="5401389"/>
            <a:ext cx="5942366" cy="7211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Arrow Connector 33">
            <a:extLst>
              <a:ext uri="{FF2B5EF4-FFF2-40B4-BE49-F238E27FC236}">
                <a16:creationId xmlns:a16="http://schemas.microsoft.com/office/drawing/2014/main" id="{DE3661D9-2366-694C-9A61-50F2DCE1615F}"/>
              </a:ext>
            </a:extLst>
          </p:cNvPr>
          <p:cNvCxnSpPr>
            <a:cxnSpLocks/>
          </p:cNvCxnSpPr>
          <p:nvPr/>
        </p:nvCxnSpPr>
        <p:spPr>
          <a:xfrm>
            <a:off x="6139934" y="5408600"/>
            <a:ext cx="0" cy="216567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TextBox 34">
            <a:extLst>
              <a:ext uri="{FF2B5EF4-FFF2-40B4-BE49-F238E27FC236}">
                <a16:creationId xmlns:a16="http://schemas.microsoft.com/office/drawing/2014/main" id="{3FE8E9DB-2D6A-8F4A-BC1A-5D6AE7D7AEB8}"/>
              </a:ext>
            </a:extLst>
          </p:cNvPr>
          <p:cNvSpPr txBox="1"/>
          <p:nvPr/>
        </p:nvSpPr>
        <p:spPr>
          <a:xfrm>
            <a:off x="7001188" y="2995068"/>
            <a:ext cx="529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Yes</a:t>
            </a:r>
          </a:p>
        </p:txBody>
      </p:sp>
      <p:sp>
        <p:nvSpPr>
          <p:cNvPr id="36" name="TextBox 35">
            <a:extLst>
              <a:ext uri="{FF2B5EF4-FFF2-40B4-BE49-F238E27FC236}">
                <a16:creationId xmlns:a16="http://schemas.microsoft.com/office/drawing/2014/main" id="{15D45DC5-9F33-F448-8C5A-7FCB28D5AB77}"/>
              </a:ext>
            </a:extLst>
          </p:cNvPr>
          <p:cNvSpPr txBox="1"/>
          <p:nvPr/>
        </p:nvSpPr>
        <p:spPr>
          <a:xfrm>
            <a:off x="10471746" y="2995068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No</a:t>
            </a:r>
          </a:p>
        </p:txBody>
      </p:sp>
      <p:cxnSp>
        <p:nvCxnSpPr>
          <p:cNvPr id="37" name="Straight Connector 36">
            <a:extLst>
              <a:ext uri="{FF2B5EF4-FFF2-40B4-BE49-F238E27FC236}">
                <a16:creationId xmlns:a16="http://schemas.microsoft.com/office/drawing/2014/main" id="{B5B31344-D67B-4A4C-93CD-070775232DE8}"/>
              </a:ext>
            </a:extLst>
          </p:cNvPr>
          <p:cNvCxnSpPr>
            <a:cxnSpLocks/>
            <a:endCxn id="10" idx="1"/>
          </p:cNvCxnSpPr>
          <p:nvPr/>
        </p:nvCxnSpPr>
        <p:spPr>
          <a:xfrm flipV="1">
            <a:off x="3101682" y="2345187"/>
            <a:ext cx="1645472" cy="409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Diamond 39">
            <a:extLst>
              <a:ext uri="{FF2B5EF4-FFF2-40B4-BE49-F238E27FC236}">
                <a16:creationId xmlns:a16="http://schemas.microsoft.com/office/drawing/2014/main" id="{862DEFFC-8615-1E44-A708-940649C165F5}"/>
              </a:ext>
            </a:extLst>
          </p:cNvPr>
          <p:cNvSpPr/>
          <p:nvPr/>
        </p:nvSpPr>
        <p:spPr>
          <a:xfrm>
            <a:off x="1743710" y="2981270"/>
            <a:ext cx="2715943" cy="855407"/>
          </a:xfrm>
          <a:prstGeom prst="diamond">
            <a:avLst/>
          </a:prstGeom>
          <a:solidFill>
            <a:srgbClr val="92D050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b="1" dirty="0">
                <a:solidFill>
                  <a:schemeClr val="tx1"/>
                </a:solidFill>
              </a:rPr>
              <a:t>X1 &gt;= x3</a:t>
            </a:r>
          </a:p>
        </p:txBody>
      </p:sp>
      <p:cxnSp>
        <p:nvCxnSpPr>
          <p:cNvPr id="41" name="Straight Connector 40">
            <a:extLst>
              <a:ext uri="{FF2B5EF4-FFF2-40B4-BE49-F238E27FC236}">
                <a16:creationId xmlns:a16="http://schemas.microsoft.com/office/drawing/2014/main" id="{63F4A5F6-4A16-3B48-9A60-60C042498007}"/>
              </a:ext>
            </a:extLst>
          </p:cNvPr>
          <p:cNvCxnSpPr>
            <a:cxnSpLocks/>
          </p:cNvCxnSpPr>
          <p:nvPr/>
        </p:nvCxnSpPr>
        <p:spPr>
          <a:xfrm>
            <a:off x="4459653" y="3408973"/>
            <a:ext cx="840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Arrow Connector 41">
            <a:extLst>
              <a:ext uri="{FF2B5EF4-FFF2-40B4-BE49-F238E27FC236}">
                <a16:creationId xmlns:a16="http://schemas.microsoft.com/office/drawing/2014/main" id="{B5176735-F0CD-8840-87F4-AB5D6E624F8A}"/>
              </a:ext>
            </a:extLst>
          </p:cNvPr>
          <p:cNvCxnSpPr>
            <a:cxnSpLocks/>
          </p:cNvCxnSpPr>
          <p:nvPr/>
        </p:nvCxnSpPr>
        <p:spPr>
          <a:xfrm>
            <a:off x="5299793" y="3408973"/>
            <a:ext cx="1" cy="5681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>
            <a:extLst>
              <a:ext uri="{FF2B5EF4-FFF2-40B4-BE49-F238E27FC236}">
                <a16:creationId xmlns:a16="http://schemas.microsoft.com/office/drawing/2014/main" id="{81204114-6757-804A-BB39-500402CC4056}"/>
              </a:ext>
            </a:extLst>
          </p:cNvPr>
          <p:cNvCxnSpPr>
            <a:cxnSpLocks/>
          </p:cNvCxnSpPr>
          <p:nvPr/>
        </p:nvCxnSpPr>
        <p:spPr>
          <a:xfrm>
            <a:off x="903569" y="3408973"/>
            <a:ext cx="840141" cy="0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Straight Arrow Connector 43">
            <a:extLst>
              <a:ext uri="{FF2B5EF4-FFF2-40B4-BE49-F238E27FC236}">
                <a16:creationId xmlns:a16="http://schemas.microsoft.com/office/drawing/2014/main" id="{EFC50444-83C6-1048-8D05-F626966A424D}"/>
              </a:ext>
            </a:extLst>
          </p:cNvPr>
          <p:cNvCxnSpPr>
            <a:cxnSpLocks/>
          </p:cNvCxnSpPr>
          <p:nvPr/>
        </p:nvCxnSpPr>
        <p:spPr>
          <a:xfrm>
            <a:off x="903568" y="3408973"/>
            <a:ext cx="1" cy="568115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>
            <a:extLst>
              <a:ext uri="{FF2B5EF4-FFF2-40B4-BE49-F238E27FC236}">
                <a16:creationId xmlns:a16="http://schemas.microsoft.com/office/drawing/2014/main" id="{A4C4A776-B1FA-4141-A8AA-F9B0C6F8EF82}"/>
              </a:ext>
            </a:extLst>
          </p:cNvPr>
          <p:cNvSpPr txBox="1"/>
          <p:nvPr/>
        </p:nvSpPr>
        <p:spPr>
          <a:xfrm>
            <a:off x="1058824" y="2995067"/>
            <a:ext cx="529632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Yes</a:t>
            </a:r>
          </a:p>
        </p:txBody>
      </p:sp>
      <p:sp>
        <p:nvSpPr>
          <p:cNvPr id="46" name="TextBox 45">
            <a:extLst>
              <a:ext uri="{FF2B5EF4-FFF2-40B4-BE49-F238E27FC236}">
                <a16:creationId xmlns:a16="http://schemas.microsoft.com/office/drawing/2014/main" id="{E6D53758-1B36-084B-B27A-0C85016C162B}"/>
              </a:ext>
            </a:extLst>
          </p:cNvPr>
          <p:cNvSpPr txBox="1"/>
          <p:nvPr/>
        </p:nvSpPr>
        <p:spPr>
          <a:xfrm>
            <a:off x="4529382" y="2995067"/>
            <a:ext cx="49084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1" dirty="0"/>
              <a:t>No</a:t>
            </a:r>
          </a:p>
        </p:txBody>
      </p:sp>
      <p:sp>
        <p:nvSpPr>
          <p:cNvPr id="47" name="Rectangle 46">
            <a:extLst>
              <a:ext uri="{FF2B5EF4-FFF2-40B4-BE49-F238E27FC236}">
                <a16:creationId xmlns:a16="http://schemas.microsoft.com/office/drawing/2014/main" id="{D0125C2B-43A1-E645-A66A-CC9592FD333F}"/>
              </a:ext>
            </a:extLst>
          </p:cNvPr>
          <p:cNvSpPr/>
          <p:nvPr/>
        </p:nvSpPr>
        <p:spPr>
          <a:xfrm>
            <a:off x="4576797" y="4000639"/>
            <a:ext cx="1445987" cy="49158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max = x3</a:t>
            </a:r>
          </a:p>
        </p:txBody>
      </p:sp>
      <p:sp>
        <p:nvSpPr>
          <p:cNvPr id="48" name="Rectangle 47">
            <a:extLst>
              <a:ext uri="{FF2B5EF4-FFF2-40B4-BE49-F238E27FC236}">
                <a16:creationId xmlns:a16="http://schemas.microsoft.com/office/drawing/2014/main" id="{6603A838-4A55-3944-B94D-4B70F81D0E8D}"/>
              </a:ext>
            </a:extLst>
          </p:cNvPr>
          <p:cNvSpPr/>
          <p:nvPr/>
        </p:nvSpPr>
        <p:spPr>
          <a:xfrm>
            <a:off x="6139934" y="4000639"/>
            <a:ext cx="1445987" cy="49158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max = x2</a:t>
            </a:r>
          </a:p>
        </p:txBody>
      </p:sp>
      <p:sp>
        <p:nvSpPr>
          <p:cNvPr id="49" name="Rectangle 48">
            <a:extLst>
              <a:ext uri="{FF2B5EF4-FFF2-40B4-BE49-F238E27FC236}">
                <a16:creationId xmlns:a16="http://schemas.microsoft.com/office/drawing/2014/main" id="{520981D4-881A-E44D-A702-950E11FE02CD}"/>
              </a:ext>
            </a:extLst>
          </p:cNvPr>
          <p:cNvSpPr/>
          <p:nvPr/>
        </p:nvSpPr>
        <p:spPr>
          <a:xfrm>
            <a:off x="10519163" y="4000639"/>
            <a:ext cx="1445987" cy="491584"/>
          </a:xfrm>
          <a:prstGeom prst="rect">
            <a:avLst/>
          </a:prstGeom>
          <a:solidFill>
            <a:schemeClr val="accent4"/>
          </a:solidFill>
          <a:ln w="285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solidFill>
                  <a:schemeClr val="tx1"/>
                </a:solidFill>
              </a:rPr>
              <a:t>max = x3</a:t>
            </a:r>
          </a:p>
        </p:txBody>
      </p:sp>
      <p:cxnSp>
        <p:nvCxnSpPr>
          <p:cNvPr id="50" name="Straight Connector 49">
            <a:extLst>
              <a:ext uri="{FF2B5EF4-FFF2-40B4-BE49-F238E27FC236}">
                <a16:creationId xmlns:a16="http://schemas.microsoft.com/office/drawing/2014/main" id="{CE7CBC3A-E182-B647-94AF-A79A3DDEFB9A}"/>
              </a:ext>
            </a:extLst>
          </p:cNvPr>
          <p:cNvCxnSpPr>
            <a:cxnSpLocks/>
          </p:cNvCxnSpPr>
          <p:nvPr/>
        </p:nvCxnSpPr>
        <p:spPr>
          <a:xfrm>
            <a:off x="11242156" y="4480512"/>
            <a:ext cx="0" cy="507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Arrow Connector 50">
            <a:extLst>
              <a:ext uri="{FF2B5EF4-FFF2-40B4-BE49-F238E27FC236}">
                <a16:creationId xmlns:a16="http://schemas.microsoft.com/office/drawing/2014/main" id="{6C34A074-32FA-204C-985E-8D2B6135E6A3}"/>
              </a:ext>
            </a:extLst>
          </p:cNvPr>
          <p:cNvCxnSpPr>
            <a:cxnSpLocks/>
          </p:cNvCxnSpPr>
          <p:nvPr/>
        </p:nvCxnSpPr>
        <p:spPr>
          <a:xfrm flipH="1">
            <a:off x="6845932" y="4995646"/>
            <a:ext cx="4396224" cy="0"/>
          </a:xfrm>
          <a:prstGeom prst="straightConnector1">
            <a:avLst/>
          </a:prstGeom>
          <a:ln w="28575">
            <a:solidFill>
              <a:schemeClr val="tx1"/>
            </a:solidFill>
            <a:tailEnd type="non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Straight Arrow Connector 51">
            <a:extLst>
              <a:ext uri="{FF2B5EF4-FFF2-40B4-BE49-F238E27FC236}">
                <a16:creationId xmlns:a16="http://schemas.microsoft.com/office/drawing/2014/main" id="{56BFA1B4-17D8-9244-98C1-AE0E9530FBB7}"/>
              </a:ext>
            </a:extLst>
          </p:cNvPr>
          <p:cNvCxnSpPr/>
          <p:nvPr/>
        </p:nvCxnSpPr>
        <p:spPr>
          <a:xfrm>
            <a:off x="9044044" y="4988435"/>
            <a:ext cx="0" cy="41295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3" name="Straight Connector 52">
            <a:extLst>
              <a:ext uri="{FF2B5EF4-FFF2-40B4-BE49-F238E27FC236}">
                <a16:creationId xmlns:a16="http://schemas.microsoft.com/office/drawing/2014/main" id="{8485EBC4-8FC4-8D4C-A77B-76A0F066710C}"/>
              </a:ext>
            </a:extLst>
          </p:cNvPr>
          <p:cNvCxnSpPr>
            <a:cxnSpLocks/>
          </p:cNvCxnSpPr>
          <p:nvPr/>
        </p:nvCxnSpPr>
        <p:spPr>
          <a:xfrm>
            <a:off x="6845932" y="4504062"/>
            <a:ext cx="0" cy="507923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5" name="Rounded Rectangle 54">
            <a:extLst>
              <a:ext uri="{FF2B5EF4-FFF2-40B4-BE49-F238E27FC236}">
                <a16:creationId xmlns:a16="http://schemas.microsoft.com/office/drawing/2014/main" id="{F94D36A0-56B8-6B41-957D-FCB315934CE7}"/>
              </a:ext>
            </a:extLst>
          </p:cNvPr>
          <p:cNvSpPr/>
          <p:nvPr/>
        </p:nvSpPr>
        <p:spPr>
          <a:xfrm>
            <a:off x="577334" y="5836505"/>
            <a:ext cx="11125200" cy="804928"/>
          </a:xfrm>
          <a:prstGeom prst="roundRect">
            <a:avLst/>
          </a:prstGeom>
          <a:solidFill>
            <a:schemeClr val="accent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bg1"/>
                </a:solidFill>
              </a:rPr>
              <a:t>Still, this strategy (i.e., decision tree) makes it very difficult to scale the program to more numbers (say, 10, 100, or even more)!</a:t>
            </a:r>
          </a:p>
        </p:txBody>
      </p:sp>
    </p:spTree>
    <p:extLst>
      <p:ext uri="{BB962C8B-B14F-4D97-AF65-F5344CB8AC3E}">
        <p14:creationId xmlns:p14="http://schemas.microsoft.com/office/powerpoint/2010/main" val="31894876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6" grpId="0"/>
      <p:bldP spid="17" grpId="0"/>
      <p:bldP spid="20" grpId="0" animBg="1"/>
      <p:bldP spid="23" grpId="0" animBg="1"/>
      <p:bldP spid="35" grpId="0"/>
      <p:bldP spid="36" grpId="0"/>
      <p:bldP spid="40" grpId="0" animBg="1"/>
      <p:bldP spid="45" grpId="0"/>
      <p:bldP spid="46" grpId="0"/>
      <p:bldP spid="47" grpId="0" animBg="1"/>
      <p:bldP spid="48" grpId="0" animBg="1"/>
      <p:bldP spid="49" grpId="0" animBg="1"/>
      <p:bldP spid="55" grpId="0" animBg="1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815808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in Design: Max of Three Numbers (v3)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CAC25-0266-794A-9025-D433B7025F94}"/>
              </a:ext>
            </a:extLst>
          </p:cNvPr>
          <p:cNvSpPr txBox="1"/>
          <p:nvPr/>
        </p:nvSpPr>
        <p:spPr>
          <a:xfrm>
            <a:off x="923925" y="1690688"/>
            <a:ext cx="7829550" cy="4524315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def main():</a:t>
            </a:r>
          </a:p>
          <a:p>
            <a:r>
              <a:rPr lang="en-US" sz="2400" dirty="0"/>
              <a:t>    x1, x2, x3 = </a:t>
            </a:r>
            <a:r>
              <a:rPr lang="en-US" sz="2400" dirty="0" err="1"/>
              <a:t>eval</a:t>
            </a:r>
            <a:r>
              <a:rPr lang="en-US" sz="2400" dirty="0"/>
              <a:t>(input("Please enter three values: "))</a:t>
            </a:r>
          </a:p>
          <a:p>
            <a:r>
              <a:rPr lang="en-US" sz="2400" dirty="0"/>
              <a:t>    max = x1</a:t>
            </a:r>
          </a:p>
          <a:p>
            <a:r>
              <a:rPr lang="en-US" sz="2400" dirty="0"/>
              <a:t>    </a:t>
            </a:r>
            <a:r>
              <a:rPr lang="en-US" sz="2400" b="1" dirty="0">
                <a:solidFill>
                  <a:srgbClr val="C00000"/>
                </a:solidFill>
              </a:rPr>
              <a:t>if</a:t>
            </a:r>
            <a:r>
              <a:rPr lang="en-US" sz="2400" dirty="0"/>
              <a:t> x2 &gt; max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max = x2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b="1" dirty="0">
                <a:solidFill>
                  <a:srgbClr val="C00000"/>
                </a:solidFill>
              </a:rPr>
              <a:t>if</a:t>
            </a:r>
            <a:r>
              <a:rPr lang="en-US" sz="2400" dirty="0"/>
              <a:t> x3 &gt; max</a:t>
            </a:r>
            <a:r>
              <a:rPr lang="en-US" sz="2400" b="1" dirty="0">
                <a:solidFill>
                  <a:srgbClr val="C00000"/>
                </a:solidFill>
              </a:rPr>
              <a:t>:</a:t>
            </a:r>
          </a:p>
          <a:p>
            <a:r>
              <a:rPr lang="en-US" sz="2400" dirty="0"/>
              <a:t>        max = x3</a:t>
            </a:r>
          </a:p>
          <a:p>
            <a:endParaRPr lang="en-US" sz="2400" dirty="0"/>
          </a:p>
          <a:p>
            <a:r>
              <a:rPr lang="en-US" sz="2400" dirty="0"/>
              <a:t>    print("The largest value is", max)</a:t>
            </a:r>
          </a:p>
          <a:p>
            <a:endParaRPr lang="en-US" sz="2400" dirty="0"/>
          </a:p>
          <a:p>
            <a:r>
              <a:rPr lang="en-US" sz="2400" dirty="0"/>
              <a:t>main()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4049E8-EC56-6349-916D-02BFFFD6270F}"/>
              </a:ext>
            </a:extLst>
          </p:cNvPr>
          <p:cNvSpPr txBox="1"/>
          <p:nvPr/>
        </p:nvSpPr>
        <p:spPr>
          <a:xfrm>
            <a:off x="8816020" y="4230812"/>
            <a:ext cx="3195811" cy="1569660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7030A0"/>
                </a:solidFill>
              </a:rPr>
              <a:t>This program uses a </a:t>
            </a:r>
          </a:p>
          <a:p>
            <a:r>
              <a:rPr lang="en-US" sz="2400" b="1" dirty="0">
                <a:solidFill>
                  <a:srgbClr val="7030A0"/>
                </a:solidFill>
              </a:rPr>
              <a:t>strategy that can be </a:t>
            </a:r>
          </a:p>
          <a:p>
            <a:r>
              <a:rPr lang="en-US" sz="2400" b="1" dirty="0">
                <a:solidFill>
                  <a:srgbClr val="7030A0"/>
                </a:solidFill>
              </a:rPr>
              <a:t>referred to as</a:t>
            </a:r>
          </a:p>
          <a:p>
            <a:r>
              <a:rPr lang="en-US" sz="2400" b="1" i="1" dirty="0">
                <a:solidFill>
                  <a:srgbClr val="7030A0"/>
                </a:solidFill>
              </a:rPr>
              <a:t>“sequential processing”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8D4E91-B10C-024B-98F7-B7095BD74DD7}"/>
              </a:ext>
            </a:extLst>
          </p:cNvPr>
          <p:cNvCxnSpPr>
            <a:cxnSpLocks/>
          </p:cNvCxnSpPr>
          <p:nvPr/>
        </p:nvCxnSpPr>
        <p:spPr>
          <a:xfrm>
            <a:off x="8753475" y="3937457"/>
            <a:ext cx="1660451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267B9E0-D9C1-9843-A68A-840B5B67F97E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10413926" y="3937457"/>
            <a:ext cx="0" cy="29335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719631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815808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in Design: Max of Three Numbers (v3)</a:t>
            </a:r>
          </a:p>
        </p:txBody>
      </p: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CBD8428D-614D-2E4D-B1C5-96FF299228AC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515600" cy="481580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Interestingly, this version (i.e., v3) of the program allows us to scale to larger problems</a:t>
            </a:r>
          </a:p>
          <a:p>
            <a:endParaRPr lang="en-US" dirty="0"/>
          </a:p>
          <a:p>
            <a:r>
              <a:rPr lang="en-US" dirty="0"/>
              <a:t>In particular, we can easily write a program that computes the largest of </a:t>
            </a:r>
            <a:r>
              <a:rPr lang="en-US" i="1" dirty="0"/>
              <a:t>n </a:t>
            </a:r>
            <a:r>
              <a:rPr lang="en-US" dirty="0"/>
              <a:t>numbers by folding our algorithm into a </a:t>
            </a:r>
            <a:r>
              <a:rPr lang="en-US" b="1" i="1" dirty="0"/>
              <a:t>loop</a:t>
            </a:r>
          </a:p>
          <a:p>
            <a:pPr lvl="1"/>
            <a:r>
              <a:rPr lang="en-US" sz="2800" b="1" i="1" dirty="0"/>
              <a:t>A loop is a device that tells a program to do the same thing over and over again!</a:t>
            </a:r>
            <a:r>
              <a:rPr lang="en-US" sz="2800" dirty="0"/>
              <a:t>  (</a:t>
            </a:r>
            <a:r>
              <a:rPr lang="en-US" sz="2800" i="1" dirty="0"/>
              <a:t>more on this next lecture</a:t>
            </a:r>
            <a:r>
              <a:rPr lang="en-US" sz="2800" dirty="0"/>
              <a:t>)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5300A3B2-CFFB-1247-BE87-A68638723063}"/>
              </a:ext>
            </a:extLst>
          </p:cNvPr>
          <p:cNvSpPr txBox="1"/>
          <p:nvPr/>
        </p:nvSpPr>
        <p:spPr>
          <a:xfrm>
            <a:off x="4114800" y="5181600"/>
            <a:ext cx="2801088" cy="830997"/>
          </a:xfrm>
          <a:prstGeom prst="rect">
            <a:avLst/>
          </a:prstGeom>
          <a:noFill/>
          <a:ln>
            <a:noFill/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for</a:t>
            </a:r>
            <a:r>
              <a:rPr lang="en-US" sz="2400" dirty="0"/>
              <a:t> </a:t>
            </a:r>
            <a:r>
              <a:rPr lang="en-US" sz="2400" dirty="0" err="1"/>
              <a:t>i</a:t>
            </a:r>
            <a:r>
              <a:rPr lang="en-US" sz="2400" dirty="0"/>
              <a:t> in </a:t>
            </a:r>
            <a:r>
              <a:rPr lang="en-US" sz="2400" b="1" dirty="0">
                <a:solidFill>
                  <a:srgbClr val="FF0000"/>
                </a:solidFill>
              </a:rPr>
              <a:t>range(</a:t>
            </a:r>
            <a:r>
              <a:rPr lang="en-US" sz="2400" dirty="0"/>
              <a:t>10</a:t>
            </a:r>
            <a:r>
              <a:rPr lang="en-US" sz="2400" b="1" dirty="0">
                <a:solidFill>
                  <a:srgbClr val="FF0000"/>
                </a:solidFill>
              </a:rPr>
              <a:t>):</a:t>
            </a:r>
          </a:p>
          <a:p>
            <a:r>
              <a:rPr lang="en-US" sz="2400" dirty="0"/>
              <a:t>	print(“Hello”)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8C5E90-C0AB-2645-9EE6-C8128DFBEE03}"/>
              </a:ext>
            </a:extLst>
          </p:cNvPr>
          <p:cNvSpPr txBox="1"/>
          <p:nvPr/>
        </p:nvSpPr>
        <p:spPr>
          <a:xfrm>
            <a:off x="7753350" y="5412432"/>
            <a:ext cx="4021998" cy="461665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This will print Hello ten times!</a:t>
            </a:r>
          </a:p>
        </p:txBody>
      </p:sp>
      <p:cxnSp>
        <p:nvCxnSpPr>
          <p:cNvPr id="12" name="Straight Arrow Connector 11">
            <a:extLst>
              <a:ext uri="{FF2B5EF4-FFF2-40B4-BE49-F238E27FC236}">
                <a16:creationId xmlns:a16="http://schemas.microsoft.com/office/drawing/2014/main" id="{873234A9-1F76-594F-8B67-C4B5D784B5E0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7106388" y="5643265"/>
            <a:ext cx="646962" cy="0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653280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10" grpId="0" animBg="1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4350" y="1825625"/>
            <a:ext cx="10515600" cy="4815808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in Design: Max of Three Numbers (v3)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CAC25-0266-794A-9025-D433B7025F94}"/>
              </a:ext>
            </a:extLst>
          </p:cNvPr>
          <p:cNvSpPr txBox="1"/>
          <p:nvPr/>
        </p:nvSpPr>
        <p:spPr>
          <a:xfrm>
            <a:off x="790575" y="1690688"/>
            <a:ext cx="7829550" cy="4939814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square" rtlCol="0">
            <a:spAutoFit/>
          </a:bodyPr>
          <a:lstStyle/>
          <a:p>
            <a:r>
              <a:rPr lang="en-US" sz="2100" dirty="0"/>
              <a:t>def main():</a:t>
            </a:r>
          </a:p>
          <a:p>
            <a:r>
              <a:rPr lang="en-US" sz="2100" dirty="0"/>
              <a:t>    n = </a:t>
            </a:r>
            <a:r>
              <a:rPr lang="en-US" sz="2100" dirty="0" err="1"/>
              <a:t>eval</a:t>
            </a:r>
            <a:r>
              <a:rPr lang="en-US" sz="2100" dirty="0"/>
              <a:t>(input("How many numbers are there? "))</a:t>
            </a:r>
          </a:p>
          <a:p>
            <a:endParaRPr lang="en-US" sz="2100" dirty="0"/>
          </a:p>
          <a:p>
            <a:r>
              <a:rPr lang="en-US" sz="2100" dirty="0"/>
              <a:t>    </a:t>
            </a:r>
            <a:r>
              <a:rPr lang="en-US" sz="2100" dirty="0">
                <a:solidFill>
                  <a:srgbClr val="00B0F0"/>
                </a:solidFill>
              </a:rPr>
              <a:t>#set max to be the first value; we can involve conditions here to </a:t>
            </a:r>
            <a:br>
              <a:rPr lang="en-US" sz="2100" dirty="0">
                <a:solidFill>
                  <a:srgbClr val="00B0F0"/>
                </a:solidFill>
              </a:rPr>
            </a:br>
            <a:r>
              <a:rPr lang="en-US" sz="2100" dirty="0">
                <a:solidFill>
                  <a:srgbClr val="00B0F0"/>
                </a:solidFill>
              </a:rPr>
              <a:t>    #ensure that n is greater than or equal to 1</a:t>
            </a:r>
          </a:p>
          <a:p>
            <a:r>
              <a:rPr lang="en-US" sz="2100" dirty="0"/>
              <a:t>    max = </a:t>
            </a:r>
            <a:r>
              <a:rPr lang="en-US" sz="2100" dirty="0" err="1"/>
              <a:t>eval</a:t>
            </a:r>
            <a:r>
              <a:rPr lang="en-US" sz="2100" dirty="0"/>
              <a:t>(input("Enter a number &gt;&gt; "))</a:t>
            </a:r>
          </a:p>
          <a:p>
            <a:endParaRPr lang="en-US" sz="2100" dirty="0"/>
          </a:p>
          <a:p>
            <a:r>
              <a:rPr lang="en-US" sz="2100" dirty="0"/>
              <a:t>    </a:t>
            </a:r>
            <a:r>
              <a:rPr lang="en-US" sz="2100" dirty="0">
                <a:solidFill>
                  <a:srgbClr val="00B0F0"/>
                </a:solidFill>
              </a:rPr>
              <a:t>#Now compare the n-1 successive values</a:t>
            </a:r>
          </a:p>
          <a:p>
            <a:r>
              <a:rPr lang="en-US" sz="2100" dirty="0"/>
              <a:t>    </a:t>
            </a:r>
            <a:r>
              <a:rPr lang="en-US" sz="2100" b="1" dirty="0">
                <a:solidFill>
                  <a:srgbClr val="FF0000"/>
                </a:solidFill>
              </a:rPr>
              <a:t>for</a:t>
            </a:r>
            <a:r>
              <a:rPr lang="en-US" sz="2100" dirty="0"/>
              <a:t> </a:t>
            </a:r>
            <a:r>
              <a:rPr lang="en-US" sz="2100" dirty="0" err="1"/>
              <a:t>i</a:t>
            </a:r>
            <a:r>
              <a:rPr lang="en-US" sz="2100" dirty="0"/>
              <a:t> in </a:t>
            </a:r>
            <a:r>
              <a:rPr lang="en-US" sz="2100" b="1" dirty="0">
                <a:solidFill>
                  <a:srgbClr val="FF0000"/>
                </a:solidFill>
              </a:rPr>
              <a:t>range(</a:t>
            </a:r>
            <a:r>
              <a:rPr lang="en-US" sz="2100" dirty="0"/>
              <a:t>n-1</a:t>
            </a:r>
            <a:r>
              <a:rPr lang="en-US" sz="2100" b="1" dirty="0">
                <a:solidFill>
                  <a:srgbClr val="FF0000"/>
                </a:solidFill>
              </a:rPr>
              <a:t>)</a:t>
            </a:r>
            <a:r>
              <a:rPr lang="en-US" sz="2100" dirty="0"/>
              <a:t>:</a:t>
            </a:r>
          </a:p>
          <a:p>
            <a:r>
              <a:rPr lang="en-US" sz="2100" dirty="0"/>
              <a:t>        x = </a:t>
            </a:r>
            <a:r>
              <a:rPr lang="en-US" sz="2100" dirty="0" err="1"/>
              <a:t>eval</a:t>
            </a:r>
            <a:r>
              <a:rPr lang="en-US" sz="2100" dirty="0"/>
              <a:t>(input("Enter a number &gt;&gt; "))</a:t>
            </a:r>
          </a:p>
          <a:p>
            <a:r>
              <a:rPr lang="en-US" sz="2100" dirty="0"/>
              <a:t>        </a:t>
            </a:r>
            <a:r>
              <a:rPr lang="en-US" sz="2100" b="1" dirty="0">
                <a:solidFill>
                  <a:srgbClr val="FF0000"/>
                </a:solidFill>
              </a:rPr>
              <a:t>if</a:t>
            </a:r>
            <a:r>
              <a:rPr lang="en-US" sz="2100" dirty="0"/>
              <a:t> x &gt; max</a:t>
            </a:r>
            <a:r>
              <a:rPr lang="en-US" sz="2100" b="1" dirty="0">
                <a:solidFill>
                  <a:srgbClr val="FF0000"/>
                </a:solidFill>
              </a:rPr>
              <a:t>:</a:t>
            </a:r>
          </a:p>
          <a:p>
            <a:r>
              <a:rPr lang="en-US" sz="2100" dirty="0"/>
              <a:t>            max = x</a:t>
            </a:r>
          </a:p>
          <a:p>
            <a:endParaRPr lang="en-US" sz="2100" dirty="0"/>
          </a:p>
          <a:p>
            <a:r>
              <a:rPr lang="en-US" sz="2100" dirty="0"/>
              <a:t>    print("The largest value is", max)</a:t>
            </a:r>
          </a:p>
          <a:p>
            <a:r>
              <a:rPr lang="en-US" sz="2100" dirty="0"/>
              <a:t>main()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4049E8-EC56-6349-916D-02BFFFD6270F}"/>
              </a:ext>
            </a:extLst>
          </p:cNvPr>
          <p:cNvSpPr txBox="1"/>
          <p:nvPr/>
        </p:nvSpPr>
        <p:spPr>
          <a:xfrm>
            <a:off x="8682670" y="4230812"/>
            <a:ext cx="2952347" cy="830997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txBody>
          <a:bodyPr wrap="none" rtlCol="0">
            <a:spAutoFit/>
          </a:bodyPr>
          <a:lstStyle/>
          <a:p>
            <a:pPr algn="ctr"/>
            <a:r>
              <a:rPr lang="en-US" sz="2400" b="1" dirty="0">
                <a:solidFill>
                  <a:srgbClr val="7030A0"/>
                </a:solidFill>
              </a:rPr>
              <a:t>This is a more general</a:t>
            </a:r>
            <a:br>
              <a:rPr lang="en-US" sz="2400" b="1" dirty="0">
                <a:solidFill>
                  <a:srgbClr val="7030A0"/>
                </a:solidFill>
              </a:rPr>
            </a:br>
            <a:r>
              <a:rPr lang="en-US" sz="2400" b="1" dirty="0">
                <a:solidFill>
                  <a:srgbClr val="7030A0"/>
                </a:solidFill>
              </a:rPr>
              <a:t> solution!</a:t>
            </a:r>
            <a:endParaRPr lang="en-US" sz="2400" b="1" i="1" dirty="0">
              <a:solidFill>
                <a:srgbClr val="7030A0"/>
              </a:solidFill>
            </a:endParaRP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8D4E91-B10C-024B-98F7-B7095BD74DD7}"/>
              </a:ext>
            </a:extLst>
          </p:cNvPr>
          <p:cNvCxnSpPr>
            <a:cxnSpLocks/>
          </p:cNvCxnSpPr>
          <p:nvPr/>
        </p:nvCxnSpPr>
        <p:spPr>
          <a:xfrm>
            <a:off x="8620125" y="3937457"/>
            <a:ext cx="1538719" cy="0"/>
          </a:xfrm>
          <a:prstGeom prst="line">
            <a:avLst/>
          </a:prstGeom>
          <a:ln>
            <a:solidFill>
              <a:srgbClr val="7030A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267B9E0-D9C1-9843-A68A-840B5B67F97E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10158844" y="3937457"/>
            <a:ext cx="0" cy="293355"/>
          </a:xfrm>
          <a:prstGeom prst="straightConnector1">
            <a:avLst/>
          </a:prstGeom>
          <a:ln>
            <a:solidFill>
              <a:srgbClr val="7030A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874030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7700" y="1825625"/>
            <a:ext cx="10515600" cy="4815808"/>
          </a:xfrm>
        </p:spPr>
        <p:txBody>
          <a:bodyPr>
            <a:normAutofit/>
          </a:bodyPr>
          <a:lstStyle/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in Design: Max of Three Numbers (v4)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54049E8-EC56-6349-916D-02BFFFD6270F}"/>
              </a:ext>
            </a:extLst>
          </p:cNvPr>
          <p:cNvSpPr txBox="1"/>
          <p:nvPr/>
        </p:nvSpPr>
        <p:spPr>
          <a:xfrm>
            <a:off x="8816020" y="4230812"/>
            <a:ext cx="2784032" cy="1569660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none" rtlCol="0">
            <a:spAutoFit/>
          </a:bodyPr>
          <a:lstStyle/>
          <a:p>
            <a:r>
              <a:rPr lang="en-US" sz="2400" b="1" dirty="0">
                <a:solidFill>
                  <a:srgbClr val="00B050"/>
                </a:solidFill>
              </a:rPr>
              <a:t>This program uses a 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strategy that can be </a:t>
            </a:r>
          </a:p>
          <a:p>
            <a:r>
              <a:rPr lang="en-US" sz="2400" b="1" dirty="0">
                <a:solidFill>
                  <a:srgbClr val="00B050"/>
                </a:solidFill>
              </a:rPr>
              <a:t>referred to as</a:t>
            </a:r>
          </a:p>
          <a:p>
            <a:r>
              <a:rPr lang="en-US" sz="2400" b="1" i="1" dirty="0">
                <a:solidFill>
                  <a:srgbClr val="00B050"/>
                </a:solidFill>
              </a:rPr>
              <a:t>“use Python”!</a:t>
            </a:r>
          </a:p>
        </p:txBody>
      </p:sp>
      <p:cxnSp>
        <p:nvCxnSpPr>
          <p:cNvPr id="7" name="Straight Connector 6">
            <a:extLst>
              <a:ext uri="{FF2B5EF4-FFF2-40B4-BE49-F238E27FC236}">
                <a16:creationId xmlns:a16="http://schemas.microsoft.com/office/drawing/2014/main" id="{038D4E91-B10C-024B-98F7-B7095BD74DD7}"/>
              </a:ext>
            </a:extLst>
          </p:cNvPr>
          <p:cNvCxnSpPr>
            <a:cxnSpLocks/>
          </p:cNvCxnSpPr>
          <p:nvPr/>
        </p:nvCxnSpPr>
        <p:spPr>
          <a:xfrm>
            <a:off x="8753475" y="3937457"/>
            <a:ext cx="1454561" cy="0"/>
          </a:xfrm>
          <a:prstGeom prst="line">
            <a:avLst/>
          </a:prstGeom>
          <a:ln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>
            <a:extLst>
              <a:ext uri="{FF2B5EF4-FFF2-40B4-BE49-F238E27FC236}">
                <a16:creationId xmlns:a16="http://schemas.microsoft.com/office/drawing/2014/main" id="{8267B9E0-D9C1-9843-A68A-840B5B67F97E}"/>
              </a:ext>
            </a:extLst>
          </p:cNvPr>
          <p:cNvCxnSpPr>
            <a:cxnSpLocks/>
            <a:endCxn id="5" idx="0"/>
          </p:cNvCxnSpPr>
          <p:nvPr/>
        </p:nvCxnSpPr>
        <p:spPr>
          <a:xfrm>
            <a:off x="10208036" y="3937457"/>
            <a:ext cx="0" cy="293355"/>
          </a:xfrm>
          <a:prstGeom prst="straightConnector1">
            <a:avLst/>
          </a:prstGeom>
          <a:ln>
            <a:solidFill>
              <a:srgbClr val="00B05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>
            <a:extLst>
              <a:ext uri="{FF2B5EF4-FFF2-40B4-BE49-F238E27FC236}">
                <a16:creationId xmlns:a16="http://schemas.microsoft.com/office/drawing/2014/main" id="{EAB312DC-2B35-2146-A225-D4C508981221}"/>
              </a:ext>
            </a:extLst>
          </p:cNvPr>
          <p:cNvSpPr txBox="1">
            <a:spLocks/>
          </p:cNvSpPr>
          <p:nvPr/>
        </p:nvSpPr>
        <p:spPr>
          <a:xfrm>
            <a:off x="838200" y="1825625"/>
            <a:ext cx="10706100" cy="822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/>
              <a:t>We can even go </a:t>
            </a:r>
            <a:r>
              <a:rPr lang="en-US" dirty="0">
                <a:solidFill>
                  <a:srgbClr val="00B050"/>
                </a:solidFill>
              </a:rPr>
              <a:t>green</a:t>
            </a:r>
            <a:r>
              <a:rPr lang="en-US" dirty="0"/>
              <a:t>!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dirty="0"/>
          </a:p>
          <a:p>
            <a:pPr marL="0" indent="0">
              <a:buFont typeface="Arial" panose="020B0604020202020204" pitchFamily="34" charset="0"/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EBECAC25-0266-794A-9025-D433B7025F94}"/>
              </a:ext>
            </a:extLst>
          </p:cNvPr>
          <p:cNvSpPr txBox="1"/>
          <p:nvPr/>
        </p:nvSpPr>
        <p:spPr>
          <a:xfrm>
            <a:off x="923925" y="2783295"/>
            <a:ext cx="7829550" cy="2308324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def main():</a:t>
            </a:r>
          </a:p>
          <a:p>
            <a:r>
              <a:rPr lang="en-US" sz="2400" dirty="0">
                <a:solidFill>
                  <a:srgbClr val="00B050"/>
                </a:solidFill>
              </a:rPr>
              <a:t>    x1, x2, x3 = </a:t>
            </a:r>
            <a:r>
              <a:rPr lang="en-US" sz="2400" dirty="0" err="1">
                <a:solidFill>
                  <a:srgbClr val="00B050"/>
                </a:solidFill>
              </a:rPr>
              <a:t>eval</a:t>
            </a:r>
            <a:r>
              <a:rPr lang="en-US" sz="2400" dirty="0">
                <a:solidFill>
                  <a:srgbClr val="00B050"/>
                </a:solidFill>
              </a:rPr>
              <a:t>(input("Please enter three values: "))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    print("The largest value is", </a:t>
            </a:r>
            <a:r>
              <a:rPr lang="en-US" sz="2400" b="1" dirty="0">
                <a:solidFill>
                  <a:srgbClr val="00B050"/>
                </a:solidFill>
              </a:rPr>
              <a:t>max</a:t>
            </a:r>
            <a:r>
              <a:rPr lang="en-US" sz="2400" dirty="0">
                <a:solidFill>
                  <a:srgbClr val="00B050"/>
                </a:solidFill>
              </a:rPr>
              <a:t>(x1, x2, x3))</a:t>
            </a:r>
          </a:p>
          <a:p>
            <a:endParaRPr lang="en-US" sz="2400" dirty="0">
              <a:solidFill>
                <a:srgbClr val="00B050"/>
              </a:solidFill>
            </a:endParaRPr>
          </a:p>
          <a:p>
            <a:r>
              <a:rPr lang="en-US" sz="2400" dirty="0">
                <a:solidFill>
                  <a:srgbClr val="00B050"/>
                </a:solidFill>
              </a:rPr>
              <a:t>main()</a:t>
            </a:r>
          </a:p>
        </p:txBody>
      </p:sp>
    </p:spTree>
    <p:extLst>
      <p:ext uri="{BB962C8B-B14F-4D97-AF65-F5344CB8AC3E}">
        <p14:creationId xmlns:p14="http://schemas.microsoft.com/office/powerpoint/2010/main" val="14353542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#The following line will make the math library in Python available for us.</a:t>
            </a:r>
          </a:p>
          <a:p>
            <a:r>
              <a:rPr lang="en-US" sz="2400" dirty="0">
                <a:solidFill>
                  <a:srgbClr val="00B050"/>
                </a:solidFill>
              </a:rPr>
              <a:t>import</a:t>
            </a:r>
            <a:r>
              <a:rPr lang="en-US" sz="2400" dirty="0"/>
              <a:t> math</a:t>
            </a:r>
          </a:p>
          <a:p>
            <a:endParaRPr lang="en-US" sz="2400" dirty="0"/>
          </a:p>
          <a:p>
            <a:r>
              <a:rPr lang="en-US" sz="2400" dirty="0"/>
              <a:t>def </a:t>
            </a:r>
            <a:r>
              <a:rPr lang="en-US" sz="2400" dirty="0" err="1"/>
              <a:t>rootsQEq</a:t>
            </a:r>
            <a:r>
              <a:rPr lang="en-US" sz="2400" dirty="0"/>
              <a:t>():</a:t>
            </a:r>
          </a:p>
          <a:p>
            <a:r>
              <a:rPr lang="en-US" sz="2400" dirty="0"/>
              <a:t>    print("This program finds the real solutions to a quadratic.")</a:t>
            </a:r>
          </a:p>
          <a:p>
            <a:r>
              <a:rPr lang="en-US" sz="2400" dirty="0"/>
              <a:t>    print()</a:t>
            </a:r>
          </a:p>
          <a:p>
            <a:endParaRPr lang="en-US" sz="2400" dirty="0"/>
          </a:p>
          <a:p>
            <a:r>
              <a:rPr lang="en-US" sz="2400" dirty="0"/>
              <a:t>    a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a: "))</a:t>
            </a:r>
          </a:p>
          <a:p>
            <a:r>
              <a:rPr lang="en-US" sz="2400" dirty="0"/>
              <a:t>    b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b: "))</a:t>
            </a:r>
          </a:p>
          <a:p>
            <a:r>
              <a:rPr lang="en-US" sz="2400" dirty="0"/>
              <a:t>    c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c: "))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12543418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6100" cy="4815808"/>
          </a:xfrm>
        </p:spPr>
        <p:txBody>
          <a:bodyPr>
            <a:normAutofit/>
          </a:bodyPr>
          <a:lstStyle/>
          <a:p>
            <a:r>
              <a:rPr lang="en-US" dirty="0"/>
              <a:t>There is typically more than 1 way to solve a problem!</a:t>
            </a:r>
          </a:p>
          <a:p>
            <a:endParaRPr lang="en-US" dirty="0"/>
          </a:p>
          <a:p>
            <a:r>
              <a:rPr lang="en-US" dirty="0"/>
              <a:t>Do not rush to code up the first idea that pops into your head; rather, think about your design and ask yourself if there is a better way to solve the problem</a:t>
            </a:r>
          </a:p>
          <a:p>
            <a:endParaRPr lang="en-US" dirty="0"/>
          </a:p>
          <a:p>
            <a:r>
              <a:rPr lang="en-US" dirty="0"/>
              <a:t>Generality is good – we arrived at the best solution to the max of three problem by considering the more general max of </a:t>
            </a:r>
            <a:r>
              <a:rPr lang="en-US" i="1" dirty="0"/>
              <a:t>n </a:t>
            </a:r>
            <a:r>
              <a:rPr lang="en-US" dirty="0"/>
              <a:t>numbers problem</a:t>
            </a:r>
          </a:p>
          <a:p>
            <a:endParaRPr lang="en-US" dirty="0"/>
          </a:p>
          <a:p>
            <a:r>
              <a:rPr lang="en-US" dirty="0"/>
              <a:t>Do not reinvent the wheel– you can use Python’s existing libraries!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Study in Design: Lessons Learned</a:t>
            </a:r>
          </a:p>
        </p:txBody>
      </p:sp>
    </p:spTree>
    <p:extLst>
      <p:ext uri="{BB962C8B-B14F-4D97-AF65-F5344CB8AC3E}">
        <p14:creationId xmlns:p14="http://schemas.microsoft.com/office/powerpoint/2010/main" val="35553924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6100" cy="4815808"/>
          </a:xfrm>
        </p:spPr>
        <p:txBody>
          <a:bodyPr>
            <a:normAutofit lnSpcReduction="10000"/>
          </a:bodyPr>
          <a:lstStyle/>
          <a:p>
            <a:r>
              <a:rPr lang="en-US" dirty="0"/>
              <a:t>Decision structures are control structures that allow a program to execute different sequences of instructions for different cases</a:t>
            </a:r>
          </a:p>
          <a:p>
            <a:endParaRPr lang="en-US" dirty="0"/>
          </a:p>
          <a:p>
            <a:r>
              <a:rPr lang="en-US" dirty="0"/>
              <a:t>Decisions are implemented in Python as follows:</a:t>
            </a:r>
          </a:p>
          <a:p>
            <a:pPr lvl="1"/>
            <a:r>
              <a:rPr lang="en-US" dirty="0"/>
              <a:t>A simple decision with 1 condition (i.e., one-way decision) can be implemented with 1 </a:t>
            </a:r>
            <a:r>
              <a:rPr lang="en-US" b="1" i="1" dirty="0">
                <a:solidFill>
                  <a:srgbClr val="0070C0"/>
                </a:solidFill>
              </a:rPr>
              <a:t>if</a:t>
            </a:r>
            <a:r>
              <a:rPr lang="en-US" dirty="0"/>
              <a:t> clause</a:t>
            </a:r>
          </a:p>
          <a:p>
            <a:pPr lvl="1"/>
            <a:r>
              <a:rPr lang="en-US" dirty="0"/>
              <a:t>A decision with 2 conditions (i.e., two-way decision) can be implemented with 1 if and 1 else (i.e., </a:t>
            </a:r>
            <a:r>
              <a:rPr lang="en-US" b="1" i="1" dirty="0">
                <a:solidFill>
                  <a:srgbClr val="0070C0"/>
                </a:solidFill>
              </a:rPr>
              <a:t>if-else</a:t>
            </a:r>
            <a:r>
              <a:rPr lang="en-US" dirty="0"/>
              <a:t>) clauses</a:t>
            </a:r>
          </a:p>
          <a:p>
            <a:pPr lvl="1"/>
            <a:r>
              <a:rPr lang="en-US" dirty="0"/>
              <a:t>A decision with 3 or more conditions (i.e., multi-way decision) can be implemented with 3 or more </a:t>
            </a:r>
            <a:r>
              <a:rPr lang="en-US" b="1" i="1" dirty="0">
                <a:solidFill>
                  <a:srgbClr val="0070C0"/>
                </a:solidFill>
              </a:rPr>
              <a:t>if-</a:t>
            </a:r>
            <a:r>
              <a:rPr lang="en-US" b="1" i="1" dirty="0" err="1">
                <a:solidFill>
                  <a:srgbClr val="0070C0"/>
                </a:solidFill>
              </a:rPr>
              <a:t>elif</a:t>
            </a:r>
            <a:r>
              <a:rPr lang="en-US" b="1" i="1" dirty="0">
                <a:solidFill>
                  <a:srgbClr val="0070C0"/>
                </a:solidFill>
              </a:rPr>
              <a:t>-else</a:t>
            </a:r>
            <a:r>
              <a:rPr lang="en-US" dirty="0"/>
              <a:t> clauses</a:t>
            </a:r>
          </a:p>
          <a:p>
            <a:pPr lvl="2"/>
            <a:r>
              <a:rPr lang="en-US" dirty="0"/>
              <a:t>E.g., for 3-way, you can use 1 if, 1 </a:t>
            </a:r>
            <a:r>
              <a:rPr lang="en-US" dirty="0" err="1"/>
              <a:t>elif</a:t>
            </a:r>
            <a:r>
              <a:rPr lang="en-US" dirty="0"/>
              <a:t>, and 1 else</a:t>
            </a:r>
          </a:p>
          <a:p>
            <a:pPr lvl="2"/>
            <a:r>
              <a:rPr lang="en-US" dirty="0"/>
              <a:t>E.g., for 4-way, you can use 1 if, 2 </a:t>
            </a:r>
            <a:r>
              <a:rPr lang="en-US" dirty="0" err="1"/>
              <a:t>elifs</a:t>
            </a:r>
            <a:r>
              <a:rPr lang="en-US" dirty="0"/>
              <a:t>, and 1 else</a:t>
            </a:r>
          </a:p>
          <a:p>
            <a:pPr lvl="2"/>
            <a:r>
              <a:rPr lang="en-US" dirty="0"/>
              <a:t>E.g., for n-way, you can use 1 if, n </a:t>
            </a:r>
            <a:r>
              <a:rPr lang="en-US" dirty="0" err="1"/>
              <a:t>elifs</a:t>
            </a:r>
            <a:r>
              <a:rPr lang="en-US" dirty="0"/>
              <a:t>, and 1 else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0396649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6100" cy="4815808"/>
          </a:xfrm>
        </p:spPr>
        <p:txBody>
          <a:bodyPr>
            <a:normAutofit/>
          </a:bodyPr>
          <a:lstStyle/>
          <a:p>
            <a:r>
              <a:rPr lang="en-US" dirty="0"/>
              <a:t>Decisions are based on the evaluations of conditions, which are simple Boolean expressions that can be constructed using different kinds of operators (e.g., </a:t>
            </a:r>
            <a:r>
              <a:rPr lang="en-US" i="1" dirty="0">
                <a:solidFill>
                  <a:srgbClr val="0070C0"/>
                </a:solidFill>
              </a:rPr>
              <a:t>relational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logical</a:t>
            </a:r>
            <a:r>
              <a:rPr lang="en-US" dirty="0"/>
              <a:t>, </a:t>
            </a:r>
            <a:r>
              <a:rPr lang="en-US" i="1" dirty="0">
                <a:solidFill>
                  <a:srgbClr val="0070C0"/>
                </a:solidFill>
              </a:rPr>
              <a:t>membership</a:t>
            </a:r>
            <a:r>
              <a:rPr lang="en-US" dirty="0"/>
              <a:t>, and </a:t>
            </a:r>
            <a:r>
              <a:rPr lang="en-US" i="1" dirty="0">
                <a:solidFill>
                  <a:srgbClr val="0070C0"/>
                </a:solidFill>
              </a:rPr>
              <a:t>identity</a:t>
            </a:r>
            <a:r>
              <a:rPr lang="en-US" dirty="0"/>
              <a:t> operators)</a:t>
            </a:r>
          </a:p>
          <a:p>
            <a:endParaRPr lang="en-US" dirty="0"/>
          </a:p>
          <a:p>
            <a:r>
              <a:rPr lang="en-US" dirty="0"/>
              <a:t>A Boolean expression is either True or False</a:t>
            </a:r>
          </a:p>
          <a:p>
            <a:endParaRPr lang="en-US" dirty="0"/>
          </a:p>
          <a:p>
            <a:r>
              <a:rPr lang="en-US" dirty="0"/>
              <a:t>Algorithms that incorporate decisions can become quite complicated as decision structures are nested</a:t>
            </a:r>
          </a:p>
          <a:p>
            <a:pPr lvl="1"/>
            <a:r>
              <a:rPr lang="en-US" dirty="0"/>
              <a:t>Usually a number of solutions are possible, and careful thought should be given to produce correct, efficient, and understandable programs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Summary</a:t>
            </a:r>
          </a:p>
        </p:txBody>
      </p:sp>
    </p:spTree>
    <p:extLst>
      <p:ext uri="{BB962C8B-B14F-4D97-AF65-F5344CB8AC3E}">
        <p14:creationId xmlns:p14="http://schemas.microsoft.com/office/powerpoint/2010/main" val="2040268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706100" cy="4815808"/>
          </a:xfrm>
        </p:spPr>
        <p:txBody>
          <a:bodyPr>
            <a:normAutofit/>
          </a:bodyPr>
          <a:lstStyle/>
          <a:p>
            <a:r>
              <a:rPr lang="en-US" dirty="0"/>
              <a:t>Loop Structures- Part I</a:t>
            </a:r>
          </a:p>
          <a:p>
            <a:endParaRPr lang="en-US" dirty="0"/>
          </a:p>
          <a:p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pPr lvl="1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Next Lecture…</a:t>
            </a:r>
          </a:p>
        </p:txBody>
      </p:sp>
    </p:spTree>
    <p:extLst>
      <p:ext uri="{BB962C8B-B14F-4D97-AF65-F5344CB8AC3E}">
        <p14:creationId xmlns:p14="http://schemas.microsoft.com/office/powerpoint/2010/main" val="5190402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</a:t>
            </a:r>
            <a:r>
              <a:rPr lang="en-US" sz="2400" dirty="0">
                <a:solidFill>
                  <a:srgbClr val="FF0000"/>
                </a:solidFill>
              </a:rPr>
              <a:t>#To call a function from the math library, we can use the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  #dot operator as follows:</a:t>
            </a:r>
          </a:p>
          <a:p>
            <a:r>
              <a:rPr lang="en-US" sz="2400" dirty="0"/>
              <a:t>    </a:t>
            </a:r>
            <a:r>
              <a:rPr lang="en-US" sz="2400" dirty="0" err="1"/>
              <a:t>s_root_val</a:t>
            </a:r>
            <a:r>
              <a:rPr lang="en-US" sz="2400" dirty="0"/>
              <a:t> = </a:t>
            </a:r>
            <a:r>
              <a:rPr lang="en-US" sz="2400" dirty="0" err="1">
                <a:solidFill>
                  <a:srgbClr val="00B050"/>
                </a:solidFill>
              </a:rPr>
              <a:t>math.sqrt</a:t>
            </a:r>
            <a:r>
              <a:rPr lang="en-US" sz="2400" dirty="0"/>
              <a:t>(b*b - 4 * a * c)</a:t>
            </a:r>
          </a:p>
          <a:p>
            <a:r>
              <a:rPr lang="en-US" sz="2400" dirty="0"/>
              <a:t>    root1 = (-b +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root2 = (-b -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endParaRPr lang="en-US" sz="2400" dirty="0"/>
          </a:p>
          <a:p>
            <a:r>
              <a:rPr lang="en-US" sz="2400" dirty="0"/>
              <a:t>    print()</a:t>
            </a:r>
          </a:p>
          <a:p>
            <a:r>
              <a:rPr lang="en-US" sz="2400" dirty="0"/>
              <a:t>    print("The solutions are: ", root1, root2)</a:t>
            </a:r>
          </a:p>
          <a:p>
            <a:endParaRPr lang="en-US" sz="2400" dirty="0"/>
          </a:p>
          <a:p>
            <a:r>
              <a:rPr lang="en-US" sz="2400" dirty="0">
                <a:solidFill>
                  <a:srgbClr val="FF0000"/>
                </a:solidFill>
              </a:rPr>
              <a:t>#Call the function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r>
              <a:rPr lang="en-US" sz="2400" dirty="0">
                <a:solidFill>
                  <a:srgbClr val="FF0000"/>
                </a:solidFill>
              </a:rPr>
              <a:t>()</a:t>
            </a:r>
          </a:p>
          <a:p>
            <a:r>
              <a:rPr lang="en-US" sz="2400" dirty="0" err="1"/>
              <a:t>rootsQEq</a:t>
            </a:r>
            <a:r>
              <a:rPr lang="en-US" sz="2400" dirty="0"/>
              <a:t>()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0074743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056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A sample run:</a:t>
            </a: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31DD1A-EF64-2D49-A14A-840D2E0D9CCE}"/>
              </a:ext>
            </a:extLst>
          </p:cNvPr>
          <p:cNvSpPr txBox="1"/>
          <p:nvPr/>
        </p:nvSpPr>
        <p:spPr>
          <a:xfrm>
            <a:off x="1518240" y="2230790"/>
            <a:ext cx="9560885" cy="4524315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program finds the real solutions to a quadratic.</a:t>
            </a:r>
          </a:p>
          <a:p>
            <a:endParaRPr lang="en-US" sz="2400" dirty="0"/>
          </a:p>
          <a:p>
            <a:r>
              <a:rPr lang="en-US" sz="2400" dirty="0"/>
              <a:t>Enter the value of coefficient a: 1</a:t>
            </a:r>
          </a:p>
          <a:p>
            <a:r>
              <a:rPr lang="en-US" sz="2400" dirty="0"/>
              <a:t>Enter the value of coefficient b: 2</a:t>
            </a:r>
          </a:p>
          <a:p>
            <a:r>
              <a:rPr lang="en-US" sz="2400" dirty="0"/>
              <a:t>Enter the value of coefficient c: 3</a:t>
            </a:r>
          </a:p>
          <a:p>
            <a:r>
              <a:rPr lang="en-US" sz="2400" dirty="0">
                <a:solidFill>
                  <a:srgbClr val="FF0000"/>
                </a:solidFill>
              </a:rPr>
              <a:t>Traceback (most recent call last):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File "/Users/</a:t>
            </a:r>
            <a:r>
              <a:rPr lang="en-US" sz="2400" dirty="0" err="1">
                <a:solidFill>
                  <a:srgbClr val="FF0000"/>
                </a:solidFill>
              </a:rPr>
              <a:t>mhhammou</a:t>
            </a:r>
            <a:r>
              <a:rPr lang="en-US" sz="2400" dirty="0">
                <a:solidFill>
                  <a:srgbClr val="FF0000"/>
                </a:solidFill>
              </a:rPr>
              <a:t>/Desktop/CMU-Q/Courses/15-110/Programs/Lecture4/</a:t>
            </a:r>
            <a:r>
              <a:rPr lang="en-US" sz="2400" dirty="0" err="1">
                <a:solidFill>
                  <a:srgbClr val="FF0000"/>
                </a:solidFill>
              </a:rPr>
              <a:t>RootsQE.py</a:t>
            </a:r>
            <a:r>
              <a:rPr lang="en-US" sz="2400" dirty="0">
                <a:solidFill>
                  <a:srgbClr val="FF0000"/>
                </a:solidFill>
              </a:rPr>
              <a:t>", line 22, in &lt;module&gt;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r>
              <a:rPr lang="en-US" sz="2400" dirty="0">
                <a:solidFill>
                  <a:srgbClr val="FF0000"/>
                </a:solidFill>
              </a:rPr>
              <a:t>()</a:t>
            </a:r>
          </a:p>
          <a:p>
            <a:r>
              <a:rPr lang="en-US" sz="2400" dirty="0">
                <a:solidFill>
                  <a:srgbClr val="FF0000"/>
                </a:solidFill>
              </a:rPr>
              <a:t>  File "/Users/</a:t>
            </a:r>
            <a:r>
              <a:rPr lang="en-US" sz="2400" dirty="0" err="1">
                <a:solidFill>
                  <a:srgbClr val="FF0000"/>
                </a:solidFill>
              </a:rPr>
              <a:t>mhhammou</a:t>
            </a:r>
            <a:r>
              <a:rPr lang="en-US" sz="2400" dirty="0">
                <a:solidFill>
                  <a:srgbClr val="FF0000"/>
                </a:solidFill>
              </a:rPr>
              <a:t>/Desktop/CMU-Q/Courses/15-110/Programs/Lecture4/</a:t>
            </a:r>
            <a:r>
              <a:rPr lang="en-US" sz="2400" dirty="0" err="1">
                <a:solidFill>
                  <a:srgbClr val="FF0000"/>
                </a:solidFill>
              </a:rPr>
              <a:t>RootsQE.py</a:t>
            </a:r>
            <a:r>
              <a:rPr lang="en-US" sz="2400" dirty="0">
                <a:solidFill>
                  <a:srgbClr val="FF0000"/>
                </a:solidFill>
              </a:rPr>
              <a:t>", line 14, in </a:t>
            </a:r>
            <a:r>
              <a:rPr lang="en-US" sz="2400" dirty="0" err="1">
                <a:solidFill>
                  <a:srgbClr val="FF0000"/>
                </a:solidFill>
              </a:rPr>
              <a:t>rootsQEq</a:t>
            </a:r>
            <a:endParaRPr lang="en-US" sz="2400" dirty="0">
              <a:solidFill>
                <a:srgbClr val="FF0000"/>
              </a:solidFill>
            </a:endParaRPr>
          </a:p>
          <a:p>
            <a:r>
              <a:rPr lang="en-US" sz="2400" dirty="0">
                <a:solidFill>
                  <a:srgbClr val="FF0000"/>
                </a:solidFill>
              </a:rPr>
              <a:t>    </a:t>
            </a:r>
            <a:r>
              <a:rPr lang="en-US" sz="2400" dirty="0" err="1">
                <a:solidFill>
                  <a:srgbClr val="FF0000"/>
                </a:solidFill>
              </a:rPr>
              <a:t>s_root_val</a:t>
            </a:r>
            <a:r>
              <a:rPr lang="en-US" sz="2400" dirty="0">
                <a:solidFill>
                  <a:srgbClr val="FF0000"/>
                </a:solidFill>
              </a:rPr>
              <a:t> = </a:t>
            </a:r>
            <a:r>
              <a:rPr lang="en-US" sz="2400" dirty="0" err="1">
                <a:solidFill>
                  <a:srgbClr val="FF0000"/>
                </a:solidFill>
              </a:rPr>
              <a:t>math.sqrt</a:t>
            </a:r>
            <a:r>
              <a:rPr lang="en-US" sz="2400" dirty="0">
                <a:solidFill>
                  <a:srgbClr val="FF0000"/>
                </a:solidFill>
              </a:rPr>
              <a:t>(b*b - 4 * a * c)</a:t>
            </a:r>
          </a:p>
          <a:p>
            <a:r>
              <a:rPr lang="en-US" sz="2400" dirty="0" err="1">
                <a:solidFill>
                  <a:srgbClr val="FF0000"/>
                </a:solidFill>
              </a:rPr>
              <a:t>ValueError</a:t>
            </a:r>
            <a:r>
              <a:rPr lang="en-US" sz="2400" dirty="0">
                <a:solidFill>
                  <a:srgbClr val="FF0000"/>
                </a:solidFill>
              </a:rPr>
              <a:t>: math domain error</a:t>
            </a:r>
          </a:p>
        </p:txBody>
      </p:sp>
      <p:sp>
        <p:nvSpPr>
          <p:cNvPr id="5" name="Rounded Rectangle 4">
            <a:extLst>
              <a:ext uri="{FF2B5EF4-FFF2-40B4-BE49-F238E27FC236}">
                <a16:creationId xmlns:a16="http://schemas.microsoft.com/office/drawing/2014/main" id="{5AA0969F-36C2-BA4C-B7B2-8D22BF978F97}"/>
              </a:ext>
            </a:extLst>
          </p:cNvPr>
          <p:cNvSpPr/>
          <p:nvPr/>
        </p:nvSpPr>
        <p:spPr>
          <a:xfrm>
            <a:off x="8420986" y="2679405"/>
            <a:ext cx="2424223" cy="1531088"/>
          </a:xfrm>
          <a:prstGeom prst="roundRect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dirty="0">
                <a:solidFill>
                  <a:schemeClr val="tx1"/>
                </a:solidFill>
              </a:rPr>
              <a:t>What is the problem?</a:t>
            </a:r>
          </a:p>
        </p:txBody>
      </p:sp>
      <p:sp>
        <p:nvSpPr>
          <p:cNvPr id="7" name="Bent Arrow 6">
            <a:extLst>
              <a:ext uri="{FF2B5EF4-FFF2-40B4-BE49-F238E27FC236}">
                <a16:creationId xmlns:a16="http://schemas.microsoft.com/office/drawing/2014/main" id="{B719EAD2-74F0-4844-93D0-7CA4FC92F978}"/>
              </a:ext>
            </a:extLst>
          </p:cNvPr>
          <p:cNvSpPr/>
          <p:nvPr/>
        </p:nvSpPr>
        <p:spPr>
          <a:xfrm rot="10800000">
            <a:off x="9080203" y="4217840"/>
            <a:ext cx="595423" cy="651872"/>
          </a:xfrm>
          <a:prstGeom prst="bentArrow">
            <a:avLst/>
          </a:prstGeom>
          <a:solidFill>
            <a:schemeClr val="accent4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09121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01FB08-0D9A-744A-A038-1F1CE70734E6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838200" y="1825625"/>
                <a:ext cx="10515600" cy="4815808"/>
              </a:xfrm>
            </p:spPr>
            <p:txBody>
              <a:bodyPr>
                <a:normAutofit/>
              </a:bodyPr>
              <a:lstStyle/>
              <a:p>
                <a:r>
                  <a:rPr lang="en-US" dirty="0"/>
                  <a:t>The problem is that the </a:t>
                </a:r>
                <a:r>
                  <a:rPr lang="en-US" i="1" dirty="0"/>
                  <a:t>discriminant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b="0" i="1" smtClean="0">
                        <a:latin typeface="Cambria Math" panose="02040503050406030204" pitchFamily="18" charset="0"/>
                      </a:rPr>
                      <m:t> &lt;0</m:t>
                    </m:r>
                  </m:oMath>
                </a14:m>
                <a:endParaRPr lang="en-US" b="0" dirty="0">
                  <a:ea typeface="Cambria Math" panose="02040503050406030204" pitchFamily="18" charset="0"/>
                </a:endParaRPr>
              </a:p>
              <a:p>
                <a:pPr lvl="1"/>
                <a:r>
                  <a:rPr lang="en-US" sz="2800" b="0" dirty="0">
                    <a:ea typeface="Cambria Math" panose="02040503050406030204" pitchFamily="18" charset="0"/>
                  </a:rPr>
                  <a:t>The </a:t>
                </a:r>
                <a:r>
                  <a:rPr lang="en-US" sz="2800" b="0" i="1" dirty="0">
                    <a:solidFill>
                      <a:srgbClr val="00B050"/>
                    </a:solidFill>
                    <a:ea typeface="Cambria Math" panose="02040503050406030204" pitchFamily="18" charset="0"/>
                  </a:rPr>
                  <a:t>sqrt</a:t>
                </a:r>
                <a:r>
                  <a:rPr lang="en-US" sz="2800" b="0" dirty="0">
                    <a:ea typeface="Cambria Math" panose="02040503050406030204" pitchFamily="18" charset="0"/>
                  </a:rPr>
                  <a:t> function </a:t>
                </a:r>
                <a:r>
                  <a:rPr lang="en-US" sz="2800" dirty="0">
                    <a:ea typeface="Cambria Math" panose="02040503050406030204" pitchFamily="18" charset="0"/>
                  </a:rPr>
                  <a:t>is unable to compute the square root of a negative number</a:t>
                </a:r>
              </a:p>
              <a:p>
                <a:pPr lvl="1"/>
                <a:endParaRPr lang="en-US" b="0" dirty="0">
                  <a:ea typeface="Cambria Math" panose="02040503050406030204" pitchFamily="18" charset="0"/>
                </a:endParaRPr>
              </a:p>
              <a:p>
                <a:r>
                  <a:rPr lang="en-US" dirty="0">
                    <a:ea typeface="Cambria Math" panose="02040503050406030204" pitchFamily="18" charset="0"/>
                  </a:rPr>
                  <a:t>How can we avoid this problem?</a:t>
                </a:r>
              </a:p>
              <a:p>
                <a:pPr lvl="1"/>
                <a:r>
                  <a:rPr lang="en-US" sz="2600" b="0" dirty="0">
                    <a:ea typeface="Cambria Math" panose="02040503050406030204" pitchFamily="18" charset="0"/>
                  </a:rPr>
                  <a:t>We can first compute the discriminant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2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𝑏</m:t>
                        </m:r>
                      </m:e>
                      <m:sup>
                        <m:r>
                          <a:rPr lang="en-US" sz="2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2600" i="1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𝑎𝑐</m:t>
                    </m:r>
                    <m:r>
                      <a:rPr lang="en-US" sz="2600" i="1">
                        <a:latin typeface="Cambria Math" panose="02040503050406030204" pitchFamily="18" charset="0"/>
                      </a:rPr>
                      <m:t> &lt;0</m:t>
                    </m:r>
                  </m:oMath>
                </a14:m>
                <a:r>
                  <a:rPr lang="en-US" sz="2600" b="0" dirty="0">
                    <a:ea typeface="Cambria Math" panose="02040503050406030204" pitchFamily="18" charset="0"/>
                  </a:rPr>
                  <a:t> </a:t>
                </a:r>
              </a:p>
              <a:p>
                <a:pPr lvl="1"/>
                <a:r>
                  <a:rPr lang="en-US" sz="2600" dirty="0">
                    <a:ea typeface="Cambria Math" panose="02040503050406030204" pitchFamily="18" charset="0"/>
                  </a:rPr>
                  <a:t>T</a:t>
                </a:r>
                <a:r>
                  <a:rPr lang="en-US" sz="2600" b="0" dirty="0">
                    <a:ea typeface="Cambria Math" panose="02040503050406030204" pitchFamily="18" charset="0"/>
                  </a:rPr>
                  <a:t>hen, we can check if it is negative (via using the </a:t>
                </a:r>
                <a:r>
                  <a:rPr lang="en-US" sz="2600" b="1" i="1" dirty="0">
                    <a:ea typeface="Cambria Math" panose="02040503050406030204" pitchFamily="18" charset="0"/>
                  </a:rPr>
                  <a:t>if</a:t>
                </a:r>
                <a:r>
                  <a:rPr lang="en-US" sz="2600" b="0" dirty="0">
                    <a:ea typeface="Cambria Math" panose="02040503050406030204" pitchFamily="18" charset="0"/>
                  </a:rPr>
                  <a:t> </a:t>
                </a:r>
                <a:r>
                  <a:rPr lang="en-US" sz="2600" dirty="0">
                    <a:ea typeface="Cambria Math" panose="02040503050406030204" pitchFamily="18" charset="0"/>
                  </a:rPr>
                  <a:t>statement</a:t>
                </a:r>
                <a:r>
                  <a:rPr lang="en-US" sz="2600" b="0" dirty="0">
                    <a:ea typeface="Cambria Math" panose="02040503050406030204" pitchFamily="18" charset="0"/>
                  </a:rPr>
                  <a:t>)</a:t>
                </a:r>
              </a:p>
              <a:p>
                <a:pPr lvl="1"/>
                <a:r>
                  <a:rPr lang="en-US" sz="2600" dirty="0">
                    <a:ea typeface="Cambria Math" panose="02040503050406030204" pitchFamily="18" charset="0"/>
                  </a:rPr>
                  <a:t>If it is negative, we can print out that the equation has no real roots</a:t>
                </a:r>
              </a:p>
              <a:p>
                <a:pPr lvl="1"/>
                <a:r>
                  <a:rPr lang="en-US" sz="2600" b="0" dirty="0">
                    <a:ea typeface="Cambria Math" panose="02040503050406030204" pitchFamily="18" charset="0"/>
                  </a:rPr>
                  <a:t>Otherwise (via using the </a:t>
                </a:r>
                <a:r>
                  <a:rPr lang="en-US" sz="2600" b="1" i="1" dirty="0">
                    <a:ea typeface="Cambria Math" panose="02040503050406030204" pitchFamily="18" charset="0"/>
                  </a:rPr>
                  <a:t>else</a:t>
                </a:r>
                <a:r>
                  <a:rPr lang="en-US" sz="2600" b="0" dirty="0">
                    <a:ea typeface="Cambria Math" panose="02040503050406030204" pitchFamily="18" charset="0"/>
                  </a:rPr>
                  <a:t> </a:t>
                </a:r>
                <a:r>
                  <a:rPr lang="en-US" sz="2600" dirty="0">
                    <a:ea typeface="Cambria Math" panose="02040503050406030204" pitchFamily="18" charset="0"/>
                  </a:rPr>
                  <a:t>clause</a:t>
                </a:r>
                <a:r>
                  <a:rPr lang="en-US" sz="2600" b="0" dirty="0">
                    <a:ea typeface="Cambria Math" panose="02040503050406030204" pitchFamily="18" charset="0"/>
                  </a:rPr>
                  <a:t>), we can compute the solutions and print them out </a:t>
                </a:r>
              </a:p>
              <a:p>
                <a:endParaRPr lang="en-US" sz="2400" dirty="0"/>
              </a:p>
              <a:p>
                <a:pPr lvl="2"/>
                <a:endParaRPr lang="en-US" sz="2400" dirty="0"/>
              </a:p>
              <a:p>
                <a:pPr marL="0" indent="0">
                  <a:buNone/>
                </a:pPr>
                <a:endParaRPr lang="en-US" dirty="0"/>
              </a:p>
              <a:p>
                <a:pPr lvl="1"/>
                <a:endParaRPr lang="en-US" sz="2000" dirty="0"/>
              </a:p>
              <a:p>
                <a:pPr lvl="1"/>
                <a:endParaRPr lang="en-US" sz="2000" dirty="0"/>
              </a:p>
              <a:p>
                <a:endParaRPr lang="en-US" dirty="0"/>
              </a:p>
            </p:txBody>
          </p:sp>
        </mc:Choice>
        <mc:Fallback>
          <p:sp>
            <p:nvSpPr>
              <p:cNvPr id="3" name="Content Placeholder 2">
                <a:extLst>
                  <a:ext uri="{FF2B5EF4-FFF2-40B4-BE49-F238E27FC236}">
                    <a16:creationId xmlns:a16="http://schemas.microsoft.com/office/drawing/2014/main" id="{3401FB08-0D9A-744A-A038-1F1CE70734E6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838200" y="1825625"/>
                <a:ext cx="10515600" cy="4815808"/>
              </a:xfrm>
              <a:blipFill>
                <a:blip r:embed="rId2"/>
                <a:stretch>
                  <a:fillRect l="-965" t="-2375" r="-156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</p:spTree>
    <p:extLst>
      <p:ext uri="{BB962C8B-B14F-4D97-AF65-F5344CB8AC3E}">
        <p14:creationId xmlns:p14="http://schemas.microsoft.com/office/powerpoint/2010/main" val="953304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Refined Quadratic Equation Solver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</a:rPr>
              <a:t>import</a:t>
            </a:r>
            <a:r>
              <a:rPr lang="en-US" sz="2400" dirty="0"/>
              <a:t> math</a:t>
            </a:r>
          </a:p>
          <a:p>
            <a:endParaRPr lang="en-US" sz="2400" dirty="0"/>
          </a:p>
          <a:p>
            <a:r>
              <a:rPr lang="en-US" sz="2400" dirty="0"/>
              <a:t>def </a:t>
            </a:r>
            <a:r>
              <a:rPr lang="en-US" sz="2400" dirty="0" err="1"/>
              <a:t>rootsQEq</a:t>
            </a:r>
            <a:r>
              <a:rPr lang="en-US" sz="2400" dirty="0"/>
              <a:t>():</a:t>
            </a:r>
          </a:p>
          <a:p>
            <a:r>
              <a:rPr lang="en-US" sz="2400" dirty="0"/>
              <a:t>    print("This program finds the real solutions to a quadratic.")</a:t>
            </a:r>
          </a:p>
          <a:p>
            <a:r>
              <a:rPr lang="en-US" sz="2400" dirty="0"/>
              <a:t>    print()</a:t>
            </a:r>
          </a:p>
          <a:p>
            <a:endParaRPr lang="en-US" sz="2400" dirty="0"/>
          </a:p>
          <a:p>
            <a:r>
              <a:rPr lang="en-US" sz="2400" dirty="0"/>
              <a:t>    a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a: "))</a:t>
            </a:r>
          </a:p>
          <a:p>
            <a:r>
              <a:rPr lang="en-US" sz="2400" dirty="0"/>
              <a:t>    b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b: "))</a:t>
            </a:r>
          </a:p>
          <a:p>
            <a:r>
              <a:rPr lang="en-US" sz="2400" dirty="0"/>
              <a:t>    c = </a:t>
            </a:r>
            <a:r>
              <a:rPr lang="en-US" sz="2400" dirty="0" err="1"/>
              <a:t>eval</a:t>
            </a:r>
            <a:r>
              <a:rPr lang="en-US" sz="2400" dirty="0"/>
              <a:t>(input("Enter the value of coefficient c: "))</a:t>
            </a:r>
          </a:p>
          <a:p>
            <a:endParaRPr lang="en-US" sz="2400" dirty="0"/>
          </a:p>
          <a:p>
            <a:r>
              <a:rPr lang="en-US" sz="2400" dirty="0"/>
              <a:t>    </a:t>
            </a:r>
            <a:r>
              <a:rPr lang="en-US" sz="2400" b="1" dirty="0">
                <a:ea typeface="Cambria Math" panose="02040503050406030204" pitchFamily="18" charset="0"/>
              </a:rPr>
              <a:t>discriminant</a:t>
            </a:r>
            <a:r>
              <a:rPr lang="en-US" sz="2400" dirty="0"/>
              <a:t> = b * b – 4 * a * c</a:t>
            </a:r>
          </a:p>
        </p:txBody>
      </p:sp>
    </p:spTree>
    <p:extLst>
      <p:ext uri="{BB962C8B-B14F-4D97-AF65-F5344CB8AC3E}">
        <p14:creationId xmlns:p14="http://schemas.microsoft.com/office/powerpoint/2010/main" val="1034960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A Refined Quadratic Equation Solver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2F1B2B8-D420-D84E-8BD5-08F9E7F4C9BD}"/>
              </a:ext>
            </a:extLst>
          </p:cNvPr>
          <p:cNvSpPr txBox="1"/>
          <p:nvPr/>
        </p:nvSpPr>
        <p:spPr>
          <a:xfrm>
            <a:off x="1390650" y="1690688"/>
            <a:ext cx="9410700" cy="415498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    </a:t>
            </a:r>
            <a:r>
              <a:rPr lang="en-US" sz="2400" b="1" dirty="0">
                <a:solidFill>
                  <a:srgbClr val="C00000"/>
                </a:solidFill>
              </a:rPr>
              <a:t>if</a:t>
            </a:r>
            <a:r>
              <a:rPr lang="en-US" sz="2400" dirty="0"/>
              <a:t> </a:t>
            </a:r>
            <a:r>
              <a:rPr lang="en-US" sz="2400" dirty="0">
                <a:ea typeface="Cambria Math" panose="02040503050406030204" pitchFamily="18" charset="0"/>
              </a:rPr>
              <a:t>discriminant </a:t>
            </a:r>
            <a:r>
              <a:rPr lang="en-US" sz="2400" b="1" dirty="0">
                <a:solidFill>
                  <a:srgbClr val="C00000"/>
                </a:solidFill>
                <a:ea typeface="Cambria Math" panose="02040503050406030204" pitchFamily="18" charset="0"/>
              </a:rPr>
              <a:t>&lt;</a:t>
            </a:r>
            <a:r>
              <a:rPr lang="en-US" sz="2400" dirty="0">
                <a:ea typeface="Cambria Math" panose="02040503050406030204" pitchFamily="18" charset="0"/>
              </a:rPr>
              <a:t> 0</a:t>
            </a:r>
            <a:r>
              <a:rPr lang="en-US" sz="2400" b="1" dirty="0">
                <a:solidFill>
                  <a:srgbClr val="C00000"/>
                </a:solidFill>
                <a:ea typeface="Cambria Math" panose="02040503050406030204" pitchFamily="18" charset="0"/>
              </a:rPr>
              <a:t>:</a:t>
            </a:r>
          </a:p>
          <a:p>
            <a:r>
              <a:rPr lang="en-US" sz="2400" dirty="0">
                <a:ea typeface="Cambria Math" panose="02040503050406030204" pitchFamily="18" charset="0"/>
              </a:rPr>
              <a:t>	print(“The equation has no real roots!”)</a:t>
            </a:r>
          </a:p>
          <a:p>
            <a:r>
              <a:rPr lang="en-US" sz="2400" dirty="0">
                <a:ea typeface="Cambria Math" panose="02040503050406030204" pitchFamily="18" charset="0"/>
              </a:rPr>
              <a:t>     </a:t>
            </a:r>
            <a:r>
              <a:rPr lang="en-US" sz="2400" b="1" dirty="0">
                <a:solidFill>
                  <a:srgbClr val="C00000"/>
                </a:solidFill>
                <a:ea typeface="Cambria Math" panose="02040503050406030204" pitchFamily="18" charset="0"/>
              </a:rPr>
              <a:t>else:</a:t>
            </a:r>
            <a:endParaRPr lang="en-US" sz="2400" b="1" dirty="0">
              <a:solidFill>
                <a:srgbClr val="C00000"/>
              </a:solidFill>
            </a:endParaRPr>
          </a:p>
          <a:p>
            <a:r>
              <a:rPr lang="en-US" sz="2400" dirty="0"/>
              <a:t>	</a:t>
            </a:r>
            <a:r>
              <a:rPr lang="en-US" sz="2400" dirty="0" err="1"/>
              <a:t>s_root_val</a:t>
            </a:r>
            <a:r>
              <a:rPr lang="en-US" sz="2400" dirty="0"/>
              <a:t> = </a:t>
            </a:r>
            <a:r>
              <a:rPr lang="en-US" sz="2400" dirty="0" err="1">
                <a:solidFill>
                  <a:srgbClr val="00B050"/>
                </a:solidFill>
              </a:rPr>
              <a:t>math.sqrt</a:t>
            </a:r>
            <a:r>
              <a:rPr lang="en-US" sz="2400" dirty="0"/>
              <a:t>(</a:t>
            </a:r>
            <a:r>
              <a:rPr lang="en-US" sz="2400" dirty="0">
                <a:ea typeface="Cambria Math" panose="02040503050406030204" pitchFamily="18" charset="0"/>
              </a:rPr>
              <a:t>discriminant</a:t>
            </a:r>
            <a:r>
              <a:rPr lang="en-US" sz="2400" dirty="0"/>
              <a:t>)</a:t>
            </a:r>
          </a:p>
          <a:p>
            <a:r>
              <a:rPr lang="en-US" sz="2400" dirty="0"/>
              <a:t>             root1 = (-b +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         root2 = (-b - </a:t>
            </a:r>
            <a:r>
              <a:rPr lang="en-US" sz="2400" dirty="0" err="1"/>
              <a:t>s_root_val</a:t>
            </a:r>
            <a:r>
              <a:rPr lang="en-US" sz="2400" dirty="0"/>
              <a:t>)/(2*a)</a:t>
            </a:r>
          </a:p>
          <a:p>
            <a:r>
              <a:rPr lang="en-US" sz="2400" dirty="0"/>
              <a:t>             </a:t>
            </a:r>
          </a:p>
          <a:p>
            <a:r>
              <a:rPr lang="en-US" sz="2400" dirty="0"/>
              <a:t>             print(“\</a:t>
            </a:r>
            <a:r>
              <a:rPr lang="en-US" sz="2400" dirty="0" err="1"/>
              <a:t>nThe</a:t>
            </a:r>
            <a:r>
              <a:rPr lang="en-US" sz="2400" dirty="0"/>
              <a:t> solutions are: ", root1, root2)</a:t>
            </a:r>
          </a:p>
          <a:p>
            <a:endParaRPr lang="en-US" sz="2400" dirty="0"/>
          </a:p>
          <a:p>
            <a:r>
              <a:rPr lang="en-US" sz="2400" dirty="0" err="1"/>
              <a:t>rootsQEq</a:t>
            </a:r>
            <a:r>
              <a:rPr lang="en-US" sz="2400" dirty="0"/>
              <a:t>()</a:t>
            </a:r>
          </a:p>
          <a:p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373670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01FB08-0D9A-744A-A038-1F1CE70734E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740565"/>
            <a:ext cx="10515600" cy="4815808"/>
          </a:xfrm>
        </p:spPr>
        <p:txBody>
          <a:bodyPr>
            <a:normAutofit/>
          </a:bodyPr>
          <a:lstStyle/>
          <a:p>
            <a:r>
              <a:rPr lang="en-US" dirty="0"/>
              <a:t>A sample run:</a:t>
            </a:r>
            <a:endParaRPr lang="en-US" sz="2400" dirty="0"/>
          </a:p>
          <a:p>
            <a:pPr lvl="2"/>
            <a:endParaRPr lang="en-US" sz="2400" dirty="0"/>
          </a:p>
          <a:p>
            <a:pPr marL="0" indent="0">
              <a:buNone/>
            </a:pPr>
            <a:endParaRPr lang="en-US" dirty="0"/>
          </a:p>
          <a:p>
            <a:pPr lvl="1"/>
            <a:endParaRPr lang="en-US" sz="2000" dirty="0"/>
          </a:p>
          <a:p>
            <a:pPr lvl="1"/>
            <a:endParaRPr lang="en-US" sz="2000" dirty="0"/>
          </a:p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384959B-1AF6-6242-9059-A58077684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/>
              <a:t>Revisiting Our Quadratic Equation Solver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731DD1A-EF64-2D49-A14A-840D2E0D9CCE}"/>
              </a:ext>
            </a:extLst>
          </p:cNvPr>
          <p:cNvSpPr txBox="1"/>
          <p:nvPr/>
        </p:nvSpPr>
        <p:spPr>
          <a:xfrm>
            <a:off x="1518240" y="2478440"/>
            <a:ext cx="9560885" cy="2308324"/>
          </a:xfrm>
          <a:prstGeom prst="rect">
            <a:avLst/>
          </a:prstGeom>
          <a:noFill/>
          <a:ln>
            <a:solidFill>
              <a:srgbClr val="0070C0"/>
            </a:solidFill>
          </a:ln>
        </p:spPr>
        <p:txBody>
          <a:bodyPr wrap="square" rtlCol="0">
            <a:spAutoFit/>
          </a:bodyPr>
          <a:lstStyle/>
          <a:p>
            <a:r>
              <a:rPr lang="en-US" sz="2400" dirty="0"/>
              <a:t>This program finds the real solutions to a quadratic.</a:t>
            </a:r>
          </a:p>
          <a:p>
            <a:endParaRPr lang="en-US" sz="2400" dirty="0"/>
          </a:p>
          <a:p>
            <a:r>
              <a:rPr lang="en-US" sz="2400" dirty="0"/>
              <a:t>Enter the value of coefficient a: 1</a:t>
            </a:r>
          </a:p>
          <a:p>
            <a:r>
              <a:rPr lang="en-US" sz="2400" dirty="0"/>
              <a:t>Enter the value of coefficient b: 2</a:t>
            </a:r>
          </a:p>
          <a:p>
            <a:r>
              <a:rPr lang="en-US" sz="2400" dirty="0"/>
              <a:t>Enter the value of coefficient c: 3</a:t>
            </a:r>
          </a:p>
          <a:p>
            <a:r>
              <a:rPr lang="en-US" sz="2400" dirty="0"/>
              <a:t>The equation has no real roots!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65171405-30AD-F64E-937D-73694AF943CC}"/>
              </a:ext>
            </a:extLst>
          </p:cNvPr>
          <p:cNvSpPr txBox="1"/>
          <p:nvPr/>
        </p:nvSpPr>
        <p:spPr>
          <a:xfrm>
            <a:off x="6557187" y="3528048"/>
            <a:ext cx="1040670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Wingdings" pitchFamily="2" charset="2"/>
              <a:buChar char="ü"/>
            </a:pPr>
            <a:r>
              <a:rPr lang="en-US" sz="6600" dirty="0">
                <a:solidFill>
                  <a:srgbClr val="00B05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7735087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12334</TotalTime>
  <Words>2621</Words>
  <Application>Microsoft Macintosh PowerPoint</Application>
  <PresentationFormat>Widescreen</PresentationFormat>
  <Paragraphs>511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9" baseType="lpstr">
      <vt:lpstr>Arial</vt:lpstr>
      <vt:lpstr>Calibri</vt:lpstr>
      <vt:lpstr>Calibri Light</vt:lpstr>
      <vt:lpstr>Cambria Math</vt:lpstr>
      <vt:lpstr>Wingdings</vt:lpstr>
      <vt:lpstr>Office Theme</vt:lpstr>
      <vt:lpstr>15-110: Principles of Computing</vt:lpstr>
      <vt:lpstr>Today…</vt:lpstr>
      <vt:lpstr>Revisiting Our Quadratic Equation Solver</vt:lpstr>
      <vt:lpstr>Revisiting Our Quadratic Equation Solver</vt:lpstr>
      <vt:lpstr>Revisiting Our Quadratic Equation Solver</vt:lpstr>
      <vt:lpstr>Revisiting Our Quadratic Equation Solver</vt:lpstr>
      <vt:lpstr>A Refined Quadratic Equation Solver</vt:lpstr>
      <vt:lpstr>A Refined Quadratic Equation Solver</vt:lpstr>
      <vt:lpstr>Revisiting Our Quadratic Equation Solver</vt:lpstr>
      <vt:lpstr>Good, But…</vt:lpstr>
      <vt:lpstr>Good, But…</vt:lpstr>
      <vt:lpstr>The Need for a Three-Way Decision</vt:lpstr>
      <vt:lpstr>A Three-Way Decision Via Two if-else Statements </vt:lpstr>
      <vt:lpstr>Digging Deeper…</vt:lpstr>
      <vt:lpstr>Multi-Way Decisions</vt:lpstr>
      <vt:lpstr>Multi-Way Decisions</vt:lpstr>
      <vt:lpstr>Revisiting Our Quadratic Equation Solver</vt:lpstr>
      <vt:lpstr>Revisiting Our Quadratic Equation Solver</vt:lpstr>
      <vt:lpstr>Three Sample Runs</vt:lpstr>
      <vt:lpstr>Avoid Dividing By Zero</vt:lpstr>
      <vt:lpstr>Avoid Dividing By Zero</vt:lpstr>
      <vt:lpstr>Avoid Dividing By Zero</vt:lpstr>
      <vt:lpstr>Study in Design: Max of Three Numbers (v1)</vt:lpstr>
      <vt:lpstr>Study in Design: Max of Three Numbers (v2)</vt:lpstr>
      <vt:lpstr>Study in Design: Max of Three Numbers (v2)</vt:lpstr>
      <vt:lpstr>Study in Design: Max of Three Numbers (v3)</vt:lpstr>
      <vt:lpstr>Study in Design: Max of Three Numbers (v3)</vt:lpstr>
      <vt:lpstr>Study in Design: Max of Three Numbers (v3)</vt:lpstr>
      <vt:lpstr>Study in Design: Max of Three Numbers (v4)</vt:lpstr>
      <vt:lpstr>Study in Design: Lessons Learned</vt:lpstr>
      <vt:lpstr>Summary</vt:lpstr>
      <vt:lpstr>Summary</vt:lpstr>
      <vt:lpstr>Next Lecture…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543</cp:revision>
  <dcterms:created xsi:type="dcterms:W3CDTF">2018-08-24T21:11:55Z</dcterms:created>
  <dcterms:modified xsi:type="dcterms:W3CDTF">2018-09-23T13:56:48Z</dcterms:modified>
</cp:coreProperties>
</file>