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384" r:id="rId22"/>
    <p:sldId id="407" r:id="rId23"/>
    <p:sldId id="408" r:id="rId24"/>
    <p:sldId id="409" r:id="rId25"/>
    <p:sldId id="410" r:id="rId26"/>
    <p:sldId id="411" r:id="rId27"/>
    <p:sldId id="412" r:id="rId28"/>
    <p:sldId id="41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5"/>
    <p:restoredTop sz="93769"/>
  </p:normalViewPr>
  <p:slideViewPr>
    <p:cSldViewPr snapToGrid="0" snapToObjects="1">
      <p:cViewPr varScale="1">
        <p:scale>
          <a:sx n="97" d="100"/>
          <a:sy n="97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FCA9-0CFE-42A3-A366-AC257B7FB50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42C0-23EF-43A4-A898-463C1845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F6F42-0DF6-7F41-A35A-FAD2F3A3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05118C-DCD0-D744-9617-01D2A9E54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B4BA3-0746-D94F-BB7F-870DDBE0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17CEF8-1452-9D41-8466-5951F6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1786E8-A2DB-B848-B3C9-CA97BCB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B8CDF9-17F4-B740-85D3-83C240BF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2D6216F-7B04-2D44-9728-4FFEAC9C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65E589-A29C-9240-9B7B-DA5B4AA6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D36D8C-BDEF-0A42-9921-042BECC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5049FE-9981-EA40-B956-84F8C87C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627DB6D-2F93-BB4A-A984-14FA758F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B0E791-A971-0648-A185-CAE72D3D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D20141-DA3E-4D42-91F1-761296C4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D85213-671C-2342-9274-72F8719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17D649-B5F0-954A-B270-A9E372A2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AA9DD6-1992-9043-B714-E15FE04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EDF830-82BD-4940-B114-F3475445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FA5361-471F-A044-BEBB-8CBAA6C2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941ED1-C88D-EA4F-B978-BEE093B0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952ADA-09B0-AE4B-879E-F1FD87E5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F0DA8A-9BBE-7A41-8D36-6E3401F2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1CCE368-6C1C-1F4F-9A0B-A5211067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BD650C-963B-584D-B3F5-6E4FF67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6231A2-10DA-A141-871E-943A441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42FE58-E0ED-DF46-B00E-0ABB4AD9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33F230-8CA3-FD41-BC35-F16072A5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AA3F09-FA53-FF4B-88EA-8333733C3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C1783F1-26D1-5D40-9A12-02E2C1C4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0FD1E2F-4257-FD4D-B3D9-E47CF61C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E070D5-3DBC-E74F-B653-0BC01C0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BEBBD4-8056-8844-B52B-D89E3704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A69CCB-7DD4-1D41-A06D-D073F312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38203ED-564C-1841-9E27-C469AF24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5CAE46-1764-FF4C-B795-77329DDD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C093BB7-AA0B-AE45-BC43-01AA5988F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6F500C5-FF8D-4A4F-960F-F0BD7543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9BD551B-73C4-A24B-BA74-6E6C59FE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B3AA90F-D25B-804A-8992-DAD4A2C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B15D27C-2D4C-1D47-BC1A-769018F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9AD391-3397-354D-B03E-D12F1FC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92002E7-CCA7-D843-905A-9AEB8305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8C2A30A-0D9D-664D-87CF-2DED1BF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61BF79-1370-1B43-BD9F-350EC461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806B272-B2C5-5C44-A9FF-6C3AFEBA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0027FDC-6F8C-154B-903B-628A43EE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F772E17-64B7-BF46-B1C6-65BB18EB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7BBB1C-2678-AA48-9EAF-24F13FE7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97CEB6-1BB9-4A49-ACB0-B294E051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A9F701C-7C31-464D-92EA-6D3B097A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2003C05-0FAD-C248-BE05-6ADFB2A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BB1321-CA8B-DA4A-9699-565D0453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CFAA9E-5516-8F4A-89E3-0BA6CCA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A898A0-2D96-C042-AE94-1F461E9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E58718D-8B02-6E43-A518-6B8E6AC9E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D7EA38-47E1-F74D-BEDD-93FF5F97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8EDC4A-53DF-9B41-9417-85A9978E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2F50B7-038B-4C40-AE33-C462DAA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DE76079-A2A4-7D43-8D24-D4072D56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F802454-00F4-AD46-96E3-90C0EA9F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FC4A82-1295-4445-851D-A797684F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9DC530-920B-6043-ACBC-31CFEDE8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6451-C226-B344-86F8-72EFF8FC2C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E86808-1B08-7F46-B091-2263B097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1DF617-8746-4F49-9226-590B5586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Decision Structures- Part I</a:t>
            </a:r>
            <a:endParaRPr lang="en-US" sz="3200" dirty="0"/>
          </a:p>
          <a:p>
            <a:r>
              <a:rPr lang="en-US" sz="2800" dirty="0"/>
              <a:t>Lecture 5</a:t>
            </a:r>
            <a:r>
              <a:rPr lang="en-US" sz="2800" dirty="0" smtClean="0"/>
              <a:t>, </a:t>
            </a:r>
            <a:r>
              <a:rPr lang="en-US" sz="2800" dirty="0"/>
              <a:t>September </a:t>
            </a:r>
            <a:r>
              <a:rPr lang="en-US" sz="2800" dirty="0" smtClean="0"/>
              <a:t>16, </a:t>
            </a:r>
            <a:r>
              <a:rPr lang="en-US" sz="2800" dirty="0"/>
              <a:t>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184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8167" cy="4860310"/>
          </a:xfrm>
        </p:spPr>
        <p:txBody>
          <a:bodyPr>
            <a:normAutofit/>
          </a:bodyPr>
          <a:lstStyle/>
          <a:p>
            <a:r>
              <a:rPr lang="en-US" dirty="0"/>
              <a:t>Comparison operators can be </a:t>
            </a:r>
            <a:r>
              <a:rPr lang="en-US" i="1" dirty="0">
                <a:solidFill>
                  <a:srgbClr val="00B050"/>
                </a:solidFill>
              </a:rPr>
              <a:t>chained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Chaining Comparison Operators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2503753" y="2382506"/>
            <a:ext cx="3283272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1 &lt; 2 &lt; 3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x = 2</a:t>
            </a:r>
          </a:p>
          <a:p>
            <a:r>
              <a:rPr lang="en-US" sz="2400" dirty="0"/>
              <a:t>&gt;&gt;&gt; 1 &lt; x &lt; 2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/>
              <a:t>&gt;&gt;&gt; 1 &lt; x &lt; 2 &lt; 3 &lt; 4 &lt; 5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/>
              <a:t>&gt;&gt;&gt; 1 &lt; x &lt;= 2</a:t>
            </a:r>
          </a:p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5975550" y="2382506"/>
            <a:ext cx="2932544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&gt;&gt;&gt; </a:t>
            </a:r>
            <a:r>
              <a:rPr lang="en-US" sz="2400" dirty="0"/>
              <a:t>3 &lt; x &lt; 2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/>
              <a:t>&gt;&gt;&gt; 2 == x &lt; 4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 smtClean="0"/>
              <a:t>&gt;&gt;&gt; y = 4</a:t>
            </a:r>
          </a:p>
          <a:p>
            <a:r>
              <a:rPr lang="en-US" sz="2400" dirty="0" smtClean="0"/>
              <a:t>&gt;&gt;&gt; 1 &lt; x &lt;= 2 &lt; y</a:t>
            </a:r>
          </a:p>
          <a:p>
            <a:r>
              <a:rPr lang="en-US" sz="2400" dirty="0" smtClean="0"/>
              <a:t>True</a:t>
            </a:r>
          </a:p>
          <a:p>
            <a:r>
              <a:rPr lang="en-US" sz="2400" dirty="0" smtClean="0"/>
              <a:t>&gt;&gt; 1 != 2</a:t>
            </a:r>
          </a:p>
          <a:p>
            <a:r>
              <a:rPr lang="en-US" sz="2400" dirty="0" smtClean="0"/>
              <a:t>True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69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8167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We can also use </a:t>
            </a:r>
            <a:r>
              <a:rPr lang="en-US" i="1" dirty="0" smtClean="0">
                <a:solidFill>
                  <a:srgbClr val="0070C0"/>
                </a:solidFill>
              </a:rPr>
              <a:t>logical operators </a:t>
            </a:r>
            <a:r>
              <a:rPr lang="en-US" dirty="0" smtClean="0"/>
              <a:t>with our conditions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Logical Operators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175539"/>
              </p:ext>
            </p:extLst>
          </p:nvPr>
        </p:nvGraphicFramePr>
        <p:xfrm>
          <a:off x="1435100" y="2592422"/>
          <a:ext cx="9321800" cy="269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4"/>
                <a:gridCol w="6986566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100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the opposite-</a:t>
                      </a:r>
                      <a:r>
                        <a:rPr lang="en-US" sz="2400" baseline="0" dirty="0" smtClean="0"/>
                        <a:t> i.e., if x is False, the result will be True and vice versa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Evaluates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to True if both, x and y are True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Evaluates to True if either x is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True or y is True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56205"/>
              </p:ext>
            </p:extLst>
          </p:nvPr>
        </p:nvGraphicFramePr>
        <p:xfrm>
          <a:off x="1435100" y="2592422"/>
          <a:ext cx="9321800" cy="269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4"/>
                <a:gridCol w="6986566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100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the opposite-</a:t>
                      </a:r>
                      <a:r>
                        <a:rPr lang="en-US" sz="2400" baseline="0" dirty="0" smtClean="0"/>
                        <a:t> i.e., if x is False, the result will be True and vice versa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</a:t>
                      </a:r>
                      <a:r>
                        <a:rPr lang="en-US" sz="2400" baseline="0" dirty="0" smtClean="0"/>
                        <a:t> to True if both, x and y are True</a:t>
                      </a:r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Evaluates to True if either x is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True or y is True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73728"/>
              </p:ext>
            </p:extLst>
          </p:nvPr>
        </p:nvGraphicFramePr>
        <p:xfrm>
          <a:off x="1435100" y="2594044"/>
          <a:ext cx="9321800" cy="269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4"/>
                <a:gridCol w="6986566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100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the opposite-</a:t>
                      </a:r>
                      <a:r>
                        <a:rPr lang="en-US" sz="2400" baseline="0" dirty="0" smtClean="0"/>
                        <a:t> i.e., if x is False, the result will be True and vice versa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</a:t>
                      </a:r>
                      <a:r>
                        <a:rPr lang="en-US" sz="2400" baseline="0" dirty="0" smtClean="0"/>
                        <a:t> to True if both, x and y are True</a:t>
                      </a:r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True if either x is</a:t>
                      </a:r>
                      <a:r>
                        <a:rPr lang="en-US" sz="2400" baseline="0" dirty="0" smtClean="0"/>
                        <a:t> True or y is 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30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8167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True or False?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Logical Operators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89749"/>
              </p:ext>
            </p:extLst>
          </p:nvPr>
        </p:nvGraphicFramePr>
        <p:xfrm>
          <a:off x="1435100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&gt; 10) </a:t>
                      </a:r>
                      <a:r>
                        <a:rPr lang="en-US" sz="24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 10)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10))</a:t>
                      </a:r>
                      <a:endParaRPr lang="en-US" sz="2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(3 * 4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 </a:t>
                      </a:r>
                      <a:r>
                        <a:rPr lang="en-US" sz="2400" dirty="0" smtClean="0"/>
                        <a:t>(5 + 5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US" sz="2400" dirty="0" smtClean="0"/>
                        <a:t> (4 * 4 &gt; 15)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</a:t>
                      </a:r>
                      <a:r>
                        <a:rPr lang="en-US" sz="2400" dirty="0" smtClean="0"/>
                        <a:t> (5 + 4 &gt; 10)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723"/>
              </p:ext>
            </p:extLst>
          </p:nvPr>
        </p:nvGraphicFramePr>
        <p:xfrm>
          <a:off x="1435100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&gt; 10) </a:t>
                      </a:r>
                      <a:r>
                        <a:rPr lang="en-US" sz="24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 10)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10))</a:t>
                      </a:r>
                      <a:endParaRPr lang="en-US" sz="2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(3 * 4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 </a:t>
                      </a:r>
                      <a:r>
                        <a:rPr lang="en-US" sz="2400" dirty="0" smtClean="0"/>
                        <a:t>(5 + 5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US" sz="2400" dirty="0" smtClean="0"/>
                        <a:t> (4 * 4 &gt; 15)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</a:t>
                      </a:r>
                      <a:r>
                        <a:rPr lang="en-US" sz="2400" dirty="0" smtClean="0"/>
                        <a:t> (5 + 4 &gt; 10)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91481"/>
              </p:ext>
            </p:extLst>
          </p:nvPr>
        </p:nvGraphicFramePr>
        <p:xfrm>
          <a:off x="1439053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&gt; 10) </a:t>
                      </a:r>
                      <a:r>
                        <a:rPr lang="en-US" sz="24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 10)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10))</a:t>
                      </a:r>
                      <a:endParaRPr lang="en-US" sz="2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(3 * 4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 </a:t>
                      </a:r>
                      <a:r>
                        <a:rPr lang="en-US" sz="2400" dirty="0" smtClean="0"/>
                        <a:t>(5 + 5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US" sz="2400" dirty="0" smtClean="0"/>
                        <a:t> (4 * 4 &gt; 15)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</a:t>
                      </a:r>
                      <a:r>
                        <a:rPr lang="en-US" sz="2400" dirty="0" smtClean="0"/>
                        <a:t> (5 + 4 &gt; 10)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32201"/>
              </p:ext>
            </p:extLst>
          </p:nvPr>
        </p:nvGraphicFramePr>
        <p:xfrm>
          <a:off x="1443006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&gt; 10) </a:t>
                      </a:r>
                      <a:r>
                        <a:rPr lang="en-US" sz="24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 10)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10))</a:t>
                      </a:r>
                      <a:endParaRPr lang="en-US" sz="2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False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(3 * 4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 </a:t>
                      </a:r>
                      <a:r>
                        <a:rPr lang="en-US" sz="2400" dirty="0" smtClean="0"/>
                        <a:t>(5 + 5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US" sz="2400" dirty="0" smtClean="0"/>
                        <a:t> (4 * 4 &gt; 15)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</a:t>
                      </a:r>
                      <a:r>
                        <a:rPr lang="en-US" sz="2400" dirty="0" smtClean="0"/>
                        <a:t> (5 + 4 &gt; 10)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19441"/>
              </p:ext>
            </p:extLst>
          </p:nvPr>
        </p:nvGraphicFramePr>
        <p:xfrm>
          <a:off x="1443006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&gt; 10) </a:t>
                      </a:r>
                      <a:r>
                        <a:rPr lang="en-US" sz="24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 10)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((3*4 &lt; 10)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(3+4 &lt;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10))</a:t>
                      </a:r>
                      <a:endParaRPr lang="en-US" sz="2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False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(3 * 4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 </a:t>
                      </a:r>
                      <a:r>
                        <a:rPr lang="en-US" sz="2400" dirty="0" smtClean="0"/>
                        <a:t>(5 + 5 &gt; 10)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US" sz="2400" dirty="0" smtClean="0"/>
                        <a:t> (4 * 4 &gt; 15)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or</a:t>
                      </a:r>
                      <a:r>
                        <a:rPr lang="en-US" sz="2400" dirty="0" smtClean="0"/>
                        <a:t> (5 + 4 &gt; 10)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1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8167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We can also use </a:t>
            </a:r>
            <a:r>
              <a:rPr lang="en-US" i="1" dirty="0" smtClean="0">
                <a:solidFill>
                  <a:srgbClr val="0070C0"/>
                </a:solidFill>
              </a:rPr>
              <a:t>membership operators </a:t>
            </a:r>
            <a:r>
              <a:rPr lang="en-US" dirty="0" smtClean="0"/>
              <a:t>with conditions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Membership Operators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504269"/>
              </p:ext>
            </p:extLst>
          </p:nvPr>
        </p:nvGraphicFramePr>
        <p:xfrm>
          <a:off x="1435100" y="2592422"/>
          <a:ext cx="9321800" cy="239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4"/>
                <a:gridCol w="6986566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10086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sequence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True if x is found in the given sequence (e.g., string)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</a:t>
                      </a:r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sequence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Evaluates to True if x is NOT found in the given sequence (e.g., string)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568644"/>
              </p:ext>
            </p:extLst>
          </p:nvPr>
        </p:nvGraphicFramePr>
        <p:xfrm>
          <a:off x="1435100" y="2594044"/>
          <a:ext cx="9321800" cy="239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4"/>
                <a:gridCol w="6986566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10086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sequence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True if x is found in the given sequence (e.g., string)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sequence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True if x is NOT found in the given sequence (e.g., string)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88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8167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True or False?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Membership Operators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17704"/>
              </p:ext>
            </p:extLst>
          </p:nvPr>
        </p:nvGraphicFramePr>
        <p:xfrm>
          <a:off x="1435100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“15-110 is a lot of fun!”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“Java”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uses Python to illustrate computing principles”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in “15-110”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“1” in “15-110”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57089"/>
              </p:ext>
            </p:extLst>
          </p:nvPr>
        </p:nvGraphicFramePr>
        <p:xfrm>
          <a:off x="1435100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“15-110 is a lot of fun!”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“Java”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uses Python to illustrate computing principles”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in “15-110”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“1” in “15-110”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50903"/>
              </p:ext>
            </p:extLst>
          </p:nvPr>
        </p:nvGraphicFramePr>
        <p:xfrm>
          <a:off x="1435100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“15-110 is a lot of fun!”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“Java”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uses Python to illustrate computing principles”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in “15-110”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“1” in “15-110”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055557"/>
              </p:ext>
            </p:extLst>
          </p:nvPr>
        </p:nvGraphicFramePr>
        <p:xfrm>
          <a:off x="1435100" y="2592422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“15-110 is a lot of fun!”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“Java”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uses Python to illustrate computing principles”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in “15-110”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ERROR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“1” in “15-110”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43585"/>
              </p:ext>
            </p:extLst>
          </p:nvPr>
        </p:nvGraphicFramePr>
        <p:xfrm>
          <a:off x="1435100" y="2594044"/>
          <a:ext cx="9321800" cy="308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82"/>
                <a:gridCol w="3354018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9175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“15-110 is a lot of fun!”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“Java”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“15-110</a:t>
                      </a:r>
                      <a:r>
                        <a:rPr lang="en-US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uses Python to illustrate computing principles”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/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in “15-110”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ERROR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“1” in “15-110”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74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8167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We can also use </a:t>
            </a:r>
            <a:r>
              <a:rPr lang="en-US" i="1" dirty="0" smtClean="0">
                <a:solidFill>
                  <a:srgbClr val="0070C0"/>
                </a:solidFill>
              </a:rPr>
              <a:t>identity operators </a:t>
            </a:r>
            <a:r>
              <a:rPr lang="en-US" dirty="0" smtClean="0"/>
              <a:t>with conditions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Identity Operators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44648"/>
              </p:ext>
            </p:extLst>
          </p:nvPr>
        </p:nvGraphicFramePr>
        <p:xfrm>
          <a:off x="1435100" y="2592422"/>
          <a:ext cx="9321800" cy="213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141"/>
                <a:gridCol w="7512659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10086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True if x and y point to the same object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Evaluates to True if x and y do not point to the same object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749810"/>
              </p:ext>
            </p:extLst>
          </p:nvPr>
        </p:nvGraphicFramePr>
        <p:xfrm>
          <a:off x="1435100" y="2592422"/>
          <a:ext cx="9321800" cy="213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141"/>
                <a:gridCol w="7512659"/>
              </a:tblGrid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10086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True if x and y point to the same object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6115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Evaluates to True if x and y do not point to the same object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81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5122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True or False?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Membership Operators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1326306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y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x is y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z = x</a:t>
            </a:r>
          </a:p>
          <a:p>
            <a:r>
              <a:rPr lang="en-US" sz="2400" dirty="0"/>
              <a:t>&gt;&gt;&gt; z is y</a:t>
            </a:r>
          </a:p>
          <a:p>
            <a:r>
              <a:rPr lang="en-US" sz="2400" dirty="0" smtClean="0"/>
              <a:t>True</a:t>
            </a:r>
          </a:p>
          <a:p>
            <a:r>
              <a:rPr lang="en-US" sz="2400" dirty="0" smtClean="0"/>
              <a:t>&gt;&gt;&gt;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13989" y="4074152"/>
            <a:ext cx="1641636" cy="3883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13989" y="5178005"/>
            <a:ext cx="1641636" cy="3883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5122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True or False?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Membership Operators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1326306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y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x is y</a:t>
            </a:r>
          </a:p>
          <a:p>
            <a:r>
              <a:rPr lang="en-US" sz="2400" b="1" dirty="0"/>
              <a:t>True</a:t>
            </a:r>
          </a:p>
          <a:p>
            <a:r>
              <a:rPr lang="en-US" sz="2400" dirty="0"/>
              <a:t>&gt;&gt;&gt; z = x</a:t>
            </a:r>
          </a:p>
          <a:p>
            <a:r>
              <a:rPr lang="en-US" sz="2400" dirty="0"/>
              <a:t>&gt;&gt;&gt; z is y</a:t>
            </a:r>
          </a:p>
          <a:p>
            <a:r>
              <a:rPr lang="en-US" sz="2400" dirty="0" smtClean="0"/>
              <a:t>True</a:t>
            </a:r>
          </a:p>
          <a:p>
            <a:r>
              <a:rPr lang="en-US" sz="2400" dirty="0" smtClean="0"/>
              <a:t>&gt;&gt;&gt;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413989" y="5178005"/>
            <a:ext cx="1641636" cy="3883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5122" cy="4860310"/>
          </a:xfrm>
        </p:spPr>
        <p:txBody>
          <a:bodyPr>
            <a:normAutofit/>
          </a:bodyPr>
          <a:lstStyle/>
          <a:p>
            <a:r>
              <a:rPr lang="en-US" dirty="0"/>
              <a:t>True or False?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Membership Operators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1326306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y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x is y</a:t>
            </a:r>
          </a:p>
          <a:p>
            <a:r>
              <a:rPr lang="en-US" sz="2400" b="1" dirty="0"/>
              <a:t>True</a:t>
            </a:r>
          </a:p>
          <a:p>
            <a:r>
              <a:rPr lang="en-US" sz="2400" dirty="0"/>
              <a:t>&gt;&gt;&gt; z = x</a:t>
            </a:r>
          </a:p>
          <a:p>
            <a:r>
              <a:rPr lang="en-US" sz="2400" dirty="0"/>
              <a:t>&gt;&gt;&gt; z is y</a:t>
            </a:r>
          </a:p>
          <a:p>
            <a:r>
              <a:rPr lang="en-US" sz="2400" b="1" dirty="0" smtClean="0"/>
              <a:t>True</a:t>
            </a:r>
          </a:p>
          <a:p>
            <a:r>
              <a:rPr lang="en-US" sz="2400" dirty="0" smtClean="0"/>
              <a:t>&gt;&gt;&gt;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4898312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a = 5</a:t>
            </a:r>
          </a:p>
          <a:p>
            <a:r>
              <a:rPr lang="en-US" sz="2400" dirty="0"/>
              <a:t>&gt;&gt;&gt; if (type(a) is </a:t>
            </a:r>
            <a:r>
              <a:rPr lang="en-US" sz="2400" dirty="0" err="1"/>
              <a:t>int</a:t>
            </a:r>
            <a:r>
              <a:rPr lang="en-US" sz="2400" dirty="0"/>
              <a:t>):</a:t>
            </a:r>
          </a:p>
          <a:p>
            <a:r>
              <a:rPr lang="en-US" sz="2400" dirty="0"/>
              <a:t>...     print("true")</a:t>
            </a:r>
          </a:p>
          <a:p>
            <a:r>
              <a:rPr lang="en-US" sz="2400" dirty="0"/>
              <a:t>... else:</a:t>
            </a:r>
          </a:p>
          <a:p>
            <a:r>
              <a:rPr lang="en-US" sz="2400" dirty="0"/>
              <a:t>...     print("false")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984950" y="5152953"/>
            <a:ext cx="1641636" cy="3883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5122" cy="4860310"/>
          </a:xfrm>
        </p:spPr>
        <p:txBody>
          <a:bodyPr>
            <a:normAutofit/>
          </a:bodyPr>
          <a:lstStyle/>
          <a:p>
            <a:r>
              <a:rPr lang="en-US" dirty="0"/>
              <a:t>True or False?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Membership Operators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1326306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y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x is y</a:t>
            </a:r>
          </a:p>
          <a:p>
            <a:r>
              <a:rPr lang="en-US" sz="2400" b="1" dirty="0"/>
              <a:t>True</a:t>
            </a:r>
          </a:p>
          <a:p>
            <a:r>
              <a:rPr lang="en-US" sz="2400" dirty="0"/>
              <a:t>&gt;&gt;&gt; z = x</a:t>
            </a:r>
          </a:p>
          <a:p>
            <a:r>
              <a:rPr lang="en-US" sz="2400" dirty="0"/>
              <a:t>&gt;&gt;&gt; z is y</a:t>
            </a:r>
          </a:p>
          <a:p>
            <a:r>
              <a:rPr lang="en-US" sz="2400" b="1" dirty="0" smtClean="0"/>
              <a:t>True</a:t>
            </a:r>
          </a:p>
          <a:p>
            <a:r>
              <a:rPr lang="en-US" sz="2400" dirty="0" smtClean="0"/>
              <a:t>&gt;&gt;&gt;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4898312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a = 5</a:t>
            </a:r>
          </a:p>
          <a:p>
            <a:r>
              <a:rPr lang="en-US" sz="2400" dirty="0"/>
              <a:t>&gt;&gt;&gt; if (type(a) is </a:t>
            </a:r>
            <a:r>
              <a:rPr lang="en-US" sz="2400" dirty="0" err="1"/>
              <a:t>int</a:t>
            </a:r>
            <a:r>
              <a:rPr lang="en-US" sz="2400" dirty="0"/>
              <a:t>):</a:t>
            </a:r>
          </a:p>
          <a:p>
            <a:r>
              <a:rPr lang="en-US" sz="2400" dirty="0"/>
              <a:t>...     print("true")</a:t>
            </a:r>
          </a:p>
          <a:p>
            <a:r>
              <a:rPr lang="en-US" sz="2400" dirty="0"/>
              <a:t>... else:</a:t>
            </a:r>
          </a:p>
          <a:p>
            <a:r>
              <a:rPr lang="en-US" sz="2400" dirty="0"/>
              <a:t>...     print("false")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b="1" dirty="0"/>
              <a:t>true</a:t>
            </a:r>
          </a:p>
          <a:p>
            <a:r>
              <a:rPr lang="en-US" sz="2400" dirty="0"/>
              <a:t>&gt;&gt;&gt; 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8432332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</a:t>
            </a:r>
            <a:r>
              <a:rPr lang="en-US" sz="2400" dirty="0" smtClean="0"/>
              <a:t>b </a:t>
            </a:r>
            <a:r>
              <a:rPr lang="en-US" sz="2400" dirty="0"/>
              <a:t>= </a:t>
            </a:r>
            <a:r>
              <a:rPr lang="en-US" sz="2400" dirty="0" smtClean="0"/>
              <a:t>5.4</a:t>
            </a:r>
            <a:endParaRPr lang="en-US" sz="2400" dirty="0"/>
          </a:p>
          <a:p>
            <a:r>
              <a:rPr lang="en-US" sz="2400" dirty="0"/>
              <a:t>&gt;&gt;&gt; if (type(b) is not </a:t>
            </a:r>
            <a:r>
              <a:rPr lang="en-US" sz="2400" dirty="0" err="1"/>
              <a:t>int</a:t>
            </a:r>
            <a:r>
              <a:rPr lang="en-US" sz="2400" dirty="0"/>
              <a:t>):</a:t>
            </a:r>
          </a:p>
          <a:p>
            <a:r>
              <a:rPr lang="en-US" sz="2400" dirty="0"/>
              <a:t>...     print("true")</a:t>
            </a:r>
          </a:p>
          <a:p>
            <a:r>
              <a:rPr lang="en-US" sz="2400" dirty="0"/>
              <a:t>... else:</a:t>
            </a:r>
          </a:p>
          <a:p>
            <a:r>
              <a:rPr lang="en-US" sz="2400" dirty="0"/>
              <a:t>...     print("false")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b="1" dirty="0"/>
              <a:t>true</a:t>
            </a:r>
          </a:p>
          <a:p>
            <a:r>
              <a:rPr lang="en-US" sz="2400" dirty="0" smtClean="0"/>
              <a:t>&gt;&gt;&gt;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8520422" y="5152953"/>
            <a:ext cx="1641636" cy="3883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9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Last Session: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Functions- Part II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 smtClean="0"/>
              <a:t>Decision Structures- Part I</a:t>
            </a:r>
            <a:r>
              <a:rPr lang="en-US" dirty="0" smtClean="0"/>
              <a:t>:</a:t>
            </a:r>
          </a:p>
          <a:p>
            <a:pPr lvl="2"/>
            <a:r>
              <a:rPr lang="en-US" sz="2400" dirty="0" smtClean="0"/>
              <a:t>One- and Two-way Decisions</a:t>
            </a:r>
          </a:p>
          <a:p>
            <a:pPr lvl="2"/>
            <a:r>
              <a:rPr lang="en-US" sz="2400" dirty="0" smtClean="0"/>
              <a:t>Booleans</a:t>
            </a:r>
          </a:p>
          <a:p>
            <a:pPr lvl="2"/>
            <a:r>
              <a:rPr lang="en-US" sz="2400" dirty="0" smtClean="0"/>
              <a:t>Relational, Logical, Membership, and Identity Operators 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5122" cy="4860310"/>
          </a:xfrm>
        </p:spPr>
        <p:txBody>
          <a:bodyPr>
            <a:normAutofit/>
          </a:bodyPr>
          <a:lstStyle/>
          <a:p>
            <a:r>
              <a:rPr lang="en-US" dirty="0"/>
              <a:t>True or False?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Membership Operators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1326306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y = "</a:t>
            </a:r>
            <a:r>
              <a:rPr lang="en-US" sz="2400" dirty="0" err="1"/>
              <a:t>cmu</a:t>
            </a:r>
            <a:r>
              <a:rPr lang="en-US" sz="2400" dirty="0"/>
              <a:t>"</a:t>
            </a:r>
          </a:p>
          <a:p>
            <a:r>
              <a:rPr lang="en-US" sz="2400" dirty="0"/>
              <a:t>&gt;&gt;&gt; x is y</a:t>
            </a:r>
          </a:p>
          <a:p>
            <a:r>
              <a:rPr lang="en-US" sz="2400" b="1" dirty="0"/>
              <a:t>True</a:t>
            </a:r>
          </a:p>
          <a:p>
            <a:r>
              <a:rPr lang="en-US" sz="2400" dirty="0"/>
              <a:t>&gt;&gt;&gt; z = x</a:t>
            </a:r>
          </a:p>
          <a:p>
            <a:r>
              <a:rPr lang="en-US" sz="2400" dirty="0"/>
              <a:t>&gt;&gt;&gt; z is y</a:t>
            </a:r>
          </a:p>
          <a:p>
            <a:r>
              <a:rPr lang="en-US" sz="2400" b="1" dirty="0" smtClean="0"/>
              <a:t>True</a:t>
            </a:r>
          </a:p>
          <a:p>
            <a:r>
              <a:rPr lang="en-US" sz="2400" dirty="0" smtClean="0"/>
              <a:t>&gt;&gt;&gt;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4898312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a = 5</a:t>
            </a:r>
          </a:p>
          <a:p>
            <a:r>
              <a:rPr lang="en-US" sz="2400" dirty="0"/>
              <a:t>&gt;&gt;&gt; if (type(a) is </a:t>
            </a:r>
            <a:r>
              <a:rPr lang="en-US" sz="2400" dirty="0" err="1"/>
              <a:t>int</a:t>
            </a:r>
            <a:r>
              <a:rPr lang="en-US" sz="2400" dirty="0"/>
              <a:t>):</a:t>
            </a:r>
          </a:p>
          <a:p>
            <a:r>
              <a:rPr lang="en-US" sz="2400" dirty="0"/>
              <a:t>...     print("true")</a:t>
            </a:r>
          </a:p>
          <a:p>
            <a:r>
              <a:rPr lang="en-US" sz="2400" dirty="0"/>
              <a:t>... else:</a:t>
            </a:r>
          </a:p>
          <a:p>
            <a:r>
              <a:rPr lang="en-US" sz="2400" dirty="0"/>
              <a:t>...     print("false")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b="1" dirty="0"/>
              <a:t>true</a:t>
            </a:r>
          </a:p>
          <a:p>
            <a:r>
              <a:rPr lang="en-US" sz="2400" dirty="0"/>
              <a:t>&gt;&gt;&gt; 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8432332" y="2916952"/>
            <a:ext cx="32832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</a:t>
            </a:r>
            <a:r>
              <a:rPr lang="en-US" sz="2400" dirty="0" smtClean="0"/>
              <a:t>b </a:t>
            </a:r>
            <a:r>
              <a:rPr lang="en-US" sz="2400" dirty="0"/>
              <a:t>= </a:t>
            </a:r>
            <a:r>
              <a:rPr lang="en-US" sz="2400" dirty="0" smtClean="0"/>
              <a:t>5.4</a:t>
            </a:r>
            <a:endParaRPr lang="en-US" sz="2400" dirty="0"/>
          </a:p>
          <a:p>
            <a:r>
              <a:rPr lang="en-US" sz="2400" dirty="0"/>
              <a:t>&gt;&gt;&gt; if (type(b) is not </a:t>
            </a:r>
            <a:r>
              <a:rPr lang="en-US" sz="2400" dirty="0" err="1"/>
              <a:t>int</a:t>
            </a:r>
            <a:r>
              <a:rPr lang="en-US" sz="2400" dirty="0"/>
              <a:t>):</a:t>
            </a:r>
          </a:p>
          <a:p>
            <a:r>
              <a:rPr lang="en-US" sz="2400" dirty="0"/>
              <a:t>...     print("true")</a:t>
            </a:r>
          </a:p>
          <a:p>
            <a:r>
              <a:rPr lang="en-US" sz="2400" dirty="0"/>
              <a:t>... else:</a:t>
            </a:r>
          </a:p>
          <a:p>
            <a:r>
              <a:rPr lang="en-US" sz="2400" dirty="0"/>
              <a:t>...     print("false")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b="1" dirty="0"/>
              <a:t>true</a:t>
            </a:r>
          </a:p>
          <a:p>
            <a:r>
              <a:rPr lang="en-US" sz="2400" dirty="0" smtClean="0"/>
              <a:t>&gt;&gt;&gt;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4921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 smtClean="0"/>
              <a:t>Notice how we attached an </a:t>
            </a:r>
            <a:r>
              <a:rPr lang="en-US" b="1" i="1" dirty="0" smtClean="0">
                <a:solidFill>
                  <a:srgbClr val="C00000"/>
                </a:solidFill>
              </a:rPr>
              <a:t>else</a:t>
            </a:r>
            <a:r>
              <a:rPr lang="en-US" dirty="0" smtClean="0"/>
              <a:t> clause onto an </a:t>
            </a:r>
            <a:r>
              <a:rPr lang="en-US" b="1" i="1" dirty="0" smtClean="0">
                <a:solidFill>
                  <a:srgbClr val="C00000"/>
                </a:solidFill>
              </a:rPr>
              <a:t>if</a:t>
            </a:r>
            <a:r>
              <a:rPr lang="en-US" dirty="0" smtClean="0"/>
              <a:t> clause to come up with what we refer to as a </a:t>
            </a:r>
            <a:r>
              <a:rPr lang="en-US" i="1" dirty="0" smtClean="0">
                <a:solidFill>
                  <a:srgbClr val="0070C0"/>
                </a:solidFill>
              </a:rPr>
              <a:t>two-way decision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Two-Way Decisions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34449" y="3245967"/>
            <a:ext cx="22685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</a:rPr>
              <a:t>f </a:t>
            </a:r>
            <a:r>
              <a:rPr lang="en-US" sz="2400" b="1" dirty="0" smtClean="0"/>
              <a:t>&lt;condition&gt;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     </a:t>
            </a:r>
            <a:r>
              <a:rPr lang="en-US" sz="2400" b="1" dirty="0" smtClean="0"/>
              <a:t>&lt;statements&gt;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else: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     </a:t>
            </a:r>
            <a:r>
              <a:rPr lang="en-US" sz="2400" b="1" dirty="0" smtClean="0"/>
              <a:t>&lt;statements&gt;</a:t>
            </a:r>
            <a:endParaRPr lang="en-US" sz="2400" b="1" dirty="0"/>
          </a:p>
        </p:txBody>
      </p:sp>
      <p:sp>
        <p:nvSpPr>
          <p:cNvPr id="11" name="Diamond 10"/>
          <p:cNvSpPr/>
          <p:nvPr/>
        </p:nvSpPr>
        <p:spPr>
          <a:xfrm>
            <a:off x="7090304" y="2819478"/>
            <a:ext cx="2143433" cy="855407"/>
          </a:xfrm>
          <a:prstGeom prst="diamon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&lt;condition&gt; true?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179794" y="2406524"/>
            <a:ext cx="0" cy="412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1" idx="3"/>
          </p:cNvCxnSpPr>
          <p:nvPr/>
        </p:nvCxnSpPr>
        <p:spPr>
          <a:xfrm flipV="1">
            <a:off x="9233737" y="3247181"/>
            <a:ext cx="65418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887918" y="3247181"/>
            <a:ext cx="0" cy="625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083280" y="3961100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83280" y="4680917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5" idx="2"/>
            <a:endCxn id="16" idx="0"/>
          </p:cNvCxnSpPr>
          <p:nvPr/>
        </p:nvCxnSpPr>
        <p:spPr>
          <a:xfrm>
            <a:off x="9916261" y="4452684"/>
            <a:ext cx="0" cy="228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083280" y="5400734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916261" y="5172501"/>
            <a:ext cx="0" cy="228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>
            <a:off x="9916261" y="5892318"/>
            <a:ext cx="0" cy="339062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916261" y="6231380"/>
            <a:ext cx="0" cy="15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472444" y="6391255"/>
            <a:ext cx="3443818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233737" y="2845857"/>
            <a:ext cx="52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Yes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33291" y="2851161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</a:t>
            </a:r>
            <a:endParaRPr lang="en-US" sz="2000" b="1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451621" y="3251270"/>
            <a:ext cx="65418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44101" y="3247181"/>
            <a:ext cx="0" cy="625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639463" y="3961100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39463" y="4680917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2"/>
            <a:endCxn id="29" idx="0"/>
          </p:cNvCxnSpPr>
          <p:nvPr/>
        </p:nvCxnSpPr>
        <p:spPr>
          <a:xfrm>
            <a:off x="6472444" y="4452684"/>
            <a:ext cx="0" cy="228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639463" y="5400734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472444" y="5172501"/>
            <a:ext cx="0" cy="228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1" idx="2"/>
          </p:cNvCxnSpPr>
          <p:nvPr/>
        </p:nvCxnSpPr>
        <p:spPr>
          <a:xfrm>
            <a:off x="6472444" y="5892318"/>
            <a:ext cx="0" cy="339062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72444" y="6231380"/>
            <a:ext cx="0" cy="15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200182" y="6391255"/>
            <a:ext cx="0" cy="412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58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5" grpId="0" animBg="1"/>
      <p:bldP spid="16" grpId="0" animBg="1"/>
      <p:bldP spid="18" grpId="0" animBg="1"/>
      <p:bldP spid="24" grpId="0"/>
      <p:bldP spid="25" grpId="0"/>
      <p:bldP spid="28" grpId="0" animBg="1"/>
      <p:bldP spid="29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Revisiting Our Quadratic Equation Solver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#The following line will make the math library in Python available for us.</a:t>
            </a:r>
          </a:p>
          <a:p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math</a:t>
            </a:r>
          </a:p>
          <a:p>
            <a:endParaRPr lang="en-US" sz="2400" dirty="0"/>
          </a:p>
          <a:p>
            <a:r>
              <a:rPr lang="en-US" sz="2400" dirty="0"/>
              <a:t>def </a:t>
            </a:r>
            <a:r>
              <a:rPr lang="en-US" sz="2400" dirty="0" err="1"/>
              <a:t>rootsQEq</a:t>
            </a:r>
            <a:r>
              <a:rPr lang="en-US" sz="2400" dirty="0"/>
              <a:t>():</a:t>
            </a:r>
          </a:p>
          <a:p>
            <a:r>
              <a:rPr lang="en-US" sz="2400" dirty="0"/>
              <a:t>    print("This program finds the real solutions to a quadratic.")</a:t>
            </a:r>
          </a:p>
          <a:p>
            <a:r>
              <a:rPr lang="en-US" sz="2400" dirty="0"/>
              <a:t>    print()</a:t>
            </a:r>
          </a:p>
          <a:p>
            <a:endParaRPr lang="en-US" sz="2400" dirty="0"/>
          </a:p>
          <a:p>
            <a:r>
              <a:rPr lang="en-US" sz="2400" dirty="0"/>
              <a:t>    a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a: "))</a:t>
            </a:r>
          </a:p>
          <a:p>
            <a:r>
              <a:rPr lang="en-US" sz="2400" dirty="0"/>
              <a:t>    b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b: "))</a:t>
            </a:r>
          </a:p>
          <a:p>
            <a:r>
              <a:rPr lang="en-US" sz="2400" dirty="0"/>
              <a:t>    c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c: "))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5434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#To call a function from the math library, we can use the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#dot operator as follows: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s_root_val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50"/>
                </a:solidFill>
              </a:rPr>
              <a:t>math.sqrt</a:t>
            </a:r>
            <a:r>
              <a:rPr lang="en-US" sz="2400" dirty="0"/>
              <a:t>(b*b - 4 * a * c)</a:t>
            </a:r>
          </a:p>
          <a:p>
            <a:r>
              <a:rPr lang="en-US" sz="2400" dirty="0"/>
              <a:t>    root1 = (-b +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root2 = (-b -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endParaRPr lang="en-US" sz="2400" dirty="0"/>
          </a:p>
          <a:p>
            <a:r>
              <a:rPr lang="en-US" sz="2400" dirty="0"/>
              <a:t>    print()</a:t>
            </a:r>
          </a:p>
          <a:p>
            <a:r>
              <a:rPr lang="en-US" sz="2400" dirty="0"/>
              <a:t>    print("The solutions are: ", root1, root2)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#Call the function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r>
              <a:rPr lang="en-US" sz="2400" dirty="0">
                <a:solidFill>
                  <a:srgbClr val="FF0000"/>
                </a:solidFill>
              </a:rPr>
              <a:t>()</a:t>
            </a:r>
          </a:p>
          <a:p>
            <a:r>
              <a:rPr lang="en-US" sz="2400" dirty="0" err="1"/>
              <a:t>rootsQEq</a:t>
            </a:r>
            <a:r>
              <a:rPr lang="en-US" sz="2400" dirty="0"/>
              <a:t>()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47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6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sample run:</a:t>
            </a: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31DD1A-EF64-2D49-A14A-840D2E0D9CCE}"/>
              </a:ext>
            </a:extLst>
          </p:cNvPr>
          <p:cNvSpPr txBox="1"/>
          <p:nvPr/>
        </p:nvSpPr>
        <p:spPr>
          <a:xfrm>
            <a:off x="1518240" y="2230790"/>
            <a:ext cx="9560885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program finds the real solutions to a quadratic.</a:t>
            </a:r>
          </a:p>
          <a:p>
            <a:endParaRPr lang="en-US" sz="2400" dirty="0"/>
          </a:p>
          <a:p>
            <a:r>
              <a:rPr lang="en-US" sz="2400" dirty="0"/>
              <a:t>Enter the value of coefficient a: 1</a:t>
            </a:r>
          </a:p>
          <a:p>
            <a:r>
              <a:rPr lang="en-US" sz="2400" dirty="0"/>
              <a:t>Enter the value of coefficient b: 2</a:t>
            </a:r>
          </a:p>
          <a:p>
            <a:r>
              <a:rPr lang="en-US" sz="2400" dirty="0"/>
              <a:t>Enter the value of coefficient c: 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Traceback (most recent call last):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File "/Users/</a:t>
            </a:r>
            <a:r>
              <a:rPr lang="en-US" sz="2400" dirty="0" err="1">
                <a:solidFill>
                  <a:srgbClr val="FF0000"/>
                </a:solidFill>
              </a:rPr>
              <a:t>mhhammou</a:t>
            </a:r>
            <a:r>
              <a:rPr lang="en-US" sz="2400" dirty="0">
                <a:solidFill>
                  <a:srgbClr val="FF0000"/>
                </a:solidFill>
              </a:rPr>
              <a:t>/Desktop/CMU-Q/Courses/15-110/Programs/Lecture4/</a:t>
            </a:r>
            <a:r>
              <a:rPr lang="en-US" sz="2400" dirty="0" err="1">
                <a:solidFill>
                  <a:srgbClr val="FF0000"/>
                </a:solidFill>
              </a:rPr>
              <a:t>RootsQE.py</a:t>
            </a:r>
            <a:r>
              <a:rPr lang="en-US" sz="2400" dirty="0">
                <a:solidFill>
                  <a:srgbClr val="FF0000"/>
                </a:solidFill>
              </a:rPr>
              <a:t>", line 22, in &lt;module&gt;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r>
              <a:rPr lang="en-US" sz="2400" dirty="0">
                <a:solidFill>
                  <a:srgbClr val="FF0000"/>
                </a:solidFill>
              </a:rPr>
              <a:t>()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File "/Users/</a:t>
            </a:r>
            <a:r>
              <a:rPr lang="en-US" sz="2400" dirty="0" err="1">
                <a:solidFill>
                  <a:srgbClr val="FF0000"/>
                </a:solidFill>
              </a:rPr>
              <a:t>mhhammou</a:t>
            </a:r>
            <a:r>
              <a:rPr lang="en-US" sz="2400" dirty="0">
                <a:solidFill>
                  <a:srgbClr val="FF0000"/>
                </a:solidFill>
              </a:rPr>
              <a:t>/Desktop/CMU-Q/Courses/15-110/Programs/Lecture4/</a:t>
            </a:r>
            <a:r>
              <a:rPr lang="en-US" sz="2400" dirty="0" err="1">
                <a:solidFill>
                  <a:srgbClr val="FF0000"/>
                </a:solidFill>
              </a:rPr>
              <a:t>RootsQE.py</a:t>
            </a:r>
            <a:r>
              <a:rPr lang="en-US" sz="2400" dirty="0">
                <a:solidFill>
                  <a:srgbClr val="FF0000"/>
                </a:solidFill>
              </a:rPr>
              <a:t>", line 14, in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s_root_val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math.sqrt</a:t>
            </a:r>
            <a:r>
              <a:rPr lang="en-US" sz="2400" dirty="0">
                <a:solidFill>
                  <a:srgbClr val="FF0000"/>
                </a:solidFill>
              </a:rPr>
              <a:t>(b*b - 4 * a * c)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ValueError</a:t>
            </a:r>
            <a:r>
              <a:rPr lang="en-US" sz="2400" dirty="0">
                <a:solidFill>
                  <a:srgbClr val="FF0000"/>
                </a:solidFill>
              </a:rPr>
              <a:t>: math domain error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5AA0969F-36C2-BA4C-B7B2-8D22BF978F97}"/>
              </a:ext>
            </a:extLst>
          </p:cNvPr>
          <p:cNvSpPr/>
          <p:nvPr/>
        </p:nvSpPr>
        <p:spPr>
          <a:xfrm>
            <a:off x="8420986" y="2679405"/>
            <a:ext cx="2424223" cy="153108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is the problem?</a:t>
            </a:r>
          </a:p>
        </p:txBody>
      </p:sp>
      <p:sp>
        <p:nvSpPr>
          <p:cNvPr id="7" name="Bent Arrow 6">
            <a:extLst>
              <a:ext uri="{FF2B5EF4-FFF2-40B4-BE49-F238E27FC236}">
                <a16:creationId xmlns:a16="http://schemas.microsoft.com/office/drawing/2014/main" xmlns="" id="{B719EAD2-74F0-4844-93D0-7CA4FC92F978}"/>
              </a:ext>
            </a:extLst>
          </p:cNvPr>
          <p:cNvSpPr/>
          <p:nvPr/>
        </p:nvSpPr>
        <p:spPr>
          <a:xfrm rot="10800000">
            <a:off x="9080203" y="4217840"/>
            <a:ext cx="595423" cy="651872"/>
          </a:xfrm>
          <a:prstGeom prst="ben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1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401FB08-0D9A-744A-A038-1F1CE70734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1580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problem is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&lt;0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800" b="0" dirty="0">
                    <a:ea typeface="Cambria Math" panose="02040503050406030204" pitchFamily="18" charset="0"/>
                  </a:rPr>
                  <a:t>The </a:t>
                </a:r>
                <a:r>
                  <a:rPr lang="en-US" sz="2800" b="0" i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sqrt</a:t>
                </a:r>
                <a:r>
                  <a:rPr lang="en-US" sz="2800" b="0" dirty="0">
                    <a:ea typeface="Cambria Math" panose="02040503050406030204" pitchFamily="18" charset="0"/>
                  </a:rPr>
                  <a:t> function </a:t>
                </a:r>
                <a:r>
                  <a:rPr lang="en-US" sz="2800" dirty="0">
                    <a:ea typeface="Cambria Math" panose="02040503050406030204" pitchFamily="18" charset="0"/>
                  </a:rPr>
                  <a:t>is unable to compute the square root of a negative number</a:t>
                </a:r>
              </a:p>
              <a:p>
                <a:pPr lvl="1"/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ea typeface="Cambria Math" panose="02040503050406030204" pitchFamily="18" charset="0"/>
                  </a:rPr>
                  <a:t>How can we avoid this problem?</a:t>
                </a:r>
              </a:p>
              <a:p>
                <a:pPr lvl="1"/>
                <a:r>
                  <a:rPr lang="en-US" sz="2600" b="0" dirty="0" smtClean="0">
                    <a:ea typeface="Cambria Math" panose="02040503050406030204" pitchFamily="18" charset="0"/>
                  </a:rPr>
                  <a:t>We can first compute the discriminant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 &lt;0</m:t>
                    </m:r>
                  </m:oMath>
                </a14:m>
                <a:r>
                  <a:rPr lang="en-US" sz="2600" b="0" dirty="0" smtClean="0">
                    <a:ea typeface="Cambria Math" panose="02040503050406030204" pitchFamily="18" charset="0"/>
                  </a:rPr>
                  <a:t> </a:t>
                </a:r>
              </a:p>
              <a:p>
                <a:pPr lvl="1"/>
                <a:r>
                  <a:rPr lang="en-US" sz="2600" dirty="0" smtClean="0">
                    <a:ea typeface="Cambria Math" panose="02040503050406030204" pitchFamily="18" charset="0"/>
                  </a:rPr>
                  <a:t>T</a:t>
                </a:r>
                <a:r>
                  <a:rPr lang="en-US" sz="2600" b="0" dirty="0" smtClean="0">
                    <a:ea typeface="Cambria Math" panose="02040503050406030204" pitchFamily="18" charset="0"/>
                  </a:rPr>
                  <a:t>hen, we can check if it is negative (via using the </a:t>
                </a:r>
                <a:r>
                  <a:rPr lang="en-US" sz="2600" b="1" i="1" dirty="0" smtClean="0">
                    <a:ea typeface="Cambria Math" panose="02040503050406030204" pitchFamily="18" charset="0"/>
                  </a:rPr>
                  <a:t>if</a:t>
                </a:r>
                <a:r>
                  <a:rPr lang="en-US" sz="2600" b="0" dirty="0" smtClean="0">
                    <a:ea typeface="Cambria Math" panose="02040503050406030204" pitchFamily="18" charset="0"/>
                  </a:rPr>
                  <a:t> 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statement</a:t>
                </a:r>
                <a:r>
                  <a:rPr lang="en-US" sz="2600" b="0" dirty="0" smtClean="0">
                    <a:ea typeface="Cambria Math" panose="02040503050406030204" pitchFamily="18" charset="0"/>
                  </a:rPr>
                  <a:t>)</a:t>
                </a:r>
              </a:p>
              <a:p>
                <a:pPr lvl="1"/>
                <a:r>
                  <a:rPr lang="en-US" sz="2600" dirty="0" smtClean="0">
                    <a:ea typeface="Cambria Math" panose="02040503050406030204" pitchFamily="18" charset="0"/>
                  </a:rPr>
                  <a:t>If it is negative, we can print out that the equation has no real roots</a:t>
                </a:r>
              </a:p>
              <a:p>
                <a:pPr lvl="1"/>
                <a:r>
                  <a:rPr lang="en-US" sz="2600" b="0" dirty="0" smtClean="0">
                    <a:ea typeface="Cambria Math" panose="02040503050406030204" pitchFamily="18" charset="0"/>
                  </a:rPr>
                  <a:t>Otherwise (via using the </a:t>
                </a:r>
                <a:r>
                  <a:rPr lang="en-US" sz="2600" b="1" i="1" dirty="0" smtClean="0">
                    <a:ea typeface="Cambria Math" panose="02040503050406030204" pitchFamily="18" charset="0"/>
                  </a:rPr>
                  <a:t>else</a:t>
                </a:r>
                <a:r>
                  <a:rPr lang="en-US" sz="2600" b="0" dirty="0" smtClean="0">
                    <a:ea typeface="Cambria Math" panose="02040503050406030204" pitchFamily="18" charset="0"/>
                  </a:rPr>
                  <a:t> 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clause</a:t>
                </a:r>
                <a:r>
                  <a:rPr lang="en-US" sz="2600" b="0" dirty="0" smtClean="0">
                    <a:ea typeface="Cambria Math" panose="02040503050406030204" pitchFamily="18" charset="0"/>
                  </a:rPr>
                  <a:t>), we can compute the solutions and print them out </a:t>
                </a:r>
                <a:endParaRPr lang="en-US" sz="2600" b="0" dirty="0">
                  <a:ea typeface="Cambria Math" panose="02040503050406030204" pitchFamily="18" charset="0"/>
                </a:endParaRPr>
              </a:p>
              <a:p>
                <a:endParaRPr lang="en-US" sz="2400" dirty="0"/>
              </a:p>
              <a:p>
                <a:pPr lvl="2"/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401FB08-0D9A-744A-A038-1F1CE70734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15808"/>
              </a:xfrm>
              <a:blipFill rotWithShape="0">
                <a:blip r:embed="rId2"/>
                <a:stretch>
                  <a:fillRect l="-1043" t="-2025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</p:spTree>
    <p:extLst>
      <p:ext uri="{BB962C8B-B14F-4D97-AF65-F5344CB8AC3E}">
        <p14:creationId xmlns:p14="http://schemas.microsoft.com/office/powerpoint/2010/main" val="95330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Refined Quadratic </a:t>
            </a:r>
            <a:r>
              <a:rPr lang="en-US" dirty="0"/>
              <a:t>Equation Solver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import</a:t>
            </a:r>
            <a:r>
              <a:rPr lang="en-US" sz="2400" dirty="0" smtClean="0"/>
              <a:t> </a:t>
            </a:r>
            <a:r>
              <a:rPr lang="en-US" sz="2400" dirty="0"/>
              <a:t>math</a:t>
            </a:r>
          </a:p>
          <a:p>
            <a:endParaRPr lang="en-US" sz="2400" dirty="0"/>
          </a:p>
          <a:p>
            <a:r>
              <a:rPr lang="en-US" sz="2400" dirty="0"/>
              <a:t>def </a:t>
            </a:r>
            <a:r>
              <a:rPr lang="en-US" sz="2400" dirty="0" err="1"/>
              <a:t>rootsQEq</a:t>
            </a:r>
            <a:r>
              <a:rPr lang="en-US" sz="2400" dirty="0"/>
              <a:t>():</a:t>
            </a:r>
          </a:p>
          <a:p>
            <a:r>
              <a:rPr lang="en-US" sz="2400" dirty="0"/>
              <a:t>    print("This program finds the real solutions to a quadratic.")</a:t>
            </a:r>
          </a:p>
          <a:p>
            <a:r>
              <a:rPr lang="en-US" sz="2400" dirty="0"/>
              <a:t>    print()</a:t>
            </a:r>
          </a:p>
          <a:p>
            <a:endParaRPr lang="en-US" sz="2400" dirty="0"/>
          </a:p>
          <a:p>
            <a:r>
              <a:rPr lang="en-US" sz="2400" dirty="0"/>
              <a:t>    a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a: "))</a:t>
            </a:r>
          </a:p>
          <a:p>
            <a:r>
              <a:rPr lang="en-US" sz="2400" dirty="0"/>
              <a:t>    b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b: "))</a:t>
            </a:r>
          </a:p>
          <a:p>
            <a:r>
              <a:rPr lang="en-US" sz="2400" dirty="0"/>
              <a:t>    c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c: "))</a:t>
            </a:r>
          </a:p>
          <a:p>
            <a:endParaRPr lang="en-US" sz="2400" dirty="0"/>
          </a:p>
          <a:p>
            <a:r>
              <a:rPr lang="en-US" sz="2400" dirty="0" smtClean="0"/>
              <a:t>    </a:t>
            </a:r>
            <a:r>
              <a:rPr lang="en-US" sz="2400" b="1" dirty="0" smtClean="0">
                <a:ea typeface="Cambria Math" panose="02040503050406030204" pitchFamily="18" charset="0"/>
              </a:rPr>
              <a:t>discriminant</a:t>
            </a:r>
            <a:r>
              <a:rPr lang="en-US" sz="2400" dirty="0"/>
              <a:t> </a:t>
            </a:r>
            <a:r>
              <a:rPr lang="en-US" sz="2400" dirty="0" smtClean="0"/>
              <a:t>= b * b – 4 * a * 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496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Refined Quadratic </a:t>
            </a:r>
            <a:r>
              <a:rPr lang="en-US" dirty="0"/>
              <a:t>Equation Solver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dirty="0" smtClean="0">
                <a:ea typeface="Cambria Math" panose="02040503050406030204" pitchFamily="18" charset="0"/>
              </a:rPr>
              <a:t>discriminant </a:t>
            </a:r>
            <a:r>
              <a:rPr lang="en-US" sz="24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&lt;</a:t>
            </a:r>
            <a:r>
              <a:rPr lang="en-US" sz="2400" dirty="0" smtClean="0">
                <a:ea typeface="Cambria Math" panose="02040503050406030204" pitchFamily="18" charset="0"/>
              </a:rPr>
              <a:t> 0</a:t>
            </a:r>
            <a:r>
              <a:rPr lang="en-US" sz="24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:</a:t>
            </a:r>
          </a:p>
          <a:p>
            <a:r>
              <a:rPr lang="en-US" sz="2400" dirty="0">
                <a:ea typeface="Cambria Math" panose="02040503050406030204" pitchFamily="18" charset="0"/>
              </a:rPr>
              <a:t>	</a:t>
            </a:r>
            <a:r>
              <a:rPr lang="en-US" sz="2400" dirty="0" smtClean="0">
                <a:ea typeface="Cambria Math" panose="02040503050406030204" pitchFamily="18" charset="0"/>
              </a:rPr>
              <a:t>print(“The equation has no real roots!”)</a:t>
            </a:r>
          </a:p>
          <a:p>
            <a:r>
              <a:rPr lang="en-US" sz="2400" dirty="0" smtClean="0">
                <a:ea typeface="Cambria Math" panose="02040503050406030204" pitchFamily="18" charset="0"/>
              </a:rPr>
              <a:t>     </a:t>
            </a:r>
            <a:r>
              <a:rPr lang="en-US" sz="24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else: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s_root_val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 smtClean="0">
                <a:solidFill>
                  <a:srgbClr val="00B050"/>
                </a:solidFill>
              </a:rPr>
              <a:t>math.sqrt</a:t>
            </a:r>
            <a:r>
              <a:rPr lang="en-US" sz="2400" dirty="0" smtClean="0"/>
              <a:t>(</a:t>
            </a:r>
            <a:r>
              <a:rPr lang="en-US" sz="2400" dirty="0">
                <a:ea typeface="Cambria Math" panose="02040503050406030204" pitchFamily="18" charset="0"/>
              </a:rPr>
              <a:t>discriminant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 smtClean="0"/>
              <a:t>         root1 </a:t>
            </a:r>
            <a:r>
              <a:rPr lang="en-US" sz="2400" dirty="0"/>
              <a:t>= (-b +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         root2 </a:t>
            </a:r>
            <a:r>
              <a:rPr lang="en-US" sz="2400" dirty="0"/>
              <a:t>= (-b - </a:t>
            </a:r>
            <a:r>
              <a:rPr lang="en-US" sz="2400" dirty="0" err="1"/>
              <a:t>s_root_val</a:t>
            </a:r>
            <a:r>
              <a:rPr lang="en-US" sz="2400" dirty="0"/>
              <a:t>)/(2*a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 smtClean="0"/>
              <a:t>          print(“\</a:t>
            </a:r>
            <a:r>
              <a:rPr lang="en-US" sz="2400" dirty="0" err="1" smtClean="0"/>
              <a:t>nThe</a:t>
            </a:r>
            <a:r>
              <a:rPr lang="en-US" sz="2400" dirty="0" smtClean="0"/>
              <a:t> </a:t>
            </a:r>
            <a:r>
              <a:rPr lang="en-US" sz="2400" dirty="0"/>
              <a:t>solutions are: ", root1, root2)</a:t>
            </a:r>
          </a:p>
          <a:p>
            <a:endParaRPr lang="en-US" sz="2400" dirty="0"/>
          </a:p>
          <a:p>
            <a:r>
              <a:rPr lang="en-US" sz="2400" dirty="0" err="1" smtClean="0"/>
              <a:t>rootsQEq</a:t>
            </a:r>
            <a:r>
              <a:rPr lang="en-US" sz="2400" dirty="0"/>
              <a:t>()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736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Decision Structures- Part II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Lecture…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 far, we have mostly viewed computer programs as </a:t>
            </a:r>
            <a:r>
              <a:rPr lang="en-US" i="1" dirty="0" smtClean="0"/>
              <a:t>sequences</a:t>
            </a:r>
            <a:r>
              <a:rPr lang="en-US" dirty="0" smtClean="0"/>
              <a:t> of instructions that are interpreted one after the other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Sequencing</a:t>
            </a:r>
            <a:r>
              <a:rPr lang="en-US" dirty="0" smtClean="0"/>
              <a:t> is a fundamental concept of programming, but alone it is not sufficient to solve every problem</a:t>
            </a:r>
          </a:p>
          <a:p>
            <a:endParaRPr lang="en-US" dirty="0"/>
          </a:p>
          <a:p>
            <a:r>
              <a:rPr lang="en-US" dirty="0" smtClean="0"/>
              <a:t>Often it is necessary to alter the </a:t>
            </a:r>
            <a:r>
              <a:rPr lang="en-US" i="1" dirty="0" smtClean="0">
                <a:solidFill>
                  <a:srgbClr val="0070C0"/>
                </a:solidFill>
              </a:rPr>
              <a:t>sequential flow </a:t>
            </a:r>
            <a:r>
              <a:rPr lang="en-US" dirty="0" smtClean="0"/>
              <a:t>of a program to suit the needs of a particular situation</a:t>
            </a:r>
          </a:p>
          <a:p>
            <a:endParaRPr lang="en-US" dirty="0"/>
          </a:p>
          <a:p>
            <a:r>
              <a:rPr lang="en-US" dirty="0" smtClean="0"/>
              <a:t>We will study </a:t>
            </a:r>
            <a:r>
              <a:rPr lang="en-US" i="1" dirty="0" smtClean="0">
                <a:solidFill>
                  <a:srgbClr val="0070C0"/>
                </a:solidFill>
              </a:rPr>
              <a:t>decision structures</a:t>
            </a:r>
            <a:r>
              <a:rPr lang="en-US" dirty="0" smtClean="0"/>
              <a:t>,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which are statements that allow a program to execute different sequences of instructions for different cases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Decision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4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Let us consider again our Celsius to Fahrenheit temperature program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can we enhance this program to print a suitable warning when the temperature is extreme (say, over 90 degrees F, it deserves a heat warning, and under 30 it deserves a cold warning)? 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Temperature Warnings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DF7823E-667E-BF4A-B086-32B06BD1BA82}"/>
              </a:ext>
            </a:extLst>
          </p:cNvPr>
          <p:cNvSpPr txBox="1"/>
          <p:nvPr/>
        </p:nvSpPr>
        <p:spPr>
          <a:xfrm>
            <a:off x="2032708" y="2346288"/>
            <a:ext cx="8126584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def main():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celsius</a:t>
            </a:r>
            <a:r>
              <a:rPr lang="en-US" sz="2400" dirty="0"/>
              <a:t> = </a:t>
            </a:r>
            <a:r>
              <a:rPr lang="en-US" sz="2400" dirty="0" err="1"/>
              <a:t>eval</a:t>
            </a:r>
            <a:r>
              <a:rPr lang="en-US" sz="2400" dirty="0"/>
              <a:t>(input("What is the Celsius temperature? "))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fahrenheit</a:t>
            </a:r>
            <a:r>
              <a:rPr lang="en-US" sz="2400" dirty="0"/>
              <a:t> = 9/5 * </a:t>
            </a:r>
            <a:r>
              <a:rPr lang="en-US" sz="2400" dirty="0" err="1"/>
              <a:t>celsius</a:t>
            </a:r>
            <a:r>
              <a:rPr lang="en-US" sz="2400" dirty="0"/>
              <a:t> + 32</a:t>
            </a:r>
          </a:p>
          <a:p>
            <a:r>
              <a:rPr lang="en-US" sz="2400" dirty="0"/>
              <a:t>    print("The temperature is", </a:t>
            </a:r>
            <a:r>
              <a:rPr lang="en-US" sz="2400" dirty="0" err="1"/>
              <a:t>fahrenheit</a:t>
            </a:r>
            <a:r>
              <a:rPr lang="en-US" sz="2400" dirty="0"/>
              <a:t>, "degrees Fahrenheit")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0302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Enhanced Celsius to Fahrenheit temperature program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Temperature Warnings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DF7823E-667E-BF4A-B086-32B06BD1BA82}"/>
              </a:ext>
            </a:extLst>
          </p:cNvPr>
          <p:cNvSpPr txBox="1"/>
          <p:nvPr/>
        </p:nvSpPr>
        <p:spPr>
          <a:xfrm>
            <a:off x="2032708" y="2533101"/>
            <a:ext cx="8126584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def main():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celsius</a:t>
            </a:r>
            <a:r>
              <a:rPr lang="en-US" sz="2400" dirty="0"/>
              <a:t> = </a:t>
            </a:r>
            <a:r>
              <a:rPr lang="en-US" sz="2400" dirty="0" err="1"/>
              <a:t>eval</a:t>
            </a:r>
            <a:r>
              <a:rPr lang="en-US" sz="2400" dirty="0"/>
              <a:t>(input("What is the Celsius temperature? "))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fahrenheit</a:t>
            </a:r>
            <a:r>
              <a:rPr lang="en-US" sz="2400" dirty="0"/>
              <a:t> = 9/5 * </a:t>
            </a:r>
            <a:r>
              <a:rPr lang="en-US" sz="2400" dirty="0" err="1"/>
              <a:t>celsius</a:t>
            </a:r>
            <a:r>
              <a:rPr lang="en-US" sz="2400" dirty="0"/>
              <a:t> + 32</a:t>
            </a:r>
          </a:p>
          <a:p>
            <a:r>
              <a:rPr lang="en-US" sz="2400" dirty="0"/>
              <a:t>    print("The temperature is", </a:t>
            </a:r>
            <a:r>
              <a:rPr lang="en-US" sz="2400" dirty="0" err="1"/>
              <a:t>fahrenheit</a:t>
            </a:r>
            <a:r>
              <a:rPr lang="en-US" sz="2400" dirty="0"/>
              <a:t>, "degrees Fahrenheit</a:t>
            </a:r>
            <a:r>
              <a:rPr lang="en-US" sz="2400" dirty="0" smtClean="0"/>
              <a:t>")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fahrenheit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&gt;</a:t>
            </a:r>
            <a:r>
              <a:rPr lang="en-US" sz="2400" dirty="0" smtClean="0"/>
              <a:t> 90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 smtClean="0"/>
              <a:t>	print(“It</a:t>
            </a:r>
            <a:r>
              <a:rPr lang="en-US" sz="2400" dirty="0"/>
              <a:t> </a:t>
            </a:r>
            <a:r>
              <a:rPr lang="en-US" sz="2400" dirty="0" smtClean="0"/>
              <a:t>is really hot outside. Be careful!”)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fahrenehit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&lt;</a:t>
            </a:r>
            <a:r>
              <a:rPr lang="en-US" sz="2400" dirty="0" smtClean="0"/>
              <a:t> 30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print(“</a:t>
            </a:r>
            <a:r>
              <a:rPr lang="en-US" sz="2400" dirty="0" err="1" smtClean="0"/>
              <a:t>Brrrrr</a:t>
            </a:r>
            <a:r>
              <a:rPr lang="en-US" sz="2400" dirty="0" smtClean="0"/>
              <a:t>. Be sure to dress warmly!”)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6101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We applied the Python </a:t>
            </a:r>
            <a:r>
              <a:rPr lang="en-US" i="1" dirty="0" smtClean="0">
                <a:solidFill>
                  <a:srgbClr val="C00000"/>
                </a:solidFill>
              </a:rPr>
              <a:t>if</a:t>
            </a:r>
            <a:r>
              <a:rPr lang="en-US" dirty="0" smtClean="0"/>
              <a:t> statement to implement a one-way decision, using the following form: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&lt;body&gt; is just a sequence of one or more statements</a:t>
            </a:r>
            <a:br>
              <a:rPr lang="en-US" dirty="0" smtClean="0"/>
            </a:br>
            <a:r>
              <a:rPr lang="en-US" dirty="0" smtClean="0"/>
              <a:t>indented under the </a:t>
            </a:r>
            <a:r>
              <a:rPr lang="en-US" i="1" dirty="0" smtClean="0">
                <a:solidFill>
                  <a:srgbClr val="C00000"/>
                </a:solidFill>
              </a:rPr>
              <a:t>if</a:t>
            </a:r>
            <a:r>
              <a:rPr lang="en-US" dirty="0" smtClean="0"/>
              <a:t> heading</a:t>
            </a:r>
          </a:p>
          <a:p>
            <a:endParaRPr lang="en-US" dirty="0"/>
          </a:p>
          <a:p>
            <a:r>
              <a:rPr lang="en-US" i="1" dirty="0" smtClean="0"/>
              <a:t>Simple</a:t>
            </a:r>
            <a:r>
              <a:rPr lang="en-US" dirty="0" smtClean="0"/>
              <a:t> &lt;condition&gt; compares values of two expressions</a:t>
            </a:r>
            <a:br>
              <a:rPr lang="en-US" dirty="0" smtClean="0"/>
            </a:br>
            <a:r>
              <a:rPr lang="en-US" dirty="0" smtClean="0"/>
              <a:t>using a </a:t>
            </a:r>
            <a:r>
              <a:rPr lang="en-US" i="1" dirty="0" smtClean="0">
                <a:solidFill>
                  <a:srgbClr val="0070C0"/>
                </a:solidFill>
              </a:rPr>
              <a:t>comparison operator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as follows:</a:t>
            </a:r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One-Way Decisions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4013" y="2799649"/>
            <a:ext cx="2029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</a:rPr>
              <a:t>f </a:t>
            </a:r>
            <a:r>
              <a:rPr lang="en-US" sz="2400" b="1" dirty="0" smtClean="0"/>
              <a:t>&lt;condition&gt;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     </a:t>
            </a:r>
            <a:r>
              <a:rPr lang="en-US" sz="2400" b="1" dirty="0" smtClean="0"/>
              <a:t>&lt;body&gt;</a:t>
            </a:r>
            <a:endParaRPr lang="en-US" sz="2400" b="1" dirty="0"/>
          </a:p>
        </p:txBody>
      </p:sp>
      <p:sp>
        <p:nvSpPr>
          <p:cNvPr id="6" name="Diamond 5"/>
          <p:cNvSpPr/>
          <p:nvPr/>
        </p:nvSpPr>
        <p:spPr>
          <a:xfrm>
            <a:off x="8175186" y="2741988"/>
            <a:ext cx="2143433" cy="855407"/>
          </a:xfrm>
          <a:prstGeom prst="diamon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&lt;condition&gt; true?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238625" y="2329034"/>
            <a:ext cx="0" cy="412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0318619" y="3169691"/>
            <a:ext cx="65418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972800" y="3169691"/>
            <a:ext cx="0" cy="625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183660" y="3930104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183660" y="4649921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8" idx="2"/>
            <a:endCxn id="19" idx="0"/>
          </p:cNvCxnSpPr>
          <p:nvPr/>
        </p:nvCxnSpPr>
        <p:spPr>
          <a:xfrm>
            <a:off x="11016641" y="4421688"/>
            <a:ext cx="0" cy="228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0183660" y="5369738"/>
            <a:ext cx="1665962" cy="4915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&lt;statement&gt;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1016641" y="5141505"/>
            <a:ext cx="0" cy="228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2" idx="2"/>
          </p:cNvCxnSpPr>
          <p:nvPr/>
        </p:nvCxnSpPr>
        <p:spPr>
          <a:xfrm>
            <a:off x="11016641" y="5861322"/>
            <a:ext cx="0" cy="339062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016641" y="6200384"/>
            <a:ext cx="0" cy="15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9482202" y="6360259"/>
            <a:ext cx="15344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2"/>
          </p:cNvCxnSpPr>
          <p:nvPr/>
        </p:nvCxnSpPr>
        <p:spPr>
          <a:xfrm>
            <a:off x="9246903" y="3597395"/>
            <a:ext cx="29496" cy="29349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318619" y="2768367"/>
            <a:ext cx="52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Yes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9246902" y="3597395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899867" y="6030853"/>
            <a:ext cx="3084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&lt;expr&gt; &lt;comp&gt; &lt;expr&gt;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36270" y="2300789"/>
            <a:ext cx="2218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92D050"/>
                </a:solidFill>
              </a:rPr>
              <a:t>One-way Condition</a:t>
            </a:r>
            <a:endParaRPr lang="en-US" sz="20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1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2" grpId="0" animBg="1"/>
      <p:bldP spid="34" grpId="0"/>
      <p:bldP spid="35" grpId="0"/>
      <p:bldP spid="36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six </a:t>
            </a:r>
            <a:r>
              <a:rPr lang="en-US" dirty="0" smtClean="0"/>
              <a:t>comparison (or </a:t>
            </a:r>
            <a:r>
              <a:rPr lang="en-US" i="1" dirty="0" smtClean="0"/>
              <a:t>relational</a:t>
            </a:r>
            <a:r>
              <a:rPr lang="en-US" dirty="0" smtClean="0"/>
              <a:t>) </a:t>
            </a:r>
            <a:r>
              <a:rPr lang="en-US" dirty="0" smtClean="0"/>
              <a:t>operators in Python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Comparison </a:t>
            </a:r>
            <a:r>
              <a:rPr lang="en-US" dirty="0" smtClean="0"/>
              <a:t>Operators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57855"/>
              </p:ext>
            </p:extLst>
          </p:nvPr>
        </p:nvGraphicFramePr>
        <p:xfrm>
          <a:off x="2032000" y="2573866"/>
          <a:ext cx="81279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198086"/>
                <a:gridCol w="32205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Python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Mathematics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Less than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&lt;=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≤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Less than or equal to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==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Equal to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≥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Greater than or equal to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Greater than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!=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≠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equal to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0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8167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Conditions may compare either numbers or strings</a:t>
            </a:r>
          </a:p>
          <a:p>
            <a:endParaRPr lang="en-US" dirty="0"/>
          </a:p>
          <a:p>
            <a:r>
              <a:rPr lang="en-US" dirty="0" smtClean="0"/>
              <a:t>Strings are compared </a:t>
            </a:r>
            <a:r>
              <a:rPr lang="en-US" i="1" dirty="0" smtClean="0"/>
              <a:t>lexicographically</a:t>
            </a:r>
            <a:r>
              <a:rPr lang="en-US" dirty="0" smtClean="0"/>
              <a:t>, meaning that they are compared character by character according to their Unicode values</a:t>
            </a:r>
          </a:p>
          <a:p>
            <a:pPr lvl="1"/>
            <a:r>
              <a:rPr lang="en-US" dirty="0" smtClean="0"/>
              <a:t>E.g., “</a:t>
            </a:r>
            <a:r>
              <a:rPr lang="en-US" dirty="0" err="1" smtClean="0"/>
              <a:t>Bbbb</a:t>
            </a:r>
            <a:r>
              <a:rPr lang="en-US" dirty="0" smtClean="0"/>
              <a:t>” is </a:t>
            </a:r>
            <a:r>
              <a:rPr lang="en-US" dirty="0" smtClean="0"/>
              <a:t>less</a:t>
            </a:r>
            <a:r>
              <a:rPr lang="en-US" dirty="0" smtClean="0"/>
              <a:t> </a:t>
            </a:r>
            <a:r>
              <a:rPr lang="en-US" dirty="0" smtClean="0"/>
              <a:t>than “</a:t>
            </a:r>
            <a:r>
              <a:rPr lang="en-US" dirty="0" err="1" smtClean="0"/>
              <a:t>aaaa</a:t>
            </a:r>
            <a:r>
              <a:rPr lang="en-US" dirty="0" smtClean="0"/>
              <a:t>” since “B” precedes “a” (all uppercase Latin letters come before lowercase equivalents)</a:t>
            </a:r>
          </a:p>
          <a:p>
            <a:pPr lvl="1"/>
            <a:endParaRPr lang="en-US" dirty="0"/>
          </a:p>
          <a:p>
            <a:r>
              <a:rPr lang="en-US" dirty="0" smtClean="0"/>
              <a:t>A condition is actually a </a:t>
            </a:r>
            <a:r>
              <a:rPr lang="en-US" i="1" dirty="0" smtClean="0">
                <a:solidFill>
                  <a:srgbClr val="0070C0"/>
                </a:solidFill>
              </a:rPr>
              <a:t>Boolean</a:t>
            </a:r>
            <a:r>
              <a:rPr lang="en-US" dirty="0" smtClean="0"/>
              <a:t> expression, which produces a value of either </a:t>
            </a:r>
            <a:r>
              <a:rPr lang="en-US" i="1" dirty="0" smtClean="0">
                <a:solidFill>
                  <a:srgbClr val="0070C0"/>
                </a:solidFill>
              </a:rPr>
              <a:t>True</a:t>
            </a:r>
            <a:r>
              <a:rPr lang="en-US" dirty="0" smtClean="0"/>
              <a:t> (the condition holds) or </a:t>
            </a:r>
            <a:r>
              <a:rPr lang="en-US" i="1" dirty="0" smtClean="0">
                <a:solidFill>
                  <a:srgbClr val="0070C0"/>
                </a:solidFill>
              </a:rPr>
              <a:t>False</a:t>
            </a:r>
            <a:r>
              <a:rPr lang="en-US" dirty="0" smtClean="0"/>
              <a:t> (the condition does not hold)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Conditions and Booleans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7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48167" cy="4860310"/>
          </a:xfrm>
        </p:spPr>
        <p:txBody>
          <a:bodyPr>
            <a:normAutofit/>
          </a:bodyPr>
          <a:lstStyle/>
          <a:p>
            <a:r>
              <a:rPr lang="en-US" dirty="0" smtClean="0"/>
              <a:t>Here are few interactive examples: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Conditions and Booleans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2503753" y="2382506"/>
            <a:ext cx="2932544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"a" &lt; "b"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"aa" &lt; "a"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/>
              <a:t>&gt;&gt;&gt; "a" &lt; "A"</a:t>
            </a:r>
          </a:p>
          <a:p>
            <a:r>
              <a:rPr lang="en-US" sz="2400" dirty="0" smtClean="0"/>
              <a:t>False</a:t>
            </a:r>
          </a:p>
          <a:p>
            <a:r>
              <a:rPr lang="en-US" sz="2400" dirty="0"/>
              <a:t>&gt;&gt;&gt; "Hello" &lt; "hello"</a:t>
            </a:r>
          </a:p>
          <a:p>
            <a:r>
              <a:rPr lang="en-US" sz="2400" dirty="0" smtClean="0"/>
              <a:t>True</a:t>
            </a:r>
            <a:endParaRPr lang="en-US" sz="2400" dirty="0"/>
          </a:p>
          <a:p>
            <a:r>
              <a:rPr lang="en-US" sz="2400" dirty="0" smtClean="0"/>
              <a:t>&gt;&gt;&gt;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5975550" y="2382506"/>
            <a:ext cx="2932544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"a" == "a"</a:t>
            </a:r>
          </a:p>
          <a:p>
            <a:r>
              <a:rPr lang="en-US" sz="2400" dirty="0" smtClean="0"/>
              <a:t>True</a:t>
            </a:r>
          </a:p>
          <a:p>
            <a:r>
              <a:rPr lang="en-US" sz="2400" dirty="0" smtClean="0"/>
              <a:t>&gt;&gt;&gt; </a:t>
            </a:r>
            <a:r>
              <a:rPr lang="en-US" sz="2400" dirty="0"/>
              <a:t>type("a" == "a")</a:t>
            </a:r>
          </a:p>
          <a:p>
            <a:r>
              <a:rPr lang="en-US" sz="2400" dirty="0"/>
              <a:t>&lt;class 'bool</a:t>
            </a:r>
            <a:r>
              <a:rPr lang="en-US" sz="2400" dirty="0" smtClean="0"/>
              <a:t>'&gt;</a:t>
            </a:r>
          </a:p>
          <a:p>
            <a:r>
              <a:rPr lang="en-US" sz="2400" dirty="0" smtClean="0"/>
              <a:t>&gt;&gt;&gt; </a:t>
            </a:r>
            <a:r>
              <a:rPr lang="en-US" sz="2400" dirty="0"/>
              <a:t>3 &lt; 4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3 * 4 &lt; 3 + 4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 smtClean="0"/>
              <a:t>&gt;&gt;&gt;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825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11660</TotalTime>
  <Words>2204</Words>
  <Application>Microsoft Office PowerPoint</Application>
  <PresentationFormat>Widescreen</PresentationFormat>
  <Paragraphs>547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15-110: Principles of Computing</vt:lpstr>
      <vt:lpstr>Today…</vt:lpstr>
      <vt:lpstr>Decision Structures</vt:lpstr>
      <vt:lpstr>Example: Temperature Warnings</vt:lpstr>
      <vt:lpstr>Example: Temperature Warnings</vt:lpstr>
      <vt:lpstr>One-Way Decisions</vt:lpstr>
      <vt:lpstr>Comparison Operators</vt:lpstr>
      <vt:lpstr>Conditions and Booleans</vt:lpstr>
      <vt:lpstr>Conditions and Booleans</vt:lpstr>
      <vt:lpstr>Chaining Comparison Operators</vt:lpstr>
      <vt:lpstr>Logical Operators</vt:lpstr>
      <vt:lpstr>Logical Operators</vt:lpstr>
      <vt:lpstr>Membership Operators</vt:lpstr>
      <vt:lpstr>Membership Operators</vt:lpstr>
      <vt:lpstr>Identity Operators</vt:lpstr>
      <vt:lpstr>Membership Operators</vt:lpstr>
      <vt:lpstr>Membership Operators</vt:lpstr>
      <vt:lpstr>Membership Operators</vt:lpstr>
      <vt:lpstr>Membership Operators</vt:lpstr>
      <vt:lpstr>Membership Operators</vt:lpstr>
      <vt:lpstr>Two-Way Decisions</vt:lpstr>
      <vt:lpstr>Revisiting Our Quadratic Equation Solver</vt:lpstr>
      <vt:lpstr>Revisiting Our Quadratic Equation Solver</vt:lpstr>
      <vt:lpstr>Revisiting Our Quadratic Equation Solver</vt:lpstr>
      <vt:lpstr>Revisiting Our Quadratic Equation Solver</vt:lpstr>
      <vt:lpstr>A Refined Quadratic Equation Solver</vt:lpstr>
      <vt:lpstr>A Refined Quadratic Equation Solver</vt:lpstr>
      <vt:lpstr>Next Lecture…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468</cp:revision>
  <dcterms:created xsi:type="dcterms:W3CDTF">2018-08-24T21:11:55Z</dcterms:created>
  <dcterms:modified xsi:type="dcterms:W3CDTF">2018-09-18T12:08:26Z</dcterms:modified>
</cp:coreProperties>
</file>