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40" r:id="rId4"/>
    <p:sldId id="325" r:id="rId5"/>
    <p:sldId id="326" r:id="rId6"/>
    <p:sldId id="327" r:id="rId7"/>
    <p:sldId id="329" r:id="rId8"/>
    <p:sldId id="332" r:id="rId9"/>
    <p:sldId id="333" r:id="rId10"/>
    <p:sldId id="334" r:id="rId11"/>
    <p:sldId id="323" r:id="rId12"/>
    <p:sldId id="336" r:id="rId13"/>
    <p:sldId id="335" r:id="rId14"/>
    <p:sldId id="338" r:id="rId15"/>
    <p:sldId id="337" r:id="rId16"/>
    <p:sldId id="341" r:id="rId17"/>
    <p:sldId id="343" r:id="rId18"/>
    <p:sldId id="344" r:id="rId19"/>
    <p:sldId id="345" r:id="rId20"/>
    <p:sldId id="346" r:id="rId21"/>
    <p:sldId id="347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20"/>
    <p:restoredTop sz="93721"/>
  </p:normalViewPr>
  <p:slideViewPr>
    <p:cSldViewPr snapToGrid="0" snapToObjects="1">
      <p:cViewPr varScale="1">
        <p:scale>
          <a:sx n="60" d="100"/>
          <a:sy n="60" d="100"/>
        </p:scale>
        <p:origin x="17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9/11/18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Functions- Part II</a:t>
            </a:r>
          </a:p>
          <a:p>
            <a:r>
              <a:rPr lang="en-US" sz="2800" dirty="0"/>
              <a:t>Lecture 4, September 11,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275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Python provides many useful mathematical functions in a special math </a:t>
                </a:r>
                <a:r>
                  <a:rPr lang="en-US" i="1" dirty="0">
                    <a:solidFill>
                      <a:srgbClr val="0070C0"/>
                    </a:solidFill>
                  </a:rPr>
                  <a:t>library</a:t>
                </a:r>
                <a:r>
                  <a:rPr lang="en-US" dirty="0"/>
                  <a:t> that we can leverage in our programs</a:t>
                </a:r>
              </a:p>
              <a:p>
                <a:pPr lvl="1"/>
                <a:r>
                  <a:rPr lang="en-US" dirty="0"/>
                  <a:t>A library is just a module that contains some useful definitions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Let us illustrate the use of this math library via computing the roots of a quadratic equation with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Such an equation has two solutions: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27575"/>
              </a:xfrm>
              <a:blipFill>
                <a:blip r:embed="rId2"/>
                <a:stretch>
                  <a:fillRect l="-965" t="-3226" r="-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428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Library: An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#The following line will make the math library in Python available for us.</a:t>
            </a:r>
          </a:p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a: "))</a:t>
            </a:r>
          </a:p>
          <a:p>
            <a:r>
              <a:rPr lang="en-US" sz="2400" dirty="0"/>
              <a:t>    b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b: "))</a:t>
            </a:r>
          </a:p>
          <a:p>
            <a:r>
              <a:rPr lang="en-US" sz="2400" dirty="0"/>
              <a:t>    c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c: "))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42814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Library: An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400" dirty="0">
                <a:solidFill>
                  <a:srgbClr val="FF0000"/>
                </a:solidFill>
              </a:rPr>
              <a:t>#To call a function from the math library, we can use the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#dot operator as follows: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>
                <a:solidFill>
                  <a:srgbClr val="00B050"/>
                </a:solidFill>
              </a:rPr>
              <a:t>math.sqrt</a:t>
            </a:r>
            <a:r>
              <a:rPr lang="en-US" sz="2400" dirty="0"/>
              <a:t>(b*b - 4 * a * c)</a:t>
            </a:r>
          </a:p>
          <a:p>
            <a:r>
              <a:rPr lang="en-US" sz="2400" dirty="0"/>
              <a:t>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endParaRPr lang="en-US" sz="2400" dirty="0"/>
          </a:p>
          <a:p>
            <a:r>
              <a:rPr lang="en-US" sz="2400" dirty="0"/>
              <a:t>    print()</a:t>
            </a:r>
          </a:p>
          <a:p>
            <a:r>
              <a:rPr lang="en-US" sz="2400" dirty="0"/>
              <a:t>    print("The solutions are: ", root1, root2)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#Call the function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 err="1"/>
              <a:t>rootsQEq</a:t>
            </a:r>
            <a:r>
              <a:rPr lang="en-US" sz="2400" dirty="0"/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6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One sample run: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Library: An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1DD1A-EF64-2D49-A14A-840D2E0D9CCE}"/>
              </a:ext>
            </a:extLst>
          </p:cNvPr>
          <p:cNvSpPr txBox="1"/>
          <p:nvPr/>
        </p:nvSpPr>
        <p:spPr>
          <a:xfrm>
            <a:off x="1390650" y="2384339"/>
            <a:ext cx="9410700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3</a:t>
            </a:r>
          </a:p>
          <a:p>
            <a:r>
              <a:rPr lang="en-US" sz="2400" dirty="0"/>
              <a:t>Enter the value of coefficient b: 4</a:t>
            </a:r>
          </a:p>
          <a:p>
            <a:r>
              <a:rPr lang="en-US" sz="2400" dirty="0"/>
              <a:t>Enter the value of coefficient c: -2</a:t>
            </a:r>
          </a:p>
          <a:p>
            <a:endParaRPr lang="en-US" sz="2400" dirty="0"/>
          </a:p>
          <a:p>
            <a:r>
              <a:rPr lang="en-US" sz="2400" dirty="0"/>
              <a:t>The solutions are:  0.38742588672279316 -1.7207592200561266</a:t>
            </a:r>
          </a:p>
        </p:txBody>
      </p:sp>
    </p:spTree>
    <p:extLst>
      <p:ext uri="{BB962C8B-B14F-4D97-AF65-F5344CB8AC3E}">
        <p14:creationId xmlns:p14="http://schemas.microsoft.com/office/powerpoint/2010/main" val="161905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65"/>
            <a:ext cx="10515600" cy="4815808"/>
          </a:xfrm>
        </p:spPr>
        <p:txBody>
          <a:bodyPr>
            <a:normAutofit/>
          </a:bodyPr>
          <a:lstStyle/>
          <a:p>
            <a:r>
              <a:rPr lang="en-US" i="1" dirty="0"/>
              <a:t>Another</a:t>
            </a:r>
            <a:r>
              <a:rPr lang="en-US" dirty="0"/>
              <a:t> sample run: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Library: An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1DD1A-EF64-2D49-A14A-840D2E0D9CCE}"/>
              </a:ext>
            </a:extLst>
          </p:cNvPr>
          <p:cNvSpPr txBox="1"/>
          <p:nvPr/>
        </p:nvSpPr>
        <p:spPr>
          <a:xfrm>
            <a:off x="1518240" y="2230790"/>
            <a:ext cx="9560885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1</a:t>
            </a:r>
          </a:p>
          <a:p>
            <a:r>
              <a:rPr lang="en-US" sz="2400" dirty="0"/>
              <a:t>Enter the value of coefficient b: 2</a:t>
            </a:r>
          </a:p>
          <a:p>
            <a:r>
              <a:rPr lang="en-US" sz="2400" dirty="0"/>
              <a:t>Enter the value of coefficient c: 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22, in &lt;module&gt;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14, in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en-US" sz="2400" dirty="0" err="1">
                <a:solidFill>
                  <a:srgbClr val="FF0000"/>
                </a:solidFill>
              </a:rPr>
              <a:t>s_root_val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math.sqrt</a:t>
            </a:r>
            <a:r>
              <a:rPr lang="en-US" sz="2400" dirty="0">
                <a:solidFill>
                  <a:srgbClr val="FF0000"/>
                </a:solidFill>
              </a:rPr>
              <a:t>(b*b - 4 * a * c)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ValueError</a:t>
            </a:r>
            <a:r>
              <a:rPr lang="en-US" sz="2400" dirty="0">
                <a:solidFill>
                  <a:srgbClr val="FF0000"/>
                </a:solidFill>
              </a:rPr>
              <a:t>: math domain error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AA0969F-36C2-BA4C-B7B2-8D22BF978F97}"/>
              </a:ext>
            </a:extLst>
          </p:cNvPr>
          <p:cNvSpPr/>
          <p:nvPr/>
        </p:nvSpPr>
        <p:spPr>
          <a:xfrm>
            <a:off x="8420986" y="2679405"/>
            <a:ext cx="2424223" cy="153108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the problem?</a:t>
            </a: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B719EAD2-74F0-4844-93D0-7CA4FC92F978}"/>
              </a:ext>
            </a:extLst>
          </p:cNvPr>
          <p:cNvSpPr/>
          <p:nvPr/>
        </p:nvSpPr>
        <p:spPr>
          <a:xfrm rot="10800000">
            <a:off x="9080203" y="4217840"/>
            <a:ext cx="595423" cy="651872"/>
          </a:xfrm>
          <a:prstGeom prst="ben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problem is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&lt;0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800" b="0" dirty="0">
                    <a:ea typeface="Cambria Math" panose="02040503050406030204" pitchFamily="18" charset="0"/>
                  </a:rPr>
                  <a:t>The </a:t>
                </a:r>
                <a:r>
                  <a:rPr lang="en-US" sz="2800" b="0" i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sqrt</a:t>
                </a:r>
                <a:r>
                  <a:rPr lang="en-US" sz="2800" b="0" dirty="0">
                    <a:ea typeface="Cambria Math" panose="02040503050406030204" pitchFamily="18" charset="0"/>
                  </a:rPr>
                  <a:t> function </a:t>
                </a:r>
                <a:r>
                  <a:rPr lang="en-US" sz="2800" dirty="0">
                    <a:ea typeface="Cambria Math" panose="02040503050406030204" pitchFamily="18" charset="0"/>
                  </a:rPr>
                  <a:t>is unable to compute the square root of a negative number</a:t>
                </a:r>
              </a:p>
              <a:p>
                <a:pPr lvl="1"/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Next week, we will learn some tools that allow us to fix this problem</a:t>
                </a: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b="0" dirty="0">
                    <a:ea typeface="Cambria Math" panose="02040503050406030204" pitchFamily="18" charset="0"/>
                  </a:rPr>
                  <a:t>In general, if your program requires a common mathematical function, the </a:t>
                </a:r>
                <a:r>
                  <a:rPr lang="en-US" b="0" i="1" dirty="0">
                    <a:ea typeface="Cambria Math" panose="02040503050406030204" pitchFamily="18" charset="0"/>
                  </a:rPr>
                  <a:t>math library </a:t>
                </a:r>
                <a:r>
                  <a:rPr lang="en-US" b="0" dirty="0">
                    <a:ea typeface="Cambria Math" panose="02040503050406030204" pitchFamily="18" charset="0"/>
                  </a:rPr>
                  <a:t>is the first place to look at </a:t>
                </a:r>
              </a:p>
              <a:p>
                <a:endParaRPr lang="en-US" sz="2400" dirty="0"/>
              </a:p>
              <a:p>
                <a:pPr lvl="2"/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  <a:blipFill>
                <a:blip r:embed="rId2"/>
                <a:stretch>
                  <a:fillRect l="-965" t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Using the Math Library: An Example</a:t>
            </a:r>
          </a:p>
        </p:txBody>
      </p:sp>
    </p:spTree>
    <p:extLst>
      <p:ext uri="{BB962C8B-B14F-4D97-AF65-F5344CB8AC3E}">
        <p14:creationId xmlns:p14="http://schemas.microsoft.com/office/powerpoint/2010/main" val="177558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Functions in the Math Library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F91471E-9B0F-A242-912C-8626F0BF89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81396" y="1690688"/>
              <a:ext cx="9748875" cy="45760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6325">
                      <a:extLst>
                        <a:ext uri="{9D8B030D-6E8A-4147-A177-3AD203B41FA5}">
                          <a16:colId xmlns:a16="http://schemas.microsoft.com/office/drawing/2014/main" val="1215471834"/>
                        </a:ext>
                      </a:extLst>
                    </a:gridCol>
                    <a:gridCol w="3852925">
                      <a:extLst>
                        <a:ext uri="{9D8B030D-6E8A-4147-A177-3AD203B41FA5}">
                          <a16:colId xmlns:a16="http://schemas.microsoft.com/office/drawing/2014/main" val="2087788486"/>
                        </a:ext>
                      </a:extLst>
                    </a:gridCol>
                    <a:gridCol w="3249625">
                      <a:extLst>
                        <a:ext uri="{9D8B030D-6E8A-4147-A177-3AD203B41FA5}">
                          <a16:colId xmlns:a16="http://schemas.microsoft.com/office/drawing/2014/main" val="29986515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Python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Mathematics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English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29182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pi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An approximation of pi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40294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An approximation of 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6666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sqrt(x)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square root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5166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sin(x)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sin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sine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09434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cos(x)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cos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cosine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33010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tan(x)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tan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tangent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1480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asin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arcsin</a:t>
                          </a:r>
                          <a:r>
                            <a:rPr lang="en-US" sz="2400" dirty="0"/>
                            <a:t>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sin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162578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acos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arccos</a:t>
                          </a:r>
                          <a:r>
                            <a:rPr lang="en-US" sz="2400" dirty="0"/>
                            <a:t>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cos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43565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atan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arctan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tangent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284733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F91471E-9B0F-A242-912C-8626F0BF89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81396" y="1690688"/>
              <a:ext cx="9748875" cy="457606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6325">
                      <a:extLst>
                        <a:ext uri="{9D8B030D-6E8A-4147-A177-3AD203B41FA5}">
                          <a16:colId xmlns:a16="http://schemas.microsoft.com/office/drawing/2014/main" val="1215471834"/>
                        </a:ext>
                      </a:extLst>
                    </a:gridCol>
                    <a:gridCol w="3852925">
                      <a:extLst>
                        <a:ext uri="{9D8B030D-6E8A-4147-A177-3AD203B41FA5}">
                          <a16:colId xmlns:a16="http://schemas.microsoft.com/office/drawing/2014/main" val="2087788486"/>
                        </a:ext>
                      </a:extLst>
                    </a:gridCol>
                    <a:gridCol w="3249625">
                      <a:extLst>
                        <a:ext uri="{9D8B030D-6E8A-4147-A177-3AD203B41FA5}">
                          <a16:colId xmlns:a16="http://schemas.microsoft.com/office/drawing/2014/main" val="299865158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Python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Mathematics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English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291825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pi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750" t="-111111" r="-84868" b="-830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An approximation of pi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402948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An approximation of e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666642"/>
                      </a:ext>
                    </a:extLst>
                  </a:tr>
                  <a:tr h="4612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sqrt(x)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750" t="-302703" r="-84868" b="-6108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square root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516624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sin(x)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sin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sine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094346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cos(x)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cos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cosine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330107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tan(x)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tan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tangent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14803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asin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arcsin</a:t>
                          </a:r>
                          <a:r>
                            <a:rPr lang="en-US" sz="2400" dirty="0"/>
                            <a:t>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sin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162578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acos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err="1"/>
                            <a:t>arccos</a:t>
                          </a:r>
                          <a:r>
                            <a:rPr lang="en-US" sz="2400" dirty="0"/>
                            <a:t>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cos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435651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atan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arctan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inverse of tangent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2284733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7756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Functions in the Math Library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F91471E-9B0F-A242-912C-8626F0BF89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81396" y="1690688"/>
              <a:ext cx="9748875" cy="3108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6325">
                      <a:extLst>
                        <a:ext uri="{9D8B030D-6E8A-4147-A177-3AD203B41FA5}">
                          <a16:colId xmlns:a16="http://schemas.microsoft.com/office/drawing/2014/main" val="1215471834"/>
                        </a:ext>
                      </a:extLst>
                    </a:gridCol>
                    <a:gridCol w="2573079">
                      <a:extLst>
                        <a:ext uri="{9D8B030D-6E8A-4147-A177-3AD203B41FA5}">
                          <a16:colId xmlns:a16="http://schemas.microsoft.com/office/drawing/2014/main" val="2087788486"/>
                        </a:ext>
                      </a:extLst>
                    </a:gridCol>
                    <a:gridCol w="4529471">
                      <a:extLst>
                        <a:ext uri="{9D8B030D-6E8A-4147-A177-3AD203B41FA5}">
                          <a16:colId xmlns:a16="http://schemas.microsoft.com/office/drawing/2014/main" val="29986515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Python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Mathematics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English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29182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log(x)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natural (base e) logarithm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40294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log10(x)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Log</a:t>
                          </a:r>
                          <a:r>
                            <a:rPr lang="en-US" sz="2400" baseline="-25000" dirty="0"/>
                            <a:t>10 </a:t>
                          </a:r>
                          <a:r>
                            <a:rPr lang="en-US" sz="2400" baseline="0" dirty="0"/>
                            <a:t>x</a:t>
                          </a:r>
                          <a:endParaRPr lang="en-US" sz="2400" dirty="0"/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common (base 10) logarithm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6666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exp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E</a:t>
                          </a:r>
                          <a:r>
                            <a:rPr lang="en-US" sz="2400" baseline="30000" dirty="0"/>
                            <a:t>x</a:t>
                          </a:r>
                          <a:endParaRPr lang="en-US" sz="2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exponential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51662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ceil(x)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smallest whole number &gt;=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09434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floor(x)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⌊"/>
                                    <m:endChr m:val="⌋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largest whole number &lt;=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330107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F91471E-9B0F-A242-912C-8626F0BF890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81396" y="1690688"/>
              <a:ext cx="9748875" cy="3108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6325">
                      <a:extLst>
                        <a:ext uri="{9D8B030D-6E8A-4147-A177-3AD203B41FA5}">
                          <a16:colId xmlns:a16="http://schemas.microsoft.com/office/drawing/2014/main" val="1215471834"/>
                        </a:ext>
                      </a:extLst>
                    </a:gridCol>
                    <a:gridCol w="2573079">
                      <a:extLst>
                        <a:ext uri="{9D8B030D-6E8A-4147-A177-3AD203B41FA5}">
                          <a16:colId xmlns:a16="http://schemas.microsoft.com/office/drawing/2014/main" val="2087788486"/>
                        </a:ext>
                      </a:extLst>
                    </a:gridCol>
                    <a:gridCol w="4529471">
                      <a:extLst>
                        <a:ext uri="{9D8B030D-6E8A-4147-A177-3AD203B41FA5}">
                          <a16:colId xmlns:a16="http://schemas.microsoft.com/office/drawing/2014/main" val="299865158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Python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Mathematics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>
                              <a:solidFill>
                                <a:schemeClr val="tx1"/>
                              </a:solidFill>
                            </a:rPr>
                            <a:t>English</a:t>
                          </a: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291825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log(x)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ln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natural (base e) logarithm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34029484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log10(x)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Log</a:t>
                          </a:r>
                          <a:r>
                            <a:rPr lang="en-US" sz="2400" baseline="-25000" dirty="0"/>
                            <a:t>10 </a:t>
                          </a:r>
                          <a:r>
                            <a:rPr lang="en-US" sz="2400" baseline="0" dirty="0"/>
                            <a:t>x</a:t>
                          </a:r>
                          <a:endParaRPr lang="en-US" sz="2400" dirty="0"/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common (base 10) logarithm of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966664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/>
                            <a:t>exp</a:t>
                          </a:r>
                          <a:r>
                            <a:rPr lang="en-US" sz="2400" b="1" dirty="0"/>
                            <a:t>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E</a:t>
                          </a:r>
                          <a:r>
                            <a:rPr lang="en-US" sz="2400" baseline="30000" dirty="0"/>
                            <a:t>x</a:t>
                          </a:r>
                          <a:endParaRPr lang="en-US" sz="2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exponential of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516624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ceil(x)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956" t="-491667" r="-176847" b="-1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smallest whole number &gt;= x</a:t>
                          </a:r>
                        </a:p>
                      </a:txBody>
                      <a:tcP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094346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/>
                            <a:t>floor(x)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956" t="-591667" r="-176847" b="-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The largest whole number &lt;= x</a:t>
                          </a:r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330107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24493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Programmers use functions to </a:t>
            </a:r>
            <a:r>
              <a:rPr lang="en-US" i="1" dirty="0">
                <a:solidFill>
                  <a:srgbClr val="00B050"/>
                </a:solidFill>
              </a:rPr>
              <a:t>reduce</a:t>
            </a:r>
            <a:r>
              <a:rPr lang="en-US" dirty="0"/>
              <a:t> </a:t>
            </a:r>
            <a:r>
              <a:rPr lang="en-US" i="1" dirty="0">
                <a:solidFill>
                  <a:srgbClr val="00B050"/>
                </a:solidFill>
              </a:rPr>
              <a:t>code duplication </a:t>
            </a:r>
            <a:r>
              <a:rPr lang="en-US" dirty="0"/>
              <a:t>and structure (or </a:t>
            </a:r>
            <a:r>
              <a:rPr lang="en-US" i="1" dirty="0">
                <a:solidFill>
                  <a:srgbClr val="00B050"/>
                </a:solidFill>
              </a:rPr>
              <a:t>modularize</a:t>
            </a:r>
            <a:r>
              <a:rPr lang="en-US" dirty="0"/>
              <a:t>) programs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basic idea of a function is to write a sequence of statements that together can achieve a certain specification and give that sequence </a:t>
            </a:r>
            <a:br>
              <a:rPr lang="en-US" dirty="0"/>
            </a:br>
            <a:r>
              <a:rPr lang="en-US" dirty="0"/>
              <a:t>a name</a:t>
            </a:r>
          </a:p>
          <a:p>
            <a:endParaRPr lang="en-US" dirty="0"/>
          </a:p>
          <a:p>
            <a:r>
              <a:rPr lang="en-US" dirty="0"/>
              <a:t>Once a function is defined, it can be called over and over again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>
                <a:solidFill>
                  <a:srgbClr val="00B050"/>
                </a:solidFill>
              </a:rPr>
              <a:t>Parameters</a:t>
            </a:r>
            <a:r>
              <a:rPr lang="en-US" dirty="0"/>
              <a:t> allow functions to receive different input values</a:t>
            </a:r>
            <a:endParaRPr lang="en-US" sz="2400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12464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00B050"/>
                </a:solidFill>
              </a:rPr>
              <a:t>scope</a:t>
            </a:r>
            <a:r>
              <a:rPr lang="en-US" dirty="0"/>
              <a:t> of a variable is the area of the program where it may be referenced</a:t>
            </a:r>
          </a:p>
          <a:p>
            <a:endParaRPr lang="en-US" sz="2400" dirty="0"/>
          </a:p>
          <a:p>
            <a:r>
              <a:rPr lang="en-US" dirty="0"/>
              <a:t>Formal parameters and other variables (which are not labeled as </a:t>
            </a:r>
            <a:r>
              <a:rPr lang="en-US" i="1" dirty="0">
                <a:solidFill>
                  <a:srgbClr val="00B050"/>
                </a:solidFill>
              </a:rPr>
              <a:t>global</a:t>
            </a:r>
            <a:r>
              <a:rPr lang="en-US" dirty="0"/>
              <a:t>) inside a function are local to the function (i.e., </a:t>
            </a:r>
            <a:r>
              <a:rPr lang="en-US" i="1" dirty="0"/>
              <a:t>can be accessed only within that function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Local variables are distinct from variables of the same name that may be defined elsewhere in the program</a:t>
            </a:r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80409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770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Functions- Part I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Functions- Part II:</a:t>
            </a:r>
          </a:p>
          <a:p>
            <a:pPr lvl="2"/>
            <a:r>
              <a:rPr lang="en-US" sz="2400" dirty="0"/>
              <a:t>The software development process</a:t>
            </a:r>
          </a:p>
          <a:p>
            <a:pPr lvl="2"/>
            <a:r>
              <a:rPr lang="en-US" sz="2400" dirty="0"/>
              <a:t>The Python math library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/>
              <a:t>Homework Assignment (HA) 01 is due on Thursday, Sep 13, 2018 </a:t>
            </a:r>
            <a:br>
              <a:rPr lang="en-US" dirty="0"/>
            </a:br>
            <a:r>
              <a:rPr lang="en-US" dirty="0"/>
              <a:t>by 10:00AM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A function can communicate information back to a caller through </a:t>
            </a:r>
            <a:r>
              <a:rPr lang="en-US" i="1" dirty="0"/>
              <a:t>returning </a:t>
            </a:r>
            <a:r>
              <a:rPr lang="en-US" dirty="0"/>
              <a:t>a value (</a:t>
            </a:r>
            <a:r>
              <a:rPr lang="en-US" i="1" dirty="0"/>
              <a:t>or multiple values– more on this later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Python </a:t>
            </a:r>
            <a:r>
              <a:rPr lang="en-US" i="1" dirty="0"/>
              <a:t>passes parameters by value</a:t>
            </a:r>
          </a:p>
          <a:p>
            <a:endParaRPr lang="en-US" dirty="0"/>
          </a:p>
          <a:p>
            <a:r>
              <a:rPr lang="en-US" dirty="0"/>
              <a:t>Writing programs requires a systematic approach to problem solving, which involves </a:t>
            </a:r>
            <a:r>
              <a:rPr lang="en-US" i="1" dirty="0">
                <a:solidFill>
                  <a:srgbClr val="00B050"/>
                </a:solidFill>
              </a:rPr>
              <a:t>analysis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specification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design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implementation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testing</a:t>
            </a:r>
            <a:r>
              <a:rPr lang="en-US" dirty="0"/>
              <a:t>, </a:t>
            </a:r>
            <a:r>
              <a:rPr lang="en-US" i="1" dirty="0">
                <a:solidFill>
                  <a:srgbClr val="00B050"/>
                </a:solidFill>
              </a:rPr>
              <a:t>debugging</a:t>
            </a:r>
            <a:r>
              <a:rPr lang="en-US" dirty="0"/>
              <a:t>, and </a:t>
            </a:r>
            <a:r>
              <a:rPr lang="en-US" i="1" dirty="0">
                <a:solidFill>
                  <a:srgbClr val="00B050"/>
                </a:solidFill>
              </a:rPr>
              <a:t>maintenance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79569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Python programmers can use common mathematical functions defined in the </a:t>
            </a:r>
            <a:r>
              <a:rPr lang="en-US" i="1" dirty="0">
                <a:solidFill>
                  <a:srgbClr val="00B050"/>
                </a:solidFill>
              </a:rPr>
              <a:t>math library</a:t>
            </a:r>
          </a:p>
          <a:p>
            <a:pPr lvl="1"/>
            <a:r>
              <a:rPr lang="en-US" sz="2800" dirty="0"/>
              <a:t>To use any of these functions, you must first </a:t>
            </a:r>
            <a:r>
              <a:rPr lang="en-US" sz="2800" i="1" dirty="0">
                <a:solidFill>
                  <a:srgbClr val="00B050"/>
                </a:solidFill>
              </a:rPr>
              <a:t>import</a:t>
            </a:r>
            <a:r>
              <a:rPr lang="en-US" sz="2800" dirty="0"/>
              <a:t> the math library in your program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97951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Decision Structures- Part 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</p:spTree>
    <p:extLst>
      <p:ext uri="{BB962C8B-B14F-4D97-AF65-F5344CB8AC3E}">
        <p14:creationId xmlns:p14="http://schemas.microsoft.com/office/powerpoint/2010/main" val="323401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r>
              <a:rPr lang="en-US" dirty="0"/>
              <a:t>Writing programs requires a systematic approach to problem solving, which incorporates 7 major steps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Problem analysis</a:t>
            </a:r>
            <a:r>
              <a:rPr lang="en-US" sz="2600" dirty="0"/>
              <a:t>, which involves studying deeply the problem at hand</a:t>
            </a:r>
          </a:p>
          <a:p>
            <a:pPr marL="914400" lvl="1" indent="-457200">
              <a:buFont typeface="+mj-lt"/>
              <a:buAutoNum type="arabicParenR"/>
            </a:pPr>
            <a:endParaRPr lang="en-US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Program specification</a:t>
            </a:r>
            <a:r>
              <a:rPr lang="en-US" sz="2600" dirty="0"/>
              <a:t>, which involves deciding exactly “what” (NOT “how”) your program will do </a:t>
            </a:r>
          </a:p>
          <a:p>
            <a:pPr lvl="2"/>
            <a:r>
              <a:rPr lang="en-US" sz="2400" i="1" dirty="0"/>
              <a:t>What</a:t>
            </a:r>
            <a:r>
              <a:rPr lang="en-US" sz="2400" dirty="0"/>
              <a:t> is the input?</a:t>
            </a:r>
          </a:p>
          <a:p>
            <a:pPr lvl="2"/>
            <a:r>
              <a:rPr lang="en-US" sz="2400" i="1" dirty="0"/>
              <a:t>What</a:t>
            </a:r>
            <a:r>
              <a:rPr lang="en-US" sz="2400" dirty="0"/>
              <a:t> is the output? </a:t>
            </a:r>
          </a:p>
          <a:p>
            <a:pPr lvl="2"/>
            <a:r>
              <a:rPr lang="en-US" sz="2400" i="1" dirty="0"/>
              <a:t>What</a:t>
            </a:r>
            <a:r>
              <a:rPr lang="en-US" sz="2400" dirty="0"/>
              <a:t> is the relationship between the input and the output?</a:t>
            </a:r>
          </a:p>
          <a:p>
            <a:pPr lvl="2"/>
            <a:endParaRPr lang="en-US" sz="2400" dirty="0"/>
          </a:p>
          <a:p>
            <a:pPr marL="914400" lvl="1" indent="-457200">
              <a:buFont typeface="+mj-lt"/>
              <a:buAutoNum type="arabicParenR" startAt="3"/>
            </a:pPr>
            <a:r>
              <a:rPr lang="en-US" sz="2600" dirty="0">
                <a:solidFill>
                  <a:srgbClr val="0070C0"/>
                </a:solidFill>
              </a:rPr>
              <a:t>Design</a:t>
            </a:r>
            <a:r>
              <a:rPr lang="en-US" sz="2600" dirty="0"/>
              <a:t>, which involves writing an algorithm in </a:t>
            </a:r>
            <a:r>
              <a:rPr lang="en-US" sz="2600" i="1" dirty="0"/>
              <a:t>pseudocode</a:t>
            </a:r>
            <a:r>
              <a:rPr lang="en-US" sz="2600" dirty="0"/>
              <a:t> </a:t>
            </a:r>
          </a:p>
          <a:p>
            <a:pPr lvl="2"/>
            <a:r>
              <a:rPr lang="en-US" sz="2400" dirty="0"/>
              <a:t>This is where the “how” of the program gets worked out</a:t>
            </a: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Software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112266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Writing programs requires a systematic approach to problem solving, which incorporates 7 major steps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Implementation</a:t>
            </a:r>
            <a:r>
              <a:rPr lang="en-US" sz="2600" dirty="0"/>
              <a:t>, which involves translating your pseudocode into code (e.g., using Python)</a:t>
            </a:r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0070C0"/>
                </a:solidFill>
              </a:rPr>
              <a:t>Debugging</a:t>
            </a:r>
            <a:r>
              <a:rPr lang="en-US" sz="2600" dirty="0"/>
              <a:t>, which involves finding and fixing errors (or what are often referred to as </a:t>
            </a:r>
            <a:r>
              <a:rPr lang="en-US" sz="2600" i="1" dirty="0"/>
              <a:t>bugs</a:t>
            </a:r>
            <a:r>
              <a:rPr lang="en-US" sz="2600" dirty="0"/>
              <a:t>) in your program</a:t>
            </a:r>
          </a:p>
          <a:p>
            <a:pPr lvl="2"/>
            <a:r>
              <a:rPr lang="en-US" sz="2400" dirty="0"/>
              <a:t>Bugs can be of two types, syntax and semantic (or </a:t>
            </a:r>
            <a:r>
              <a:rPr lang="en-US" sz="2400" i="1" dirty="0">
                <a:solidFill>
                  <a:srgbClr val="00B050"/>
                </a:solidFill>
              </a:rPr>
              <a:t>logical</a:t>
            </a:r>
            <a:r>
              <a:rPr lang="en-US" sz="2400" dirty="0"/>
              <a:t>) bugs</a:t>
            </a:r>
          </a:p>
          <a:p>
            <a:pPr lvl="2"/>
            <a:endParaRPr lang="en-US" sz="2400" dirty="0"/>
          </a:p>
          <a:p>
            <a:pPr marL="971550" lvl="1" indent="-514350">
              <a:buFont typeface="+mj-lt"/>
              <a:buAutoNum type="arabicParenR" startAt="6"/>
            </a:pPr>
            <a:r>
              <a:rPr lang="en-US" sz="2600" dirty="0">
                <a:solidFill>
                  <a:srgbClr val="0070C0"/>
                </a:solidFill>
              </a:rPr>
              <a:t>Testing</a:t>
            </a:r>
            <a:r>
              <a:rPr lang="en-US" sz="2600" dirty="0"/>
              <a:t>, which involves trying your program with an extensive set of test cases so as to verify that it works correctly</a:t>
            </a:r>
          </a:p>
          <a:p>
            <a:pPr lvl="1"/>
            <a:endParaRPr lang="en-US" sz="2800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Software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98326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/>
              <a:t>Writing programs requires a systematic approach to problem solving, which incorporates 7 major steps</a:t>
            </a:r>
            <a:endParaRPr lang="en-US" sz="2600" dirty="0"/>
          </a:p>
          <a:p>
            <a:pPr marL="971550" lvl="1" indent="-514350">
              <a:buFont typeface="+mj-lt"/>
              <a:buAutoNum type="arabicParenR" startAt="7"/>
            </a:pPr>
            <a:r>
              <a:rPr lang="en-US" sz="2600" dirty="0">
                <a:solidFill>
                  <a:srgbClr val="0070C0"/>
                </a:solidFill>
              </a:rPr>
              <a:t>Maintenance</a:t>
            </a:r>
            <a:r>
              <a:rPr lang="en-US" sz="2600" dirty="0"/>
              <a:t>, which involves keeping your program up-to-date with technology and the evolving needs of your users</a:t>
            </a:r>
          </a:p>
          <a:p>
            <a:pPr lvl="2"/>
            <a:r>
              <a:rPr lang="en-US" sz="2400" dirty="0"/>
              <a:t>Most programs are never really finished!</a:t>
            </a:r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Software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292392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Problem</a:t>
            </a:r>
            <a:r>
              <a:rPr lang="en-US" dirty="0"/>
              <a:t>: Write a program that translates temperatures from degrees Celsius to Fahrenheit</a:t>
            </a:r>
          </a:p>
          <a:p>
            <a:pPr lvl="1"/>
            <a:endParaRPr lang="en-US" sz="2000" dirty="0"/>
          </a:p>
          <a:p>
            <a:r>
              <a:rPr lang="en-US" dirty="0">
                <a:solidFill>
                  <a:srgbClr val="00B050"/>
                </a:solidFill>
              </a:rPr>
              <a:t>Solution</a:t>
            </a:r>
            <a:r>
              <a:rPr lang="en-US" dirty="0"/>
              <a:t>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Problem Analysis</a:t>
            </a:r>
            <a:r>
              <a:rPr lang="en-US" sz="2600" dirty="0"/>
              <a:t>: </a:t>
            </a:r>
          </a:p>
          <a:p>
            <a:pPr lvl="2"/>
            <a:r>
              <a:rPr lang="en-US" sz="2400" dirty="0"/>
              <a:t>Pretty clear; some people do not understand temperatures in Celsius; there is a mathematical formula to convert Celsius to Fahrenheit</a:t>
            </a:r>
          </a:p>
          <a:p>
            <a:pPr marL="914400" lvl="2" indent="0">
              <a:buNone/>
            </a:pPr>
            <a:endParaRPr lang="en-US" sz="2400" dirty="0"/>
          </a:p>
          <a:p>
            <a:pPr marL="971550" lvl="1" indent="-514350">
              <a:buFont typeface="+mj-lt"/>
              <a:buAutoNum type="arabicParenR" startAt="2"/>
            </a:pPr>
            <a:r>
              <a:rPr lang="en-US" sz="2600" dirty="0">
                <a:solidFill>
                  <a:srgbClr val="0070C0"/>
                </a:solidFill>
              </a:rPr>
              <a:t>Program Specification</a:t>
            </a:r>
            <a:r>
              <a:rPr lang="en-US" sz="2600" dirty="0"/>
              <a:t>: </a:t>
            </a:r>
            <a:endParaRPr lang="en-US" dirty="0"/>
          </a:p>
          <a:p>
            <a:pPr lvl="2"/>
            <a:r>
              <a:rPr lang="en-US" sz="2400" b="1" dirty="0"/>
              <a:t>Input</a:t>
            </a:r>
            <a:r>
              <a:rPr lang="en-US" sz="2400" dirty="0"/>
              <a:t>: temperature in degrees Celsius (say, C)</a:t>
            </a:r>
          </a:p>
          <a:p>
            <a:pPr lvl="2"/>
            <a:r>
              <a:rPr lang="en-US" sz="2400" b="1" dirty="0"/>
              <a:t>Output</a:t>
            </a:r>
            <a:r>
              <a:rPr lang="en-US" sz="2400" dirty="0"/>
              <a:t>: temperature in degrees Fahrenheit (say, F)</a:t>
            </a:r>
          </a:p>
          <a:p>
            <a:pPr marL="914400" lvl="2" indent="0">
              <a:buNone/>
            </a:pPr>
            <a:endParaRPr lang="en-US" sz="2400" dirty="0"/>
          </a:p>
          <a:p>
            <a:pPr lvl="2"/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3016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30023" cy="51918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Solution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arenR" startAt="2"/>
            </a:pPr>
            <a:r>
              <a:rPr lang="en-US" sz="2600" dirty="0">
                <a:solidFill>
                  <a:srgbClr val="0070C0"/>
                </a:solidFill>
              </a:rPr>
              <a:t>Program Specification</a:t>
            </a:r>
            <a:r>
              <a:rPr lang="en-US" sz="2600" dirty="0"/>
              <a:t>: </a:t>
            </a:r>
            <a:endParaRPr lang="en-US" sz="2400" dirty="0"/>
          </a:p>
          <a:p>
            <a:pPr lvl="2"/>
            <a:r>
              <a:rPr lang="en-US" sz="2400" dirty="0"/>
              <a:t>Relationship between input and output: </a:t>
            </a:r>
          </a:p>
          <a:p>
            <a:pPr lvl="3"/>
            <a:r>
              <a:rPr lang="en-US" sz="2400" dirty="0"/>
              <a:t>We can do some quick figuring, after which we will realize that 0 Celsius is equal to 32 Fahrenheit and 100 Celsius is equal to 212 Fahrenheit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/>
              <a:t>With this information, we can compute the ratio of Fahrenheit to Celsius; I.e., (212 – 32)/(100 - 0) = 9/5 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/>
              <a:t>The conversion formula will then have the form F = 9/5C + k</a:t>
            </a:r>
          </a:p>
          <a:p>
            <a:pPr lvl="4"/>
            <a:r>
              <a:rPr lang="en-US" sz="2400" dirty="0"/>
              <a:t>Plugging in 0 and 32 for C and F, we can immediately see that k = 32</a:t>
            </a:r>
          </a:p>
          <a:p>
            <a:pPr lvl="4"/>
            <a:r>
              <a:rPr lang="en-US" sz="2400" dirty="0"/>
              <a:t>Thus, the final formula will be </a:t>
            </a:r>
            <a:r>
              <a:rPr lang="en-US" sz="2400" b="1" dirty="0">
                <a:solidFill>
                  <a:srgbClr val="C00000"/>
                </a:solidFill>
              </a:rPr>
              <a:t>F = 9/5C + 32</a:t>
            </a:r>
          </a:p>
          <a:p>
            <a:pPr lvl="4"/>
            <a:endParaRPr lang="en-US" sz="2400" dirty="0"/>
          </a:p>
          <a:p>
            <a:pPr lvl="4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2"/>
            <a:endParaRPr lang="en-US" sz="2400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1287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36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Solution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arenR" startAt="3"/>
            </a:pPr>
            <a:r>
              <a:rPr lang="en-US" sz="2600" dirty="0">
                <a:solidFill>
                  <a:srgbClr val="0070C0"/>
                </a:solidFill>
              </a:rPr>
              <a:t>Design</a:t>
            </a:r>
            <a:r>
              <a:rPr lang="en-US" sz="2600" dirty="0"/>
              <a:t>: </a:t>
            </a:r>
            <a:endParaRPr lang="en-US" sz="2400" dirty="0"/>
          </a:p>
          <a:p>
            <a:pPr lvl="2"/>
            <a:r>
              <a:rPr lang="en-US" sz="2400" dirty="0"/>
              <a:t>Pseudocode:</a:t>
            </a:r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7823E-667E-BF4A-B086-32B06BD1BA82}"/>
              </a:ext>
            </a:extLst>
          </p:cNvPr>
          <p:cNvSpPr txBox="1"/>
          <p:nvPr/>
        </p:nvSpPr>
        <p:spPr>
          <a:xfrm>
            <a:off x="3866146" y="3272590"/>
            <a:ext cx="3615285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Input: C</a:t>
            </a:r>
          </a:p>
          <a:p>
            <a:r>
              <a:rPr lang="en-US" sz="2400" dirty="0"/>
              <a:t>Calculate F as (9/5) * C + 32</a:t>
            </a:r>
          </a:p>
          <a:p>
            <a:r>
              <a:rPr lang="en-US" sz="2400" dirty="0"/>
              <a:t>Output: F </a:t>
            </a:r>
          </a:p>
        </p:txBody>
      </p:sp>
    </p:spTree>
    <p:extLst>
      <p:ext uri="{BB962C8B-B14F-4D97-AF65-F5344CB8AC3E}">
        <p14:creationId xmlns:p14="http://schemas.microsoft.com/office/powerpoint/2010/main" val="366419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Solution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Implementation</a:t>
            </a:r>
            <a:r>
              <a:rPr lang="en-US" sz="2600" dirty="0"/>
              <a:t>: </a:t>
            </a:r>
            <a:endParaRPr lang="en-US" sz="2400" dirty="0"/>
          </a:p>
          <a:p>
            <a:pPr lvl="2"/>
            <a:r>
              <a:rPr lang="en-US" sz="2400" dirty="0"/>
              <a:t>Python Code:</a:t>
            </a:r>
          </a:p>
          <a:p>
            <a:pPr lvl="3"/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 startAt="4"/>
            </a:pP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F7823E-667E-BF4A-B086-32B06BD1BA82}"/>
              </a:ext>
            </a:extLst>
          </p:cNvPr>
          <p:cNvSpPr txBox="1"/>
          <p:nvPr/>
        </p:nvSpPr>
        <p:spPr>
          <a:xfrm>
            <a:off x="2213809" y="3368843"/>
            <a:ext cx="8126584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celsius</a:t>
            </a:r>
            <a:r>
              <a:rPr lang="en-US" sz="2400" dirty="0"/>
              <a:t> = </a:t>
            </a:r>
            <a:r>
              <a:rPr lang="en-US" sz="2400" dirty="0" err="1"/>
              <a:t>eval</a:t>
            </a:r>
            <a:r>
              <a:rPr lang="en-US" sz="2400" dirty="0"/>
              <a:t>(input("What is the Celsius temperature? "))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fahrenheit</a:t>
            </a:r>
            <a:r>
              <a:rPr lang="en-US" sz="2400" dirty="0"/>
              <a:t> = 9/5 * </a:t>
            </a:r>
            <a:r>
              <a:rPr lang="en-US" sz="2400" dirty="0" err="1"/>
              <a:t>celsius</a:t>
            </a:r>
            <a:r>
              <a:rPr lang="en-US" sz="2400" dirty="0"/>
              <a:t> + 32</a:t>
            </a:r>
          </a:p>
          <a:p>
            <a:r>
              <a:rPr lang="en-US" sz="2400" dirty="0"/>
              <a:t>    print("The temperature is", </a:t>
            </a:r>
            <a:r>
              <a:rPr lang="en-US" sz="2400" dirty="0" err="1"/>
              <a:t>fahrenheit</a:t>
            </a:r>
            <a:r>
              <a:rPr lang="en-US" sz="2400" dirty="0"/>
              <a:t>, "degrees Fahrenheit")</a:t>
            </a:r>
          </a:p>
          <a:p>
            <a:r>
              <a:rPr lang="en-US" sz="2400" dirty="0"/>
              <a:t> </a:t>
            </a:r>
          </a:p>
          <a:p>
            <a:r>
              <a:rPr lang="en-US" sz="2400" dirty="0"/>
              <a:t>main()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1F7928D-54C6-6842-AE57-B4123A974AC6}"/>
              </a:ext>
            </a:extLst>
          </p:cNvPr>
          <p:cNvSpPr/>
          <p:nvPr/>
        </p:nvSpPr>
        <p:spPr>
          <a:xfrm>
            <a:off x="1320090" y="5968084"/>
            <a:ext cx="9914021" cy="64168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Let us run, debug, and test this code together!</a:t>
            </a:r>
          </a:p>
        </p:txBody>
      </p:sp>
    </p:spTree>
    <p:extLst>
      <p:ext uri="{BB962C8B-B14F-4D97-AF65-F5344CB8AC3E}">
        <p14:creationId xmlns:p14="http://schemas.microsoft.com/office/powerpoint/2010/main" val="56590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11957</TotalTime>
  <Words>1445</Words>
  <Application>Microsoft Macintosh PowerPoint</Application>
  <PresentationFormat>Widescreen</PresentationFormat>
  <Paragraphs>306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15-110: Principles of Computing</vt:lpstr>
      <vt:lpstr>Today…</vt:lpstr>
      <vt:lpstr>The Software Development Process</vt:lpstr>
      <vt:lpstr>The Software Development Process</vt:lpstr>
      <vt:lpstr>The Software Development Process</vt:lpstr>
      <vt:lpstr>Example</vt:lpstr>
      <vt:lpstr>Example</vt:lpstr>
      <vt:lpstr>Example</vt:lpstr>
      <vt:lpstr>Example</vt:lpstr>
      <vt:lpstr>Using the Math Library</vt:lpstr>
      <vt:lpstr>Using the Math Library: An Example</vt:lpstr>
      <vt:lpstr>Using the Math Library: An Example</vt:lpstr>
      <vt:lpstr>Using the Math Library: An Example</vt:lpstr>
      <vt:lpstr>Using the Math Library: An Example</vt:lpstr>
      <vt:lpstr>Using the Math Library: An Example</vt:lpstr>
      <vt:lpstr>Some Functions in the Math Library</vt:lpstr>
      <vt:lpstr>Some Functions in the Math Library</vt:lpstr>
      <vt:lpstr>Summary</vt:lpstr>
      <vt:lpstr>Summary</vt:lpstr>
      <vt:lpstr>Summary</vt:lpstr>
      <vt:lpstr>Summary</vt:lpstr>
      <vt:lpstr>Next Lecture…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449</cp:revision>
  <dcterms:created xsi:type="dcterms:W3CDTF">2018-08-24T21:11:55Z</dcterms:created>
  <dcterms:modified xsi:type="dcterms:W3CDTF">2018-09-11T18:55:03Z</dcterms:modified>
</cp:coreProperties>
</file>