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38" r:id="rId9"/>
    <p:sldId id="354" r:id="rId10"/>
    <p:sldId id="355" r:id="rId11"/>
    <p:sldId id="357" r:id="rId12"/>
    <p:sldId id="358" r:id="rId13"/>
    <p:sldId id="339" r:id="rId14"/>
    <p:sldId id="348" r:id="rId15"/>
    <p:sldId id="349" r:id="rId16"/>
    <p:sldId id="350" r:id="rId17"/>
    <p:sldId id="351" r:id="rId18"/>
    <p:sldId id="352" r:id="rId19"/>
    <p:sldId id="347" r:id="rId20"/>
    <p:sldId id="340" r:id="rId21"/>
    <p:sldId id="342" r:id="rId22"/>
    <p:sldId id="343" r:id="rId23"/>
    <p:sldId id="344" r:id="rId24"/>
    <p:sldId id="353" r:id="rId25"/>
    <p:sldId id="298" r:id="rId26"/>
    <p:sldId id="300" r:id="rId27"/>
    <p:sldId id="301" r:id="rId28"/>
    <p:sldId id="32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5"/>
    <p:restoredTop sz="93769"/>
  </p:normalViewPr>
  <p:slideViewPr>
    <p:cSldViewPr snapToGrid="0" snapToObjects="1">
      <p:cViewPr varScale="1">
        <p:scale>
          <a:sx n="105" d="100"/>
          <a:sy n="105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FCA9-0CFE-42A3-A366-AC257B7FB50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E42C0-23EF-43A4-A898-463C1845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F6F42-0DF6-7F41-A35A-FAD2F3A3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A05118C-DCD0-D744-9617-01D2A9E54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B4BA3-0746-D94F-BB7F-870DDBE0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17CEF8-1452-9D41-8466-5951F6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1786E8-A2DB-B848-B3C9-CA97BCB6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B8CDF9-17F4-B740-85D3-83C240BF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2D6216F-7B04-2D44-9728-4FFEAC9C2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65E589-A29C-9240-9B7B-DA5B4AA6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D36D8C-BDEF-0A42-9921-042BECC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55049FE-9981-EA40-B956-84F8C87C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627DB6D-2F93-BB4A-A984-14FA758F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FB0E791-A971-0648-A185-CAE72D3D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D20141-DA3E-4D42-91F1-761296C4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D85213-671C-2342-9274-72F8719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17D649-B5F0-954A-B270-A9E372A2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AA9DD6-1992-9043-B714-E15FE04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EDF830-82BD-4940-B114-F3475445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FA5361-471F-A044-BEBB-8CBAA6C2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9941ED1-C88D-EA4F-B978-BEE093B0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952ADA-09B0-AE4B-879E-F1FD87E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F0DA8A-9BBE-7A41-8D36-6E3401F2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1CCE368-6C1C-1F4F-9A0B-A5211067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BD650C-963B-584D-B3F5-6E4FF67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6231A2-10DA-A141-871E-943A441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742FE58-E0ED-DF46-B00E-0ABB4AD9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33F230-8CA3-FD41-BC35-F16072A5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AA3F09-FA53-FF4B-88EA-8333733C3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C1783F1-26D1-5D40-9A12-02E2C1C4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0FD1E2F-4257-FD4D-B3D9-E47CF61C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3E070D5-3DBC-E74F-B653-0BC01C0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1BEBBD4-8056-8844-B52B-D89E3704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A69CCB-7DD4-1D41-A06D-D073F312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38203ED-564C-1841-9E27-C469AF24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05CAE46-1764-FF4C-B795-77329DDD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C093BB7-AA0B-AE45-BC43-01AA5988F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6F500C5-FF8D-4A4F-960F-F0BD75438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9BD551B-73C4-A24B-BA74-6E6C59FE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B3AA90F-D25B-804A-8992-DAD4A2C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B15D27C-2D4C-1D47-BC1A-769018F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9AD391-3397-354D-B03E-D12F1FC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92002E7-CCA7-D843-905A-9AEB8305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8C2A30A-0D9D-664D-87CF-2DED1BF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461BF79-1370-1B43-BD9F-350EC461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806B272-B2C5-5C44-A9FF-6C3AFEBA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0027FDC-6F8C-154B-903B-628A43EE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F772E17-64B7-BF46-B1C6-65BB18EB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7BBB1C-2678-AA48-9EAF-24F13FE7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97CEB6-1BB9-4A49-ACB0-B294E051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A9F701C-7C31-464D-92EA-6D3B097AC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2003C05-0FAD-C248-BE05-6ADFB2AC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2BB1321-CA8B-DA4A-9699-565D0453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CFAA9E-5516-8F4A-89E3-0BA6CCA9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A898A0-2D96-C042-AE94-1F461E90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E58718D-8B02-6E43-A518-6B8E6AC9E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8D7EA38-47E1-F74D-BEDD-93FF5F97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F8EDC4A-53DF-9B41-9417-85A9978E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C2F50B7-038B-4C40-AE33-C462DAA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DE76079-A2A4-7D43-8D24-D4072D56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F802454-00F4-AD46-96E3-90C0EA9F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AFC4A82-1295-4445-851D-A797684F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B9DC530-920B-6043-ACBC-31CFEDE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6451-C226-B344-86F8-72EFF8FC2CF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E86808-1B08-7F46-B091-2263B097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61DF617-8746-4F49-9226-590B5586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Functions- Part I</a:t>
            </a:r>
            <a:endParaRPr lang="en-US" sz="3200" dirty="0"/>
          </a:p>
          <a:p>
            <a:r>
              <a:rPr lang="en-US" sz="2800" dirty="0"/>
              <a:t>Lecture </a:t>
            </a:r>
            <a:r>
              <a:rPr lang="en-US" sz="2800" dirty="0" smtClean="0"/>
              <a:t>3, </a:t>
            </a:r>
            <a:r>
              <a:rPr lang="en-US" sz="2800" dirty="0"/>
              <a:t>September </a:t>
            </a:r>
            <a:r>
              <a:rPr lang="en-US" sz="2800" dirty="0" smtClean="0"/>
              <a:t>09, </a:t>
            </a:r>
            <a:r>
              <a:rPr lang="en-US" sz="2800" dirty="0"/>
              <a:t>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184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Modularity and Maintenance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1001535" y="2564316"/>
            <a:ext cx="455259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birthday, dear Fred")</a:t>
            </a:r>
          </a:p>
          <a:p>
            <a:r>
              <a:rPr lang="en-US" sz="2400" dirty="0"/>
              <a:t>print("Happy birthday to you!")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9896C6C-FB53-1647-A4E3-9FBAE6F85D9C}"/>
              </a:ext>
            </a:extLst>
          </p:cNvPr>
          <p:cNvSpPr txBox="1"/>
          <p:nvPr/>
        </p:nvSpPr>
        <p:spPr>
          <a:xfrm>
            <a:off x="1143628" y="4268913"/>
            <a:ext cx="42684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Can we write this program with </a:t>
            </a:r>
            <a:br>
              <a:rPr lang="en-US" sz="2400" b="1" dirty="0">
                <a:solidFill>
                  <a:srgbClr val="00B050"/>
                </a:solidFill>
              </a:rPr>
            </a:br>
            <a:r>
              <a:rPr lang="en-US" sz="2400" b="1" i="1" dirty="0">
                <a:solidFill>
                  <a:srgbClr val="00B050"/>
                </a:solidFill>
              </a:rPr>
              <a:t>ONLY two </a:t>
            </a:r>
            <a:r>
              <a:rPr lang="en-US" sz="2400" b="1" dirty="0">
                <a:solidFill>
                  <a:srgbClr val="00B050"/>
                </a:solidFill>
              </a:rPr>
              <a:t>prints?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9093F17-C9FD-4B48-BF2E-9BAE9CA338C0}"/>
              </a:ext>
            </a:extLst>
          </p:cNvPr>
          <p:cNvSpPr txBox="1"/>
          <p:nvPr/>
        </p:nvSpPr>
        <p:spPr>
          <a:xfrm>
            <a:off x="6325179" y="1893363"/>
            <a:ext cx="5384800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happy():</a:t>
            </a:r>
          </a:p>
          <a:p>
            <a:r>
              <a:rPr lang="en-US" sz="2400" dirty="0"/>
              <a:t>        print("Happy birthday to you!")</a:t>
            </a:r>
          </a:p>
          <a:p>
            <a:endParaRPr lang="en-US" sz="2400" dirty="0"/>
          </a:p>
          <a:p>
            <a:r>
              <a:rPr lang="en-US" sz="2400" dirty="0"/>
              <a:t>def </a:t>
            </a:r>
            <a:r>
              <a:rPr lang="en-US" sz="2400" dirty="0" err="1"/>
              <a:t>singFred</a:t>
            </a:r>
            <a:r>
              <a:rPr lang="en-US" sz="2400" dirty="0"/>
              <a:t>():</a:t>
            </a:r>
          </a:p>
          <a:p>
            <a:r>
              <a:rPr lang="en-US" sz="2400" dirty="0"/>
              <a:t>        happy()</a:t>
            </a:r>
          </a:p>
          <a:p>
            <a:r>
              <a:rPr lang="en-US" sz="2400" dirty="0"/>
              <a:t>        happy()</a:t>
            </a:r>
          </a:p>
          <a:p>
            <a:r>
              <a:rPr lang="en-US" sz="2400" dirty="0"/>
              <a:t>        print("Happy birthday, dear Fred")</a:t>
            </a:r>
          </a:p>
          <a:p>
            <a:r>
              <a:rPr lang="en-US" sz="2400" dirty="0"/>
              <a:t>        happy()</a:t>
            </a:r>
          </a:p>
          <a:p>
            <a:endParaRPr lang="en-US" sz="2400" dirty="0"/>
          </a:p>
          <a:p>
            <a:r>
              <a:rPr lang="en-US" sz="2400" dirty="0" err="1"/>
              <a:t>singFred</a:t>
            </a:r>
            <a:r>
              <a:rPr lang="en-US" sz="2400" dirty="0"/>
              <a:t>()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="" xmlns:a16="http://schemas.microsoft.com/office/drawing/2014/main" id="{260C83A5-3384-654F-A655-13887114C0D2}"/>
              </a:ext>
            </a:extLst>
          </p:cNvPr>
          <p:cNvSpPr/>
          <p:nvPr/>
        </p:nvSpPr>
        <p:spPr>
          <a:xfrm>
            <a:off x="592667" y="5746753"/>
            <a:ext cx="11286645" cy="103509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More </a:t>
            </a:r>
            <a:r>
              <a:rPr lang="en-US" sz="2400" b="1" i="1" dirty="0">
                <a:solidFill>
                  <a:schemeClr val="tx1"/>
                </a:solidFill>
              </a:rPr>
              <a:t>modular</a:t>
            </a:r>
            <a:r>
              <a:rPr lang="en-US" sz="2400" dirty="0">
                <a:solidFill>
                  <a:schemeClr val="tx1"/>
                </a:solidFill>
              </a:rPr>
              <a:t> &amp; </a:t>
            </a:r>
            <a:r>
              <a:rPr lang="en-US" sz="2400" b="1" i="1" dirty="0">
                <a:solidFill>
                  <a:schemeClr val="tx1"/>
                </a:solidFill>
              </a:rPr>
              <a:t>maintainable</a:t>
            </a:r>
            <a:r>
              <a:rPr lang="en-US" sz="2400" dirty="0">
                <a:solidFill>
                  <a:schemeClr val="tx1"/>
                </a:solidFill>
              </a:rPr>
              <a:t>– changing anything in the lyric “Happy birthday to you!” requires making a change at only one place in happy(); thanks to the happy function!</a:t>
            </a:r>
          </a:p>
        </p:txBody>
      </p:sp>
    </p:spTree>
    <p:extLst>
      <p:ext uri="{BB962C8B-B14F-4D97-AF65-F5344CB8AC3E}">
        <p14:creationId xmlns:p14="http://schemas.microsoft.com/office/powerpoint/2010/main" val="173368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Extensibility and Readability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1001535" y="2564316"/>
            <a:ext cx="455259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birthday, dear Fred")</a:t>
            </a:r>
          </a:p>
          <a:p>
            <a:r>
              <a:rPr lang="en-US" sz="2400" dirty="0"/>
              <a:t>print("Happy birthday to you!")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9896C6C-FB53-1647-A4E3-9FBAE6F85D9C}"/>
              </a:ext>
            </a:extLst>
          </p:cNvPr>
          <p:cNvSpPr txBox="1"/>
          <p:nvPr/>
        </p:nvSpPr>
        <p:spPr>
          <a:xfrm>
            <a:off x="932624" y="4268913"/>
            <a:ext cx="4690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What if we want to sing a verse for 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Lucy right after Fred?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9093F17-C9FD-4B48-BF2E-9BAE9CA338C0}"/>
              </a:ext>
            </a:extLst>
          </p:cNvPr>
          <p:cNvSpPr txBox="1"/>
          <p:nvPr/>
        </p:nvSpPr>
        <p:spPr>
          <a:xfrm>
            <a:off x="6096000" y="2052922"/>
            <a:ext cx="5704149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birthday, dear Fred")</a:t>
            </a:r>
          </a:p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birthday, dear Lucy")</a:t>
            </a:r>
          </a:p>
          <a:p>
            <a:r>
              <a:rPr lang="en-US" sz="2400" dirty="0"/>
              <a:t>print("Happy birthday to you!")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850CD95-3B17-054B-9BB8-CFB810B84E72}"/>
              </a:ext>
            </a:extLst>
          </p:cNvPr>
          <p:cNvSpPr txBox="1"/>
          <p:nvPr/>
        </p:nvSpPr>
        <p:spPr>
          <a:xfrm>
            <a:off x="7037038" y="5360281"/>
            <a:ext cx="3822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What if we </a:t>
            </a:r>
            <a:r>
              <a:rPr lang="en-US" sz="2400" b="1" dirty="0" smtClean="0">
                <a:solidFill>
                  <a:srgbClr val="00B050"/>
                </a:solidFill>
              </a:rPr>
              <a:t>utilize </a:t>
            </a:r>
            <a:r>
              <a:rPr lang="en-US" sz="2400" b="1" dirty="0">
                <a:solidFill>
                  <a:srgbClr val="00B050"/>
                </a:solidFill>
              </a:rPr>
              <a:t>functions?</a:t>
            </a:r>
          </a:p>
        </p:txBody>
      </p:sp>
    </p:spTree>
    <p:extLst>
      <p:ext uri="{BB962C8B-B14F-4D97-AF65-F5344CB8AC3E}">
        <p14:creationId xmlns:p14="http://schemas.microsoft.com/office/powerpoint/2010/main" val="232457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Extensibility and Readability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1001535" y="2564316"/>
            <a:ext cx="455259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 to you!")</a:t>
            </a:r>
          </a:p>
          <a:p>
            <a:r>
              <a:rPr lang="en-US" sz="2400" dirty="0"/>
              <a:t>print("Happy birthday, dear Fred")</a:t>
            </a:r>
          </a:p>
          <a:p>
            <a:r>
              <a:rPr lang="en-US" sz="2400" dirty="0"/>
              <a:t>print("Happy birthday to you!")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9093F17-C9FD-4B48-BF2E-9BAE9CA338C0}"/>
              </a:ext>
            </a:extLst>
          </p:cNvPr>
          <p:cNvSpPr txBox="1"/>
          <p:nvPr/>
        </p:nvSpPr>
        <p:spPr>
          <a:xfrm>
            <a:off x="6185189" y="2056484"/>
            <a:ext cx="5704149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def happy():</a:t>
            </a:r>
          </a:p>
          <a:p>
            <a:r>
              <a:rPr lang="en-US" sz="2000" dirty="0"/>
              <a:t>        print("Happy birthday to you!")</a:t>
            </a:r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def sing(name):</a:t>
            </a:r>
          </a:p>
          <a:p>
            <a:r>
              <a:rPr lang="en-US" sz="2000" dirty="0"/>
              <a:t>        happy()</a:t>
            </a:r>
          </a:p>
          <a:p>
            <a:r>
              <a:rPr lang="en-US" sz="2000" dirty="0"/>
              <a:t>        happy()</a:t>
            </a:r>
          </a:p>
          <a:p>
            <a:r>
              <a:rPr lang="en-US" sz="2000" dirty="0"/>
              <a:t>        print("Happy birthday, dear " + name)</a:t>
            </a:r>
          </a:p>
          <a:p>
            <a:r>
              <a:rPr lang="en-US" sz="2000" dirty="0"/>
              <a:t>        happy()</a:t>
            </a:r>
          </a:p>
          <a:p>
            <a:endParaRPr lang="en-US" sz="2000" dirty="0"/>
          </a:p>
          <a:p>
            <a:r>
              <a:rPr lang="en-US" sz="2000" dirty="0"/>
              <a:t>sing("Fred")</a:t>
            </a:r>
          </a:p>
          <a:p>
            <a:r>
              <a:rPr lang="en-US" sz="2000" dirty="0"/>
              <a:t>sing("Lucy")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="" xmlns:a16="http://schemas.microsoft.com/office/drawing/2014/main" id="{260C83A5-3384-654F-A655-13887114C0D2}"/>
              </a:ext>
            </a:extLst>
          </p:cNvPr>
          <p:cNvSpPr/>
          <p:nvPr/>
        </p:nvSpPr>
        <p:spPr>
          <a:xfrm>
            <a:off x="838200" y="5962347"/>
            <a:ext cx="11040533" cy="70885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Easy to </a:t>
            </a:r>
            <a:r>
              <a:rPr lang="en-US" sz="2400" b="1" i="1" dirty="0" smtClean="0">
                <a:solidFill>
                  <a:schemeClr val="tx1"/>
                </a:solidFill>
              </a:rPr>
              <a:t>extend</a:t>
            </a:r>
            <a:r>
              <a:rPr lang="en-US" sz="2400" dirty="0" smtClean="0">
                <a:solidFill>
                  <a:schemeClr val="tx1"/>
                </a:solidFill>
              </a:rPr>
              <a:t>, more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smtClean="0">
                <a:solidFill>
                  <a:schemeClr val="tx1"/>
                </a:solidFill>
              </a:rPr>
              <a:t>readable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and necessitates </a:t>
            </a:r>
            <a:r>
              <a:rPr lang="en-US" sz="2400" b="1" i="1" dirty="0">
                <a:solidFill>
                  <a:schemeClr val="tx1"/>
                </a:solidFill>
              </a:rPr>
              <a:t>less typing!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07931E2-448B-9549-AA32-967BE51DFCB2}"/>
              </a:ext>
            </a:extLst>
          </p:cNvPr>
          <p:cNvSpPr txBox="1"/>
          <p:nvPr/>
        </p:nvSpPr>
        <p:spPr>
          <a:xfrm>
            <a:off x="932624" y="4268913"/>
            <a:ext cx="4690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What if we want to sing a verse for 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Lucy right after Fred?</a:t>
            </a:r>
          </a:p>
        </p:txBody>
      </p:sp>
    </p:spTree>
    <p:extLst>
      <p:ext uri="{BB962C8B-B14F-4D97-AF65-F5344CB8AC3E}">
        <p14:creationId xmlns:p14="http://schemas.microsoft.com/office/powerpoint/2010/main" val="217108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48969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Formally, a function can be defined as follows: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&lt;name&gt;</a:t>
            </a:r>
            <a:r>
              <a:rPr lang="en-US" dirty="0"/>
              <a:t> of a function should be an identifier and </a:t>
            </a:r>
            <a:r>
              <a:rPr lang="en-US" b="1" dirty="0"/>
              <a:t>&lt;formal-parameters&gt;</a:t>
            </a:r>
            <a:r>
              <a:rPr lang="en-US" dirty="0"/>
              <a:t> is a (possibly empty) list of variable names (also identifiers)</a:t>
            </a:r>
          </a:p>
          <a:p>
            <a:endParaRPr lang="en-US" dirty="0"/>
          </a:p>
          <a:p>
            <a:r>
              <a:rPr lang="en-US" b="1" dirty="0"/>
              <a:t>&lt;formal-parameters&gt;</a:t>
            </a:r>
            <a:r>
              <a:rPr lang="en-US" dirty="0"/>
              <a:t> and all </a:t>
            </a:r>
            <a:r>
              <a:rPr lang="en-US" i="1" dirty="0"/>
              <a:t>local</a:t>
            </a:r>
            <a:r>
              <a:rPr lang="en-US" dirty="0"/>
              <a:t> variables declared in a function are </a:t>
            </a:r>
            <a:r>
              <a:rPr lang="en-US" i="1" dirty="0"/>
              <a:t>only</a:t>
            </a:r>
            <a:r>
              <a:rPr lang="en-US" dirty="0"/>
              <a:t> accessible in the </a:t>
            </a:r>
            <a:r>
              <a:rPr lang="en-US" b="1" dirty="0"/>
              <a:t>&lt;body&gt; </a:t>
            </a:r>
            <a:r>
              <a:rPr lang="en-US" dirty="0"/>
              <a:t>of this function</a:t>
            </a:r>
          </a:p>
          <a:p>
            <a:endParaRPr lang="en-US" dirty="0"/>
          </a:p>
          <a:p>
            <a:r>
              <a:rPr lang="en-US" dirty="0"/>
              <a:t>Variables with </a:t>
            </a:r>
            <a:r>
              <a:rPr lang="en-US" i="1" dirty="0"/>
              <a:t>identical</a:t>
            </a:r>
            <a:r>
              <a:rPr lang="en-US" dirty="0"/>
              <a:t> names declared elsewhere in a program are distinct from </a:t>
            </a:r>
            <a:r>
              <a:rPr lang="en-US" b="1" dirty="0"/>
              <a:t>&lt;formal-parameters&gt; </a:t>
            </a:r>
            <a:r>
              <a:rPr lang="en-US" dirty="0"/>
              <a:t>and local variables inside a function’s &lt;body&gt;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Formal Definition of Functions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6B17D70-BB7A-5645-95D3-22460B790370}"/>
              </a:ext>
            </a:extLst>
          </p:cNvPr>
          <p:cNvSpPr txBox="1"/>
          <p:nvPr/>
        </p:nvSpPr>
        <p:spPr>
          <a:xfrm>
            <a:off x="3796364" y="2302936"/>
            <a:ext cx="4681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def</a:t>
            </a:r>
            <a:r>
              <a:rPr lang="en-US" sz="2400" dirty="0"/>
              <a:t> </a:t>
            </a:r>
            <a:r>
              <a:rPr lang="en-US" sz="2400" b="1" dirty="0"/>
              <a:t>&lt;name&gt;</a:t>
            </a:r>
            <a:r>
              <a:rPr lang="en-US" sz="2400" dirty="0"/>
              <a:t>(</a:t>
            </a:r>
            <a:r>
              <a:rPr lang="en-US" sz="2400" b="1" dirty="0"/>
              <a:t>&lt;formal-parameters&gt;</a:t>
            </a:r>
            <a:r>
              <a:rPr lang="en-US" sz="2400" dirty="0"/>
              <a:t>)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	</a:t>
            </a:r>
            <a:r>
              <a:rPr lang="en-US" sz="2400" b="1" dirty="0"/>
              <a:t>&lt;body&gt;</a:t>
            </a:r>
          </a:p>
        </p:txBody>
      </p:sp>
    </p:spTree>
    <p:extLst>
      <p:ext uri="{BB962C8B-B14F-4D97-AF65-F5344CB8AC3E}">
        <p14:creationId xmlns:p14="http://schemas.microsoft.com/office/powerpoint/2010/main" val="132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48969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C71C5C5-05C7-484F-A7C6-D76D95E0434D}"/>
              </a:ext>
            </a:extLst>
          </p:cNvPr>
          <p:cNvSpPr txBox="1"/>
          <p:nvPr/>
        </p:nvSpPr>
        <p:spPr>
          <a:xfrm>
            <a:off x="1126065" y="2564318"/>
            <a:ext cx="2870201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func1(x, y):</a:t>
            </a:r>
          </a:p>
          <a:p>
            <a:r>
              <a:rPr lang="en-US" sz="2400" dirty="0"/>
              <a:t>        #local scope</a:t>
            </a:r>
          </a:p>
          <a:p>
            <a:r>
              <a:rPr lang="en-US" sz="2400" dirty="0"/>
              <a:t>        z = 4</a:t>
            </a:r>
          </a:p>
          <a:p>
            <a:r>
              <a:rPr lang="en-US" sz="2400" dirty="0"/>
              <a:t>        print(x, </a:t>
            </a:r>
            <a:r>
              <a:rPr lang="en-US" sz="2400" dirty="0" smtClean="0"/>
              <a:t>y, z)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func1(2, 3)</a:t>
            </a:r>
          </a:p>
          <a:p>
            <a:r>
              <a:rPr lang="en-US" sz="2400" dirty="0" smtClean="0"/>
              <a:t>print(x, y, z</a:t>
            </a:r>
            <a:r>
              <a:rPr lang="en-US" sz="2400" dirty="0"/>
              <a:t>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="" xmlns:a16="http://schemas.microsoft.com/office/drawing/2014/main" id="{A65C0FDF-F890-D448-88AC-F37DE134EBC6}"/>
              </a:ext>
            </a:extLst>
          </p:cNvPr>
          <p:cNvSpPr/>
          <p:nvPr/>
        </p:nvSpPr>
        <p:spPr>
          <a:xfrm>
            <a:off x="4284131" y="3175012"/>
            <a:ext cx="1794933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C22FD9-A71C-9741-958E-AB473A63CD1A}"/>
              </a:ext>
            </a:extLst>
          </p:cNvPr>
          <p:cNvSpPr txBox="1"/>
          <p:nvPr/>
        </p:nvSpPr>
        <p:spPr>
          <a:xfrm>
            <a:off x="6261100" y="2933649"/>
            <a:ext cx="5304367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2 3 4</a:t>
            </a:r>
          </a:p>
          <a:p>
            <a:r>
              <a:rPr lang="en-US" sz="2400" dirty="0"/>
              <a:t>Traceback (most recent call last):</a:t>
            </a:r>
          </a:p>
          <a:p>
            <a:r>
              <a:rPr lang="en-US" sz="2400" dirty="0"/>
              <a:t>  File "func1.py", line 6, in &lt;module&gt;</a:t>
            </a:r>
          </a:p>
          <a:p>
            <a:r>
              <a:rPr lang="en-US" sz="2400" dirty="0"/>
              <a:t>    print(x, y, z)</a:t>
            </a:r>
          </a:p>
          <a:p>
            <a:r>
              <a:rPr lang="en-US" sz="2400" dirty="0" err="1"/>
              <a:t>NameError</a:t>
            </a:r>
            <a:r>
              <a:rPr lang="en-US" sz="2400" dirty="0"/>
              <a:t>: name 'x' is not defined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="" xmlns:a16="http://schemas.microsoft.com/office/drawing/2014/main" id="{6C101D70-3D02-AE4F-A5AF-8E24C7837C5A}"/>
              </a:ext>
            </a:extLst>
          </p:cNvPr>
          <p:cNvSpPr/>
          <p:nvPr/>
        </p:nvSpPr>
        <p:spPr>
          <a:xfrm>
            <a:off x="706966" y="5463116"/>
            <a:ext cx="11108267" cy="103509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x, y, and z belong solely to the </a:t>
            </a:r>
            <a:r>
              <a:rPr lang="en-US" sz="2400" b="1" i="1" dirty="0">
                <a:solidFill>
                  <a:schemeClr val="tx1"/>
                </a:solidFill>
              </a:rPr>
              <a:t>scope</a:t>
            </a:r>
            <a:r>
              <a:rPr lang="en-US" sz="2400" dirty="0">
                <a:solidFill>
                  <a:schemeClr val="tx1"/>
                </a:solidFill>
              </a:rPr>
              <a:t> of func1(...) and can </a:t>
            </a:r>
            <a:r>
              <a:rPr lang="en-US" sz="2400" i="1" u="sng" dirty="0">
                <a:solidFill>
                  <a:schemeClr val="tx1"/>
                </a:solidFill>
              </a:rPr>
              <a:t>only</a:t>
            </a:r>
            <a:r>
              <a:rPr lang="en-US" sz="2400" dirty="0">
                <a:solidFill>
                  <a:schemeClr val="tx1"/>
                </a:solidFill>
              </a:rPr>
              <a:t> be accessed inside func1(…); z is said to be </a:t>
            </a:r>
            <a:r>
              <a:rPr lang="en-US" sz="2400" i="1" dirty="0">
                <a:solidFill>
                  <a:schemeClr val="tx1"/>
                </a:solidFill>
              </a:rPr>
              <a:t>local</a:t>
            </a:r>
            <a:r>
              <a:rPr lang="en-US" sz="2400" dirty="0">
                <a:solidFill>
                  <a:schemeClr val="tx1"/>
                </a:solidFill>
              </a:rPr>
              <a:t> to func1(…), hence, referred to as a </a:t>
            </a:r>
            <a:r>
              <a:rPr lang="en-US" sz="2400" b="1" i="1" dirty="0">
                <a:solidFill>
                  <a:schemeClr val="tx1"/>
                </a:solidFill>
              </a:rPr>
              <a:t>local variable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577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48969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Global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C71C5C5-05C7-484F-A7C6-D76D95E0434D}"/>
              </a:ext>
            </a:extLst>
          </p:cNvPr>
          <p:cNvSpPr txBox="1"/>
          <p:nvPr/>
        </p:nvSpPr>
        <p:spPr>
          <a:xfrm>
            <a:off x="3158067" y="2496586"/>
            <a:ext cx="2870201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#global scope</a:t>
            </a:r>
          </a:p>
          <a:p>
            <a:r>
              <a:rPr lang="en-US" sz="2400" dirty="0"/>
              <a:t>x = 100</a:t>
            </a:r>
          </a:p>
          <a:p>
            <a:r>
              <a:rPr lang="en-US" sz="2400" dirty="0"/>
              <a:t>  </a:t>
            </a:r>
          </a:p>
          <a:p>
            <a:r>
              <a:rPr lang="en-US" sz="2400" dirty="0"/>
              <a:t>def func2():</a:t>
            </a:r>
          </a:p>
          <a:p>
            <a:r>
              <a:rPr lang="en-US" sz="2400" dirty="0"/>
              <a:t>        print(x)</a:t>
            </a:r>
          </a:p>
          <a:p>
            <a:endParaRPr lang="en-US" sz="2400" dirty="0"/>
          </a:p>
          <a:p>
            <a:r>
              <a:rPr lang="en-US" sz="2400" dirty="0"/>
              <a:t>func2()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="" xmlns:a16="http://schemas.microsoft.com/office/drawing/2014/main" id="{A65C0FDF-F890-D448-88AC-F37DE134EBC6}"/>
              </a:ext>
            </a:extLst>
          </p:cNvPr>
          <p:cNvSpPr/>
          <p:nvPr/>
        </p:nvSpPr>
        <p:spPr>
          <a:xfrm>
            <a:off x="6316133" y="3258080"/>
            <a:ext cx="1794933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C22FD9-A71C-9741-958E-AB473A63CD1A}"/>
              </a:ext>
            </a:extLst>
          </p:cNvPr>
          <p:cNvSpPr txBox="1"/>
          <p:nvPr/>
        </p:nvSpPr>
        <p:spPr>
          <a:xfrm>
            <a:off x="8428568" y="3570714"/>
            <a:ext cx="924983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  <a:p>
            <a:r>
              <a:rPr lang="en-US" sz="2400" dirty="0"/>
              <a:t>100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="" xmlns:a16="http://schemas.microsoft.com/office/drawing/2014/main" id="{F9D61CEC-F910-A346-8BE4-6FCAF6ECB329}"/>
              </a:ext>
            </a:extLst>
          </p:cNvPr>
          <p:cNvSpPr/>
          <p:nvPr/>
        </p:nvSpPr>
        <p:spPr>
          <a:xfrm>
            <a:off x="706966" y="5666312"/>
            <a:ext cx="11108267" cy="103509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x is said to be a </a:t>
            </a:r>
            <a:r>
              <a:rPr lang="en-US" sz="2400" b="1" i="1" dirty="0">
                <a:solidFill>
                  <a:schemeClr val="tx1"/>
                </a:solidFill>
              </a:rPr>
              <a:t>global variable </a:t>
            </a:r>
            <a:r>
              <a:rPr lang="en-US" sz="2400" dirty="0">
                <a:solidFill>
                  <a:schemeClr val="tx1"/>
                </a:solidFill>
              </a:rPr>
              <a:t>since it is defined within the</a:t>
            </a:r>
            <a:r>
              <a:rPr lang="en-US" sz="2400" i="1" dirty="0">
                <a:solidFill>
                  <a:schemeClr val="tx1"/>
                </a:solidFill>
              </a:rPr>
              <a:t> global scope </a:t>
            </a:r>
            <a:r>
              <a:rPr lang="en-US" sz="2400" dirty="0">
                <a:solidFill>
                  <a:schemeClr val="tx1"/>
                </a:solidFill>
              </a:rPr>
              <a:t>of the program and can be, subsequently, accessed inside and outside func2() </a:t>
            </a:r>
          </a:p>
        </p:txBody>
      </p:sp>
    </p:spTree>
    <p:extLst>
      <p:ext uri="{BB962C8B-B14F-4D97-AF65-F5344CB8AC3E}">
        <p14:creationId xmlns:p14="http://schemas.microsoft.com/office/powerpoint/2010/main" val="415788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48969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vs. Global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C71C5C5-05C7-484F-A7C6-D76D95E0434D}"/>
              </a:ext>
            </a:extLst>
          </p:cNvPr>
          <p:cNvSpPr txBox="1"/>
          <p:nvPr/>
        </p:nvSpPr>
        <p:spPr>
          <a:xfrm>
            <a:off x="2836328" y="2564318"/>
            <a:ext cx="2870201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x = 100</a:t>
            </a:r>
          </a:p>
          <a:p>
            <a:r>
              <a:rPr lang="en-US" sz="2400" dirty="0"/>
              <a:t>  </a:t>
            </a:r>
          </a:p>
          <a:p>
            <a:r>
              <a:rPr lang="en-US" sz="2400" dirty="0"/>
              <a:t>def func3():</a:t>
            </a:r>
          </a:p>
          <a:p>
            <a:r>
              <a:rPr lang="en-US" sz="2400" dirty="0"/>
              <a:t>        x = 20</a:t>
            </a:r>
          </a:p>
          <a:p>
            <a:r>
              <a:rPr lang="en-US" sz="2400" dirty="0"/>
              <a:t>        print(x)</a:t>
            </a:r>
          </a:p>
          <a:p>
            <a:endParaRPr lang="en-US" sz="2400" dirty="0"/>
          </a:p>
          <a:p>
            <a:r>
              <a:rPr lang="en-US" sz="2400" dirty="0"/>
              <a:t>func3()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="" xmlns:a16="http://schemas.microsoft.com/office/drawing/2014/main" id="{A65C0FDF-F890-D448-88AC-F37DE134EBC6}"/>
              </a:ext>
            </a:extLst>
          </p:cNvPr>
          <p:cNvSpPr/>
          <p:nvPr/>
        </p:nvSpPr>
        <p:spPr>
          <a:xfrm>
            <a:off x="5994394" y="3359678"/>
            <a:ext cx="1794933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C22FD9-A71C-9741-958E-AB473A63CD1A}"/>
              </a:ext>
            </a:extLst>
          </p:cNvPr>
          <p:cNvSpPr txBox="1"/>
          <p:nvPr/>
        </p:nvSpPr>
        <p:spPr>
          <a:xfrm>
            <a:off x="8106829" y="3672312"/>
            <a:ext cx="924983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20</a:t>
            </a:r>
          </a:p>
          <a:p>
            <a:r>
              <a:rPr lang="en-US" sz="2400" dirty="0"/>
              <a:t>100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="" xmlns:a16="http://schemas.microsoft.com/office/drawing/2014/main" id="{3FC7C978-03FC-6842-94A5-3AEA19FC0215}"/>
              </a:ext>
            </a:extLst>
          </p:cNvPr>
          <p:cNvSpPr/>
          <p:nvPr/>
        </p:nvSpPr>
        <p:spPr>
          <a:xfrm>
            <a:off x="706966" y="5746242"/>
            <a:ext cx="11108267" cy="751971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global variable x is distinct from the local variable x inside func3()</a:t>
            </a:r>
          </a:p>
        </p:txBody>
      </p:sp>
    </p:spTree>
    <p:extLst>
      <p:ext uri="{BB962C8B-B14F-4D97-AF65-F5344CB8AC3E}">
        <p14:creationId xmlns:p14="http://schemas.microsoft.com/office/powerpoint/2010/main" val="131962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48969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Parameters vs. Global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C71C5C5-05C7-484F-A7C6-D76D95E0434D}"/>
              </a:ext>
            </a:extLst>
          </p:cNvPr>
          <p:cNvSpPr txBox="1"/>
          <p:nvPr/>
        </p:nvSpPr>
        <p:spPr>
          <a:xfrm>
            <a:off x="2836328" y="2564318"/>
            <a:ext cx="2870201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x = 100</a:t>
            </a:r>
          </a:p>
          <a:p>
            <a:r>
              <a:rPr lang="en-US" sz="2400" dirty="0"/>
              <a:t>  </a:t>
            </a:r>
          </a:p>
          <a:p>
            <a:r>
              <a:rPr lang="en-US" sz="2400" dirty="0"/>
              <a:t>def func4(x):</a:t>
            </a:r>
          </a:p>
          <a:p>
            <a:r>
              <a:rPr lang="en-US" sz="2400" dirty="0"/>
              <a:t>        print(x)</a:t>
            </a:r>
          </a:p>
          <a:p>
            <a:endParaRPr lang="en-US" sz="2400" dirty="0"/>
          </a:p>
          <a:p>
            <a:r>
              <a:rPr lang="en-US" sz="2400" dirty="0"/>
              <a:t>func4(20)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="" xmlns:a16="http://schemas.microsoft.com/office/drawing/2014/main" id="{A65C0FDF-F890-D448-88AC-F37DE134EBC6}"/>
              </a:ext>
            </a:extLst>
          </p:cNvPr>
          <p:cNvSpPr/>
          <p:nvPr/>
        </p:nvSpPr>
        <p:spPr>
          <a:xfrm>
            <a:off x="5994394" y="3359678"/>
            <a:ext cx="1794933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C22FD9-A71C-9741-958E-AB473A63CD1A}"/>
              </a:ext>
            </a:extLst>
          </p:cNvPr>
          <p:cNvSpPr txBox="1"/>
          <p:nvPr/>
        </p:nvSpPr>
        <p:spPr>
          <a:xfrm>
            <a:off x="8106829" y="3672312"/>
            <a:ext cx="924983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20</a:t>
            </a:r>
          </a:p>
          <a:p>
            <a:r>
              <a:rPr lang="en-US" sz="2400" dirty="0"/>
              <a:t>100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="" xmlns:a16="http://schemas.microsoft.com/office/drawing/2014/main" id="{3FC7C978-03FC-6842-94A5-3AEA19FC0215}"/>
              </a:ext>
            </a:extLst>
          </p:cNvPr>
          <p:cNvSpPr/>
          <p:nvPr/>
        </p:nvSpPr>
        <p:spPr>
          <a:xfrm>
            <a:off x="706966" y="5746242"/>
            <a:ext cx="11108267" cy="751971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global variable x is distinct from the parameter x of func4(…)</a:t>
            </a:r>
          </a:p>
        </p:txBody>
      </p:sp>
    </p:spTree>
    <p:extLst>
      <p:ext uri="{BB962C8B-B14F-4D97-AF65-F5344CB8AC3E}">
        <p14:creationId xmlns:p14="http://schemas.microsoft.com/office/powerpoint/2010/main" val="97239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48969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global Keyword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C71C5C5-05C7-484F-A7C6-D76D95E0434D}"/>
              </a:ext>
            </a:extLst>
          </p:cNvPr>
          <p:cNvSpPr txBox="1"/>
          <p:nvPr/>
        </p:nvSpPr>
        <p:spPr>
          <a:xfrm>
            <a:off x="2836328" y="2564318"/>
            <a:ext cx="2870201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func5():</a:t>
            </a:r>
          </a:p>
          <a:p>
            <a:r>
              <a:rPr lang="en-US" sz="2400" dirty="0"/>
              <a:t>        global x</a:t>
            </a:r>
          </a:p>
          <a:p>
            <a:r>
              <a:rPr lang="en-US" sz="2400" dirty="0"/>
              <a:t>        x = 20</a:t>
            </a:r>
          </a:p>
          <a:p>
            <a:r>
              <a:rPr lang="en-US" sz="2400" dirty="0"/>
              <a:t>        print(x)</a:t>
            </a:r>
          </a:p>
          <a:p>
            <a:endParaRPr lang="en-US" sz="2400" dirty="0"/>
          </a:p>
          <a:p>
            <a:r>
              <a:rPr lang="en-US" sz="2400" dirty="0"/>
              <a:t>func5()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="" xmlns:a16="http://schemas.microsoft.com/office/drawing/2014/main" id="{A65C0FDF-F890-D448-88AC-F37DE134EBC6}"/>
              </a:ext>
            </a:extLst>
          </p:cNvPr>
          <p:cNvSpPr/>
          <p:nvPr/>
        </p:nvSpPr>
        <p:spPr>
          <a:xfrm>
            <a:off x="5994394" y="3359678"/>
            <a:ext cx="1794933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C22FD9-A71C-9741-958E-AB473A63CD1A}"/>
              </a:ext>
            </a:extLst>
          </p:cNvPr>
          <p:cNvSpPr txBox="1"/>
          <p:nvPr/>
        </p:nvSpPr>
        <p:spPr>
          <a:xfrm>
            <a:off x="8106829" y="3672312"/>
            <a:ext cx="924983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20</a:t>
            </a:r>
          </a:p>
          <a:p>
            <a:r>
              <a:rPr lang="en-US" sz="2400" dirty="0"/>
              <a:t>20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="" xmlns:a16="http://schemas.microsoft.com/office/drawing/2014/main" id="{3FC7C978-03FC-6842-94A5-3AEA19FC0215}"/>
              </a:ext>
            </a:extLst>
          </p:cNvPr>
          <p:cNvSpPr/>
          <p:nvPr/>
        </p:nvSpPr>
        <p:spPr>
          <a:xfrm>
            <a:off x="706966" y="5627711"/>
            <a:ext cx="11108267" cy="916390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b="1" i="1" dirty="0">
                <a:solidFill>
                  <a:schemeClr val="tx1"/>
                </a:solidFill>
              </a:rPr>
              <a:t>global </a:t>
            </a:r>
            <a:r>
              <a:rPr lang="en-US" sz="2400" dirty="0">
                <a:solidFill>
                  <a:schemeClr val="tx1"/>
                </a:solidFill>
              </a:rPr>
              <a:t>keyword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binds</a:t>
            </a:r>
            <a:r>
              <a:rPr lang="en-US" sz="2400" dirty="0">
                <a:solidFill>
                  <a:schemeClr val="tx1"/>
                </a:solidFill>
              </a:rPr>
              <a:t> variable x in the global scope; hence, can be accessed inside and outside func5()</a:t>
            </a:r>
          </a:p>
        </p:txBody>
      </p:sp>
    </p:spTree>
    <p:extLst>
      <p:ext uri="{BB962C8B-B14F-4D97-AF65-F5344CB8AC3E}">
        <p14:creationId xmlns:p14="http://schemas.microsoft.com/office/powerpoint/2010/main" val="122613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6100" cy="4693708"/>
          </a:xfrm>
        </p:spPr>
        <p:txBody>
          <a:bodyPr>
            <a:normAutofit/>
          </a:bodyPr>
          <a:lstStyle/>
          <a:p>
            <a:r>
              <a:rPr lang="en-US" dirty="0"/>
              <a:t>We can get information from a function by having it </a:t>
            </a:r>
            <a:r>
              <a:rPr lang="en-US" i="1" dirty="0">
                <a:solidFill>
                  <a:srgbClr val="00B050"/>
                </a:solidFill>
              </a:rPr>
              <a:t>return</a:t>
            </a:r>
            <a:r>
              <a:rPr lang="en-US" dirty="0"/>
              <a:t> a value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Getting Results From Functions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838200" y="2682851"/>
            <a:ext cx="313019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square(x):</a:t>
            </a:r>
          </a:p>
          <a:p>
            <a:r>
              <a:rPr lang="en-US" sz="2400" dirty="0"/>
              <a:t>...     </a:t>
            </a:r>
            <a:r>
              <a:rPr lang="en-US" sz="2400" dirty="0">
                <a:solidFill>
                  <a:srgbClr val="00B050"/>
                </a:solidFill>
              </a:rPr>
              <a:t>return</a:t>
            </a:r>
            <a:r>
              <a:rPr lang="en-US" sz="2400" dirty="0"/>
              <a:t> x * x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 square(3)</a:t>
            </a:r>
          </a:p>
          <a:p>
            <a:r>
              <a:rPr lang="en-US" sz="2400" dirty="0"/>
              <a:t>9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FC8CB5-9C9F-FE40-8B6D-95A20BE4E66D}"/>
              </a:ext>
            </a:extLst>
          </p:cNvPr>
          <p:cNvSpPr txBox="1"/>
          <p:nvPr/>
        </p:nvSpPr>
        <p:spPr>
          <a:xfrm>
            <a:off x="4530901" y="2682851"/>
            <a:ext cx="313019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cube(x):</a:t>
            </a:r>
          </a:p>
          <a:p>
            <a:r>
              <a:rPr lang="en-US" sz="2400" dirty="0"/>
              <a:t>...     </a:t>
            </a:r>
            <a:r>
              <a:rPr lang="en-US" sz="2400" dirty="0">
                <a:solidFill>
                  <a:srgbClr val="00B050"/>
                </a:solidFill>
              </a:rPr>
              <a:t>return</a:t>
            </a:r>
            <a:r>
              <a:rPr lang="en-US" sz="2400" dirty="0"/>
              <a:t> x * x * x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 cube(3)</a:t>
            </a:r>
          </a:p>
          <a:p>
            <a:r>
              <a:rPr lang="en-US" sz="2400" dirty="0"/>
              <a:t>27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2D1DC3E-AD0A-324C-8557-8A104A0307F1}"/>
              </a:ext>
            </a:extLst>
          </p:cNvPr>
          <p:cNvSpPr txBox="1"/>
          <p:nvPr/>
        </p:nvSpPr>
        <p:spPr>
          <a:xfrm>
            <a:off x="8223602" y="2682851"/>
            <a:ext cx="313019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power(a, b):</a:t>
            </a:r>
          </a:p>
          <a:p>
            <a:r>
              <a:rPr lang="en-US" sz="2400" dirty="0"/>
              <a:t>...     </a:t>
            </a:r>
            <a:r>
              <a:rPr lang="en-US" sz="2400" dirty="0">
                <a:solidFill>
                  <a:srgbClr val="00B050"/>
                </a:solidFill>
              </a:rPr>
              <a:t>return </a:t>
            </a:r>
            <a:r>
              <a:rPr lang="en-US" sz="2400" dirty="0"/>
              <a:t>a ** b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 power(2, 3)</a:t>
            </a:r>
          </a:p>
          <a:p>
            <a:r>
              <a:rPr lang="en-US" sz="2400" dirty="0"/>
              <a:t>8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206122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Last Session: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Basic Elements of Python </a:t>
            </a:r>
            <a:r>
              <a:rPr lang="en-US" dirty="0" smtClean="0"/>
              <a:t>Programs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 smtClean="0"/>
              <a:t>Functions- Part I:</a:t>
            </a:r>
          </a:p>
          <a:p>
            <a:pPr lvl="2"/>
            <a:r>
              <a:rPr lang="en-US" dirty="0" smtClean="0"/>
              <a:t>Why using functions?</a:t>
            </a:r>
          </a:p>
          <a:p>
            <a:pPr lvl="2"/>
            <a:r>
              <a:rPr lang="en-US" dirty="0" smtClean="0"/>
              <a:t>Formal definition, parameters, local and global scopes of variables, return values, and pass-by-value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 smtClean="0"/>
              <a:t>Homework Assignment (HA) 01 is out. It is due on Thursday, Sep 13, 2018 </a:t>
            </a:r>
            <a:br>
              <a:rPr lang="en-US" dirty="0" smtClean="0"/>
            </a:br>
            <a:r>
              <a:rPr lang="en-US" dirty="0" smtClean="0"/>
              <a:t>by 10:00AM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6100" cy="46937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 By Value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3873279" y="2425905"/>
            <a:ext cx="4635941" cy="40934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&gt;&gt;&gt; def </a:t>
            </a:r>
            <a:r>
              <a:rPr lang="en-US" sz="2000" dirty="0" err="1"/>
              <a:t>addInterest</a:t>
            </a:r>
            <a:r>
              <a:rPr lang="en-US" sz="2000" dirty="0"/>
              <a:t>(balance, rate):</a:t>
            </a:r>
          </a:p>
          <a:p>
            <a:r>
              <a:rPr lang="en-US" sz="2000" dirty="0"/>
              <a:t>...     </a:t>
            </a:r>
            <a:r>
              <a:rPr lang="en-US" sz="2000" dirty="0" err="1"/>
              <a:t>newBalance</a:t>
            </a:r>
            <a:r>
              <a:rPr lang="en-US" sz="2000" dirty="0"/>
              <a:t> = balance * (1+rate)</a:t>
            </a:r>
          </a:p>
          <a:p>
            <a:r>
              <a:rPr lang="en-US" sz="2000" dirty="0"/>
              <a:t>...     return </a:t>
            </a:r>
            <a:r>
              <a:rPr lang="en-US" sz="2000" dirty="0" err="1"/>
              <a:t>newBalance</a:t>
            </a:r>
            <a:endParaRPr lang="en-US" sz="2000" dirty="0"/>
          </a:p>
          <a:p>
            <a:r>
              <a:rPr lang="en-US" sz="2000" dirty="0"/>
              <a:t>... </a:t>
            </a:r>
          </a:p>
          <a:p>
            <a:r>
              <a:rPr lang="en-US" sz="2000" dirty="0"/>
              <a:t>&gt;&gt;&gt; def test():</a:t>
            </a:r>
          </a:p>
          <a:p>
            <a:r>
              <a:rPr lang="en-US" sz="2000" dirty="0"/>
              <a:t>...     amount = 1000</a:t>
            </a:r>
          </a:p>
          <a:p>
            <a:r>
              <a:rPr lang="en-US" sz="2000" dirty="0"/>
              <a:t>...     rate = 0.05</a:t>
            </a:r>
          </a:p>
          <a:p>
            <a:r>
              <a:rPr lang="en-US" sz="2000" dirty="0"/>
              <a:t>...     </a:t>
            </a:r>
            <a:r>
              <a:rPr lang="en-US" sz="2000" dirty="0" err="1"/>
              <a:t>nb</a:t>
            </a:r>
            <a:r>
              <a:rPr lang="en-US" sz="2000" dirty="0"/>
              <a:t> = </a:t>
            </a:r>
            <a:r>
              <a:rPr lang="en-US" sz="2000" dirty="0" err="1"/>
              <a:t>addInterest</a:t>
            </a:r>
            <a:r>
              <a:rPr lang="en-US" sz="2000" dirty="0"/>
              <a:t>(amount, rate)</a:t>
            </a:r>
          </a:p>
          <a:p>
            <a:r>
              <a:rPr lang="en-US" sz="2000" dirty="0"/>
              <a:t>...     print(</a:t>
            </a:r>
            <a:r>
              <a:rPr lang="en-US" sz="2000" dirty="0" err="1"/>
              <a:t>nb</a:t>
            </a:r>
            <a:r>
              <a:rPr lang="en-US" sz="2000" dirty="0"/>
              <a:t>)</a:t>
            </a:r>
          </a:p>
          <a:p>
            <a:r>
              <a:rPr lang="en-US" sz="2000" dirty="0"/>
              <a:t>... </a:t>
            </a:r>
          </a:p>
          <a:p>
            <a:r>
              <a:rPr lang="en-US" sz="2000" dirty="0"/>
              <a:t>&gt;&gt;&gt; test()</a:t>
            </a:r>
          </a:p>
          <a:p>
            <a:r>
              <a:rPr lang="en-US" sz="2000" dirty="0"/>
              <a:t>1050.0</a:t>
            </a:r>
          </a:p>
          <a:p>
            <a:r>
              <a:rPr lang="en-US" sz="20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156813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6100" cy="4693708"/>
          </a:xfrm>
        </p:spPr>
        <p:txBody>
          <a:bodyPr>
            <a:normAutofit/>
          </a:bodyPr>
          <a:lstStyle/>
          <a:p>
            <a:r>
              <a:rPr lang="en-US" dirty="0"/>
              <a:t>Is there a way for a function to communicate back its result without returning it?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 By Value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3873279" y="2826014"/>
            <a:ext cx="4635941" cy="36933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&gt;&gt;&gt; def </a:t>
            </a:r>
            <a:r>
              <a:rPr lang="en-US" dirty="0" err="1"/>
              <a:t>addInterest</a:t>
            </a:r>
            <a:r>
              <a:rPr lang="en-US" dirty="0"/>
              <a:t>(balance, rate):</a:t>
            </a:r>
          </a:p>
          <a:p>
            <a:r>
              <a:rPr lang="en-US" dirty="0"/>
              <a:t>...     </a:t>
            </a:r>
            <a:r>
              <a:rPr lang="en-US" dirty="0" err="1"/>
              <a:t>newBalance</a:t>
            </a:r>
            <a:r>
              <a:rPr lang="en-US" dirty="0"/>
              <a:t> = balance * rate</a:t>
            </a:r>
          </a:p>
          <a:p>
            <a:r>
              <a:rPr lang="en-US" dirty="0"/>
              <a:t>...     balance = </a:t>
            </a:r>
            <a:r>
              <a:rPr lang="en-US" dirty="0" err="1"/>
              <a:t>newBalance</a:t>
            </a:r>
            <a:endParaRPr lang="en-US" dirty="0"/>
          </a:p>
          <a:p>
            <a:r>
              <a:rPr lang="en-US" dirty="0"/>
              <a:t>... </a:t>
            </a:r>
          </a:p>
          <a:p>
            <a:r>
              <a:rPr lang="en-US" dirty="0"/>
              <a:t>&gt;&gt;&gt; def test():</a:t>
            </a:r>
          </a:p>
          <a:p>
            <a:r>
              <a:rPr lang="en-US" dirty="0"/>
              <a:t>...     amount = 1000</a:t>
            </a:r>
          </a:p>
          <a:p>
            <a:r>
              <a:rPr lang="en-US" dirty="0"/>
              <a:t>...     rate = 0.05</a:t>
            </a:r>
          </a:p>
          <a:p>
            <a:r>
              <a:rPr lang="en-US" dirty="0"/>
              <a:t>...     </a:t>
            </a:r>
            <a:r>
              <a:rPr lang="en-US" dirty="0" err="1"/>
              <a:t>addInterest</a:t>
            </a:r>
            <a:r>
              <a:rPr lang="en-US" dirty="0"/>
              <a:t>(amount, rate)</a:t>
            </a:r>
          </a:p>
          <a:p>
            <a:r>
              <a:rPr lang="en-US" dirty="0"/>
              <a:t>...     print(amount)</a:t>
            </a:r>
          </a:p>
          <a:p>
            <a:r>
              <a:rPr lang="en-US" dirty="0"/>
              <a:t>... </a:t>
            </a:r>
          </a:p>
          <a:p>
            <a:r>
              <a:rPr lang="en-US" dirty="0"/>
              <a:t>&gt;&gt;&gt; test()</a:t>
            </a:r>
          </a:p>
          <a:p>
            <a:r>
              <a:rPr lang="en-US" dirty="0"/>
              <a:t>1000</a:t>
            </a:r>
          </a:p>
          <a:p>
            <a:r>
              <a:rPr lang="en-US" dirty="0"/>
              <a:t>&gt;&gt;&gt;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B1D49A4-FFD6-6A46-AD7A-8BAC399A0275}"/>
              </a:ext>
            </a:extLst>
          </p:cNvPr>
          <p:cNvSpPr/>
          <p:nvPr/>
        </p:nvSpPr>
        <p:spPr>
          <a:xfrm>
            <a:off x="3890212" y="5909733"/>
            <a:ext cx="829733" cy="270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F9E67CA-FA32-B44C-B327-5C40E951C498}"/>
              </a:ext>
            </a:extLst>
          </p:cNvPr>
          <p:cNvSpPr txBox="1"/>
          <p:nvPr/>
        </p:nvSpPr>
        <p:spPr>
          <a:xfrm>
            <a:off x="321733" y="4995333"/>
            <a:ext cx="3164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What will be the result?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67DF3E12-69B5-F54C-B139-1E20F011D2D8}"/>
              </a:ext>
            </a:extLst>
          </p:cNvPr>
          <p:cNvCxnSpPr/>
          <p:nvPr/>
        </p:nvCxnSpPr>
        <p:spPr>
          <a:xfrm flipH="1" flipV="1">
            <a:off x="2099733" y="5571067"/>
            <a:ext cx="1930400" cy="47413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7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6100" cy="4693708"/>
          </a:xfrm>
        </p:spPr>
        <p:txBody>
          <a:bodyPr>
            <a:normAutofit/>
          </a:bodyPr>
          <a:lstStyle/>
          <a:p>
            <a:r>
              <a:rPr lang="en-US" dirty="0"/>
              <a:t>Is there a way for a function to communicate back its result without returning it?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 By Value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3873279" y="2826014"/>
            <a:ext cx="4635941" cy="36933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&gt;&gt;&gt; def </a:t>
            </a:r>
            <a:r>
              <a:rPr lang="en-US" dirty="0" err="1"/>
              <a:t>addInterest</a:t>
            </a:r>
            <a:r>
              <a:rPr lang="en-US" dirty="0"/>
              <a:t>(balance, rate):</a:t>
            </a:r>
          </a:p>
          <a:p>
            <a:r>
              <a:rPr lang="en-US" dirty="0"/>
              <a:t>...     </a:t>
            </a:r>
            <a:r>
              <a:rPr lang="en-US" dirty="0" err="1"/>
              <a:t>newBalance</a:t>
            </a:r>
            <a:r>
              <a:rPr lang="en-US" dirty="0"/>
              <a:t> = balance * rate</a:t>
            </a:r>
          </a:p>
          <a:p>
            <a:r>
              <a:rPr lang="en-US" dirty="0"/>
              <a:t>...     balance = </a:t>
            </a:r>
            <a:r>
              <a:rPr lang="en-US" dirty="0" err="1"/>
              <a:t>newBalance</a:t>
            </a:r>
            <a:endParaRPr lang="en-US" dirty="0"/>
          </a:p>
          <a:p>
            <a:r>
              <a:rPr lang="en-US" dirty="0"/>
              <a:t>... </a:t>
            </a:r>
          </a:p>
          <a:p>
            <a:r>
              <a:rPr lang="en-US" dirty="0"/>
              <a:t>&gt;&gt;&gt; def test():</a:t>
            </a:r>
          </a:p>
          <a:p>
            <a:r>
              <a:rPr lang="en-US" dirty="0"/>
              <a:t>...     amount = 1000</a:t>
            </a:r>
          </a:p>
          <a:p>
            <a:r>
              <a:rPr lang="en-US" dirty="0"/>
              <a:t>...     rate = 0.05</a:t>
            </a:r>
          </a:p>
          <a:p>
            <a:r>
              <a:rPr lang="en-US" dirty="0"/>
              <a:t>...     </a:t>
            </a:r>
            <a:r>
              <a:rPr lang="en-US" dirty="0" err="1"/>
              <a:t>addInterest</a:t>
            </a:r>
            <a:r>
              <a:rPr lang="en-US" dirty="0"/>
              <a:t>(amount, rate)</a:t>
            </a:r>
          </a:p>
          <a:p>
            <a:r>
              <a:rPr lang="en-US" dirty="0"/>
              <a:t>...     print(amount)</a:t>
            </a:r>
          </a:p>
          <a:p>
            <a:r>
              <a:rPr lang="en-US" dirty="0"/>
              <a:t>... </a:t>
            </a:r>
          </a:p>
          <a:p>
            <a:r>
              <a:rPr lang="en-US" dirty="0"/>
              <a:t>&gt;&gt;&gt; test()</a:t>
            </a:r>
          </a:p>
          <a:p>
            <a:r>
              <a:rPr lang="en-US" b="1" dirty="0">
                <a:solidFill>
                  <a:srgbClr val="00B050"/>
                </a:solidFill>
              </a:rPr>
              <a:t>1000</a:t>
            </a:r>
          </a:p>
          <a:p>
            <a:r>
              <a:rPr lang="en-US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F9E67CA-FA32-B44C-B327-5C40E951C498}"/>
              </a:ext>
            </a:extLst>
          </p:cNvPr>
          <p:cNvSpPr txBox="1"/>
          <p:nvPr/>
        </p:nvSpPr>
        <p:spPr>
          <a:xfrm>
            <a:off x="425290" y="4716901"/>
            <a:ext cx="28510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Why 1000 and NOT 1050.0?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67DF3E12-69B5-F54C-B139-1E20F011D2D8}"/>
              </a:ext>
            </a:extLst>
          </p:cNvPr>
          <p:cNvCxnSpPr/>
          <p:nvPr/>
        </p:nvCxnSpPr>
        <p:spPr>
          <a:xfrm flipH="1" flipV="1">
            <a:off x="2031999" y="5547898"/>
            <a:ext cx="1930400" cy="47413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70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The function only receives the </a:t>
            </a:r>
            <a:r>
              <a:rPr lang="en-US" i="1" u="sng" dirty="0"/>
              <a:t>values</a:t>
            </a:r>
            <a:r>
              <a:rPr lang="en-US" dirty="0"/>
              <a:t> of the parameters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 By Value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219542B-D630-5A4A-95F4-74B2A4223737}"/>
              </a:ext>
            </a:extLst>
          </p:cNvPr>
          <p:cNvSpPr txBox="1"/>
          <p:nvPr/>
        </p:nvSpPr>
        <p:spPr>
          <a:xfrm>
            <a:off x="3778029" y="2859874"/>
            <a:ext cx="4635941" cy="36933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&gt;&gt;&gt; def </a:t>
            </a:r>
            <a:r>
              <a:rPr lang="en-US" dirty="0" err="1"/>
              <a:t>addInterest</a:t>
            </a:r>
            <a:r>
              <a:rPr lang="en-US" dirty="0"/>
              <a:t>(balance, rate):</a:t>
            </a:r>
          </a:p>
          <a:p>
            <a:r>
              <a:rPr lang="en-US" dirty="0"/>
              <a:t>...     </a:t>
            </a:r>
            <a:r>
              <a:rPr lang="en-US" dirty="0" err="1"/>
              <a:t>newBalance</a:t>
            </a:r>
            <a:r>
              <a:rPr lang="en-US" dirty="0"/>
              <a:t> = balance * rate</a:t>
            </a:r>
          </a:p>
          <a:p>
            <a:r>
              <a:rPr lang="en-US" dirty="0"/>
              <a:t>...     balance = </a:t>
            </a:r>
            <a:r>
              <a:rPr lang="en-US" dirty="0" err="1"/>
              <a:t>newBalance</a:t>
            </a:r>
            <a:endParaRPr lang="en-US" dirty="0"/>
          </a:p>
          <a:p>
            <a:r>
              <a:rPr lang="en-US" dirty="0"/>
              <a:t>... </a:t>
            </a:r>
          </a:p>
          <a:p>
            <a:r>
              <a:rPr lang="en-US" dirty="0"/>
              <a:t>&gt;&gt;&gt; def test():</a:t>
            </a:r>
          </a:p>
          <a:p>
            <a:r>
              <a:rPr lang="en-US" dirty="0"/>
              <a:t>...     amount = 1000</a:t>
            </a:r>
          </a:p>
          <a:p>
            <a:r>
              <a:rPr lang="en-US" dirty="0"/>
              <a:t>...     rate = 0.05</a:t>
            </a:r>
          </a:p>
          <a:p>
            <a:r>
              <a:rPr lang="en-US" dirty="0"/>
              <a:t>...     </a:t>
            </a:r>
            <a:r>
              <a:rPr lang="en-US" dirty="0" err="1"/>
              <a:t>addInterest</a:t>
            </a:r>
            <a:r>
              <a:rPr lang="en-US" dirty="0"/>
              <a:t>(amount, rate)</a:t>
            </a:r>
          </a:p>
          <a:p>
            <a:r>
              <a:rPr lang="en-US" dirty="0"/>
              <a:t>...     print(amount)</a:t>
            </a:r>
          </a:p>
          <a:p>
            <a:r>
              <a:rPr lang="en-US" dirty="0"/>
              <a:t>... </a:t>
            </a:r>
          </a:p>
          <a:p>
            <a:r>
              <a:rPr lang="en-US" dirty="0"/>
              <a:t>&gt;&gt;&gt; test()</a:t>
            </a:r>
          </a:p>
          <a:p>
            <a:r>
              <a:rPr lang="en-US" dirty="0"/>
              <a:t>1000</a:t>
            </a:r>
          </a:p>
          <a:p>
            <a:r>
              <a:rPr lang="en-US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03C4280-4AA5-FC4A-8DAB-E00941F21AA4}"/>
              </a:ext>
            </a:extLst>
          </p:cNvPr>
          <p:cNvSpPr txBox="1"/>
          <p:nvPr/>
        </p:nvSpPr>
        <p:spPr>
          <a:xfrm>
            <a:off x="723002" y="2811424"/>
            <a:ext cx="2676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</a:rPr>
              <a:t>addInterest</a:t>
            </a:r>
            <a:r>
              <a:rPr lang="en-US" sz="2400" dirty="0">
                <a:solidFill>
                  <a:srgbClr val="00B050"/>
                </a:solidFill>
              </a:rPr>
              <a:t>(…) gets ONLY the </a:t>
            </a:r>
            <a:r>
              <a:rPr lang="en-US" sz="2400" i="1" u="sng" dirty="0">
                <a:solidFill>
                  <a:srgbClr val="00B050"/>
                </a:solidFill>
              </a:rPr>
              <a:t>value</a:t>
            </a:r>
            <a:r>
              <a:rPr lang="en-US" sz="2400" dirty="0">
                <a:solidFill>
                  <a:srgbClr val="00B050"/>
                </a:solidFill>
              </a:rPr>
              <a:t> of amount (i.e., 1000)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854D62C9-E556-E648-8237-CE8E775508FD}"/>
              </a:ext>
            </a:extLst>
          </p:cNvPr>
          <p:cNvCxnSpPr>
            <a:cxnSpLocks/>
            <a:stCxn id="10" idx="2"/>
            <a:endCxn id="5" idx="3"/>
          </p:cNvCxnSpPr>
          <p:nvPr/>
        </p:nvCxnSpPr>
        <p:spPr>
          <a:xfrm flipH="1" flipV="1">
            <a:off x="3399366" y="3411589"/>
            <a:ext cx="2005448" cy="1541139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33972EAA-3CF0-EA40-9BD5-D88ED2378A29}"/>
              </a:ext>
            </a:extLst>
          </p:cNvPr>
          <p:cNvSpPr/>
          <p:nvPr/>
        </p:nvSpPr>
        <p:spPr>
          <a:xfrm>
            <a:off x="5404814" y="4757994"/>
            <a:ext cx="778933" cy="389467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6B5A88A-7320-2B4B-8196-1DC6E51E079B}"/>
              </a:ext>
            </a:extLst>
          </p:cNvPr>
          <p:cNvSpPr txBox="1"/>
          <p:nvPr/>
        </p:nvSpPr>
        <p:spPr>
          <a:xfrm>
            <a:off x="5675750" y="2257158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1000</a:t>
            </a:r>
          </a:p>
        </p:txBody>
      </p:sp>
      <p:sp>
        <p:nvSpPr>
          <p:cNvPr id="8" name="Down Arrow 7">
            <a:extLst>
              <a:ext uri="{FF2B5EF4-FFF2-40B4-BE49-F238E27FC236}">
                <a16:creationId xmlns="" xmlns:a16="http://schemas.microsoft.com/office/drawing/2014/main" id="{0EB402C6-2E84-C447-A50E-E55529AA971B}"/>
              </a:ext>
            </a:extLst>
          </p:cNvPr>
          <p:cNvSpPr/>
          <p:nvPr/>
        </p:nvSpPr>
        <p:spPr>
          <a:xfrm>
            <a:off x="5960531" y="2667491"/>
            <a:ext cx="270933" cy="287866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="" xmlns:a16="http://schemas.microsoft.com/office/drawing/2014/main" id="{5AF40384-D290-074C-ABB9-58E531091927}"/>
              </a:ext>
            </a:extLst>
          </p:cNvPr>
          <p:cNvSpPr/>
          <p:nvPr/>
        </p:nvSpPr>
        <p:spPr>
          <a:xfrm>
            <a:off x="8736651" y="3348585"/>
            <a:ext cx="2827867" cy="229411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Python is said to </a:t>
            </a:r>
            <a:r>
              <a:rPr lang="en-US" sz="2400" b="1" i="1" dirty="0">
                <a:solidFill>
                  <a:schemeClr val="tx1"/>
                </a:solidFill>
              </a:rPr>
              <a:t>pass parameters by value</a:t>
            </a:r>
            <a:r>
              <a:rPr lang="en-US" sz="2400" b="1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8516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 animBg="1"/>
      <p:bldP spid="7" grpId="0"/>
      <p:bldP spid="8" grpId="0" animBg="1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5800" cy="489690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code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 By Value vs. Returning a Value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C71C5C5-05C7-484F-A7C6-D76D95E0434D}"/>
              </a:ext>
            </a:extLst>
          </p:cNvPr>
          <p:cNvSpPr txBox="1"/>
          <p:nvPr/>
        </p:nvSpPr>
        <p:spPr>
          <a:xfrm>
            <a:off x="2277534" y="2436112"/>
            <a:ext cx="3268129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</a:t>
            </a:r>
            <a:r>
              <a:rPr lang="en-US" sz="2400" dirty="0" err="1"/>
              <a:t>increment_func</a:t>
            </a:r>
            <a:r>
              <a:rPr lang="en-US" sz="2400" dirty="0"/>
              <a:t>(x):</a:t>
            </a:r>
          </a:p>
          <a:p>
            <a:r>
              <a:rPr lang="en-US" sz="2400" dirty="0"/>
              <a:t>        x = x + 1</a:t>
            </a:r>
          </a:p>
          <a:p>
            <a:endParaRPr lang="en-US" sz="2400" dirty="0"/>
          </a:p>
          <a:p>
            <a:r>
              <a:rPr lang="en-US" sz="2400" dirty="0"/>
              <a:t>x = 1</a:t>
            </a:r>
          </a:p>
          <a:p>
            <a:r>
              <a:rPr lang="en-US" sz="2400" dirty="0" err="1"/>
              <a:t>increment_func</a:t>
            </a:r>
            <a:r>
              <a:rPr lang="en-US" sz="2400" dirty="0"/>
              <a:t>(x)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6" name="Striped Right Arrow 5">
            <a:extLst>
              <a:ext uri="{FF2B5EF4-FFF2-40B4-BE49-F238E27FC236}">
                <a16:creationId xmlns="" xmlns:a16="http://schemas.microsoft.com/office/drawing/2014/main" id="{A65C0FDF-F890-D448-88AC-F37DE134EBC6}"/>
              </a:ext>
            </a:extLst>
          </p:cNvPr>
          <p:cNvSpPr/>
          <p:nvPr/>
        </p:nvSpPr>
        <p:spPr>
          <a:xfrm rot="5400000">
            <a:off x="3328683" y="4734155"/>
            <a:ext cx="1165829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C22FD9-A71C-9741-958E-AB473A63CD1A}"/>
              </a:ext>
            </a:extLst>
          </p:cNvPr>
          <p:cNvSpPr txBox="1"/>
          <p:nvPr/>
        </p:nvSpPr>
        <p:spPr>
          <a:xfrm>
            <a:off x="3449105" y="6180140"/>
            <a:ext cx="924983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C33BAE7-A306-2F4C-B09C-B6E7A2392B4B}"/>
              </a:ext>
            </a:extLst>
          </p:cNvPr>
          <p:cNvSpPr txBox="1"/>
          <p:nvPr/>
        </p:nvSpPr>
        <p:spPr>
          <a:xfrm>
            <a:off x="6944780" y="2066780"/>
            <a:ext cx="3340103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</a:t>
            </a:r>
            <a:r>
              <a:rPr lang="en-US" sz="2400" dirty="0" err="1"/>
              <a:t>increment_func</a:t>
            </a:r>
            <a:r>
              <a:rPr lang="en-US" sz="2400" dirty="0"/>
              <a:t>(x):</a:t>
            </a:r>
          </a:p>
          <a:p>
            <a:r>
              <a:rPr lang="en-US" sz="2400" dirty="0"/>
              <a:t>        x = x + 1</a:t>
            </a:r>
          </a:p>
          <a:p>
            <a:r>
              <a:rPr lang="en-US" sz="2400" dirty="0"/>
              <a:t>        return x</a:t>
            </a:r>
          </a:p>
          <a:p>
            <a:endParaRPr lang="en-US" sz="2400" dirty="0"/>
          </a:p>
          <a:p>
            <a:r>
              <a:rPr lang="en-US" sz="2400" dirty="0"/>
              <a:t>x = 1</a:t>
            </a:r>
          </a:p>
          <a:p>
            <a:r>
              <a:rPr lang="en-US" sz="2400" dirty="0"/>
              <a:t>x = </a:t>
            </a:r>
            <a:r>
              <a:rPr lang="en-US" sz="2400" dirty="0" err="1"/>
              <a:t>increment_func</a:t>
            </a:r>
            <a:r>
              <a:rPr lang="en-US" sz="2400" dirty="0"/>
              <a:t>(x)</a:t>
            </a:r>
          </a:p>
          <a:p>
            <a:r>
              <a:rPr lang="en-US" sz="2400" dirty="0"/>
              <a:t>print(x)</a:t>
            </a:r>
          </a:p>
        </p:txBody>
      </p:sp>
      <p:sp>
        <p:nvSpPr>
          <p:cNvPr id="10" name="Striped Right Arrow 9">
            <a:extLst>
              <a:ext uri="{FF2B5EF4-FFF2-40B4-BE49-F238E27FC236}">
                <a16:creationId xmlns="" xmlns:a16="http://schemas.microsoft.com/office/drawing/2014/main" id="{CC36C55A-DE9E-8A40-A466-CAFECA3E56C4}"/>
              </a:ext>
            </a:extLst>
          </p:cNvPr>
          <p:cNvSpPr/>
          <p:nvPr/>
        </p:nvSpPr>
        <p:spPr>
          <a:xfrm rot="5400000">
            <a:off x="8053081" y="4734154"/>
            <a:ext cx="1165829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8FD746A-333C-5745-A3C1-3300054EBF4D}"/>
              </a:ext>
            </a:extLst>
          </p:cNvPr>
          <p:cNvSpPr txBox="1"/>
          <p:nvPr/>
        </p:nvSpPr>
        <p:spPr>
          <a:xfrm>
            <a:off x="8173503" y="6180139"/>
            <a:ext cx="924983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7820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There are </a:t>
            </a:r>
            <a:r>
              <a:rPr lang="en-US" dirty="0" smtClean="0"/>
              <a:t>different </a:t>
            </a:r>
            <a:r>
              <a:rPr lang="en-US" dirty="0"/>
              <a:t>forms of the print function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print(), which produces a blank line of output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on the Print Function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4057322" y="2907619"/>
            <a:ext cx="2293056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print()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361048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There are </a:t>
            </a:r>
            <a:r>
              <a:rPr lang="en-US" dirty="0" smtClean="0"/>
              <a:t>different </a:t>
            </a:r>
            <a:r>
              <a:rPr lang="en-US" dirty="0"/>
              <a:t>forms of the print function</a:t>
            </a:r>
          </a:p>
          <a:p>
            <a:pPr marL="914400" lvl="1" indent="-457200">
              <a:buFont typeface="+mj-lt"/>
              <a:buAutoNum type="arabicParenR" startAt="2"/>
            </a:pPr>
            <a:r>
              <a:rPr lang="en-US" dirty="0"/>
              <a:t>print(&lt;expr&gt;, &lt;expr&gt;, …, &lt;expr&gt;), which indicates that the print function can take a sequence of </a:t>
            </a:r>
            <a:r>
              <a:rPr lang="en-US" dirty="0" smtClean="0"/>
              <a:t>expressions, </a:t>
            </a:r>
            <a:r>
              <a:rPr lang="en-US" dirty="0"/>
              <a:t>separated by commas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on the Print Function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3882671" y="3286048"/>
            <a:ext cx="5278261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print(3+4)</a:t>
            </a:r>
          </a:p>
          <a:p>
            <a:r>
              <a:rPr lang="en-US" sz="2400" dirty="0"/>
              <a:t>7</a:t>
            </a:r>
          </a:p>
          <a:p>
            <a:r>
              <a:rPr lang="en-US" sz="2400" dirty="0"/>
              <a:t>&gt;&gt;&gt; print(3, 4, 3+4)</a:t>
            </a:r>
          </a:p>
          <a:p>
            <a:r>
              <a:rPr lang="en-US" sz="2400" dirty="0"/>
              <a:t>3 4 7</a:t>
            </a:r>
          </a:p>
          <a:p>
            <a:r>
              <a:rPr lang="en-US" sz="2400" dirty="0"/>
              <a:t>&gt;&gt;&gt; print("The answer is ", 3 + 4)</a:t>
            </a:r>
          </a:p>
          <a:p>
            <a:r>
              <a:rPr lang="en-US" sz="2400" dirty="0"/>
              <a:t>The answer is  7</a:t>
            </a:r>
          </a:p>
          <a:p>
            <a:r>
              <a:rPr lang="en-US" sz="2400" dirty="0"/>
              <a:t>&gt;&gt;&gt; print("The answer is", 3 + 4)</a:t>
            </a:r>
          </a:p>
          <a:p>
            <a:r>
              <a:rPr lang="en-US" sz="2400" dirty="0"/>
              <a:t>The answer is 7</a:t>
            </a:r>
          </a:p>
        </p:txBody>
      </p:sp>
    </p:spTree>
    <p:extLst>
      <p:ext uri="{BB962C8B-B14F-4D97-AF65-F5344CB8AC3E}">
        <p14:creationId xmlns:p14="http://schemas.microsoft.com/office/powerpoint/2010/main" val="136985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There are </a:t>
            </a:r>
            <a:r>
              <a:rPr lang="en-US" dirty="0" smtClean="0"/>
              <a:t>different </a:t>
            </a:r>
            <a:r>
              <a:rPr lang="en-US" dirty="0"/>
              <a:t>forms of the print function</a:t>
            </a:r>
          </a:p>
          <a:p>
            <a:pPr marL="914400" lvl="1" indent="-457200">
              <a:buFont typeface="+mj-lt"/>
              <a:buAutoNum type="arabicParenR" startAt="3"/>
            </a:pPr>
            <a:r>
              <a:rPr lang="en-US" dirty="0"/>
              <a:t>print(&lt;expr&gt;, &lt;expr&gt;, …, &lt;expr&gt;, end = “\n”), which indicates that the print function can be modified to have an </a:t>
            </a:r>
            <a:r>
              <a:rPr lang="en-US" i="1" dirty="0"/>
              <a:t>ending text </a:t>
            </a:r>
            <a:r>
              <a:rPr lang="en-US" dirty="0"/>
              <a:t>other than the default one (i.e., \n or a new line) after all the supplied expressions are printed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on the Print Function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5405780" y="3607282"/>
            <a:ext cx="5278261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answer():</a:t>
            </a:r>
          </a:p>
          <a:p>
            <a:r>
              <a:rPr lang="en-US" sz="2400" dirty="0"/>
              <a:t>...     print("The answer is:", end = " ")</a:t>
            </a:r>
          </a:p>
          <a:p>
            <a:r>
              <a:rPr lang="en-US" sz="2400" dirty="0"/>
              <a:t>...     print(3 + 4)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 answer()</a:t>
            </a:r>
          </a:p>
          <a:p>
            <a:r>
              <a:rPr lang="en-US" sz="2400" dirty="0"/>
              <a:t>The answer is: 7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7F5A7AD-67A4-0848-BB0F-2B7E61F888EA}"/>
              </a:ext>
            </a:extLst>
          </p:cNvPr>
          <p:cNvSpPr txBox="1"/>
          <p:nvPr/>
        </p:nvSpPr>
        <p:spPr>
          <a:xfrm>
            <a:off x="625709" y="3913117"/>
            <a:ext cx="447545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</a:rPr>
              <a:t>Notice how we used the end</a:t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>parameter to allow multiple</a:t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>prints to build up a single line</a:t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>of output!</a:t>
            </a:r>
          </a:p>
        </p:txBody>
      </p:sp>
    </p:spTree>
    <p:extLst>
      <p:ext uri="{BB962C8B-B14F-4D97-AF65-F5344CB8AC3E}">
        <p14:creationId xmlns:p14="http://schemas.microsoft.com/office/powerpoint/2010/main" val="141516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 smtClean="0"/>
              <a:t>Functions- Part II</a:t>
            </a: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So far, we have been using only one-line snippets in the interactive mode, but we may want to go beyond that and execute an entire </a:t>
            </a:r>
            <a:r>
              <a:rPr lang="en-US" i="1" dirty="0"/>
              <a:t>sequence of statements</a:t>
            </a:r>
          </a:p>
          <a:p>
            <a:endParaRPr lang="en-US" dirty="0"/>
          </a:p>
          <a:p>
            <a:r>
              <a:rPr lang="en-US" dirty="0"/>
              <a:t>Python allows putting a sequence of statements together to create a brand-new command or </a:t>
            </a:r>
            <a:r>
              <a:rPr lang="en-US" i="1" dirty="0"/>
              <a:t>function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Multiple-line Snippets and Functions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6710533" y="4387592"/>
            <a:ext cx="4460523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hello():</a:t>
            </a:r>
          </a:p>
          <a:p>
            <a:r>
              <a:rPr lang="en-US" sz="2400" dirty="0"/>
              <a:t>...     print("Hello")</a:t>
            </a:r>
          </a:p>
          <a:p>
            <a:r>
              <a:rPr lang="en-US" sz="2400" dirty="0"/>
              <a:t>...     print("Programming is fun!")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D9A2E10B-81BD-8D4B-80AD-0A2DB12D8132}"/>
              </a:ext>
            </a:extLst>
          </p:cNvPr>
          <p:cNvCxnSpPr>
            <a:cxnSpLocks/>
          </p:cNvCxnSpPr>
          <p:nvPr/>
        </p:nvCxnSpPr>
        <p:spPr>
          <a:xfrm flipH="1">
            <a:off x="6349995" y="5164670"/>
            <a:ext cx="860909" cy="13493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>
            <a:extLst>
              <a:ext uri="{FF2B5EF4-FFF2-40B4-BE49-F238E27FC236}">
                <a16:creationId xmlns="" xmlns:a16="http://schemas.microsoft.com/office/drawing/2014/main" id="{9B7E31FA-C3B7-9145-8B35-AECEEB32B0AD}"/>
              </a:ext>
            </a:extLst>
          </p:cNvPr>
          <p:cNvSpPr/>
          <p:nvPr/>
        </p:nvSpPr>
        <p:spPr>
          <a:xfrm rot="5400000">
            <a:off x="7140476" y="4956084"/>
            <a:ext cx="140855" cy="27631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="" xmlns:a16="http://schemas.microsoft.com/office/drawing/2014/main" id="{E158026F-AAC8-604F-A91F-D81FA956E05A}"/>
              </a:ext>
            </a:extLst>
          </p:cNvPr>
          <p:cNvSpPr/>
          <p:nvPr/>
        </p:nvSpPr>
        <p:spPr>
          <a:xfrm rot="5400000">
            <a:off x="7123545" y="5328615"/>
            <a:ext cx="140855" cy="27631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A3A9AB6D-DFFE-C145-AFCF-33B8983317DF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6349995" y="5466773"/>
            <a:ext cx="843978" cy="7042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192A1499-B204-CF4B-A054-DF3B3783B10C}"/>
              </a:ext>
            </a:extLst>
          </p:cNvPr>
          <p:cNvSpPr txBox="1"/>
          <p:nvPr/>
        </p:nvSpPr>
        <p:spPr>
          <a:xfrm>
            <a:off x="1610300" y="4611515"/>
            <a:ext cx="47307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These </a:t>
            </a:r>
            <a:r>
              <a:rPr lang="en-US" sz="2400" i="1" dirty="0">
                <a:solidFill>
                  <a:srgbClr val="00B050"/>
                </a:solidFill>
              </a:rPr>
              <a:t>indentations</a:t>
            </a:r>
            <a:r>
              <a:rPr lang="en-US" sz="2400" dirty="0">
                <a:solidFill>
                  <a:srgbClr val="00B050"/>
                </a:solidFill>
              </a:rPr>
              <a:t> are necessary to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indicate that these two statements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belong to the same </a:t>
            </a:r>
            <a:r>
              <a:rPr lang="en-US" sz="2400" i="1" u="sng" dirty="0">
                <a:solidFill>
                  <a:srgbClr val="00B050"/>
                </a:solidFill>
              </a:rPr>
              <a:t>block of code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which belongs to this function</a:t>
            </a:r>
          </a:p>
        </p:txBody>
      </p:sp>
    </p:spTree>
    <p:extLst>
      <p:ext uri="{BB962C8B-B14F-4D97-AF65-F5344CB8AC3E}">
        <p14:creationId xmlns:p14="http://schemas.microsoft.com/office/powerpoint/2010/main" val="44346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If indentations are not provided, an error will be generated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Indentations Are Mandatory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3109728" y="2713461"/>
            <a:ext cx="6311200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hello():</a:t>
            </a:r>
          </a:p>
          <a:p>
            <a:r>
              <a:rPr lang="en-US" sz="2400" dirty="0"/>
              <a:t>... print("Hello")</a:t>
            </a:r>
          </a:p>
          <a:p>
            <a:r>
              <a:rPr lang="en-US" sz="2400" dirty="0"/>
              <a:t>  File "&lt;stdin&gt;", line 2</a:t>
            </a:r>
          </a:p>
          <a:p>
            <a:r>
              <a:rPr lang="en-US" sz="2400" dirty="0"/>
              <a:t>    print("Hello")</a:t>
            </a:r>
          </a:p>
          <a:p>
            <a:r>
              <a:rPr lang="en-US" sz="2400" dirty="0"/>
              <a:t>        ^</a:t>
            </a:r>
          </a:p>
          <a:p>
            <a:r>
              <a:rPr lang="en-US" sz="2400" dirty="0" err="1"/>
              <a:t>IndentationError</a:t>
            </a:r>
            <a:r>
              <a:rPr lang="en-US" sz="2400" dirty="0"/>
              <a:t>: expected an indented block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121889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After defining a function, we can call (or </a:t>
            </a:r>
            <a:r>
              <a:rPr lang="en-US" i="1" dirty="0"/>
              <a:t>invoke</a:t>
            </a:r>
            <a:r>
              <a:rPr lang="en-US" dirty="0"/>
              <a:t>) it by typing its name followed by parentheses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Invoking Functions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5116326" y="2984393"/>
            <a:ext cx="631120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hello():</a:t>
            </a:r>
          </a:p>
          <a:p>
            <a:r>
              <a:rPr lang="en-US" sz="2400" dirty="0"/>
              <a:t>...     print("Hello")</a:t>
            </a:r>
          </a:p>
          <a:p>
            <a:r>
              <a:rPr lang="en-US" sz="2400" dirty="0"/>
              <a:t>...     print("Programming is fun!")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 hello()</a:t>
            </a:r>
          </a:p>
          <a:p>
            <a:r>
              <a:rPr lang="en-US" sz="2400" dirty="0"/>
              <a:t>Hello</a:t>
            </a:r>
          </a:p>
          <a:p>
            <a:r>
              <a:rPr lang="en-US" sz="2400" dirty="0"/>
              <a:t>Programming is fun!</a:t>
            </a:r>
          </a:p>
          <a:p>
            <a:r>
              <a:rPr lang="en-US" sz="2400" dirty="0"/>
              <a:t>&gt;&gt;&gt;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9429E5B-567C-6648-B074-ACD750DE5A8D}"/>
              </a:ext>
            </a:extLst>
          </p:cNvPr>
          <p:cNvSpPr txBox="1"/>
          <p:nvPr/>
        </p:nvSpPr>
        <p:spPr>
          <a:xfrm>
            <a:off x="405052" y="3115588"/>
            <a:ext cx="437568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This is how we invoke our </a:t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>defined function </a:t>
            </a:r>
            <a:r>
              <a:rPr lang="en-US" sz="2800" i="1" dirty="0">
                <a:solidFill>
                  <a:srgbClr val="00B050"/>
                </a:solidFill>
              </a:rPr>
              <a:t>hello()</a:t>
            </a:r>
            <a:r>
              <a:rPr lang="en-US" sz="2800" dirty="0">
                <a:solidFill>
                  <a:srgbClr val="00B050"/>
                </a:solidFill>
              </a:rPr>
              <a:t>; </a:t>
            </a:r>
            <a:r>
              <a:rPr lang="en-US" sz="2800" dirty="0" smtClean="0">
                <a:solidFill>
                  <a:srgbClr val="00B050"/>
                </a:solidFill>
              </a:rPr>
              <a:t/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>notice that </a:t>
            </a:r>
            <a:r>
              <a:rPr lang="en-US" sz="2800" dirty="0">
                <a:solidFill>
                  <a:srgbClr val="00B050"/>
                </a:solidFill>
              </a:rPr>
              <a:t>the two print </a:t>
            </a:r>
            <a:r>
              <a:rPr lang="en-US" sz="2800" dirty="0" smtClean="0">
                <a:solidFill>
                  <a:srgbClr val="00B050"/>
                </a:solidFill>
              </a:rPr>
              <a:t/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>statements (</a:t>
            </a:r>
            <a:r>
              <a:rPr lang="en-US" sz="2800" dirty="0">
                <a:solidFill>
                  <a:srgbClr val="00B050"/>
                </a:solidFill>
              </a:rPr>
              <a:t>which form one </a:t>
            </a:r>
            <a:r>
              <a:rPr lang="en-US" sz="2800" dirty="0" smtClean="0">
                <a:solidFill>
                  <a:srgbClr val="00B050"/>
                </a:solidFill>
              </a:rPr>
              <a:t/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>code </a:t>
            </a:r>
            <a:r>
              <a:rPr lang="en-US" sz="2800" i="1" dirty="0">
                <a:solidFill>
                  <a:srgbClr val="00B050"/>
                </a:solidFill>
              </a:rPr>
              <a:t>block</a:t>
            </a:r>
            <a:r>
              <a:rPr lang="en-US" sz="2800" dirty="0">
                <a:solidFill>
                  <a:srgbClr val="00B050"/>
                </a:solidFill>
              </a:rPr>
              <a:t>) </a:t>
            </a:r>
            <a:r>
              <a:rPr lang="en-US" sz="2800" dirty="0" smtClean="0">
                <a:solidFill>
                  <a:srgbClr val="00B050"/>
                </a:solidFill>
              </a:rPr>
              <a:t>were </a:t>
            </a:r>
            <a:r>
              <a:rPr lang="en-US" sz="2800" dirty="0">
                <a:solidFill>
                  <a:srgbClr val="00B050"/>
                </a:solidFill>
              </a:rPr>
              <a:t>executed </a:t>
            </a:r>
            <a:r>
              <a:rPr lang="en-US" sz="2800" dirty="0" smtClean="0">
                <a:solidFill>
                  <a:srgbClr val="00B050"/>
                </a:solidFill>
              </a:rPr>
              <a:t/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>in </a:t>
            </a:r>
            <a:r>
              <a:rPr lang="en-US" sz="2800" dirty="0">
                <a:solidFill>
                  <a:srgbClr val="00B050"/>
                </a:solidFill>
              </a:rPr>
              <a:t>sequence!</a:t>
            </a: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9925C6BB-D053-1143-834C-380A94C9450C}"/>
              </a:ext>
            </a:extLst>
          </p:cNvPr>
          <p:cNvSpPr/>
          <p:nvPr/>
        </p:nvSpPr>
        <p:spPr>
          <a:xfrm>
            <a:off x="5657204" y="4419600"/>
            <a:ext cx="946796" cy="51187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95EC21FD-B445-A14B-9942-90E82E93B503}"/>
              </a:ext>
            </a:extLst>
          </p:cNvPr>
          <p:cNvCxnSpPr>
            <a:cxnSpLocks/>
            <a:stCxn id="8" idx="2"/>
          </p:cNvCxnSpPr>
          <p:nvPr/>
        </p:nvCxnSpPr>
        <p:spPr>
          <a:xfrm flipH="1" flipV="1">
            <a:off x="4814942" y="4037499"/>
            <a:ext cx="842262" cy="63803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26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Invoking a function without parentheses will NOT generate an error, but rather the location (</a:t>
            </a:r>
            <a:r>
              <a:rPr lang="en-US" i="1" dirty="0"/>
              <a:t>address</a:t>
            </a:r>
            <a:r>
              <a:rPr lang="en-US" dirty="0"/>
              <a:t>) in computer memory where the function definition has been stored  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Invoking Functions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3372202" y="3356920"/>
            <a:ext cx="6311200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hello():</a:t>
            </a:r>
          </a:p>
          <a:p>
            <a:r>
              <a:rPr lang="en-US" sz="2400" dirty="0"/>
              <a:t>...     print("Hello")</a:t>
            </a:r>
          </a:p>
          <a:p>
            <a:r>
              <a:rPr lang="en-US" sz="2400" dirty="0"/>
              <a:t>...     print("Programming is fun!")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 hello</a:t>
            </a:r>
          </a:p>
          <a:p>
            <a:r>
              <a:rPr lang="en-US" sz="2400" dirty="0"/>
              <a:t>&lt;function hello at 0x101f1e268&gt;</a:t>
            </a:r>
          </a:p>
          <a:p>
            <a:r>
              <a:rPr lang="en-US" sz="2400" dirty="0"/>
              <a:t>&gt;&gt;&gt; </a:t>
            </a:r>
          </a:p>
        </p:txBody>
      </p:sp>
    </p:spTree>
    <p:extLst>
      <p:ext uri="{BB962C8B-B14F-4D97-AF65-F5344CB8AC3E}">
        <p14:creationId xmlns:p14="http://schemas.microsoft.com/office/powerpoint/2010/main" val="197482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We can also add </a:t>
            </a:r>
            <a:r>
              <a:rPr lang="en-US" i="1" dirty="0"/>
              <a:t>parameters</a:t>
            </a:r>
            <a:r>
              <a:rPr lang="en-US" dirty="0"/>
              <a:t> (or </a:t>
            </a:r>
            <a:r>
              <a:rPr lang="en-US" i="1" dirty="0"/>
              <a:t>arguments</a:t>
            </a:r>
            <a:r>
              <a:rPr lang="en-US" dirty="0"/>
              <a:t>) to our defined functions  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Parameters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4066468" y="2648985"/>
            <a:ext cx="464967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def hello(person):</a:t>
            </a:r>
          </a:p>
          <a:p>
            <a:r>
              <a:rPr lang="en-US" sz="2400" dirty="0"/>
              <a:t>...     print("Hello " + person)</a:t>
            </a:r>
          </a:p>
          <a:p>
            <a:r>
              <a:rPr lang="en-US" sz="2400" dirty="0"/>
              <a:t>...     print("Programming is fun!")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 hello("Mohammad")</a:t>
            </a:r>
          </a:p>
          <a:p>
            <a:r>
              <a:rPr lang="en-US" sz="2400" dirty="0"/>
              <a:t>Hello Mohammad</a:t>
            </a:r>
          </a:p>
          <a:p>
            <a:r>
              <a:rPr lang="en-US" sz="2400" dirty="0"/>
              <a:t>Programming is fun!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1456" y="2648985"/>
            <a:ext cx="3256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</a:rPr>
              <a:t>person</a:t>
            </a:r>
            <a:r>
              <a:rPr lang="en-US" sz="2400" dirty="0">
                <a:solidFill>
                  <a:srgbClr val="00B050"/>
                </a:solidFill>
              </a:rPr>
              <a:t> is a parameter;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it acts as an </a:t>
            </a:r>
            <a:r>
              <a:rPr lang="en-US" sz="2400" i="1" dirty="0">
                <a:solidFill>
                  <a:srgbClr val="00B050"/>
                </a:solidFill>
              </a:rPr>
              <a:t>input</a:t>
            </a:r>
            <a:r>
              <a:rPr lang="en-US" sz="2400" dirty="0">
                <a:solidFill>
                  <a:srgbClr val="00B050"/>
                </a:solidFill>
              </a:rPr>
              <a:t> to the 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>function </a:t>
            </a:r>
            <a:r>
              <a:rPr lang="en-US" sz="2400" i="1" dirty="0" smtClean="0">
                <a:solidFill>
                  <a:srgbClr val="00B050"/>
                </a:solidFill>
              </a:rPr>
              <a:t>hello(…)</a:t>
            </a:r>
            <a:endParaRPr lang="en-US" sz="2400" i="1" dirty="0">
              <a:solidFill>
                <a:srgbClr val="00B050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55DCB4F9-2587-7A4F-A6F2-4520D56FDB38}"/>
              </a:ext>
            </a:extLst>
          </p:cNvPr>
          <p:cNvSpPr/>
          <p:nvPr/>
        </p:nvSpPr>
        <p:spPr>
          <a:xfrm>
            <a:off x="5862872" y="2648985"/>
            <a:ext cx="825794" cy="51187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0D628652-CB00-3146-B653-B854234C9C57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3691466" y="2904920"/>
            <a:ext cx="2171406" cy="210813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8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We can </a:t>
            </a:r>
            <a:r>
              <a:rPr lang="en-US" dirty="0" smtClean="0"/>
              <a:t>add multiple parameters and not only one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Multiple Parameters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3202869" y="2648985"/>
            <a:ext cx="631120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 err="1"/>
              <a:t>def</a:t>
            </a:r>
            <a:r>
              <a:rPr lang="en-US" sz="2400" dirty="0"/>
              <a:t> hello(person, course):</a:t>
            </a:r>
          </a:p>
          <a:p>
            <a:r>
              <a:rPr lang="en-US" sz="2400" dirty="0"/>
              <a:t>...     print("Hello " + person + “ from “ + course)</a:t>
            </a:r>
          </a:p>
          <a:p>
            <a:r>
              <a:rPr lang="en-US" sz="2400" dirty="0"/>
              <a:t>...     print("Programming is fun!")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&gt;&gt;&gt; hello("Mohammad“, “15-110”)</a:t>
            </a:r>
          </a:p>
          <a:p>
            <a:r>
              <a:rPr lang="en-US" sz="2400" dirty="0"/>
              <a:t>Hello Mohammad from 15-110</a:t>
            </a:r>
          </a:p>
          <a:p>
            <a:r>
              <a:rPr lang="en-US" sz="2400" dirty="0"/>
              <a:t>Programming is fun!</a:t>
            </a:r>
          </a:p>
          <a:p>
            <a:r>
              <a:rPr lang="en-US" sz="2400" dirty="0"/>
              <a:t>&gt;&gt;&gt; </a:t>
            </a: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EB9DD955-76BF-AE49-96AD-FE382FD221CD}"/>
              </a:ext>
            </a:extLst>
          </p:cNvPr>
          <p:cNvSpPr/>
          <p:nvPr/>
        </p:nvSpPr>
        <p:spPr>
          <a:xfrm>
            <a:off x="4978399" y="2648985"/>
            <a:ext cx="1845733" cy="51187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In addition, parameters can be assigned default values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Parameters with Default Values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9A39DCC-B3C8-6D48-B406-A834F6E420E9}"/>
              </a:ext>
            </a:extLst>
          </p:cNvPr>
          <p:cNvSpPr txBox="1"/>
          <p:nvPr/>
        </p:nvSpPr>
        <p:spPr>
          <a:xfrm>
            <a:off x="1001535" y="2462718"/>
            <a:ext cx="333339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</a:t>
            </a:r>
            <a:r>
              <a:rPr lang="en-US" sz="2400" dirty="0" err="1"/>
              <a:t>print_func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, j = 100):</a:t>
            </a:r>
          </a:p>
          <a:p>
            <a:r>
              <a:rPr lang="en-US" sz="2400" dirty="0"/>
              <a:t>        print(</a:t>
            </a:r>
            <a:r>
              <a:rPr lang="en-US" sz="2400" dirty="0" err="1"/>
              <a:t>i</a:t>
            </a:r>
            <a:r>
              <a:rPr lang="en-US" sz="2400" dirty="0"/>
              <a:t>, j)</a:t>
            </a:r>
          </a:p>
          <a:p>
            <a:endParaRPr lang="en-US" sz="2400" dirty="0"/>
          </a:p>
          <a:p>
            <a:r>
              <a:rPr lang="en-US" sz="2400" dirty="0" err="1"/>
              <a:t>print_func</a:t>
            </a:r>
            <a:r>
              <a:rPr lang="en-US" sz="2400" dirty="0"/>
              <a:t>(10, 20)</a:t>
            </a:r>
          </a:p>
        </p:txBody>
      </p:sp>
      <p:sp>
        <p:nvSpPr>
          <p:cNvPr id="7" name="Striped Right Arrow 6">
            <a:extLst>
              <a:ext uri="{FF2B5EF4-FFF2-40B4-BE49-F238E27FC236}">
                <a16:creationId xmlns="" xmlns:a16="http://schemas.microsoft.com/office/drawing/2014/main" id="{8FA8A367-0F8E-7346-8106-4C223D7BF86B}"/>
              </a:ext>
            </a:extLst>
          </p:cNvPr>
          <p:cNvSpPr/>
          <p:nvPr/>
        </p:nvSpPr>
        <p:spPr>
          <a:xfrm rot="5400000">
            <a:off x="2092549" y="4022096"/>
            <a:ext cx="1165829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956A923-E324-6040-AE52-C83CAD8A5EB5}"/>
              </a:ext>
            </a:extLst>
          </p:cNvPr>
          <p:cNvSpPr txBox="1"/>
          <p:nvPr/>
        </p:nvSpPr>
        <p:spPr>
          <a:xfrm>
            <a:off x="2212971" y="5468081"/>
            <a:ext cx="924983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10 20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3F47540-EC5B-8341-B135-17AE4BE1411C}"/>
              </a:ext>
            </a:extLst>
          </p:cNvPr>
          <p:cNvSpPr txBox="1"/>
          <p:nvPr/>
        </p:nvSpPr>
        <p:spPr>
          <a:xfrm>
            <a:off x="4642202" y="2462718"/>
            <a:ext cx="333339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</a:t>
            </a:r>
            <a:r>
              <a:rPr lang="en-US" sz="2400" dirty="0" err="1"/>
              <a:t>print_func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, j = 100):</a:t>
            </a:r>
          </a:p>
          <a:p>
            <a:r>
              <a:rPr lang="en-US" sz="2400" dirty="0"/>
              <a:t>        print(</a:t>
            </a:r>
            <a:r>
              <a:rPr lang="en-US" sz="2400" dirty="0" err="1"/>
              <a:t>i</a:t>
            </a:r>
            <a:r>
              <a:rPr lang="en-US" sz="2400" dirty="0"/>
              <a:t>, j)</a:t>
            </a:r>
          </a:p>
          <a:p>
            <a:endParaRPr lang="en-US" sz="2400" dirty="0"/>
          </a:p>
          <a:p>
            <a:r>
              <a:rPr lang="en-US" sz="2400" dirty="0" err="1"/>
              <a:t>print_func</a:t>
            </a:r>
            <a:r>
              <a:rPr lang="en-US" sz="2400" dirty="0"/>
              <a:t>(10)</a:t>
            </a:r>
          </a:p>
        </p:txBody>
      </p:sp>
      <p:sp>
        <p:nvSpPr>
          <p:cNvPr id="11" name="Striped Right Arrow 10">
            <a:extLst>
              <a:ext uri="{FF2B5EF4-FFF2-40B4-BE49-F238E27FC236}">
                <a16:creationId xmlns="" xmlns:a16="http://schemas.microsoft.com/office/drawing/2014/main" id="{345D6190-2F65-3743-9728-9367C6D4D729}"/>
              </a:ext>
            </a:extLst>
          </p:cNvPr>
          <p:cNvSpPr/>
          <p:nvPr/>
        </p:nvSpPr>
        <p:spPr>
          <a:xfrm rot="5400000">
            <a:off x="5733216" y="4022096"/>
            <a:ext cx="1165829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4BBEA77-4FE9-6440-B436-ADDFADCA07A2}"/>
              </a:ext>
            </a:extLst>
          </p:cNvPr>
          <p:cNvSpPr txBox="1"/>
          <p:nvPr/>
        </p:nvSpPr>
        <p:spPr>
          <a:xfrm>
            <a:off x="5713588" y="5468081"/>
            <a:ext cx="1190626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10 100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688F41C-57D6-A04B-9AAA-5ABECF665480}"/>
              </a:ext>
            </a:extLst>
          </p:cNvPr>
          <p:cNvSpPr txBox="1"/>
          <p:nvPr/>
        </p:nvSpPr>
        <p:spPr>
          <a:xfrm>
            <a:off x="8282869" y="2481366"/>
            <a:ext cx="333339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</a:t>
            </a:r>
            <a:r>
              <a:rPr lang="en-US" sz="2400" dirty="0" err="1"/>
              <a:t>print_func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, j = 100):</a:t>
            </a:r>
          </a:p>
          <a:p>
            <a:r>
              <a:rPr lang="en-US" sz="2400" dirty="0"/>
              <a:t>        print(</a:t>
            </a:r>
            <a:r>
              <a:rPr lang="en-US" sz="2400" dirty="0" err="1"/>
              <a:t>i</a:t>
            </a:r>
            <a:r>
              <a:rPr lang="en-US" sz="2400" dirty="0"/>
              <a:t>, j)</a:t>
            </a:r>
          </a:p>
          <a:p>
            <a:endParaRPr lang="en-US" sz="2400" dirty="0"/>
          </a:p>
          <a:p>
            <a:r>
              <a:rPr lang="en-US" sz="2400" dirty="0" err="1"/>
              <a:t>print_func</a:t>
            </a:r>
            <a:r>
              <a:rPr lang="en-US" sz="2400" dirty="0"/>
              <a:t>()</a:t>
            </a:r>
          </a:p>
        </p:txBody>
      </p:sp>
      <p:sp>
        <p:nvSpPr>
          <p:cNvPr id="14" name="Striped Right Arrow 13">
            <a:extLst>
              <a:ext uri="{FF2B5EF4-FFF2-40B4-BE49-F238E27FC236}">
                <a16:creationId xmlns="" xmlns:a16="http://schemas.microsoft.com/office/drawing/2014/main" id="{0FC1758C-ABF6-724F-8717-75575F1BE023}"/>
              </a:ext>
            </a:extLst>
          </p:cNvPr>
          <p:cNvSpPr/>
          <p:nvPr/>
        </p:nvSpPr>
        <p:spPr>
          <a:xfrm rot="5400000">
            <a:off x="9373883" y="4040744"/>
            <a:ext cx="1165829" cy="1456267"/>
          </a:xfrm>
          <a:prstGeom prst="strip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380A8F4-B047-3642-908C-B16152BBE815}"/>
              </a:ext>
            </a:extLst>
          </p:cNvPr>
          <p:cNvSpPr txBox="1"/>
          <p:nvPr/>
        </p:nvSpPr>
        <p:spPr>
          <a:xfrm>
            <a:off x="9419519" y="5486729"/>
            <a:ext cx="106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225872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11276</TotalTime>
  <Words>1220</Words>
  <Application>Microsoft Office PowerPoint</Application>
  <PresentationFormat>Widescreen</PresentationFormat>
  <Paragraphs>504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Multiple-line Snippets and Functions</vt:lpstr>
      <vt:lpstr>Indentations Are Mandatory</vt:lpstr>
      <vt:lpstr>Invoking Functions</vt:lpstr>
      <vt:lpstr>Invoking Functions</vt:lpstr>
      <vt:lpstr>Parameters</vt:lpstr>
      <vt:lpstr>Multiple Parameters</vt:lpstr>
      <vt:lpstr>Parameters with Default Values</vt:lpstr>
      <vt:lpstr>Modularity and Maintenance</vt:lpstr>
      <vt:lpstr>Extensibility and Readability</vt:lpstr>
      <vt:lpstr>Extensibility and Readability</vt:lpstr>
      <vt:lpstr>Formal Definition of Functions </vt:lpstr>
      <vt:lpstr>Local Variables</vt:lpstr>
      <vt:lpstr>Global Variables</vt:lpstr>
      <vt:lpstr>Local vs. Global Variables</vt:lpstr>
      <vt:lpstr>Parameters vs. Global Variables</vt:lpstr>
      <vt:lpstr>The global Keyword</vt:lpstr>
      <vt:lpstr>Getting Results From Functions</vt:lpstr>
      <vt:lpstr>Pass By Value</vt:lpstr>
      <vt:lpstr>Pass By Value</vt:lpstr>
      <vt:lpstr>Pass By Value</vt:lpstr>
      <vt:lpstr>Pass By Value</vt:lpstr>
      <vt:lpstr>Pass By Value vs. Returning a Value</vt:lpstr>
      <vt:lpstr>More on the Print Function</vt:lpstr>
      <vt:lpstr>More on the Print Function</vt:lpstr>
      <vt:lpstr>More on the Print Function</vt:lpstr>
      <vt:lpstr>Next Class…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389</cp:revision>
  <dcterms:created xsi:type="dcterms:W3CDTF">2018-08-24T21:11:55Z</dcterms:created>
  <dcterms:modified xsi:type="dcterms:W3CDTF">2018-09-09T18:27:21Z</dcterms:modified>
</cp:coreProperties>
</file>