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81" r:id="rId4"/>
    <p:sldId id="310" r:id="rId5"/>
    <p:sldId id="309" r:id="rId6"/>
    <p:sldId id="311" r:id="rId7"/>
    <p:sldId id="312" r:id="rId8"/>
    <p:sldId id="313" r:id="rId9"/>
    <p:sldId id="314" r:id="rId10"/>
    <p:sldId id="315" r:id="rId11"/>
    <p:sldId id="317" r:id="rId12"/>
    <p:sldId id="316" r:id="rId13"/>
    <p:sldId id="318" r:id="rId14"/>
    <p:sldId id="319" r:id="rId15"/>
    <p:sldId id="359" r:id="rId16"/>
    <p:sldId id="360" r:id="rId17"/>
    <p:sldId id="361" r:id="rId18"/>
    <p:sldId id="320" r:id="rId19"/>
    <p:sldId id="321" r:id="rId20"/>
    <p:sldId id="32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6" r:id="rId30"/>
    <p:sldId id="294" r:id="rId31"/>
    <p:sldId id="362" r:id="rId32"/>
    <p:sldId id="363" r:id="rId33"/>
    <p:sldId id="368" r:id="rId34"/>
    <p:sldId id="369" r:id="rId35"/>
    <p:sldId id="364" r:id="rId36"/>
    <p:sldId id="365" r:id="rId37"/>
    <p:sldId id="366" r:id="rId38"/>
    <p:sldId id="367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5"/>
    <p:restoredTop sz="93769"/>
  </p:normalViewPr>
  <p:slideViewPr>
    <p:cSldViewPr snapToGrid="0" snapToObjects="1">
      <p:cViewPr varScale="1">
        <p:scale>
          <a:sx n="105" d="100"/>
          <a:sy n="105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Basic Elements of Python Programs</a:t>
            </a:r>
          </a:p>
          <a:p>
            <a:r>
              <a:rPr lang="en-US" sz="2800" dirty="0"/>
              <a:t>Lecture 2, September 04,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Notice that whatever the user types is then stored as a string</a:t>
            </a:r>
          </a:p>
          <a:p>
            <a:pPr lvl="1"/>
            <a:r>
              <a:rPr lang="en-US" dirty="0"/>
              <a:t>What happens if the user inputs a number?</a:t>
            </a:r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89550" y="2653834"/>
            <a:ext cx="5309229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name = input("Enter your name: ")</a:t>
            </a:r>
          </a:p>
          <a:p>
            <a:r>
              <a:rPr lang="en-US" sz="2400" dirty="0"/>
              <a:t>Enter your name: Mohammad </a:t>
            </a:r>
            <a:r>
              <a:rPr lang="en-US" sz="2400" dirty="0" err="1"/>
              <a:t>Hammoud</a:t>
            </a:r>
            <a:endParaRPr lang="en-US" sz="2400" dirty="0"/>
          </a:p>
          <a:p>
            <a:r>
              <a:rPr lang="en-US" sz="2400" dirty="0"/>
              <a:t>&gt;&gt;&gt; name</a:t>
            </a:r>
          </a:p>
          <a:p>
            <a:r>
              <a:rPr lang="en-US" sz="2400" dirty="0"/>
              <a:t>'Mohammad </a:t>
            </a:r>
            <a:r>
              <a:rPr lang="en-US" sz="2400" dirty="0" err="1"/>
              <a:t>Hammoud</a:t>
            </a:r>
            <a:r>
              <a:rPr lang="en-US" sz="2400" dirty="0"/>
              <a:t>'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287643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can we force an input number to be stored as a number and not as a string?</a:t>
            </a:r>
          </a:p>
          <a:p>
            <a:pPr lvl="1"/>
            <a:r>
              <a:rPr lang="en-US" dirty="0"/>
              <a:t>We can use the built-in </a:t>
            </a:r>
            <a:r>
              <a:rPr lang="en-US" b="1" i="1" dirty="0" err="1">
                <a:solidFill>
                  <a:srgbClr val="00B050"/>
                </a:solidFill>
              </a:rPr>
              <a:t>eval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function, which can be “wrapped around” the </a:t>
            </a:r>
            <a:br>
              <a:rPr lang="en-US" dirty="0"/>
            </a:br>
            <a:r>
              <a:rPr lang="en-US" dirty="0"/>
              <a:t>input function</a:t>
            </a:r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89550" y="2653834"/>
            <a:ext cx="5309229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input("Enter a number: ")</a:t>
            </a:r>
          </a:p>
          <a:p>
            <a:r>
              <a:rPr lang="en-US" sz="2400" dirty="0"/>
              <a:t>Enter a number: 3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'3'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5C2981-47C1-F143-AABD-C308D939F49A}"/>
              </a:ext>
            </a:extLst>
          </p:cNvPr>
          <p:cNvSpPr txBox="1"/>
          <p:nvPr/>
        </p:nvSpPr>
        <p:spPr>
          <a:xfrm>
            <a:off x="1398543" y="3726706"/>
            <a:ext cx="1777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Still a string!</a:t>
            </a:r>
          </a:p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41F669CE-6B7A-D54C-89D7-B2CC77F1A3D0}"/>
              </a:ext>
            </a:extLst>
          </p:cNvPr>
          <p:cNvSpPr/>
          <p:nvPr/>
        </p:nvSpPr>
        <p:spPr>
          <a:xfrm>
            <a:off x="3589550" y="3753853"/>
            <a:ext cx="437018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1DC26D9-9C6A-AB43-8FD0-275C6C2D4B38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176337" y="3954379"/>
            <a:ext cx="413213" cy="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7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89550" y="2653834"/>
            <a:ext cx="5309229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</a:t>
            </a:r>
            <a:r>
              <a:rPr lang="en-US" sz="2400" dirty="0" err="1">
                <a:solidFill>
                  <a:srgbClr val="00B050"/>
                </a:solidFill>
              </a:rPr>
              <a:t>eval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input("Enter a number: ")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Enter a number: 3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5C2981-47C1-F143-AABD-C308D939F49A}"/>
              </a:ext>
            </a:extLst>
          </p:cNvPr>
          <p:cNvSpPr txBox="1"/>
          <p:nvPr/>
        </p:nvSpPr>
        <p:spPr>
          <a:xfrm>
            <a:off x="547621" y="3923888"/>
            <a:ext cx="2564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Now an </a:t>
            </a:r>
            <a:r>
              <a:rPr lang="en-US" sz="2400" b="1" dirty="0" err="1">
                <a:solidFill>
                  <a:srgbClr val="C00000"/>
                </a:solidFill>
              </a:rPr>
              <a:t>int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(no single quotes)!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41F669CE-6B7A-D54C-89D7-B2CC77F1A3D0}"/>
              </a:ext>
            </a:extLst>
          </p:cNvPr>
          <p:cNvSpPr/>
          <p:nvPr/>
        </p:nvSpPr>
        <p:spPr>
          <a:xfrm>
            <a:off x="3525382" y="4138861"/>
            <a:ext cx="437018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1DC26D9-9C6A-AB43-8FD0-275C6C2D4B38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112169" y="4339387"/>
            <a:ext cx="413213" cy="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6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89550" y="2653834"/>
            <a:ext cx="5309229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</a:t>
            </a:r>
            <a:r>
              <a:rPr lang="en-US" sz="2400" dirty="0" err="1">
                <a:solidFill>
                  <a:srgbClr val="00B050"/>
                </a:solidFill>
              </a:rPr>
              <a:t>eval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input("Enter a number: ")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Enter a number: 3.7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3.7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5C2981-47C1-F143-AABD-C308D939F49A}"/>
              </a:ext>
            </a:extLst>
          </p:cNvPr>
          <p:cNvSpPr txBox="1"/>
          <p:nvPr/>
        </p:nvSpPr>
        <p:spPr>
          <a:xfrm>
            <a:off x="547621" y="3923888"/>
            <a:ext cx="2564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And now a float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(no single quotes)!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41F669CE-6B7A-D54C-89D7-B2CC77F1A3D0}"/>
              </a:ext>
            </a:extLst>
          </p:cNvPr>
          <p:cNvSpPr/>
          <p:nvPr/>
        </p:nvSpPr>
        <p:spPr>
          <a:xfrm>
            <a:off x="3525381" y="4138861"/>
            <a:ext cx="629523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1DC26D9-9C6A-AB43-8FD0-275C6C2D4B38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112171" y="4339387"/>
            <a:ext cx="413210" cy="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46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Here is another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89550" y="2653834"/>
            <a:ext cx="6388639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</a:t>
            </a:r>
            <a:r>
              <a:rPr lang="en-US" sz="2400" dirty="0" err="1"/>
              <a:t>eval</a:t>
            </a:r>
            <a:r>
              <a:rPr lang="en-US" sz="2400" dirty="0"/>
              <a:t>(input("Enter an equation: "))</a:t>
            </a:r>
          </a:p>
          <a:p>
            <a:r>
              <a:rPr lang="en-US" sz="2400" dirty="0"/>
              <a:t>Enter an equation: 3 + 2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8FA5B4-10CE-334A-BE7A-AFE5F57F06B6}"/>
              </a:ext>
            </a:extLst>
          </p:cNvPr>
          <p:cNvSpPr txBox="1"/>
          <p:nvPr/>
        </p:nvSpPr>
        <p:spPr>
          <a:xfrm>
            <a:off x="2196315" y="5157492"/>
            <a:ext cx="8276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The </a:t>
            </a:r>
            <a:r>
              <a:rPr lang="en-US" sz="2400" b="1" i="1" dirty="0" err="1">
                <a:solidFill>
                  <a:srgbClr val="C00000"/>
                </a:solidFill>
              </a:rPr>
              <a:t>eval</a:t>
            </a:r>
            <a:r>
              <a:rPr lang="en-US" sz="2400" b="1" dirty="0">
                <a:solidFill>
                  <a:srgbClr val="C00000"/>
                </a:solidFill>
              </a:rPr>
              <a:t> function will evaluate this formula and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return a value, which is then assigned to the variable “number”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5181E943-7287-924D-94E0-84D4FEF0696B}"/>
              </a:ext>
            </a:extLst>
          </p:cNvPr>
          <p:cNvSpPr/>
          <p:nvPr/>
        </p:nvSpPr>
        <p:spPr>
          <a:xfrm>
            <a:off x="5979825" y="3064040"/>
            <a:ext cx="709734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BFA24674-474D-7544-8905-5AC574E2A502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6334692" y="3465092"/>
            <a:ext cx="0" cy="1459834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9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 smtClean="0"/>
              <a:t>Besides, we </a:t>
            </a:r>
            <a:r>
              <a:rPr lang="en-US" dirty="0"/>
              <a:t>can </a:t>
            </a:r>
            <a:r>
              <a:rPr lang="en-US" dirty="0" smtClean="0"/>
              <a:t>convert </a:t>
            </a:r>
            <a:r>
              <a:rPr lang="en-US" dirty="0"/>
              <a:t>the </a:t>
            </a:r>
            <a:r>
              <a:rPr lang="en-US" dirty="0" smtClean="0"/>
              <a:t>string output </a:t>
            </a:r>
            <a:r>
              <a:rPr lang="en-US" dirty="0"/>
              <a:t>of the </a:t>
            </a:r>
            <a:r>
              <a:rPr lang="en-US" i="1" dirty="0"/>
              <a:t>input</a:t>
            </a:r>
            <a:r>
              <a:rPr lang="en-US" dirty="0"/>
              <a:t> function into an integer or a float using the built-in </a:t>
            </a:r>
            <a:r>
              <a:rPr lang="en-US" b="1" i="1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and </a:t>
            </a:r>
            <a:r>
              <a:rPr lang="en-US" b="1" i="1" dirty="0">
                <a:solidFill>
                  <a:srgbClr val="00B050"/>
                </a:solidFill>
              </a:rPr>
              <a:t>float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Datatype Conversion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2EF3269-38D3-5843-A9D4-1844C85FA642}"/>
              </a:ext>
            </a:extLst>
          </p:cNvPr>
          <p:cNvSpPr txBox="1"/>
          <p:nvPr/>
        </p:nvSpPr>
        <p:spPr>
          <a:xfrm>
            <a:off x="3589550" y="2841402"/>
            <a:ext cx="5730296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</a:t>
            </a:r>
            <a:r>
              <a:rPr lang="en-US" sz="2400" dirty="0" err="1">
                <a:solidFill>
                  <a:srgbClr val="00B050"/>
                </a:solidFill>
              </a:rPr>
              <a:t>int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input("Enter a number: ")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Enter a number: 3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92A4697-BD50-DA47-AA33-066594ABD38F}"/>
              </a:ext>
            </a:extLst>
          </p:cNvPr>
          <p:cNvSpPr txBox="1"/>
          <p:nvPr/>
        </p:nvSpPr>
        <p:spPr>
          <a:xfrm>
            <a:off x="611789" y="3748042"/>
            <a:ext cx="2564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An integer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(no single quotes)!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597F45DC-84FD-6545-B81D-2896383170A9}"/>
              </a:ext>
            </a:extLst>
          </p:cNvPr>
          <p:cNvSpPr/>
          <p:nvPr/>
        </p:nvSpPr>
        <p:spPr>
          <a:xfrm>
            <a:off x="3589550" y="3963015"/>
            <a:ext cx="437018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87D16AD-9E1E-B04D-B126-F7448F54FADB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176337" y="4163541"/>
            <a:ext cx="413213" cy="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1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 smtClean="0"/>
              <a:t>Besides, we </a:t>
            </a:r>
            <a:r>
              <a:rPr lang="en-US" dirty="0"/>
              <a:t>can </a:t>
            </a:r>
            <a:r>
              <a:rPr lang="en-US" dirty="0" smtClean="0"/>
              <a:t>convert </a:t>
            </a:r>
            <a:r>
              <a:rPr lang="en-US" dirty="0"/>
              <a:t>the </a:t>
            </a:r>
            <a:r>
              <a:rPr lang="en-US" dirty="0" smtClean="0"/>
              <a:t>string output </a:t>
            </a:r>
            <a:r>
              <a:rPr lang="en-US" dirty="0"/>
              <a:t>of the </a:t>
            </a:r>
            <a:r>
              <a:rPr lang="en-US" i="1" dirty="0"/>
              <a:t>input</a:t>
            </a:r>
            <a:r>
              <a:rPr lang="en-US" dirty="0"/>
              <a:t> function into an integer or a float using the built-in </a:t>
            </a:r>
            <a:r>
              <a:rPr lang="en-US" b="1" i="1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and </a:t>
            </a:r>
            <a:r>
              <a:rPr lang="en-US" b="1" i="1" dirty="0">
                <a:solidFill>
                  <a:srgbClr val="00B050"/>
                </a:solidFill>
              </a:rPr>
              <a:t>float</a:t>
            </a:r>
            <a:r>
              <a:rPr lang="en-US" dirty="0"/>
              <a:t>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Datatype Conversion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2EF3269-38D3-5843-A9D4-1844C85FA642}"/>
              </a:ext>
            </a:extLst>
          </p:cNvPr>
          <p:cNvSpPr txBox="1"/>
          <p:nvPr/>
        </p:nvSpPr>
        <p:spPr>
          <a:xfrm>
            <a:off x="3589549" y="2841402"/>
            <a:ext cx="6105435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number = </a:t>
            </a:r>
            <a:r>
              <a:rPr lang="en-US" sz="2400" dirty="0">
                <a:solidFill>
                  <a:srgbClr val="00B050"/>
                </a:solidFill>
              </a:rPr>
              <a:t>float(</a:t>
            </a:r>
            <a:r>
              <a:rPr lang="en-US" sz="2400" dirty="0"/>
              <a:t>input("Enter a number: ")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/>
              <a:t>Enter a number: 3.7</a:t>
            </a:r>
          </a:p>
          <a:p>
            <a:r>
              <a:rPr lang="en-US" sz="2400" dirty="0"/>
              <a:t>&gt;&gt;&gt; number</a:t>
            </a:r>
          </a:p>
          <a:p>
            <a:r>
              <a:rPr lang="en-US" sz="2400" dirty="0"/>
              <a:t>3.7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92A4697-BD50-DA47-AA33-066594ABD38F}"/>
              </a:ext>
            </a:extLst>
          </p:cNvPr>
          <p:cNvSpPr txBox="1"/>
          <p:nvPr/>
        </p:nvSpPr>
        <p:spPr>
          <a:xfrm>
            <a:off x="611789" y="3748042"/>
            <a:ext cx="2564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 float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(no single quotes)!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597F45DC-84FD-6545-B81D-2896383170A9}"/>
              </a:ext>
            </a:extLst>
          </p:cNvPr>
          <p:cNvSpPr/>
          <p:nvPr/>
        </p:nvSpPr>
        <p:spPr>
          <a:xfrm>
            <a:off x="3589549" y="3963015"/>
            <a:ext cx="583865" cy="401052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87D16AD-9E1E-B04D-B126-F7448F54FADB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176339" y="4163541"/>
            <a:ext cx="413210" cy="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11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As a matter of fact, </a:t>
            </a:r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/>
              <a:t>do various kinds of conversions </a:t>
            </a:r>
            <a:r>
              <a:rPr lang="en-US" dirty="0"/>
              <a:t>between </a:t>
            </a:r>
            <a:r>
              <a:rPr lang="en-US" dirty="0" smtClean="0"/>
              <a:t>strings, integers and floats using the built-in </a:t>
            </a:r>
            <a:r>
              <a:rPr lang="en-US" b="1" i="1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, </a:t>
            </a:r>
            <a:r>
              <a:rPr lang="en-US" b="1" i="1" dirty="0">
                <a:solidFill>
                  <a:srgbClr val="00B050"/>
                </a:solidFill>
              </a:rPr>
              <a:t>float</a:t>
            </a:r>
            <a:r>
              <a:rPr lang="en-US" dirty="0"/>
              <a:t>, and </a:t>
            </a:r>
            <a:r>
              <a:rPr lang="en-US" b="1" i="1" dirty="0" err="1">
                <a:solidFill>
                  <a:srgbClr val="00B050"/>
                </a:solidFill>
              </a:rPr>
              <a:t>str</a:t>
            </a:r>
            <a:r>
              <a:rPr lang="en-US" dirty="0"/>
              <a:t> </a:t>
            </a:r>
            <a:r>
              <a:rPr lang="en-US" dirty="0" smtClean="0"/>
              <a:t>functions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Datatype Conversion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2EF3269-38D3-5843-A9D4-1844C85FA642}"/>
              </a:ext>
            </a:extLst>
          </p:cNvPr>
          <p:cNvSpPr txBox="1"/>
          <p:nvPr/>
        </p:nvSpPr>
        <p:spPr>
          <a:xfrm>
            <a:off x="2689313" y="2807292"/>
            <a:ext cx="17665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10</a:t>
            </a:r>
          </a:p>
          <a:p>
            <a:r>
              <a:rPr lang="en-US" sz="2400" dirty="0"/>
              <a:t>&gt;&gt;&gt; float(x)</a:t>
            </a:r>
          </a:p>
          <a:p>
            <a:r>
              <a:rPr lang="en-US" sz="2400" dirty="0"/>
              <a:t>10.0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str</a:t>
            </a:r>
            <a:r>
              <a:rPr lang="en-US" sz="2400" dirty="0"/>
              <a:t>(x)</a:t>
            </a:r>
          </a:p>
          <a:p>
            <a:r>
              <a:rPr lang="en-US" sz="2400" dirty="0"/>
              <a:t>'10'</a:t>
            </a:r>
          </a:p>
          <a:p>
            <a:r>
              <a:rPr lang="en-US" sz="2400" dirty="0"/>
              <a:t>&gt;&gt;&gt;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8D7ABDE-450A-B04E-B995-EFACA4739562}"/>
              </a:ext>
            </a:extLst>
          </p:cNvPr>
          <p:cNvSpPr txBox="1"/>
          <p:nvPr/>
        </p:nvSpPr>
        <p:spPr>
          <a:xfrm>
            <a:off x="5314154" y="2807292"/>
            <a:ext cx="1766584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y = "20"</a:t>
            </a:r>
          </a:p>
          <a:p>
            <a:r>
              <a:rPr lang="en-US" sz="2400" dirty="0"/>
              <a:t>&gt;&gt;&gt; float(y)</a:t>
            </a:r>
          </a:p>
          <a:p>
            <a:r>
              <a:rPr lang="en-US" sz="2400" dirty="0"/>
              <a:t>20.0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int</a:t>
            </a:r>
            <a:r>
              <a:rPr lang="en-US" sz="2400" dirty="0"/>
              <a:t>(y)</a:t>
            </a:r>
          </a:p>
          <a:p>
            <a:r>
              <a:rPr lang="en-US" sz="2400" dirty="0"/>
              <a:t>20</a:t>
            </a:r>
          </a:p>
          <a:p>
            <a:r>
              <a:rPr lang="en-US" sz="2400" dirty="0"/>
              <a:t>&gt;&gt;&gt;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97E153-82BD-4146-8C24-5158DF21AA62}"/>
              </a:ext>
            </a:extLst>
          </p:cNvPr>
          <p:cNvSpPr txBox="1"/>
          <p:nvPr/>
        </p:nvSpPr>
        <p:spPr>
          <a:xfrm>
            <a:off x="7938996" y="2807292"/>
            <a:ext cx="175599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z = 30.0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int</a:t>
            </a:r>
            <a:r>
              <a:rPr lang="en-US" sz="2400" dirty="0"/>
              <a:t>(z)</a:t>
            </a:r>
          </a:p>
          <a:p>
            <a:r>
              <a:rPr lang="en-US" sz="2400" dirty="0"/>
              <a:t>30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str</a:t>
            </a:r>
            <a:r>
              <a:rPr lang="en-US" sz="2400" dirty="0"/>
              <a:t>(z)</a:t>
            </a:r>
          </a:p>
          <a:p>
            <a:r>
              <a:rPr lang="en-US" sz="2400" dirty="0"/>
              <a:t>'30.0'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FC7C3E6-D1E7-EC4B-9DDF-AC1DDE899B14}"/>
              </a:ext>
            </a:extLst>
          </p:cNvPr>
          <p:cNvSpPr txBox="1"/>
          <p:nvPr/>
        </p:nvSpPr>
        <p:spPr>
          <a:xfrm>
            <a:off x="2452457" y="5287604"/>
            <a:ext cx="22402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integer </a:t>
            </a:r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 float</a:t>
            </a:r>
          </a:p>
          <a:p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integer  string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E703135-D6CA-2E44-A7AB-DCDEAE8372F8}"/>
              </a:ext>
            </a:extLst>
          </p:cNvPr>
          <p:cNvSpPr txBox="1"/>
          <p:nvPr/>
        </p:nvSpPr>
        <p:spPr>
          <a:xfrm>
            <a:off x="5106967" y="5287603"/>
            <a:ext cx="22402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string </a:t>
            </a:r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 float</a:t>
            </a:r>
          </a:p>
          <a:p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string  integer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58AC1EF-7827-2344-A413-30F5E518A2CD}"/>
              </a:ext>
            </a:extLst>
          </p:cNvPr>
          <p:cNvSpPr txBox="1"/>
          <p:nvPr/>
        </p:nvSpPr>
        <p:spPr>
          <a:xfrm>
            <a:off x="7761477" y="5287604"/>
            <a:ext cx="2111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float </a:t>
            </a:r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 integer</a:t>
            </a:r>
          </a:p>
          <a:p>
            <a:r>
              <a:rPr lang="en-US" sz="2400" dirty="0">
                <a:solidFill>
                  <a:srgbClr val="00B050"/>
                </a:solidFill>
                <a:sym typeface="Wingdings" pitchFamily="2" charset="2"/>
              </a:rPr>
              <a:t>float  string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1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11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Python allows us also to assign multiple values to multiple variables all at the same time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form of assignment might seem strange at first, but it can prove remarkably useful (e.g., for swapping values)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Simultaneous Assignment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509340" y="2846756"/>
            <a:ext cx="6388639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x, y = 2, 3</a:t>
            </a:r>
          </a:p>
          <a:p>
            <a:r>
              <a:rPr lang="en-US" sz="2400" dirty="0"/>
              <a:t>&gt;&gt;&gt; x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y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9902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Suppose you have two variables x and y, and you want to swap their values (</a:t>
            </a:r>
            <a:r>
              <a:rPr lang="en-US" i="1" dirty="0"/>
              <a:t>i.e., you want the value stored in x to be in y and vice versa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Simultaneous Assignment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3338410" y="2943009"/>
            <a:ext cx="275759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y = 3</a:t>
            </a:r>
          </a:p>
          <a:p>
            <a:r>
              <a:rPr lang="en-US" sz="2400" dirty="0"/>
              <a:t>&gt;&gt;&gt; x = y</a:t>
            </a:r>
          </a:p>
          <a:p>
            <a:r>
              <a:rPr lang="en-US" sz="2400" dirty="0"/>
              <a:t>&gt;&gt;&gt; y = x</a:t>
            </a:r>
          </a:p>
          <a:p>
            <a:r>
              <a:rPr lang="en-US" sz="2400" dirty="0"/>
              <a:t>&gt;&gt;&gt; x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 y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7790E4-14A9-054D-9FD0-2EE81C3BE754}"/>
              </a:ext>
            </a:extLst>
          </p:cNvPr>
          <p:cNvSpPr txBox="1"/>
          <p:nvPr/>
        </p:nvSpPr>
        <p:spPr>
          <a:xfrm>
            <a:off x="6372060" y="3955924"/>
            <a:ext cx="583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AEA805D-DEDC-8C4F-A98E-8217F28100AE}"/>
              </a:ext>
            </a:extLst>
          </p:cNvPr>
          <p:cNvSpPr txBox="1"/>
          <p:nvPr/>
        </p:nvSpPr>
        <p:spPr>
          <a:xfrm>
            <a:off x="6955874" y="4048256"/>
            <a:ext cx="3250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CANNOT be done with </a:t>
            </a:r>
          </a:p>
          <a:p>
            <a:r>
              <a:rPr lang="en-US" sz="2400" b="1" i="1" dirty="0">
                <a:solidFill>
                  <a:srgbClr val="C00000"/>
                </a:solidFill>
              </a:rPr>
              <a:t>two</a:t>
            </a:r>
            <a:r>
              <a:rPr lang="en-US" sz="2400" b="1" dirty="0">
                <a:solidFill>
                  <a:srgbClr val="C00000"/>
                </a:solidFill>
              </a:rPr>
              <a:t> simple assignments</a:t>
            </a:r>
          </a:p>
        </p:txBody>
      </p:sp>
    </p:spTree>
    <p:extLst>
      <p:ext uri="{BB962C8B-B14F-4D97-AF65-F5344CB8AC3E}">
        <p14:creationId xmlns:p14="http://schemas.microsoft.com/office/powerpoint/2010/main" val="57243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Introduction to Hardware </a:t>
            </a:r>
            <a:r>
              <a:rPr lang="en-US" dirty="0"/>
              <a:t>B</a:t>
            </a:r>
            <a:r>
              <a:rPr lang="en-US" dirty="0" smtClean="0"/>
              <a:t>asics &amp; Programming </a:t>
            </a:r>
            <a:r>
              <a:rPr lang="en-US" dirty="0"/>
              <a:t>L</a:t>
            </a:r>
            <a:r>
              <a:rPr lang="en-US" dirty="0" smtClean="0"/>
              <a:t>anguages</a:t>
            </a:r>
          </a:p>
          <a:p>
            <a:pPr lvl="1"/>
            <a:r>
              <a:rPr lang="en-US" dirty="0" smtClean="0"/>
              <a:t>Writing Simple Python Commands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Basic Elements of Python </a:t>
            </a:r>
            <a:r>
              <a:rPr lang="en-US" dirty="0" smtClean="0"/>
              <a:t>Programs: </a:t>
            </a:r>
            <a:r>
              <a:rPr lang="en-US" dirty="0"/>
              <a:t>L</a:t>
            </a:r>
            <a:r>
              <a:rPr lang="en-US" dirty="0" smtClean="0"/>
              <a:t>iterals, Assignments, Datatype </a:t>
            </a:r>
            <a:r>
              <a:rPr lang="en-US" dirty="0"/>
              <a:t>C</a:t>
            </a:r>
            <a:r>
              <a:rPr lang="en-US" dirty="0" smtClean="0"/>
              <a:t>onversion, Identifiers, and Expressions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 smtClean="0"/>
              <a:t>We will practice on the Python basic elements on Thursday, September 06, 2018 during the recitation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/>
          </a:bodyPr>
          <a:lstStyle/>
          <a:p>
            <a:r>
              <a:rPr lang="en-US" dirty="0"/>
              <a:t>Suppose you have two variables x and y, and you want to swap their values (</a:t>
            </a:r>
            <a:r>
              <a:rPr lang="en-US" i="1" dirty="0"/>
              <a:t>i.e., you want the value stored in x to be in y and vice versa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Simultaneous Assignment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045E340-AD15-CC4C-B7BE-0B35A4EA8697}"/>
              </a:ext>
            </a:extLst>
          </p:cNvPr>
          <p:cNvSpPr txBox="1"/>
          <p:nvPr/>
        </p:nvSpPr>
        <p:spPr>
          <a:xfrm>
            <a:off x="4247522" y="2743485"/>
            <a:ext cx="2631466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y = 3</a:t>
            </a:r>
          </a:p>
          <a:p>
            <a:r>
              <a:rPr lang="en-US" sz="2400" dirty="0"/>
              <a:t>&gt;&gt;&gt; </a:t>
            </a:r>
            <a:r>
              <a:rPr lang="en-US" sz="2400" dirty="0">
                <a:solidFill>
                  <a:srgbClr val="C00000"/>
                </a:solidFill>
              </a:rPr>
              <a:t>temp</a:t>
            </a:r>
            <a:r>
              <a:rPr lang="en-US" sz="2400" dirty="0"/>
              <a:t> = x</a:t>
            </a:r>
          </a:p>
          <a:p>
            <a:r>
              <a:rPr lang="en-US" sz="2400" dirty="0"/>
              <a:t>&gt;&gt;&gt; x = y</a:t>
            </a:r>
          </a:p>
          <a:p>
            <a:r>
              <a:rPr lang="en-US" sz="2400" dirty="0"/>
              <a:t>&gt;&gt;&gt; y = </a:t>
            </a:r>
            <a:r>
              <a:rPr lang="en-US" sz="2400" dirty="0">
                <a:solidFill>
                  <a:srgbClr val="C00000"/>
                </a:solidFill>
              </a:rPr>
              <a:t>temp</a:t>
            </a:r>
          </a:p>
          <a:p>
            <a:r>
              <a:rPr lang="en-US" sz="2400" dirty="0"/>
              <a:t>&gt;&gt;&gt; x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 y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7790E4-14A9-054D-9FD0-2EE81C3BE754}"/>
              </a:ext>
            </a:extLst>
          </p:cNvPr>
          <p:cNvSpPr txBox="1"/>
          <p:nvPr/>
        </p:nvSpPr>
        <p:spPr>
          <a:xfrm>
            <a:off x="6971329" y="3955922"/>
            <a:ext cx="12250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>
              <a:buFont typeface="Wingdings" pitchFamily="2" charset="2"/>
              <a:buChar char="ü"/>
            </a:pPr>
            <a:r>
              <a:rPr lang="en-US" sz="6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AEA805D-DEDC-8C4F-A98E-8217F28100AE}"/>
              </a:ext>
            </a:extLst>
          </p:cNvPr>
          <p:cNvSpPr txBox="1"/>
          <p:nvPr/>
        </p:nvSpPr>
        <p:spPr>
          <a:xfrm>
            <a:off x="7791484" y="3433758"/>
            <a:ext cx="35205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CAN be done with </a:t>
            </a:r>
          </a:p>
          <a:p>
            <a:r>
              <a:rPr lang="en-US" sz="2400" b="1" i="1" dirty="0">
                <a:solidFill>
                  <a:srgbClr val="C00000"/>
                </a:solidFill>
              </a:rPr>
              <a:t>three</a:t>
            </a:r>
            <a:r>
              <a:rPr lang="en-US" sz="2400" b="1" dirty="0">
                <a:solidFill>
                  <a:srgbClr val="C00000"/>
                </a:solidFill>
              </a:rPr>
              <a:t> simple assignments,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but more efficiently with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simultaneous assignment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5181E943-7287-924D-94E0-84D4FEF0696B}"/>
              </a:ext>
            </a:extLst>
          </p:cNvPr>
          <p:cNvSpPr/>
          <p:nvPr/>
        </p:nvSpPr>
        <p:spPr>
          <a:xfrm>
            <a:off x="4775365" y="2808144"/>
            <a:ext cx="288835" cy="323939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BFA24674-474D-7544-8905-5AC574E2A502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3759061" y="2970114"/>
            <a:ext cx="1016304" cy="724272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5181E943-7287-924D-94E0-84D4FEF0696B}"/>
              </a:ext>
            </a:extLst>
          </p:cNvPr>
          <p:cNvSpPr/>
          <p:nvPr/>
        </p:nvSpPr>
        <p:spPr>
          <a:xfrm>
            <a:off x="4798360" y="3196742"/>
            <a:ext cx="288835" cy="323939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5181E943-7287-924D-94E0-84D4FEF0696B}"/>
              </a:ext>
            </a:extLst>
          </p:cNvPr>
          <p:cNvSpPr/>
          <p:nvPr/>
        </p:nvSpPr>
        <p:spPr>
          <a:xfrm>
            <a:off x="4805781" y="3548953"/>
            <a:ext cx="738211" cy="323939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BFA24674-474D-7544-8905-5AC574E2A502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3759061" y="3358712"/>
            <a:ext cx="1039299" cy="33567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BFA24674-474D-7544-8905-5AC574E2A502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3759061" y="3710923"/>
            <a:ext cx="1046720" cy="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9043" y="2970114"/>
            <a:ext cx="37737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Thus far, we have been using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different </a:t>
            </a:r>
            <a:r>
              <a:rPr lang="en-US" sz="2400" i="1" dirty="0">
                <a:solidFill>
                  <a:srgbClr val="00B050"/>
                </a:solidFill>
              </a:rPr>
              <a:t>names </a:t>
            </a:r>
            <a:r>
              <a:rPr lang="en-US" sz="2400" dirty="0">
                <a:solidFill>
                  <a:srgbClr val="00B050"/>
                </a:solidFill>
              </a:rPr>
              <a:t>for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variables. These names</a:t>
            </a:r>
          </a:p>
          <a:p>
            <a:r>
              <a:rPr lang="en-US" sz="2400" dirty="0">
                <a:solidFill>
                  <a:srgbClr val="00B050"/>
                </a:solidFill>
              </a:rPr>
              <a:t>are technically called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b="1" i="1" dirty="0">
                <a:solidFill>
                  <a:srgbClr val="00B050"/>
                </a:solidFill>
              </a:rPr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86105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23" grpId="0" animBg="1"/>
      <p:bldP spid="24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identifiers can be formed</a:t>
            </a:r>
          </a:p>
          <a:p>
            <a:pPr lvl="1"/>
            <a:r>
              <a:rPr lang="en-US" dirty="0"/>
              <a:t>Every identifier must begin with a letter or underscore, which may be followed by any sequence of letters, digits, or underscores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3438884" y="3103013"/>
            <a:ext cx="4265783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x1 = 10</a:t>
            </a:r>
          </a:p>
          <a:p>
            <a:r>
              <a:rPr lang="en-US" sz="2400" dirty="0"/>
              <a:t>&gt;&gt;&gt; x2 = 20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y_effect</a:t>
            </a:r>
            <a:r>
              <a:rPr lang="en-US" sz="2400" dirty="0"/>
              <a:t> = 1.5</a:t>
            </a:r>
          </a:p>
          <a:p>
            <a:r>
              <a:rPr lang="en-US" sz="2400" dirty="0"/>
              <a:t>&gt;&gt;&gt; </a:t>
            </a:r>
            <a:r>
              <a:rPr lang="en-US" sz="2400" dirty="0" err="1"/>
              <a:t>celsius</a:t>
            </a:r>
            <a:r>
              <a:rPr lang="en-US" sz="2400" dirty="0"/>
              <a:t> = 32</a:t>
            </a:r>
          </a:p>
          <a:p>
            <a:r>
              <a:rPr lang="en-US" sz="2400" dirty="0"/>
              <a:t>&gt;&gt;&gt; 2celsius</a:t>
            </a:r>
          </a:p>
          <a:p>
            <a:r>
              <a:rPr lang="en-US" sz="2400" dirty="0"/>
              <a:t>  File "&lt;stdin&gt;", line 1</a:t>
            </a:r>
          </a:p>
          <a:p>
            <a:r>
              <a:rPr lang="en-US" sz="2400" dirty="0"/>
              <a:t>    2celsius</a:t>
            </a:r>
          </a:p>
          <a:p>
            <a:r>
              <a:rPr lang="en-US" sz="2400" dirty="0"/>
              <a:t>           ^</a:t>
            </a:r>
          </a:p>
          <a:p>
            <a:r>
              <a:rPr lang="en-US" sz="2400" dirty="0" err="1"/>
              <a:t>SyntaxError</a:t>
            </a:r>
            <a:r>
              <a:rPr lang="en-US" sz="2400" dirty="0"/>
              <a:t>: invalid syntax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17897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identifiers can be formed</a:t>
            </a:r>
          </a:p>
          <a:p>
            <a:pPr lvl="1"/>
            <a:r>
              <a:rPr lang="en-US" sz="2800" dirty="0"/>
              <a:t>Identifiers are </a:t>
            </a:r>
            <a:r>
              <a:rPr lang="en-US" sz="2800" i="1" dirty="0">
                <a:solidFill>
                  <a:srgbClr val="C00000"/>
                </a:solidFill>
              </a:rPr>
              <a:t>case-sensitive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3438884" y="3103013"/>
            <a:ext cx="42657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10</a:t>
            </a:r>
          </a:p>
          <a:p>
            <a:r>
              <a:rPr lang="en-US" sz="2400" dirty="0"/>
              <a:t>&gt;&gt;&gt; X = 5.7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10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5.7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160425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identifiers can be formed</a:t>
            </a:r>
          </a:p>
          <a:p>
            <a:pPr lvl="1"/>
            <a:r>
              <a:rPr lang="en-US" dirty="0"/>
              <a:t>Some identifiers are part of Python itself (they are called </a:t>
            </a:r>
            <a:r>
              <a:rPr lang="en-US" i="1" dirty="0">
                <a:solidFill>
                  <a:srgbClr val="C00000"/>
                </a:solidFill>
              </a:rPr>
              <a:t>reserved words </a:t>
            </a:r>
            <a:r>
              <a:rPr lang="en-US" dirty="0"/>
              <a:t>or </a:t>
            </a:r>
            <a:r>
              <a:rPr lang="en-US" i="1" dirty="0">
                <a:solidFill>
                  <a:srgbClr val="C00000"/>
                </a:solidFill>
              </a:rPr>
              <a:t>keywords</a:t>
            </a:r>
            <a:r>
              <a:rPr lang="en-US" dirty="0"/>
              <a:t>) and cannot be used by programmers as ordinary identifiers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Identifiers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E521DBA5-A3F3-E744-A100-DD027DA55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906130"/>
              </p:ext>
            </p:extLst>
          </p:nvPr>
        </p:nvGraphicFramePr>
        <p:xfrm>
          <a:off x="2065866" y="3141134"/>
          <a:ext cx="81280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41784981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83642111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3926980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4377249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782446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class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finally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2087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continue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lambda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207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from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nonlocal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while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101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global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with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916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elif</a:t>
                      </a:r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yield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43506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assert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import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63368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except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raise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903549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EDA9D6F-88DD-354C-A275-8B4710BCF6C4}"/>
              </a:ext>
            </a:extLst>
          </p:cNvPr>
          <p:cNvSpPr txBox="1"/>
          <p:nvPr/>
        </p:nvSpPr>
        <p:spPr>
          <a:xfrm>
            <a:off x="4952556" y="6318133"/>
            <a:ext cx="235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Python Keywords</a:t>
            </a:r>
          </a:p>
        </p:txBody>
      </p:sp>
    </p:spTree>
    <p:extLst>
      <p:ext uri="{BB962C8B-B14F-4D97-AF65-F5344CB8AC3E}">
        <p14:creationId xmlns:p14="http://schemas.microsoft.com/office/powerpoint/2010/main" val="12432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identifiers can be formed</a:t>
            </a:r>
          </a:p>
          <a:p>
            <a:pPr lvl="1"/>
            <a:r>
              <a:rPr lang="en-US" dirty="0"/>
              <a:t>Some identifiers are part of Python itself (they are called </a:t>
            </a:r>
            <a:r>
              <a:rPr lang="en-US" i="1" dirty="0">
                <a:solidFill>
                  <a:srgbClr val="C00000"/>
                </a:solidFill>
              </a:rPr>
              <a:t>reserved words </a:t>
            </a:r>
            <a:r>
              <a:rPr lang="en-US" dirty="0"/>
              <a:t>or </a:t>
            </a:r>
            <a:r>
              <a:rPr lang="en-US" i="1" dirty="0">
                <a:solidFill>
                  <a:srgbClr val="C00000"/>
                </a:solidFill>
              </a:rPr>
              <a:t>keywords</a:t>
            </a:r>
            <a:r>
              <a:rPr lang="en-US" dirty="0"/>
              <a:t>) and cannot be used by programmers as ordinary identifiers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3811417" y="3529548"/>
            <a:ext cx="4265783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for = 4</a:t>
            </a:r>
          </a:p>
          <a:p>
            <a:r>
              <a:rPr lang="en-US" sz="2400" dirty="0"/>
              <a:t>  File "&lt;stdin&gt;", line 1</a:t>
            </a:r>
          </a:p>
          <a:p>
            <a:r>
              <a:rPr lang="en-US" sz="2400" dirty="0"/>
              <a:t>    for = 4</a:t>
            </a:r>
          </a:p>
          <a:p>
            <a:r>
              <a:rPr lang="en-US" sz="2400" dirty="0"/>
              <a:t>        ^</a:t>
            </a:r>
          </a:p>
          <a:p>
            <a:r>
              <a:rPr lang="en-US" sz="2400" dirty="0" err="1"/>
              <a:t>SyntaxError</a:t>
            </a:r>
            <a:r>
              <a:rPr lang="en-US" sz="2400" dirty="0"/>
              <a:t>: invalid syntax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7EF1915-E4F3-8147-9AA6-BBF33FE3F92D}"/>
              </a:ext>
            </a:extLst>
          </p:cNvPr>
          <p:cNvSpPr txBox="1"/>
          <p:nvPr/>
        </p:nvSpPr>
        <p:spPr>
          <a:xfrm>
            <a:off x="1686733" y="4172479"/>
            <a:ext cx="2124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B050"/>
                </a:solidFill>
              </a:rPr>
              <a:t>An example</a:t>
            </a:r>
            <a:r>
              <a:rPr lang="en-US" sz="2800" i="1" dirty="0">
                <a:solidFill>
                  <a:srgbClr val="00B05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003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7088017" y="2715117"/>
            <a:ext cx="4265783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 print(5 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7)</a:t>
            </a:r>
          </a:p>
          <a:p>
            <a:r>
              <a:rPr lang="en-US" sz="2400" dirty="0"/>
              <a:t>35</a:t>
            </a:r>
          </a:p>
          <a:p>
            <a:r>
              <a:rPr lang="en-US" sz="2400" dirty="0"/>
              <a:t>&gt;&gt;&gt; print("5"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"7")</a:t>
            </a:r>
          </a:p>
          <a:p>
            <a:r>
              <a:rPr lang="en-US" sz="2400" dirty="0"/>
              <a:t>57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DB0859A-D2AF-3145-97B1-A60E06DC7EE5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5801254" y="2931218"/>
            <a:ext cx="2241966" cy="44413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5603DB3-6C66-7A4C-ADF9-6C5A324043A8}"/>
              </a:ext>
            </a:extLst>
          </p:cNvPr>
          <p:cNvSpPr/>
          <p:nvPr/>
        </p:nvSpPr>
        <p:spPr>
          <a:xfrm>
            <a:off x="8043220" y="2697400"/>
            <a:ext cx="72824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3901CAD-E355-B04C-A3BE-F89C4F060CDE}"/>
              </a:ext>
            </a:extLst>
          </p:cNvPr>
          <p:cNvSpPr txBox="1"/>
          <p:nvPr/>
        </p:nvSpPr>
        <p:spPr>
          <a:xfrm>
            <a:off x="961852" y="2972150"/>
            <a:ext cx="483940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an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addition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7088017" y="2715117"/>
            <a:ext cx="4265783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 print(5 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7)</a:t>
            </a:r>
          </a:p>
          <a:p>
            <a:r>
              <a:rPr lang="en-US" sz="2400" dirty="0"/>
              <a:t>35</a:t>
            </a:r>
          </a:p>
          <a:p>
            <a:r>
              <a:rPr lang="en-US" sz="2400" dirty="0"/>
              <a:t>&gt;&gt;&gt; print("5"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"7")</a:t>
            </a:r>
          </a:p>
          <a:p>
            <a:r>
              <a:rPr lang="en-US" sz="2400" dirty="0"/>
              <a:t>57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DB0859A-D2AF-3145-97B1-A60E06DC7EE5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5801254" y="2931218"/>
            <a:ext cx="2241966" cy="44413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5603DB3-6C66-7A4C-ADF9-6C5A324043A8}"/>
              </a:ext>
            </a:extLst>
          </p:cNvPr>
          <p:cNvSpPr/>
          <p:nvPr/>
        </p:nvSpPr>
        <p:spPr>
          <a:xfrm>
            <a:off x="8043220" y="2697400"/>
            <a:ext cx="72824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3901CAD-E355-B04C-A3BE-F89C4F060CDE}"/>
              </a:ext>
            </a:extLst>
          </p:cNvPr>
          <p:cNvSpPr txBox="1"/>
          <p:nvPr/>
        </p:nvSpPr>
        <p:spPr>
          <a:xfrm>
            <a:off x="961852" y="2972150"/>
            <a:ext cx="54875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an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addition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i="1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another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multiplication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17579E51-9A7C-B94A-A6CF-8A6AF126CEE3}"/>
              </a:ext>
            </a:extLst>
          </p:cNvPr>
          <p:cNvSpPr/>
          <p:nvPr/>
        </p:nvSpPr>
        <p:spPr>
          <a:xfrm>
            <a:off x="8307216" y="3803194"/>
            <a:ext cx="72824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8B6E3C8B-A0E9-8C47-8F00-F027C4E1C1AC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449380" y="4037012"/>
            <a:ext cx="1857836" cy="36565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5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7088017" y="2715117"/>
            <a:ext cx="4265783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 print(5 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7)</a:t>
            </a:r>
          </a:p>
          <a:p>
            <a:r>
              <a:rPr lang="en-US" sz="2400" dirty="0"/>
              <a:t>35</a:t>
            </a:r>
          </a:p>
          <a:p>
            <a:r>
              <a:rPr lang="en-US" sz="2400" dirty="0"/>
              <a:t>&gt;&gt;&gt; print("5"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"7")</a:t>
            </a:r>
          </a:p>
          <a:p>
            <a:r>
              <a:rPr lang="en-US" sz="2400" dirty="0"/>
              <a:t>57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DB0859A-D2AF-3145-97B1-A60E06DC7EE5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5801254" y="2931218"/>
            <a:ext cx="2241966" cy="44413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xmlns="" id="{65603DB3-6C66-7A4C-ADF9-6C5A324043A8}"/>
              </a:ext>
            </a:extLst>
          </p:cNvPr>
          <p:cNvSpPr/>
          <p:nvPr/>
        </p:nvSpPr>
        <p:spPr>
          <a:xfrm>
            <a:off x="8043220" y="2697400"/>
            <a:ext cx="72824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3901CAD-E355-B04C-A3BE-F89C4F060CDE}"/>
              </a:ext>
            </a:extLst>
          </p:cNvPr>
          <p:cNvSpPr txBox="1"/>
          <p:nvPr/>
        </p:nvSpPr>
        <p:spPr>
          <a:xfrm>
            <a:off x="961852" y="2972150"/>
            <a:ext cx="6349495" cy="378565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an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addition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i="1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another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multiplication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This is yet another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addition operator </a:t>
            </a:r>
            <a:r>
              <a:rPr lang="en-US" sz="2400" dirty="0" smtClean="0">
                <a:solidFill>
                  <a:srgbClr val="00B050"/>
                </a:solidFill>
              </a:rPr>
              <a:t>but</a:t>
            </a:r>
            <a:r>
              <a:rPr lang="en-US" sz="2400" i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to </a:t>
            </a:r>
            <a:r>
              <a:rPr lang="en-US" sz="2400" i="1" dirty="0">
                <a:solidFill>
                  <a:srgbClr val="00B050"/>
                </a:solidFill>
              </a:rPr>
              <a:t>concatenate</a:t>
            </a:r>
            <a:r>
              <a:rPr lang="en-US" sz="2400" dirty="0">
                <a:solidFill>
                  <a:srgbClr val="00B050"/>
                </a:solidFill>
              </a:rPr>
              <a:t> (or glue)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strings together</a:t>
            </a: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17579E51-9A7C-B94A-A6CF-8A6AF126CEE3}"/>
              </a:ext>
            </a:extLst>
          </p:cNvPr>
          <p:cNvSpPr/>
          <p:nvPr/>
        </p:nvSpPr>
        <p:spPr>
          <a:xfrm>
            <a:off x="8307216" y="3803194"/>
            <a:ext cx="72824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8B6E3C8B-A0E9-8C47-8F00-F027C4E1C1AC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449380" y="4037012"/>
            <a:ext cx="1857836" cy="36565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748FF88D-9206-BC46-8792-0744095D88B2}"/>
              </a:ext>
            </a:extLst>
          </p:cNvPr>
          <p:cNvSpPr/>
          <p:nvPr/>
        </p:nvSpPr>
        <p:spPr>
          <a:xfrm>
            <a:off x="8366539" y="4444452"/>
            <a:ext cx="1149994" cy="715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FD58C270-1FDB-4D44-BA3B-FE672F0A688F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6449380" y="4802387"/>
            <a:ext cx="1917159" cy="35793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7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2629014" y="2933651"/>
            <a:ext cx="2631716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6</a:t>
            </a:r>
          </a:p>
          <a:p>
            <a:r>
              <a:rPr lang="en-US" sz="2400" dirty="0"/>
              <a:t>&gt;&gt;&gt; y = 2</a:t>
            </a:r>
          </a:p>
          <a:p>
            <a:r>
              <a:rPr lang="en-US" sz="2400" dirty="0"/>
              <a:t>&gt;&gt;&gt; print(x </a:t>
            </a:r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dirty="0"/>
              <a:t> y)</a:t>
            </a:r>
          </a:p>
          <a:p>
            <a:r>
              <a:rPr lang="en-US" sz="2400" dirty="0"/>
              <a:t>4</a:t>
            </a:r>
          </a:p>
          <a:p>
            <a:r>
              <a:rPr lang="en-US" sz="2400" dirty="0"/>
              <a:t>&gt;&gt;&gt; print(x</a:t>
            </a:r>
            <a:r>
              <a:rPr lang="en-US" sz="2400" b="1" dirty="0">
                <a:solidFill>
                  <a:srgbClr val="FF0000"/>
                </a:solidFill>
              </a:rPr>
              <a:t>/</a:t>
            </a:r>
            <a:r>
              <a:rPr lang="en-US" sz="2400" dirty="0"/>
              <a:t>y)</a:t>
            </a:r>
          </a:p>
          <a:p>
            <a:r>
              <a:rPr lang="en-US" sz="2400" dirty="0"/>
              <a:t>3.0</a:t>
            </a:r>
          </a:p>
          <a:p>
            <a:r>
              <a:rPr lang="en-US" sz="2400" dirty="0"/>
              <a:t>&gt;&gt;&gt; print(x</a:t>
            </a:r>
            <a:r>
              <a:rPr lang="en-US" sz="2400" b="1" dirty="0">
                <a:solidFill>
                  <a:srgbClr val="FF0000"/>
                </a:solidFill>
              </a:rPr>
              <a:t>//</a:t>
            </a:r>
            <a:r>
              <a:rPr lang="en-US" sz="2400" dirty="0"/>
              <a:t>y)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02BC3C4-4A97-9D40-8DAB-E4131F43C75F}"/>
              </a:ext>
            </a:extLst>
          </p:cNvPr>
          <p:cNvSpPr txBox="1"/>
          <p:nvPr/>
        </p:nvSpPr>
        <p:spPr>
          <a:xfrm>
            <a:off x="7895609" y="2933651"/>
            <a:ext cx="2725501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print(x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y)</a:t>
            </a:r>
          </a:p>
          <a:p>
            <a:r>
              <a:rPr lang="en-US" sz="2400" dirty="0"/>
              <a:t>12</a:t>
            </a:r>
          </a:p>
          <a:p>
            <a:r>
              <a:rPr lang="en-US" sz="2400" dirty="0"/>
              <a:t>&gt;&gt;&gt; print(x</a:t>
            </a:r>
            <a:r>
              <a:rPr lang="en-US" sz="2400" b="1" dirty="0">
                <a:solidFill>
                  <a:srgbClr val="FF0000"/>
                </a:solidFill>
              </a:rPr>
              <a:t>**</a:t>
            </a:r>
            <a:r>
              <a:rPr lang="en-US" sz="2400" dirty="0"/>
              <a:t>y)</a:t>
            </a:r>
          </a:p>
          <a:p>
            <a:r>
              <a:rPr lang="en-US" sz="2400" dirty="0"/>
              <a:t>36</a:t>
            </a:r>
          </a:p>
          <a:p>
            <a:r>
              <a:rPr lang="en-US" sz="2400" dirty="0"/>
              <a:t>&gt;&gt;&gt; print(</a:t>
            </a:r>
            <a:r>
              <a:rPr lang="en-US" sz="2400" dirty="0" err="1"/>
              <a:t>x</a:t>
            </a:r>
            <a:r>
              <a:rPr lang="en-US" sz="2400" b="1" dirty="0" err="1">
                <a:solidFill>
                  <a:srgbClr val="FF0000"/>
                </a:solidFill>
              </a:rPr>
              <a:t>%</a:t>
            </a:r>
            <a:r>
              <a:rPr lang="en-US" sz="2400" dirty="0" err="1"/>
              <a:t>y</a:t>
            </a:r>
            <a:r>
              <a:rPr lang="en-US" sz="2400" dirty="0"/>
              <a:t>)</a:t>
            </a:r>
          </a:p>
          <a:p>
            <a:r>
              <a:rPr lang="en-US" sz="2400" dirty="0"/>
              <a:t>0</a:t>
            </a:r>
          </a:p>
          <a:p>
            <a:r>
              <a:rPr lang="en-US" sz="2400" dirty="0"/>
              <a:t>&gt;&gt;&gt; print(</a:t>
            </a:r>
            <a:r>
              <a:rPr lang="en-US" sz="2400" b="1" dirty="0">
                <a:solidFill>
                  <a:srgbClr val="FF0000"/>
                </a:solidFill>
              </a:rPr>
              <a:t>abs(</a:t>
            </a:r>
            <a:r>
              <a:rPr lang="en-US" sz="2400" dirty="0"/>
              <a:t>-x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)</a:t>
            </a:r>
          </a:p>
          <a:p>
            <a:r>
              <a:rPr lang="en-US" sz="2400" dirty="0"/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336E214-08B9-7948-A696-5A0CDB95C8FC}"/>
              </a:ext>
            </a:extLst>
          </p:cNvPr>
          <p:cNvSpPr txBox="1"/>
          <p:nvPr/>
        </p:nvSpPr>
        <p:spPr>
          <a:xfrm>
            <a:off x="5732587" y="3980091"/>
            <a:ext cx="19899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Yet another </a:t>
            </a:r>
            <a:br>
              <a:rPr lang="en-US" sz="2800" i="1" dirty="0">
                <a:solidFill>
                  <a:srgbClr val="00B050"/>
                </a:solidFill>
              </a:rPr>
            </a:br>
            <a:r>
              <a:rPr lang="en-US" sz="2800" i="1" dirty="0">
                <a:solidFill>
                  <a:srgbClr val="00B050"/>
                </a:solidFill>
              </a:rPr>
              <a:t>example…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7EF1915-E4F3-8147-9AA6-BBF33FE3F92D}"/>
              </a:ext>
            </a:extLst>
          </p:cNvPr>
          <p:cNvSpPr txBox="1"/>
          <p:nvPr/>
        </p:nvSpPr>
        <p:spPr>
          <a:xfrm>
            <a:off x="805765" y="3933924"/>
            <a:ext cx="16501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Another </a:t>
            </a:r>
            <a:br>
              <a:rPr lang="en-US" sz="2800" i="1" dirty="0">
                <a:solidFill>
                  <a:srgbClr val="00B050"/>
                </a:solidFill>
              </a:rPr>
            </a:br>
            <a:r>
              <a:rPr lang="en-US" sz="2800" i="1" dirty="0">
                <a:solidFill>
                  <a:srgbClr val="00B050"/>
                </a:solidFill>
              </a:rPr>
              <a:t>example…</a:t>
            </a:r>
          </a:p>
        </p:txBody>
      </p:sp>
    </p:spTree>
    <p:extLst>
      <p:ext uri="{BB962C8B-B14F-4D97-AF65-F5344CB8AC3E}">
        <p14:creationId xmlns:p14="http://schemas.microsoft.com/office/powerpoint/2010/main" val="306763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Expressions: Summary of Operators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AD5E2E8-4414-D343-8D98-452F1CC7B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755669"/>
              </p:ext>
            </p:extLst>
          </p:nvPr>
        </p:nvGraphicFramePr>
        <p:xfrm>
          <a:off x="2031999" y="1954498"/>
          <a:ext cx="81280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5356181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705504739"/>
                    </a:ext>
                  </a:extLst>
                </a:gridCol>
              </a:tblGrid>
              <a:tr h="40021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Operator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Operation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3234338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006534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317147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2045537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4334827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Exponentiation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5165321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abs()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Absolute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614169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5686841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Remainder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41457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C84AD32-F603-5546-BBFD-C6BB3D2D4468}"/>
              </a:ext>
            </a:extLst>
          </p:cNvPr>
          <p:cNvSpPr txBox="1"/>
          <p:nvPr/>
        </p:nvSpPr>
        <p:spPr>
          <a:xfrm>
            <a:off x="3782384" y="5701303"/>
            <a:ext cx="4627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Python Built-In Numeric Operations</a:t>
            </a:r>
          </a:p>
        </p:txBody>
      </p:sp>
    </p:spTree>
    <p:extLst>
      <p:ext uri="{BB962C8B-B14F-4D97-AF65-F5344CB8AC3E}">
        <p14:creationId xmlns:p14="http://schemas.microsoft.com/office/powerpoint/2010/main" val="42721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7891"/>
          </a:xfrm>
        </p:spPr>
        <p:txBody>
          <a:bodyPr>
            <a:normAutofit/>
          </a:bodyPr>
          <a:lstStyle/>
          <a:p>
            <a:r>
              <a:rPr lang="en-US" dirty="0"/>
              <a:t>In the following example, the parameter values passed to the print function are all technically called </a:t>
            </a:r>
            <a:r>
              <a:rPr lang="en-US" i="1" dirty="0">
                <a:solidFill>
                  <a:srgbClr val="0070C0"/>
                </a:solidFill>
              </a:rPr>
              <a:t>literals</a:t>
            </a:r>
          </a:p>
          <a:p>
            <a:pPr lvl="1"/>
            <a:r>
              <a:rPr lang="en-US" dirty="0"/>
              <a:t>More precisely, “Hello” and “Programming is fun!” are called </a:t>
            </a:r>
            <a:r>
              <a:rPr lang="en-US" i="1" dirty="0">
                <a:solidFill>
                  <a:srgbClr val="0070C0"/>
                </a:solidFill>
              </a:rPr>
              <a:t>textual literals</a:t>
            </a:r>
            <a:r>
              <a:rPr lang="en-US" dirty="0"/>
              <a:t>, while 3 and 2.3 are called </a:t>
            </a:r>
            <a:r>
              <a:rPr lang="en-US" i="1" dirty="0">
                <a:solidFill>
                  <a:srgbClr val="0070C0"/>
                </a:solidFill>
              </a:rPr>
              <a:t>numeric literals</a:t>
            </a:r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3381844" y="3547340"/>
            <a:ext cx="627068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print("Hello")</a:t>
            </a:r>
          </a:p>
          <a:p>
            <a:r>
              <a:rPr lang="en-US" sz="2400" dirty="0"/>
              <a:t>Hello</a:t>
            </a:r>
          </a:p>
          <a:p>
            <a:r>
              <a:rPr lang="en-US" sz="2400" dirty="0"/>
              <a:t>&gt;&gt;&gt; print("Programming is fun!")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 print(3)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 print(2.3)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Literals</a:t>
            </a:r>
          </a:p>
        </p:txBody>
      </p:sp>
    </p:spTree>
    <p:extLst>
      <p:ext uri="{BB962C8B-B14F-4D97-AF65-F5344CB8AC3E}">
        <p14:creationId xmlns:p14="http://schemas.microsoft.com/office/powerpoint/2010/main" val="203574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4888" cy="4693708"/>
          </a:xfrm>
        </p:spPr>
        <p:txBody>
          <a:bodyPr>
            <a:normAutofit/>
          </a:bodyPr>
          <a:lstStyle/>
          <a:p>
            <a:r>
              <a:rPr lang="en-US" dirty="0"/>
              <a:t>Data conversion can happen in two ways in Python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Explicit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Data Conversion</a:t>
            </a:r>
            <a:r>
              <a:rPr lang="en-US" dirty="0" smtClean="0"/>
              <a:t> (we </a:t>
            </a:r>
            <a:r>
              <a:rPr lang="en-US" dirty="0"/>
              <a:t>saw this earlier with the </a:t>
            </a:r>
            <a:r>
              <a:rPr lang="en-US" i="1" dirty="0" err="1"/>
              <a:t>int</a:t>
            </a:r>
            <a:r>
              <a:rPr lang="en-US" dirty="0"/>
              <a:t>, </a:t>
            </a:r>
            <a:r>
              <a:rPr lang="en-US" i="1" dirty="0"/>
              <a:t>float</a:t>
            </a:r>
            <a:r>
              <a:rPr lang="en-US" dirty="0"/>
              <a:t>, and </a:t>
            </a:r>
            <a:r>
              <a:rPr lang="en-US" i="1" dirty="0" err="1"/>
              <a:t>str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built-in </a:t>
            </a:r>
            <a:r>
              <a:rPr lang="en-US" dirty="0"/>
              <a:t>functions)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Implicit Data Conversion</a:t>
            </a:r>
            <a:endParaRPr lang="en-US" dirty="0">
              <a:solidFill>
                <a:srgbClr val="0070C0"/>
              </a:solidFill>
            </a:endParaRPr>
          </a:p>
          <a:p>
            <a:pPr lvl="2"/>
            <a:r>
              <a:rPr lang="en-US" sz="2400" dirty="0"/>
              <a:t>Takes place </a:t>
            </a:r>
            <a:r>
              <a:rPr lang="en-US" sz="2400" i="1" dirty="0"/>
              <a:t>automatically</a:t>
            </a:r>
            <a:r>
              <a:rPr lang="en-US" sz="2400" dirty="0"/>
              <a:t> during run time between </a:t>
            </a:r>
            <a:r>
              <a:rPr lang="en-US" sz="2400" i="1" dirty="0"/>
              <a:t>ONLY</a:t>
            </a:r>
            <a:r>
              <a:rPr lang="en-US" sz="2400" dirty="0"/>
              <a:t> numeric values</a:t>
            </a:r>
          </a:p>
          <a:p>
            <a:pPr lvl="3"/>
            <a:r>
              <a:rPr lang="en-US" sz="2400" dirty="0"/>
              <a:t>E.g., </a:t>
            </a:r>
            <a:r>
              <a:rPr lang="en-US" sz="2400" dirty="0" smtClean="0"/>
              <a:t>Adding </a:t>
            </a:r>
            <a:r>
              <a:rPr lang="en-US" sz="2400" dirty="0"/>
              <a:t>a float and an integer will automatically result in a float value </a:t>
            </a:r>
          </a:p>
          <a:p>
            <a:pPr lvl="3"/>
            <a:r>
              <a:rPr lang="en-US" sz="2400" dirty="0"/>
              <a:t>E.g., </a:t>
            </a:r>
            <a:r>
              <a:rPr lang="en-US" sz="2400" dirty="0" smtClean="0"/>
              <a:t>Adding </a:t>
            </a:r>
            <a:r>
              <a:rPr lang="en-US" sz="2400" dirty="0"/>
              <a:t>a string and an integer (or a float) will result in an </a:t>
            </a:r>
            <a:r>
              <a:rPr lang="en-US" sz="2400" i="1" dirty="0"/>
              <a:t>error</a:t>
            </a:r>
            <a:r>
              <a:rPr lang="en-US" sz="2400" dirty="0"/>
              <a:t> since string is not numeric</a:t>
            </a:r>
          </a:p>
          <a:p>
            <a:pPr lvl="2"/>
            <a:r>
              <a:rPr lang="en-US" sz="2400" dirty="0"/>
              <a:t>Applies </a:t>
            </a:r>
            <a:r>
              <a:rPr lang="en-US" sz="2400" i="1" dirty="0"/>
              <a:t>type promotion </a:t>
            </a:r>
            <a:r>
              <a:rPr lang="en-US" sz="2400" dirty="0"/>
              <a:t>to avoid loss of information</a:t>
            </a:r>
          </a:p>
          <a:p>
            <a:pPr lvl="3"/>
            <a:r>
              <a:rPr lang="en-US" sz="2400" dirty="0"/>
              <a:t>Conversion goes from integer to float (e.g., upon adding a float and an integer) and not vice versa so as the fractional part of the float is not lost    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Explicit and Implicit Data Type Conversion</a:t>
            </a:r>
          </a:p>
        </p:txBody>
      </p:sp>
    </p:spTree>
    <p:extLst>
      <p:ext uri="{BB962C8B-B14F-4D97-AF65-F5344CB8AC3E}">
        <p14:creationId xmlns:p14="http://schemas.microsoft.com/office/powerpoint/2010/main" val="413923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Implicit Data Type Conversion: Examples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7259949" y="2128667"/>
            <a:ext cx="366465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print(2 + 3.4)</a:t>
            </a:r>
          </a:p>
          <a:p>
            <a:r>
              <a:rPr lang="en-US" sz="2400" dirty="0"/>
              <a:t>5.4</a:t>
            </a:r>
          </a:p>
          <a:p>
            <a:r>
              <a:rPr lang="en-US" sz="2400" dirty="0"/>
              <a:t>&gt;&gt;&gt; print( 2 + 3)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 print(9/5 * 27 + 32)</a:t>
            </a:r>
          </a:p>
          <a:p>
            <a:r>
              <a:rPr lang="en-US" sz="2400" dirty="0"/>
              <a:t>80.6</a:t>
            </a:r>
          </a:p>
          <a:p>
            <a:r>
              <a:rPr lang="en-US" sz="2400" dirty="0"/>
              <a:t>&gt;&gt;&gt; print(9//5 * 27 + 32)</a:t>
            </a:r>
          </a:p>
          <a:p>
            <a:r>
              <a:rPr lang="en-US" sz="2400" dirty="0"/>
              <a:t>59</a:t>
            </a:r>
          </a:p>
          <a:p>
            <a:r>
              <a:rPr lang="en-US" sz="2400" dirty="0"/>
              <a:t>&gt;&gt;&gt; print(5.9 + 4.2)</a:t>
            </a:r>
          </a:p>
          <a:p>
            <a:r>
              <a:rPr lang="en-US" sz="2400" dirty="0"/>
              <a:t>10.100000000000001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4ED30C-85A1-2743-B864-984A223D87C6}"/>
              </a:ext>
            </a:extLst>
          </p:cNvPr>
          <p:cNvSpPr txBox="1"/>
          <p:nvPr/>
        </p:nvSpPr>
        <p:spPr>
          <a:xfrm>
            <a:off x="1032188" y="2319565"/>
            <a:ext cx="561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The result of an expression that involves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a float number alongside (an) integer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number(s) is a float number </a:t>
            </a: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09B596F1-9FC1-E24A-8E4C-3A061464D43C}"/>
              </a:ext>
            </a:extLst>
          </p:cNvPr>
          <p:cNvSpPr/>
          <p:nvPr/>
        </p:nvSpPr>
        <p:spPr>
          <a:xfrm>
            <a:off x="8521537" y="1998839"/>
            <a:ext cx="879061" cy="715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B898C52C-F48B-6645-8DC1-0C0A63EC0FEB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6725458" y="2356774"/>
            <a:ext cx="1796079" cy="191042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0358EE71-12F7-CA4D-B7A8-142164E95E78}"/>
              </a:ext>
            </a:extLst>
          </p:cNvPr>
          <p:cNvSpPr/>
          <p:nvPr/>
        </p:nvSpPr>
        <p:spPr>
          <a:xfrm>
            <a:off x="8521537" y="3466012"/>
            <a:ext cx="1708801" cy="715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AE5617E9-E383-DA45-9C0E-3628A8042B0F}"/>
              </a:ext>
            </a:extLst>
          </p:cNvPr>
          <p:cNvCxnSpPr>
            <a:cxnSpLocks/>
            <a:stCxn id="11" idx="2"/>
          </p:cNvCxnSpPr>
          <p:nvPr/>
        </p:nvCxnSpPr>
        <p:spPr>
          <a:xfrm flipH="1" flipV="1">
            <a:off x="6725459" y="2714709"/>
            <a:ext cx="1796078" cy="110923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19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Implicit Data Type Conversion: Examples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293BC0-D39E-6646-8F67-D91227DC65B3}"/>
              </a:ext>
            </a:extLst>
          </p:cNvPr>
          <p:cNvSpPr txBox="1"/>
          <p:nvPr/>
        </p:nvSpPr>
        <p:spPr>
          <a:xfrm>
            <a:off x="7259949" y="2128667"/>
            <a:ext cx="366465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print(2 + 3.4)</a:t>
            </a:r>
          </a:p>
          <a:p>
            <a:r>
              <a:rPr lang="en-US" sz="2400" dirty="0"/>
              <a:t>5.4</a:t>
            </a:r>
          </a:p>
          <a:p>
            <a:r>
              <a:rPr lang="en-US" sz="2400" dirty="0"/>
              <a:t>&gt;&gt;&gt; print( 2 + 3)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&gt;&gt;&gt; print(9/5 * 27 + 32)</a:t>
            </a:r>
          </a:p>
          <a:p>
            <a:r>
              <a:rPr lang="en-US" sz="2400" dirty="0"/>
              <a:t>80.6</a:t>
            </a:r>
          </a:p>
          <a:p>
            <a:r>
              <a:rPr lang="en-US" sz="2400" dirty="0"/>
              <a:t>&gt;&gt;&gt; print(9//5 * 27 + 32)</a:t>
            </a:r>
          </a:p>
          <a:p>
            <a:r>
              <a:rPr lang="en-US" sz="2400" dirty="0"/>
              <a:t>59</a:t>
            </a:r>
          </a:p>
          <a:p>
            <a:r>
              <a:rPr lang="en-US" sz="2400" dirty="0"/>
              <a:t>&gt;&gt;&gt; print(5.9 + 4.2)</a:t>
            </a:r>
          </a:p>
          <a:p>
            <a:r>
              <a:rPr lang="en-US" sz="2400" dirty="0"/>
              <a:t>10.100000000000001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4ED30C-85A1-2743-B864-984A223D87C6}"/>
              </a:ext>
            </a:extLst>
          </p:cNvPr>
          <p:cNvSpPr txBox="1"/>
          <p:nvPr/>
        </p:nvSpPr>
        <p:spPr>
          <a:xfrm>
            <a:off x="1032188" y="2319565"/>
            <a:ext cx="58937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The result of an expression that involves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a float number alongside (an) integer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number(s) is a float number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The result of an expression that involves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values of the same data type will not result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in any conversion </a:t>
            </a:r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C80D9355-2132-A84A-BEEE-9B852B850A94}"/>
              </a:ext>
            </a:extLst>
          </p:cNvPr>
          <p:cNvSpPr/>
          <p:nvPr/>
        </p:nvSpPr>
        <p:spPr>
          <a:xfrm>
            <a:off x="8521537" y="2793770"/>
            <a:ext cx="726668" cy="604861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1717EE0C-8EA4-D045-844A-E907D44D8C4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881482" y="3096201"/>
            <a:ext cx="1640055" cy="943659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91C8EC2-E9C4-B742-A1A1-8A2D45E17DCE}"/>
              </a:ext>
            </a:extLst>
          </p:cNvPr>
          <p:cNvSpPr/>
          <p:nvPr/>
        </p:nvSpPr>
        <p:spPr>
          <a:xfrm>
            <a:off x="8521537" y="4192267"/>
            <a:ext cx="1810400" cy="71587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871064E2-85EB-7948-99F3-F83347FBA4F0}"/>
              </a:ext>
            </a:extLst>
          </p:cNvPr>
          <p:cNvCxnSpPr>
            <a:cxnSpLocks/>
            <a:stCxn id="14" idx="2"/>
          </p:cNvCxnSpPr>
          <p:nvPr/>
        </p:nvCxnSpPr>
        <p:spPr>
          <a:xfrm flipH="1" flipV="1">
            <a:off x="6881482" y="4366165"/>
            <a:ext cx="1640055" cy="184037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E94705BD-79A3-0849-9D9F-16452E8A617D}"/>
              </a:ext>
            </a:extLst>
          </p:cNvPr>
          <p:cNvSpPr/>
          <p:nvPr/>
        </p:nvSpPr>
        <p:spPr>
          <a:xfrm>
            <a:off x="8521537" y="5022611"/>
            <a:ext cx="1126555" cy="523683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58E48F87-A4B1-1143-8A77-1B1C99242599}"/>
              </a:ext>
            </a:extLst>
          </p:cNvPr>
          <p:cNvCxnSpPr>
            <a:cxnSpLocks/>
            <a:stCxn id="16" idx="2"/>
          </p:cNvCxnSpPr>
          <p:nvPr/>
        </p:nvCxnSpPr>
        <p:spPr>
          <a:xfrm flipH="1" flipV="1">
            <a:off x="6830749" y="4668737"/>
            <a:ext cx="1690788" cy="615716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One problem with entering </a:t>
            </a:r>
            <a:r>
              <a:rPr lang="en-US" dirty="0" smtClean="0"/>
              <a:t>code </a:t>
            </a:r>
            <a:r>
              <a:rPr lang="en-US" dirty="0"/>
              <a:t>interactively into a Python shell is that the definitions are lost when we quit the shell</a:t>
            </a:r>
          </a:p>
          <a:p>
            <a:pPr lvl="1"/>
            <a:r>
              <a:rPr lang="en-US" dirty="0"/>
              <a:t>If we want to use these definitions again, we have to type them all over again!</a:t>
            </a:r>
          </a:p>
          <a:p>
            <a:pPr lvl="1"/>
            <a:endParaRPr lang="en-US" dirty="0"/>
          </a:p>
          <a:p>
            <a:r>
              <a:rPr lang="en-US" dirty="0"/>
              <a:t>To this end, programs are usually created by typing definitions into a separate file called a </a:t>
            </a:r>
            <a:r>
              <a:rPr lang="en-US" i="1" dirty="0"/>
              <a:t>module</a:t>
            </a:r>
            <a:r>
              <a:rPr lang="en-US" dirty="0"/>
              <a:t> or </a:t>
            </a:r>
            <a:r>
              <a:rPr lang="en-US" i="1" dirty="0"/>
              <a:t>script</a:t>
            </a:r>
          </a:p>
          <a:p>
            <a:pPr lvl="1"/>
            <a:r>
              <a:rPr lang="en-US" dirty="0"/>
              <a:t>This file is saved </a:t>
            </a:r>
            <a:r>
              <a:rPr lang="en-US" dirty="0" smtClean="0"/>
              <a:t>on </a:t>
            </a:r>
            <a:r>
              <a:rPr lang="en-US" dirty="0"/>
              <a:t>disk so that it can be used over and over again</a:t>
            </a:r>
          </a:p>
          <a:p>
            <a:pPr lvl="1"/>
            <a:endParaRPr lang="en-US" dirty="0"/>
          </a:p>
          <a:p>
            <a:r>
              <a:rPr lang="en-US" dirty="0"/>
              <a:t>A Python module file is just a text file with a </a:t>
            </a:r>
            <a:r>
              <a:rPr lang="en-US" i="1" dirty="0">
                <a:solidFill>
                  <a:srgbClr val="0070C0"/>
                </a:solidFill>
              </a:rPr>
              <a:t>.</a:t>
            </a:r>
            <a:r>
              <a:rPr lang="en-US" i="1" dirty="0" err="1">
                <a:solidFill>
                  <a:srgbClr val="0070C0"/>
                </a:solidFill>
              </a:rPr>
              <a:t>py</a:t>
            </a:r>
            <a:r>
              <a:rPr lang="en-US" i="1" dirty="0">
                <a:solidFill>
                  <a:srgbClr val="0070C0"/>
                </a:solidFill>
              </a:rPr>
              <a:t> extension</a:t>
            </a:r>
            <a:r>
              <a:rPr lang="en-US" dirty="0"/>
              <a:t>, which can be created using any program for editing text (e.g., notepad or vim)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Modules</a:t>
            </a:r>
          </a:p>
        </p:txBody>
      </p:sp>
    </p:spTree>
    <p:extLst>
      <p:ext uri="{BB962C8B-B14F-4D97-AF65-F5344CB8AC3E}">
        <p14:creationId xmlns:p14="http://schemas.microsoft.com/office/powerpoint/2010/main" val="25472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A special type of software known as a </a:t>
            </a:r>
            <a:r>
              <a:rPr lang="en-US" i="1" dirty="0">
                <a:solidFill>
                  <a:srgbClr val="0070C0"/>
                </a:solidFill>
              </a:rPr>
              <a:t>programming environment </a:t>
            </a:r>
            <a:r>
              <a:rPr lang="en-US" dirty="0"/>
              <a:t>simplifies the process of creating modules/programs</a:t>
            </a:r>
          </a:p>
          <a:p>
            <a:endParaRPr lang="en-US" dirty="0"/>
          </a:p>
          <a:p>
            <a:r>
              <a:rPr lang="en-US" dirty="0"/>
              <a:t>A programming environment helps programmers write programs and includes features such as automatic indenting, color highlighting, and interactive development</a:t>
            </a:r>
          </a:p>
          <a:p>
            <a:endParaRPr lang="en-US" dirty="0"/>
          </a:p>
          <a:p>
            <a:r>
              <a:rPr lang="en-US" dirty="0"/>
              <a:t>The standard Python distribution includes a </a:t>
            </a:r>
            <a:r>
              <a:rPr lang="en-US" dirty="0" smtClean="0"/>
              <a:t>programming environment </a:t>
            </a:r>
            <a:r>
              <a:rPr lang="en-US" dirty="0"/>
              <a:t>called </a:t>
            </a:r>
            <a:r>
              <a:rPr lang="en-US" dirty="0">
                <a:solidFill>
                  <a:srgbClr val="0070C0"/>
                </a:solidFill>
              </a:rPr>
              <a:t>IDLE</a:t>
            </a:r>
            <a:r>
              <a:rPr lang="en-US" dirty="0"/>
              <a:t> that you can use for working on the programs of this course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Programming Environments and IDLE</a:t>
            </a:r>
          </a:p>
        </p:txBody>
      </p:sp>
    </p:spTree>
    <p:extLst>
      <p:ext uri="{BB962C8B-B14F-4D97-AF65-F5344CB8AC3E}">
        <p14:creationId xmlns:p14="http://schemas.microsoft.com/office/powerpoint/2010/main" val="187335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4888" cy="4693708"/>
          </a:xfrm>
        </p:spPr>
        <p:txBody>
          <a:bodyPr>
            <a:normAutofit/>
          </a:bodyPr>
          <a:lstStyle/>
          <a:p>
            <a:r>
              <a:rPr lang="en-US" dirty="0" smtClean="0"/>
              <a:t>Programs are composed of statements that are built from </a:t>
            </a:r>
            <a:r>
              <a:rPr lang="en-US" i="1" dirty="0" smtClean="0">
                <a:solidFill>
                  <a:srgbClr val="0070C0"/>
                </a:solidFill>
              </a:rPr>
              <a:t>identifiers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0070C0"/>
                </a:solidFill>
              </a:rPr>
              <a:t>expressions</a:t>
            </a:r>
          </a:p>
          <a:p>
            <a:endParaRPr lang="en-US" dirty="0"/>
          </a:p>
          <a:p>
            <a:r>
              <a:rPr lang="en-US" dirty="0" smtClean="0"/>
              <a:t>Identifiers are names </a:t>
            </a:r>
          </a:p>
          <a:p>
            <a:pPr lvl="1"/>
            <a:r>
              <a:rPr lang="en-US" dirty="0" smtClean="0"/>
              <a:t>They begin with an underscore or letter which can be followed by a combination of letter, digit, and/or underscore characters</a:t>
            </a:r>
          </a:p>
          <a:p>
            <a:pPr lvl="1"/>
            <a:r>
              <a:rPr lang="en-US" dirty="0" smtClean="0"/>
              <a:t>They are case sensitive</a:t>
            </a:r>
          </a:p>
          <a:p>
            <a:pPr lvl="1"/>
            <a:endParaRPr lang="en-US" dirty="0"/>
          </a:p>
          <a:p>
            <a:r>
              <a:rPr lang="en-US" dirty="0" smtClean="0"/>
              <a:t>Expressions are the fragments of a program that produce data</a:t>
            </a:r>
          </a:p>
          <a:p>
            <a:pPr lvl="1"/>
            <a:r>
              <a:rPr lang="en-US" dirty="0" smtClean="0"/>
              <a:t>They can be composed of </a:t>
            </a:r>
            <a:r>
              <a:rPr lang="en-US" i="1" dirty="0" smtClean="0">
                <a:solidFill>
                  <a:srgbClr val="0070C0"/>
                </a:solidFill>
              </a:rPr>
              <a:t>literals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70C0"/>
                </a:solidFill>
              </a:rPr>
              <a:t>variables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0070C0"/>
                </a:solidFill>
              </a:rPr>
              <a:t>operators</a:t>
            </a:r>
            <a:endParaRPr lang="en-US" i="1" dirty="0">
              <a:solidFill>
                <a:srgbClr val="0070C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2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4888" cy="4693708"/>
          </a:xfrm>
        </p:spPr>
        <p:txBody>
          <a:bodyPr>
            <a:normAutofit/>
          </a:bodyPr>
          <a:lstStyle/>
          <a:p>
            <a:r>
              <a:rPr lang="en-US" dirty="0" smtClean="0"/>
              <a:t>A literal is a representation of a specific value (e.g., 3 is a literal representing the number three)</a:t>
            </a:r>
          </a:p>
          <a:p>
            <a:endParaRPr lang="en-US" i="1" dirty="0">
              <a:solidFill>
                <a:srgbClr val="0070C0"/>
              </a:solidFill>
            </a:endParaRPr>
          </a:p>
          <a:p>
            <a:r>
              <a:rPr lang="en-US" dirty="0" smtClean="0"/>
              <a:t>A variable is an identifier that stores </a:t>
            </a:r>
            <a:r>
              <a:rPr lang="en-US" dirty="0"/>
              <a:t>a</a:t>
            </a:r>
            <a:r>
              <a:rPr lang="en-US" dirty="0" smtClean="0"/>
              <a:t> value, which can change (hence, the name </a:t>
            </a:r>
            <a:r>
              <a:rPr lang="en-US" i="1" dirty="0" smtClean="0"/>
              <a:t>variable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Operators are used to </a:t>
            </a:r>
            <a:r>
              <a:rPr lang="en-US" smtClean="0"/>
              <a:t>form and </a:t>
            </a:r>
            <a:r>
              <a:rPr lang="en-US" dirty="0" smtClean="0"/>
              <a:t>combine expressions into more complex expressions (e.g., the expression x + 3 * y combines two expressions together using the + and * operators)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6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4888" cy="46937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Python, </a:t>
            </a:r>
            <a:r>
              <a:rPr lang="en-US" i="1" dirty="0" smtClean="0">
                <a:solidFill>
                  <a:srgbClr val="0070C0"/>
                </a:solidFill>
              </a:rPr>
              <a:t>assignment</a:t>
            </a:r>
            <a:r>
              <a:rPr lang="en-US" dirty="0" smtClean="0"/>
              <a:t> of a value to a variable is done using the equal sign (i.e., =)</a:t>
            </a:r>
          </a:p>
          <a:p>
            <a:endParaRPr lang="en-US" dirty="0"/>
          </a:p>
          <a:p>
            <a:r>
              <a:rPr lang="en-US" dirty="0" smtClean="0"/>
              <a:t>Using assignments, programs can get inputs from users and manipulate them internally</a:t>
            </a:r>
          </a:p>
          <a:p>
            <a:endParaRPr lang="en-US" dirty="0"/>
          </a:p>
          <a:p>
            <a:r>
              <a:rPr lang="en-US" dirty="0" smtClean="0"/>
              <a:t>Python allows </a:t>
            </a:r>
            <a:r>
              <a:rPr lang="en-US" i="1" dirty="0" smtClean="0">
                <a:solidFill>
                  <a:srgbClr val="0070C0"/>
                </a:solidFill>
              </a:rPr>
              <a:t>simultaneous assignments</a:t>
            </a:r>
            <a:r>
              <a:rPr lang="en-US" dirty="0" smtClean="0"/>
              <a:t>, which are useful for swapping values of variables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0070C0"/>
                </a:solidFill>
              </a:rPr>
              <a:t>Datatype conversion </a:t>
            </a:r>
            <a:r>
              <a:rPr lang="en-US" dirty="0" smtClean="0"/>
              <a:t>involves converting </a:t>
            </a:r>
            <a:r>
              <a:rPr lang="en-US" i="1" dirty="0" smtClean="0">
                <a:solidFill>
                  <a:srgbClr val="0070C0"/>
                </a:solidFill>
              </a:rPr>
              <a:t>implicitly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0070C0"/>
                </a:solidFill>
              </a:rPr>
              <a:t>explicitly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between various datatypes, including integer, float, and string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1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4888" cy="46937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Functions</a:t>
            </a:r>
            <a:r>
              <a:rPr lang="en-US" dirty="0" smtClean="0"/>
              <a:t>- </a:t>
            </a:r>
            <a:r>
              <a:rPr lang="en-US" i="1" dirty="0" smtClean="0"/>
              <a:t>Part I</a:t>
            </a:r>
            <a:endParaRPr lang="en-US" i="1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A literal is used to indicate a specific value, which can be </a:t>
            </a:r>
            <a:r>
              <a:rPr lang="en-US" i="1" dirty="0"/>
              <a:t>assigned</a:t>
            </a:r>
            <a:r>
              <a:rPr lang="en-US" dirty="0"/>
              <a:t> to </a:t>
            </a:r>
            <a:br>
              <a:rPr lang="en-US" dirty="0"/>
            </a:br>
            <a:r>
              <a:rPr lang="en-US" dirty="0"/>
              <a:t>a </a:t>
            </a:r>
            <a:r>
              <a:rPr lang="en-US" i="1" dirty="0">
                <a:solidFill>
                  <a:srgbClr val="0070C0"/>
                </a:solidFill>
              </a:rPr>
              <a:t>variable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8085669" y="2927422"/>
            <a:ext cx="23353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x = 2.3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B385FF47-9B19-754C-B165-81D1A7C79356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440789" y="3161240"/>
            <a:ext cx="1209030" cy="23381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xmlns="" id="{6B0CDE4E-1516-FB4A-87C1-511DB706F2CB}"/>
              </a:ext>
            </a:extLst>
          </p:cNvPr>
          <p:cNvSpPr/>
          <p:nvPr/>
        </p:nvSpPr>
        <p:spPr>
          <a:xfrm>
            <a:off x="8649819" y="2927422"/>
            <a:ext cx="789100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BFCF49-84B7-FD46-8386-F1CF1089D4FE}"/>
              </a:ext>
            </a:extLst>
          </p:cNvPr>
          <p:cNvSpPr txBox="1"/>
          <p:nvPr/>
        </p:nvSpPr>
        <p:spPr>
          <a:xfrm>
            <a:off x="2831247" y="3161240"/>
            <a:ext cx="43274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x is a variable and 2 is its value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6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A literal is used to indicate a specific value, which can be </a:t>
            </a:r>
            <a:r>
              <a:rPr lang="en-US" i="1" dirty="0"/>
              <a:t>assigned</a:t>
            </a:r>
            <a:r>
              <a:rPr lang="en-US" dirty="0"/>
              <a:t> to </a:t>
            </a:r>
            <a:br>
              <a:rPr lang="en-US" dirty="0"/>
            </a:br>
            <a:r>
              <a:rPr lang="en-US" dirty="0"/>
              <a:t>a </a:t>
            </a:r>
            <a:r>
              <a:rPr lang="en-US" i="1" dirty="0">
                <a:solidFill>
                  <a:srgbClr val="0070C0"/>
                </a:solidFill>
              </a:rPr>
              <a:t>variable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8085669" y="2927422"/>
            <a:ext cx="23353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x = 2.3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B385FF47-9B19-754C-B165-81D1A7C79356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440789" y="3161240"/>
            <a:ext cx="1209030" cy="23381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xmlns="" id="{6B0CDE4E-1516-FB4A-87C1-511DB706F2CB}"/>
              </a:ext>
            </a:extLst>
          </p:cNvPr>
          <p:cNvSpPr/>
          <p:nvPr/>
        </p:nvSpPr>
        <p:spPr>
          <a:xfrm>
            <a:off x="8649819" y="2927422"/>
            <a:ext cx="789100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FDE305AB-D494-FD42-957E-BD4BB3FB5F37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440789" y="4261704"/>
            <a:ext cx="1209030" cy="23381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36D57BE0-5221-1E46-986E-F198E63248C9}"/>
              </a:ext>
            </a:extLst>
          </p:cNvPr>
          <p:cNvSpPr/>
          <p:nvPr/>
        </p:nvSpPr>
        <p:spPr>
          <a:xfrm>
            <a:off x="8649819" y="4027886"/>
            <a:ext cx="975367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4BFCF49-84B7-FD46-8386-F1CF1089D4FE}"/>
              </a:ext>
            </a:extLst>
          </p:cNvPr>
          <p:cNvSpPr txBox="1"/>
          <p:nvPr/>
        </p:nvSpPr>
        <p:spPr>
          <a:xfrm>
            <a:off x="2831247" y="3161240"/>
            <a:ext cx="48647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x is a variable and 2 is its value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x can be assigned different values;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hence, it is called a variable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A simple way to view the effect of an assignment is to assume that when a variable changes, its old value is replaced</a:t>
            </a:r>
            <a:endParaRPr lang="en-US" i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1425437" y="3440769"/>
            <a:ext cx="23353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x = 2.3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Statements: Box View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7FC23DD-6A5E-2A48-B041-34D6D040EFD2}"/>
              </a:ext>
            </a:extLst>
          </p:cNvPr>
          <p:cNvSpPr/>
          <p:nvPr/>
        </p:nvSpPr>
        <p:spPr>
          <a:xfrm>
            <a:off x="4058649" y="3993352"/>
            <a:ext cx="1010653" cy="1203158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98954B8-C9B2-5940-BEB5-FB58FDC2E0CA}"/>
              </a:ext>
            </a:extLst>
          </p:cNvPr>
          <p:cNvSpPr/>
          <p:nvPr/>
        </p:nvSpPr>
        <p:spPr>
          <a:xfrm>
            <a:off x="5999745" y="4130788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60D041-D093-3A48-8C05-218F922B2299}"/>
              </a:ext>
            </a:extLst>
          </p:cNvPr>
          <p:cNvSpPr txBox="1"/>
          <p:nvPr/>
        </p:nvSpPr>
        <p:spPr>
          <a:xfrm>
            <a:off x="5980116" y="3592905"/>
            <a:ext cx="1030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Before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D9C3C63-6F9D-574D-8F38-36B9B9385F88}"/>
              </a:ext>
            </a:extLst>
          </p:cNvPr>
          <p:cNvSpPr txBox="1"/>
          <p:nvPr/>
        </p:nvSpPr>
        <p:spPr>
          <a:xfrm>
            <a:off x="7713024" y="3362072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x = 2.3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81DC808-9A67-D649-9648-AF21D98D07C2}"/>
              </a:ext>
            </a:extLst>
          </p:cNvPr>
          <p:cNvSpPr/>
          <p:nvPr/>
        </p:nvSpPr>
        <p:spPr>
          <a:xfrm>
            <a:off x="9436047" y="4130788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2.3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C8F8F3-D22C-7E4A-B0CC-266D2CA67CD5}"/>
              </a:ext>
            </a:extLst>
          </p:cNvPr>
          <p:cNvSpPr txBox="1"/>
          <p:nvPr/>
        </p:nvSpPr>
        <p:spPr>
          <a:xfrm>
            <a:off x="9512670" y="3592905"/>
            <a:ext cx="836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After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ED958B4-C551-F044-9C2D-937B8F967F3C}"/>
              </a:ext>
            </a:extLst>
          </p:cNvPr>
          <p:cNvSpPr txBox="1"/>
          <p:nvPr/>
        </p:nvSpPr>
        <p:spPr>
          <a:xfrm>
            <a:off x="5666180" y="431704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7A62F93-F648-9145-9A8A-EAB8FCD60E75}"/>
              </a:ext>
            </a:extLst>
          </p:cNvPr>
          <p:cNvSpPr txBox="1"/>
          <p:nvPr/>
        </p:nvSpPr>
        <p:spPr>
          <a:xfrm>
            <a:off x="9110317" y="431704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94076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/>
      <p:bldP spid="13" grpId="0"/>
      <p:bldP spid="15" grpId="0" animBg="1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Python assignment statements are actually slightly different from the “variable as a box” model</a:t>
            </a:r>
          </a:p>
          <a:p>
            <a:pPr lvl="1"/>
            <a:r>
              <a:rPr lang="en-US" dirty="0"/>
              <a:t>In Python, values may end up anywhere in memory, and variables are used to refer to them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960219" y="3681399"/>
            <a:ext cx="2335383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&gt;&gt;&gt; x = 2.3</a:t>
            </a:r>
          </a:p>
          <a:p>
            <a:r>
              <a:rPr lang="en-US" sz="2400" dirty="0"/>
              <a:t>&gt;&gt;&gt; print(x)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Statements: Actual View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7FC23DD-6A5E-2A48-B041-34D6D040EFD2}"/>
              </a:ext>
            </a:extLst>
          </p:cNvPr>
          <p:cNvSpPr/>
          <p:nvPr/>
        </p:nvSpPr>
        <p:spPr>
          <a:xfrm>
            <a:off x="3593431" y="4233982"/>
            <a:ext cx="1010653" cy="1203158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98954B8-C9B2-5940-BEB5-FB58FDC2E0CA}"/>
              </a:ext>
            </a:extLst>
          </p:cNvPr>
          <p:cNvSpPr/>
          <p:nvPr/>
        </p:nvSpPr>
        <p:spPr>
          <a:xfrm>
            <a:off x="6063913" y="4403502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60D041-D093-3A48-8C05-218F922B2299}"/>
              </a:ext>
            </a:extLst>
          </p:cNvPr>
          <p:cNvSpPr txBox="1"/>
          <p:nvPr/>
        </p:nvSpPr>
        <p:spPr>
          <a:xfrm>
            <a:off x="6060326" y="3865619"/>
            <a:ext cx="1030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Before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D9C3C63-6F9D-574D-8F38-36B9B9385F88}"/>
              </a:ext>
            </a:extLst>
          </p:cNvPr>
          <p:cNvSpPr txBox="1"/>
          <p:nvPr/>
        </p:nvSpPr>
        <p:spPr>
          <a:xfrm>
            <a:off x="7476826" y="3450566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x = 2.3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81DC808-9A67-D649-9648-AF21D98D07C2}"/>
              </a:ext>
            </a:extLst>
          </p:cNvPr>
          <p:cNvSpPr/>
          <p:nvPr/>
        </p:nvSpPr>
        <p:spPr>
          <a:xfrm>
            <a:off x="9066835" y="4371418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C8F8F3-D22C-7E4A-B0CC-266D2CA67CD5}"/>
              </a:ext>
            </a:extLst>
          </p:cNvPr>
          <p:cNvSpPr txBox="1"/>
          <p:nvPr/>
        </p:nvSpPr>
        <p:spPr>
          <a:xfrm>
            <a:off x="9143458" y="3833535"/>
            <a:ext cx="836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After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84970AB-88B1-7A4C-A92A-E2F0A6E322EE}"/>
              </a:ext>
            </a:extLst>
          </p:cNvPr>
          <p:cNvSpPr/>
          <p:nvPr/>
        </p:nvSpPr>
        <p:spPr>
          <a:xfrm>
            <a:off x="4847760" y="4503796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CEEA37D9-9C73-B348-A765-2D89494D16E6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5508803" y="4819519"/>
            <a:ext cx="555110" cy="1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CA3B366-494F-BA48-A517-E7670DF9FCF9}"/>
              </a:ext>
            </a:extLst>
          </p:cNvPr>
          <p:cNvSpPr/>
          <p:nvPr/>
        </p:nvSpPr>
        <p:spPr>
          <a:xfrm>
            <a:off x="7839346" y="4503796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BAA7420F-E169-0943-B48A-22408EC034C1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8500389" y="4819519"/>
            <a:ext cx="598369" cy="1170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39AAB3F-FDCF-B943-9DD9-FBC0AD292365}"/>
              </a:ext>
            </a:extLst>
          </p:cNvPr>
          <p:cNvSpPr/>
          <p:nvPr/>
        </p:nvSpPr>
        <p:spPr>
          <a:xfrm>
            <a:off x="9098758" y="5572628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2.3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01131" y="4193006"/>
            <a:ext cx="15602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What will 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happen to </a:t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value </a:t>
            </a:r>
            <a:r>
              <a:rPr lang="en-US" sz="2400" b="1" dirty="0">
                <a:solidFill>
                  <a:srgbClr val="C00000"/>
                </a:solidFill>
              </a:rPr>
              <a:t>2?</a:t>
            </a:r>
          </a:p>
        </p:txBody>
      </p:sp>
    </p:spTree>
    <p:extLst>
      <p:ext uri="{BB962C8B-B14F-4D97-AF65-F5344CB8AC3E}">
        <p14:creationId xmlns:p14="http://schemas.microsoft.com/office/powerpoint/2010/main" val="162221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/>
      <p:bldP spid="13" grpId="0"/>
      <p:bldP spid="15" grpId="0" animBg="1"/>
      <p:bldP spid="16" grpId="0"/>
      <p:bldP spid="6" grpId="0" animBg="1"/>
      <p:bldP spid="19" grpId="0" animBg="1"/>
      <p:bldP spid="21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Interestingly, as a Python programmer you do not have to worry about computer memory getting filled up with old values when new values are assigned to variables </a:t>
            </a:r>
          </a:p>
          <a:p>
            <a:endParaRPr lang="en-US" dirty="0"/>
          </a:p>
          <a:p>
            <a:r>
              <a:rPr lang="en-US" dirty="0"/>
              <a:t>Python will automatically clear old </a:t>
            </a:r>
            <a:br>
              <a:rPr lang="en-US" dirty="0"/>
            </a:br>
            <a:r>
              <a:rPr lang="en-US" dirty="0"/>
              <a:t>values out of memory in a process </a:t>
            </a:r>
            <a:br>
              <a:rPr lang="en-US" dirty="0"/>
            </a:br>
            <a:r>
              <a:rPr lang="en-US" dirty="0"/>
              <a:t>known as </a:t>
            </a:r>
            <a:r>
              <a:rPr lang="en-US" i="1" dirty="0">
                <a:solidFill>
                  <a:srgbClr val="0070C0"/>
                </a:solidFill>
              </a:rPr>
              <a:t>garbage collection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Garbage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81DC808-9A67-D649-9648-AF21D98D07C2}"/>
              </a:ext>
            </a:extLst>
          </p:cNvPr>
          <p:cNvSpPr/>
          <p:nvPr/>
        </p:nvSpPr>
        <p:spPr>
          <a:xfrm>
            <a:off x="7844678" y="3633486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C8F8F3-D22C-7E4A-B0CC-266D2CA67CD5}"/>
              </a:ext>
            </a:extLst>
          </p:cNvPr>
          <p:cNvSpPr txBox="1"/>
          <p:nvPr/>
        </p:nvSpPr>
        <p:spPr>
          <a:xfrm>
            <a:off x="7921301" y="3095603"/>
            <a:ext cx="836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After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CA3B366-494F-BA48-A517-E7670DF9FCF9}"/>
              </a:ext>
            </a:extLst>
          </p:cNvPr>
          <p:cNvSpPr/>
          <p:nvPr/>
        </p:nvSpPr>
        <p:spPr>
          <a:xfrm>
            <a:off x="6617189" y="3765864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BAA7420F-E169-0943-B48A-22408EC034C1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7278232" y="4081587"/>
            <a:ext cx="598369" cy="1170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39AAB3F-FDCF-B943-9DD9-FBC0AD292365}"/>
              </a:ext>
            </a:extLst>
          </p:cNvPr>
          <p:cNvSpPr/>
          <p:nvPr/>
        </p:nvSpPr>
        <p:spPr>
          <a:xfrm>
            <a:off x="7876601" y="4834696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2.3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B832E1B-664F-3F45-A660-20232E3FF95D}"/>
              </a:ext>
            </a:extLst>
          </p:cNvPr>
          <p:cNvSpPr txBox="1"/>
          <p:nvPr/>
        </p:nvSpPr>
        <p:spPr>
          <a:xfrm>
            <a:off x="8837963" y="3542748"/>
            <a:ext cx="583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11672E8-4A96-C143-9C31-EDA9FBBCA354}"/>
              </a:ext>
            </a:extLst>
          </p:cNvPr>
          <p:cNvSpPr txBox="1"/>
          <p:nvPr/>
        </p:nvSpPr>
        <p:spPr>
          <a:xfrm>
            <a:off x="9304883" y="3387649"/>
            <a:ext cx="29116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Memory location 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will be </a:t>
            </a:r>
            <a:r>
              <a:rPr lang="en-US" sz="2400" b="1" dirty="0">
                <a:solidFill>
                  <a:srgbClr val="C00000"/>
                </a:solidFill>
              </a:rPr>
              <a:t>automatically 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reclaimed by the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garbage collector</a:t>
            </a:r>
          </a:p>
        </p:txBody>
      </p:sp>
    </p:spTree>
    <p:extLst>
      <p:ext uri="{BB962C8B-B14F-4D97-AF65-F5344CB8AC3E}">
        <p14:creationId xmlns:p14="http://schemas.microsoft.com/office/powerpoint/2010/main" val="428096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11933" cy="47035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 far, we have been using values specified by programmers and printed or assigned to variables</a:t>
            </a:r>
          </a:p>
          <a:p>
            <a:pPr lvl="1"/>
            <a:r>
              <a:rPr lang="en-US" dirty="0"/>
              <a:t>How can we let users (not programmers) input values? </a:t>
            </a:r>
          </a:p>
          <a:p>
            <a:pPr lvl="1"/>
            <a:endParaRPr lang="en-US" dirty="0"/>
          </a:p>
          <a:p>
            <a:r>
              <a:rPr lang="en-US" dirty="0"/>
              <a:t>In Python, input is accomplished via an assignment statement combined with a built-in function called </a:t>
            </a:r>
            <a:r>
              <a:rPr lang="en-US" i="1" dirty="0"/>
              <a:t>input</a:t>
            </a:r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When Python encounters a call to </a:t>
            </a:r>
            <a:r>
              <a:rPr lang="en-US" i="1" dirty="0"/>
              <a:t>input</a:t>
            </a:r>
            <a:r>
              <a:rPr lang="en-US" dirty="0"/>
              <a:t>, it prints &lt;prompt&gt; (which is a string literal) then pauses and waits for the user to type some text and press the &lt;Enter&gt; key</a:t>
            </a:r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Assigning Input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89092AB-DCA5-5549-8750-256E38AFAA40}"/>
              </a:ext>
            </a:extLst>
          </p:cNvPr>
          <p:cNvSpPr txBox="1"/>
          <p:nvPr/>
        </p:nvSpPr>
        <p:spPr>
          <a:xfrm>
            <a:off x="3545305" y="4315327"/>
            <a:ext cx="4575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&lt;variable&gt; = input(&lt;prompt&gt;)</a:t>
            </a:r>
          </a:p>
        </p:txBody>
      </p:sp>
    </p:spTree>
    <p:extLst>
      <p:ext uri="{BB962C8B-B14F-4D97-AF65-F5344CB8AC3E}">
        <p14:creationId xmlns:p14="http://schemas.microsoft.com/office/powerpoint/2010/main" val="1315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11611</TotalTime>
  <Words>2091</Words>
  <Application>Microsoft Office PowerPoint</Application>
  <PresentationFormat>Widescreen</PresentationFormat>
  <Paragraphs>698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Wingdings</vt:lpstr>
      <vt:lpstr>Office Theme</vt:lpstr>
      <vt:lpstr>15-110: Principles of Computing</vt:lpstr>
      <vt:lpstr>Today…</vt:lpstr>
      <vt:lpstr>Literals</vt:lpstr>
      <vt:lpstr>Simple Assignment Statements</vt:lpstr>
      <vt:lpstr>Simple Assignment Statements</vt:lpstr>
      <vt:lpstr>Simple Assignment Statements: Box View</vt:lpstr>
      <vt:lpstr>Simple Assignment Statements: Actual View</vt:lpstr>
      <vt:lpstr>Garbage Collection</vt:lpstr>
      <vt:lpstr>Assigning Input</vt:lpstr>
      <vt:lpstr>Assigning Input</vt:lpstr>
      <vt:lpstr>Assigning Input</vt:lpstr>
      <vt:lpstr>Assigning Input</vt:lpstr>
      <vt:lpstr>Assigning Input</vt:lpstr>
      <vt:lpstr>Assigning Input</vt:lpstr>
      <vt:lpstr>Datatype Conversion</vt:lpstr>
      <vt:lpstr>Datatype Conversion</vt:lpstr>
      <vt:lpstr>Datatype Conversion</vt:lpstr>
      <vt:lpstr>Simultaneous Assignment</vt:lpstr>
      <vt:lpstr>Simultaneous Assignment</vt:lpstr>
      <vt:lpstr>Simultaneous Assignment</vt:lpstr>
      <vt:lpstr>Identifiers</vt:lpstr>
      <vt:lpstr>Identifiers</vt:lpstr>
      <vt:lpstr>Identifiers</vt:lpstr>
      <vt:lpstr>Identifiers</vt:lpstr>
      <vt:lpstr>Expressions</vt:lpstr>
      <vt:lpstr>Expressions</vt:lpstr>
      <vt:lpstr>Expressions</vt:lpstr>
      <vt:lpstr>Expressions</vt:lpstr>
      <vt:lpstr>Expressions: Summary of Operators</vt:lpstr>
      <vt:lpstr>Explicit and Implicit Data Type Conversion</vt:lpstr>
      <vt:lpstr>Implicit Data Type Conversion: Examples</vt:lpstr>
      <vt:lpstr>Implicit Data Type Conversion: Examples</vt:lpstr>
      <vt:lpstr>Modules</vt:lpstr>
      <vt:lpstr>Programming Environments and IDLE</vt:lpstr>
      <vt:lpstr>Summary</vt:lpstr>
      <vt:lpstr>Summary</vt:lpstr>
      <vt:lpstr>Summary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372</cp:revision>
  <dcterms:created xsi:type="dcterms:W3CDTF">2018-08-24T21:11:55Z</dcterms:created>
  <dcterms:modified xsi:type="dcterms:W3CDTF">2018-09-09T18:30:22Z</dcterms:modified>
</cp:coreProperties>
</file>