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77" r:id="rId11"/>
    <p:sldId id="278" r:id="rId12"/>
    <p:sldId id="269" r:id="rId13"/>
    <p:sldId id="270" r:id="rId14"/>
    <p:sldId id="279" r:id="rId15"/>
    <p:sldId id="272" r:id="rId16"/>
    <p:sldId id="273" r:id="rId17"/>
    <p:sldId id="274" r:id="rId18"/>
    <p:sldId id="275" r:id="rId19"/>
    <p:sldId id="276" r:id="rId20"/>
    <p:sldId id="2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3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7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0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7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5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6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7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84128-297C-4940-91D0-9180EB05105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A1CC-9FD3-4BAE-9BEF-BF9B6AF97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File Processing</a:t>
            </a:r>
            <a:endParaRPr lang="en-US" sz="3200" dirty="0"/>
          </a:p>
          <a:p>
            <a:r>
              <a:rPr lang="en-US" sz="2800" dirty="0"/>
              <a:t>Lecture </a:t>
            </a:r>
            <a:r>
              <a:rPr lang="en-US" sz="2800" dirty="0" smtClean="0"/>
              <a:t>17, November 06, </a:t>
            </a:r>
            <a:r>
              <a:rPr lang="en-US" sz="2800" dirty="0"/>
              <a:t>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52192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also use the function </a:t>
            </a:r>
            <a:r>
              <a:rPr lang="en-US" i="1" dirty="0" err="1" smtClean="0">
                <a:solidFill>
                  <a:srgbClr val="00B050"/>
                </a:solidFill>
              </a:rPr>
              <a:t>readline</a:t>
            </a:r>
            <a:r>
              <a:rPr lang="en-US" i="1" dirty="0">
                <a:solidFill>
                  <a:srgbClr val="00B050"/>
                </a:solidFill>
              </a:rPr>
              <a:t>() </a:t>
            </a:r>
            <a:r>
              <a:rPr lang="en-US" dirty="0" smtClean="0"/>
              <a:t>to read </a:t>
            </a:r>
            <a:r>
              <a:rPr lang="en-US" dirty="0"/>
              <a:t>one </a:t>
            </a:r>
            <a:r>
              <a:rPr lang="en-US" dirty="0" smtClean="0"/>
              <a:t>line at a time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491662" y="2785497"/>
            <a:ext cx="309802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"r")</a:t>
            </a:r>
          </a:p>
          <a:p>
            <a:r>
              <a:rPr lang="en-US" sz="2400" dirty="0"/>
              <a:t>str1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print(str1)</a:t>
            </a:r>
          </a:p>
          <a:p>
            <a:r>
              <a:rPr lang="en-US" sz="2400" dirty="0"/>
              <a:t>str2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print(str2)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  <a:r>
              <a:rPr lang="en-US" sz="2400" dirty="0"/>
              <a:t>)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xmlns="" id="{2FA572C3-97AE-E044-B70E-75AC0DB1A98A}"/>
              </a:ext>
            </a:extLst>
          </p:cNvPr>
          <p:cNvSpPr/>
          <p:nvPr/>
        </p:nvSpPr>
        <p:spPr>
          <a:xfrm>
            <a:off x="4217177" y="3524250"/>
            <a:ext cx="1219200" cy="120015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E9BD9AF-617C-3B4F-BB81-94F50AE4ECAC}"/>
              </a:ext>
            </a:extLst>
          </p:cNvPr>
          <p:cNvSpPr txBox="1"/>
          <p:nvPr/>
        </p:nvSpPr>
        <p:spPr>
          <a:xfrm>
            <a:off x="5938799" y="2970163"/>
            <a:ext cx="60424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file contains some information about sales</a:t>
            </a:r>
          </a:p>
          <a:p>
            <a:endParaRPr lang="en-US" sz="2400" dirty="0"/>
          </a:p>
          <a:p>
            <a:r>
              <a:rPr lang="en-US" sz="2400" dirty="0"/>
              <a:t>Total sales today = QAR100,000</a:t>
            </a:r>
          </a:p>
          <a:p>
            <a:endParaRPr lang="en-US" sz="2400" dirty="0"/>
          </a:p>
          <a:p>
            <a:r>
              <a:rPr lang="en-US" sz="2400" dirty="0"/>
              <a:t>Sales from PCs = QAR70,000</a:t>
            </a:r>
          </a:p>
          <a:p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B533DF2-153E-F44E-BC54-58C9F2D82AEE}"/>
              </a:ext>
            </a:extLst>
          </p:cNvPr>
          <p:cNvSpPr txBox="1"/>
          <p:nvPr/>
        </p:nvSpPr>
        <p:spPr>
          <a:xfrm>
            <a:off x="491662" y="5542299"/>
            <a:ext cx="10911513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Note that the string returned by </a:t>
            </a:r>
            <a:r>
              <a:rPr lang="en-US" sz="2400" dirty="0" err="1"/>
              <a:t>readline</a:t>
            </a:r>
            <a:r>
              <a:rPr lang="en-US" sz="2400" dirty="0"/>
              <a:t>() will always end with a </a:t>
            </a:r>
            <a:r>
              <a:rPr lang="en-US" sz="2400" dirty="0" smtClean="0"/>
              <a:t>newline</a:t>
            </a:r>
            <a:r>
              <a:rPr lang="en-US" sz="2400" dirty="0"/>
              <a:t>, hence, two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newlines </a:t>
            </a:r>
            <a:r>
              <a:rPr lang="en-US" sz="2400" dirty="0"/>
              <a:t>were </a:t>
            </a:r>
            <a:r>
              <a:rPr lang="en-US" sz="2400" dirty="0" smtClean="0"/>
              <a:t>produced after each sentence, one </a:t>
            </a:r>
            <a:r>
              <a:rPr lang="en-US" sz="2400" dirty="0"/>
              <a:t>by </a:t>
            </a:r>
            <a:r>
              <a:rPr lang="en-US" sz="2400" dirty="0" err="1"/>
              <a:t>readline</a:t>
            </a:r>
            <a:r>
              <a:rPr lang="en-US" sz="2400" dirty="0"/>
              <a:t>() and another by print</a:t>
            </a:r>
            <a:r>
              <a:rPr lang="en-US" sz="2400" dirty="0" smtClean="0"/>
              <a:t>() 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0" idx="0"/>
          </p:cNvCxnSpPr>
          <p:nvPr/>
        </p:nvCxnSpPr>
        <p:spPr>
          <a:xfrm flipH="1">
            <a:off x="5947419" y="5259188"/>
            <a:ext cx="1940656" cy="283111"/>
          </a:xfrm>
          <a:prstGeom prst="straightConnector1">
            <a:avLst/>
          </a:prstGeom>
          <a:ln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rved Left Arrow 27"/>
          <p:cNvSpPr/>
          <p:nvPr/>
        </p:nvSpPr>
        <p:spPr>
          <a:xfrm>
            <a:off x="9992535" y="3938489"/>
            <a:ext cx="138361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urved Left Arrow 30"/>
          <p:cNvSpPr/>
          <p:nvPr/>
        </p:nvSpPr>
        <p:spPr>
          <a:xfrm>
            <a:off x="10005833" y="4266262"/>
            <a:ext cx="125064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Curved Left Arrow 31"/>
          <p:cNvSpPr/>
          <p:nvPr/>
        </p:nvSpPr>
        <p:spPr>
          <a:xfrm>
            <a:off x="11856222" y="3243279"/>
            <a:ext cx="138361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Curved Left Arrow 32"/>
          <p:cNvSpPr/>
          <p:nvPr/>
        </p:nvSpPr>
        <p:spPr>
          <a:xfrm>
            <a:off x="11869520" y="3571052"/>
            <a:ext cx="125064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Curved Left Arrow 33"/>
          <p:cNvSpPr/>
          <p:nvPr/>
        </p:nvSpPr>
        <p:spPr>
          <a:xfrm>
            <a:off x="9551757" y="4650444"/>
            <a:ext cx="138361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Left Arrow 34"/>
          <p:cNvSpPr/>
          <p:nvPr/>
        </p:nvSpPr>
        <p:spPr>
          <a:xfrm>
            <a:off x="9565055" y="4978217"/>
            <a:ext cx="125064" cy="280971"/>
          </a:xfrm>
          <a:prstGeom prst="curved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04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also use the function </a:t>
            </a:r>
            <a:r>
              <a:rPr lang="en-US" i="1" dirty="0" err="1" smtClean="0">
                <a:solidFill>
                  <a:srgbClr val="00B050"/>
                </a:solidFill>
              </a:rPr>
              <a:t>readline</a:t>
            </a:r>
            <a:r>
              <a:rPr lang="en-US" i="1" dirty="0">
                <a:solidFill>
                  <a:srgbClr val="00B050"/>
                </a:solidFill>
              </a:rPr>
              <a:t>() </a:t>
            </a:r>
            <a:r>
              <a:rPr lang="en-US" dirty="0" smtClean="0"/>
              <a:t>to read </a:t>
            </a:r>
            <a:r>
              <a:rPr lang="en-US" dirty="0"/>
              <a:t>one </a:t>
            </a:r>
            <a:r>
              <a:rPr lang="en-US" dirty="0" smtClean="0"/>
              <a:t>line at a time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491662" y="2785497"/>
            <a:ext cx="349954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"r")</a:t>
            </a:r>
          </a:p>
          <a:p>
            <a:r>
              <a:rPr lang="en-US" sz="2400" dirty="0"/>
              <a:t>str1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 smtClean="0"/>
              <a:t>print(str1, </a:t>
            </a:r>
            <a:r>
              <a:rPr lang="en-US" sz="2400" b="1" dirty="0" smtClean="0">
                <a:solidFill>
                  <a:srgbClr val="FF0000"/>
                </a:solidFill>
              </a:rPr>
              <a:t>end = “”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str2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 smtClean="0"/>
              <a:t>print(str2, </a:t>
            </a:r>
            <a:r>
              <a:rPr lang="en-US" sz="2400" b="1" dirty="0" smtClean="0">
                <a:solidFill>
                  <a:srgbClr val="FF0000"/>
                </a:solidFill>
              </a:rPr>
              <a:t>end = “”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print(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 smtClean="0">
                <a:solidFill>
                  <a:srgbClr val="00B050"/>
                </a:solidFill>
              </a:rPr>
              <a:t>()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end = “”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xmlns="" id="{2FA572C3-97AE-E044-B70E-75AC0DB1A98A}"/>
              </a:ext>
            </a:extLst>
          </p:cNvPr>
          <p:cNvSpPr/>
          <p:nvPr/>
        </p:nvSpPr>
        <p:spPr>
          <a:xfrm>
            <a:off x="4217177" y="3524250"/>
            <a:ext cx="1219200" cy="120015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E9BD9AF-617C-3B4F-BB81-94F50AE4ECAC}"/>
              </a:ext>
            </a:extLst>
          </p:cNvPr>
          <p:cNvSpPr txBox="1"/>
          <p:nvPr/>
        </p:nvSpPr>
        <p:spPr>
          <a:xfrm>
            <a:off x="5662344" y="3524250"/>
            <a:ext cx="60424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file contains some information about </a:t>
            </a:r>
            <a:r>
              <a:rPr lang="en-US" sz="2400" dirty="0" smtClean="0"/>
              <a:t>sales</a:t>
            </a:r>
            <a:endParaRPr lang="en-US" sz="2400" dirty="0"/>
          </a:p>
          <a:p>
            <a:r>
              <a:rPr lang="en-US" sz="2400" dirty="0"/>
              <a:t>Total sales today = </a:t>
            </a:r>
            <a:r>
              <a:rPr lang="en-US" sz="2400" dirty="0" smtClean="0"/>
              <a:t>QAR100,000</a:t>
            </a:r>
            <a:endParaRPr lang="en-US" sz="2400" dirty="0"/>
          </a:p>
          <a:p>
            <a:r>
              <a:rPr lang="en-US" sz="2400" dirty="0"/>
              <a:t>Sales from PCs = </a:t>
            </a:r>
            <a:r>
              <a:rPr lang="en-US" sz="2400" dirty="0" smtClean="0"/>
              <a:t>QAR70,000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B533DF2-153E-F44E-BC54-58C9F2D82AEE}"/>
              </a:ext>
            </a:extLst>
          </p:cNvPr>
          <p:cNvSpPr txBox="1"/>
          <p:nvPr/>
        </p:nvSpPr>
        <p:spPr>
          <a:xfrm>
            <a:off x="491662" y="5542299"/>
            <a:ext cx="1099442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Only </a:t>
            </a:r>
            <a:r>
              <a:rPr lang="en-US" sz="2400" dirty="0" smtClean="0"/>
              <a:t>a solo </a:t>
            </a:r>
            <a:r>
              <a:rPr lang="en-US" sz="2400" dirty="0"/>
              <a:t>newline </a:t>
            </a:r>
            <a:r>
              <a:rPr lang="en-US" sz="2400" dirty="0" smtClean="0"/>
              <a:t>will be </a:t>
            </a:r>
            <a:r>
              <a:rPr lang="en-US" sz="2400" dirty="0"/>
              <a:t>generated by </a:t>
            </a:r>
            <a:r>
              <a:rPr lang="en-US" sz="2400" dirty="0" err="1" smtClean="0"/>
              <a:t>readline</a:t>
            </a:r>
            <a:r>
              <a:rPr lang="en-US" sz="2400" dirty="0" smtClean="0"/>
              <a:t>(), hence, the output on the right side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endCxn id="10" idx="0"/>
          </p:cNvCxnSpPr>
          <p:nvPr/>
        </p:nvCxnSpPr>
        <p:spPr>
          <a:xfrm>
            <a:off x="3991210" y="5093821"/>
            <a:ext cx="1997662" cy="44847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828800" y="3497837"/>
            <a:ext cx="1123720" cy="44182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828800" y="4238510"/>
            <a:ext cx="1123720" cy="44182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708435" y="4612900"/>
            <a:ext cx="1123720" cy="44182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Looping Through a File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</a:t>
            </a:r>
            <a:r>
              <a:rPr lang="en-US" dirty="0"/>
              <a:t>strings, lists, tuples, and dictionaries, </a:t>
            </a:r>
            <a:r>
              <a:rPr lang="en-US" dirty="0" smtClean="0"/>
              <a:t>you </a:t>
            </a:r>
            <a:r>
              <a:rPr lang="en-US" dirty="0"/>
              <a:t>can </a:t>
            </a:r>
            <a:r>
              <a:rPr lang="en-US" dirty="0" smtClean="0"/>
              <a:t>also loop </a:t>
            </a:r>
            <a:r>
              <a:rPr lang="en-US" dirty="0"/>
              <a:t>through a file line by </a:t>
            </a:r>
            <a:r>
              <a:rPr lang="en-US" dirty="0" smtClean="0"/>
              <a:t>line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695896" y="3339495"/>
            <a:ext cx="309802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"r")</a:t>
            </a:r>
          </a:p>
          <a:p>
            <a:endParaRPr lang="en-US" sz="2400" dirty="0"/>
          </a:p>
          <a:p>
            <a:r>
              <a:rPr lang="en-US" sz="2400" dirty="0"/>
              <a:t>for </a:t>
            </a:r>
            <a:r>
              <a:rPr lang="en-US" sz="2400" dirty="0" err="1"/>
              <a:t>i</a:t>
            </a:r>
            <a:r>
              <a:rPr lang="en-US" sz="2400" dirty="0"/>
              <a:t> in f:</a:t>
            </a:r>
          </a:p>
          <a:p>
            <a:r>
              <a:rPr lang="en-US" sz="2400" dirty="0"/>
              <a:t>    print(i, </a:t>
            </a:r>
            <a:r>
              <a:rPr lang="en-US" sz="2400" dirty="0">
                <a:solidFill>
                  <a:srgbClr val="FF0000"/>
                </a:solidFill>
              </a:rPr>
              <a:t>end = </a:t>
            </a:r>
            <a:r>
              <a:rPr lang="en-US" sz="2400" dirty="0" smtClean="0">
                <a:solidFill>
                  <a:srgbClr val="FF0000"/>
                </a:solidFill>
              </a:rPr>
              <a:t>""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xmlns="" id="{2FA572C3-97AE-E044-B70E-75AC0DB1A98A}"/>
              </a:ext>
            </a:extLst>
          </p:cNvPr>
          <p:cNvSpPr/>
          <p:nvPr/>
        </p:nvSpPr>
        <p:spPr>
          <a:xfrm>
            <a:off x="4217177" y="3524250"/>
            <a:ext cx="1219200" cy="120015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E9BD9AF-617C-3B4F-BB81-94F50AE4ECAC}"/>
              </a:ext>
            </a:extLst>
          </p:cNvPr>
          <p:cNvSpPr txBox="1"/>
          <p:nvPr/>
        </p:nvSpPr>
        <p:spPr>
          <a:xfrm>
            <a:off x="5734565" y="3501069"/>
            <a:ext cx="60424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file contains some information about sales</a:t>
            </a:r>
          </a:p>
          <a:p>
            <a:r>
              <a:rPr lang="en-US" sz="2400" dirty="0"/>
              <a:t>Total sales today = QAR100,000</a:t>
            </a:r>
          </a:p>
          <a:p>
            <a:r>
              <a:rPr lang="en-US" sz="2400" dirty="0"/>
              <a:t>Sales from PCs = QAR70,000</a:t>
            </a:r>
          </a:p>
          <a:p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B533DF2-153E-F44E-BC54-58C9F2D82AEE}"/>
              </a:ext>
            </a:extLst>
          </p:cNvPr>
          <p:cNvSpPr txBox="1"/>
          <p:nvPr/>
        </p:nvSpPr>
        <p:spPr>
          <a:xfrm>
            <a:off x="699568" y="5381512"/>
            <a:ext cx="11014875" cy="830997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Again, each line returned will produce a newline, hence, the usage of the </a:t>
            </a:r>
            <a:r>
              <a:rPr lang="en-US" sz="2400" i="1" dirty="0">
                <a:solidFill>
                  <a:srgbClr val="FF0000"/>
                </a:solidFill>
              </a:rPr>
              <a:t>end</a:t>
            </a:r>
            <a:r>
              <a:rPr lang="en-US" sz="2400" dirty="0"/>
              <a:t> keyword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 </a:t>
            </a:r>
            <a:r>
              <a:rPr lang="en-US" sz="2400" dirty="0"/>
              <a:t>the print </a:t>
            </a:r>
            <a:r>
              <a:rPr lang="en-US" sz="2400" dirty="0" smtClean="0"/>
              <a:t>function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573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Writing to a File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write to a file, </a:t>
            </a:r>
            <a:r>
              <a:rPr lang="en-US" dirty="0" smtClean="0"/>
              <a:t>you </a:t>
            </a:r>
            <a:r>
              <a:rPr lang="en-US" dirty="0"/>
              <a:t>can use the </a:t>
            </a:r>
            <a:r>
              <a:rPr lang="en-US" b="1" dirty="0">
                <a:solidFill>
                  <a:srgbClr val="C00000"/>
                </a:solidFill>
              </a:rPr>
              <a:t>“w”</a:t>
            </a:r>
            <a:r>
              <a:rPr lang="en-US" dirty="0"/>
              <a:t> or the </a:t>
            </a:r>
            <a:r>
              <a:rPr lang="en-US" b="1" dirty="0">
                <a:solidFill>
                  <a:srgbClr val="C00000"/>
                </a:solidFill>
              </a:rPr>
              <a:t>“a”</a:t>
            </a:r>
            <a:r>
              <a:rPr lang="en-US" dirty="0"/>
              <a:t> mode in the </a:t>
            </a:r>
            <a:r>
              <a:rPr lang="en-US" i="1" dirty="0"/>
              <a:t>open() </a:t>
            </a:r>
            <a:r>
              <a:rPr lang="en-US" dirty="0"/>
              <a:t>function </a:t>
            </a:r>
            <a:r>
              <a:rPr lang="en-US" dirty="0" smtClean="0"/>
              <a:t>alongside the </a:t>
            </a:r>
            <a:r>
              <a:rPr lang="en-US" i="1" dirty="0" smtClean="0">
                <a:solidFill>
                  <a:srgbClr val="00B050"/>
                </a:solidFill>
              </a:rPr>
              <a:t>write()</a:t>
            </a:r>
            <a:r>
              <a:rPr lang="en-US" dirty="0" smtClean="0"/>
              <a:t> function as </a:t>
            </a:r>
            <a:r>
              <a:rPr lang="en-US" dirty="0"/>
              <a:t>follows: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2322306" y="2734343"/>
            <a:ext cx="7547387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"w")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"This file contains some information about sales\n"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"Total sales today = QAR100,000\n"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"Sales from PCs = QAR70,000\n"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b="1" dirty="0" err="1">
                <a:solidFill>
                  <a:srgbClr val="0070C0"/>
                </a:solidFill>
              </a:rPr>
              <a:t>close</a:t>
            </a:r>
            <a:r>
              <a:rPr lang="en-US" sz="2400" b="1" dirty="0">
                <a:solidFill>
                  <a:srgbClr val="0070C0"/>
                </a:solidFill>
              </a:rPr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B533DF2-153E-F44E-BC54-58C9F2D82AEE}"/>
              </a:ext>
            </a:extLst>
          </p:cNvPr>
          <p:cNvSpPr txBox="1"/>
          <p:nvPr/>
        </p:nvSpPr>
        <p:spPr>
          <a:xfrm>
            <a:off x="710157" y="4761471"/>
            <a:ext cx="11231664" cy="9541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Every time we run this code, the same above content will be written </a:t>
            </a:r>
            <a:r>
              <a:rPr lang="en-US" sz="2800" dirty="0" smtClean="0"/>
              <a:t>(</a:t>
            </a:r>
            <a:r>
              <a:rPr lang="en-US" sz="2800" dirty="0"/>
              <a:t>NOT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appended</a:t>
            </a:r>
            <a:r>
              <a:rPr lang="en-US" sz="2800" dirty="0"/>
              <a:t>) to </a:t>
            </a:r>
            <a:r>
              <a:rPr lang="en-US" sz="2800" i="1" dirty="0"/>
              <a:t>file1.txt</a:t>
            </a:r>
            <a:r>
              <a:rPr lang="en-US" sz="2800" dirty="0"/>
              <a:t> since we are using the </a:t>
            </a:r>
            <a:r>
              <a:rPr lang="en-US" sz="2800" b="1" dirty="0">
                <a:solidFill>
                  <a:srgbClr val="C00000"/>
                </a:solidFill>
              </a:rPr>
              <a:t>“w”</a:t>
            </a:r>
            <a:r>
              <a:rPr lang="en-US" sz="2800" dirty="0"/>
              <a:t> </a:t>
            </a:r>
            <a:r>
              <a:rPr lang="en-US" sz="2800" dirty="0" smtClean="0"/>
              <a:t>mode</a:t>
            </a:r>
            <a:endParaRPr lang="en-US" sz="28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B533DF2-153E-F44E-BC54-58C9F2D82AEE}"/>
              </a:ext>
            </a:extLst>
          </p:cNvPr>
          <p:cNvSpPr txBox="1"/>
          <p:nvPr/>
        </p:nvSpPr>
        <p:spPr>
          <a:xfrm>
            <a:off x="710157" y="5788045"/>
            <a:ext cx="11231664" cy="9541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If</a:t>
            </a:r>
            <a:r>
              <a:rPr lang="en-US" sz="2800" dirty="0"/>
              <a:t>, alternatively, </a:t>
            </a:r>
            <a:r>
              <a:rPr lang="en-US" sz="2800" dirty="0" smtClean="0"/>
              <a:t>we </a:t>
            </a:r>
            <a:r>
              <a:rPr lang="en-US" sz="2800" dirty="0"/>
              <a:t>use the </a:t>
            </a:r>
            <a:r>
              <a:rPr lang="en-US" sz="2800" b="1" dirty="0">
                <a:solidFill>
                  <a:srgbClr val="C00000"/>
                </a:solidFill>
              </a:rPr>
              <a:t>“a”</a:t>
            </a:r>
            <a:r>
              <a:rPr lang="en-US" sz="2800" dirty="0"/>
              <a:t> mode, each time we run the code, the </a:t>
            </a:r>
            <a:r>
              <a:rPr lang="en-US" sz="2800" dirty="0" smtClean="0"/>
              <a:t>same </a:t>
            </a:r>
            <a:br>
              <a:rPr lang="en-US" sz="2800" dirty="0" smtClean="0"/>
            </a:br>
            <a:r>
              <a:rPr lang="en-US" sz="2800" dirty="0" smtClean="0"/>
              <a:t>above </a:t>
            </a:r>
            <a:r>
              <a:rPr lang="en-US" sz="2800" dirty="0"/>
              <a:t>content </a:t>
            </a:r>
            <a:r>
              <a:rPr lang="en-US" sz="2800" dirty="0" smtClean="0"/>
              <a:t>will </a:t>
            </a:r>
            <a:r>
              <a:rPr lang="en-US" sz="2800" dirty="0"/>
              <a:t>be </a:t>
            </a:r>
            <a:r>
              <a:rPr lang="en-US" sz="2800" i="1" u="sng" dirty="0"/>
              <a:t>appended to the end</a:t>
            </a:r>
            <a:r>
              <a:rPr lang="en-US" sz="2800" dirty="0"/>
              <a:t> of </a:t>
            </a:r>
            <a:r>
              <a:rPr lang="en-US" sz="2800" i="1" dirty="0"/>
              <a:t>file1.txt</a:t>
            </a:r>
          </a:p>
        </p:txBody>
      </p:sp>
    </p:spTree>
    <p:extLst>
      <p:ext uri="{BB962C8B-B14F-4D97-AF65-F5344CB8AC3E}">
        <p14:creationId xmlns:p14="http://schemas.microsoft.com/office/powerpoint/2010/main" val="367528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write to a file, </a:t>
            </a:r>
            <a:r>
              <a:rPr lang="en-US" dirty="0" smtClean="0"/>
              <a:t>you </a:t>
            </a:r>
            <a:r>
              <a:rPr lang="en-US" dirty="0"/>
              <a:t>can use the </a:t>
            </a:r>
            <a:r>
              <a:rPr lang="en-US" b="1" dirty="0">
                <a:solidFill>
                  <a:srgbClr val="C00000"/>
                </a:solidFill>
              </a:rPr>
              <a:t>“w”</a:t>
            </a:r>
            <a:r>
              <a:rPr lang="en-US" dirty="0"/>
              <a:t> or the </a:t>
            </a:r>
            <a:r>
              <a:rPr lang="en-US" b="1" dirty="0">
                <a:solidFill>
                  <a:srgbClr val="C00000"/>
                </a:solidFill>
              </a:rPr>
              <a:t>“a”</a:t>
            </a:r>
            <a:r>
              <a:rPr lang="en-US" dirty="0"/>
              <a:t> mode in the </a:t>
            </a:r>
            <a:r>
              <a:rPr lang="en-US" i="1" dirty="0"/>
              <a:t>open() </a:t>
            </a:r>
            <a:r>
              <a:rPr lang="en-US" dirty="0"/>
              <a:t>function </a:t>
            </a:r>
            <a:r>
              <a:rPr lang="en-US" dirty="0" smtClean="0"/>
              <a:t>alongside the </a:t>
            </a:r>
            <a:r>
              <a:rPr lang="en-US" i="1" dirty="0" smtClean="0">
                <a:solidFill>
                  <a:srgbClr val="00B050"/>
                </a:solidFill>
              </a:rPr>
              <a:t>write()</a:t>
            </a:r>
            <a:r>
              <a:rPr lang="en-US" dirty="0" smtClean="0"/>
              <a:t> function as </a:t>
            </a:r>
            <a:r>
              <a:rPr lang="en-US" dirty="0"/>
              <a:t>follows: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2322306" y="2734343"/>
            <a:ext cx="7547387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"w")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"This file contains some information about sales\n"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"Total sales today = QAR100,000\n"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write</a:t>
            </a:r>
            <a:r>
              <a:rPr lang="en-US" sz="2400" dirty="0">
                <a:solidFill>
                  <a:srgbClr val="00B050"/>
                </a:solidFill>
              </a:rPr>
              <a:t>(</a:t>
            </a:r>
            <a:r>
              <a:rPr lang="en-US" sz="2400" dirty="0"/>
              <a:t>"Sales from PCs = QAR70,000\n"</a:t>
            </a:r>
            <a:r>
              <a:rPr lang="en-US" sz="2400" dirty="0">
                <a:solidFill>
                  <a:srgbClr val="00B050"/>
                </a:solidFill>
              </a:rPr>
              <a:t>)</a:t>
            </a:r>
          </a:p>
          <a:p>
            <a:r>
              <a:rPr lang="en-US" sz="2400" dirty="0" err="1"/>
              <a:t>f.</a:t>
            </a:r>
            <a:r>
              <a:rPr lang="en-US" sz="2400" b="1" dirty="0" err="1">
                <a:solidFill>
                  <a:srgbClr val="0070C0"/>
                </a:solidFill>
              </a:rPr>
              <a:t>close</a:t>
            </a:r>
            <a:r>
              <a:rPr lang="en-US" sz="2400" b="1" dirty="0">
                <a:solidFill>
                  <a:srgbClr val="0070C0"/>
                </a:solidFill>
              </a:rPr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B533DF2-153E-F44E-BC54-58C9F2D82AEE}"/>
              </a:ext>
            </a:extLst>
          </p:cNvPr>
          <p:cNvSpPr txBox="1"/>
          <p:nvPr/>
        </p:nvSpPr>
        <p:spPr>
          <a:xfrm>
            <a:off x="401684" y="4842982"/>
            <a:ext cx="11611577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Also, once we are finished writing to the file, we should always close it using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 </a:t>
            </a:r>
            <a:r>
              <a:rPr lang="en-US" sz="2800" b="1" i="1" dirty="0" smtClean="0">
                <a:solidFill>
                  <a:srgbClr val="0070C0"/>
                </a:solidFill>
              </a:rPr>
              <a:t>close</a:t>
            </a:r>
            <a:r>
              <a:rPr lang="en-US" sz="2800" b="1" i="1" dirty="0">
                <a:solidFill>
                  <a:srgbClr val="0070C0"/>
                </a:solidFill>
              </a:rPr>
              <a:t>()</a:t>
            </a:r>
            <a:r>
              <a:rPr lang="en-US" sz="2800" dirty="0"/>
              <a:t> function. This will ensure that the written content are pushed from </a:t>
            </a:r>
            <a:br>
              <a:rPr lang="en-US" sz="2800" dirty="0"/>
            </a:br>
            <a:r>
              <a:rPr lang="en-US" sz="2800" dirty="0"/>
              <a:t>volatile memory (i.e., RAM) to non-volatile memory (i.e., disk), thus </a:t>
            </a:r>
            <a:r>
              <a:rPr lang="en-US" sz="2800" dirty="0" smtClean="0"/>
              <a:t>preserved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224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Writing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dirty="0"/>
              <a:t>can also write information into a text file via the already </a:t>
            </a:r>
            <a:r>
              <a:rPr lang="en-US" dirty="0" smtClean="0"/>
              <a:t>familiar </a:t>
            </a:r>
            <a:r>
              <a:rPr lang="en-US" dirty="0"/>
              <a:t>print() function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1942431" y="3031798"/>
            <a:ext cx="8002960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"w")</a:t>
            </a:r>
          </a:p>
          <a:p>
            <a:r>
              <a:rPr lang="en-US" sz="2400" dirty="0"/>
              <a:t>print("This file contains some information about sales", </a:t>
            </a:r>
            <a:r>
              <a:rPr lang="en-US" sz="2400" dirty="0">
                <a:solidFill>
                  <a:srgbClr val="C00000"/>
                </a:solidFill>
              </a:rPr>
              <a:t>file = f</a:t>
            </a:r>
            <a:r>
              <a:rPr lang="en-US" sz="2400" dirty="0"/>
              <a:t>)</a:t>
            </a:r>
          </a:p>
          <a:p>
            <a:r>
              <a:rPr lang="en-US" sz="2400" dirty="0"/>
              <a:t>print("Total sales today = QAR100,000", </a:t>
            </a:r>
            <a:r>
              <a:rPr lang="en-US" sz="2400" dirty="0">
                <a:solidFill>
                  <a:srgbClr val="C00000"/>
                </a:solidFill>
              </a:rPr>
              <a:t>file = f</a:t>
            </a:r>
            <a:r>
              <a:rPr lang="en-US" sz="2400" dirty="0"/>
              <a:t>)</a:t>
            </a:r>
          </a:p>
          <a:p>
            <a:r>
              <a:rPr lang="en-US" sz="2400" dirty="0"/>
              <a:t>print("Sales from PCs = QAR70,000", </a:t>
            </a:r>
            <a:r>
              <a:rPr lang="en-US" sz="2400" dirty="0">
                <a:solidFill>
                  <a:srgbClr val="C00000"/>
                </a:solidFill>
              </a:rPr>
              <a:t>file = f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f.close</a:t>
            </a:r>
            <a:r>
              <a:rPr lang="en-US" sz="2400" dirty="0"/>
              <a:t>()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B533DF2-153E-F44E-BC54-58C9F2D82AEE}"/>
              </a:ext>
            </a:extLst>
          </p:cNvPr>
          <p:cNvSpPr txBox="1"/>
          <p:nvPr/>
        </p:nvSpPr>
        <p:spPr>
          <a:xfrm>
            <a:off x="1071070" y="5345966"/>
            <a:ext cx="10447797" cy="8309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This behaves exactly like a normal </a:t>
            </a:r>
            <a:r>
              <a:rPr lang="en-US" sz="2400" dirty="0" smtClean="0"/>
              <a:t>print, </a:t>
            </a:r>
            <a:r>
              <a:rPr lang="en-US" sz="2400" dirty="0"/>
              <a:t>except that the </a:t>
            </a:r>
            <a:r>
              <a:rPr lang="en-US" sz="2400"/>
              <a:t>result </a:t>
            </a:r>
            <a:r>
              <a:rPr lang="en-US" sz="2400" smtClean="0"/>
              <a:t>will be </a:t>
            </a:r>
            <a:r>
              <a:rPr lang="en-US" sz="2400" dirty="0"/>
              <a:t>sent to a file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rather </a:t>
            </a:r>
            <a:r>
              <a:rPr lang="en-US" sz="2400" dirty="0"/>
              <a:t>than to the screen</a:t>
            </a:r>
          </a:p>
        </p:txBody>
      </p:sp>
    </p:spTree>
    <p:extLst>
      <p:ext uri="{BB962C8B-B14F-4D97-AF65-F5344CB8AC3E}">
        <p14:creationId xmlns:p14="http://schemas.microsoft.com/office/powerpoint/2010/main" val="110086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Deleting a File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delete a file, </a:t>
            </a:r>
            <a:r>
              <a:rPr lang="en-US" dirty="0" smtClean="0"/>
              <a:t>you </a:t>
            </a:r>
            <a:r>
              <a:rPr lang="en-US" dirty="0"/>
              <a:t>must first import the OS module, and </a:t>
            </a:r>
            <a:r>
              <a:rPr lang="en-US" dirty="0" smtClean="0"/>
              <a:t>then run </a:t>
            </a:r>
            <a:r>
              <a:rPr lang="en-US" dirty="0"/>
              <a:t>its </a:t>
            </a:r>
            <a:r>
              <a:rPr lang="en-US" i="1" dirty="0" err="1">
                <a:solidFill>
                  <a:srgbClr val="0070C0"/>
                </a:solidFill>
              </a:rPr>
              <a:t>os.remove</a:t>
            </a:r>
            <a:r>
              <a:rPr lang="en-US" i="1" dirty="0">
                <a:solidFill>
                  <a:srgbClr val="0070C0"/>
                </a:solidFill>
              </a:rPr>
              <a:t>()</a:t>
            </a:r>
            <a:r>
              <a:rPr lang="en-US" dirty="0"/>
              <a:t> </a:t>
            </a:r>
            <a:r>
              <a:rPr lang="en-US" dirty="0" smtClean="0"/>
              <a:t>function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You </a:t>
            </a:r>
            <a:r>
              <a:rPr lang="en-US" dirty="0"/>
              <a:t>can also check if the file </a:t>
            </a:r>
            <a:r>
              <a:rPr lang="en-US" dirty="0" smtClean="0"/>
              <a:t>exists </a:t>
            </a:r>
            <a:r>
              <a:rPr lang="en-US" dirty="0"/>
              <a:t>before </a:t>
            </a:r>
            <a:r>
              <a:rPr lang="en-US" dirty="0" smtClean="0"/>
              <a:t>you </a:t>
            </a:r>
            <a:r>
              <a:rPr lang="en-US" dirty="0"/>
              <a:t>try to delete </a:t>
            </a:r>
            <a:r>
              <a:rPr lang="en-US" dirty="0" smtClean="0"/>
              <a:t>it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3999831" y="2776420"/>
            <a:ext cx="2884444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import </a:t>
            </a:r>
            <a:r>
              <a:rPr lang="en-US" sz="2400" dirty="0" err="1"/>
              <a:t>os</a:t>
            </a:r>
            <a:endParaRPr lang="en-US" sz="2400" dirty="0"/>
          </a:p>
          <a:p>
            <a:r>
              <a:rPr lang="en-US" sz="2400" dirty="0" err="1"/>
              <a:t>os.remove</a:t>
            </a:r>
            <a:r>
              <a:rPr lang="en-US" sz="2400" dirty="0"/>
              <a:t>("file1.txt")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B14C178-E169-A343-B81B-4F1925C689F1}"/>
              </a:ext>
            </a:extLst>
          </p:cNvPr>
          <p:cNvSpPr txBox="1"/>
          <p:nvPr/>
        </p:nvSpPr>
        <p:spPr>
          <a:xfrm>
            <a:off x="3399571" y="4372908"/>
            <a:ext cx="4084964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import </a:t>
            </a:r>
            <a:r>
              <a:rPr lang="en-US" sz="2400" dirty="0" err="1"/>
              <a:t>os</a:t>
            </a:r>
            <a:endParaRPr lang="en-US" sz="2400" dirty="0"/>
          </a:p>
          <a:p>
            <a:r>
              <a:rPr lang="en-US" sz="2400" dirty="0"/>
              <a:t>if </a:t>
            </a:r>
            <a:r>
              <a:rPr lang="en-US" sz="2400" dirty="0" err="1"/>
              <a:t>os.path.exists</a:t>
            </a:r>
            <a:r>
              <a:rPr lang="en-US" sz="2400" dirty="0"/>
              <a:t>("file1.txt"):</a:t>
            </a:r>
          </a:p>
          <a:p>
            <a:r>
              <a:rPr lang="en-US" sz="2400" dirty="0"/>
              <a:t>  </a:t>
            </a:r>
            <a:r>
              <a:rPr lang="en-US" sz="2400" dirty="0" err="1"/>
              <a:t>os.remove</a:t>
            </a:r>
            <a:r>
              <a:rPr lang="en-US" sz="2400" dirty="0"/>
              <a:t>("file1.txt")</a:t>
            </a:r>
          </a:p>
          <a:p>
            <a:r>
              <a:rPr lang="en-US" sz="2400" dirty="0"/>
              <a:t>else:</a:t>
            </a:r>
          </a:p>
          <a:p>
            <a:r>
              <a:rPr lang="en-US" sz="2400" dirty="0"/>
              <a:t>  print("The file does not exist")</a:t>
            </a:r>
          </a:p>
        </p:txBody>
      </p:sp>
    </p:spTree>
    <p:extLst>
      <p:ext uri="{BB962C8B-B14F-4D97-AF65-F5344CB8AC3E}">
        <p14:creationId xmlns:p14="http://schemas.microsoft.com/office/powerpoint/2010/main" val="71107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r>
              <a:rPr lang="en-US" dirty="0"/>
              <a:t>Copy a File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838200" y="1419742"/>
            <a:ext cx="608685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import </a:t>
            </a:r>
            <a:r>
              <a:rPr lang="en-US" sz="2400" dirty="0" err="1">
                <a:solidFill>
                  <a:srgbClr val="0070C0"/>
                </a:solidFill>
              </a:rPr>
              <a:t>os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def</a:t>
            </a:r>
            <a:r>
              <a:rPr lang="en-US" sz="2400" dirty="0"/>
              <a:t> </a:t>
            </a:r>
            <a:r>
              <a:rPr lang="en-US" sz="2400" dirty="0" err="1"/>
              <a:t>copyFile</a:t>
            </a:r>
            <a:r>
              <a:rPr lang="en-US" sz="2400" dirty="0"/>
              <a:t>(name)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C00000"/>
                </a:solidFill>
              </a:rPr>
              <a:t>if </a:t>
            </a:r>
            <a:r>
              <a:rPr lang="en-US" sz="2400" dirty="0"/>
              <a:t>type(name) is </a:t>
            </a:r>
            <a:r>
              <a:rPr lang="en-US" sz="2400" dirty="0" err="1"/>
              <a:t>str</a:t>
            </a:r>
            <a:r>
              <a:rPr lang="en-US" sz="2400" dirty="0"/>
              <a:t> and </a:t>
            </a:r>
            <a:r>
              <a:rPr lang="en-US" sz="2400" dirty="0" err="1"/>
              <a:t>os.path.exists</a:t>
            </a:r>
            <a:r>
              <a:rPr lang="en-US" sz="2400" dirty="0"/>
              <a:t>(name)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l = </a:t>
            </a:r>
            <a:r>
              <a:rPr lang="en-US" sz="2400" dirty="0" err="1"/>
              <a:t>name.split</a:t>
            </a:r>
            <a:r>
              <a:rPr lang="en-US" sz="2400" dirty="0"/>
              <a:t>(".")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new_name</a:t>
            </a:r>
            <a:r>
              <a:rPr lang="en-US" sz="2400" dirty="0"/>
              <a:t> = l[0] + "_copy." + l[1]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f_source</a:t>
            </a:r>
            <a:r>
              <a:rPr lang="en-US" sz="2400" dirty="0"/>
              <a:t> = open(name, "r")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f_destination</a:t>
            </a:r>
            <a:r>
              <a:rPr lang="en-US" sz="2400" dirty="0"/>
              <a:t> = open(</a:t>
            </a:r>
            <a:r>
              <a:rPr lang="en-US" sz="2400" dirty="0" err="1"/>
              <a:t>new_name</a:t>
            </a:r>
            <a:r>
              <a:rPr lang="en-US" sz="2400" dirty="0"/>
              <a:t>, "w")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f_destination.write</a:t>
            </a:r>
            <a:r>
              <a:rPr lang="en-US" sz="2400" dirty="0"/>
              <a:t>(</a:t>
            </a:r>
            <a:r>
              <a:rPr lang="en-US" sz="2400" dirty="0" err="1"/>
              <a:t>f_source.read</a:t>
            </a:r>
            <a:r>
              <a:rPr lang="en-US" sz="2400" dirty="0"/>
              <a:t>())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f_source.close</a:t>
            </a:r>
            <a:r>
              <a:rPr lang="en-US" sz="2400" dirty="0"/>
              <a:t>()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f_destination.close</a:t>
            </a:r>
            <a:r>
              <a:rPr lang="en-US" sz="2400" dirty="0"/>
              <a:t>()</a:t>
            </a:r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C00000"/>
                </a:solidFill>
              </a:rPr>
              <a:t>else:</a:t>
            </a:r>
          </a:p>
          <a:p>
            <a:r>
              <a:rPr lang="en-US" sz="2400" dirty="0"/>
              <a:t>        print("The file does not exist!")</a:t>
            </a:r>
          </a:p>
          <a:p>
            <a:endParaRPr lang="en-US" sz="2400" dirty="0"/>
          </a:p>
          <a:p>
            <a:r>
              <a:rPr lang="en-US" sz="2400" dirty="0" err="1">
                <a:solidFill>
                  <a:srgbClr val="0070C0"/>
                </a:solidFill>
              </a:rPr>
              <a:t>copyFile</a:t>
            </a:r>
            <a:r>
              <a:rPr lang="en-US" sz="2400" dirty="0">
                <a:solidFill>
                  <a:srgbClr val="0070C0"/>
                </a:solidFill>
              </a:rPr>
              <a:t>("file1.txt")</a:t>
            </a:r>
          </a:p>
        </p:txBody>
      </p:sp>
    </p:spTree>
    <p:extLst>
      <p:ext uri="{BB962C8B-B14F-4D97-AF65-F5344CB8AC3E}">
        <p14:creationId xmlns:p14="http://schemas.microsoft.com/office/powerpoint/2010/main" val="86899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Word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utility on Unix/Linux systems is a small program called “</a:t>
            </a:r>
            <a:r>
              <a:rPr lang="en-US" dirty="0" err="1"/>
              <a:t>wc</a:t>
            </a:r>
            <a:r>
              <a:rPr lang="en-US" dirty="0"/>
              <a:t>” which, if called for any file, </a:t>
            </a:r>
            <a:r>
              <a:rPr lang="en-US" dirty="0" smtClean="0"/>
              <a:t>returns </a:t>
            </a:r>
            <a:r>
              <a:rPr lang="en-US" dirty="0"/>
              <a:t>the numbers of lines, words, and characters contained therein</a:t>
            </a:r>
          </a:p>
          <a:p>
            <a:endParaRPr lang="en-US" dirty="0"/>
          </a:p>
          <a:p>
            <a:r>
              <a:rPr lang="en-US" dirty="0"/>
              <a:t>We can create our version of “</a:t>
            </a:r>
            <a:r>
              <a:rPr lang="en-US" dirty="0" err="1"/>
              <a:t>wc</a:t>
            </a:r>
            <a:r>
              <a:rPr lang="en-US" dirty="0"/>
              <a:t>” in Python as follows: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B14C178-E169-A343-B81B-4F1925C689F1}"/>
              </a:ext>
            </a:extLst>
          </p:cNvPr>
          <p:cNvSpPr txBox="1"/>
          <p:nvPr/>
        </p:nvSpPr>
        <p:spPr>
          <a:xfrm>
            <a:off x="1130506" y="4065489"/>
            <a:ext cx="608685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import </a:t>
            </a:r>
            <a:r>
              <a:rPr lang="en-US" sz="2400" dirty="0" err="1">
                <a:solidFill>
                  <a:srgbClr val="0070C0"/>
                </a:solidFill>
              </a:rPr>
              <a:t>os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def</a:t>
            </a:r>
            <a:r>
              <a:rPr lang="en-US" sz="2400" dirty="0"/>
              <a:t> </a:t>
            </a:r>
            <a:r>
              <a:rPr lang="en-US" sz="2400" dirty="0" err="1"/>
              <a:t>wordCount</a:t>
            </a:r>
            <a:r>
              <a:rPr lang="en-US" sz="2400" dirty="0"/>
              <a:t>(name)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C00000"/>
                </a:solidFill>
              </a:rPr>
              <a:t>if</a:t>
            </a:r>
            <a:r>
              <a:rPr lang="en-US" sz="2400" dirty="0"/>
              <a:t> type(name) is </a:t>
            </a:r>
            <a:r>
              <a:rPr lang="en-US" sz="2400" dirty="0" err="1"/>
              <a:t>str</a:t>
            </a:r>
            <a:r>
              <a:rPr lang="en-US" sz="2400" dirty="0"/>
              <a:t> and </a:t>
            </a:r>
            <a:r>
              <a:rPr lang="en-US" sz="2400" dirty="0" err="1"/>
              <a:t>os.path.exists</a:t>
            </a:r>
            <a:r>
              <a:rPr lang="en-US" sz="2400" dirty="0"/>
              <a:t>(name)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f = open(name)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l_c</a:t>
            </a:r>
            <a:r>
              <a:rPr lang="en-US" sz="2400" dirty="0"/>
              <a:t> = 0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w_c</a:t>
            </a:r>
            <a:r>
              <a:rPr lang="en-US" sz="2400" dirty="0"/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416450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Word Count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B14C178-E169-A343-B81B-4F1925C689F1}"/>
              </a:ext>
            </a:extLst>
          </p:cNvPr>
          <p:cNvSpPr txBox="1"/>
          <p:nvPr/>
        </p:nvSpPr>
        <p:spPr>
          <a:xfrm>
            <a:off x="1130506" y="1836639"/>
            <a:ext cx="920777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       </a:t>
            </a:r>
            <a:r>
              <a:rPr lang="en-US" sz="2400" dirty="0" err="1"/>
              <a:t>c_c</a:t>
            </a:r>
            <a:r>
              <a:rPr lang="en-US" sz="2400" dirty="0"/>
              <a:t> = 0</a:t>
            </a:r>
          </a:p>
          <a:p>
            <a:r>
              <a:rPr lang="en-US" sz="2400" dirty="0">
                <a:solidFill>
                  <a:srgbClr val="C00000"/>
                </a:solidFill>
              </a:rPr>
              <a:t>        for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in f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l_c</a:t>
            </a:r>
            <a:r>
              <a:rPr lang="en-US" sz="2400" dirty="0"/>
              <a:t> = </a:t>
            </a:r>
            <a:r>
              <a:rPr lang="en-US" sz="2400" dirty="0" err="1"/>
              <a:t>l_c</a:t>
            </a:r>
            <a:r>
              <a:rPr lang="en-US" sz="2400" dirty="0"/>
              <a:t> + 1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list_of_words</a:t>
            </a:r>
            <a:r>
              <a:rPr lang="en-US" sz="2400" dirty="0"/>
              <a:t> = </a:t>
            </a:r>
            <a:r>
              <a:rPr lang="en-US" sz="2400" dirty="0" err="1"/>
              <a:t>i.split</a:t>
            </a:r>
            <a:r>
              <a:rPr lang="en-US" sz="2400" dirty="0"/>
              <a:t>()</a:t>
            </a:r>
          </a:p>
          <a:p>
            <a:r>
              <a:rPr lang="en-US" sz="2400" dirty="0"/>
              <a:t>            </a:t>
            </a:r>
            <a:r>
              <a:rPr lang="en-US" sz="2400" dirty="0" err="1"/>
              <a:t>w_c</a:t>
            </a:r>
            <a:r>
              <a:rPr lang="en-US" sz="2400" dirty="0"/>
              <a:t> = </a:t>
            </a:r>
            <a:r>
              <a:rPr lang="en-US" sz="2400" dirty="0" err="1"/>
              <a:t>w_c</a:t>
            </a:r>
            <a:r>
              <a:rPr lang="en-US" sz="2400" dirty="0"/>
              <a:t> + </a:t>
            </a:r>
            <a:r>
              <a:rPr lang="en-US" sz="2400" dirty="0" err="1"/>
              <a:t>len</a:t>
            </a:r>
            <a:r>
              <a:rPr lang="en-US" sz="2400" dirty="0"/>
              <a:t>(</a:t>
            </a:r>
            <a:r>
              <a:rPr lang="en-US" sz="2400" dirty="0" err="1"/>
              <a:t>list_of_words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</a:t>
            </a:r>
            <a:r>
              <a:rPr lang="en-US" sz="2400" dirty="0">
                <a:solidFill>
                  <a:srgbClr val="C00000"/>
                </a:solidFill>
              </a:rPr>
              <a:t>for</a:t>
            </a:r>
            <a:r>
              <a:rPr lang="en-US" sz="2400" dirty="0"/>
              <a:t> j in </a:t>
            </a:r>
            <a:r>
              <a:rPr lang="en-US" sz="2400" dirty="0" err="1"/>
              <a:t>list_of_words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        </a:t>
            </a:r>
            <a:r>
              <a:rPr lang="en-US" sz="2400" dirty="0" err="1"/>
              <a:t>c_c</a:t>
            </a:r>
            <a:r>
              <a:rPr lang="en-US" sz="2400" dirty="0"/>
              <a:t> = </a:t>
            </a:r>
            <a:r>
              <a:rPr lang="en-US" sz="2400" dirty="0" err="1"/>
              <a:t>c_c</a:t>
            </a:r>
            <a:r>
              <a:rPr lang="en-US" sz="2400" dirty="0"/>
              <a:t> + </a:t>
            </a:r>
            <a:r>
              <a:rPr lang="en-US" sz="2400" dirty="0" err="1"/>
              <a:t>len</a:t>
            </a:r>
            <a:r>
              <a:rPr lang="en-US" sz="2400" dirty="0"/>
              <a:t>(j)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dic</a:t>
            </a:r>
            <a:r>
              <a:rPr lang="en-US" sz="2400" dirty="0"/>
              <a:t> = {"Line Count": </a:t>
            </a:r>
            <a:r>
              <a:rPr lang="en-US" sz="2400" dirty="0" err="1"/>
              <a:t>l_c</a:t>
            </a:r>
            <a:r>
              <a:rPr lang="en-US" sz="2400" dirty="0"/>
              <a:t>, "Word Count": </a:t>
            </a:r>
            <a:r>
              <a:rPr lang="en-US" sz="2400" dirty="0" err="1"/>
              <a:t>w_c</a:t>
            </a:r>
            <a:r>
              <a:rPr lang="en-US" sz="2400" dirty="0"/>
              <a:t>, "Character Count": </a:t>
            </a:r>
            <a:r>
              <a:rPr lang="en-US" sz="2400" dirty="0" err="1"/>
              <a:t>c_c</a:t>
            </a:r>
            <a:r>
              <a:rPr lang="en-US" sz="2400" dirty="0"/>
              <a:t>}</a:t>
            </a:r>
          </a:p>
          <a:p>
            <a:r>
              <a:rPr lang="en-US" sz="2400" dirty="0"/>
              <a:t>        return </a:t>
            </a:r>
            <a:r>
              <a:rPr lang="en-US" sz="2400" dirty="0" err="1"/>
              <a:t>dic</a:t>
            </a:r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dirty="0">
                <a:solidFill>
                  <a:srgbClr val="C00000"/>
                </a:solidFill>
              </a:rPr>
              <a:t>else:</a:t>
            </a:r>
          </a:p>
          <a:p>
            <a:r>
              <a:rPr lang="en-US" sz="2400" dirty="0"/>
              <a:t>        print("The file does not exist!")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70C0"/>
                </a:solidFill>
              </a:rPr>
              <a:t>print(</a:t>
            </a:r>
            <a:r>
              <a:rPr lang="en-US" sz="2400" dirty="0" err="1">
                <a:solidFill>
                  <a:srgbClr val="0070C0"/>
                </a:solidFill>
              </a:rPr>
              <a:t>wordCount</a:t>
            </a:r>
            <a:r>
              <a:rPr lang="en-US" sz="2400" dirty="0">
                <a:solidFill>
                  <a:srgbClr val="0070C0"/>
                </a:solidFill>
              </a:rPr>
              <a:t>("file1.txt"))</a:t>
            </a:r>
          </a:p>
        </p:txBody>
      </p:sp>
    </p:spTree>
    <p:extLst>
      <p:ext uri="{BB962C8B-B14F-4D97-AF65-F5344CB8AC3E}">
        <p14:creationId xmlns:p14="http://schemas.microsoft.com/office/powerpoint/2010/main" val="244526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Sequences- Part </a:t>
            </a:r>
            <a:r>
              <a:rPr lang="en-US" dirty="0" smtClean="0"/>
              <a:t>IV (Dictionaries)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smtClean="0"/>
              <a:t>Files:</a:t>
            </a:r>
            <a:endParaRPr lang="en-US" dirty="0"/>
          </a:p>
          <a:p>
            <a:pPr lvl="2"/>
            <a:r>
              <a:rPr lang="en-US" sz="2400" dirty="0" smtClean="0"/>
              <a:t>Why Files</a:t>
            </a:r>
          </a:p>
          <a:p>
            <a:pPr lvl="2"/>
            <a:r>
              <a:rPr lang="en-US" sz="2400" dirty="0" smtClean="0"/>
              <a:t>File Processing</a:t>
            </a:r>
          </a:p>
          <a:p>
            <a:pPr lvl="2"/>
            <a:r>
              <a:rPr lang="en-US" sz="2400" dirty="0" smtClean="0"/>
              <a:t>File Functions</a:t>
            </a:r>
          </a:p>
          <a:p>
            <a:pPr lvl="2"/>
            <a:r>
              <a:rPr lang="en-US" sz="2400" dirty="0" smtClean="0"/>
              <a:t>Examples</a:t>
            </a:r>
            <a:endParaRPr lang="en-US" sz="2400" dirty="0"/>
          </a:p>
          <a:p>
            <a:pPr lvl="2"/>
            <a:endParaRPr lang="en-US" sz="2400" dirty="0"/>
          </a:p>
          <a:p>
            <a:r>
              <a:rPr lang="en-US" dirty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 smtClean="0"/>
              <a:t>HA05 will be out on November 08. It is due on November 17 by midnight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0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Practicing &amp; Discussing HW05 Problems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data that we store in </a:t>
            </a:r>
            <a:r>
              <a:rPr lang="en-US" i="1" dirty="0" smtClean="0"/>
              <a:t>lists</a:t>
            </a:r>
            <a:r>
              <a:rPr lang="en-US" dirty="0" smtClean="0"/>
              <a:t>, </a:t>
            </a:r>
            <a:r>
              <a:rPr lang="en-US" i="1" dirty="0" smtClean="0"/>
              <a:t>tuples</a:t>
            </a:r>
            <a:r>
              <a:rPr lang="en-US" dirty="0" smtClean="0"/>
              <a:t>, and </a:t>
            </a:r>
            <a:r>
              <a:rPr lang="en-US" i="1" dirty="0" smtClean="0"/>
              <a:t>dictionaries</a:t>
            </a:r>
            <a:r>
              <a:rPr lang="en-US" dirty="0" smtClean="0"/>
              <a:t> within any program are lost when the program ends</a:t>
            </a:r>
          </a:p>
          <a:p>
            <a:pPr lvl="1"/>
            <a:r>
              <a:rPr lang="en-US" dirty="0" smtClean="0"/>
              <a:t>These data structures are kept in volatile memory (i.e., RAM)</a:t>
            </a:r>
          </a:p>
          <a:p>
            <a:endParaRPr lang="en-US" dirty="0"/>
          </a:p>
          <a:p>
            <a:r>
              <a:rPr lang="en-US" dirty="0" smtClean="0"/>
              <a:t>To save data for future accesses, we can use </a:t>
            </a:r>
            <a:r>
              <a:rPr lang="en-US" i="1" dirty="0" smtClean="0">
                <a:solidFill>
                  <a:srgbClr val="0070C0"/>
                </a:solidFill>
              </a:rPr>
              <a:t>files</a:t>
            </a:r>
            <a:r>
              <a:rPr lang="en-US" dirty="0" smtClean="0"/>
              <a:t>, which are stored on non-volatile memory (usually on disk drives)</a:t>
            </a:r>
          </a:p>
          <a:p>
            <a:endParaRPr lang="en-US" dirty="0"/>
          </a:p>
          <a:p>
            <a:r>
              <a:rPr lang="en-US" dirty="0" smtClean="0"/>
              <a:t>Files can contain any data type, but the easiest files to work with are those that contain text</a:t>
            </a:r>
          </a:p>
          <a:p>
            <a:pPr lvl="1"/>
            <a:r>
              <a:rPr lang="en-US" dirty="0"/>
              <a:t>You can think of a text file as a (possibly long) string that happens to be stored on </a:t>
            </a:r>
            <a:r>
              <a:rPr lang="en-US" dirty="0" smtClean="0"/>
              <a:t>disk!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514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File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 </a:t>
            </a:r>
            <a:r>
              <a:rPr lang="en-US" dirty="0"/>
              <a:t>has several functions for </a:t>
            </a:r>
            <a:r>
              <a:rPr lang="en-US" i="1" dirty="0"/>
              <a:t>creating</a:t>
            </a:r>
            <a:r>
              <a:rPr lang="en-US" dirty="0"/>
              <a:t>, </a:t>
            </a:r>
            <a:r>
              <a:rPr lang="en-US" i="1" dirty="0"/>
              <a:t>reading</a:t>
            </a:r>
            <a:r>
              <a:rPr lang="en-US" dirty="0"/>
              <a:t>, </a:t>
            </a:r>
            <a:r>
              <a:rPr lang="en-US" i="1" dirty="0"/>
              <a:t>updating</a:t>
            </a:r>
            <a:r>
              <a:rPr lang="en-US" dirty="0"/>
              <a:t>, and </a:t>
            </a:r>
            <a:r>
              <a:rPr lang="en-US" i="1" dirty="0"/>
              <a:t>deleting</a:t>
            </a:r>
            <a:r>
              <a:rPr lang="en-US" dirty="0"/>
              <a:t> </a:t>
            </a:r>
            <a:r>
              <a:rPr lang="en-US" dirty="0" smtClean="0"/>
              <a:t>files</a:t>
            </a:r>
          </a:p>
          <a:p>
            <a:endParaRPr lang="en-US" dirty="0"/>
          </a:p>
          <a:p>
            <a:r>
              <a:rPr lang="en-US" dirty="0" smtClean="0"/>
              <a:t>To create and/or open an existing file in Python, you can use the </a:t>
            </a:r>
            <a:r>
              <a:rPr lang="en-US" i="1" dirty="0" smtClean="0"/>
              <a:t>open() </a:t>
            </a:r>
            <a:r>
              <a:rPr lang="en-US" dirty="0" smtClean="0"/>
              <a:t>function as follows: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&lt;variable&gt;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= open(</a:t>
            </a:r>
            <a:r>
              <a:rPr lang="en-US" b="1" dirty="0" smtClean="0">
                <a:solidFill>
                  <a:srgbClr val="00B050"/>
                </a:solidFill>
              </a:rPr>
              <a:t>&lt;</a:t>
            </a:r>
            <a:r>
              <a:rPr lang="en-US" b="1" dirty="0" err="1" smtClean="0">
                <a:solidFill>
                  <a:srgbClr val="00B050"/>
                </a:solidFill>
              </a:rPr>
              <a:t>file_name</a:t>
            </a:r>
            <a:r>
              <a:rPr lang="en-US" b="1" dirty="0" smtClean="0">
                <a:solidFill>
                  <a:srgbClr val="00B050"/>
                </a:solidFill>
              </a:rPr>
              <a:t>&gt;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C00000"/>
                </a:solidFill>
              </a:rPr>
              <a:t>&lt;mode&gt;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&lt;variable&gt;</a:t>
            </a:r>
            <a:r>
              <a:rPr lang="en-US" dirty="0" smtClean="0"/>
              <a:t> is a file object that you can use in your program to process (i.e., read, write, update, or delete) the file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2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File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5254" cy="435133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&lt;</a:t>
            </a:r>
            <a:r>
              <a:rPr lang="en-US" b="1" dirty="0" err="1" smtClean="0">
                <a:solidFill>
                  <a:srgbClr val="00B050"/>
                </a:solidFill>
              </a:rPr>
              <a:t>file_name</a:t>
            </a:r>
            <a:r>
              <a:rPr lang="en-US" b="1" dirty="0" smtClean="0">
                <a:solidFill>
                  <a:srgbClr val="00B050"/>
                </a:solidFill>
              </a:rPr>
              <a:t>&gt;</a:t>
            </a:r>
            <a:r>
              <a:rPr lang="en-US" dirty="0" smtClean="0"/>
              <a:t> is a string that defines the name of the file on disk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&lt;mode&gt; </a:t>
            </a:r>
            <a:r>
              <a:rPr lang="en-US" dirty="0" smtClean="0"/>
              <a:t>can be </a:t>
            </a:r>
            <a:r>
              <a:rPr lang="en-US" i="1" dirty="0" smtClean="0"/>
              <a:t>only</a:t>
            </a:r>
            <a:r>
              <a:rPr lang="en-US" dirty="0" smtClean="0"/>
              <a:t> </a:t>
            </a:r>
            <a:r>
              <a:rPr lang="en-US" i="1" dirty="0" smtClean="0"/>
              <a:t>1</a:t>
            </a:r>
            <a:r>
              <a:rPr lang="en-US" dirty="0" smtClean="0"/>
              <a:t> of the following four modes: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"r“</a:t>
            </a:r>
            <a:r>
              <a:rPr lang="en-US" dirty="0" smtClean="0"/>
              <a:t>: This is the default mode; It allows opening </a:t>
            </a:r>
            <a:r>
              <a:rPr lang="en-US" dirty="0"/>
              <a:t>a file for </a:t>
            </a:r>
            <a:r>
              <a:rPr lang="en-US" i="1" u="sng" dirty="0" smtClean="0"/>
              <a:t>reading</a:t>
            </a:r>
            <a:r>
              <a:rPr lang="en-US" dirty="0"/>
              <a:t>;</a:t>
            </a:r>
            <a:r>
              <a:rPr lang="en-US" dirty="0" smtClean="0"/>
              <a:t> An error will be generated if </a:t>
            </a:r>
            <a:r>
              <a:rPr lang="en-US" dirty="0"/>
              <a:t>the file does not </a:t>
            </a:r>
            <a:r>
              <a:rPr lang="en-US" dirty="0" smtClean="0"/>
              <a:t>exist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"a“</a:t>
            </a:r>
            <a:r>
              <a:rPr lang="en-US" dirty="0" smtClean="0"/>
              <a:t>: It allows opening </a:t>
            </a:r>
            <a:r>
              <a:rPr lang="en-US" dirty="0"/>
              <a:t>a file for </a:t>
            </a:r>
            <a:r>
              <a:rPr lang="en-US" i="1" u="sng" dirty="0" smtClean="0"/>
              <a:t>appending</a:t>
            </a:r>
            <a:r>
              <a:rPr lang="en-US" dirty="0"/>
              <a:t>;</a:t>
            </a:r>
            <a:r>
              <a:rPr lang="en-US" dirty="0" smtClean="0"/>
              <a:t> It creates </a:t>
            </a:r>
            <a:r>
              <a:rPr lang="en-US" dirty="0"/>
              <a:t>the file if it does not </a:t>
            </a:r>
            <a:r>
              <a:rPr lang="en-US" dirty="0" smtClean="0"/>
              <a:t>exist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"w“</a:t>
            </a:r>
            <a:r>
              <a:rPr lang="en-US" dirty="0" smtClean="0"/>
              <a:t>: It allows opening </a:t>
            </a:r>
            <a:r>
              <a:rPr lang="en-US" dirty="0"/>
              <a:t>a file for </a:t>
            </a:r>
            <a:r>
              <a:rPr lang="en-US" i="1" u="sng" dirty="0" smtClean="0"/>
              <a:t>writing</a:t>
            </a:r>
            <a:r>
              <a:rPr lang="en-US" dirty="0"/>
              <a:t>;</a:t>
            </a:r>
            <a:r>
              <a:rPr lang="en-US" dirty="0" smtClean="0"/>
              <a:t> It </a:t>
            </a:r>
            <a:r>
              <a:rPr lang="en-US" dirty="0"/>
              <a:t>creates the file if it does not </a:t>
            </a:r>
            <a:r>
              <a:rPr lang="en-US" dirty="0" smtClean="0"/>
              <a:t>exist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"x“</a:t>
            </a:r>
            <a:r>
              <a:rPr lang="en-US" dirty="0" smtClean="0"/>
              <a:t>: It allows </a:t>
            </a:r>
            <a:r>
              <a:rPr lang="en-US" i="1" u="sng" dirty="0" smtClean="0"/>
              <a:t>creating</a:t>
            </a:r>
            <a:r>
              <a:rPr lang="en-US" dirty="0" smtClean="0"/>
              <a:t> a </a:t>
            </a:r>
            <a:r>
              <a:rPr lang="en-US" dirty="0"/>
              <a:t>specified </a:t>
            </a:r>
            <a:r>
              <a:rPr lang="en-US" dirty="0" smtClean="0"/>
              <a:t>file; It </a:t>
            </a:r>
            <a:r>
              <a:rPr lang="en-US" dirty="0"/>
              <a:t>returns an error if the file </a:t>
            </a:r>
            <a:r>
              <a:rPr lang="en-US" dirty="0" smtClean="0"/>
              <a:t>exists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016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File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5254" cy="4351338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addition, you </a:t>
            </a:r>
            <a:r>
              <a:rPr lang="en-US" dirty="0"/>
              <a:t>can specify if the file should be handled </a:t>
            </a:r>
            <a:r>
              <a:rPr lang="en-US" dirty="0" smtClean="0"/>
              <a:t>as a </a:t>
            </a:r>
            <a:r>
              <a:rPr lang="en-US" i="1" dirty="0">
                <a:solidFill>
                  <a:srgbClr val="C00000"/>
                </a:solidFill>
              </a:rPr>
              <a:t>binary</a:t>
            </a:r>
            <a:r>
              <a:rPr lang="en-US" dirty="0"/>
              <a:t> </a:t>
            </a:r>
            <a:r>
              <a:rPr lang="en-US" dirty="0" smtClean="0"/>
              <a:t>(e.g., image) or </a:t>
            </a:r>
            <a:r>
              <a:rPr lang="en-US" i="1" dirty="0">
                <a:solidFill>
                  <a:srgbClr val="C00000"/>
                </a:solidFill>
              </a:rPr>
              <a:t>text</a:t>
            </a:r>
            <a:r>
              <a:rPr lang="en-US" dirty="0"/>
              <a:t> </a:t>
            </a:r>
            <a:r>
              <a:rPr lang="en-US" dirty="0" smtClean="0"/>
              <a:t>file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"</a:t>
            </a:r>
            <a:r>
              <a:rPr lang="en-US" b="1" dirty="0" smtClean="0">
                <a:solidFill>
                  <a:srgbClr val="C00000"/>
                </a:solidFill>
              </a:rPr>
              <a:t>t“</a:t>
            </a:r>
            <a:r>
              <a:rPr lang="en-US" dirty="0" smtClean="0"/>
              <a:t>: This is the default value; It allows handling the file as a text file</a:t>
            </a:r>
            <a:endParaRPr lang="en-US" dirty="0"/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"</a:t>
            </a:r>
            <a:r>
              <a:rPr lang="en-US" b="1" dirty="0" smtClean="0">
                <a:solidFill>
                  <a:srgbClr val="C00000"/>
                </a:solidFill>
              </a:rPr>
              <a:t>b“</a:t>
            </a:r>
            <a:r>
              <a:rPr lang="en-US" dirty="0" smtClean="0"/>
              <a:t>: It allows handling the file as a binary fine</a:t>
            </a:r>
          </a:p>
          <a:p>
            <a:pPr lvl="1"/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b="1" i="1" dirty="0">
                <a:solidFill>
                  <a:schemeClr val="accent2"/>
                </a:solidFill>
              </a:rPr>
              <a:t>f = open</a:t>
            </a:r>
            <a:r>
              <a:rPr lang="en-US" b="1" i="1" dirty="0" smtClean="0">
                <a:solidFill>
                  <a:schemeClr val="accent2"/>
                </a:solidFill>
              </a:rPr>
              <a:t>("file1.txt")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is equivalent to </a:t>
            </a:r>
            <a:r>
              <a:rPr lang="en-US" b="1" i="1" dirty="0">
                <a:solidFill>
                  <a:schemeClr val="accent2"/>
                </a:solidFill>
              </a:rPr>
              <a:t>f = open("</a:t>
            </a:r>
            <a:r>
              <a:rPr lang="en-US" b="1" i="1" dirty="0" smtClean="0">
                <a:solidFill>
                  <a:schemeClr val="accent2"/>
                </a:solidFill>
              </a:rPr>
              <a:t>file1.txt“, “</a:t>
            </a:r>
            <a:r>
              <a:rPr lang="en-US" b="1" i="1" dirty="0" err="1" smtClean="0">
                <a:solidFill>
                  <a:schemeClr val="accent2"/>
                </a:solidFill>
              </a:rPr>
              <a:t>rt</a:t>
            </a:r>
            <a:r>
              <a:rPr lang="en-US" b="1" i="1" dirty="0" smtClean="0">
                <a:solidFill>
                  <a:schemeClr val="accent2"/>
                </a:solidFill>
              </a:rPr>
              <a:t>”)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When opening a file for reading, make </a:t>
            </a:r>
            <a:r>
              <a:rPr lang="en-US" dirty="0"/>
              <a:t>sure </a:t>
            </a:r>
            <a:r>
              <a:rPr lang="en-US" dirty="0" smtClean="0"/>
              <a:t>it </a:t>
            </a:r>
            <a:r>
              <a:rPr lang="en-US" dirty="0"/>
              <a:t>exists, or </a:t>
            </a:r>
            <a:r>
              <a:rPr lang="en-US" dirty="0" smtClean="0"/>
              <a:t>otherwise </a:t>
            </a:r>
            <a:r>
              <a:rPr lang="en-US" dirty="0"/>
              <a:t>you will get an </a:t>
            </a:r>
            <a:r>
              <a:rPr lang="en-US" dirty="0" smtClean="0"/>
              <a:t>error!</a:t>
            </a:r>
          </a:p>
        </p:txBody>
      </p:sp>
    </p:spTree>
    <p:extLst>
      <p:ext uri="{BB962C8B-B14F-4D97-AF65-F5344CB8AC3E}">
        <p14:creationId xmlns:p14="http://schemas.microsoft.com/office/powerpoint/2010/main" val="34910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Reading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5254" cy="4351338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/>
              <a:t>open()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/>
              <a:t>function returns </a:t>
            </a:r>
            <a:r>
              <a:rPr lang="en-US" i="1" dirty="0"/>
              <a:t>a file object</a:t>
            </a:r>
            <a:r>
              <a:rPr lang="en-US" dirty="0"/>
              <a:t>, which has a </a:t>
            </a:r>
            <a:r>
              <a:rPr lang="en-US" i="1" dirty="0">
                <a:solidFill>
                  <a:srgbClr val="00B050"/>
                </a:solidFill>
              </a:rPr>
              <a:t>read() </a:t>
            </a:r>
            <a:r>
              <a:rPr lang="en-US" dirty="0"/>
              <a:t>method for reading the content of the </a:t>
            </a:r>
            <a:r>
              <a:rPr lang="en-US" dirty="0" smtClean="0"/>
              <a:t>file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360126" y="3044283"/>
            <a:ext cx="309802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 open</a:t>
            </a:r>
            <a:r>
              <a:rPr lang="en-US" sz="2400" dirty="0" smtClean="0"/>
              <a:t>("file1.txt</a:t>
            </a:r>
            <a:r>
              <a:rPr lang="en-US" sz="2400" dirty="0"/>
              <a:t>", "r")</a:t>
            </a:r>
            <a:br>
              <a:rPr lang="en-US" sz="2400" dirty="0"/>
            </a:br>
            <a:r>
              <a:rPr lang="en-US" sz="2400" dirty="0" smtClean="0"/>
              <a:t>data = </a:t>
            </a:r>
            <a:r>
              <a:rPr lang="en-US" sz="2400" dirty="0" err="1" smtClean="0"/>
              <a:t>f.</a:t>
            </a:r>
            <a:r>
              <a:rPr lang="en-US" sz="2400" dirty="0" err="1" smtClean="0">
                <a:solidFill>
                  <a:srgbClr val="00B050"/>
                </a:solidFill>
              </a:rPr>
              <a:t>read</a:t>
            </a:r>
            <a:r>
              <a:rPr lang="en-US" sz="2400" dirty="0" smtClean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 smtClean="0"/>
              <a:t>print(data)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rint(type(data))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3900" y="5105290"/>
            <a:ext cx="779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The type of data is </a:t>
            </a:r>
            <a:r>
              <a:rPr lang="en-US" sz="2800" i="1" dirty="0" err="1" smtClean="0">
                <a:solidFill>
                  <a:srgbClr val="C00000"/>
                </a:solidFill>
              </a:rPr>
              <a:t>str</a:t>
            </a:r>
            <a:r>
              <a:rPr lang="en-US" sz="2800" i="1" dirty="0" smtClean="0"/>
              <a:t>, which you can parse as usual!</a:t>
            </a:r>
            <a:endParaRPr lang="en-US" sz="2800" i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445048" y="4524964"/>
            <a:ext cx="264148" cy="580326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39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2525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You </a:t>
            </a:r>
            <a:r>
              <a:rPr lang="en-US" dirty="0"/>
              <a:t>can </a:t>
            </a:r>
            <a:r>
              <a:rPr lang="en-US" dirty="0" smtClean="0"/>
              <a:t>also specify </a:t>
            </a:r>
            <a:r>
              <a:rPr lang="en-US" dirty="0"/>
              <a:t>how many </a:t>
            </a:r>
            <a:r>
              <a:rPr lang="en-US" dirty="0" smtClean="0"/>
              <a:t>characters to </a:t>
            </a:r>
            <a:r>
              <a:rPr lang="en-US" dirty="0"/>
              <a:t>return </a:t>
            </a:r>
            <a:r>
              <a:rPr lang="en-US" dirty="0" smtClean="0"/>
              <a:t>from a file using </a:t>
            </a:r>
            <a:r>
              <a:rPr lang="en-US" i="1" dirty="0" smtClean="0">
                <a:solidFill>
                  <a:srgbClr val="00B050"/>
                </a:solidFill>
              </a:rPr>
              <a:t>read(x)</a:t>
            </a:r>
            <a:r>
              <a:rPr lang="en-US" dirty="0" smtClean="0"/>
              <a:t>, where </a:t>
            </a:r>
            <a:r>
              <a:rPr lang="en-US" i="1" dirty="0" smtClean="0"/>
              <a:t>x</a:t>
            </a:r>
            <a:r>
              <a:rPr lang="en-US" dirty="0" smtClean="0"/>
              <a:t> is the first </a:t>
            </a:r>
            <a:r>
              <a:rPr lang="en-US" i="1" dirty="0" smtClean="0"/>
              <a:t>x</a:t>
            </a:r>
            <a:r>
              <a:rPr lang="en-US" dirty="0" smtClean="0"/>
              <a:t> characters in the file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73962" y="3157228"/>
            <a:ext cx="3098028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 open</a:t>
            </a:r>
            <a:r>
              <a:rPr lang="en-US" sz="2400" dirty="0" smtClean="0"/>
              <a:t>("file1.txt</a:t>
            </a:r>
            <a:r>
              <a:rPr lang="en-US" sz="2400" dirty="0"/>
              <a:t>", "r")</a:t>
            </a:r>
            <a:br>
              <a:rPr lang="en-US" sz="2400" dirty="0"/>
            </a:br>
            <a:r>
              <a:rPr lang="en-US" sz="2400" dirty="0" smtClean="0"/>
              <a:t>data = </a:t>
            </a:r>
            <a:r>
              <a:rPr lang="en-US" sz="2400" dirty="0" err="1" smtClean="0"/>
              <a:t>f.</a:t>
            </a:r>
            <a:r>
              <a:rPr lang="en-US" sz="2400" dirty="0" err="1" smtClean="0">
                <a:solidFill>
                  <a:srgbClr val="00B050"/>
                </a:solidFill>
              </a:rPr>
              <a:t>read</a:t>
            </a:r>
            <a:r>
              <a:rPr lang="en-US" sz="2400" dirty="0" smtClean="0">
                <a:solidFill>
                  <a:srgbClr val="00B050"/>
                </a:solidFill>
              </a:rPr>
              <a:t>(10)</a:t>
            </a:r>
          </a:p>
          <a:p>
            <a:r>
              <a:rPr lang="en-US" sz="2400" dirty="0" smtClean="0"/>
              <a:t>print(data)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rint(type(data))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50827" y="3303664"/>
            <a:ext cx="37369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This will return the first </a:t>
            </a:r>
            <a:br>
              <a:rPr lang="en-US" sz="2800" i="1" dirty="0" smtClean="0"/>
            </a:br>
            <a:r>
              <a:rPr lang="en-US" sz="2800" i="1" dirty="0" smtClean="0"/>
              <a:t>10 characters in the file</a:t>
            </a:r>
            <a:endParaRPr lang="en-US" sz="2800" i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534830" y="3744815"/>
            <a:ext cx="1561170" cy="0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1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CC214B-FDBC-3C45-9507-F703AF34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CC341-DCC7-2E45-B425-092D8CC7D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also use the function </a:t>
            </a:r>
            <a:r>
              <a:rPr lang="en-US" i="1" dirty="0" err="1" smtClean="0">
                <a:solidFill>
                  <a:srgbClr val="00B050"/>
                </a:solidFill>
              </a:rPr>
              <a:t>readline</a:t>
            </a:r>
            <a:r>
              <a:rPr lang="en-US" i="1" dirty="0">
                <a:solidFill>
                  <a:srgbClr val="00B050"/>
                </a:solidFill>
              </a:rPr>
              <a:t>() </a:t>
            </a:r>
            <a:r>
              <a:rPr lang="en-US" dirty="0" smtClean="0"/>
              <a:t>to read </a:t>
            </a:r>
            <a:r>
              <a:rPr lang="en-US" dirty="0"/>
              <a:t>one </a:t>
            </a:r>
            <a:r>
              <a:rPr lang="en-US" dirty="0" smtClean="0"/>
              <a:t>line at a time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6B3C05-AF24-784B-9BEA-2A1E89227239}"/>
              </a:ext>
            </a:extLst>
          </p:cNvPr>
          <p:cNvSpPr txBox="1"/>
          <p:nvPr/>
        </p:nvSpPr>
        <p:spPr>
          <a:xfrm>
            <a:off x="491662" y="2785497"/>
            <a:ext cx="309802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f = open("file1.txt", "r")</a:t>
            </a:r>
          </a:p>
          <a:p>
            <a:r>
              <a:rPr lang="en-US" sz="2400" dirty="0"/>
              <a:t>str1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print(str1)</a:t>
            </a:r>
          </a:p>
          <a:p>
            <a:r>
              <a:rPr lang="en-US" sz="2400" dirty="0"/>
              <a:t>str2 = 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</a:p>
          <a:p>
            <a:r>
              <a:rPr lang="en-US" sz="2400" dirty="0"/>
              <a:t>print(str2)</a:t>
            </a:r>
          </a:p>
          <a:p>
            <a:r>
              <a:rPr lang="en-US" sz="2400" dirty="0"/>
              <a:t>print(</a:t>
            </a:r>
            <a:r>
              <a:rPr lang="en-US" sz="2400" dirty="0" err="1"/>
              <a:t>f.</a:t>
            </a:r>
            <a:r>
              <a:rPr lang="en-US" sz="2400" dirty="0" err="1">
                <a:solidFill>
                  <a:srgbClr val="00B050"/>
                </a:solidFill>
              </a:rPr>
              <a:t>readline</a:t>
            </a:r>
            <a:r>
              <a:rPr lang="en-US" sz="2400" dirty="0">
                <a:solidFill>
                  <a:srgbClr val="00B050"/>
                </a:solidFill>
              </a:rPr>
              <a:t>()</a:t>
            </a:r>
            <a:r>
              <a:rPr lang="en-US" sz="2400" dirty="0"/>
              <a:t>)</a:t>
            </a:r>
          </a:p>
        </p:txBody>
      </p:sp>
      <p:sp>
        <p:nvSpPr>
          <p:cNvPr id="5" name="Striped Right Arrow 4">
            <a:extLst>
              <a:ext uri="{FF2B5EF4-FFF2-40B4-BE49-F238E27FC236}">
                <a16:creationId xmlns:a16="http://schemas.microsoft.com/office/drawing/2014/main" xmlns="" id="{2FA572C3-97AE-E044-B70E-75AC0DB1A98A}"/>
              </a:ext>
            </a:extLst>
          </p:cNvPr>
          <p:cNvSpPr/>
          <p:nvPr/>
        </p:nvSpPr>
        <p:spPr>
          <a:xfrm>
            <a:off x="4217177" y="3524250"/>
            <a:ext cx="1219200" cy="1200150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E9BD9AF-617C-3B4F-BB81-94F50AE4ECAC}"/>
              </a:ext>
            </a:extLst>
          </p:cNvPr>
          <p:cNvSpPr txBox="1"/>
          <p:nvPr/>
        </p:nvSpPr>
        <p:spPr>
          <a:xfrm>
            <a:off x="5938799" y="2970163"/>
            <a:ext cx="60424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file contains some information about sales</a:t>
            </a:r>
          </a:p>
          <a:p>
            <a:endParaRPr lang="en-US" sz="2400" dirty="0"/>
          </a:p>
          <a:p>
            <a:r>
              <a:rPr lang="en-US" sz="2400" dirty="0"/>
              <a:t>Total sales today = QAR100,000</a:t>
            </a:r>
          </a:p>
          <a:p>
            <a:endParaRPr lang="en-US" sz="2400" dirty="0"/>
          </a:p>
          <a:p>
            <a:r>
              <a:rPr lang="en-US" sz="2400" dirty="0"/>
              <a:t>Sales from PCs = QAR70,000</a:t>
            </a:r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7D051DD-4849-0B45-8BBA-EFBE146B6D7B}"/>
              </a:ext>
            </a:extLst>
          </p:cNvPr>
          <p:cNvSpPr txBox="1"/>
          <p:nvPr/>
        </p:nvSpPr>
        <p:spPr>
          <a:xfrm>
            <a:off x="7140138" y="5647394"/>
            <a:ext cx="3738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</a:rPr>
              <a:t>This is the content of the file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8737714" y="2291850"/>
            <a:ext cx="542925" cy="5944218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9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1419</Words>
  <Application>Microsoft Office PowerPoint</Application>
  <PresentationFormat>Widescreen</PresentationFormat>
  <Paragraphs>195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Files</vt:lpstr>
      <vt:lpstr>File Processing</vt:lpstr>
      <vt:lpstr>File Processing</vt:lpstr>
      <vt:lpstr>File Processing</vt:lpstr>
      <vt:lpstr>Reading a File</vt:lpstr>
      <vt:lpstr>Reading a File</vt:lpstr>
      <vt:lpstr>Reading a File</vt:lpstr>
      <vt:lpstr>Reading a File</vt:lpstr>
      <vt:lpstr>Reading a File</vt:lpstr>
      <vt:lpstr>Looping Through a File</vt:lpstr>
      <vt:lpstr>Writing to a File</vt:lpstr>
      <vt:lpstr>Writing to a File</vt:lpstr>
      <vt:lpstr>Writing to a File</vt:lpstr>
      <vt:lpstr>Deleting a File</vt:lpstr>
      <vt:lpstr>Example: Copy a File</vt:lpstr>
      <vt:lpstr>Example: Word Count</vt:lpstr>
      <vt:lpstr>Example: Word Count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62</cp:revision>
  <dcterms:created xsi:type="dcterms:W3CDTF">2018-10-13T13:15:17Z</dcterms:created>
  <dcterms:modified xsi:type="dcterms:W3CDTF">2018-12-10T16:43:26Z</dcterms:modified>
</cp:coreProperties>
</file>