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7" r:id="rId3"/>
    <p:sldId id="268" r:id="rId4"/>
    <p:sldId id="271" r:id="rId5"/>
    <p:sldId id="309" r:id="rId6"/>
    <p:sldId id="311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1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0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0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7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6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4128-297C-4940-91D0-9180EB051050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Sequences- Part </a:t>
            </a:r>
            <a:r>
              <a:rPr lang="en-US" sz="3200" dirty="0" smtClean="0"/>
              <a:t>III </a:t>
            </a:r>
            <a:r>
              <a:rPr lang="en-US" sz="3200" dirty="0"/>
              <a:t>(Lists)</a:t>
            </a:r>
          </a:p>
          <a:p>
            <a:r>
              <a:rPr lang="en-US" sz="2800" dirty="0"/>
              <a:t>Lecture </a:t>
            </a:r>
            <a:r>
              <a:rPr lang="en-US" sz="2800" dirty="0" smtClean="0"/>
              <a:t>14, </a:t>
            </a:r>
            <a:r>
              <a:rPr lang="en-US" sz="2800" dirty="0"/>
              <a:t>October </a:t>
            </a:r>
            <a:r>
              <a:rPr lang="en-US" sz="2800" dirty="0" smtClean="0"/>
              <a:t>21, </a:t>
            </a:r>
            <a:r>
              <a:rPr lang="en-US" sz="2800" dirty="0"/>
              <a:t>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4186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984798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914" y="2437446"/>
            <a:ext cx="448824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95007" y="2437444"/>
            <a:ext cx="448824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229974" y="2437444"/>
            <a:ext cx="448824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653253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425265" y="2437446"/>
            <a:ext cx="448824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566067" y="2437444"/>
            <a:ext cx="448824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701034" y="2437444"/>
            <a:ext cx="448824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10564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896323" y="2437446"/>
            <a:ext cx="448824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023272" y="2437444"/>
            <a:ext cx="448824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9158239" y="2437444"/>
            <a:ext cx="448824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88240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67383" y="2437446"/>
            <a:ext cx="448824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494332" y="2437444"/>
            <a:ext cx="448824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9615440" y="2437444"/>
            <a:ext cx="448824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780690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96996" y="2863988"/>
            <a:ext cx="2320925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635707" y="2863988"/>
            <a:ext cx="2291868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758912" y="2863988"/>
            <a:ext cx="2312910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19891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96995" y="3281970"/>
            <a:ext cx="2320925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635707" y="3279486"/>
            <a:ext cx="2291868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758912" y="3279486"/>
            <a:ext cx="2312910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407241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96995" y="3697612"/>
            <a:ext cx="2320925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635707" y="3695128"/>
            <a:ext cx="2291868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758912" y="3695130"/>
            <a:ext cx="2312910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8120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96995" y="4113250"/>
            <a:ext cx="2320925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635707" y="4110772"/>
            <a:ext cx="2291868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758912" y="4110765"/>
            <a:ext cx="2312910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22118" y="5413137"/>
            <a:ext cx="11547763" cy="77585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Matrix-matrix subtraction follows exactly the same flow as matrix-matrix addition, but with the (</a:t>
            </a:r>
            <a:r>
              <a:rPr lang="en-US" sz="2400" b="1" i="1" dirty="0" smtClean="0">
                <a:solidFill>
                  <a:schemeClr val="tx1"/>
                </a:solidFill>
              </a:rPr>
              <a:t>–</a:t>
            </a:r>
            <a:r>
              <a:rPr lang="en-US" sz="2400" dirty="0" smtClean="0">
                <a:solidFill>
                  <a:schemeClr val="tx1"/>
                </a:solidFill>
              </a:rPr>
              <a:t>) operation being applied between every two elements instead of the (</a:t>
            </a:r>
            <a:r>
              <a:rPr lang="en-US" sz="2400" b="1" dirty="0" smtClean="0">
                <a:solidFill>
                  <a:schemeClr val="tx1"/>
                </a:solidFill>
              </a:rPr>
              <a:t>+</a:t>
            </a:r>
            <a:r>
              <a:rPr lang="en-US" sz="2400" dirty="0" smtClean="0">
                <a:solidFill>
                  <a:schemeClr val="tx1"/>
                </a:solidFill>
              </a:rPr>
              <a:t>) operation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1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5635" y="1746540"/>
            <a:ext cx="113607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import </a:t>
            </a:r>
            <a:r>
              <a:rPr lang="en-US" sz="2400" dirty="0" smtClean="0"/>
              <a:t>random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def</a:t>
            </a:r>
            <a:r>
              <a:rPr lang="en-US" sz="2400" dirty="0" smtClean="0"/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buildSquareMatrix</a:t>
            </a:r>
            <a:r>
              <a:rPr lang="en-US" sz="2400" b="1" dirty="0">
                <a:solidFill>
                  <a:srgbClr val="0070C0"/>
                </a:solidFill>
              </a:rPr>
              <a:t>(</a:t>
            </a:r>
            <a:r>
              <a:rPr lang="en-US" sz="2400" dirty="0"/>
              <a:t>m, n</a:t>
            </a:r>
            <a:r>
              <a:rPr lang="en-US" sz="2400" b="1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if </a:t>
            </a:r>
            <a:r>
              <a:rPr lang="en-US" sz="2400" dirty="0"/>
              <a:t>m == n: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matrix </a:t>
            </a:r>
            <a:r>
              <a:rPr lang="en-US" sz="2400" dirty="0"/>
              <a:t>= []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for </a:t>
            </a:r>
            <a:r>
              <a:rPr lang="en-US" sz="2400" dirty="0"/>
              <a:t>i in range(m):    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	r </a:t>
            </a:r>
            <a:r>
              <a:rPr lang="en-US" sz="2400" dirty="0"/>
              <a:t>= []    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for </a:t>
            </a:r>
            <a:r>
              <a:rPr lang="en-US" sz="2400" dirty="0"/>
              <a:t>j in range(n</a:t>
            </a:r>
            <a:r>
              <a:rPr lang="en-US" sz="2400" dirty="0" smtClean="0"/>
              <a:t>):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	</a:t>
            </a:r>
            <a:r>
              <a:rPr lang="en-US" sz="2400" dirty="0" err="1" smtClean="0"/>
              <a:t>r.append</a:t>
            </a:r>
            <a:r>
              <a:rPr lang="en-US" sz="2400" dirty="0" smtClean="0"/>
              <a:t>(</a:t>
            </a:r>
            <a:r>
              <a:rPr lang="en-US" sz="2400" dirty="0" err="1" smtClean="0"/>
              <a:t>random.randint</a:t>
            </a:r>
            <a:r>
              <a:rPr lang="en-US" sz="2400" dirty="0" smtClean="0"/>
              <a:t>(1</a:t>
            </a:r>
            <a:r>
              <a:rPr lang="en-US" sz="2400" dirty="0"/>
              <a:t>, </a:t>
            </a:r>
            <a:r>
              <a:rPr lang="en-US" sz="2400" dirty="0" smtClean="0"/>
              <a:t>100))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err="1" smtClean="0"/>
              <a:t>matrix.append</a:t>
            </a:r>
            <a:r>
              <a:rPr lang="en-US" sz="2400" dirty="0" smtClean="0"/>
              <a:t>(r)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/>
              <a:t>matrix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else</a:t>
            </a:r>
            <a:r>
              <a:rPr lang="en-US" sz="2400" dirty="0"/>
              <a:t>: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/>
              <a:t>"This function builds only square matrices with random integers\n"</a:t>
            </a:r>
          </a:p>
        </p:txBody>
      </p:sp>
    </p:spTree>
    <p:extLst>
      <p:ext uri="{BB962C8B-B14F-4D97-AF65-F5344CB8AC3E}">
        <p14:creationId xmlns:p14="http://schemas.microsoft.com/office/powerpoint/2010/main" val="270941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5635" y="1746540"/>
            <a:ext cx="113607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#This function assumes equal square matrices (i.e., each matrix is a square </a:t>
            </a:r>
            <a:r>
              <a:rPr lang="en-US" sz="2400" dirty="0" smtClean="0">
                <a:solidFill>
                  <a:srgbClr val="00B050"/>
                </a:solidFill>
              </a:rPr>
              <a:t>matrix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#</a:t>
            </a:r>
            <a:r>
              <a:rPr lang="en-US" sz="2400" dirty="0">
                <a:solidFill>
                  <a:srgbClr val="00B050"/>
                </a:solidFill>
              </a:rPr>
              <a:t>and both have the same numbers of rows and columns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endParaRPr lang="en-US" sz="2400" dirty="0" smtClean="0"/>
          </a:p>
          <a:p>
            <a:r>
              <a:rPr lang="en-US" sz="2400" dirty="0" err="1" smtClean="0">
                <a:solidFill>
                  <a:srgbClr val="FF0000"/>
                </a:solidFill>
              </a:rPr>
              <a:t>def</a:t>
            </a:r>
            <a:r>
              <a:rPr lang="en-US" sz="2400" dirty="0" smtClean="0"/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addMatrices</a:t>
            </a:r>
            <a:r>
              <a:rPr lang="en-US" sz="2400" b="1" dirty="0">
                <a:solidFill>
                  <a:srgbClr val="0070C0"/>
                </a:solidFill>
              </a:rPr>
              <a:t>(</a:t>
            </a:r>
            <a:r>
              <a:rPr lang="en-US" sz="2400" dirty="0"/>
              <a:t>a, b</a:t>
            </a:r>
            <a:r>
              <a:rPr lang="en-US" sz="2400" b="1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m </a:t>
            </a:r>
            <a:r>
              <a:rPr lang="en-US" sz="2400" dirty="0"/>
              <a:t>= n = </a:t>
            </a:r>
            <a:r>
              <a:rPr lang="en-US" sz="2400" dirty="0" err="1"/>
              <a:t>len</a:t>
            </a:r>
            <a:r>
              <a:rPr lang="en-US" sz="2400" dirty="0"/>
              <a:t>(a)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c </a:t>
            </a:r>
            <a:r>
              <a:rPr lang="en-US" sz="2400" dirty="0"/>
              <a:t>= []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for</a:t>
            </a:r>
            <a:r>
              <a:rPr lang="en-US" sz="2400" dirty="0" smtClean="0"/>
              <a:t> </a:t>
            </a:r>
            <a:r>
              <a:rPr lang="en-US" sz="2400" dirty="0"/>
              <a:t>i in range(m):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r </a:t>
            </a:r>
            <a:r>
              <a:rPr lang="en-US" sz="2400" dirty="0"/>
              <a:t>= []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for</a:t>
            </a:r>
            <a:r>
              <a:rPr lang="en-US" sz="2400" dirty="0" smtClean="0"/>
              <a:t> </a:t>
            </a:r>
            <a:r>
              <a:rPr lang="en-US" sz="2400" dirty="0"/>
              <a:t>j in range(n):    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err="1" smtClean="0"/>
              <a:t>r.append</a:t>
            </a:r>
            <a:r>
              <a:rPr lang="en-US" sz="2400" dirty="0" smtClean="0"/>
              <a:t>(a[i</a:t>
            </a:r>
            <a:r>
              <a:rPr lang="en-US" sz="2400" dirty="0"/>
              <a:t>][j] + b[i][j])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c.append</a:t>
            </a:r>
            <a:r>
              <a:rPr lang="en-US" sz="2400" dirty="0" smtClean="0"/>
              <a:t>(r</a:t>
            </a:r>
            <a:r>
              <a:rPr lang="en-US" sz="2400" dirty="0"/>
              <a:t>)        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22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Sequences- Part </a:t>
            </a:r>
            <a:r>
              <a:rPr lang="en-US" dirty="0" smtClean="0"/>
              <a:t>II (Lists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Sequences- Part </a:t>
            </a:r>
            <a:r>
              <a:rPr lang="en-US" dirty="0" smtClean="0"/>
              <a:t>III (More on Lists</a:t>
            </a:r>
            <a:r>
              <a:rPr lang="en-US" dirty="0"/>
              <a:t>):</a:t>
            </a:r>
          </a:p>
          <a:p>
            <a:pPr lvl="2"/>
            <a:r>
              <a:rPr lang="en-US" sz="2400" dirty="0" smtClean="0"/>
              <a:t>Deleting elements in lists</a:t>
            </a:r>
          </a:p>
          <a:p>
            <a:pPr lvl="2"/>
            <a:r>
              <a:rPr lang="en-US" sz="2400" dirty="0" smtClean="0"/>
              <a:t>More List Functions</a:t>
            </a:r>
          </a:p>
          <a:p>
            <a:pPr lvl="2"/>
            <a:r>
              <a:rPr lang="en-US" sz="2400" dirty="0" smtClean="0"/>
              <a:t>Example: Adding Matrices</a:t>
            </a:r>
            <a:endParaRPr lang="en-US" sz="2400" dirty="0"/>
          </a:p>
          <a:p>
            <a:pPr lvl="2"/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5635" y="1746540"/>
            <a:ext cx="113607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def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printMatrix</a:t>
            </a:r>
            <a:r>
              <a:rPr lang="en-US" sz="2400" b="1" dirty="0">
                <a:solidFill>
                  <a:srgbClr val="0070C0"/>
                </a:solidFill>
              </a:rPr>
              <a:t>(</a:t>
            </a:r>
            <a:r>
              <a:rPr lang="en-US" sz="2400" dirty="0"/>
              <a:t>a</a:t>
            </a:r>
            <a:r>
              <a:rPr lang="en-US" sz="2400" b="1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for</a:t>
            </a:r>
            <a:r>
              <a:rPr lang="en-US" sz="2400" dirty="0" smtClean="0"/>
              <a:t> </a:t>
            </a:r>
            <a:r>
              <a:rPr lang="en-US" sz="2400" dirty="0"/>
              <a:t>i in a: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for</a:t>
            </a:r>
            <a:r>
              <a:rPr lang="en-US" sz="2400" dirty="0" smtClean="0"/>
              <a:t> </a:t>
            </a:r>
            <a:r>
              <a:rPr lang="en-US" sz="2400" dirty="0"/>
              <a:t>j in i:    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	print(j</a:t>
            </a:r>
            <a:r>
              <a:rPr lang="en-US" sz="2400" dirty="0"/>
              <a:t>, end = "\t")    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print</a:t>
            </a:r>
            <a:r>
              <a:rPr lang="en-US" sz="2400" dirty="0"/>
              <a:t>()   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print()</a:t>
            </a:r>
          </a:p>
          <a:p>
            <a:endParaRPr lang="en-US" sz="2400" dirty="0"/>
          </a:p>
          <a:p>
            <a:r>
              <a:rPr lang="en-US" sz="2400" dirty="0" smtClean="0"/>
              <a:t>a </a:t>
            </a:r>
            <a:r>
              <a:rPr lang="en-US" sz="2400" dirty="0"/>
              <a:t>= </a:t>
            </a:r>
            <a:r>
              <a:rPr lang="en-US" sz="2400" dirty="0" err="1"/>
              <a:t>buildSquareMatrix</a:t>
            </a:r>
            <a:r>
              <a:rPr lang="en-US" sz="2400" dirty="0"/>
              <a:t>(5, 5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b </a:t>
            </a:r>
            <a:r>
              <a:rPr lang="en-US" sz="2400" dirty="0"/>
              <a:t>= </a:t>
            </a:r>
            <a:r>
              <a:rPr lang="en-US" sz="2400" dirty="0" err="1"/>
              <a:t>buildSquareMatrix</a:t>
            </a:r>
            <a:r>
              <a:rPr lang="en-US" sz="2400" dirty="0"/>
              <a:t>(5, 5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printMatrix</a:t>
            </a:r>
            <a:r>
              <a:rPr lang="en-US" sz="2400" dirty="0" smtClean="0"/>
              <a:t>(a)</a:t>
            </a:r>
          </a:p>
          <a:p>
            <a:r>
              <a:rPr lang="en-US" sz="2400" dirty="0" err="1" smtClean="0"/>
              <a:t>printMatrix</a:t>
            </a:r>
            <a:r>
              <a:rPr lang="en-US" sz="2400" dirty="0" smtClean="0"/>
              <a:t>(b)</a:t>
            </a:r>
          </a:p>
          <a:p>
            <a:r>
              <a:rPr lang="en-US" sz="2400" dirty="0" smtClean="0"/>
              <a:t>c </a:t>
            </a:r>
            <a:r>
              <a:rPr lang="en-US" sz="2400" dirty="0"/>
              <a:t>= </a:t>
            </a:r>
            <a:r>
              <a:rPr lang="en-US" sz="2400" dirty="0" err="1"/>
              <a:t>addMatrices</a:t>
            </a:r>
            <a:r>
              <a:rPr lang="en-US" sz="2400" dirty="0"/>
              <a:t>(a, b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printMatrix</a:t>
            </a:r>
            <a:r>
              <a:rPr lang="en-US" sz="2400" dirty="0" smtClean="0"/>
              <a:t>(c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92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Lecture…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Tuples and dictionaries </a:t>
            </a:r>
            <a:endParaRPr lang="en-US" dirty="0"/>
          </a:p>
          <a:p>
            <a:pPr lvl="1"/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412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Removing Elements From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can be removed from a list one at a time using the built-in function </a:t>
            </a:r>
            <a:r>
              <a:rPr lang="en-US" b="1" dirty="0">
                <a:solidFill>
                  <a:srgbClr val="7030A0"/>
                </a:solidFill>
              </a:rPr>
              <a:t>remove(</a:t>
            </a:r>
            <a:r>
              <a:rPr lang="en-US" b="1" i="1" dirty="0" err="1">
                <a:solidFill>
                  <a:srgbClr val="7030A0"/>
                </a:solidFill>
              </a:rPr>
              <a:t>elem</a:t>
            </a:r>
            <a:r>
              <a:rPr lang="en-US" b="1" dirty="0">
                <a:solidFill>
                  <a:srgbClr val="7030A0"/>
                </a:solidFill>
              </a:rPr>
              <a:t>)</a:t>
            </a:r>
          </a:p>
          <a:p>
            <a:pPr lvl="1"/>
            <a:r>
              <a:rPr lang="en-US" dirty="0"/>
              <a:t>If </a:t>
            </a:r>
            <a:r>
              <a:rPr lang="en-US" i="1" dirty="0" err="1"/>
              <a:t>elem</a:t>
            </a:r>
            <a:r>
              <a:rPr lang="en-US" dirty="0"/>
              <a:t> is not in the list, an error will be issued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F5203C9-48CB-FA4A-BD2D-36A6A6120DE2}"/>
              </a:ext>
            </a:extLst>
          </p:cNvPr>
          <p:cNvSpPr txBox="1"/>
          <p:nvPr/>
        </p:nvSpPr>
        <p:spPr>
          <a:xfrm>
            <a:off x="3066121" y="3352776"/>
            <a:ext cx="605975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[100, 200, 300, 400, 200, "Python"]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myList.remove</a:t>
            </a:r>
            <a:r>
              <a:rPr lang="en-US" sz="2400" dirty="0"/>
              <a:t>(200)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AB32E66-3780-5F49-889C-FEFF123954DD}"/>
              </a:ext>
            </a:extLst>
          </p:cNvPr>
          <p:cNvSpPr txBox="1"/>
          <p:nvPr/>
        </p:nvSpPr>
        <p:spPr>
          <a:xfrm>
            <a:off x="3772682" y="5405772"/>
            <a:ext cx="4521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400, 200, 'Python']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300, 400, 200, 'Python']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94DB860-5681-854D-BB1B-A19D2FCB8852}"/>
              </a:ext>
            </a:extLst>
          </p:cNvPr>
          <p:cNvSpPr/>
          <p:nvPr/>
        </p:nvSpPr>
        <p:spPr>
          <a:xfrm>
            <a:off x="5377257" y="5057373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B029977-3A73-E84B-87A5-CEF2A2863CDD}"/>
              </a:ext>
            </a:extLst>
          </p:cNvPr>
          <p:cNvSpPr txBox="1"/>
          <p:nvPr/>
        </p:nvSpPr>
        <p:spPr>
          <a:xfrm>
            <a:off x="8583816" y="5491298"/>
            <a:ext cx="3527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Only the first occurrence </a:t>
            </a:r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>of </a:t>
            </a:r>
            <a:r>
              <a:rPr lang="en-US" sz="2400" i="1" dirty="0">
                <a:solidFill>
                  <a:srgbClr val="FF0000"/>
                </a:solidFill>
              </a:rPr>
              <a:t>the </a:t>
            </a:r>
            <a:r>
              <a:rPr lang="en-US" sz="2400" i="1" dirty="0" smtClean="0">
                <a:solidFill>
                  <a:srgbClr val="FF0000"/>
                </a:solidFill>
              </a:rPr>
              <a:t>element </a:t>
            </a:r>
            <a:r>
              <a:rPr lang="en-US" sz="2400" i="1" dirty="0">
                <a:solidFill>
                  <a:srgbClr val="FF0000"/>
                </a:solidFill>
              </a:rPr>
              <a:t>is removed!</a:t>
            </a:r>
          </a:p>
        </p:txBody>
      </p: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>
            <a:off x="8086726" y="5906797"/>
            <a:ext cx="497090" cy="14157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83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Removing Elements From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remove an element at a certain position 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b="1" dirty="0">
                <a:solidFill>
                  <a:srgbClr val="7030A0"/>
                </a:solidFill>
              </a:rPr>
              <a:t>pop(</a:t>
            </a:r>
            <a:r>
              <a:rPr lang="en-US" b="1" i="1" dirty="0" err="1">
                <a:solidFill>
                  <a:srgbClr val="7030A0"/>
                </a:solidFill>
              </a:rPr>
              <a:t>i</a:t>
            </a:r>
            <a:r>
              <a:rPr lang="en-US" b="1" dirty="0">
                <a:solidFill>
                  <a:srgbClr val="7030A0"/>
                </a:solidFill>
              </a:rPr>
              <a:t>)</a:t>
            </a:r>
            <a:r>
              <a:rPr lang="en-US" dirty="0"/>
              <a:t> can be used</a:t>
            </a:r>
          </a:p>
          <a:p>
            <a:pPr lvl="1"/>
            <a:r>
              <a:rPr lang="en-US" b="1" dirty="0">
                <a:solidFill>
                  <a:srgbClr val="7030A0"/>
                </a:solidFill>
              </a:rPr>
              <a:t>pop() </a:t>
            </a:r>
            <a:r>
              <a:rPr lang="en-US" dirty="0"/>
              <a:t>with no argument is </a:t>
            </a:r>
            <a:r>
              <a:rPr lang="en-US" dirty="0" smtClean="0"/>
              <a:t>valid, but </a:t>
            </a:r>
            <a:r>
              <a:rPr lang="en-US" dirty="0"/>
              <a:t>it will remove the last element in the list</a:t>
            </a:r>
          </a:p>
          <a:p>
            <a:pPr lvl="1"/>
            <a:endParaRPr lang="en-US" dirty="0"/>
          </a:p>
          <a:p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F5203C9-48CB-FA4A-BD2D-36A6A6120DE2}"/>
              </a:ext>
            </a:extLst>
          </p:cNvPr>
          <p:cNvSpPr txBox="1"/>
          <p:nvPr/>
        </p:nvSpPr>
        <p:spPr>
          <a:xfrm>
            <a:off x="3066121" y="2856574"/>
            <a:ext cx="60597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myList</a:t>
            </a:r>
            <a:r>
              <a:rPr lang="en-US" sz="2400" dirty="0"/>
              <a:t> = [100, 200, 300, 400, 200, "Python"]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myList.pop</a:t>
            </a:r>
            <a:r>
              <a:rPr lang="en-US" sz="2400" dirty="0"/>
              <a:t>(4)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myList.pop</a:t>
            </a:r>
            <a:r>
              <a:rPr lang="en-US" sz="2400" dirty="0"/>
              <a:t>()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myList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AB32E66-3780-5F49-889C-FEFF123954DD}"/>
              </a:ext>
            </a:extLst>
          </p:cNvPr>
          <p:cNvSpPr txBox="1"/>
          <p:nvPr/>
        </p:nvSpPr>
        <p:spPr>
          <a:xfrm>
            <a:off x="3745141" y="5595682"/>
            <a:ext cx="45213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400, 200, 'Python']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400, 'Python']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[100, 200, 300, 400]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94DB860-5681-854D-BB1B-A19D2FCB8852}"/>
              </a:ext>
            </a:extLst>
          </p:cNvPr>
          <p:cNvSpPr/>
          <p:nvPr/>
        </p:nvSpPr>
        <p:spPr>
          <a:xfrm>
            <a:off x="5377255" y="5160168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2713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List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set of functions that you can use with lists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417163"/>
              </p:ext>
            </p:extLst>
          </p:nvPr>
        </p:nvGraphicFramePr>
        <p:xfrm>
          <a:off x="838200" y="2610803"/>
          <a:ext cx="1078005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862403510"/>
                    </a:ext>
                  </a:extLst>
                </a:gridCol>
                <a:gridCol w="8722658">
                  <a:extLst>
                    <a:ext uri="{9D8B030D-6E8A-4147-A177-3AD203B41FA5}">
                      <a16:colId xmlns="" xmlns:a16="http://schemas.microsoft.com/office/drawing/2014/main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L.append</a:t>
                      </a:r>
                      <a:r>
                        <a:rPr lang="en-US" sz="2400" dirty="0" smtClean="0"/>
                        <a:t>(x)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element x to the end of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L.extend</a:t>
                      </a:r>
                      <a:r>
                        <a:rPr lang="en-US" sz="2400" dirty="0" smtClean="0"/>
                        <a:t>(L2)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 all elements of list L2 to the end of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76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L.insert</a:t>
                      </a:r>
                      <a:r>
                        <a:rPr lang="en-US" sz="2400" dirty="0" smtClean="0"/>
                        <a:t>(i, x)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Insert item x at the defined index i of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707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L.remove</a:t>
                      </a:r>
                      <a:r>
                        <a:rPr lang="en-US" sz="2400" dirty="0" smtClean="0"/>
                        <a:t>(x)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Removes item x from list L (</a:t>
                      </a:r>
                      <a:r>
                        <a:rPr lang="en-US" sz="2400" dirty="0" err="1" smtClean="0"/>
                        <a:t>valueError</a:t>
                      </a:r>
                      <a:r>
                        <a:rPr lang="en-US" sz="2400" dirty="0" smtClean="0"/>
                        <a:t> exception will</a:t>
                      </a:r>
                      <a:r>
                        <a:rPr lang="en-US" sz="2400" baseline="0" dirty="0" smtClean="0"/>
                        <a:t> be</a:t>
                      </a:r>
                      <a:r>
                        <a:rPr lang="en-US" sz="2400" dirty="0" smtClean="0"/>
                        <a:t> thrown if x does not exist)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576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L.pop</a:t>
                      </a:r>
                      <a:r>
                        <a:rPr lang="en-US" sz="2400" dirty="0" smtClean="0"/>
                        <a:t>(i)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Removes and returns the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element at index i</a:t>
                      </a:r>
                      <a:r>
                        <a:rPr lang="en-US" sz="2400" baseline="0" dirty="0" smtClean="0"/>
                        <a:t> of list L. If no parameter is passed, the last item in L will be removed and returned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8108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80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List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set of functions that you can use with lists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11119"/>
              </p:ext>
            </p:extLst>
          </p:nvPr>
        </p:nvGraphicFramePr>
        <p:xfrm>
          <a:off x="838200" y="2610803"/>
          <a:ext cx="1078005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862403510"/>
                    </a:ext>
                  </a:extLst>
                </a:gridCol>
                <a:gridCol w="8722658">
                  <a:extLst>
                    <a:ext uri="{9D8B030D-6E8A-4147-A177-3AD203B41FA5}">
                      <a16:colId xmlns="" xmlns:a16="http://schemas.microsoft.com/office/drawing/2014/main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L.clear</a:t>
                      </a:r>
                      <a:r>
                        <a:rPr lang="en-US" sz="2400" dirty="0" smtClean="0"/>
                        <a:t>()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all items from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L.index</a:t>
                      </a:r>
                      <a:r>
                        <a:rPr lang="en-US" sz="2400" dirty="0" smtClean="0"/>
                        <a:t>(x)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Returns the index of the first matched item x in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76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L.count</a:t>
                      </a:r>
                      <a:r>
                        <a:rPr lang="en-US" sz="2400" dirty="0" smtClean="0"/>
                        <a:t>(x)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Returns the count of times item</a:t>
                      </a:r>
                      <a:r>
                        <a:rPr lang="en-US" sz="2400" baseline="0" dirty="0" smtClean="0"/>
                        <a:t> x appears in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707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L.sort</a:t>
                      </a:r>
                      <a:r>
                        <a:rPr lang="en-US" sz="2400" dirty="0" smtClean="0"/>
                        <a:t>()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Sort items in list L in an ascending order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576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L.reverse</a:t>
                      </a:r>
                      <a:r>
                        <a:rPr lang="en-US" sz="2400" dirty="0" smtClean="0"/>
                        <a:t>()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Reverses the order of items in list L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810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L.copy</a:t>
                      </a:r>
                      <a:r>
                        <a:rPr lang="en-US" sz="2400" dirty="0" smtClean="0"/>
                        <a:t>()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Returns a copy of list L (</a:t>
                      </a:r>
                      <a:r>
                        <a:rPr lang="en-US" sz="2400" i="1" dirty="0" smtClean="0"/>
                        <a:t>making</a:t>
                      </a:r>
                      <a:r>
                        <a:rPr lang="en-US" sz="2400" i="1" baseline="0" dirty="0" smtClean="0"/>
                        <a:t> any change to</a:t>
                      </a:r>
                      <a:r>
                        <a:rPr lang="en-US" sz="2400" i="1" dirty="0" smtClean="0"/>
                        <a:t> the returned list will not impact the original list 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4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matrix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i="1" dirty="0"/>
              <a:t>rectangular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2D</a:t>
            </a:r>
            <a:r>
              <a:rPr lang="en-US" dirty="0" smtClean="0"/>
              <a:t>) </a:t>
            </a:r>
            <a:r>
              <a:rPr lang="en-US" i="1" dirty="0" smtClean="0"/>
              <a:t>list</a:t>
            </a:r>
            <a:r>
              <a:rPr lang="en-US" dirty="0" smtClean="0"/>
              <a:t> of </a:t>
            </a:r>
            <a:r>
              <a:rPr lang="en-US" dirty="0"/>
              <a:t>numbers or other mathematical objects for which operations </a:t>
            </a:r>
            <a:r>
              <a:rPr lang="en-US" dirty="0" smtClean="0"/>
              <a:t>(e.g., addition/subtraction) are defined</a:t>
            </a:r>
          </a:p>
          <a:p>
            <a:pPr lvl="1"/>
            <a:r>
              <a:rPr lang="en-US" dirty="0" smtClean="0"/>
              <a:t>It is used in </a:t>
            </a:r>
            <a:r>
              <a:rPr lang="en-US" dirty="0" smtClean="0"/>
              <a:t>various </a:t>
            </a:r>
            <a:r>
              <a:rPr lang="en-US" dirty="0" smtClean="0"/>
              <a:t>real-world applications (e.g., image processing, graph theory, physics, probability and statistics, etc.)</a:t>
            </a:r>
            <a:endParaRPr lang="en-US" dirty="0"/>
          </a:p>
          <a:p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76417"/>
              </p:ext>
            </p:extLst>
          </p:nvPr>
        </p:nvGraphicFramePr>
        <p:xfrm>
          <a:off x="3689349" y="432133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087740"/>
              </p:ext>
            </p:extLst>
          </p:nvPr>
        </p:nvGraphicFramePr>
        <p:xfrm>
          <a:off x="3260725" y="4321334"/>
          <a:ext cx="3016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62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00826"/>
              </p:ext>
            </p:extLst>
          </p:nvPr>
        </p:nvGraphicFramePr>
        <p:xfrm>
          <a:off x="3689348" y="3883026"/>
          <a:ext cx="232092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Left Bracket 8"/>
          <p:cNvSpPr/>
          <p:nvPr/>
        </p:nvSpPr>
        <p:spPr>
          <a:xfrm>
            <a:off x="3190875" y="4321334"/>
            <a:ext cx="190500" cy="2088990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50494" y="5227329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# of rows = m = 5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11" name="Right Bracket 10"/>
          <p:cNvSpPr/>
          <p:nvPr/>
        </p:nvSpPr>
        <p:spPr>
          <a:xfrm rot="16200000">
            <a:off x="4722811" y="2805111"/>
            <a:ext cx="254000" cy="2320925"/>
          </a:xfrm>
          <a:prstGeom prst="rightBracke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1962" y="3446226"/>
            <a:ext cx="2075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# of </a:t>
            </a:r>
            <a:r>
              <a:rPr lang="en-US" b="1" i="1" dirty="0" smtClean="0">
                <a:solidFill>
                  <a:srgbClr val="0070C0"/>
                </a:solidFill>
              </a:rPr>
              <a:t>columns = n = 5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7273" y="4904164"/>
            <a:ext cx="5650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An </a:t>
            </a:r>
            <a:r>
              <a:rPr lang="en-US" b="1" i="1" dirty="0" err="1" smtClean="0"/>
              <a:t>m×n</a:t>
            </a:r>
            <a:r>
              <a:rPr lang="en-US" b="1" i="1" dirty="0" smtClean="0"/>
              <a:t> Matrix with m = 5 rows and n = 5 columns (this is</a:t>
            </a:r>
            <a:br>
              <a:rPr lang="en-US" b="1" i="1" dirty="0" smtClean="0"/>
            </a:br>
            <a:r>
              <a:rPr lang="en-US" b="1" i="1" dirty="0" smtClean="0"/>
              <a:t>referred to as </a:t>
            </a:r>
            <a:r>
              <a:rPr lang="en-US" b="1" i="1" u="sng" dirty="0" smtClean="0"/>
              <a:t>square</a:t>
            </a:r>
            <a:r>
              <a:rPr lang="en-US" b="1" i="1" dirty="0" smtClean="0"/>
              <a:t> matrix since m = n)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95110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07754"/>
              </p:ext>
            </p:extLst>
          </p:nvPr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202906"/>
              </p:ext>
            </p:extLst>
          </p:nvPr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74156"/>
              </p:ext>
            </p:extLst>
          </p:nvPr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6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Matrix-Matrix Addition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699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5821" y="4826104"/>
            <a:ext cx="14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C00000"/>
                </a:solidFill>
              </a:rPr>
              <a:t>A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23947" y="2437446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8078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70C0"/>
                </a:solidFill>
              </a:rPr>
              <a:t>B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3056" y="306644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+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93816" y="306644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sz="4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750897" y="2437444"/>
          <a:ext cx="2320925" cy="208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85"/>
                <a:gridCol w="464185"/>
                <a:gridCol w="464185"/>
                <a:gridCol w="464185"/>
                <a:gridCol w="464185"/>
              </a:tblGrid>
              <a:tr h="4177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779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207736" y="482610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5×5 Matrix </a:t>
            </a:r>
            <a:r>
              <a:rPr lang="en-US" b="1" i="1" dirty="0" smtClean="0">
                <a:solidFill>
                  <a:srgbClr val="00B050"/>
                </a:solidFill>
              </a:rPr>
              <a:t>C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96997" y="2437446"/>
            <a:ext cx="448824" cy="404906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623947" y="2437444"/>
            <a:ext cx="448824" cy="404906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758912" y="2437444"/>
            <a:ext cx="448824" cy="404906"/>
          </a:xfrm>
          <a:prstGeom prst="round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1387</Words>
  <Application>Microsoft Office PowerPoint</Application>
  <PresentationFormat>Widescreen</PresentationFormat>
  <Paragraphs>801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Removing Elements From a List</vt:lpstr>
      <vt:lpstr>Removing Elements From a List</vt:lpstr>
      <vt:lpstr>List Functions</vt:lpstr>
      <vt:lpstr>List Functions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Example: Matrix-Matrix Addition</vt:lpstr>
      <vt:lpstr>Next Lecture…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145</cp:revision>
  <dcterms:created xsi:type="dcterms:W3CDTF">2018-10-13T13:15:17Z</dcterms:created>
  <dcterms:modified xsi:type="dcterms:W3CDTF">2018-12-09T13:04:54Z</dcterms:modified>
</cp:coreProperties>
</file>