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7" r:id="rId3"/>
    <p:sldId id="288" r:id="rId4"/>
    <p:sldId id="289" r:id="rId5"/>
    <p:sldId id="290" r:id="rId6"/>
    <p:sldId id="291" r:id="rId7"/>
    <p:sldId id="292" r:id="rId8"/>
    <p:sldId id="258" r:id="rId9"/>
    <p:sldId id="272" r:id="rId10"/>
    <p:sldId id="274" r:id="rId11"/>
    <p:sldId id="276" r:id="rId12"/>
    <p:sldId id="277" r:id="rId13"/>
    <p:sldId id="278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59" r:id="rId22"/>
    <p:sldId id="260" r:id="rId23"/>
    <p:sldId id="261" r:id="rId24"/>
    <p:sldId id="262" r:id="rId25"/>
    <p:sldId id="263" r:id="rId26"/>
    <p:sldId id="264" r:id="rId27"/>
    <p:sldId id="265" r:id="rId28"/>
    <p:sldId id="267" r:id="rId29"/>
    <p:sldId id="269" r:id="rId30"/>
    <p:sldId id="266" r:id="rId31"/>
    <p:sldId id="270" r:id="rId32"/>
    <p:sldId id="268" r:id="rId33"/>
    <p:sldId id="271" r:id="rId34"/>
    <p:sldId id="29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07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0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7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6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4128-297C-4940-91D0-9180EB0510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Sequences- Part II (Lists)</a:t>
            </a:r>
          </a:p>
          <a:p>
            <a:r>
              <a:rPr lang="en-US" sz="2800" dirty="0"/>
              <a:t>Lecture </a:t>
            </a:r>
            <a:r>
              <a:rPr lang="en-US" sz="2800" dirty="0" smtClean="0"/>
              <a:t>12, </a:t>
            </a:r>
            <a:r>
              <a:rPr lang="en-US" sz="2800" dirty="0"/>
              <a:t>October 14,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4186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elements from the beginning to a certain ending index (inclusive), we can use [: end_index+1]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C83ABB-7930-714D-9060-D809957B8A5A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grades[:3]</a:t>
            </a:r>
          </a:p>
          <a:p>
            <a:r>
              <a:rPr lang="en-US" sz="2400" dirty="0"/>
              <a:t>['A', 'B', 'C']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166735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elements from a certain starting index till the end, we can use [</a:t>
            </a:r>
            <a:r>
              <a:rPr lang="en-US" i="1" dirty="0" err="1"/>
              <a:t>start_index</a:t>
            </a:r>
            <a:r>
              <a:rPr lang="en-US" i="1" dirty="0"/>
              <a:t>:]  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C83ABB-7930-714D-9060-D809957B8A5A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grades[1:]</a:t>
            </a:r>
          </a:p>
          <a:p>
            <a:r>
              <a:rPr lang="en-US" sz="2400" dirty="0"/>
              <a:t>['B', 'C', 'D', 'F']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31765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all elements, we can use [:]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C83ABB-7930-714D-9060-D809957B8A5A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grades[:]</a:t>
            </a:r>
          </a:p>
          <a:p>
            <a:r>
              <a:rPr lang="en-US" sz="2400" dirty="0"/>
              <a:t>['A', 'B', 'C', 'D', 'F']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33507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We can even pass a negative index, after which Python will add the length of the list to the index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grades[-1]</a:t>
            </a:r>
          </a:p>
          <a:p>
            <a:r>
              <a:rPr lang="en-US" sz="2400" dirty="0"/>
              <a:t>'F'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9989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elements from a certain ending index (inclusive) till the beginning, we  can use [:-end_index+1]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grades[:-1]</a:t>
            </a:r>
          </a:p>
          <a:p>
            <a:r>
              <a:rPr lang="en-US" sz="2400" dirty="0"/>
              <a:t>['A', 'B', 'C', 'D']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5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elements from a certain ending index (inclusive) till the beginning, we  can use [:-end_index+1]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grades[:0]</a:t>
            </a:r>
          </a:p>
          <a:p>
            <a:r>
              <a:rPr lang="en-US" sz="2400" dirty="0"/>
              <a:t>[]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DD15AF-8886-6948-B67B-608D0DA095D3}"/>
              </a:ext>
            </a:extLst>
          </p:cNvPr>
          <p:cNvSpPr txBox="1"/>
          <p:nvPr/>
        </p:nvSpPr>
        <p:spPr>
          <a:xfrm>
            <a:off x="9025569" y="4555500"/>
            <a:ext cx="26511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If you want to start </a:t>
            </a:r>
            <a:br>
              <a:rPr lang="en-US" sz="2400" i="1" dirty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>from -1 (inclusive), </a:t>
            </a:r>
            <a:br>
              <a:rPr lang="en-US" sz="2400" i="1" dirty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>pass nothing to the </a:t>
            </a:r>
            <a:br>
              <a:rPr lang="en-US" sz="2400" i="1" dirty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>ending index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79CAA0F-6525-EC44-A7A8-A860957C30DB}"/>
              </a:ext>
            </a:extLst>
          </p:cNvPr>
          <p:cNvSpPr txBox="1"/>
          <p:nvPr/>
        </p:nvSpPr>
        <p:spPr>
          <a:xfrm>
            <a:off x="8476058" y="4786332"/>
            <a:ext cx="5774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687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elements from a certain ending index (inclusive) till the beginning, we  can use [:-end_index+1]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</a:t>
            </a:r>
            <a:r>
              <a:rPr lang="en-US" sz="2400" b="1" dirty="0">
                <a:solidFill>
                  <a:srgbClr val="FF0000"/>
                </a:solidFill>
              </a:rPr>
              <a:t>[:]</a:t>
            </a:r>
          </a:p>
          <a:p>
            <a:r>
              <a:rPr lang="en-US" sz="2400" dirty="0"/>
              <a:t>['A', 'B', 'C', 'D', 'F']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8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in </a:t>
            </a:r>
            <a:r>
              <a:rPr lang="en-US" i="1" u="sng" dirty="0">
                <a:solidFill>
                  <a:srgbClr val="FF0000"/>
                </a:solidFill>
              </a:rPr>
              <a:t>steps</a:t>
            </a:r>
            <a:r>
              <a:rPr lang="en-US" i="1" dirty="0"/>
              <a:t>, we can use [</a:t>
            </a:r>
            <a:r>
              <a:rPr lang="en-US" i="1" dirty="0" err="1"/>
              <a:t>start_index</a:t>
            </a:r>
            <a:r>
              <a:rPr lang="en-US" i="1" dirty="0"/>
              <a:t>, end_index+1, </a:t>
            </a:r>
            <a:r>
              <a:rPr lang="en-US" i="1" dirty="0">
                <a:solidFill>
                  <a:srgbClr val="FF0000"/>
                </a:solidFill>
              </a:rPr>
              <a:t>step</a:t>
            </a:r>
            <a:r>
              <a:rPr lang="en-US" i="1" dirty="0"/>
              <a:t>] (idea applies to slicing from forward and backward)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grades[0:5:2]</a:t>
            </a:r>
          </a:p>
          <a:p>
            <a:r>
              <a:rPr lang="en-US" sz="2400" dirty="0"/>
              <a:t>['A', 'C', 'F']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0480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in </a:t>
            </a:r>
            <a:r>
              <a:rPr lang="en-US" i="1" u="sng" dirty="0">
                <a:solidFill>
                  <a:srgbClr val="FF0000"/>
                </a:solidFill>
              </a:rPr>
              <a:t>steps</a:t>
            </a:r>
            <a:r>
              <a:rPr lang="en-US" i="1" dirty="0"/>
              <a:t>, we can use [</a:t>
            </a:r>
            <a:r>
              <a:rPr lang="en-US" i="1" dirty="0" err="1"/>
              <a:t>start_index</a:t>
            </a:r>
            <a:r>
              <a:rPr lang="en-US" i="1" dirty="0"/>
              <a:t>, end_index+1, </a:t>
            </a:r>
            <a:r>
              <a:rPr lang="en-US" i="1" dirty="0">
                <a:solidFill>
                  <a:srgbClr val="FF0000"/>
                </a:solidFill>
              </a:rPr>
              <a:t>step</a:t>
            </a:r>
            <a:r>
              <a:rPr lang="en-US" i="1" dirty="0"/>
              <a:t>] (idea applies to slicing from forward and backward)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grades[-5::2]</a:t>
            </a:r>
          </a:p>
          <a:p>
            <a:r>
              <a:rPr lang="en-US" sz="2400" dirty="0"/>
              <a:t>['A', 'C', 'F']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806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in </a:t>
            </a:r>
            <a:r>
              <a:rPr lang="en-US" i="1" u="sng" dirty="0">
                <a:solidFill>
                  <a:srgbClr val="FF0000"/>
                </a:solidFill>
              </a:rPr>
              <a:t>steps</a:t>
            </a:r>
            <a:r>
              <a:rPr lang="en-US" i="1" dirty="0"/>
              <a:t>, we can use [</a:t>
            </a:r>
            <a:r>
              <a:rPr lang="en-US" i="1" dirty="0" err="1"/>
              <a:t>start_index</a:t>
            </a:r>
            <a:r>
              <a:rPr lang="en-US" i="1" dirty="0"/>
              <a:t>, end_index+1, </a:t>
            </a:r>
            <a:r>
              <a:rPr lang="en-US" i="1" dirty="0">
                <a:solidFill>
                  <a:srgbClr val="FF0000"/>
                </a:solidFill>
              </a:rPr>
              <a:t>step</a:t>
            </a:r>
            <a:r>
              <a:rPr lang="en-US" i="1" dirty="0"/>
              <a:t>] (idea applies to slicing from forward and backward)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grades[::]</a:t>
            </a:r>
          </a:p>
          <a:p>
            <a:r>
              <a:rPr lang="en-US" sz="2400" dirty="0"/>
              <a:t>['A', 'B', 'C', 'D', 'F']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1880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Sequences- Part I (Strings &amp; Intro to Lists)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Sequences- Part II (Lists):</a:t>
            </a:r>
          </a:p>
          <a:p>
            <a:pPr lvl="2"/>
            <a:r>
              <a:rPr lang="en-US" sz="2400" dirty="0"/>
              <a:t>Creating Lists</a:t>
            </a:r>
          </a:p>
          <a:p>
            <a:pPr lvl="2"/>
            <a:r>
              <a:rPr lang="en-US" sz="2400" dirty="0"/>
              <a:t>Indexing, Concatenating, and Slicing Lists</a:t>
            </a:r>
          </a:p>
          <a:p>
            <a:pPr lvl="2"/>
            <a:r>
              <a:rPr lang="en-US" sz="2400" dirty="0"/>
              <a:t>Nesting Lists</a:t>
            </a:r>
          </a:p>
          <a:p>
            <a:pPr lvl="2"/>
            <a:r>
              <a:rPr lang="en-US" sz="2400" dirty="0"/>
              <a:t>Adding Elements to Lists</a:t>
            </a:r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 midterm is on Thursday, October 18 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in </a:t>
            </a:r>
            <a:r>
              <a:rPr lang="en-US" i="1" u="sng" dirty="0">
                <a:solidFill>
                  <a:srgbClr val="FF0000"/>
                </a:solidFill>
              </a:rPr>
              <a:t>steps</a:t>
            </a:r>
            <a:r>
              <a:rPr lang="en-US" i="1" dirty="0"/>
              <a:t>, we can use [</a:t>
            </a:r>
            <a:r>
              <a:rPr lang="en-US" i="1" dirty="0" err="1"/>
              <a:t>start_index</a:t>
            </a:r>
            <a:r>
              <a:rPr lang="en-US" i="1" dirty="0"/>
              <a:t>, end_index+1, </a:t>
            </a:r>
            <a:r>
              <a:rPr lang="en-US" i="1" dirty="0">
                <a:solidFill>
                  <a:srgbClr val="FF0000"/>
                </a:solidFill>
              </a:rPr>
              <a:t>step</a:t>
            </a:r>
            <a:r>
              <a:rPr lang="en-US" i="1" dirty="0"/>
              <a:t>] (idea applies to slicing from forward and backward)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586444" y="299607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230709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847543" y="299607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64377" y="29960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grades[::-1]</a:t>
            </a:r>
          </a:p>
          <a:p>
            <a:r>
              <a:rPr lang="en-US" sz="2400" dirty="0"/>
              <a:t>['F', 'D', 'C', 'B', 'A']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0E0913-0949-A745-B6AE-701FB2897AA8}"/>
              </a:ext>
            </a:extLst>
          </p:cNvPr>
          <p:cNvSpPr txBox="1"/>
          <p:nvPr/>
        </p:nvSpPr>
        <p:spPr>
          <a:xfrm>
            <a:off x="9081211" y="299606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C0833C-5A5F-6A44-A397-188779D52A72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1CFB5F-41CB-1D45-8FD1-9FEEF7B6C374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FC9A28-5C1B-FC46-8994-0AFAF97F0238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F3ACA6-3C15-7A48-A58B-E34235CDD54A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688B80-CBE9-3347-8DB8-F9A70DE33AB5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A556862-6B64-AC41-8761-C620738C8A9D}"/>
              </a:ext>
            </a:extLst>
          </p:cNvPr>
          <p:cNvSpPr txBox="1"/>
          <p:nvPr/>
        </p:nvSpPr>
        <p:spPr>
          <a:xfrm>
            <a:off x="8476058" y="4739596"/>
            <a:ext cx="2292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It slices elements</a:t>
            </a:r>
            <a:br>
              <a:rPr lang="en-US" sz="2400" i="1" dirty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>in reverse order!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7DC6E092-7875-DE48-A123-230AC3DC1F52}"/>
              </a:ext>
            </a:extLst>
          </p:cNvPr>
          <p:cNvCxnSpPr/>
          <p:nvPr/>
        </p:nvCxnSpPr>
        <p:spPr>
          <a:xfrm flipH="1">
            <a:off x="5989650" y="5281977"/>
            <a:ext cx="2486408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62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Lists Are 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Unlike strings, lists are </a:t>
            </a:r>
            <a:r>
              <a:rPr lang="en-US" i="1" dirty="0"/>
              <a:t>mutable</a:t>
            </a:r>
          </a:p>
          <a:p>
            <a:pPr lvl="1"/>
            <a:r>
              <a:rPr lang="en-US" dirty="0"/>
              <a:t>I.e., the value of an item in a list can be changed “in place” with an assignment statement</a:t>
            </a:r>
          </a:p>
          <a:p>
            <a:pPr lvl="1"/>
            <a:endParaRPr lang="en-US" dirty="0"/>
          </a:p>
          <a:p>
            <a:pPr lvl="2"/>
            <a:endParaRPr lang="en-US" i="1" dirty="0"/>
          </a:p>
          <a:p>
            <a:pPr lvl="2"/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552575" y="3122593"/>
            <a:ext cx="27531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 = [1, 2, 3]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[0]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[0] = 56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[0]</a:t>
            </a:r>
          </a:p>
          <a:p>
            <a:r>
              <a:rPr lang="en-US" sz="2400" dirty="0"/>
              <a:t>56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endParaRPr lang="en-US" sz="2400" dirty="0"/>
          </a:p>
          <a:p>
            <a:r>
              <a:rPr lang="en-US" sz="2400" dirty="0"/>
              <a:t>[56, 2, 3]</a:t>
            </a:r>
          </a:p>
          <a:p>
            <a:r>
              <a:rPr lang="en-US" sz="2400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163822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Lists Are Not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Lists can have </a:t>
            </a:r>
            <a:r>
              <a:rPr lang="en-US" i="1" dirty="0"/>
              <a:t>duplicate</a:t>
            </a:r>
            <a:r>
              <a:rPr lang="en-US" dirty="0"/>
              <a:t> values</a:t>
            </a:r>
          </a:p>
          <a:p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We can also iterate over the items of any list</a:t>
            </a:r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85875" y="2255818"/>
            <a:ext cx="30544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 = [5, 2, 2, 3]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endParaRPr lang="en-US" sz="2400" dirty="0"/>
          </a:p>
          <a:p>
            <a:r>
              <a:rPr lang="en-US" sz="2400" dirty="0"/>
              <a:t>[5, 2, 2, 3]</a:t>
            </a:r>
          </a:p>
          <a:p>
            <a:r>
              <a:rPr lang="en-US" sz="2400" dirty="0"/>
              <a:t>&gt;&gt;&gt;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B6AF40F-FD78-B242-935D-F6C65CF9D64B}"/>
              </a:ext>
            </a:extLst>
          </p:cNvPr>
          <p:cNvSpPr txBox="1"/>
          <p:nvPr/>
        </p:nvSpPr>
        <p:spPr>
          <a:xfrm>
            <a:off x="4555519" y="4324491"/>
            <a:ext cx="28252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[1, 2, 3, 4, 5]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myList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, end = " ")</a:t>
            </a:r>
          </a:p>
          <a:p>
            <a:endParaRPr lang="en-US" sz="2400" dirty="0"/>
          </a:p>
          <a:p>
            <a:r>
              <a:rPr lang="en-US" sz="24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257823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Multi-Dimensional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Lists can be </a:t>
            </a:r>
            <a:r>
              <a:rPr lang="en-US" i="1" dirty="0"/>
              <a:t>nested</a:t>
            </a:r>
            <a:r>
              <a:rPr lang="en-US" dirty="0"/>
              <a:t> so as to create a multi-dimensional list</a:t>
            </a:r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03805" y="2333685"/>
            <a:ext cx="403552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 = [[1, 2, 3], [4, 5, 6]]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endParaRPr lang="en-US" sz="2400" dirty="0"/>
          </a:p>
          <a:p>
            <a:r>
              <a:rPr lang="en-US" sz="2400" dirty="0"/>
              <a:t>[[1, 2, 3], [4, 5, 6]]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[0]</a:t>
            </a:r>
          </a:p>
          <a:p>
            <a:r>
              <a:rPr lang="en-US" sz="2400" dirty="0"/>
              <a:t>[1, 2, 3]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[0][0]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[0][1]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myList</a:t>
            </a:r>
            <a:r>
              <a:rPr lang="en-US" sz="2400" dirty="0"/>
              <a:t>[1][0]</a:t>
            </a:r>
          </a:p>
          <a:p>
            <a:r>
              <a:rPr lang="en-US" sz="2400" dirty="0"/>
              <a:t>4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153371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Multi-Dimensional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we iterate over the elements of a </a:t>
            </a:r>
            <a:r>
              <a:rPr lang="en-US" b="1" i="1" dirty="0">
                <a:solidFill>
                  <a:srgbClr val="0070C0"/>
                </a:solidFill>
              </a:rPr>
              <a:t>n</a:t>
            </a:r>
            <a:r>
              <a:rPr lang="en-US" dirty="0"/>
              <a:t>-dimensional list?</a:t>
            </a:r>
          </a:p>
          <a:p>
            <a:pPr lvl="1"/>
            <a:r>
              <a:rPr lang="en-US" dirty="0"/>
              <a:t>By using </a:t>
            </a:r>
            <a:r>
              <a:rPr lang="en-US" b="1" i="1" dirty="0">
                <a:solidFill>
                  <a:srgbClr val="0070C0"/>
                </a:solidFill>
              </a:rPr>
              <a:t>n </a:t>
            </a:r>
            <a:r>
              <a:rPr lang="en-US" dirty="0"/>
              <a:t>loops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501589" y="3176364"/>
            <a:ext cx="256717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my1DList = [1, 2, 3]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my1DList: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, end = " ")</a:t>
            </a:r>
          </a:p>
          <a:p>
            <a:endParaRPr lang="en-US" sz="2400" dirty="0"/>
          </a:p>
          <a:p>
            <a:r>
              <a:rPr lang="en-US" sz="2400" dirty="0"/>
              <a:t>print()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6297706" y="2991698"/>
            <a:ext cx="3849580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my2DList = [[1, 2, 3], [4, 5, 6]]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my2DList:</a:t>
            </a:r>
          </a:p>
          <a:p>
            <a:r>
              <a:rPr lang="en-US" sz="2400" dirty="0"/>
              <a:t>    for j in my2DList[</a:t>
            </a:r>
            <a:r>
              <a:rPr lang="en-US" sz="2400" dirty="0" err="1"/>
              <a:t>i</a:t>
            </a:r>
            <a:r>
              <a:rPr lang="en-US" sz="2400" dirty="0"/>
              <a:t>]:</a:t>
            </a:r>
          </a:p>
          <a:p>
            <a:r>
              <a:rPr lang="en-US" sz="2400" dirty="0"/>
              <a:t>        print(j, end = " ")</a:t>
            </a:r>
          </a:p>
          <a:p>
            <a:endParaRPr lang="en-US" sz="2400" dirty="0"/>
          </a:p>
          <a:p>
            <a:r>
              <a:rPr lang="en-US" sz="2400" dirty="0"/>
              <a:t>    print()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153B22D-2FDB-7649-9745-954605688EE3}"/>
              </a:ext>
            </a:extLst>
          </p:cNvPr>
          <p:cNvSpPr txBox="1"/>
          <p:nvPr/>
        </p:nvSpPr>
        <p:spPr>
          <a:xfrm>
            <a:off x="1854474" y="5816622"/>
            <a:ext cx="1861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Output: 1 2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A831427-D08C-714C-A608-0F0181441482}"/>
              </a:ext>
            </a:extLst>
          </p:cNvPr>
          <p:cNvSpPr txBox="1"/>
          <p:nvPr/>
        </p:nvSpPr>
        <p:spPr>
          <a:xfrm>
            <a:off x="4998863" y="5816621"/>
            <a:ext cx="6992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ERROR: list indices must be integers or slices, not lists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42B90533-0B4D-2442-9FDE-267FD371BD7A}"/>
              </a:ext>
            </a:extLst>
          </p:cNvPr>
          <p:cNvSpPr/>
          <p:nvPr/>
        </p:nvSpPr>
        <p:spPr>
          <a:xfrm>
            <a:off x="8641977" y="4055083"/>
            <a:ext cx="286870" cy="5348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C2E2A46-C9B9-9742-B592-9CCEABB46639}"/>
              </a:ext>
            </a:extLst>
          </p:cNvPr>
          <p:cNvSpPr txBox="1"/>
          <p:nvPr/>
        </p:nvSpPr>
        <p:spPr>
          <a:xfrm>
            <a:off x="10244544" y="4099693"/>
            <a:ext cx="1947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</a:rPr>
              <a:t>i</a:t>
            </a:r>
            <a:r>
              <a:rPr lang="en-US" sz="2400" b="1" i="1" dirty="0">
                <a:solidFill>
                  <a:srgbClr val="FF0000"/>
                </a:solidFill>
              </a:rPr>
              <a:t> is a list here!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180F99C1-0B80-F647-A0DB-981C0745A3F2}"/>
              </a:ext>
            </a:extLst>
          </p:cNvPr>
          <p:cNvCxnSpPr>
            <a:cxnSpLocks/>
            <a:stCxn id="9" idx="6"/>
            <a:endCxn id="10" idx="1"/>
          </p:cNvCxnSpPr>
          <p:nvPr/>
        </p:nvCxnSpPr>
        <p:spPr>
          <a:xfrm>
            <a:off x="8928847" y="4322507"/>
            <a:ext cx="1315697" cy="8019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64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 animBg="1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Multi-Dimensional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we iterate over the elements of a </a:t>
            </a:r>
            <a:r>
              <a:rPr lang="en-US" b="1" i="1" dirty="0">
                <a:solidFill>
                  <a:srgbClr val="0070C0"/>
                </a:solidFill>
              </a:rPr>
              <a:t>n</a:t>
            </a:r>
            <a:r>
              <a:rPr lang="en-US" dirty="0"/>
              <a:t>-dimensional list?</a:t>
            </a:r>
          </a:p>
          <a:p>
            <a:pPr lvl="1"/>
            <a:r>
              <a:rPr lang="en-US" dirty="0"/>
              <a:t>By using </a:t>
            </a:r>
            <a:r>
              <a:rPr lang="en-US" b="1" i="1" dirty="0">
                <a:solidFill>
                  <a:srgbClr val="0070C0"/>
                </a:solidFill>
              </a:rPr>
              <a:t>n</a:t>
            </a:r>
            <a:r>
              <a:rPr lang="en-US" dirty="0"/>
              <a:t> loops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066121" y="2899142"/>
            <a:ext cx="6059757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my2DList = [[1, 2, 3], [4, 5, 6]]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b="1" dirty="0">
                <a:solidFill>
                  <a:srgbClr val="7030A0"/>
                </a:solidFill>
              </a:rPr>
              <a:t>range</a:t>
            </a:r>
            <a:r>
              <a:rPr lang="en-US" sz="2400" dirty="0"/>
              <a:t>(</a:t>
            </a:r>
            <a:r>
              <a:rPr lang="en-US" sz="2400" b="1" dirty="0" err="1">
                <a:solidFill>
                  <a:schemeClr val="accent2"/>
                </a:solidFill>
              </a:rPr>
              <a:t>len</a:t>
            </a:r>
            <a:r>
              <a:rPr lang="en-US" sz="2400" dirty="0"/>
              <a:t>(my2DList)):</a:t>
            </a:r>
          </a:p>
          <a:p>
            <a:r>
              <a:rPr lang="en-US" sz="2400" dirty="0"/>
              <a:t>    for j in </a:t>
            </a:r>
            <a:r>
              <a:rPr lang="en-US" sz="2400" b="1" dirty="0">
                <a:solidFill>
                  <a:srgbClr val="7030A0"/>
                </a:solidFill>
              </a:rPr>
              <a:t>range</a:t>
            </a:r>
            <a:r>
              <a:rPr lang="en-US" sz="2400" dirty="0"/>
              <a:t>(</a:t>
            </a:r>
            <a:r>
              <a:rPr lang="en-US" sz="2400" b="1" dirty="0" err="1">
                <a:solidFill>
                  <a:schemeClr val="accent2"/>
                </a:solidFill>
              </a:rPr>
              <a:t>len</a:t>
            </a:r>
            <a:r>
              <a:rPr lang="en-US" sz="2400" dirty="0"/>
              <a:t>(my2DList[</a:t>
            </a:r>
            <a:r>
              <a:rPr lang="en-US" sz="2400" dirty="0" err="1"/>
              <a:t>i</a:t>
            </a:r>
            <a:r>
              <a:rPr lang="en-US" sz="2400" dirty="0"/>
              <a:t>])):</a:t>
            </a:r>
          </a:p>
          <a:p>
            <a:r>
              <a:rPr lang="en-US" sz="2400" dirty="0"/>
              <a:t>        print(</a:t>
            </a:r>
            <a:r>
              <a:rPr lang="en-US" sz="2400" b="1" dirty="0">
                <a:solidFill>
                  <a:srgbClr val="00B0F0"/>
                </a:solidFill>
              </a:rPr>
              <a:t>my2DList[</a:t>
            </a:r>
            <a:r>
              <a:rPr lang="en-US" sz="2400" b="1" dirty="0" err="1">
                <a:solidFill>
                  <a:srgbClr val="00B0F0"/>
                </a:solidFill>
              </a:rPr>
              <a:t>i</a:t>
            </a:r>
            <a:r>
              <a:rPr lang="en-US" sz="2400" b="1" dirty="0">
                <a:solidFill>
                  <a:srgbClr val="00B0F0"/>
                </a:solidFill>
              </a:rPr>
              <a:t>][j]</a:t>
            </a:r>
            <a:r>
              <a:rPr lang="en-US" sz="2400" dirty="0"/>
              <a:t>, end = " ")</a:t>
            </a:r>
          </a:p>
          <a:p>
            <a:endParaRPr lang="en-US" sz="2400" dirty="0"/>
          </a:p>
          <a:p>
            <a:r>
              <a:rPr lang="en-US" sz="2400" dirty="0"/>
              <a:t>    print()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5701499" y="5706658"/>
            <a:ext cx="788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1 2 3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4 5 6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4444424" y="5871150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297014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can be added to a list using the built-in </a:t>
            </a:r>
            <a:r>
              <a:rPr lang="en-US" b="1" dirty="0">
                <a:solidFill>
                  <a:srgbClr val="00B0F0"/>
                </a:solidFill>
              </a:rPr>
              <a:t>append() </a:t>
            </a:r>
            <a:r>
              <a:rPr lang="en-US" dirty="0"/>
              <a:t>function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066119" y="2587486"/>
            <a:ext cx="60597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myList.append</a:t>
            </a:r>
            <a:r>
              <a:rPr lang="en-US" sz="2400" dirty="0"/>
              <a:t>(1)</a:t>
            </a:r>
          </a:p>
          <a:p>
            <a:r>
              <a:rPr lang="en-US" sz="2400" dirty="0" err="1"/>
              <a:t>myList.append</a:t>
            </a:r>
            <a:r>
              <a:rPr lang="en-US" sz="2400" dirty="0"/>
              <a:t>(2)</a:t>
            </a:r>
          </a:p>
          <a:p>
            <a:r>
              <a:rPr lang="en-US" sz="2400" dirty="0" err="1"/>
              <a:t>myList.append</a:t>
            </a:r>
            <a:r>
              <a:rPr lang="en-US" sz="2400" dirty="0"/>
              <a:t>("Done")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5685171" y="5088134"/>
            <a:ext cx="18165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[1, 2, 'Done']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4428096" y="5244226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217920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B0F0"/>
                </a:solidFill>
              </a:rPr>
              <a:t>append() </a:t>
            </a:r>
            <a:r>
              <a:rPr lang="en-US" dirty="0"/>
              <a:t>function allows adding only 1 element at a time</a:t>
            </a:r>
          </a:p>
          <a:p>
            <a:endParaRPr lang="en-US" dirty="0"/>
          </a:p>
          <a:p>
            <a:r>
              <a:rPr lang="en-US" dirty="0"/>
              <a:t>For adding multiple elements with the </a:t>
            </a:r>
            <a:r>
              <a:rPr lang="en-US" b="1" dirty="0">
                <a:solidFill>
                  <a:srgbClr val="00B0F0"/>
                </a:solidFill>
              </a:rPr>
              <a:t>append() </a:t>
            </a:r>
            <a:r>
              <a:rPr lang="en-US" dirty="0"/>
              <a:t>function, loops can be used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066121" y="3902664"/>
            <a:ext cx="605975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[]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range(1, 4):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myList.append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5897441" y="5607261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[1, 2, 3]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4819980" y="5607261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183015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also use the </a:t>
            </a:r>
            <a:r>
              <a:rPr lang="en-US" b="1" dirty="0">
                <a:solidFill>
                  <a:srgbClr val="00B0F0"/>
                </a:solidFill>
              </a:rPr>
              <a:t>append() </a:t>
            </a:r>
            <a:r>
              <a:rPr lang="en-US" dirty="0"/>
              <a:t>function to add a list to a list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066121" y="2674755"/>
            <a:ext cx="6059757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myList1 = [1, 2]</a:t>
            </a:r>
          </a:p>
          <a:p>
            <a:r>
              <a:rPr lang="en-US" sz="2400" dirty="0"/>
              <a:t>myList2 = [3, 4]</a:t>
            </a:r>
          </a:p>
          <a:p>
            <a:r>
              <a:rPr lang="en-US" sz="2400" dirty="0"/>
              <a:t>print("myList1 before:", myList1)</a:t>
            </a:r>
          </a:p>
          <a:p>
            <a:r>
              <a:rPr lang="en-US" sz="2400" dirty="0"/>
              <a:t>myList1.append(myList2)</a:t>
            </a:r>
          </a:p>
          <a:p>
            <a:r>
              <a:rPr lang="en-US" sz="2400" dirty="0"/>
              <a:t>print("myList1 after:", myList1)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5707628" y="4748684"/>
            <a:ext cx="1651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[1, 2]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[3, 4, [1, 2]]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4591381" y="4933351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92067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But, what if we want to add the multiple elements of a list (and NOT the list itself) to the end of another list?</a:t>
            </a:r>
          </a:p>
          <a:p>
            <a:pPr lvl="1"/>
            <a:r>
              <a:rPr lang="en-US" dirty="0"/>
              <a:t>Of course, we can use loops as usual</a:t>
            </a:r>
          </a:p>
          <a:p>
            <a:pPr lvl="1"/>
            <a:r>
              <a:rPr lang="en-US" dirty="0"/>
              <a:t>Or, we can simply use the </a:t>
            </a:r>
            <a:r>
              <a:rPr lang="en-US" b="1" dirty="0">
                <a:solidFill>
                  <a:schemeClr val="accent2"/>
                </a:solidFill>
              </a:rPr>
              <a:t>extend() </a:t>
            </a:r>
            <a:r>
              <a:rPr lang="en-US" dirty="0"/>
              <a:t>function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204753" y="3649523"/>
            <a:ext cx="6059757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myList1 = [1, 2]</a:t>
            </a:r>
          </a:p>
          <a:p>
            <a:r>
              <a:rPr lang="en-US" sz="2400" dirty="0"/>
              <a:t>myList2 = [3, 4]</a:t>
            </a:r>
          </a:p>
          <a:p>
            <a:r>
              <a:rPr lang="en-US" sz="2400" dirty="0"/>
              <a:t>print("myList1 before:", myList1)</a:t>
            </a:r>
          </a:p>
          <a:p>
            <a:r>
              <a:rPr lang="en-US" sz="2400" dirty="0"/>
              <a:t>myList1.</a:t>
            </a:r>
            <a:r>
              <a:rPr lang="en-US" sz="2400" b="1" dirty="0">
                <a:solidFill>
                  <a:schemeClr val="accent2"/>
                </a:solidFill>
              </a:rPr>
              <a:t>extend</a:t>
            </a:r>
            <a:r>
              <a:rPr lang="en-US" sz="2400" dirty="0"/>
              <a:t>(myList2)</a:t>
            </a:r>
          </a:p>
          <a:p>
            <a:r>
              <a:rPr lang="en-US" sz="2400" dirty="0"/>
              <a:t>print("myList1 after:", myList1)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5243014" y="5761464"/>
            <a:ext cx="3270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myList1 before: [1, 2]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myList1 after: [1, 2, 3, 4]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4142184" y="5946131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307495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strings are always sequences of characters, </a:t>
            </a:r>
            <a:r>
              <a:rPr lang="en-US" i="1" dirty="0">
                <a:solidFill>
                  <a:srgbClr val="0070C0"/>
                </a:solidFill>
              </a:rPr>
              <a:t>lists</a:t>
            </a:r>
            <a:r>
              <a:rPr lang="en-US" dirty="0"/>
              <a:t> (or </a:t>
            </a:r>
            <a:r>
              <a:rPr lang="en-US" i="1" dirty="0">
                <a:solidFill>
                  <a:srgbClr val="0070C0"/>
                </a:solidFill>
              </a:rPr>
              <a:t>arrays</a:t>
            </a:r>
            <a:r>
              <a:rPr lang="en-US" dirty="0"/>
              <a:t> as denoted in other languages) can be sequences of arbitrary objects</a:t>
            </a:r>
          </a:p>
          <a:p>
            <a:pPr lvl="1"/>
            <a:r>
              <a:rPr lang="en-US" dirty="0"/>
              <a:t>Hence, they are more general than strings</a:t>
            </a:r>
          </a:p>
          <a:p>
            <a:pPr lvl="1"/>
            <a:endParaRPr lang="en-US" dirty="0"/>
          </a:p>
          <a:p>
            <a:r>
              <a:rPr lang="en-US" dirty="0"/>
              <a:t>We can create a list of numbers or a list of strings or even a list of mixed numbers and strings via putting them in </a:t>
            </a:r>
            <a:r>
              <a:rPr lang="en-US" i="1" dirty="0"/>
              <a:t>square brackets</a:t>
            </a:r>
          </a:p>
          <a:p>
            <a:pPr lvl="1"/>
            <a:r>
              <a:rPr lang="en-US" dirty="0"/>
              <a:t>myList1 = [1, 2, 3]</a:t>
            </a:r>
          </a:p>
          <a:p>
            <a:pPr lvl="1"/>
            <a:r>
              <a:rPr lang="en-US" dirty="0"/>
              <a:t>myList2 = [1.3, 4.5]</a:t>
            </a:r>
          </a:p>
          <a:p>
            <a:pPr lvl="1"/>
            <a:r>
              <a:rPr lang="en-US" dirty="0"/>
              <a:t>myList3 = [1, 2, 6.7]</a:t>
            </a:r>
          </a:p>
          <a:p>
            <a:pPr lvl="1"/>
            <a:r>
              <a:rPr lang="en-US" dirty="0"/>
              <a:t>myList4 = [“January”, “February”, “March”]</a:t>
            </a:r>
          </a:p>
          <a:p>
            <a:pPr lvl="1"/>
            <a:r>
              <a:rPr lang="en-US" dirty="0"/>
              <a:t>myList5 = [1, “January”, 2.3]</a:t>
            </a:r>
          </a:p>
        </p:txBody>
      </p:sp>
    </p:spTree>
    <p:extLst>
      <p:ext uri="{BB962C8B-B14F-4D97-AF65-F5344CB8AC3E}">
        <p14:creationId xmlns:p14="http://schemas.microsoft.com/office/powerpoint/2010/main" val="144247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B0F0"/>
                </a:solidFill>
              </a:rPr>
              <a:t>append()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2"/>
                </a:solidFill>
              </a:rPr>
              <a:t>extend() </a:t>
            </a:r>
            <a:r>
              <a:rPr lang="en-US" dirty="0"/>
              <a:t>functions allow adding elements only at the end of a list</a:t>
            </a:r>
          </a:p>
          <a:p>
            <a:endParaRPr lang="en-US" dirty="0"/>
          </a:p>
          <a:p>
            <a:r>
              <a:rPr lang="en-US" dirty="0"/>
              <a:t>What if we want to add elements at </a:t>
            </a:r>
            <a:r>
              <a:rPr lang="en-US" i="1" dirty="0"/>
              <a:t>desired positions </a:t>
            </a:r>
            <a:r>
              <a:rPr lang="en-US" dirty="0"/>
              <a:t>of a list? </a:t>
            </a:r>
          </a:p>
          <a:p>
            <a:pPr lvl="1"/>
            <a:r>
              <a:rPr lang="en-US" sz="2800" dirty="0"/>
              <a:t>Of course, we can use loops as usual (</a:t>
            </a:r>
            <a:r>
              <a:rPr lang="en-US" sz="2800" i="1" dirty="0"/>
              <a:t>not straightforward!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Or, we can simply use the </a:t>
            </a:r>
            <a:r>
              <a:rPr lang="en-US" sz="2800" b="1" dirty="0">
                <a:solidFill>
                  <a:srgbClr val="C00000"/>
                </a:solidFill>
              </a:rPr>
              <a:t>insert() </a:t>
            </a:r>
            <a:r>
              <a:rPr lang="en-US" sz="2800" dirty="0"/>
              <a:t>function, which requires two arguments, insert(position, value)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2871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example that uses the </a:t>
            </a:r>
            <a:r>
              <a:rPr lang="en-US" b="1" dirty="0">
                <a:solidFill>
                  <a:srgbClr val="C00000"/>
                </a:solidFill>
              </a:rPr>
              <a:t>insert()</a:t>
            </a:r>
            <a:r>
              <a:rPr lang="en-US" dirty="0"/>
              <a:t> function to add elements at desired positions in a list</a:t>
            </a:r>
          </a:p>
          <a:p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719270" y="3010865"/>
            <a:ext cx="343265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[2, 4]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</a:t>
            </a:r>
            <a:r>
              <a:rPr lang="en-US" sz="2400" b="1" dirty="0" err="1">
                <a:solidFill>
                  <a:srgbClr val="C00000"/>
                </a:solidFill>
              </a:rPr>
              <a:t>insert</a:t>
            </a:r>
            <a:r>
              <a:rPr lang="en-US" sz="2400" dirty="0"/>
              <a:t>(0, 1)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</a:t>
            </a:r>
            <a:r>
              <a:rPr lang="en-US" sz="2400" b="1" dirty="0" err="1">
                <a:solidFill>
                  <a:srgbClr val="C00000"/>
                </a:solidFill>
              </a:rPr>
              <a:t>insert</a:t>
            </a:r>
            <a:r>
              <a:rPr lang="en-US" sz="2400" dirty="0"/>
              <a:t>(2, 3)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7400471" y="3775960"/>
            <a:ext cx="1452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[2, 4]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[1, 2, 4]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[1, 2, 3, 4]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7470717" y="3427561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1700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Removing Elements From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can be removed from a list one at a time using the built-in function </a:t>
            </a:r>
            <a:r>
              <a:rPr lang="en-US" b="1" dirty="0">
                <a:solidFill>
                  <a:srgbClr val="7030A0"/>
                </a:solidFill>
              </a:rPr>
              <a:t>remove(</a:t>
            </a:r>
            <a:r>
              <a:rPr lang="en-US" b="1" i="1" dirty="0" err="1">
                <a:solidFill>
                  <a:srgbClr val="7030A0"/>
                </a:solidFill>
              </a:rPr>
              <a:t>elem</a:t>
            </a:r>
            <a:r>
              <a:rPr lang="en-US" b="1" dirty="0">
                <a:solidFill>
                  <a:srgbClr val="7030A0"/>
                </a:solidFill>
              </a:rPr>
              <a:t>)</a:t>
            </a:r>
          </a:p>
          <a:p>
            <a:pPr lvl="1"/>
            <a:r>
              <a:rPr lang="en-US" dirty="0"/>
              <a:t>If </a:t>
            </a:r>
            <a:r>
              <a:rPr lang="en-US" i="1" dirty="0" err="1"/>
              <a:t>elem</a:t>
            </a:r>
            <a:r>
              <a:rPr lang="en-US" dirty="0"/>
              <a:t> is not in the list, an error will be issued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066121" y="3352776"/>
            <a:ext cx="605975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[100, 200, 300, 400, 200, "Python"]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myList.remove</a:t>
            </a:r>
            <a:r>
              <a:rPr lang="en-US" sz="2400" dirty="0"/>
              <a:t>(200)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3772682" y="5405772"/>
            <a:ext cx="4521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400, 200, 'Python']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300, 400, 200, 'Python']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5377257" y="5057373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B029977-3A73-E84B-87A5-CEF2A2863CDD}"/>
              </a:ext>
            </a:extLst>
          </p:cNvPr>
          <p:cNvSpPr txBox="1"/>
          <p:nvPr/>
        </p:nvSpPr>
        <p:spPr>
          <a:xfrm>
            <a:off x="8583816" y="5491298"/>
            <a:ext cx="3527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Only the first occurrence </a:t>
            </a:r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>of </a:t>
            </a:r>
            <a:r>
              <a:rPr lang="en-US" sz="2400" i="1" dirty="0">
                <a:solidFill>
                  <a:srgbClr val="FF0000"/>
                </a:solidFill>
              </a:rPr>
              <a:t>the </a:t>
            </a:r>
            <a:r>
              <a:rPr lang="en-US" sz="2400" i="1" dirty="0" smtClean="0">
                <a:solidFill>
                  <a:srgbClr val="FF0000"/>
                </a:solidFill>
              </a:rPr>
              <a:t>element </a:t>
            </a:r>
            <a:r>
              <a:rPr lang="en-US" sz="2400" i="1" dirty="0">
                <a:solidFill>
                  <a:srgbClr val="FF0000"/>
                </a:solidFill>
              </a:rPr>
              <a:t>is removed!</a:t>
            </a:r>
          </a:p>
        </p:txBody>
      </p: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>
            <a:off x="8086726" y="5906797"/>
            <a:ext cx="497090" cy="14157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83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Removing Elements From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remove an element at a certain position 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b="1" dirty="0">
                <a:solidFill>
                  <a:srgbClr val="7030A0"/>
                </a:solidFill>
              </a:rPr>
              <a:t>pop(</a:t>
            </a:r>
            <a:r>
              <a:rPr lang="en-US" b="1" i="1" dirty="0" err="1">
                <a:solidFill>
                  <a:srgbClr val="7030A0"/>
                </a:solidFill>
              </a:rPr>
              <a:t>i</a:t>
            </a:r>
            <a:r>
              <a:rPr lang="en-US" b="1" dirty="0">
                <a:solidFill>
                  <a:srgbClr val="7030A0"/>
                </a:solidFill>
              </a:rPr>
              <a:t>)</a:t>
            </a:r>
            <a:r>
              <a:rPr lang="en-US" dirty="0"/>
              <a:t> can be used</a:t>
            </a:r>
          </a:p>
          <a:p>
            <a:pPr lvl="1"/>
            <a:r>
              <a:rPr lang="en-US" b="1" dirty="0">
                <a:solidFill>
                  <a:srgbClr val="7030A0"/>
                </a:solidFill>
              </a:rPr>
              <a:t>pop() </a:t>
            </a:r>
            <a:r>
              <a:rPr lang="en-US" dirty="0"/>
              <a:t>with no argument is </a:t>
            </a:r>
            <a:r>
              <a:rPr lang="en-US" dirty="0" smtClean="0"/>
              <a:t>valid, but </a:t>
            </a:r>
            <a:r>
              <a:rPr lang="en-US" dirty="0"/>
              <a:t>it will remove the last element in the list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5203C9-48CB-FA4A-BD2D-36A6A6120DE2}"/>
              </a:ext>
            </a:extLst>
          </p:cNvPr>
          <p:cNvSpPr txBox="1"/>
          <p:nvPr/>
        </p:nvSpPr>
        <p:spPr>
          <a:xfrm>
            <a:off x="3066121" y="2856574"/>
            <a:ext cx="60597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[100, 200, 300, 400, 200, "Python"]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myList.pop</a:t>
            </a:r>
            <a:r>
              <a:rPr lang="en-US" sz="2400" dirty="0"/>
              <a:t>(4)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myList.pop</a:t>
            </a:r>
            <a:r>
              <a:rPr lang="en-US" sz="2400" dirty="0"/>
              <a:t>()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AB32E66-3780-5F49-889C-FEFF123954DD}"/>
              </a:ext>
            </a:extLst>
          </p:cNvPr>
          <p:cNvSpPr txBox="1"/>
          <p:nvPr/>
        </p:nvSpPr>
        <p:spPr>
          <a:xfrm>
            <a:off x="3745141" y="5595682"/>
            <a:ext cx="45213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400, 200, 'Python']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400, 'Python']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4DB860-5681-854D-BB1B-A19D2FCB8852}"/>
              </a:ext>
            </a:extLst>
          </p:cNvPr>
          <p:cNvSpPr/>
          <p:nvPr/>
        </p:nvSpPr>
        <p:spPr>
          <a:xfrm>
            <a:off x="5377255" y="5160168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2713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Lecture…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Midterm Overview</a:t>
            </a:r>
            <a:endParaRPr lang="en-US" dirty="0"/>
          </a:p>
          <a:p>
            <a:pPr lvl="1"/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544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general, we can create lists via putting a number of </a:t>
            </a:r>
            <a:r>
              <a:rPr lang="en-US" i="1" dirty="0"/>
              <a:t>expressions</a:t>
            </a:r>
            <a:r>
              <a:rPr lang="en-US" dirty="0"/>
              <a:t> in square brackets</a:t>
            </a:r>
          </a:p>
          <a:p>
            <a:pPr lvl="1"/>
            <a:r>
              <a:rPr lang="en-US" dirty="0"/>
              <a:t>List = []</a:t>
            </a:r>
          </a:p>
          <a:p>
            <a:pPr lvl="1"/>
            <a:r>
              <a:rPr lang="en-US" dirty="0"/>
              <a:t>List = [expression, …]</a:t>
            </a:r>
          </a:p>
          <a:p>
            <a:pPr lvl="2"/>
            <a:r>
              <a:rPr lang="en-US" dirty="0"/>
              <a:t>E.g., List = [1+2, 7, “Eleven”]</a:t>
            </a:r>
          </a:p>
          <a:p>
            <a:pPr lvl="1"/>
            <a:r>
              <a:rPr lang="en-US" dirty="0"/>
              <a:t>List = [expression </a:t>
            </a:r>
            <a:r>
              <a:rPr lang="en-US" i="1" dirty="0">
                <a:solidFill>
                  <a:srgbClr val="FF0000"/>
                </a:solidFill>
              </a:rPr>
              <a:t>for</a:t>
            </a:r>
            <a:r>
              <a:rPr lang="en-US" dirty="0"/>
              <a:t> variable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dirty="0"/>
              <a:t> sequence], where expression is evaluated once for every element in the sequence (this is called ”</a:t>
            </a:r>
            <a:r>
              <a:rPr lang="en-US" b="1" i="1" dirty="0">
                <a:solidFill>
                  <a:srgbClr val="0070C0"/>
                </a:solidFill>
              </a:rPr>
              <a:t>list comprehension</a:t>
            </a:r>
            <a:r>
              <a:rPr lang="en-US" dirty="0"/>
              <a:t>”)</a:t>
            </a:r>
          </a:p>
          <a:p>
            <a:pPr lvl="2"/>
            <a:r>
              <a:rPr lang="en-US" dirty="0"/>
              <a:t>E.g., List1 = [x </a:t>
            </a:r>
            <a:r>
              <a:rPr lang="en-US" i="1" dirty="0">
                <a:solidFill>
                  <a:srgbClr val="FF0000"/>
                </a:solidFill>
              </a:rPr>
              <a:t>for</a:t>
            </a:r>
            <a:r>
              <a:rPr lang="en-US" dirty="0"/>
              <a:t> x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dirty="0"/>
              <a:t> range(10)]</a:t>
            </a:r>
          </a:p>
          <a:p>
            <a:pPr lvl="2"/>
            <a:r>
              <a:rPr lang="en-US" dirty="0"/>
              <a:t>E.g., List2 = [x + 1 </a:t>
            </a:r>
            <a:r>
              <a:rPr lang="en-US" i="1" dirty="0">
                <a:solidFill>
                  <a:srgbClr val="FF0000"/>
                </a:solidFill>
              </a:rPr>
              <a:t>for</a:t>
            </a:r>
            <a:r>
              <a:rPr lang="en-US" dirty="0"/>
              <a:t> x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dirty="0"/>
              <a:t> range(10)]</a:t>
            </a:r>
          </a:p>
          <a:p>
            <a:pPr lvl="2"/>
            <a:r>
              <a:rPr lang="en-US" dirty="0"/>
              <a:t>E.g., List3 = [x </a:t>
            </a:r>
            <a:r>
              <a:rPr lang="en-US" i="1" dirty="0">
                <a:solidFill>
                  <a:srgbClr val="FF0000"/>
                </a:solidFill>
              </a:rPr>
              <a:t>for</a:t>
            </a:r>
            <a:r>
              <a:rPr lang="en-US" dirty="0"/>
              <a:t> x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dirty="0"/>
              <a:t> range(10) if x % 2 == 0]  </a:t>
            </a:r>
          </a:p>
        </p:txBody>
      </p:sp>
    </p:spTree>
    <p:extLst>
      <p:ext uri="{BB962C8B-B14F-4D97-AF65-F5344CB8AC3E}">
        <p14:creationId xmlns:p14="http://schemas.microsoft.com/office/powerpoint/2010/main" val="211335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also use the built-in </a:t>
            </a:r>
            <a:r>
              <a:rPr lang="en-US" b="1" dirty="0">
                <a:solidFill>
                  <a:srgbClr val="0070C0"/>
                </a:solidFill>
              </a:rPr>
              <a:t>list</a:t>
            </a:r>
            <a:r>
              <a:rPr lang="en-US" dirty="0"/>
              <a:t> type object to create lists:</a:t>
            </a:r>
          </a:p>
          <a:p>
            <a:pPr lvl="1"/>
            <a:r>
              <a:rPr lang="en-US" dirty="0"/>
              <a:t>L = list() #This creates an empty list</a:t>
            </a:r>
          </a:p>
          <a:p>
            <a:pPr lvl="1"/>
            <a:r>
              <a:rPr lang="en-US" dirty="0"/>
              <a:t>L = list([expression, …])</a:t>
            </a:r>
          </a:p>
          <a:p>
            <a:pPr lvl="1"/>
            <a:r>
              <a:rPr lang="en-US" dirty="0"/>
              <a:t>L = list(expression </a:t>
            </a:r>
            <a:r>
              <a:rPr lang="en-US" i="1" dirty="0">
                <a:solidFill>
                  <a:srgbClr val="FF0000"/>
                </a:solidFill>
              </a:rPr>
              <a:t>for</a:t>
            </a:r>
            <a:r>
              <a:rPr lang="en-US" dirty="0"/>
              <a:t> variable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dirty="0"/>
              <a:t> sequence)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20C1ED-591E-174F-8ADE-0A3D0ED1C28D}"/>
              </a:ext>
            </a:extLst>
          </p:cNvPr>
          <p:cNvSpPr txBox="1"/>
          <p:nvPr/>
        </p:nvSpPr>
        <p:spPr>
          <a:xfrm>
            <a:off x="3924300" y="3559628"/>
            <a:ext cx="4942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l1 = list()</a:t>
            </a:r>
          </a:p>
          <a:p>
            <a:r>
              <a:rPr lang="en-US" sz="2400" dirty="0"/>
              <a:t>&gt;&gt;&gt; l1</a:t>
            </a:r>
          </a:p>
          <a:p>
            <a:r>
              <a:rPr lang="en-US" sz="2400" dirty="0"/>
              <a:t>[]</a:t>
            </a:r>
          </a:p>
          <a:p>
            <a:r>
              <a:rPr lang="en-US" sz="2400" dirty="0"/>
              <a:t>&gt;&gt;&gt; type(l1)</a:t>
            </a:r>
          </a:p>
          <a:p>
            <a:r>
              <a:rPr lang="en-US" sz="2400" dirty="0"/>
              <a:t>&lt;class 'list'&gt;</a:t>
            </a:r>
          </a:p>
          <a:p>
            <a:r>
              <a:rPr lang="en-US" sz="2400" dirty="0"/>
              <a:t>&gt;&gt;&gt; l2 = list(["A", 2.3])</a:t>
            </a:r>
          </a:p>
          <a:p>
            <a:r>
              <a:rPr lang="en-US" sz="2400" dirty="0"/>
              <a:t>&gt;&gt;&gt; l2</a:t>
            </a:r>
          </a:p>
          <a:p>
            <a:r>
              <a:rPr lang="en-US" sz="2400" dirty="0"/>
              <a:t>['A', 2.3]</a:t>
            </a:r>
          </a:p>
        </p:txBody>
      </p:sp>
    </p:spTree>
    <p:extLst>
      <p:ext uri="{BB962C8B-B14F-4D97-AF65-F5344CB8AC3E}">
        <p14:creationId xmlns:p14="http://schemas.microsoft.com/office/powerpoint/2010/main" val="199705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also use the built-in </a:t>
            </a:r>
            <a:r>
              <a:rPr lang="en-US" b="1" dirty="0">
                <a:solidFill>
                  <a:srgbClr val="0070C0"/>
                </a:solidFill>
              </a:rPr>
              <a:t>list</a:t>
            </a:r>
            <a:r>
              <a:rPr lang="en-US" dirty="0"/>
              <a:t> type object to create lists:</a:t>
            </a:r>
          </a:p>
          <a:p>
            <a:pPr lvl="1"/>
            <a:r>
              <a:rPr lang="en-US" dirty="0"/>
              <a:t>L = list() #This creates an empty list</a:t>
            </a:r>
          </a:p>
          <a:p>
            <a:pPr lvl="1"/>
            <a:r>
              <a:rPr lang="en-US" dirty="0"/>
              <a:t>L = list([expression, …])</a:t>
            </a:r>
          </a:p>
          <a:p>
            <a:pPr lvl="1"/>
            <a:r>
              <a:rPr lang="en-US" dirty="0"/>
              <a:t>L = list(expression </a:t>
            </a:r>
            <a:r>
              <a:rPr lang="en-US" i="1" dirty="0">
                <a:solidFill>
                  <a:srgbClr val="FF0000"/>
                </a:solidFill>
              </a:rPr>
              <a:t>for</a:t>
            </a:r>
            <a:r>
              <a:rPr lang="en-US" dirty="0"/>
              <a:t> variable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dirty="0"/>
              <a:t> sequence)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20C1ED-591E-174F-8ADE-0A3D0ED1C28D}"/>
              </a:ext>
            </a:extLst>
          </p:cNvPr>
          <p:cNvSpPr txBox="1"/>
          <p:nvPr/>
        </p:nvSpPr>
        <p:spPr>
          <a:xfrm>
            <a:off x="3924300" y="3559628"/>
            <a:ext cx="4942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type(l2)</a:t>
            </a:r>
          </a:p>
          <a:p>
            <a:r>
              <a:rPr lang="en-US" sz="2400" dirty="0"/>
              <a:t>&lt;class 'list'&gt;</a:t>
            </a:r>
          </a:p>
          <a:p>
            <a:r>
              <a:rPr lang="en-US" sz="2400" dirty="0"/>
              <a:t>&gt;&gt;&gt; l3 = list(x for x in range(10))</a:t>
            </a:r>
          </a:p>
          <a:p>
            <a:r>
              <a:rPr lang="en-US" sz="2400" dirty="0"/>
              <a:t>&gt;&gt;&gt; l3</a:t>
            </a:r>
          </a:p>
          <a:p>
            <a:r>
              <a:rPr lang="en-US" sz="2400" dirty="0"/>
              <a:t>[0, 1, 2, 3, 4, 5, 6, 7, 8, 9]</a:t>
            </a:r>
          </a:p>
          <a:p>
            <a:r>
              <a:rPr lang="en-US" sz="2400" dirty="0"/>
              <a:t>&gt;&gt;&gt; type(l3)</a:t>
            </a:r>
          </a:p>
          <a:p>
            <a:r>
              <a:rPr lang="en-US" sz="2400" dirty="0"/>
              <a:t>&lt;class 'list'&gt;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297806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creates a </a:t>
            </a:r>
            <a:r>
              <a:rPr lang="en-US" i="1" dirty="0"/>
              <a:t>single new </a:t>
            </a:r>
            <a:r>
              <a:rPr lang="en-US" dirty="0"/>
              <a:t>list every time we use []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20C1ED-591E-174F-8ADE-0A3D0ED1C28D}"/>
              </a:ext>
            </a:extLst>
          </p:cNvPr>
          <p:cNvSpPr txBox="1"/>
          <p:nvPr/>
        </p:nvSpPr>
        <p:spPr>
          <a:xfrm>
            <a:off x="1687284" y="2527529"/>
            <a:ext cx="28030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L1 = [1, 2, 3]</a:t>
            </a:r>
          </a:p>
          <a:p>
            <a:r>
              <a:rPr lang="en-US" sz="2400" dirty="0"/>
              <a:t>&gt;&gt;&gt; L2 = [1, 2, 3]</a:t>
            </a:r>
          </a:p>
          <a:p>
            <a:r>
              <a:rPr lang="en-US" sz="2400" dirty="0"/>
              <a:t>&gt;&gt;&gt; L1 == L2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L1 is L2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3DF172-FA5F-0F47-8A0A-764D374138E9}"/>
              </a:ext>
            </a:extLst>
          </p:cNvPr>
          <p:cNvSpPr txBox="1"/>
          <p:nvPr/>
        </p:nvSpPr>
        <p:spPr>
          <a:xfrm>
            <a:off x="202934" y="5340122"/>
            <a:ext cx="5771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L1 and L2 have the same values but they are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u="sng" dirty="0">
                <a:solidFill>
                  <a:srgbClr val="00B050"/>
                </a:solidFill>
              </a:rPr>
              <a:t>independent</a:t>
            </a:r>
            <a:r>
              <a:rPr lang="en-US" sz="2400" dirty="0">
                <a:solidFill>
                  <a:srgbClr val="00B050"/>
                </a:solidFill>
              </a:rPr>
              <a:t> lists (i.e., they do not </a:t>
            </a:r>
            <a:r>
              <a:rPr lang="en-US" sz="2400" i="1" dirty="0">
                <a:solidFill>
                  <a:srgbClr val="00B050"/>
                </a:solidFill>
              </a:rPr>
              <a:t>point to </a:t>
            </a:r>
            <a:r>
              <a:rPr lang="en-US" sz="2400" dirty="0">
                <a:solidFill>
                  <a:srgbClr val="00B050"/>
                </a:solidFill>
              </a:rPr>
              <a:t/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the same list)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CCB155C-5030-9A46-A1C3-637A2BB03EA2}"/>
              </a:ext>
            </a:extLst>
          </p:cNvPr>
          <p:cNvSpPr txBox="1"/>
          <p:nvPr/>
        </p:nvSpPr>
        <p:spPr>
          <a:xfrm>
            <a:off x="8126184" y="2527529"/>
            <a:ext cx="28030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L3 = L4 = [1, 2, 3]</a:t>
            </a:r>
          </a:p>
          <a:p>
            <a:r>
              <a:rPr lang="en-US" sz="2400" dirty="0"/>
              <a:t>&gt;&gt;&gt; L3 == L4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L3 is L4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B07D09C-7CCD-AE42-9E6A-AFAA86F3F4A7}"/>
              </a:ext>
            </a:extLst>
          </p:cNvPr>
          <p:cNvSpPr txBox="1"/>
          <p:nvPr/>
        </p:nvSpPr>
        <p:spPr>
          <a:xfrm>
            <a:off x="7491616" y="5340122"/>
            <a:ext cx="407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L3 and L4 point to the same list</a:t>
            </a:r>
          </a:p>
        </p:txBody>
      </p:sp>
    </p:spTree>
    <p:extLst>
      <p:ext uri="{BB962C8B-B14F-4D97-AF65-F5344CB8AC3E}">
        <p14:creationId xmlns:p14="http://schemas.microsoft.com/office/powerpoint/2010/main" val="6440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Indexing and Concatenating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Like strings, lists can be indexed and concatenated</a:t>
            </a:r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247900"/>
            <a:ext cx="514288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400" dirty="0"/>
              <a:t>&gt;&gt;&gt; [1, 2] + [3, 4]</a:t>
            </a:r>
          </a:p>
          <a:p>
            <a:pPr lvl="1"/>
            <a:r>
              <a:rPr lang="en-US" sz="2400" dirty="0"/>
              <a:t>[1, 2, 3, 4]</a:t>
            </a:r>
          </a:p>
          <a:p>
            <a:pPr lvl="1"/>
            <a:r>
              <a:rPr lang="en-US" sz="2400" dirty="0"/>
              <a:t>&gt;&gt;&gt; [1, 2] * 2</a:t>
            </a:r>
          </a:p>
          <a:p>
            <a:pPr lvl="1"/>
            <a:r>
              <a:rPr lang="en-US" sz="2400" dirty="0"/>
              <a:t>[1, 2, 1, 2]</a:t>
            </a:r>
          </a:p>
          <a:p>
            <a:pPr lvl="1"/>
            <a:r>
              <a:rPr lang="en-US" sz="2400" dirty="0"/>
              <a:t>&gt;&gt;&gt; grades = ["A", "B", "C", "D", "F"]</a:t>
            </a:r>
          </a:p>
          <a:p>
            <a:pPr lvl="1"/>
            <a:r>
              <a:rPr lang="en-US" sz="2400" dirty="0"/>
              <a:t>&gt;&gt;&gt; grades[0]</a:t>
            </a:r>
          </a:p>
          <a:p>
            <a:pPr lvl="1"/>
            <a:r>
              <a:rPr lang="en-US" sz="2400" dirty="0"/>
              <a:t>'A'</a:t>
            </a:r>
          </a:p>
          <a:p>
            <a:pPr lvl="1"/>
            <a:r>
              <a:rPr lang="en-US" sz="2400" dirty="0"/>
              <a:t>&gt;&gt;&gt; </a:t>
            </a:r>
            <a:r>
              <a:rPr lang="en-US" sz="2400" dirty="0" err="1"/>
              <a:t>len</a:t>
            </a:r>
            <a:r>
              <a:rPr lang="en-US" sz="2400" dirty="0"/>
              <a:t>(grades)</a:t>
            </a:r>
          </a:p>
          <a:p>
            <a:pPr lvl="1"/>
            <a:r>
              <a:rPr lang="en-US" sz="2400" dirty="0"/>
              <a:t>5</a:t>
            </a:r>
          </a:p>
          <a:p>
            <a:pPr lvl="1"/>
            <a:r>
              <a:rPr lang="en-US" sz="2400" dirty="0"/>
              <a:t>&gt;&gt;&gt;</a:t>
            </a:r>
            <a:endParaRPr lang="en-US" sz="2400" i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290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225"/>
          </a:xfrm>
        </p:spPr>
        <p:txBody>
          <a:bodyPr>
            <a:normAutofit/>
          </a:bodyPr>
          <a:lstStyle/>
          <a:p>
            <a:r>
              <a:rPr lang="en-US" dirty="0"/>
              <a:t>Similar to strings as well, lists can be sliced</a:t>
            </a:r>
          </a:p>
          <a:p>
            <a:pPr lvl="1"/>
            <a:r>
              <a:rPr lang="en-US" i="1" dirty="0"/>
              <a:t>To slice elements within a range </a:t>
            </a:r>
            <a:r>
              <a:rPr lang="en-US" i="1" dirty="0" err="1"/>
              <a:t>start_index</a:t>
            </a:r>
            <a:r>
              <a:rPr lang="en-US" i="1" dirty="0"/>
              <a:t> and </a:t>
            </a:r>
            <a:r>
              <a:rPr lang="en-US" i="1" dirty="0" err="1"/>
              <a:t>end_index</a:t>
            </a:r>
            <a:r>
              <a:rPr lang="en-US" i="1" dirty="0"/>
              <a:t> (inclusive), we can use [</a:t>
            </a:r>
            <a:r>
              <a:rPr lang="en-US" i="1" dirty="0" err="1"/>
              <a:t>start_index</a:t>
            </a:r>
            <a:r>
              <a:rPr lang="en-US" i="1" dirty="0"/>
              <a:t> : end_index+1]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58AA02C-2962-EE40-8A3A-DD01DDA3E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123769"/>
              </p:ext>
            </p:extLst>
          </p:nvPr>
        </p:nvGraphicFramePr>
        <p:xfrm>
          <a:off x="2032000" y="3457737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07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77BB694-3A9B-7542-9519-BEC2E24D96E9}"/>
              </a:ext>
            </a:extLst>
          </p:cNvPr>
          <p:cNvSpPr txBox="1"/>
          <p:nvPr/>
        </p:nvSpPr>
        <p:spPr>
          <a:xfrm>
            <a:off x="2690948" y="39659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835F29-B793-3E49-8C3B-C4122C24EC35}"/>
              </a:ext>
            </a:extLst>
          </p:cNvPr>
          <p:cNvSpPr txBox="1"/>
          <p:nvPr/>
        </p:nvSpPr>
        <p:spPr>
          <a:xfrm>
            <a:off x="4361339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6AFA90-453B-8B40-81D0-538946E12BA9}"/>
              </a:ext>
            </a:extLst>
          </p:cNvPr>
          <p:cNvSpPr txBox="1"/>
          <p:nvPr/>
        </p:nvSpPr>
        <p:spPr>
          <a:xfrm>
            <a:off x="5925921" y="39659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A0683F-3665-8341-88B3-730220C15DCB}"/>
              </a:ext>
            </a:extLst>
          </p:cNvPr>
          <p:cNvSpPr txBox="1"/>
          <p:nvPr/>
        </p:nvSpPr>
        <p:spPr>
          <a:xfrm>
            <a:off x="7490503" y="39659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C83ABB-7930-714D-9060-D809957B8A5A}"/>
              </a:ext>
            </a:extLst>
          </p:cNvPr>
          <p:cNvSpPr txBox="1"/>
          <p:nvPr/>
        </p:nvSpPr>
        <p:spPr>
          <a:xfrm>
            <a:off x="9160894" y="39659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8D719E-D02D-4549-9678-43AFD90FA58C}"/>
              </a:ext>
            </a:extLst>
          </p:cNvPr>
          <p:cNvSpPr txBox="1"/>
          <p:nvPr/>
        </p:nvSpPr>
        <p:spPr>
          <a:xfrm>
            <a:off x="3794840" y="4693433"/>
            <a:ext cx="468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grades = ["A", "B", "C", "D", "F"]</a:t>
            </a:r>
          </a:p>
          <a:p>
            <a:r>
              <a:rPr lang="en-US" sz="2400" dirty="0"/>
              <a:t>&gt;&gt;&gt; grades[1:3]</a:t>
            </a:r>
          </a:p>
          <a:p>
            <a:r>
              <a:rPr lang="en-US" sz="2400" dirty="0"/>
              <a:t>['B', 'C']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330992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2553</Words>
  <Application>Microsoft Office PowerPoint</Application>
  <PresentationFormat>Widescreen</PresentationFormat>
  <Paragraphs>518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Overview</vt:lpstr>
      <vt:lpstr>Creating Lists</vt:lpstr>
      <vt:lpstr>Creating Lists</vt:lpstr>
      <vt:lpstr>Creating Lists</vt:lpstr>
      <vt:lpstr>Creating Lists</vt:lpstr>
      <vt:lpstr>Indexing and Concatenating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Slicing Lists</vt:lpstr>
      <vt:lpstr>Lists Are Mutable</vt:lpstr>
      <vt:lpstr>Lists Are Not Sets</vt:lpstr>
      <vt:lpstr>Multi-Dimensional Lists</vt:lpstr>
      <vt:lpstr>Multi-Dimensional Lists</vt:lpstr>
      <vt:lpstr>Multi-Dimensional Lists</vt:lpstr>
      <vt:lpstr>Adding Elements To a List</vt:lpstr>
      <vt:lpstr>Adding Elements To a List</vt:lpstr>
      <vt:lpstr>Adding Elements To a List</vt:lpstr>
      <vt:lpstr>Adding Elements To a List</vt:lpstr>
      <vt:lpstr>Adding Elements To a List</vt:lpstr>
      <vt:lpstr>Adding Elements To a List</vt:lpstr>
      <vt:lpstr>Removing Elements From a List</vt:lpstr>
      <vt:lpstr>Removing Elements From a List</vt:lpstr>
      <vt:lpstr>Next Lecture…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110</cp:revision>
  <dcterms:created xsi:type="dcterms:W3CDTF">2018-10-13T13:15:17Z</dcterms:created>
  <dcterms:modified xsi:type="dcterms:W3CDTF">2018-10-15T17:35:00Z</dcterms:modified>
</cp:coreProperties>
</file>