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7" r:id="rId3"/>
    <p:sldId id="288" r:id="rId4"/>
    <p:sldId id="295" r:id="rId5"/>
    <p:sldId id="296" r:id="rId6"/>
    <p:sldId id="297" r:id="rId7"/>
    <p:sldId id="298" r:id="rId8"/>
    <p:sldId id="299" r:id="rId9"/>
    <p:sldId id="300" r:id="rId10"/>
    <p:sldId id="294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15" r:id="rId20"/>
    <p:sldId id="309" r:id="rId21"/>
    <p:sldId id="310" r:id="rId22"/>
    <p:sldId id="311" r:id="rId23"/>
    <p:sldId id="312" r:id="rId24"/>
    <p:sldId id="313" r:id="rId25"/>
    <p:sldId id="314" r:id="rId26"/>
    <p:sldId id="28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24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7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0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7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5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6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4128-297C-4940-91D0-9180EB051050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Sequences- Part I (Strings)</a:t>
            </a:r>
          </a:p>
          <a:p>
            <a:r>
              <a:rPr lang="en-US" sz="2800" dirty="0"/>
              <a:t>Lecture 11, October 11,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3418606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Concatenating and Repeating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string data type also supports concatenation (+) and repetition (*) operations for putting strings together </a:t>
            </a:r>
          </a:p>
          <a:p>
            <a:pPr lvl="1"/>
            <a:r>
              <a:rPr lang="en-US" dirty="0"/>
              <a:t>Concatenation (which we’ve seen before) builds a string by ”gluing” two strings together</a:t>
            </a:r>
          </a:p>
          <a:p>
            <a:pPr lvl="1"/>
            <a:r>
              <a:rPr lang="en-US" dirty="0"/>
              <a:t>Repetition builds a string by multiple concatenations of a string with itself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2BD6E-5AA4-9D40-B349-21FD8BE47897}"/>
              </a:ext>
            </a:extLst>
          </p:cNvPr>
          <p:cNvSpPr txBox="1"/>
          <p:nvPr/>
        </p:nvSpPr>
        <p:spPr>
          <a:xfrm>
            <a:off x="4544619" y="3807229"/>
            <a:ext cx="42381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&gt;&gt;&gt; s1 = "Hello "</a:t>
            </a:r>
          </a:p>
          <a:p>
            <a:r>
              <a:rPr lang="en-US" sz="2000" dirty="0"/>
              <a:t>&gt;&gt;&gt; s2 = "World "</a:t>
            </a:r>
          </a:p>
          <a:p>
            <a:r>
              <a:rPr lang="en-US" sz="2000" dirty="0"/>
              <a:t>&gt;&gt;&gt; s3 = s1 + s2</a:t>
            </a:r>
          </a:p>
          <a:p>
            <a:r>
              <a:rPr lang="en-US" sz="2000" dirty="0"/>
              <a:t>&gt;&gt;&gt; s3</a:t>
            </a:r>
          </a:p>
          <a:p>
            <a:r>
              <a:rPr lang="en-US" sz="2000" dirty="0"/>
              <a:t>'Hello World '</a:t>
            </a:r>
          </a:p>
          <a:p>
            <a:r>
              <a:rPr lang="en-US" sz="2000" dirty="0"/>
              <a:t>&gt;&gt;&gt; s4 = s3 * 2</a:t>
            </a:r>
          </a:p>
          <a:p>
            <a:r>
              <a:rPr lang="en-US" sz="2000" dirty="0"/>
              <a:t>&gt;&gt;&gt; s4</a:t>
            </a:r>
          </a:p>
          <a:p>
            <a:r>
              <a:rPr lang="en-US" sz="2000" dirty="0"/>
              <a:t>'Hello World Hello World '</a:t>
            </a:r>
          </a:p>
          <a:p>
            <a:r>
              <a:rPr lang="en-US" sz="20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80266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Getting the Length and Iterating Over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useful function is </a:t>
            </a:r>
            <a:r>
              <a:rPr lang="en-US" b="1" dirty="0" err="1">
                <a:solidFill>
                  <a:srgbClr val="0070C0"/>
                </a:solidFill>
              </a:rPr>
              <a:t>len</a:t>
            </a:r>
            <a:r>
              <a:rPr lang="en-US" b="1" dirty="0">
                <a:solidFill>
                  <a:srgbClr val="0070C0"/>
                </a:solidFill>
              </a:rPr>
              <a:t>()</a:t>
            </a:r>
            <a:r>
              <a:rPr lang="en-US" dirty="0"/>
              <a:t>, which tells how many characters are in a string</a:t>
            </a:r>
          </a:p>
          <a:p>
            <a:endParaRPr lang="en-US" dirty="0"/>
          </a:p>
          <a:p>
            <a:r>
              <a:rPr lang="en-US" dirty="0"/>
              <a:t>As seen before, we can also iterate over the characters of a string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2BD6E-5AA4-9D40-B349-21FD8BE47897}"/>
              </a:ext>
            </a:extLst>
          </p:cNvPr>
          <p:cNvSpPr txBox="1"/>
          <p:nvPr/>
        </p:nvSpPr>
        <p:spPr>
          <a:xfrm>
            <a:off x="3976903" y="3902231"/>
            <a:ext cx="42381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greet = "Hello All"</a:t>
            </a:r>
          </a:p>
          <a:p>
            <a:r>
              <a:rPr lang="en-US" sz="2400" dirty="0"/>
              <a:t>count = 0</a:t>
            </a:r>
          </a:p>
          <a:p>
            <a:r>
              <a:rPr lang="en-US" sz="2400" dirty="0"/>
              <a:t>while count &lt; </a:t>
            </a:r>
            <a:r>
              <a:rPr lang="en-US" sz="2400" dirty="0" err="1"/>
              <a:t>len</a:t>
            </a:r>
            <a:r>
              <a:rPr lang="en-US" sz="2400" dirty="0"/>
              <a:t>(greet):</a:t>
            </a:r>
          </a:p>
          <a:p>
            <a:r>
              <a:rPr lang="en-US" sz="2400" dirty="0"/>
              <a:t>    print(greet[count], end = " ")</a:t>
            </a:r>
          </a:p>
          <a:p>
            <a:r>
              <a:rPr lang="en-US" sz="2400" dirty="0"/>
              <a:t>    count = count + 1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836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Getting the Length and Iterating Over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useful function is </a:t>
            </a:r>
            <a:r>
              <a:rPr lang="en-US" b="1" dirty="0" err="1">
                <a:solidFill>
                  <a:srgbClr val="0070C0"/>
                </a:solidFill>
              </a:rPr>
              <a:t>len</a:t>
            </a:r>
            <a:r>
              <a:rPr lang="en-US" b="1" dirty="0">
                <a:solidFill>
                  <a:srgbClr val="0070C0"/>
                </a:solidFill>
              </a:rPr>
              <a:t>()</a:t>
            </a:r>
            <a:r>
              <a:rPr lang="en-US" dirty="0"/>
              <a:t>, which tells how many characters are in a string</a:t>
            </a:r>
          </a:p>
          <a:p>
            <a:endParaRPr lang="en-US" dirty="0"/>
          </a:p>
          <a:p>
            <a:r>
              <a:rPr lang="en-US" dirty="0"/>
              <a:t>As seen before, we can also iterate over the characters of a string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2BD6E-5AA4-9D40-B349-21FD8BE47897}"/>
              </a:ext>
            </a:extLst>
          </p:cNvPr>
          <p:cNvSpPr txBox="1"/>
          <p:nvPr/>
        </p:nvSpPr>
        <p:spPr>
          <a:xfrm>
            <a:off x="4544619" y="3807229"/>
            <a:ext cx="42381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#The program continues here…</a:t>
            </a:r>
          </a:p>
          <a:p>
            <a:r>
              <a:rPr lang="en-US" sz="2400" dirty="0"/>
              <a:t>print()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greet: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i</a:t>
            </a:r>
            <a:r>
              <a:rPr lang="en-US" sz="2400" dirty="0"/>
              <a:t>, end = " ")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2949CB-FB48-3F4C-B7B9-F494C929702A}"/>
              </a:ext>
            </a:extLst>
          </p:cNvPr>
          <p:cNvSpPr txBox="1"/>
          <p:nvPr/>
        </p:nvSpPr>
        <p:spPr>
          <a:xfrm>
            <a:off x="8227290" y="4218683"/>
            <a:ext cx="3471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</a:rPr>
              <a:t>This for loop is equivalent to the earlier while loop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43C6BA1-D955-4F44-BAFA-8B0E9E052AE6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7291449" y="4634182"/>
            <a:ext cx="935841" cy="519709"/>
          </a:xfrm>
          <a:prstGeom prst="straightConnector1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C025B7-0E56-564A-9B73-2284FE097662}"/>
              </a:ext>
            </a:extLst>
          </p:cNvPr>
          <p:cNvSpPr txBox="1"/>
          <p:nvPr/>
        </p:nvSpPr>
        <p:spPr>
          <a:xfrm>
            <a:off x="5291299" y="5746221"/>
            <a:ext cx="1944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 H e l l o   A l l 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H e l l o   A l 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0AADC2-A7E0-F14E-9C57-851059C270E9}"/>
              </a:ext>
            </a:extLst>
          </p:cNvPr>
          <p:cNvSpPr/>
          <p:nvPr/>
        </p:nvSpPr>
        <p:spPr>
          <a:xfrm>
            <a:off x="4054785" y="5930886"/>
            <a:ext cx="1257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28756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the Basic 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following table summarizes the basic string operations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5F3450-394C-124B-9A25-3BC95FE5E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385820"/>
              </p:ext>
            </p:extLst>
          </p:nvPr>
        </p:nvGraphicFramePr>
        <p:xfrm>
          <a:off x="2032000" y="2500107"/>
          <a:ext cx="8128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98889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755191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Operator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3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Concatenation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3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Repetition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&lt;string&gt;[]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Indexing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45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&lt;string&gt;[ : 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Slicing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428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len</a:t>
                      </a:r>
                      <a:r>
                        <a:rPr lang="en-US" sz="2800" dirty="0"/>
                        <a:t>(&lt;string&gt;)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Length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62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for &lt;</a:t>
                      </a:r>
                      <a:r>
                        <a:rPr lang="en-US" sz="2800" dirty="0" err="1"/>
                        <a:t>var</a:t>
                      </a:r>
                      <a:r>
                        <a:rPr lang="en-US" sz="2800" dirty="0"/>
                        <a:t>&gt; in &lt;string&gt;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Iteration through characters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407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48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now, you have started getting the hang of computing with textual (string) data</a:t>
            </a:r>
          </a:p>
          <a:p>
            <a:endParaRPr lang="en-US" dirty="0"/>
          </a:p>
          <a:p>
            <a:r>
              <a:rPr lang="en-US" dirty="0"/>
              <a:t>But, how does a computer manipulate strings?</a:t>
            </a:r>
          </a:p>
          <a:p>
            <a:pPr lvl="1"/>
            <a:r>
              <a:rPr lang="en-US" dirty="0"/>
              <a:t>Earlier in class, we discussed that numbers are stored in </a:t>
            </a:r>
            <a:r>
              <a:rPr lang="en-US" i="1" dirty="0">
                <a:solidFill>
                  <a:srgbClr val="C00000"/>
                </a:solidFill>
              </a:rPr>
              <a:t>binary notation </a:t>
            </a:r>
            <a:r>
              <a:rPr lang="en-US" dirty="0"/>
              <a:t>(i.e., sequence of zeros and ones)</a:t>
            </a:r>
          </a:p>
          <a:p>
            <a:pPr lvl="1"/>
            <a:r>
              <a:rPr lang="en-US" dirty="0"/>
              <a:t>Textual information is represented exactly the same way!</a:t>
            </a:r>
          </a:p>
          <a:p>
            <a:pPr lvl="2"/>
            <a:r>
              <a:rPr lang="en-US" sz="2400" dirty="0"/>
              <a:t>In particular, each character is translated into a number, and the entire string is stored as a sequence of (binary) numbers in computer memory</a:t>
            </a:r>
          </a:p>
          <a:p>
            <a:pPr lvl="2"/>
            <a:r>
              <a:rPr lang="en-US" sz="2400" dirty="0"/>
              <a:t>What number is used to represent any given character? </a:t>
            </a:r>
          </a:p>
        </p:txBody>
      </p:sp>
    </p:spTree>
    <p:extLst>
      <p:ext uri="{BB962C8B-B14F-4D97-AF65-F5344CB8AC3E}">
        <p14:creationId xmlns:p14="http://schemas.microsoft.com/office/powerpoint/2010/main" val="16895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/>
          </a:bodyPr>
          <a:lstStyle/>
          <a:p>
            <a:r>
              <a:rPr lang="en-US" dirty="0"/>
              <a:t>It does not really matter what number is utilized to represent any given character </a:t>
            </a:r>
            <a:r>
              <a:rPr lang="en-US" i="1" dirty="0"/>
              <a:t>as long as all types of computers use the same number</a:t>
            </a:r>
          </a:p>
          <a:p>
            <a:endParaRPr lang="en-US" dirty="0"/>
          </a:p>
          <a:p>
            <a:r>
              <a:rPr lang="en-US" dirty="0"/>
              <a:t>Consider a situation that would result if, say, a Windows-based and a Linux-based computers each used its own numbers (or </a:t>
            </a:r>
            <a:r>
              <a:rPr lang="en-US" i="1" dirty="0"/>
              <a:t>encoding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happens if you type some strings in a text file using a Windows-based machine and send that file to someone who has a Linux-based machine?</a:t>
            </a:r>
          </a:p>
          <a:p>
            <a:pPr lvl="2"/>
            <a:r>
              <a:rPr lang="en-US" sz="2400" dirty="0"/>
              <a:t>The file at the Linux-based machine will have different strings than the ones in the file at the Windows-based machine!</a:t>
            </a:r>
          </a:p>
          <a:p>
            <a:pPr lvl="2"/>
            <a:r>
              <a:rPr lang="en-US" sz="2400" dirty="0"/>
              <a:t>How to avoid this problem?</a:t>
            </a:r>
          </a:p>
        </p:txBody>
      </p:sp>
    </p:spTree>
    <p:extLst>
      <p:ext uri="{BB962C8B-B14F-4D97-AF65-F5344CB8AC3E}">
        <p14:creationId xmlns:p14="http://schemas.microsoft.com/office/powerpoint/2010/main" val="14886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/>
          </a:bodyPr>
          <a:lstStyle/>
          <a:p>
            <a:r>
              <a:rPr lang="en-US" dirty="0"/>
              <a:t>Computer systems nowadays use </a:t>
            </a:r>
            <a:r>
              <a:rPr lang="en-US" i="1" dirty="0">
                <a:solidFill>
                  <a:srgbClr val="0070C0"/>
                </a:solidFill>
              </a:rPr>
              <a:t>industry standard encodings</a:t>
            </a:r>
          </a:p>
          <a:p>
            <a:endParaRPr lang="en-US" dirty="0"/>
          </a:p>
          <a:p>
            <a:r>
              <a:rPr lang="en-US" dirty="0"/>
              <a:t>One important standard is called </a:t>
            </a:r>
            <a:r>
              <a:rPr lang="en-US" i="1" dirty="0">
                <a:solidFill>
                  <a:srgbClr val="0070C0"/>
                </a:solidFill>
              </a:rPr>
              <a:t>ASCII</a:t>
            </a:r>
            <a:r>
              <a:rPr lang="en-US" dirty="0"/>
              <a:t> (American Standard Code for Information Interchange)</a:t>
            </a:r>
          </a:p>
          <a:p>
            <a:endParaRPr lang="en-US" dirty="0"/>
          </a:p>
          <a:p>
            <a:r>
              <a:rPr lang="en-US" dirty="0"/>
              <a:t>ASCII uses the numbers 0 through 127 to represent the characters typically found on an (American) computer keyboard</a:t>
            </a:r>
          </a:p>
          <a:p>
            <a:pPr lvl="1"/>
            <a:r>
              <a:rPr lang="en-US" dirty="0"/>
              <a:t>E.g., The capital letters A-Z are represented by the values 65-90, and the lower-case a-z characters are represented by the values 97-122 </a:t>
            </a:r>
          </a:p>
        </p:txBody>
      </p:sp>
    </p:spTree>
    <p:extLst>
      <p:ext uri="{BB962C8B-B14F-4D97-AF65-F5344CB8AC3E}">
        <p14:creationId xmlns:p14="http://schemas.microsoft.com/office/powerpoint/2010/main" val="324307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ASCII is American-centric</a:t>
            </a:r>
          </a:p>
          <a:p>
            <a:endParaRPr lang="en-US" dirty="0"/>
          </a:p>
          <a:p>
            <a:r>
              <a:rPr lang="en-US" dirty="0"/>
              <a:t>What about other languages?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Unicode</a:t>
            </a:r>
            <a:r>
              <a:rPr lang="en-US" dirty="0"/>
              <a:t> is a much larger standard that includes support for the characters of nearly all written languages (ASCII is a subset of Unicode)</a:t>
            </a:r>
          </a:p>
          <a:p>
            <a:pPr lvl="1"/>
            <a:endParaRPr lang="en-US" dirty="0"/>
          </a:p>
          <a:p>
            <a:r>
              <a:rPr lang="en-US" dirty="0"/>
              <a:t>Python uses Unicode and provides a couple of built-in functions that allow us to switch back and forth between characters and their corresponding Unicode numeric values</a:t>
            </a:r>
          </a:p>
          <a:p>
            <a:pPr lvl="1"/>
            <a:r>
              <a:rPr lang="en-US" dirty="0"/>
              <a:t>The </a:t>
            </a:r>
            <a:r>
              <a:rPr lang="en-US" b="1" dirty="0" err="1">
                <a:solidFill>
                  <a:srgbClr val="C00000"/>
                </a:solidFill>
              </a:rPr>
              <a:t>ord</a:t>
            </a:r>
            <a:r>
              <a:rPr lang="en-US" b="1" dirty="0">
                <a:solidFill>
                  <a:srgbClr val="C00000"/>
                </a:solidFill>
              </a:rPr>
              <a:t>() </a:t>
            </a:r>
            <a:r>
              <a:rPr lang="en-US" dirty="0"/>
              <a:t>function returns the numeric (“ordinal”) code of a single character</a:t>
            </a:r>
          </a:p>
          <a:p>
            <a:pPr lvl="1"/>
            <a:r>
              <a:rPr lang="en-US" dirty="0"/>
              <a:t>The </a:t>
            </a:r>
            <a:r>
              <a:rPr lang="en-US" b="1" dirty="0" err="1">
                <a:solidFill>
                  <a:srgbClr val="C00000"/>
                </a:solidFill>
              </a:rPr>
              <a:t>chr</a:t>
            </a:r>
            <a:r>
              <a:rPr lang="en-US" b="1" dirty="0">
                <a:solidFill>
                  <a:srgbClr val="C00000"/>
                </a:solidFill>
              </a:rPr>
              <a:t>() </a:t>
            </a:r>
            <a:r>
              <a:rPr lang="en-US" dirty="0"/>
              <a:t>function goes the other direction  </a:t>
            </a:r>
          </a:p>
        </p:txBody>
      </p:sp>
    </p:spTree>
    <p:extLst>
      <p:ext uri="{BB962C8B-B14F-4D97-AF65-F5344CB8AC3E}">
        <p14:creationId xmlns:p14="http://schemas.microsoft.com/office/powerpoint/2010/main" val="240153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/>
          </a:bodyPr>
          <a:lstStyle/>
          <a:p>
            <a:r>
              <a:rPr lang="en-US" dirty="0"/>
              <a:t>Here are some interactive examples: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253BD-F47C-7142-B8FD-54D974BC9F3E}"/>
              </a:ext>
            </a:extLst>
          </p:cNvPr>
          <p:cNvSpPr txBox="1"/>
          <p:nvPr/>
        </p:nvSpPr>
        <p:spPr>
          <a:xfrm>
            <a:off x="2561276" y="2508086"/>
            <a:ext cx="28180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err="1"/>
              <a:t>ord</a:t>
            </a:r>
            <a:r>
              <a:rPr lang="en-US" sz="2400" dirty="0"/>
              <a:t>("a")</a:t>
            </a:r>
          </a:p>
          <a:p>
            <a:r>
              <a:rPr lang="en-US" sz="2400" dirty="0"/>
              <a:t>97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ord</a:t>
            </a:r>
            <a:r>
              <a:rPr lang="en-US" sz="2400" dirty="0"/>
              <a:t>("b")</a:t>
            </a:r>
          </a:p>
          <a:p>
            <a:r>
              <a:rPr lang="en-US" sz="2400" dirty="0"/>
              <a:t>98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ord</a:t>
            </a:r>
            <a:r>
              <a:rPr lang="en-US" sz="2400" dirty="0"/>
              <a:t>("z")</a:t>
            </a:r>
          </a:p>
          <a:p>
            <a:r>
              <a:rPr lang="en-US" sz="2400" dirty="0"/>
              <a:t>122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ord</a:t>
            </a:r>
            <a:r>
              <a:rPr lang="en-US" sz="2400" dirty="0"/>
              <a:t>("A")</a:t>
            </a:r>
          </a:p>
          <a:p>
            <a:r>
              <a:rPr lang="en-US" sz="2400" dirty="0"/>
              <a:t>65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26B3EF-0418-9F4D-839C-6F2A9815C2A3}"/>
              </a:ext>
            </a:extLst>
          </p:cNvPr>
          <p:cNvSpPr txBox="1"/>
          <p:nvPr/>
        </p:nvSpPr>
        <p:spPr>
          <a:xfrm>
            <a:off x="6096000" y="2508086"/>
            <a:ext cx="32380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err="1"/>
              <a:t>ord</a:t>
            </a:r>
            <a:r>
              <a:rPr lang="en-US" sz="2400" dirty="0"/>
              <a:t>("D")</a:t>
            </a:r>
          </a:p>
          <a:p>
            <a:r>
              <a:rPr lang="en-US" sz="2400" dirty="0"/>
              <a:t>68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ord</a:t>
            </a:r>
            <a:r>
              <a:rPr lang="en-US" sz="2400" dirty="0"/>
              <a:t>("Z")</a:t>
            </a:r>
          </a:p>
          <a:p>
            <a:r>
              <a:rPr lang="en-US" sz="2400" dirty="0"/>
              <a:t>90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chr</a:t>
            </a:r>
            <a:r>
              <a:rPr lang="en-US" sz="2400" dirty="0"/>
              <a:t>(90)</a:t>
            </a:r>
          </a:p>
          <a:p>
            <a:r>
              <a:rPr lang="en-US" sz="2400" dirty="0"/>
              <a:t>'Z'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chr</a:t>
            </a:r>
            <a:r>
              <a:rPr lang="en-US" sz="2400" dirty="0"/>
              <a:t>(65)</a:t>
            </a:r>
          </a:p>
          <a:p>
            <a:r>
              <a:rPr lang="en-US" sz="2400" dirty="0"/>
              <a:t>'A'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222505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Strings Are Immutable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Strings are </a:t>
            </a:r>
            <a:r>
              <a:rPr lang="en-US" i="1" dirty="0"/>
              <a:t>immutable </a:t>
            </a:r>
            <a:r>
              <a:rPr lang="en-US" dirty="0"/>
              <a:t>(i.e., cannot be changed after they are created)</a:t>
            </a:r>
          </a:p>
          <a:p>
            <a:pPr lvl="2"/>
            <a:endParaRPr lang="en-US" i="1" dirty="0"/>
          </a:p>
          <a:p>
            <a:pPr lvl="2"/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238872" y="2326946"/>
            <a:ext cx="721248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mystr1 = "Python strings are immutable"</a:t>
            </a:r>
          </a:p>
          <a:p>
            <a:r>
              <a:rPr lang="en-US" sz="2400" dirty="0"/>
              <a:t>&gt;&gt;&gt; mystr1[0] = "X"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Traceback (most recent call last):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  File "&lt;stdin&gt;", line 1, in &lt;module&gt;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TypeError</a:t>
            </a:r>
            <a:r>
              <a:rPr lang="en-US" sz="2400" dirty="0">
                <a:solidFill>
                  <a:srgbClr val="FF0000"/>
                </a:solidFill>
              </a:rPr>
              <a:t>: '</a:t>
            </a:r>
            <a:r>
              <a:rPr lang="en-US" sz="2400" dirty="0" err="1">
                <a:solidFill>
                  <a:srgbClr val="FF0000"/>
                </a:solidFill>
              </a:rPr>
              <a:t>str</a:t>
            </a:r>
            <a:r>
              <a:rPr lang="en-US" sz="2400" dirty="0">
                <a:solidFill>
                  <a:srgbClr val="FF0000"/>
                </a:solidFill>
              </a:rPr>
              <a:t>' object does not support item assignment</a:t>
            </a:r>
          </a:p>
          <a:p>
            <a:r>
              <a:rPr lang="en-US" sz="2400" dirty="0"/>
              <a:t>&gt;&gt;&gt; </a:t>
            </a:r>
            <a:r>
              <a:rPr lang="en-US" sz="2400" b="1" dirty="0">
                <a:solidFill>
                  <a:srgbClr val="00B050"/>
                </a:solidFill>
              </a:rPr>
              <a:t>id(</a:t>
            </a:r>
            <a:r>
              <a:rPr lang="en-US" sz="2400" dirty="0"/>
              <a:t>mystr1</a:t>
            </a:r>
            <a:r>
              <a:rPr lang="en-US" sz="2400" b="1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/>
              <a:t>4362322688</a:t>
            </a:r>
          </a:p>
          <a:p>
            <a:r>
              <a:rPr lang="en-US" sz="2400" dirty="0"/>
              <a:t>&gt;&gt;&gt; mystr1 = mystr1 + "!"</a:t>
            </a:r>
          </a:p>
          <a:p>
            <a:r>
              <a:rPr lang="en-US" sz="2400" dirty="0"/>
              <a:t>&gt;&gt;&gt; </a:t>
            </a:r>
            <a:r>
              <a:rPr lang="en-US" sz="2400" b="1" dirty="0">
                <a:solidFill>
                  <a:srgbClr val="00B050"/>
                </a:solidFill>
              </a:rPr>
              <a:t>id(</a:t>
            </a:r>
            <a:r>
              <a:rPr lang="en-US" sz="2400" dirty="0"/>
              <a:t>mystr1</a:t>
            </a:r>
            <a:r>
              <a:rPr lang="en-US" sz="2400" b="1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/>
              <a:t>4362323008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58F52-B0AC-A740-8EC3-C6D75382BCC0}"/>
              </a:ext>
            </a:extLst>
          </p:cNvPr>
          <p:cNvSpPr txBox="1"/>
          <p:nvPr/>
        </p:nvSpPr>
        <p:spPr>
          <a:xfrm>
            <a:off x="189114" y="4219771"/>
            <a:ext cx="28571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id()</a:t>
            </a:r>
            <a:r>
              <a:rPr lang="en-US" sz="2400" dirty="0"/>
              <a:t> is a function that </a:t>
            </a:r>
            <a:br>
              <a:rPr lang="en-US" sz="2400" dirty="0"/>
            </a:br>
            <a:r>
              <a:rPr lang="en-US" sz="2400" dirty="0"/>
              <a:t>allows getting the </a:t>
            </a:r>
            <a:br>
              <a:rPr lang="en-US" sz="2400" dirty="0"/>
            </a:br>
            <a:r>
              <a:rPr lang="en-US" sz="2400" i="1" dirty="0"/>
              <a:t>memory address </a:t>
            </a:r>
          </a:p>
          <a:p>
            <a:r>
              <a:rPr lang="en-US" sz="2400" dirty="0"/>
              <a:t>of any object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9987F53-F7C3-2D49-A7EB-9522558F5489}"/>
              </a:ext>
            </a:extLst>
          </p:cNvPr>
          <p:cNvCxnSpPr>
            <a:cxnSpLocks/>
          </p:cNvCxnSpPr>
          <p:nvPr/>
        </p:nvCxnSpPr>
        <p:spPr>
          <a:xfrm flipH="1">
            <a:off x="2909455" y="4465122"/>
            <a:ext cx="878775" cy="38001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03FC804-7253-2342-AFA9-C056579B55B2}"/>
              </a:ext>
            </a:extLst>
          </p:cNvPr>
          <p:cNvSpPr txBox="1"/>
          <p:nvPr/>
        </p:nvSpPr>
        <p:spPr>
          <a:xfrm>
            <a:off x="6773865" y="5059026"/>
            <a:ext cx="5301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Concatenating two strings generate </a:t>
            </a:r>
            <a:br>
              <a:rPr lang="en-US" sz="2400" dirty="0">
                <a:solidFill>
                  <a:srgbClr val="00B0F0"/>
                </a:solidFill>
              </a:rPr>
            </a:br>
            <a:r>
              <a:rPr lang="en-US" sz="2400" dirty="0">
                <a:solidFill>
                  <a:srgbClr val="00B0F0"/>
                </a:solidFill>
              </a:rPr>
              <a:t>a </a:t>
            </a:r>
            <a:r>
              <a:rPr lang="en-US" sz="2400" i="1" dirty="0">
                <a:solidFill>
                  <a:srgbClr val="00B0F0"/>
                </a:solidFill>
              </a:rPr>
              <a:t>new</a:t>
            </a:r>
            <a:r>
              <a:rPr lang="en-US" sz="2400" dirty="0">
                <a:solidFill>
                  <a:srgbClr val="00B0F0"/>
                </a:solidFill>
              </a:rPr>
              <a:t> string with a new memory address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FFD90380-E44D-1C46-B5CD-0FBB1A82BD50}"/>
              </a:ext>
            </a:extLst>
          </p:cNvPr>
          <p:cNvSpPr/>
          <p:nvPr/>
        </p:nvSpPr>
        <p:spPr>
          <a:xfrm>
            <a:off x="6543306" y="5004601"/>
            <a:ext cx="230559" cy="1001680"/>
          </a:xfrm>
          <a:prstGeom prst="rightBrac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2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Quiz I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Sequences- Part I (Strings):</a:t>
            </a:r>
          </a:p>
          <a:p>
            <a:pPr lvl="2"/>
            <a:r>
              <a:rPr lang="en-US" sz="2400" dirty="0"/>
              <a:t>Basic String Operations</a:t>
            </a:r>
          </a:p>
          <a:p>
            <a:pPr lvl="2"/>
            <a:r>
              <a:rPr lang="en-US" sz="2400" dirty="0"/>
              <a:t>String Representation</a:t>
            </a:r>
          </a:p>
          <a:p>
            <a:pPr lvl="2"/>
            <a:r>
              <a:rPr lang="en-US" sz="2400" dirty="0"/>
              <a:t>String Methods</a:t>
            </a:r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 midterm is on Thursday, October 18 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/>
          </a:bodyPr>
          <a:lstStyle/>
          <a:p>
            <a:r>
              <a:rPr lang="en-US" dirty="0"/>
              <a:t>Python has quite a few methods that string objects can call </a:t>
            </a:r>
          </a:p>
          <a:p>
            <a:endParaRPr lang="en-US" dirty="0"/>
          </a:p>
          <a:p>
            <a:r>
              <a:rPr lang="en-US" dirty="0"/>
              <a:t>For example, the </a:t>
            </a:r>
            <a:r>
              <a:rPr lang="en-US" b="1" dirty="0">
                <a:solidFill>
                  <a:srgbClr val="C00000"/>
                </a:solidFill>
              </a:rPr>
              <a:t>split() </a:t>
            </a:r>
            <a:r>
              <a:rPr lang="en-US" dirty="0"/>
              <a:t>method can be utilized to split a string into a </a:t>
            </a:r>
            <a:r>
              <a:rPr lang="en-US" i="1" dirty="0"/>
              <a:t>list</a:t>
            </a:r>
            <a:r>
              <a:rPr lang="en-US" dirty="0"/>
              <a:t> (</a:t>
            </a:r>
            <a:r>
              <a:rPr lang="en-US" i="1" dirty="0"/>
              <a:t>more on this next lecture</a:t>
            </a:r>
            <a:r>
              <a:rPr lang="en-US" dirty="0"/>
              <a:t>) of substrings</a:t>
            </a:r>
          </a:p>
          <a:p>
            <a:pPr lvl="1"/>
            <a:r>
              <a:rPr lang="en-US" dirty="0"/>
              <a:t>By default, split() will split the string wherever a space occurs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B69D-00D6-C74C-AD59-60B0A4D3BE9E}"/>
              </a:ext>
            </a:extLst>
          </p:cNvPr>
          <p:cNvSpPr txBox="1"/>
          <p:nvPr/>
        </p:nvSpPr>
        <p:spPr>
          <a:xfrm>
            <a:off x="3911094" y="4372908"/>
            <a:ext cx="5316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s1 = "Hello, string methods!"</a:t>
            </a:r>
          </a:p>
          <a:p>
            <a:r>
              <a:rPr lang="en-US" sz="2400" dirty="0"/>
              <a:t>&gt;&gt;&gt; s1.split()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[</a:t>
            </a:r>
            <a:r>
              <a:rPr lang="en-US" sz="2400" dirty="0"/>
              <a:t>'Hello,', 'string', 'methods!'</a:t>
            </a:r>
            <a:r>
              <a:rPr lang="en-US" sz="2400" b="1" dirty="0">
                <a:solidFill>
                  <a:srgbClr val="00B050"/>
                </a:solidFill>
              </a:rPr>
              <a:t>]</a:t>
            </a:r>
          </a:p>
          <a:p>
            <a:r>
              <a:rPr lang="en-US" sz="2400" dirty="0"/>
              <a:t>&gt;&gt;&gt; 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6C8D72-EE7A-F848-823E-D49BE4C3D09D}"/>
              </a:ext>
            </a:extLst>
          </p:cNvPr>
          <p:cNvSpPr txBox="1"/>
          <p:nvPr/>
        </p:nvSpPr>
        <p:spPr>
          <a:xfrm>
            <a:off x="8039595" y="5111571"/>
            <a:ext cx="2709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Referred to as a list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9963853-2B89-9C44-AE13-A04AAB444189}"/>
              </a:ext>
            </a:extLst>
          </p:cNvPr>
          <p:cNvCxnSpPr/>
          <p:nvPr/>
        </p:nvCxnSpPr>
        <p:spPr>
          <a:xfrm flipH="1">
            <a:off x="7505206" y="5342403"/>
            <a:ext cx="534389" cy="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80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/>
          </a:bodyPr>
          <a:lstStyle/>
          <a:p>
            <a:r>
              <a:rPr lang="en-US" dirty="0"/>
              <a:t>The split() function can also be used to split a string at places other than spaces by supplying the character to split on as a parameter</a:t>
            </a:r>
          </a:p>
          <a:p>
            <a:endParaRPr lang="en-US" dirty="0"/>
          </a:p>
          <a:p>
            <a:r>
              <a:rPr lang="en-US" dirty="0"/>
              <a:t>For instance, if we have a string of numbers separated by commas, we could split on the commas as follows: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B69D-00D6-C74C-AD59-60B0A4D3BE9E}"/>
              </a:ext>
            </a:extLst>
          </p:cNvPr>
          <p:cNvSpPr txBox="1"/>
          <p:nvPr/>
        </p:nvSpPr>
        <p:spPr>
          <a:xfrm>
            <a:off x="3911094" y="4372908"/>
            <a:ext cx="531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"32,24,25,57".split(",")</a:t>
            </a:r>
          </a:p>
          <a:p>
            <a:r>
              <a:rPr lang="en-US" sz="2400" dirty="0"/>
              <a:t>['32', '24', '25', '57']</a:t>
            </a:r>
          </a:p>
          <a:p>
            <a:r>
              <a:rPr lang="en-US" sz="2400" dirty="0"/>
              <a:t>&gt;&gt;&gt; "32,24,25,57".split()</a:t>
            </a:r>
          </a:p>
          <a:p>
            <a:r>
              <a:rPr lang="en-US" sz="2400" dirty="0"/>
              <a:t>['32,24,25,57']</a:t>
            </a:r>
          </a:p>
          <a:p>
            <a:r>
              <a:rPr lang="en-US" sz="2400" dirty="0"/>
              <a:t>&gt;&gt;&gt; 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9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/>
          </a:bodyPr>
          <a:lstStyle/>
          <a:p>
            <a:r>
              <a:rPr lang="en-US" dirty="0"/>
              <a:t>In general, the </a:t>
            </a:r>
            <a:r>
              <a:rPr lang="en-US" b="1" dirty="0">
                <a:solidFill>
                  <a:srgbClr val="C00000"/>
                </a:solidFill>
              </a:rPr>
              <a:t>split() </a:t>
            </a:r>
            <a:r>
              <a:rPr lang="en-US" dirty="0"/>
              <a:t>function has the following syntax: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Where: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Separator</a:t>
            </a:r>
            <a:r>
              <a:rPr lang="en-US" dirty="0"/>
              <a:t> is the delimiter at which the string is split at (</a:t>
            </a:r>
            <a:r>
              <a:rPr lang="en-US" i="1" dirty="0"/>
              <a:t>if it is not provided, 	white space will the separator</a:t>
            </a:r>
            <a:r>
              <a:rPr lang="en-US" dirty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>
                <a:solidFill>
                  <a:srgbClr val="C00000"/>
                </a:solidFill>
              </a:rPr>
              <a:t>Maxsplit</a:t>
            </a:r>
            <a:r>
              <a:rPr lang="en-US" dirty="0"/>
              <a:t> is the number of splits that shall be performed on the string (</a:t>
            </a:r>
            <a:r>
              <a:rPr lang="en-US" i="1" dirty="0"/>
              <a:t>if it is not provided, there will be no limit on the number of splits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A34E4F-27AA-794B-92A9-B97683E40452}"/>
              </a:ext>
            </a:extLst>
          </p:cNvPr>
          <p:cNvSpPr txBox="1"/>
          <p:nvPr/>
        </p:nvSpPr>
        <p:spPr>
          <a:xfrm>
            <a:off x="3728852" y="2450267"/>
            <a:ext cx="3821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split(Separator, </a:t>
            </a:r>
            <a:r>
              <a:rPr lang="en-US" sz="2800" dirty="0" err="1">
                <a:solidFill>
                  <a:srgbClr val="C00000"/>
                </a:solidFill>
              </a:rPr>
              <a:t>Maxsplit</a:t>
            </a:r>
            <a:r>
              <a:rPr lang="en-US" sz="2800" dirty="0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865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351338"/>
          </a:xfrm>
        </p:spPr>
        <p:txBody>
          <a:bodyPr>
            <a:normAutofit/>
          </a:bodyPr>
          <a:lstStyle/>
          <a:p>
            <a:r>
              <a:rPr lang="en-US" dirty="0"/>
              <a:t>Here are some interactive examples: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B69D-00D6-C74C-AD59-60B0A4D3BE9E}"/>
              </a:ext>
            </a:extLst>
          </p:cNvPr>
          <p:cNvSpPr txBox="1"/>
          <p:nvPr/>
        </p:nvSpPr>
        <p:spPr>
          <a:xfrm>
            <a:off x="838200" y="2484731"/>
            <a:ext cx="54685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mystr1 = "topic: string methods"</a:t>
            </a:r>
          </a:p>
          <a:p>
            <a:r>
              <a:rPr lang="en-US" sz="2400" dirty="0"/>
              <a:t>&gt;&gt;&gt; mystr1.split(": ")</a:t>
            </a:r>
          </a:p>
          <a:p>
            <a:r>
              <a:rPr lang="en-US" sz="2400" dirty="0"/>
              <a:t>['topic', 'string methods']</a:t>
            </a:r>
          </a:p>
          <a:p>
            <a:r>
              <a:rPr lang="en-US" sz="2400" dirty="0"/>
              <a:t>&gt;&gt;&gt; mystr2 = mystr1 + ": October, 2018"</a:t>
            </a:r>
          </a:p>
          <a:p>
            <a:r>
              <a:rPr lang="en-US" sz="2400" dirty="0"/>
              <a:t>&gt;&gt;&gt; mystr2.split(": ")</a:t>
            </a:r>
          </a:p>
          <a:p>
            <a:r>
              <a:rPr lang="en-US" sz="2400" dirty="0"/>
              <a:t>['topic', 'string methods', 'October, 2018']</a:t>
            </a:r>
          </a:p>
          <a:p>
            <a:r>
              <a:rPr lang="en-US" sz="2400" dirty="0"/>
              <a:t>&gt;&gt;&gt;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1C468C-2226-C54C-BAAD-AD6F80BA3FBF}"/>
              </a:ext>
            </a:extLst>
          </p:cNvPr>
          <p:cNvSpPr txBox="1"/>
          <p:nvPr/>
        </p:nvSpPr>
        <p:spPr>
          <a:xfrm>
            <a:off x="6509734" y="2484731"/>
            <a:ext cx="56822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mystr2.split(": ", 0)</a:t>
            </a:r>
          </a:p>
          <a:p>
            <a:r>
              <a:rPr lang="en-US" sz="2400" dirty="0"/>
              <a:t>['topic: string methods: October, 2018']</a:t>
            </a:r>
          </a:p>
          <a:p>
            <a:r>
              <a:rPr lang="en-US" sz="2400" dirty="0"/>
              <a:t>&gt;&gt;&gt; mystr2.split(": ", 1)</a:t>
            </a:r>
          </a:p>
          <a:p>
            <a:r>
              <a:rPr lang="en-US" sz="2400" dirty="0"/>
              <a:t>['topic', 'string methods: October, 2018']</a:t>
            </a:r>
          </a:p>
          <a:p>
            <a:r>
              <a:rPr lang="en-US" sz="2400" dirty="0"/>
              <a:t>&gt;&gt;&gt; mystr2.split(": ", 2)</a:t>
            </a:r>
          </a:p>
          <a:p>
            <a:r>
              <a:rPr lang="en-US" sz="2400" dirty="0"/>
              <a:t>['topic', 'string methods', 'October, 2018']</a:t>
            </a:r>
          </a:p>
          <a:p>
            <a:r>
              <a:rPr lang="en-US" sz="2400" dirty="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74627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Other String Methods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511584E-A9BE-E14A-80FC-5CE8C8D2D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520321"/>
              </p:ext>
            </p:extLst>
          </p:nvPr>
        </p:nvGraphicFramePr>
        <p:xfrm>
          <a:off x="755567" y="2201327"/>
          <a:ext cx="10680865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4419">
                  <a:extLst>
                    <a:ext uri="{9D8B030D-6E8A-4147-A177-3AD203B41FA5}">
                      <a16:colId xmlns:a16="http://schemas.microsoft.com/office/drawing/2014/main" val="998889640"/>
                    </a:ext>
                  </a:extLst>
                </a:gridCol>
                <a:gridCol w="7196446">
                  <a:extLst>
                    <a:ext uri="{9D8B030D-6E8A-4147-A177-3AD203B41FA5}">
                      <a16:colId xmlns:a16="http://schemas.microsoft.com/office/drawing/2014/main" val="1755191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3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s.capitalize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Copy of s with only the first character capitalized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3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s.center</a:t>
                      </a:r>
                      <a:r>
                        <a:rPr lang="en-US" sz="2400" dirty="0"/>
                        <a:t>(width)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Copy of s centered in a field of given 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s.count</a:t>
                      </a:r>
                      <a:r>
                        <a:rPr lang="en-US" sz="2400" dirty="0"/>
                        <a:t>(sub)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Count the number of occurrences of sub in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45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s.find</a:t>
                      </a:r>
                      <a:r>
                        <a:rPr lang="en-US" sz="2400" dirty="0"/>
                        <a:t>(sub)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Find the first position where sub occurs in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428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s.ljust</a:t>
                      </a:r>
                      <a:r>
                        <a:rPr lang="en-US" sz="2400" dirty="0"/>
                        <a:t>(width)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Like center, but s is left-justified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62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s.lower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Copy of s in all lowercase characters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40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s.lstrip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Copy of s with leading white space removed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0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244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Other String Methods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267224-1DF1-9142-AAEB-BF05DDEAB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8144"/>
              </p:ext>
            </p:extLst>
          </p:nvPr>
        </p:nvGraphicFramePr>
        <p:xfrm>
          <a:off x="755567" y="2201327"/>
          <a:ext cx="10680865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4419">
                  <a:extLst>
                    <a:ext uri="{9D8B030D-6E8A-4147-A177-3AD203B41FA5}">
                      <a16:colId xmlns:a16="http://schemas.microsoft.com/office/drawing/2014/main" val="998889640"/>
                    </a:ext>
                  </a:extLst>
                </a:gridCol>
                <a:gridCol w="7196446">
                  <a:extLst>
                    <a:ext uri="{9D8B030D-6E8A-4147-A177-3AD203B41FA5}">
                      <a16:colId xmlns:a16="http://schemas.microsoft.com/office/drawing/2014/main" val="1755191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3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s.replace</a:t>
                      </a:r>
                      <a:r>
                        <a:rPr lang="en-US" sz="2400" dirty="0"/>
                        <a:t>(</a:t>
                      </a:r>
                      <a:r>
                        <a:rPr lang="en-US" sz="2400" dirty="0" err="1"/>
                        <a:t>oldsub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newsub</a:t>
                      </a:r>
                      <a:r>
                        <a:rPr lang="en-US" sz="2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Replace all </a:t>
                      </a:r>
                      <a:r>
                        <a:rPr lang="en-US" sz="2400" dirty="0" err="1"/>
                        <a:t>occurences</a:t>
                      </a:r>
                      <a:r>
                        <a:rPr lang="en-US" sz="2400" dirty="0"/>
                        <a:t> of </a:t>
                      </a:r>
                      <a:r>
                        <a:rPr lang="en-US" sz="2400" dirty="0" err="1"/>
                        <a:t>oldsub</a:t>
                      </a:r>
                      <a:r>
                        <a:rPr lang="en-US" sz="2400" dirty="0"/>
                        <a:t> in s with </a:t>
                      </a:r>
                      <a:r>
                        <a:rPr lang="en-US" sz="2400" dirty="0" err="1"/>
                        <a:t>newsub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87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s.rfind</a:t>
                      </a:r>
                      <a:r>
                        <a:rPr lang="en-US" sz="2400" dirty="0"/>
                        <a:t>(sub)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Like find, but returns the rightmost 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25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s.rjust</a:t>
                      </a:r>
                      <a:r>
                        <a:rPr lang="en-US" sz="2400" dirty="0"/>
                        <a:t>(width)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Like center, but s is right-justified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39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s.rstrip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Copy of s with trailing white space removed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259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s.title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Copy of s with first character of each word capitalized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57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s.upper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Copy of s with all characters converted to uppercase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29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047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Lists</a:t>
            </a:r>
          </a:p>
        </p:txBody>
      </p:sp>
    </p:spTree>
    <p:extLst>
      <p:ext uri="{BB962C8B-B14F-4D97-AF65-F5344CB8AC3E}">
        <p14:creationId xmlns:p14="http://schemas.microsoft.com/office/powerpoint/2010/main" val="211335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far, we have seen how to define strings, get them as input, assign them to variables, and print them out</a:t>
            </a:r>
          </a:p>
          <a:p>
            <a:endParaRPr lang="en-US" dirty="0"/>
          </a:p>
          <a:p>
            <a:r>
              <a:rPr lang="en-US" dirty="0"/>
              <a:t>Unfortunately, this is not quite enough to do any serious text-based computing!</a:t>
            </a:r>
          </a:p>
          <a:p>
            <a:endParaRPr lang="en-US" dirty="0"/>
          </a:p>
          <a:p>
            <a:r>
              <a:rPr lang="en-US" dirty="0"/>
              <a:t>For this, we need some more string </a:t>
            </a:r>
            <a:r>
              <a:rPr lang="en-US" i="1" dirty="0"/>
              <a:t>operations</a:t>
            </a:r>
            <a:r>
              <a:rPr lang="en-US" dirty="0"/>
              <a:t> (which we know some already) and </a:t>
            </a:r>
            <a:r>
              <a:rPr lang="en-US" i="1" dirty="0"/>
              <a:t>functions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247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Indexing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 that a string is a </a:t>
            </a:r>
            <a:r>
              <a:rPr lang="en-US" i="1" dirty="0"/>
              <a:t>sequence of characters</a:t>
            </a:r>
            <a:r>
              <a:rPr lang="en-US" dirty="0"/>
              <a:t>, which can be thought of as being stored in numbered buckets, starting from the left with 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Individual characters that make up the string can then be accessed through the operation of </a:t>
            </a:r>
            <a:r>
              <a:rPr lang="en-US" i="1" dirty="0">
                <a:solidFill>
                  <a:srgbClr val="0070C0"/>
                </a:solidFill>
              </a:rPr>
              <a:t>indexing</a:t>
            </a:r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4D3B36-F27D-9A4E-92D2-305B4480A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455270"/>
              </p:ext>
            </p:extLst>
          </p:nvPr>
        </p:nvGraphicFramePr>
        <p:xfrm>
          <a:off x="2202079" y="3009502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8076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212967-666F-224F-B290-DFD9D5107C24}"/>
              </a:ext>
            </a:extLst>
          </p:cNvPr>
          <p:cNvSpPr txBox="1"/>
          <p:nvPr/>
        </p:nvSpPr>
        <p:spPr>
          <a:xfrm>
            <a:off x="2816451" y="362532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5F0B87-57C5-D14A-84A0-772D78394705}"/>
              </a:ext>
            </a:extLst>
          </p:cNvPr>
          <p:cNvSpPr txBox="1"/>
          <p:nvPr/>
        </p:nvSpPr>
        <p:spPr>
          <a:xfrm>
            <a:off x="4486842" y="36253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5D85A3-E579-A343-9EB7-0D1089B426A2}"/>
              </a:ext>
            </a:extLst>
          </p:cNvPr>
          <p:cNvSpPr txBox="1"/>
          <p:nvPr/>
        </p:nvSpPr>
        <p:spPr>
          <a:xfrm>
            <a:off x="6051424" y="36253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821914-75A9-EC4E-873F-F2390AB25044}"/>
              </a:ext>
            </a:extLst>
          </p:cNvPr>
          <p:cNvSpPr txBox="1"/>
          <p:nvPr/>
        </p:nvSpPr>
        <p:spPr>
          <a:xfrm>
            <a:off x="7616006" y="36253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2C41A-B877-1342-8A26-4EC24FCE050A}"/>
              </a:ext>
            </a:extLst>
          </p:cNvPr>
          <p:cNvSpPr txBox="1"/>
          <p:nvPr/>
        </p:nvSpPr>
        <p:spPr>
          <a:xfrm>
            <a:off x="9286397" y="36253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24B112-39FE-0442-99A0-C6C91324590E}"/>
              </a:ext>
            </a:extLst>
          </p:cNvPr>
          <p:cNvSpPr txBox="1"/>
          <p:nvPr/>
        </p:nvSpPr>
        <p:spPr>
          <a:xfrm>
            <a:off x="5009164" y="5130126"/>
            <a:ext cx="21736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&gt;&gt;&gt; s = "HELLO"</a:t>
            </a:r>
          </a:p>
          <a:p>
            <a:r>
              <a:rPr lang="en-US" sz="2400" dirty="0"/>
              <a:t>&gt;&gt;&gt; s[0]</a:t>
            </a:r>
          </a:p>
          <a:p>
            <a:r>
              <a:rPr lang="en-US" sz="2400" dirty="0"/>
              <a:t>'H'</a:t>
            </a:r>
          </a:p>
          <a:p>
            <a:r>
              <a:rPr lang="en-US" sz="2400" dirty="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379202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Indexing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Notice that in a string of </a:t>
            </a:r>
            <a:r>
              <a:rPr lang="en-US" b="1" i="1" dirty="0"/>
              <a:t>n</a:t>
            </a:r>
            <a:r>
              <a:rPr lang="en-US" dirty="0"/>
              <a:t> characters, the last character is at position </a:t>
            </a:r>
            <a:r>
              <a:rPr lang="en-US" b="1" i="1" dirty="0"/>
              <a:t>n</a:t>
            </a:r>
            <a:r>
              <a:rPr lang="en-US" i="1" dirty="0"/>
              <a:t>-1</a:t>
            </a:r>
            <a:r>
              <a:rPr lang="en-US" dirty="0"/>
              <a:t>, because the indexes start at 0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4D3B36-F27D-9A4E-92D2-305B4480ADC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02079" y="3009502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8076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212967-666F-224F-B290-DFD9D5107C24}"/>
              </a:ext>
            </a:extLst>
          </p:cNvPr>
          <p:cNvSpPr txBox="1"/>
          <p:nvPr/>
        </p:nvSpPr>
        <p:spPr>
          <a:xfrm>
            <a:off x="2816451" y="362532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5F0B87-57C5-D14A-84A0-772D78394705}"/>
              </a:ext>
            </a:extLst>
          </p:cNvPr>
          <p:cNvSpPr txBox="1"/>
          <p:nvPr/>
        </p:nvSpPr>
        <p:spPr>
          <a:xfrm>
            <a:off x="4486842" y="36253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5D85A3-E579-A343-9EB7-0D1089B426A2}"/>
              </a:ext>
            </a:extLst>
          </p:cNvPr>
          <p:cNvSpPr txBox="1"/>
          <p:nvPr/>
        </p:nvSpPr>
        <p:spPr>
          <a:xfrm>
            <a:off x="6051424" y="36253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821914-75A9-EC4E-873F-F2390AB25044}"/>
              </a:ext>
            </a:extLst>
          </p:cNvPr>
          <p:cNvSpPr txBox="1"/>
          <p:nvPr/>
        </p:nvSpPr>
        <p:spPr>
          <a:xfrm>
            <a:off x="7616006" y="36253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2C41A-B877-1342-8A26-4EC24FCE050A}"/>
              </a:ext>
            </a:extLst>
          </p:cNvPr>
          <p:cNvSpPr txBox="1"/>
          <p:nvPr/>
        </p:nvSpPr>
        <p:spPr>
          <a:xfrm>
            <a:off x="9286397" y="36253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24B112-39FE-0442-99A0-C6C91324590E}"/>
              </a:ext>
            </a:extLst>
          </p:cNvPr>
          <p:cNvSpPr txBox="1"/>
          <p:nvPr/>
        </p:nvSpPr>
        <p:spPr>
          <a:xfrm>
            <a:off x="1165559" y="4078307"/>
            <a:ext cx="77934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s = "HELLO"</a:t>
            </a:r>
          </a:p>
          <a:p>
            <a:r>
              <a:rPr lang="en-US" sz="2400" dirty="0"/>
              <a:t>&gt;&gt;&gt; s[4]</a:t>
            </a:r>
          </a:p>
          <a:p>
            <a:r>
              <a:rPr lang="en-US" sz="2400" dirty="0"/>
              <a:t>'O'</a:t>
            </a:r>
          </a:p>
          <a:p>
            <a:r>
              <a:rPr lang="en-US" sz="2400" dirty="0"/>
              <a:t>&gt;&gt;&gt; s[5]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Traceback (most recent call last): File "&lt;stdin&gt;", line 1, in &lt;module&gt; </a:t>
            </a:r>
            <a:r>
              <a:rPr lang="en-US" sz="2400" dirty="0" err="1">
                <a:solidFill>
                  <a:srgbClr val="FF0000"/>
                </a:solidFill>
              </a:rPr>
              <a:t>IndexError</a:t>
            </a:r>
            <a:r>
              <a:rPr lang="en-US" sz="2400" dirty="0">
                <a:solidFill>
                  <a:srgbClr val="FF0000"/>
                </a:solidFill>
              </a:rPr>
              <a:t>: string index out of range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087FDF-D886-7C42-9933-7F7F911054E3}"/>
              </a:ext>
            </a:extLst>
          </p:cNvPr>
          <p:cNvSpPr txBox="1"/>
          <p:nvPr/>
        </p:nvSpPr>
        <p:spPr>
          <a:xfrm>
            <a:off x="5248894" y="4370254"/>
            <a:ext cx="57413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Accessing the bucket at position 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 (or more)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will result in an </a:t>
            </a:r>
            <a:r>
              <a:rPr lang="en-US" sz="2400" dirty="0" err="1">
                <a:solidFill>
                  <a:srgbClr val="0070C0"/>
                </a:solidFill>
              </a:rPr>
              <a:t>IndexError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99A7C3-C1FD-C641-8307-7588A89153FF}"/>
              </a:ext>
            </a:extLst>
          </p:cNvPr>
          <p:cNvCxnSpPr>
            <a:cxnSpLocks/>
          </p:cNvCxnSpPr>
          <p:nvPr/>
        </p:nvCxnSpPr>
        <p:spPr>
          <a:xfrm flipH="1">
            <a:off x="2420471" y="4785756"/>
            <a:ext cx="2828423" cy="631379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55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Indexing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also index a string from the </a:t>
            </a:r>
            <a:r>
              <a:rPr lang="en-US" i="1" dirty="0"/>
              <a:t>right end </a:t>
            </a:r>
            <a:r>
              <a:rPr lang="en-US" dirty="0"/>
              <a:t>using a negative number, after which Python will add the length of the string to the number and index the string at the resultant number (or </a:t>
            </a:r>
            <a:r>
              <a:rPr lang="en-US" i="1" dirty="0"/>
              <a:t>position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4D3B36-F27D-9A4E-92D2-305B4480A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50433"/>
              </p:ext>
            </p:extLst>
          </p:nvPr>
        </p:nvGraphicFramePr>
        <p:xfrm>
          <a:off x="1968998" y="3511520"/>
          <a:ext cx="8128000" cy="508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9603616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2554176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563395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73531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08181749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8076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212967-666F-224F-B290-DFD9D5107C24}"/>
              </a:ext>
            </a:extLst>
          </p:cNvPr>
          <p:cNvSpPr txBox="1"/>
          <p:nvPr/>
        </p:nvSpPr>
        <p:spPr>
          <a:xfrm>
            <a:off x="2583370" y="412734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5F0B87-57C5-D14A-84A0-772D78394705}"/>
              </a:ext>
            </a:extLst>
          </p:cNvPr>
          <p:cNvSpPr txBox="1"/>
          <p:nvPr/>
        </p:nvSpPr>
        <p:spPr>
          <a:xfrm>
            <a:off x="4253761" y="41273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5D85A3-E579-A343-9EB7-0D1089B426A2}"/>
              </a:ext>
            </a:extLst>
          </p:cNvPr>
          <p:cNvSpPr txBox="1"/>
          <p:nvPr/>
        </p:nvSpPr>
        <p:spPr>
          <a:xfrm>
            <a:off x="5818343" y="41273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821914-75A9-EC4E-873F-F2390AB25044}"/>
              </a:ext>
            </a:extLst>
          </p:cNvPr>
          <p:cNvSpPr txBox="1"/>
          <p:nvPr/>
        </p:nvSpPr>
        <p:spPr>
          <a:xfrm>
            <a:off x="7382925" y="412734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2C41A-B877-1342-8A26-4EC24FCE050A}"/>
              </a:ext>
            </a:extLst>
          </p:cNvPr>
          <p:cNvSpPr txBox="1"/>
          <p:nvPr/>
        </p:nvSpPr>
        <p:spPr>
          <a:xfrm>
            <a:off x="9053316" y="41273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24B112-39FE-0442-99A0-C6C91324590E}"/>
              </a:ext>
            </a:extLst>
          </p:cNvPr>
          <p:cNvSpPr txBox="1"/>
          <p:nvPr/>
        </p:nvSpPr>
        <p:spPr>
          <a:xfrm>
            <a:off x="4890554" y="4589009"/>
            <a:ext cx="3118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s = "HELLO"</a:t>
            </a:r>
          </a:p>
          <a:p>
            <a:r>
              <a:rPr lang="en-US" sz="2400" dirty="0"/>
              <a:t>&gt;&gt;&gt; s[-1]</a:t>
            </a:r>
          </a:p>
          <a:p>
            <a:r>
              <a:rPr lang="en-US" sz="2400" dirty="0"/>
              <a:t>'O'</a:t>
            </a:r>
          </a:p>
          <a:p>
            <a:r>
              <a:rPr lang="en-US" sz="2400" dirty="0"/>
              <a:t>&gt;&gt;&gt; s[-5]</a:t>
            </a:r>
          </a:p>
          <a:p>
            <a:r>
              <a:rPr lang="en-US" sz="2400" dirty="0"/>
              <a:t>'H'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DEF8A4-BCC0-8042-8D2A-C655F93A335B}"/>
              </a:ext>
            </a:extLst>
          </p:cNvPr>
          <p:cNvSpPr txBox="1"/>
          <p:nvPr/>
        </p:nvSpPr>
        <p:spPr>
          <a:xfrm>
            <a:off x="2532655" y="3085717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14CD14-4B04-2349-910C-9CA6527298AB}"/>
              </a:ext>
            </a:extLst>
          </p:cNvPr>
          <p:cNvSpPr txBox="1"/>
          <p:nvPr/>
        </p:nvSpPr>
        <p:spPr>
          <a:xfrm>
            <a:off x="4176920" y="3085716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4940C7-1EA5-0847-AF09-48A47AEACA2B}"/>
              </a:ext>
            </a:extLst>
          </p:cNvPr>
          <p:cNvSpPr txBox="1"/>
          <p:nvPr/>
        </p:nvSpPr>
        <p:spPr>
          <a:xfrm>
            <a:off x="5793754" y="3085716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474F1-7180-A642-A82E-D4707963527E}"/>
              </a:ext>
            </a:extLst>
          </p:cNvPr>
          <p:cNvSpPr txBox="1"/>
          <p:nvPr/>
        </p:nvSpPr>
        <p:spPr>
          <a:xfrm>
            <a:off x="7410588" y="308571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3367A6-F2EE-324A-B79E-E8D6C1917785}"/>
              </a:ext>
            </a:extLst>
          </p:cNvPr>
          <p:cNvSpPr txBox="1"/>
          <p:nvPr/>
        </p:nvSpPr>
        <p:spPr>
          <a:xfrm>
            <a:off x="9027422" y="3085714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C619E2-198A-C343-97C7-A38753C3D92D}"/>
              </a:ext>
            </a:extLst>
          </p:cNvPr>
          <p:cNvSpPr txBox="1"/>
          <p:nvPr/>
        </p:nvSpPr>
        <p:spPr>
          <a:xfrm>
            <a:off x="9998869" y="2922118"/>
            <a:ext cx="2271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-1 + 5 (i.e., the length </a:t>
            </a:r>
            <a:br>
              <a:rPr lang="en-US" b="1" i="1" dirty="0">
                <a:solidFill>
                  <a:srgbClr val="00B0F0"/>
                </a:solidFill>
              </a:rPr>
            </a:br>
            <a:r>
              <a:rPr lang="en-US" b="1" i="1" dirty="0">
                <a:solidFill>
                  <a:srgbClr val="00B0F0"/>
                </a:solidFill>
              </a:rPr>
              <a:t>of the string) = 4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DD9C502-BF87-3E4D-807A-F355F965706B}"/>
              </a:ext>
            </a:extLst>
          </p:cNvPr>
          <p:cNvCxnSpPr>
            <a:cxnSpLocks/>
          </p:cNvCxnSpPr>
          <p:nvPr/>
        </p:nvCxnSpPr>
        <p:spPr>
          <a:xfrm flipH="1">
            <a:off x="11084210" y="3568449"/>
            <a:ext cx="1" cy="789727"/>
          </a:xfrm>
          <a:prstGeom prst="line">
            <a:avLst/>
          </a:prstGeom>
          <a:ln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D3C30B-CA1F-F244-88F4-70D29F88CC41}"/>
              </a:ext>
            </a:extLst>
          </p:cNvPr>
          <p:cNvCxnSpPr>
            <a:endCxn id="9" idx="3"/>
          </p:cNvCxnSpPr>
          <p:nvPr/>
        </p:nvCxnSpPr>
        <p:spPr>
          <a:xfrm flipH="1">
            <a:off x="9393474" y="4358176"/>
            <a:ext cx="1683686" cy="1"/>
          </a:xfrm>
          <a:prstGeom prst="straightConnector1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4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4" grpId="0"/>
      <p:bldP spid="15" grpId="0"/>
      <p:bldP spid="16" grpId="0"/>
      <p:bldP spid="17" grpId="0"/>
      <p:bldP spid="1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Aside from indexing, which returns a string containing a </a:t>
            </a:r>
            <a:r>
              <a:rPr lang="en-US" i="1" u="sng" dirty="0"/>
              <a:t>single</a:t>
            </a:r>
            <a:r>
              <a:rPr lang="en-US" dirty="0"/>
              <a:t> character from a larger string, it is also possible to access a contiguous sequence of characters (or a </a:t>
            </a:r>
            <a:r>
              <a:rPr lang="en-US" i="1" dirty="0"/>
              <a:t>substring</a:t>
            </a:r>
            <a:r>
              <a:rPr lang="en-US" dirty="0"/>
              <a:t>) from a string</a:t>
            </a:r>
          </a:p>
          <a:p>
            <a:endParaRPr lang="en-US" dirty="0"/>
          </a:p>
          <a:p>
            <a:r>
              <a:rPr lang="en-US" dirty="0"/>
              <a:t>In Python, this is accomplished through an operation called </a:t>
            </a:r>
            <a:r>
              <a:rPr lang="en-US" i="1" dirty="0">
                <a:solidFill>
                  <a:srgbClr val="0070C0"/>
                </a:solidFill>
              </a:rPr>
              <a:t>slicing</a:t>
            </a:r>
            <a:r>
              <a:rPr lang="en-US" i="1" dirty="0"/>
              <a:t>, </a:t>
            </a:r>
            <a:r>
              <a:rPr lang="en-US" dirty="0"/>
              <a:t>which</a:t>
            </a:r>
            <a:r>
              <a:rPr lang="en-US" i="1" dirty="0"/>
              <a:t> </a:t>
            </a:r>
            <a:r>
              <a:rPr lang="en-US" dirty="0"/>
              <a:t>takes the form </a:t>
            </a:r>
            <a:r>
              <a:rPr lang="en-US" b="1" dirty="0">
                <a:solidFill>
                  <a:srgbClr val="C00000"/>
                </a:solidFill>
              </a:rPr>
              <a:t>&lt;string&gt;[&lt;start&gt;:&lt;end&gt;]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start</a:t>
            </a:r>
            <a:r>
              <a:rPr lang="en-US" dirty="0"/>
              <a:t> and </a:t>
            </a:r>
            <a:r>
              <a:rPr lang="en-US" b="1" i="1" dirty="0">
                <a:solidFill>
                  <a:srgbClr val="C00000"/>
                </a:solidFill>
              </a:rPr>
              <a:t>end</a:t>
            </a:r>
            <a:r>
              <a:rPr lang="en-US" dirty="0"/>
              <a:t> should be </a:t>
            </a:r>
            <a:r>
              <a:rPr lang="en-US" dirty="0" err="1"/>
              <a:t>int</a:t>
            </a:r>
            <a:r>
              <a:rPr lang="en-US" dirty="0"/>
              <a:t>-valued expressions </a:t>
            </a:r>
          </a:p>
          <a:p>
            <a:pPr lvl="1"/>
            <a:endParaRPr lang="en-US" dirty="0"/>
          </a:p>
          <a:p>
            <a:r>
              <a:rPr lang="en-US" dirty="0"/>
              <a:t>Slicing returns the substring starting at </a:t>
            </a:r>
            <a:r>
              <a:rPr lang="en-US" b="1" i="1" dirty="0">
                <a:solidFill>
                  <a:srgbClr val="C00000"/>
                </a:solidFill>
              </a:rPr>
              <a:t>start</a:t>
            </a:r>
            <a:r>
              <a:rPr lang="en-US" dirty="0"/>
              <a:t> and running up to, </a:t>
            </a:r>
            <a:r>
              <a:rPr lang="en-US" i="1" dirty="0"/>
              <a:t>but not including</a:t>
            </a:r>
            <a:r>
              <a:rPr lang="en-US" dirty="0"/>
              <a:t>, </a:t>
            </a:r>
            <a:r>
              <a:rPr lang="en-US" b="1" i="1" dirty="0">
                <a:solidFill>
                  <a:srgbClr val="C00000"/>
                </a:solidFill>
              </a:rPr>
              <a:t>end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5207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Examples:</a:t>
            </a:r>
            <a:endParaRPr lang="en-US" b="1" i="1" dirty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C7A7EC-D587-AE49-99AA-BCAFEEEF3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38103"/>
              </p:ext>
            </p:extLst>
          </p:nvPr>
        </p:nvGraphicFramePr>
        <p:xfrm>
          <a:off x="2118533" y="2462183"/>
          <a:ext cx="8116295" cy="615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7845">
                  <a:extLst>
                    <a:ext uri="{9D8B030D-6E8A-4147-A177-3AD203B41FA5}">
                      <a16:colId xmlns:a16="http://schemas.microsoft.com/office/drawing/2014/main" val="1960361681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2255417678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3456339527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2427353179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1308181749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1587639182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613452641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3387398030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3729901506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1731480992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972529734"/>
                    </a:ext>
                  </a:extLst>
                </a:gridCol>
              </a:tblGrid>
              <a:tr h="61582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8076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085E932-9B77-CF4F-A5E5-1F828817179C}"/>
              </a:ext>
            </a:extLst>
          </p:cNvPr>
          <p:cNvSpPr txBox="1"/>
          <p:nvPr/>
        </p:nvSpPr>
        <p:spPr>
          <a:xfrm>
            <a:off x="2329795" y="307800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BD2C25-65BB-3647-A882-68BE6D60B26E}"/>
              </a:ext>
            </a:extLst>
          </p:cNvPr>
          <p:cNvSpPr txBox="1"/>
          <p:nvPr/>
        </p:nvSpPr>
        <p:spPr>
          <a:xfrm>
            <a:off x="3079918" y="307933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439355-A531-C441-A4E9-6B33B1636721}"/>
              </a:ext>
            </a:extLst>
          </p:cNvPr>
          <p:cNvSpPr txBox="1"/>
          <p:nvPr/>
        </p:nvSpPr>
        <p:spPr>
          <a:xfrm>
            <a:off x="3830041" y="30945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0D1505-8AE7-E04E-A376-8C265EEFCBD3}"/>
              </a:ext>
            </a:extLst>
          </p:cNvPr>
          <p:cNvSpPr txBox="1"/>
          <p:nvPr/>
        </p:nvSpPr>
        <p:spPr>
          <a:xfrm>
            <a:off x="4571513" y="30945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8DCED7-E43D-D24C-ADED-91A58A1942B8}"/>
              </a:ext>
            </a:extLst>
          </p:cNvPr>
          <p:cNvSpPr txBox="1"/>
          <p:nvPr/>
        </p:nvSpPr>
        <p:spPr>
          <a:xfrm>
            <a:off x="5312985" y="31049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633852-E682-CE4D-80A4-13572B65B339}"/>
              </a:ext>
            </a:extLst>
          </p:cNvPr>
          <p:cNvSpPr txBox="1"/>
          <p:nvPr/>
        </p:nvSpPr>
        <p:spPr>
          <a:xfrm>
            <a:off x="6063108" y="30945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764908-5349-7347-899A-5654CFC15067}"/>
              </a:ext>
            </a:extLst>
          </p:cNvPr>
          <p:cNvSpPr txBox="1"/>
          <p:nvPr/>
        </p:nvSpPr>
        <p:spPr>
          <a:xfrm>
            <a:off x="6813231" y="30958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80A461-D79A-704F-98BC-AA5E2CB4A7B7}"/>
              </a:ext>
            </a:extLst>
          </p:cNvPr>
          <p:cNvSpPr txBox="1"/>
          <p:nvPr/>
        </p:nvSpPr>
        <p:spPr>
          <a:xfrm>
            <a:off x="7563354" y="311109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9602E9-4AE7-3045-A7D6-A95ED4292300}"/>
              </a:ext>
            </a:extLst>
          </p:cNvPr>
          <p:cNvSpPr txBox="1"/>
          <p:nvPr/>
        </p:nvSpPr>
        <p:spPr>
          <a:xfrm>
            <a:off x="8304826" y="311109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DBEE4-DC36-C642-BC84-B4AD7D3C99B6}"/>
              </a:ext>
            </a:extLst>
          </p:cNvPr>
          <p:cNvSpPr txBox="1"/>
          <p:nvPr/>
        </p:nvSpPr>
        <p:spPr>
          <a:xfrm>
            <a:off x="9046298" y="31214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FAE5E6-282E-7B43-B72B-848EA8B0DBFF}"/>
              </a:ext>
            </a:extLst>
          </p:cNvPr>
          <p:cNvSpPr txBox="1"/>
          <p:nvPr/>
        </p:nvSpPr>
        <p:spPr>
          <a:xfrm>
            <a:off x="9605446" y="311109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95162C-0941-7148-890A-992FA1B3F7E3}"/>
              </a:ext>
            </a:extLst>
          </p:cNvPr>
          <p:cNvSpPr txBox="1"/>
          <p:nvPr/>
        </p:nvSpPr>
        <p:spPr>
          <a:xfrm>
            <a:off x="4571513" y="3914805"/>
            <a:ext cx="42381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greet = "HELLO WORLD"</a:t>
            </a:r>
          </a:p>
          <a:p>
            <a:r>
              <a:rPr lang="en-US" sz="2400" dirty="0"/>
              <a:t>&gt;&gt;&gt; greet[0:5]</a:t>
            </a:r>
          </a:p>
          <a:p>
            <a:r>
              <a:rPr lang="en-US" sz="2400" dirty="0"/>
              <a:t>'HELLO'</a:t>
            </a:r>
          </a:p>
          <a:p>
            <a:r>
              <a:rPr lang="en-US" sz="2400" dirty="0"/>
              <a:t>&gt;&gt;&gt; greet[6:11]</a:t>
            </a:r>
          </a:p>
          <a:p>
            <a:r>
              <a:rPr lang="en-US" sz="2400" dirty="0"/>
              <a:t>'WORLD'</a:t>
            </a:r>
          </a:p>
          <a:p>
            <a:r>
              <a:rPr lang="en-US" sz="2400" dirty="0"/>
              <a:t>&gt;&gt;&gt; greet[:5]</a:t>
            </a:r>
          </a:p>
          <a:p>
            <a:r>
              <a:rPr lang="en-US" sz="2400" dirty="0"/>
              <a:t>'HELLO'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FBD4F0-1DAB-2145-BDB6-E283DDAA227E}"/>
              </a:ext>
            </a:extLst>
          </p:cNvPr>
          <p:cNvSpPr txBox="1"/>
          <p:nvPr/>
        </p:nvSpPr>
        <p:spPr>
          <a:xfrm>
            <a:off x="7667814" y="4672570"/>
            <a:ext cx="3695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</a:rPr>
              <a:t>0 is assumed as the default </a:t>
            </a:r>
            <a:br>
              <a:rPr lang="en-US" sz="2400" b="1" i="1" dirty="0">
                <a:solidFill>
                  <a:srgbClr val="00B0F0"/>
                </a:solidFill>
              </a:rPr>
            </a:br>
            <a:r>
              <a:rPr lang="en-US" sz="2400" b="1" i="1" dirty="0">
                <a:solidFill>
                  <a:srgbClr val="00B0F0"/>
                </a:solidFill>
              </a:rPr>
              <a:t>if </a:t>
            </a:r>
            <a:r>
              <a:rPr lang="en-US" sz="2400" b="1" i="1" dirty="0">
                <a:solidFill>
                  <a:srgbClr val="C00000"/>
                </a:solidFill>
              </a:rPr>
              <a:t>start </a:t>
            </a:r>
            <a:r>
              <a:rPr lang="en-US" sz="2400" b="1" i="1" dirty="0">
                <a:solidFill>
                  <a:srgbClr val="00B0F0"/>
                </a:solidFill>
              </a:rPr>
              <a:t>is missing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8F7457-9FB8-194A-8CD5-75599D73FA8A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6403266" y="5088069"/>
            <a:ext cx="1264548" cy="836883"/>
          </a:xfrm>
          <a:prstGeom prst="straightConnector1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0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Slicing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examples:</a:t>
            </a:r>
            <a:endParaRPr lang="en-US" b="1" i="1" dirty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C7A7EC-D587-AE49-99AA-BCAFEEEF3A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18533" y="2462183"/>
          <a:ext cx="8116295" cy="615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7845">
                  <a:extLst>
                    <a:ext uri="{9D8B030D-6E8A-4147-A177-3AD203B41FA5}">
                      <a16:colId xmlns:a16="http://schemas.microsoft.com/office/drawing/2014/main" val="1960361681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2255417678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3456339527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2427353179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1308181749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1587639182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613452641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3387398030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3729901506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1731480992"/>
                    </a:ext>
                  </a:extLst>
                </a:gridCol>
                <a:gridCol w="737845">
                  <a:extLst>
                    <a:ext uri="{9D8B030D-6E8A-4147-A177-3AD203B41FA5}">
                      <a16:colId xmlns:a16="http://schemas.microsoft.com/office/drawing/2014/main" val="972529734"/>
                    </a:ext>
                  </a:extLst>
                </a:gridCol>
              </a:tblGrid>
              <a:tr h="61582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8076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085E932-9B77-CF4F-A5E5-1F828817179C}"/>
              </a:ext>
            </a:extLst>
          </p:cNvPr>
          <p:cNvSpPr txBox="1"/>
          <p:nvPr/>
        </p:nvSpPr>
        <p:spPr>
          <a:xfrm>
            <a:off x="2329795" y="307800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BD2C25-65BB-3647-A882-68BE6D60B26E}"/>
              </a:ext>
            </a:extLst>
          </p:cNvPr>
          <p:cNvSpPr txBox="1"/>
          <p:nvPr/>
        </p:nvSpPr>
        <p:spPr>
          <a:xfrm>
            <a:off x="3079918" y="307933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439355-A531-C441-A4E9-6B33B1636721}"/>
              </a:ext>
            </a:extLst>
          </p:cNvPr>
          <p:cNvSpPr txBox="1"/>
          <p:nvPr/>
        </p:nvSpPr>
        <p:spPr>
          <a:xfrm>
            <a:off x="3830041" y="30945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0D1505-8AE7-E04E-A376-8C265EEFCBD3}"/>
              </a:ext>
            </a:extLst>
          </p:cNvPr>
          <p:cNvSpPr txBox="1"/>
          <p:nvPr/>
        </p:nvSpPr>
        <p:spPr>
          <a:xfrm>
            <a:off x="4571513" y="30945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8DCED7-E43D-D24C-ADED-91A58A1942B8}"/>
              </a:ext>
            </a:extLst>
          </p:cNvPr>
          <p:cNvSpPr txBox="1"/>
          <p:nvPr/>
        </p:nvSpPr>
        <p:spPr>
          <a:xfrm>
            <a:off x="5312985" y="31049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633852-E682-CE4D-80A4-13572B65B339}"/>
              </a:ext>
            </a:extLst>
          </p:cNvPr>
          <p:cNvSpPr txBox="1"/>
          <p:nvPr/>
        </p:nvSpPr>
        <p:spPr>
          <a:xfrm>
            <a:off x="6063108" y="30945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764908-5349-7347-899A-5654CFC15067}"/>
              </a:ext>
            </a:extLst>
          </p:cNvPr>
          <p:cNvSpPr txBox="1"/>
          <p:nvPr/>
        </p:nvSpPr>
        <p:spPr>
          <a:xfrm>
            <a:off x="6813231" y="30958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80A461-D79A-704F-98BC-AA5E2CB4A7B7}"/>
              </a:ext>
            </a:extLst>
          </p:cNvPr>
          <p:cNvSpPr txBox="1"/>
          <p:nvPr/>
        </p:nvSpPr>
        <p:spPr>
          <a:xfrm>
            <a:off x="7563354" y="311109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9602E9-4AE7-3045-A7D6-A95ED4292300}"/>
              </a:ext>
            </a:extLst>
          </p:cNvPr>
          <p:cNvSpPr txBox="1"/>
          <p:nvPr/>
        </p:nvSpPr>
        <p:spPr>
          <a:xfrm>
            <a:off x="8304826" y="311109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DBEE4-DC36-C642-BC84-B4AD7D3C99B6}"/>
              </a:ext>
            </a:extLst>
          </p:cNvPr>
          <p:cNvSpPr txBox="1"/>
          <p:nvPr/>
        </p:nvSpPr>
        <p:spPr>
          <a:xfrm>
            <a:off x="9046298" y="31214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FAE5E6-282E-7B43-B72B-848EA8B0DBFF}"/>
              </a:ext>
            </a:extLst>
          </p:cNvPr>
          <p:cNvSpPr txBox="1"/>
          <p:nvPr/>
        </p:nvSpPr>
        <p:spPr>
          <a:xfrm>
            <a:off x="9605446" y="311109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95162C-0941-7148-890A-992FA1B3F7E3}"/>
              </a:ext>
            </a:extLst>
          </p:cNvPr>
          <p:cNvSpPr txBox="1"/>
          <p:nvPr/>
        </p:nvSpPr>
        <p:spPr>
          <a:xfrm>
            <a:off x="4571513" y="3914805"/>
            <a:ext cx="42381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greet[6:]</a:t>
            </a:r>
          </a:p>
          <a:p>
            <a:r>
              <a:rPr lang="en-US" sz="2400" dirty="0"/>
              <a:t>'WORLD'</a:t>
            </a:r>
          </a:p>
          <a:p>
            <a:r>
              <a:rPr lang="en-US" sz="2400" dirty="0"/>
              <a:t>&gt;&gt;&gt; greet[:]</a:t>
            </a:r>
          </a:p>
          <a:p>
            <a:r>
              <a:rPr lang="en-US" sz="2400" dirty="0"/>
              <a:t>'HELLO WORLD'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2F6B2A-D7E2-1048-B49E-E290293A4552}"/>
              </a:ext>
            </a:extLst>
          </p:cNvPr>
          <p:cNvSpPr txBox="1"/>
          <p:nvPr/>
        </p:nvSpPr>
        <p:spPr>
          <a:xfrm>
            <a:off x="7903512" y="3707695"/>
            <a:ext cx="3682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</a:rPr>
              <a:t>Last position is assumed as </a:t>
            </a:r>
            <a:br>
              <a:rPr lang="en-US" sz="2400" b="1" i="1" dirty="0">
                <a:solidFill>
                  <a:srgbClr val="00B0F0"/>
                </a:solidFill>
              </a:rPr>
            </a:br>
            <a:r>
              <a:rPr lang="en-US" sz="2400" b="1" i="1" dirty="0">
                <a:solidFill>
                  <a:srgbClr val="00B0F0"/>
                </a:solidFill>
              </a:rPr>
              <a:t>the default if </a:t>
            </a:r>
            <a:r>
              <a:rPr lang="en-US" sz="2400" b="1" i="1" dirty="0">
                <a:solidFill>
                  <a:srgbClr val="C00000"/>
                </a:solidFill>
              </a:rPr>
              <a:t>end </a:t>
            </a:r>
            <a:r>
              <a:rPr lang="en-US" sz="2400" b="1" i="1" dirty="0">
                <a:solidFill>
                  <a:srgbClr val="00B0F0"/>
                </a:solidFill>
              </a:rPr>
              <a:t>is missing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FFC3291-D1FD-1D4F-89A1-8A46A349436F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6403266" y="4123194"/>
            <a:ext cx="1500246" cy="0"/>
          </a:xfrm>
          <a:prstGeom prst="straightConnector1">
            <a:avLst/>
          </a:prstGeom>
          <a:ln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44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1817</Words>
  <Application>Microsoft Macintosh PowerPoint</Application>
  <PresentationFormat>Widescreen</PresentationFormat>
  <Paragraphs>367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 Theme</vt:lpstr>
      <vt:lpstr>15-110: Principles of Computing</vt:lpstr>
      <vt:lpstr>Today…</vt:lpstr>
      <vt:lpstr>Overview</vt:lpstr>
      <vt:lpstr>Indexing Strings</vt:lpstr>
      <vt:lpstr>Indexing Strings</vt:lpstr>
      <vt:lpstr>Indexing Strings</vt:lpstr>
      <vt:lpstr>Slicing Strings</vt:lpstr>
      <vt:lpstr>Slicing Strings</vt:lpstr>
      <vt:lpstr>Slicing Strings</vt:lpstr>
      <vt:lpstr>Concatenating and Repeating Strings</vt:lpstr>
      <vt:lpstr>Getting the Length and Iterating Over Strings</vt:lpstr>
      <vt:lpstr>Getting the Length and Iterating Over Strings</vt:lpstr>
      <vt:lpstr>Summary of the Basic String Operations</vt:lpstr>
      <vt:lpstr>String Representation</vt:lpstr>
      <vt:lpstr>String Representation</vt:lpstr>
      <vt:lpstr>String Representation</vt:lpstr>
      <vt:lpstr>String Representation</vt:lpstr>
      <vt:lpstr>String Representation</vt:lpstr>
      <vt:lpstr>Strings Are Immutable</vt:lpstr>
      <vt:lpstr>String Methods</vt:lpstr>
      <vt:lpstr>String Methods</vt:lpstr>
      <vt:lpstr>String Methods</vt:lpstr>
      <vt:lpstr>String Methods</vt:lpstr>
      <vt:lpstr>Some Other String Methods</vt:lpstr>
      <vt:lpstr>Some Other String Methods</vt:lpstr>
      <vt:lpstr>Next Lecture…</vt:lpstr>
    </vt:vector>
  </TitlesOfParts>
  <Company>@domainou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Microsoft Office User</cp:lastModifiedBy>
  <cp:revision>158</cp:revision>
  <dcterms:created xsi:type="dcterms:W3CDTF">2018-10-13T13:15:17Z</dcterms:created>
  <dcterms:modified xsi:type="dcterms:W3CDTF">2018-10-15T17:23:07Z</dcterms:modified>
</cp:coreProperties>
</file>