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sldIdLst>
    <p:sldId id="256" r:id="rId2"/>
    <p:sldId id="337" r:id="rId3"/>
    <p:sldId id="338" r:id="rId4"/>
    <p:sldId id="336" r:id="rId5"/>
    <p:sldId id="335" r:id="rId6"/>
    <p:sldId id="261" r:id="rId7"/>
    <p:sldId id="262" r:id="rId8"/>
    <p:sldId id="264" r:id="rId9"/>
    <p:sldId id="266" r:id="rId10"/>
    <p:sldId id="267" r:id="rId11"/>
    <p:sldId id="268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97" r:id="rId24"/>
    <p:sldId id="339" r:id="rId25"/>
    <p:sldId id="340" r:id="rId26"/>
    <p:sldId id="341" r:id="rId27"/>
    <p:sldId id="342" r:id="rId28"/>
    <p:sldId id="343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22"/>
  </p:normalViewPr>
  <p:slideViewPr>
    <p:cSldViewPr snapToGrid="0" snapToObjects="1">
      <p:cViewPr varScale="1">
        <p:scale>
          <a:sx n="106" d="100"/>
          <a:sy n="106" d="100"/>
        </p:scale>
        <p:origin x="1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00FCA9-0CFE-42A3-A366-AC257B7FB507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7E42C0-23EF-43A4-A898-463C18452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251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E42C0-23EF-43A4-A898-463C1845292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713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E42C0-23EF-43A4-A898-463C1845292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596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EF6F42-0DF6-7F41-A35A-FAD2F3A30F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A05118C-DCD0-D744-9617-01D2A9E54D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70B4BA3-0746-D94F-BB7F-870DDBE02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517CEF8-1452-9D41-8466-5951F62E5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01786E8-A2DB-B848-B3C9-CA97BCB6F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865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B8CDF9-17F4-B740-85D3-83C240BF0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2D6216F-7B04-2D44-9728-4FFEAC9C20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965E589-A29C-9240-9B7B-DA5B4AA64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2D36D8C-BDEF-0A42-9921-042BECC44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55049FE-9981-EA40-B956-84F8C87C0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562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627DB6D-2F93-BB4A-A984-14FA758FB0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FB0E791-A971-0648-A185-CAE72D3DD1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2D20141-DA3E-4D42-91F1-761296C42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FD85213-671C-2342-9274-72F871963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017D649-B5F0-954A-B270-A9E372A29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977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AA9DD6-1992-9043-B714-E15FE04C3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EDF830-82BD-4940-B114-F3475445B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DFA5361-471F-A044-BEBB-8CBAA6C2A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9941ED1-C88D-EA4F-B978-BEE093B02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9952ADA-09B0-AE4B-879E-F1FD87E51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7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F0DA8A-9BBE-7A41-8D36-6E3401F2B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1CCE368-6C1C-1F4F-9A0B-A5211067B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1BD650C-963B-584D-B3F5-6E4FF673A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26231A2-10DA-A141-871E-943A44178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742FE58-E0ED-DF46-B00E-0ABB4AD93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253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33F230-8CA3-FD41-BC35-F16072A51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6AA3F09-FA53-FF4B-88EA-8333733C3C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C1783F1-26D1-5D40-9A12-02E2C1C4AA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0FD1E2F-4257-FD4D-B3D9-E47CF61C7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3E070D5-3DBC-E74F-B653-0BC01C074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1BEBBD4-8056-8844-B52B-D89E3704C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729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A69CCB-7DD4-1D41-A06D-D073F3125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38203ED-564C-1841-9E27-C469AF244D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05CAE46-1764-FF4C-B795-77329DDD7F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C093BB7-AA0B-AE45-BC43-01AA5988F7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6F500C5-FF8D-4A4F-960F-F0BD75438D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9BD551B-73C4-A24B-BA74-6E6C59FE8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B3AA90F-D25B-804A-8992-DAD4A2CCB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B15D27C-2D4C-1D47-BC1A-769018F6F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841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9AD391-3397-354D-B03E-D12F1FC15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92002E7-CCA7-D843-905A-9AEB83059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8C2A30A-0D9D-664D-87CF-2DED1BF36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461BF79-1370-1B43-BD9F-350EC4612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705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806B272-B2C5-5C44-A9FF-6C3AFEBA8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0027FDC-6F8C-154B-903B-628A43EE9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F772E17-64B7-BF46-B1C6-65BB18EBD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870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7BBB1C-2678-AA48-9EAF-24F13FE72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997CEB6-1BB9-4A49-ACB0-B294E051A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A9F701C-7C31-464D-92EA-6D3B097ACE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2003C05-0FAD-C248-BE05-6ADFB2ACD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2BB1321-CA8B-DA4A-9699-565D0453C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ACFAA9E-5516-8F4A-89E3-0BA6CCA9F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016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A898A0-2D96-C042-AE94-1F461E90D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E58718D-8B02-6E43-A518-6B8E6AC9E6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8D7EA38-47E1-F74D-BEDD-93FF5F9754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F8EDC4A-53DF-9B41-9417-85A9978E6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C2F50B7-038B-4C40-AE33-C462DAA26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DE76079-A2A4-7D43-8D24-D4072D56B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58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F802454-00F4-AD46-96E3-90C0EA9FB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AFC4A82-1295-4445-851D-A797684F20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B9DC530-920B-6043-ACBC-31CFEDE866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96451-C226-B344-86F8-72EFF8FC2CF7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E86808-1B08-7F46-B091-2263B09725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61DF617-8746-4F49-9226-590B5586C1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733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8AD876-732D-0240-A8A5-4C20AE8DBE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15-110: Principles of Computing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05C8C55-FA11-A041-9D33-F4E3D0C999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14738"/>
            <a:ext cx="9144000" cy="2392362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Introduction: Computers and Programming Languages</a:t>
            </a:r>
          </a:p>
          <a:p>
            <a:r>
              <a:rPr lang="en-US" sz="2800" dirty="0" smtClean="0"/>
              <a:t>Lecture 1, September 02, 2018</a:t>
            </a:r>
          </a:p>
          <a:p>
            <a:endParaRPr lang="en-US" sz="2800" dirty="0" smtClean="0"/>
          </a:p>
          <a:p>
            <a:r>
              <a:rPr lang="en-US" sz="2800" b="1" dirty="0" smtClean="0"/>
              <a:t>Mohammad Hammoud</a:t>
            </a:r>
          </a:p>
          <a:p>
            <a:r>
              <a:rPr lang="en-US" sz="2800" b="1" dirty="0" smtClean="0">
                <a:solidFill>
                  <a:srgbClr val="C00000"/>
                </a:solidFill>
              </a:rPr>
              <a:t>Carnegie Mellon University in Qatar</a:t>
            </a:r>
            <a:endParaRPr lang="en-US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48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Functional View of a Computer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A7683C90-AF34-AA4B-8B91-59E1003E3FCB}"/>
              </a:ext>
            </a:extLst>
          </p:cNvPr>
          <p:cNvSpPr/>
          <p:nvPr/>
        </p:nvSpPr>
        <p:spPr>
          <a:xfrm>
            <a:off x="4916908" y="2510589"/>
            <a:ext cx="1548000" cy="1548063"/>
          </a:xfrm>
          <a:prstGeom prst="ellipse">
            <a:avLst/>
          </a:prstGeom>
          <a:solidFill>
            <a:schemeClr val="bg2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70C0"/>
                </a:solidFill>
              </a:rPr>
              <a:t>CPU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C9160C7-05BC-B141-ABBC-0C47EEB3D361}"/>
              </a:ext>
            </a:extLst>
          </p:cNvPr>
          <p:cNvSpPr/>
          <p:nvPr/>
        </p:nvSpPr>
        <p:spPr>
          <a:xfrm>
            <a:off x="4835998" y="4684294"/>
            <a:ext cx="1709820" cy="1042737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Main Memory</a:t>
            </a:r>
          </a:p>
        </p:txBody>
      </p:sp>
      <p:sp>
        <p:nvSpPr>
          <p:cNvPr id="12" name="Can 11">
            <a:extLst>
              <a:ext uri="{FF2B5EF4-FFF2-40B4-BE49-F238E27FC236}">
                <a16:creationId xmlns:a16="http://schemas.microsoft.com/office/drawing/2014/main" xmlns="" id="{48018783-F420-F44F-B42B-225B17E19643}"/>
              </a:ext>
            </a:extLst>
          </p:cNvPr>
          <p:cNvSpPr/>
          <p:nvPr/>
        </p:nvSpPr>
        <p:spPr>
          <a:xfrm>
            <a:off x="8879305" y="4325133"/>
            <a:ext cx="1491917" cy="1684421"/>
          </a:xfrm>
          <a:prstGeom prst="can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Secondary Memory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0778D90C-A4C4-AF42-B2FB-0F889E73CB17}"/>
              </a:ext>
            </a:extLst>
          </p:cNvPr>
          <p:cNvCxnSpPr>
            <a:cxnSpLocks/>
          </p:cNvCxnSpPr>
          <p:nvPr/>
        </p:nvCxnSpPr>
        <p:spPr>
          <a:xfrm>
            <a:off x="5422299" y="4017489"/>
            <a:ext cx="0" cy="66680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91354082-FE57-AC4B-9EB9-207BECC3DEAC}"/>
              </a:ext>
            </a:extLst>
          </p:cNvPr>
          <p:cNvCxnSpPr>
            <a:cxnSpLocks/>
          </p:cNvCxnSpPr>
          <p:nvPr/>
        </p:nvCxnSpPr>
        <p:spPr>
          <a:xfrm flipV="1">
            <a:off x="5943603" y="4017489"/>
            <a:ext cx="0" cy="66680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xmlns="" id="{2ED6313B-B59A-2F42-BB42-F6419CA27EB1}"/>
              </a:ext>
            </a:extLst>
          </p:cNvPr>
          <p:cNvCxnSpPr>
            <a:cxnSpLocks/>
          </p:cNvCxnSpPr>
          <p:nvPr/>
        </p:nvCxnSpPr>
        <p:spPr>
          <a:xfrm>
            <a:off x="6545818" y="4927600"/>
            <a:ext cx="23334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xmlns="" id="{AFC195EE-BE80-754E-A993-F0A60C8D63A1}"/>
              </a:ext>
            </a:extLst>
          </p:cNvPr>
          <p:cNvCxnSpPr>
            <a:cxnSpLocks/>
          </p:cNvCxnSpPr>
          <p:nvPr/>
        </p:nvCxnSpPr>
        <p:spPr>
          <a:xfrm flipH="1">
            <a:off x="6545818" y="5523835"/>
            <a:ext cx="233348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43B825E-C521-BE46-91BB-047BBB3A9087}"/>
              </a:ext>
            </a:extLst>
          </p:cNvPr>
          <p:cNvSpPr txBox="1"/>
          <p:nvPr/>
        </p:nvSpPr>
        <p:spPr>
          <a:xfrm>
            <a:off x="452511" y="1732758"/>
            <a:ext cx="10255693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The </a:t>
            </a:r>
            <a:r>
              <a:rPr lang="en-US" sz="2800" i="1" dirty="0"/>
              <a:t>Central Processing Unit </a:t>
            </a:r>
            <a:r>
              <a:rPr lang="en-US" sz="2800" dirty="0"/>
              <a:t>(CPU) is the “brain” of the computer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It can </a:t>
            </a:r>
            <a:r>
              <a:rPr lang="en-US" sz="2800" dirty="0" smtClean="0"/>
              <a:t>at least perform: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Arithmetic operations </a:t>
            </a:r>
            <a:br>
              <a:rPr lang="en-US" sz="2800" dirty="0" smtClean="0"/>
            </a:br>
            <a:r>
              <a:rPr lang="en-US" sz="2800" dirty="0" smtClean="0"/>
              <a:t>(</a:t>
            </a:r>
            <a:r>
              <a:rPr lang="en-US" sz="2800" dirty="0"/>
              <a:t>e.g., adding </a:t>
            </a:r>
            <a:r>
              <a:rPr lang="en-US" sz="2800" dirty="0" smtClean="0"/>
              <a:t>2 numbers)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L</a:t>
            </a:r>
            <a:r>
              <a:rPr lang="en-US" sz="2800" dirty="0" smtClean="0"/>
              <a:t>ogical </a:t>
            </a:r>
            <a:r>
              <a:rPr lang="en-US" sz="2800" dirty="0"/>
              <a:t>operations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(</a:t>
            </a:r>
            <a:r>
              <a:rPr lang="en-US" sz="2800" dirty="0"/>
              <a:t>e.g., test if </a:t>
            </a:r>
            <a:r>
              <a:rPr lang="en-US" sz="2800" dirty="0" smtClean="0"/>
              <a:t>2 numbers </a:t>
            </a:r>
            <a:br>
              <a:rPr lang="en-US" sz="2800" dirty="0" smtClean="0"/>
            </a:br>
            <a:r>
              <a:rPr lang="en-US" sz="2800" dirty="0" smtClean="0"/>
              <a:t>are </a:t>
            </a:r>
            <a:r>
              <a:rPr lang="en-US" sz="2800" dirty="0"/>
              <a:t>equal)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It can </a:t>
            </a:r>
            <a:r>
              <a:rPr lang="en-US" sz="2800" i="1" dirty="0" smtClean="0"/>
              <a:t>directly</a:t>
            </a:r>
            <a:r>
              <a:rPr lang="en-US" sz="2800" dirty="0" smtClean="0"/>
              <a:t> </a:t>
            </a:r>
            <a:r>
              <a:rPr lang="en-US" sz="2800" dirty="0"/>
              <a:t>access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information </a:t>
            </a:r>
            <a:r>
              <a:rPr lang="en-US" sz="2800" dirty="0"/>
              <a:t>stored in main </a:t>
            </a:r>
            <a:r>
              <a:rPr lang="en-US" sz="2800" dirty="0" smtClean="0"/>
              <a:t>memory but not in secondary memory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34554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Functional View of a Computer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xmlns="" id="{7843BDCE-7448-E141-87A1-7546F64BF572}"/>
              </a:ext>
            </a:extLst>
          </p:cNvPr>
          <p:cNvSpPr/>
          <p:nvPr/>
        </p:nvSpPr>
        <p:spPr>
          <a:xfrm>
            <a:off x="978568" y="3563130"/>
            <a:ext cx="1732548" cy="1138990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Input Devices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F04BF1E4-427E-1B45-8AD7-AE160A0E84DC}"/>
              </a:ext>
            </a:extLst>
          </p:cNvPr>
          <p:cNvSpPr/>
          <p:nvPr/>
        </p:nvSpPr>
        <p:spPr>
          <a:xfrm>
            <a:off x="3609474" y="2085474"/>
            <a:ext cx="4251158" cy="426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A7683C90-AF34-AA4B-8B91-59E1003E3FCB}"/>
              </a:ext>
            </a:extLst>
          </p:cNvPr>
          <p:cNvSpPr/>
          <p:nvPr/>
        </p:nvSpPr>
        <p:spPr>
          <a:xfrm>
            <a:off x="4916908" y="2510589"/>
            <a:ext cx="1548000" cy="1548063"/>
          </a:xfrm>
          <a:prstGeom prst="ellipse">
            <a:avLst/>
          </a:prstGeom>
          <a:solidFill>
            <a:schemeClr val="bg2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70C0"/>
                </a:solidFill>
              </a:rPr>
              <a:t>CPU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C9160C7-05BC-B141-ABBC-0C47EEB3D361}"/>
              </a:ext>
            </a:extLst>
          </p:cNvPr>
          <p:cNvSpPr/>
          <p:nvPr/>
        </p:nvSpPr>
        <p:spPr>
          <a:xfrm>
            <a:off x="4835998" y="4684294"/>
            <a:ext cx="1709820" cy="1042737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Main Memory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xmlns="" id="{040BE030-9384-1549-9C86-DBFF0545F35F}"/>
              </a:ext>
            </a:extLst>
          </p:cNvPr>
          <p:cNvSpPr/>
          <p:nvPr/>
        </p:nvSpPr>
        <p:spPr>
          <a:xfrm>
            <a:off x="8758990" y="2606842"/>
            <a:ext cx="1732548" cy="1138990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Output Devices</a:t>
            </a:r>
          </a:p>
        </p:txBody>
      </p:sp>
      <p:sp>
        <p:nvSpPr>
          <p:cNvPr id="12" name="Can 11">
            <a:extLst>
              <a:ext uri="{FF2B5EF4-FFF2-40B4-BE49-F238E27FC236}">
                <a16:creationId xmlns:a16="http://schemas.microsoft.com/office/drawing/2014/main" xmlns="" id="{48018783-F420-F44F-B42B-225B17E19643}"/>
              </a:ext>
            </a:extLst>
          </p:cNvPr>
          <p:cNvSpPr/>
          <p:nvPr/>
        </p:nvSpPr>
        <p:spPr>
          <a:xfrm>
            <a:off x="8879305" y="4325133"/>
            <a:ext cx="1491917" cy="1684421"/>
          </a:xfrm>
          <a:prstGeom prst="can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Secondary Memory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0778D90C-A4C4-AF42-B2FB-0F889E73CB17}"/>
              </a:ext>
            </a:extLst>
          </p:cNvPr>
          <p:cNvCxnSpPr>
            <a:cxnSpLocks/>
          </p:cNvCxnSpPr>
          <p:nvPr/>
        </p:nvCxnSpPr>
        <p:spPr>
          <a:xfrm>
            <a:off x="5422299" y="4017489"/>
            <a:ext cx="0" cy="66680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91354082-FE57-AC4B-9EB9-207BECC3DEAC}"/>
              </a:ext>
            </a:extLst>
          </p:cNvPr>
          <p:cNvCxnSpPr>
            <a:cxnSpLocks/>
          </p:cNvCxnSpPr>
          <p:nvPr/>
        </p:nvCxnSpPr>
        <p:spPr>
          <a:xfrm flipV="1">
            <a:off x="5943603" y="4017489"/>
            <a:ext cx="0" cy="66680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xmlns="" id="{D9740D65-6AC9-7F4B-B4BA-05FA2ADDB882}"/>
              </a:ext>
            </a:extLst>
          </p:cNvPr>
          <p:cNvCxnSpPr>
            <a:stCxn id="6" idx="3"/>
          </p:cNvCxnSpPr>
          <p:nvPr/>
        </p:nvCxnSpPr>
        <p:spPr>
          <a:xfrm>
            <a:off x="2711116" y="4132625"/>
            <a:ext cx="89835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xmlns="" id="{EC885B6F-3ACE-5D46-B85A-3AC2D1D06D06}"/>
              </a:ext>
            </a:extLst>
          </p:cNvPr>
          <p:cNvCxnSpPr>
            <a:cxnSpLocks/>
            <a:endCxn id="10" idx="1"/>
          </p:cNvCxnSpPr>
          <p:nvPr/>
        </p:nvCxnSpPr>
        <p:spPr>
          <a:xfrm>
            <a:off x="7860632" y="3176337"/>
            <a:ext cx="89835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xmlns="" id="{2ED6313B-B59A-2F42-BB42-F6419CA27EB1}"/>
              </a:ext>
            </a:extLst>
          </p:cNvPr>
          <p:cNvCxnSpPr>
            <a:cxnSpLocks/>
          </p:cNvCxnSpPr>
          <p:nvPr/>
        </p:nvCxnSpPr>
        <p:spPr>
          <a:xfrm>
            <a:off x="6545818" y="4927600"/>
            <a:ext cx="23334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xmlns="" id="{AFC195EE-BE80-754E-A993-F0A60C8D63A1}"/>
              </a:ext>
            </a:extLst>
          </p:cNvPr>
          <p:cNvCxnSpPr>
            <a:cxnSpLocks/>
          </p:cNvCxnSpPr>
          <p:nvPr/>
        </p:nvCxnSpPr>
        <p:spPr>
          <a:xfrm flipH="1">
            <a:off x="6545818" y="5523835"/>
            <a:ext cx="233348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7817D371-FABA-E149-94E4-56B5A1E4291A}"/>
              </a:ext>
            </a:extLst>
          </p:cNvPr>
          <p:cNvSpPr txBox="1"/>
          <p:nvPr/>
        </p:nvSpPr>
        <p:spPr>
          <a:xfrm>
            <a:off x="8699785" y="2023524"/>
            <a:ext cx="1850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E.g., Monitor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A74084AE-5D2B-3048-A39F-6FDE9A1DA739}"/>
              </a:ext>
            </a:extLst>
          </p:cNvPr>
          <p:cNvSpPr txBox="1"/>
          <p:nvPr/>
        </p:nvSpPr>
        <p:spPr>
          <a:xfrm>
            <a:off x="721839" y="2622884"/>
            <a:ext cx="20805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E.g., Keyboard </a:t>
            </a:r>
          </a:p>
          <a:p>
            <a:pPr algn="ctr"/>
            <a:r>
              <a:rPr lang="en-US" sz="2400" b="1" dirty="0">
                <a:solidFill>
                  <a:srgbClr val="C00000"/>
                </a:solidFill>
              </a:rPr>
              <a:t>and mouse</a:t>
            </a:r>
          </a:p>
        </p:txBody>
      </p:sp>
    </p:spTree>
    <p:extLst>
      <p:ext uri="{BB962C8B-B14F-4D97-AF65-F5344CB8AC3E}">
        <p14:creationId xmlns:p14="http://schemas.microsoft.com/office/powerpoint/2010/main" val="50094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Functional View of a Computer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xmlns="" id="{7843BDCE-7448-E141-87A1-7546F64BF572}"/>
              </a:ext>
            </a:extLst>
          </p:cNvPr>
          <p:cNvSpPr/>
          <p:nvPr/>
        </p:nvSpPr>
        <p:spPr>
          <a:xfrm>
            <a:off x="978568" y="3563130"/>
            <a:ext cx="1732548" cy="1138990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Input Devices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xmlns="" id="{040BE030-9384-1549-9C86-DBFF0545F35F}"/>
              </a:ext>
            </a:extLst>
          </p:cNvPr>
          <p:cNvSpPr/>
          <p:nvPr/>
        </p:nvSpPr>
        <p:spPr>
          <a:xfrm>
            <a:off x="8758990" y="2606842"/>
            <a:ext cx="1732548" cy="1138990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Output Devices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AE2F4F9E-72F9-0F47-A9F4-BE9A500FACC6}"/>
              </a:ext>
            </a:extLst>
          </p:cNvPr>
          <p:cNvSpPr txBox="1"/>
          <p:nvPr/>
        </p:nvSpPr>
        <p:spPr>
          <a:xfrm>
            <a:off x="721839" y="2622884"/>
            <a:ext cx="20805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E.g., Keyboard </a:t>
            </a:r>
          </a:p>
          <a:p>
            <a:pPr algn="ctr"/>
            <a:r>
              <a:rPr lang="en-US" sz="2400" b="1" dirty="0">
                <a:solidFill>
                  <a:srgbClr val="C00000"/>
                </a:solidFill>
              </a:rPr>
              <a:t>and mouse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EF32A4D5-0FE1-A348-8896-36BD9C373296}"/>
              </a:ext>
            </a:extLst>
          </p:cNvPr>
          <p:cNvSpPr txBox="1"/>
          <p:nvPr/>
        </p:nvSpPr>
        <p:spPr>
          <a:xfrm>
            <a:off x="8699785" y="2023524"/>
            <a:ext cx="1850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E.g., Monitor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937E1CE-5DA1-9E4F-819B-514282637333}"/>
              </a:ext>
            </a:extLst>
          </p:cNvPr>
          <p:cNvSpPr/>
          <p:nvPr/>
        </p:nvSpPr>
        <p:spPr>
          <a:xfrm>
            <a:off x="3017253" y="1809225"/>
            <a:ext cx="5435600" cy="45862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Humans interact with computers via Input and Output (IO) devices</a:t>
            </a:r>
          </a:p>
          <a:p>
            <a:pPr marL="342900" indent="-342900">
              <a:buFont typeface="Wingdings" pitchFamily="2" charset="2"/>
              <a:buChar char="§"/>
            </a:pPr>
            <a:endParaRPr lang="en-US" sz="2800" dirty="0">
              <a:solidFill>
                <a:schemeClr val="tx1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Information from Input devices are processed by the CPU and </a:t>
            </a:r>
            <a:r>
              <a:rPr lang="en-US" sz="2800" dirty="0" smtClean="0">
                <a:solidFill>
                  <a:schemeClr val="tx1"/>
                </a:solidFill>
              </a:rPr>
              <a:t>may be shuffled </a:t>
            </a:r>
            <a:r>
              <a:rPr lang="en-US" sz="2800" dirty="0">
                <a:solidFill>
                  <a:schemeClr val="tx1"/>
                </a:solidFill>
              </a:rPr>
              <a:t>off to the main or secondary memory</a:t>
            </a:r>
          </a:p>
          <a:p>
            <a:pPr marL="342900" indent="-342900">
              <a:buFont typeface="Wingdings" pitchFamily="2" charset="2"/>
              <a:buChar char="§"/>
            </a:pPr>
            <a:endParaRPr lang="en-US" sz="2800" dirty="0">
              <a:solidFill>
                <a:schemeClr val="tx1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When information </a:t>
            </a:r>
            <a:r>
              <a:rPr lang="en-US" sz="2800" dirty="0" smtClean="0">
                <a:solidFill>
                  <a:schemeClr val="tx1"/>
                </a:solidFill>
              </a:rPr>
              <a:t>need </a:t>
            </a:r>
            <a:r>
              <a:rPr lang="en-US" sz="2800" dirty="0">
                <a:solidFill>
                  <a:schemeClr val="tx1"/>
                </a:solidFill>
              </a:rPr>
              <a:t>to be displayed, the CPU </a:t>
            </a:r>
            <a:r>
              <a:rPr lang="en-US" sz="2800" dirty="0" smtClean="0">
                <a:solidFill>
                  <a:schemeClr val="tx1"/>
                </a:solidFill>
              </a:rPr>
              <a:t>sends them </a:t>
            </a:r>
            <a:r>
              <a:rPr lang="en-US" sz="2800" dirty="0">
                <a:solidFill>
                  <a:schemeClr val="tx1"/>
                </a:solidFill>
              </a:rPr>
              <a:t>to one or more Output devices  </a:t>
            </a:r>
          </a:p>
        </p:txBody>
      </p:sp>
    </p:spTree>
    <p:extLst>
      <p:ext uri="{BB962C8B-B14F-4D97-AF65-F5344CB8AC3E}">
        <p14:creationId xmlns:p14="http://schemas.microsoft.com/office/powerpoint/2010/main" val="456895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Programming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</a:t>
            </a:r>
            <a:r>
              <a:rPr lang="en-US" i="1" dirty="0">
                <a:solidFill>
                  <a:srgbClr val="0070C0"/>
                </a:solidFill>
              </a:rPr>
              <a:t>program</a:t>
            </a:r>
            <a:r>
              <a:rPr lang="en-US" dirty="0"/>
              <a:t> is just a sequence of instructions telling the computer what to do</a:t>
            </a:r>
          </a:p>
          <a:p>
            <a:endParaRPr lang="en-US" sz="2400" dirty="0"/>
          </a:p>
          <a:p>
            <a:r>
              <a:rPr lang="en-US" dirty="0"/>
              <a:t>Obviously, we need to provide </a:t>
            </a:r>
            <a:r>
              <a:rPr lang="en-US" dirty="0" smtClean="0"/>
              <a:t>these </a:t>
            </a:r>
            <a:r>
              <a:rPr lang="en-US" dirty="0"/>
              <a:t>instructions in a language that </a:t>
            </a:r>
            <a:r>
              <a:rPr lang="en-US" dirty="0" smtClean="0"/>
              <a:t>computers </a:t>
            </a:r>
            <a:r>
              <a:rPr lang="en-US" dirty="0"/>
              <a:t>can understand</a:t>
            </a:r>
          </a:p>
          <a:p>
            <a:pPr lvl="1"/>
            <a:r>
              <a:rPr lang="en-US" sz="2800" dirty="0"/>
              <a:t>We refer to this kind of a language as a </a:t>
            </a:r>
            <a:r>
              <a:rPr lang="en-US" sz="2800" i="1" dirty="0">
                <a:solidFill>
                  <a:srgbClr val="0070C0"/>
                </a:solidFill>
              </a:rPr>
              <a:t>programming language </a:t>
            </a:r>
          </a:p>
          <a:p>
            <a:pPr lvl="1"/>
            <a:r>
              <a:rPr lang="en-US" sz="2800" dirty="0"/>
              <a:t>Python, Java, C and C++ are </a:t>
            </a:r>
            <a:r>
              <a:rPr lang="en-US" sz="2800" dirty="0" smtClean="0"/>
              <a:t>examples </a:t>
            </a:r>
            <a:r>
              <a:rPr lang="en-US" sz="2800" dirty="0"/>
              <a:t>of programming languages</a:t>
            </a:r>
          </a:p>
          <a:p>
            <a:pPr lvl="1"/>
            <a:endParaRPr lang="en-US" sz="2800" dirty="0"/>
          </a:p>
          <a:p>
            <a:r>
              <a:rPr lang="en-US" dirty="0"/>
              <a:t>Every structure in a programming language has an exact form (i.e., </a:t>
            </a:r>
            <a:r>
              <a:rPr lang="en-US" i="1" dirty="0">
                <a:solidFill>
                  <a:srgbClr val="0070C0"/>
                </a:solidFill>
              </a:rPr>
              <a:t>syntax</a:t>
            </a:r>
            <a:r>
              <a:rPr lang="en-US" dirty="0"/>
              <a:t>) and a precise meaning (i.e., </a:t>
            </a:r>
            <a:r>
              <a:rPr lang="en-US" i="1" dirty="0">
                <a:solidFill>
                  <a:srgbClr val="0070C0"/>
                </a:solidFill>
              </a:rPr>
              <a:t>semantic</a:t>
            </a:r>
            <a:r>
              <a:rPr lang="en-US" dirty="0"/>
              <a:t>)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826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Machine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07566" cy="4351338"/>
          </a:xfrm>
        </p:spPr>
        <p:txBody>
          <a:bodyPr>
            <a:normAutofit/>
          </a:bodyPr>
          <a:lstStyle/>
          <a:p>
            <a:r>
              <a:rPr lang="en-US" dirty="0"/>
              <a:t>Python, Java, C, and C++ </a:t>
            </a:r>
            <a:r>
              <a:rPr lang="en-US" dirty="0" smtClean="0"/>
              <a:t>are, indeed, </a:t>
            </a:r>
            <a:r>
              <a:rPr lang="en-US" dirty="0"/>
              <a:t>examples of </a:t>
            </a:r>
            <a:r>
              <a:rPr lang="en-US" i="1" dirty="0"/>
              <a:t>high-level</a:t>
            </a:r>
            <a:r>
              <a:rPr lang="en-US" dirty="0"/>
              <a:t> languages</a:t>
            </a:r>
          </a:p>
          <a:p>
            <a:endParaRPr lang="en-US" dirty="0"/>
          </a:p>
          <a:p>
            <a:r>
              <a:rPr lang="en-US" dirty="0"/>
              <a:t> Strictly speaking, computer hardware can only understand a very </a:t>
            </a:r>
            <a:r>
              <a:rPr lang="en-US" i="1" dirty="0"/>
              <a:t>low-level</a:t>
            </a:r>
            <a:r>
              <a:rPr lang="en-US" dirty="0"/>
              <a:t> language known as </a:t>
            </a:r>
            <a:r>
              <a:rPr lang="en-US" i="1" dirty="0">
                <a:solidFill>
                  <a:srgbClr val="0070C0"/>
                </a:solidFill>
              </a:rPr>
              <a:t>machine language</a:t>
            </a:r>
            <a:r>
              <a:rPr lang="en-US" i="1" dirty="0"/>
              <a:t> </a:t>
            </a:r>
          </a:p>
          <a:p>
            <a:endParaRPr lang="en-US" i="1" dirty="0"/>
          </a:p>
          <a:p>
            <a:r>
              <a:rPr lang="en-US" dirty="0" smtClean="0"/>
              <a:t>If </a:t>
            </a:r>
            <a:r>
              <a:rPr lang="en-US" dirty="0"/>
              <a:t>you want a</a:t>
            </a:r>
            <a:r>
              <a:rPr lang="en-US" dirty="0" smtClean="0"/>
              <a:t> </a:t>
            </a:r>
            <a:r>
              <a:rPr lang="en-US" dirty="0"/>
              <a:t>computer to add two numbers, the instructions that the CPU will carry out might </a:t>
            </a:r>
            <a:r>
              <a:rPr lang="en-US" dirty="0" smtClean="0"/>
              <a:t>be </a:t>
            </a:r>
            <a:r>
              <a:rPr lang="en-US" dirty="0"/>
              <a:t>something like this: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D07E65E-8BAD-4E4E-8DE6-BEC706BB2C0A}"/>
              </a:ext>
            </a:extLst>
          </p:cNvPr>
          <p:cNvSpPr txBox="1"/>
          <p:nvPr/>
        </p:nvSpPr>
        <p:spPr>
          <a:xfrm>
            <a:off x="2332181" y="5128506"/>
            <a:ext cx="7527638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Load the number from memory location 2001 into the CPU</a:t>
            </a:r>
          </a:p>
          <a:p>
            <a:r>
              <a:rPr lang="en-US" sz="2400" dirty="0">
                <a:solidFill>
                  <a:srgbClr val="0070C0"/>
                </a:solidFill>
              </a:rPr>
              <a:t>Load the number from memory location 2002 into the CPU</a:t>
            </a:r>
          </a:p>
          <a:p>
            <a:r>
              <a:rPr lang="en-US" sz="2400" dirty="0">
                <a:solidFill>
                  <a:srgbClr val="0070C0"/>
                </a:solidFill>
              </a:rPr>
              <a:t>Add the two numbers in the CPU</a:t>
            </a:r>
          </a:p>
          <a:p>
            <a:r>
              <a:rPr lang="en-US" sz="2400" dirty="0">
                <a:solidFill>
                  <a:srgbClr val="0070C0"/>
                </a:solidFill>
              </a:rPr>
              <a:t>Store the result into location 2003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xmlns="" id="{23AA31CA-C46F-AA45-9638-498A5FD8B57C}"/>
              </a:ext>
            </a:extLst>
          </p:cNvPr>
          <p:cNvSpPr/>
          <p:nvPr/>
        </p:nvSpPr>
        <p:spPr>
          <a:xfrm>
            <a:off x="10176934" y="5128506"/>
            <a:ext cx="1642533" cy="156966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A Lot of Work!</a:t>
            </a:r>
          </a:p>
        </p:txBody>
      </p:sp>
    </p:spTree>
    <p:extLst>
      <p:ext uri="{BB962C8B-B14F-4D97-AF65-F5344CB8AC3E}">
        <p14:creationId xmlns:p14="http://schemas.microsoft.com/office/powerpoint/2010/main" val="2167472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High-Level to Low-Level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a high-level language like Python, the addition of two numbers can be expressed more naturally: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But, we need </a:t>
            </a:r>
            <a:r>
              <a:rPr lang="en-US" dirty="0" smtClean="0"/>
              <a:t>a way to </a:t>
            </a:r>
            <a:r>
              <a:rPr lang="en-US" dirty="0"/>
              <a:t>translate the high-level language into a</a:t>
            </a:r>
            <a:r>
              <a:rPr lang="en-US" dirty="0" smtClean="0"/>
              <a:t> </a:t>
            </a:r>
            <a:r>
              <a:rPr lang="en-US" dirty="0"/>
              <a:t>machine language that </a:t>
            </a:r>
            <a:r>
              <a:rPr lang="en-US" dirty="0" smtClean="0"/>
              <a:t>a </a:t>
            </a:r>
            <a:r>
              <a:rPr lang="en-US" dirty="0"/>
              <a:t>computer can execute</a:t>
            </a:r>
          </a:p>
          <a:p>
            <a:pPr lvl="1"/>
            <a:r>
              <a:rPr lang="en-US" dirty="0" smtClean="0"/>
              <a:t>To this end, high-level </a:t>
            </a:r>
            <a:r>
              <a:rPr lang="en-US" dirty="0"/>
              <a:t>language can either be </a:t>
            </a:r>
            <a:r>
              <a:rPr lang="en-US" i="1" dirty="0">
                <a:solidFill>
                  <a:srgbClr val="00B050"/>
                </a:solidFill>
              </a:rPr>
              <a:t>compiled</a:t>
            </a:r>
            <a:r>
              <a:rPr lang="en-US" dirty="0"/>
              <a:t> or </a:t>
            </a:r>
            <a:r>
              <a:rPr lang="en-US" i="1" dirty="0">
                <a:solidFill>
                  <a:srgbClr val="C00000"/>
                </a:solidFill>
              </a:rPr>
              <a:t>interpreted</a:t>
            </a:r>
            <a:r>
              <a:rPr lang="en-US" dirty="0"/>
              <a:t> </a:t>
            </a:r>
          </a:p>
          <a:p>
            <a:pPr lvl="2"/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D07E65E-8BAD-4E4E-8DE6-BEC706BB2C0A}"/>
              </a:ext>
            </a:extLst>
          </p:cNvPr>
          <p:cNvSpPr txBox="1"/>
          <p:nvPr/>
        </p:nvSpPr>
        <p:spPr>
          <a:xfrm>
            <a:off x="4753647" y="2842506"/>
            <a:ext cx="1207382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c = a + b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xmlns="" id="{23AA31CA-C46F-AA45-9638-498A5FD8B57C}"/>
              </a:ext>
            </a:extLst>
          </p:cNvPr>
          <p:cNvSpPr/>
          <p:nvPr/>
        </p:nvSpPr>
        <p:spPr>
          <a:xfrm>
            <a:off x="6193615" y="2842506"/>
            <a:ext cx="3475318" cy="461665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Much Easier!</a:t>
            </a:r>
          </a:p>
        </p:txBody>
      </p:sp>
    </p:spTree>
    <p:extLst>
      <p:ext uri="{BB962C8B-B14F-4D97-AF65-F5344CB8AC3E}">
        <p14:creationId xmlns:p14="http://schemas.microsoft.com/office/powerpoint/2010/main" val="3430338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Compiling a High-Level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0070C0"/>
                </a:solidFill>
              </a:rPr>
              <a:t>compiler</a:t>
            </a:r>
            <a:r>
              <a:rPr lang="en-US" dirty="0"/>
              <a:t> is a complex software that takes a program written in a high-level language and </a:t>
            </a:r>
            <a:r>
              <a:rPr lang="en-US" i="1" dirty="0"/>
              <a:t>translates</a:t>
            </a:r>
            <a:r>
              <a:rPr lang="en-US" dirty="0"/>
              <a:t> it into an equivalent program in the machine language of some computer</a:t>
            </a:r>
          </a:p>
          <a:p>
            <a:pPr lvl="2"/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AE1A4EB1-BBB3-694C-B03B-7427632B8AA6}"/>
              </a:ext>
            </a:extLst>
          </p:cNvPr>
          <p:cNvSpPr/>
          <p:nvPr/>
        </p:nvSpPr>
        <p:spPr>
          <a:xfrm>
            <a:off x="838200" y="3420533"/>
            <a:ext cx="2565400" cy="1016000"/>
          </a:xfrm>
          <a:prstGeom prst="ellips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Source Code (Program)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xmlns="" id="{F416DCF8-6FC3-ED43-9385-452CAB44B803}"/>
              </a:ext>
            </a:extLst>
          </p:cNvPr>
          <p:cNvSpPr/>
          <p:nvPr/>
        </p:nvSpPr>
        <p:spPr>
          <a:xfrm>
            <a:off x="3865830" y="3340457"/>
            <a:ext cx="2167467" cy="1168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Compiler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66BB21B7-D666-D347-ADCE-6A095FD17016}"/>
              </a:ext>
            </a:extLst>
          </p:cNvPr>
          <p:cNvSpPr/>
          <p:nvPr/>
        </p:nvSpPr>
        <p:spPr>
          <a:xfrm>
            <a:off x="6495527" y="3420533"/>
            <a:ext cx="2565400" cy="10160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Machine Code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119F79E7-EBE5-2241-977C-A8A37B403446}"/>
              </a:ext>
            </a:extLst>
          </p:cNvPr>
          <p:cNvCxnSpPr>
            <a:endCxn id="7" idx="1"/>
          </p:cNvCxnSpPr>
          <p:nvPr/>
        </p:nvCxnSpPr>
        <p:spPr>
          <a:xfrm>
            <a:off x="3403600" y="3924657"/>
            <a:ext cx="46223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xmlns="" id="{C2D8F520-E968-1146-A44E-29BEF18535B0}"/>
              </a:ext>
            </a:extLst>
          </p:cNvPr>
          <p:cNvCxnSpPr>
            <a:cxnSpLocks/>
            <a:stCxn id="7" idx="3"/>
            <a:endCxn id="8" idx="2"/>
          </p:cNvCxnSpPr>
          <p:nvPr/>
        </p:nvCxnSpPr>
        <p:spPr>
          <a:xfrm>
            <a:off x="6033297" y="3924657"/>
            <a:ext cx="462230" cy="38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xmlns="" id="{F31A55E7-29AD-C441-ADAF-A0BD0FF8D8E8}"/>
              </a:ext>
            </a:extLst>
          </p:cNvPr>
          <p:cNvSpPr/>
          <p:nvPr/>
        </p:nvSpPr>
        <p:spPr>
          <a:xfrm>
            <a:off x="6694493" y="4935365"/>
            <a:ext cx="2167467" cy="116840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Running Program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xmlns="" id="{2F11A51F-7031-2049-A66F-2C8710710B1F}"/>
              </a:ext>
            </a:extLst>
          </p:cNvPr>
          <p:cNvSpPr/>
          <p:nvPr/>
        </p:nvSpPr>
        <p:spPr>
          <a:xfrm>
            <a:off x="4285727" y="5011565"/>
            <a:ext cx="1833032" cy="1016000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Inputs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xmlns="" id="{DD9B3825-06B2-D246-91EB-EE0A665A3728}"/>
              </a:ext>
            </a:extLst>
          </p:cNvPr>
          <p:cNvSpPr/>
          <p:nvPr/>
        </p:nvSpPr>
        <p:spPr>
          <a:xfrm>
            <a:off x="9530827" y="5011565"/>
            <a:ext cx="1833032" cy="1016000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Outputs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AF4DA9E4-B979-0B41-A1BB-E7234D18C276}"/>
              </a:ext>
            </a:extLst>
          </p:cNvPr>
          <p:cNvCxnSpPr>
            <a:stCxn id="8" idx="4"/>
            <a:endCxn id="17" idx="0"/>
          </p:cNvCxnSpPr>
          <p:nvPr/>
        </p:nvCxnSpPr>
        <p:spPr>
          <a:xfrm>
            <a:off x="7778227" y="4436533"/>
            <a:ext cx="0" cy="498832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xmlns="" id="{441382D9-F182-CE4A-8270-A73F3A93EC36}"/>
              </a:ext>
            </a:extLst>
          </p:cNvPr>
          <p:cNvCxnSpPr>
            <a:cxnSpLocks/>
            <a:stCxn id="18" idx="6"/>
            <a:endCxn id="17" idx="1"/>
          </p:cNvCxnSpPr>
          <p:nvPr/>
        </p:nvCxnSpPr>
        <p:spPr>
          <a:xfrm>
            <a:off x="6118759" y="5519565"/>
            <a:ext cx="57573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551D7236-DC5C-3C40-B45B-2C63C003EA8D}"/>
              </a:ext>
            </a:extLst>
          </p:cNvPr>
          <p:cNvCxnSpPr>
            <a:stCxn id="17" idx="3"/>
            <a:endCxn id="19" idx="2"/>
          </p:cNvCxnSpPr>
          <p:nvPr/>
        </p:nvCxnSpPr>
        <p:spPr>
          <a:xfrm>
            <a:off x="8861960" y="5519565"/>
            <a:ext cx="66886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615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7" grpId="0" animBg="1"/>
      <p:bldP spid="18" grpId="0" animBg="1"/>
      <p:bldP spid="1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Interpreting a High-Level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6108"/>
          </a:xfrm>
        </p:spPr>
        <p:txBody>
          <a:bodyPr>
            <a:normAutofit/>
          </a:bodyPr>
          <a:lstStyle/>
          <a:p>
            <a:r>
              <a:rPr lang="en-US" dirty="0"/>
              <a:t>An </a:t>
            </a:r>
            <a:r>
              <a:rPr lang="en-US" i="1" dirty="0">
                <a:solidFill>
                  <a:srgbClr val="0070C0"/>
                </a:solidFill>
              </a:rPr>
              <a:t>interpreter</a:t>
            </a:r>
            <a:r>
              <a:rPr lang="en-US" dirty="0"/>
              <a:t> is a software that analyzes and executes the source code instruction-by-instruction (</a:t>
            </a:r>
            <a:r>
              <a:rPr lang="en-US" i="1" dirty="0"/>
              <a:t>on-the-fly</a:t>
            </a:r>
            <a:r>
              <a:rPr lang="en-US" dirty="0"/>
              <a:t>) as necessary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E.g., Python is an interpreted language</a:t>
            </a:r>
          </a:p>
          <a:p>
            <a:pPr lvl="2"/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AE1A4EB1-BBB3-694C-B03B-7427632B8AA6}"/>
              </a:ext>
            </a:extLst>
          </p:cNvPr>
          <p:cNvSpPr/>
          <p:nvPr/>
        </p:nvSpPr>
        <p:spPr>
          <a:xfrm>
            <a:off x="2273304" y="2973066"/>
            <a:ext cx="2565400" cy="1016000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Source Code (Program)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119F79E7-EBE5-2241-977C-A8A37B403446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4838704" y="3481066"/>
            <a:ext cx="46989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xmlns="" id="{F31A55E7-29AD-C441-ADAF-A0BD0FF8D8E8}"/>
              </a:ext>
            </a:extLst>
          </p:cNvPr>
          <p:cNvSpPr/>
          <p:nvPr/>
        </p:nvSpPr>
        <p:spPr>
          <a:xfrm>
            <a:off x="5308601" y="2827878"/>
            <a:ext cx="2167467" cy="2859351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Computer Running An Interpreter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xmlns="" id="{2F11A51F-7031-2049-A66F-2C8710710B1F}"/>
              </a:ext>
            </a:extLst>
          </p:cNvPr>
          <p:cNvSpPr/>
          <p:nvPr/>
        </p:nvSpPr>
        <p:spPr>
          <a:xfrm>
            <a:off x="2273304" y="4314308"/>
            <a:ext cx="2565400" cy="1016000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Inputs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xmlns="" id="{DD9B3825-06B2-D246-91EB-EE0A665A3728}"/>
              </a:ext>
            </a:extLst>
          </p:cNvPr>
          <p:cNvSpPr/>
          <p:nvPr/>
        </p:nvSpPr>
        <p:spPr>
          <a:xfrm>
            <a:off x="8144935" y="3749553"/>
            <a:ext cx="1833032" cy="1016000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Outputs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xmlns="" id="{441382D9-F182-CE4A-8270-A73F3A93EC36}"/>
              </a:ext>
            </a:extLst>
          </p:cNvPr>
          <p:cNvCxnSpPr>
            <a:cxnSpLocks/>
            <a:stCxn id="18" idx="6"/>
          </p:cNvCxnSpPr>
          <p:nvPr/>
        </p:nvCxnSpPr>
        <p:spPr>
          <a:xfrm>
            <a:off x="4838704" y="4822308"/>
            <a:ext cx="46989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551D7236-DC5C-3C40-B45B-2C63C003EA8D}"/>
              </a:ext>
            </a:extLst>
          </p:cNvPr>
          <p:cNvCxnSpPr>
            <a:cxnSpLocks/>
            <a:stCxn id="17" idx="3"/>
            <a:endCxn id="19" idx="2"/>
          </p:cNvCxnSpPr>
          <p:nvPr/>
        </p:nvCxnSpPr>
        <p:spPr>
          <a:xfrm flipV="1">
            <a:off x="7476068" y="4257553"/>
            <a:ext cx="668867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897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7" grpId="0" animBg="1"/>
      <p:bldP spid="18" grpId="0" animBg="1"/>
      <p:bldP spid="1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Compiling vs. Interpreting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Compiling is a static (i.e., pre-execution), one-shot translation</a:t>
            </a:r>
          </a:p>
          <a:p>
            <a:pPr lvl="1"/>
            <a:r>
              <a:rPr lang="en-US" dirty="0"/>
              <a:t>Once a program is compiled, it may be run over and over again without further need for the compiler or the source code</a:t>
            </a:r>
          </a:p>
          <a:p>
            <a:pPr lvl="1"/>
            <a:endParaRPr lang="en-US" dirty="0"/>
          </a:p>
          <a:p>
            <a:r>
              <a:rPr lang="en-US" dirty="0"/>
              <a:t>Interpreting is </a:t>
            </a:r>
            <a:r>
              <a:rPr lang="en-US" dirty="0" smtClean="0"/>
              <a:t>dynamic </a:t>
            </a:r>
            <a:r>
              <a:rPr lang="en-US" dirty="0"/>
              <a:t>(i.e., happens during execution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The interpreter and the source code are needed every time the program runs</a:t>
            </a:r>
          </a:p>
          <a:p>
            <a:pPr lvl="1"/>
            <a:endParaRPr lang="en-US" dirty="0"/>
          </a:p>
          <a:p>
            <a:r>
              <a:rPr lang="en-US" dirty="0"/>
              <a:t>Compiled programs tend to be faster, while </a:t>
            </a:r>
            <a:r>
              <a:rPr lang="en-US" dirty="0" smtClean="0"/>
              <a:t>interpreted ones </a:t>
            </a:r>
            <a:r>
              <a:rPr lang="en-US" dirty="0"/>
              <a:t>lend themselves to a more flexible programming environments (</a:t>
            </a:r>
            <a:r>
              <a:rPr lang="en-US" i="1" dirty="0"/>
              <a:t>they can be developed and run interactively</a:t>
            </a:r>
            <a:r>
              <a:rPr lang="en-US" dirty="0"/>
              <a:t>)  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546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Note on Portability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The translation process highlights another advantage that high-level languages have over machine languages, namely, </a:t>
            </a:r>
            <a:r>
              <a:rPr lang="en-US" i="1" dirty="0">
                <a:solidFill>
                  <a:srgbClr val="0070C0"/>
                </a:solidFill>
              </a:rPr>
              <a:t>portability</a:t>
            </a:r>
          </a:p>
          <a:p>
            <a:endParaRPr lang="en-US" i="1" dirty="0"/>
          </a:p>
          <a:p>
            <a:r>
              <a:rPr lang="en-US" dirty="0"/>
              <a:t>A program for an Intel-based machine will not run on an IBM-based machine since each computer type has its own machine language</a:t>
            </a:r>
          </a:p>
          <a:p>
            <a:endParaRPr lang="en-US" dirty="0"/>
          </a:p>
          <a:p>
            <a:r>
              <a:rPr lang="en-US" dirty="0"/>
              <a:t> On the other hand, a program written in a high-level language (say, a Python program) can be run on many different kinds of computers as long as there is a suitable compiler or interpreter</a:t>
            </a:r>
          </a:p>
          <a:p>
            <a:pPr lvl="1"/>
            <a:r>
              <a:rPr lang="en-US" dirty="0" smtClean="0"/>
              <a:t>Python programs are </a:t>
            </a:r>
            <a:r>
              <a:rPr lang="en-US" dirty="0"/>
              <a:t>said to be portable!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934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Today…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Introduction (~70 minutes):</a:t>
            </a:r>
          </a:p>
          <a:p>
            <a:pPr lvl="1"/>
            <a:r>
              <a:rPr lang="en-US" dirty="0" smtClean="0"/>
              <a:t>Motivation</a:t>
            </a:r>
          </a:p>
          <a:p>
            <a:pPr lvl="1"/>
            <a:r>
              <a:rPr lang="en-US" dirty="0" smtClean="0"/>
              <a:t>Hardware basics</a:t>
            </a:r>
          </a:p>
          <a:p>
            <a:pPr lvl="1"/>
            <a:r>
              <a:rPr lang="en-US" dirty="0" smtClean="0"/>
              <a:t>High-level vs. low-level programming languages</a:t>
            </a:r>
          </a:p>
          <a:p>
            <a:pPr lvl="1"/>
            <a:r>
              <a:rPr lang="en-US" dirty="0" smtClean="0"/>
              <a:t>Compiling vs. interpreting high-level languages</a:t>
            </a:r>
          </a:p>
          <a:p>
            <a:pPr lvl="1"/>
            <a:r>
              <a:rPr lang="en-US" dirty="0" smtClean="0"/>
              <a:t>Writing very simple Python commands using the interactive mode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>
                <a:solidFill>
                  <a:srgbClr val="0070C0"/>
                </a:solidFill>
              </a:rPr>
              <a:t>Adminstrivia</a:t>
            </a:r>
            <a:r>
              <a:rPr lang="en-US" dirty="0" smtClean="0">
                <a:solidFill>
                  <a:srgbClr val="0070C0"/>
                </a:solidFill>
              </a:rPr>
              <a:t> (~10 minutes):</a:t>
            </a:r>
          </a:p>
          <a:p>
            <a:pPr lvl="1"/>
            <a:r>
              <a:rPr lang="en-US" dirty="0" smtClean="0"/>
              <a:t>Course overview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15504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Writing Python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You can start the Python interpreter in an </a:t>
            </a:r>
            <a:r>
              <a:rPr lang="en-US" i="1" dirty="0">
                <a:solidFill>
                  <a:srgbClr val="0070C0"/>
                </a:solidFill>
              </a:rPr>
              <a:t>interactive mode </a:t>
            </a:r>
            <a:r>
              <a:rPr lang="en-US" dirty="0"/>
              <a:t>and type in some commands to see what happens</a:t>
            </a:r>
          </a:p>
          <a:p>
            <a:endParaRPr lang="en-US" dirty="0"/>
          </a:p>
          <a:p>
            <a:r>
              <a:rPr lang="en-US" dirty="0"/>
              <a:t>When you first start the interpreter program, you may see something like the following: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C8E0899-A8B4-E040-8A67-EE0AA045D847}"/>
              </a:ext>
            </a:extLst>
          </p:cNvPr>
          <p:cNvSpPr txBox="1"/>
          <p:nvPr/>
        </p:nvSpPr>
        <p:spPr>
          <a:xfrm>
            <a:off x="2060518" y="4402667"/>
            <a:ext cx="8736559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Python 3.4.4 (v3.4.4:737efcadf5a6, Dec 19 2015, 20:38:52) </a:t>
            </a:r>
          </a:p>
          <a:p>
            <a:r>
              <a:rPr lang="en-US" sz="2400" dirty="0"/>
              <a:t>[GCC 4.2.1 (Apple Inc. build 5666) (dot 3)] on </a:t>
            </a:r>
            <a:r>
              <a:rPr lang="en-US" sz="2400" dirty="0" err="1"/>
              <a:t>darwin</a:t>
            </a:r>
            <a:endParaRPr lang="en-US" sz="2400" dirty="0"/>
          </a:p>
          <a:p>
            <a:r>
              <a:rPr lang="en-US" sz="2400" dirty="0"/>
              <a:t>Type "help", "copyright", "credits" or "license" for more information.</a:t>
            </a:r>
          </a:p>
          <a:p>
            <a:r>
              <a:rPr lang="en-US" sz="2400" dirty="0"/>
              <a:t>&gt;&gt;&gt; 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35DE8D8A-E2F9-2143-A9DC-9D0E93C61A4D}"/>
              </a:ext>
            </a:extLst>
          </p:cNvPr>
          <p:cNvSpPr/>
          <p:nvPr/>
        </p:nvSpPr>
        <p:spPr>
          <a:xfrm>
            <a:off x="1896533" y="5503333"/>
            <a:ext cx="948267" cy="468994"/>
          </a:xfrm>
          <a:prstGeom prst="ellipse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xmlns="" id="{E0769C9F-6FCB-AF4F-A6D7-EC5B17EF430B}"/>
              </a:ext>
            </a:extLst>
          </p:cNvPr>
          <p:cNvCxnSpPr>
            <a:cxnSpLocks/>
            <a:stCxn id="5" idx="4"/>
          </p:cNvCxnSpPr>
          <p:nvPr/>
        </p:nvCxnSpPr>
        <p:spPr>
          <a:xfrm>
            <a:off x="2370667" y="5972327"/>
            <a:ext cx="474133" cy="309633"/>
          </a:xfrm>
          <a:prstGeom prst="straightConnector1">
            <a:avLst/>
          </a:prstGeom>
          <a:ln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4EA4ACC9-AEBA-9E4C-B3EA-7E070D64AC09}"/>
              </a:ext>
            </a:extLst>
          </p:cNvPr>
          <p:cNvSpPr txBox="1"/>
          <p:nvPr/>
        </p:nvSpPr>
        <p:spPr>
          <a:xfrm>
            <a:off x="1145532" y="6281960"/>
            <a:ext cx="1096793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C00000"/>
                </a:solidFill>
              </a:rPr>
              <a:t>A Python </a:t>
            </a:r>
            <a:r>
              <a:rPr lang="en-US" sz="2200" i="1" dirty="0">
                <a:solidFill>
                  <a:srgbClr val="C00000"/>
                </a:solidFill>
              </a:rPr>
              <a:t>prompt</a:t>
            </a:r>
            <a:r>
              <a:rPr lang="en-US" sz="2200" dirty="0">
                <a:solidFill>
                  <a:srgbClr val="C00000"/>
                </a:solidFill>
              </a:rPr>
              <a:t> indicating that the Python interpreter is waiting for </a:t>
            </a:r>
            <a:r>
              <a:rPr lang="en-US" sz="2200" dirty="0" smtClean="0">
                <a:solidFill>
                  <a:srgbClr val="C00000"/>
                </a:solidFill>
              </a:rPr>
              <a:t>you </a:t>
            </a:r>
            <a:r>
              <a:rPr lang="en-US" sz="2200" dirty="0">
                <a:solidFill>
                  <a:srgbClr val="C00000"/>
                </a:solidFill>
              </a:rPr>
              <a:t>to give it a command</a:t>
            </a:r>
          </a:p>
        </p:txBody>
      </p:sp>
    </p:spTree>
    <p:extLst>
      <p:ext uri="{BB962C8B-B14F-4D97-AF65-F5344CB8AC3E}">
        <p14:creationId xmlns:p14="http://schemas.microsoft.com/office/powerpoint/2010/main" val="1980394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Here is a sample interaction with the Python interpreter: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4EA4ACC9-AEBA-9E4C-B3EA-7E070D64AC09}"/>
              </a:ext>
            </a:extLst>
          </p:cNvPr>
          <p:cNvSpPr txBox="1"/>
          <p:nvPr/>
        </p:nvSpPr>
        <p:spPr>
          <a:xfrm>
            <a:off x="433503" y="2460265"/>
            <a:ext cx="8955080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2400" i="1" dirty="0">
                <a:solidFill>
                  <a:srgbClr val="C00000"/>
                </a:solidFill>
              </a:rPr>
              <a:t>print</a:t>
            </a:r>
            <a:r>
              <a:rPr lang="en-US" sz="2400" dirty="0">
                <a:solidFill>
                  <a:srgbClr val="C00000"/>
                </a:solidFill>
              </a:rPr>
              <a:t> is a built-in function that </a:t>
            </a:r>
            <a:br>
              <a:rPr lang="en-US" sz="2400" dirty="0">
                <a:solidFill>
                  <a:srgbClr val="C00000"/>
                </a:solidFill>
              </a:rPr>
            </a:br>
            <a:r>
              <a:rPr lang="en-US" sz="2400" dirty="0">
                <a:solidFill>
                  <a:srgbClr val="C00000"/>
                </a:solidFill>
              </a:rPr>
              <a:t>allows displaying information </a:t>
            </a:r>
            <a:br>
              <a:rPr lang="en-US" sz="2400" dirty="0">
                <a:solidFill>
                  <a:srgbClr val="C00000"/>
                </a:solidFill>
              </a:rPr>
            </a:br>
            <a:r>
              <a:rPr lang="en-US" sz="2400" dirty="0">
                <a:solidFill>
                  <a:srgbClr val="C00000"/>
                </a:solidFill>
              </a:rPr>
              <a:t>on screen</a:t>
            </a:r>
          </a:p>
          <a:p>
            <a:pPr marL="342900" indent="-342900">
              <a:buFont typeface="Wingdings" pitchFamily="2" charset="2"/>
              <a:buChar char="§"/>
            </a:pPr>
            <a:endParaRPr lang="en-US" sz="2400" dirty="0">
              <a:solidFill>
                <a:srgbClr val="C0000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When </a:t>
            </a:r>
            <a:r>
              <a:rPr lang="en-US" sz="2400" dirty="0" smtClean="0">
                <a:solidFill>
                  <a:srgbClr val="C00000"/>
                </a:solidFill>
              </a:rPr>
              <a:t>you </a:t>
            </a:r>
            <a:r>
              <a:rPr lang="en-US" sz="2400" dirty="0">
                <a:solidFill>
                  <a:srgbClr val="C00000"/>
                </a:solidFill>
              </a:rPr>
              <a:t>call the print function,</a:t>
            </a:r>
            <a:br>
              <a:rPr lang="en-US" sz="2400" dirty="0">
                <a:solidFill>
                  <a:srgbClr val="C00000"/>
                </a:solidFill>
              </a:rPr>
            </a:br>
            <a:r>
              <a:rPr lang="en-US" sz="2400" dirty="0">
                <a:solidFill>
                  <a:srgbClr val="C00000"/>
                </a:solidFill>
              </a:rPr>
              <a:t>the </a:t>
            </a:r>
            <a:r>
              <a:rPr lang="en-US" sz="2400" i="1" dirty="0">
                <a:solidFill>
                  <a:srgbClr val="C00000"/>
                </a:solidFill>
              </a:rPr>
              <a:t>parameters</a:t>
            </a:r>
            <a:r>
              <a:rPr lang="en-US" sz="2400" dirty="0">
                <a:solidFill>
                  <a:srgbClr val="C00000"/>
                </a:solidFill>
              </a:rPr>
              <a:t> in the parentheses</a:t>
            </a:r>
            <a:br>
              <a:rPr lang="en-US" sz="2400" dirty="0">
                <a:solidFill>
                  <a:srgbClr val="C00000"/>
                </a:solidFill>
              </a:rPr>
            </a:br>
            <a:r>
              <a:rPr lang="en-US" sz="2400" dirty="0">
                <a:solidFill>
                  <a:srgbClr val="C00000"/>
                </a:solidFill>
              </a:rPr>
              <a:t>tell the function what to print</a:t>
            </a:r>
          </a:p>
          <a:p>
            <a:pPr marL="342900" indent="-342900">
              <a:buFont typeface="Wingdings" pitchFamily="2" charset="2"/>
              <a:buChar char="§"/>
            </a:pPr>
            <a:endParaRPr lang="en-US" sz="2400" dirty="0">
              <a:solidFill>
                <a:srgbClr val="C0000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There is only 1 parameter </a:t>
            </a:r>
            <a:r>
              <a:rPr lang="en-US" sz="2400" dirty="0" smtClean="0">
                <a:solidFill>
                  <a:srgbClr val="C00000"/>
                </a:solidFill>
              </a:rPr>
              <a:t>passed </a:t>
            </a:r>
            <a:r>
              <a:rPr lang="en-US" sz="2400" dirty="0">
                <a:solidFill>
                  <a:srgbClr val="C00000"/>
                </a:solidFill>
              </a:rPr>
              <a:t>to</a:t>
            </a:r>
            <a:br>
              <a:rPr lang="en-US" sz="2400" dirty="0">
                <a:solidFill>
                  <a:srgbClr val="C00000"/>
                </a:solidFill>
              </a:rPr>
            </a:br>
            <a:r>
              <a:rPr lang="en-US" sz="2400" dirty="0">
                <a:solidFill>
                  <a:srgbClr val="C00000"/>
                </a:solidFill>
              </a:rPr>
              <a:t>print here, which is a </a:t>
            </a:r>
            <a:r>
              <a:rPr lang="en-US" sz="2400" i="1" dirty="0">
                <a:solidFill>
                  <a:srgbClr val="C00000"/>
                </a:solidFill>
              </a:rPr>
              <a:t>textual data </a:t>
            </a:r>
            <a:r>
              <a:rPr lang="en-US" sz="2400" dirty="0">
                <a:solidFill>
                  <a:srgbClr val="C00000"/>
                </a:solidFill>
              </a:rPr>
              <a:t>(or what is referred to as a </a:t>
            </a:r>
            <a:r>
              <a:rPr lang="en-US" sz="2400" i="1" u="sng" dirty="0">
                <a:solidFill>
                  <a:srgbClr val="C00000"/>
                </a:solidFill>
              </a:rPr>
              <a:t>string</a:t>
            </a:r>
            <a:r>
              <a:rPr lang="en-US" sz="2400" dirty="0">
                <a:solidFill>
                  <a:srgbClr val="C00000"/>
                </a:solidFill>
              </a:rPr>
              <a:t>)</a:t>
            </a:r>
          </a:p>
          <a:p>
            <a:endParaRPr lang="en-US" sz="2400" dirty="0">
              <a:solidFill>
                <a:srgbClr val="C00000"/>
              </a:solidFill>
            </a:endParaRPr>
          </a:p>
          <a:p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C8E0899-A8B4-E040-8A67-EE0AA045D847}"/>
              </a:ext>
            </a:extLst>
          </p:cNvPr>
          <p:cNvSpPr txBox="1"/>
          <p:nvPr/>
        </p:nvSpPr>
        <p:spPr>
          <a:xfrm>
            <a:off x="5403150" y="2462830"/>
            <a:ext cx="6270682" cy="30469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print("Hello")</a:t>
            </a:r>
          </a:p>
          <a:p>
            <a:r>
              <a:rPr lang="en-US" sz="2400" dirty="0"/>
              <a:t>Hello</a:t>
            </a:r>
          </a:p>
          <a:p>
            <a:r>
              <a:rPr lang="en-US" sz="2400" dirty="0"/>
              <a:t>&gt;&gt;&gt; print("Programming is fun!")</a:t>
            </a:r>
          </a:p>
          <a:p>
            <a:r>
              <a:rPr lang="en-US" sz="2400" dirty="0"/>
              <a:t>Programming is fun!</a:t>
            </a:r>
          </a:p>
          <a:p>
            <a:r>
              <a:rPr lang="en-US" sz="2400" dirty="0"/>
              <a:t>&gt;&gt;&gt; print(3)</a:t>
            </a:r>
          </a:p>
          <a:p>
            <a:r>
              <a:rPr lang="en-US" sz="2400" dirty="0"/>
              <a:t>3</a:t>
            </a:r>
          </a:p>
          <a:p>
            <a:r>
              <a:rPr lang="en-US" sz="2400" dirty="0"/>
              <a:t>&gt;&gt;&gt; print(2.3)</a:t>
            </a:r>
          </a:p>
          <a:p>
            <a:r>
              <a:rPr lang="en-US" sz="2400" dirty="0" smtClean="0"/>
              <a:t>2.3</a:t>
            </a:r>
            <a:endParaRPr lang="en-US" sz="24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Writing Python Commands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35DE8D8A-E2F9-2143-A9DC-9D0E93C61A4D}"/>
              </a:ext>
            </a:extLst>
          </p:cNvPr>
          <p:cNvSpPr/>
          <p:nvPr/>
        </p:nvSpPr>
        <p:spPr>
          <a:xfrm>
            <a:off x="5967298" y="2462830"/>
            <a:ext cx="1771235" cy="468994"/>
          </a:xfrm>
          <a:prstGeom prst="ellipse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xmlns="" id="{E0769C9F-6FCB-AF4F-A6D7-EC5B17EF430B}"/>
              </a:ext>
            </a:extLst>
          </p:cNvPr>
          <p:cNvCxnSpPr>
            <a:cxnSpLocks/>
            <a:stCxn id="5" idx="2"/>
          </p:cNvCxnSpPr>
          <p:nvPr/>
        </p:nvCxnSpPr>
        <p:spPr>
          <a:xfrm flipH="1">
            <a:off x="4758267" y="2697327"/>
            <a:ext cx="1209031" cy="369434"/>
          </a:xfrm>
          <a:prstGeom prst="straightConnector1">
            <a:avLst/>
          </a:prstGeom>
          <a:ln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6559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C8E0899-A8B4-E040-8A67-EE0AA045D847}"/>
              </a:ext>
            </a:extLst>
          </p:cNvPr>
          <p:cNvSpPr txBox="1"/>
          <p:nvPr/>
        </p:nvSpPr>
        <p:spPr>
          <a:xfrm>
            <a:off x="5403150" y="2462830"/>
            <a:ext cx="6270682" cy="30469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print("Hello")</a:t>
            </a:r>
          </a:p>
          <a:p>
            <a:r>
              <a:rPr lang="en-US" sz="2400" dirty="0"/>
              <a:t>Hello</a:t>
            </a:r>
          </a:p>
          <a:p>
            <a:r>
              <a:rPr lang="en-US" sz="2400" dirty="0"/>
              <a:t>&gt;&gt;&gt; print("Programming is fun!")</a:t>
            </a:r>
          </a:p>
          <a:p>
            <a:r>
              <a:rPr lang="en-US" sz="2400" dirty="0"/>
              <a:t>Programming is fun!</a:t>
            </a:r>
          </a:p>
          <a:p>
            <a:r>
              <a:rPr lang="en-US" sz="2400" dirty="0"/>
              <a:t>&gt;&gt;&gt; print(3)</a:t>
            </a:r>
          </a:p>
          <a:p>
            <a:r>
              <a:rPr lang="en-US" sz="2400" dirty="0"/>
              <a:t>3</a:t>
            </a:r>
          </a:p>
          <a:p>
            <a:r>
              <a:rPr lang="en-US" sz="2400" dirty="0"/>
              <a:t>&gt;&gt;&gt; print(2.3)</a:t>
            </a:r>
          </a:p>
          <a:p>
            <a:r>
              <a:rPr lang="en-US" sz="2400" dirty="0"/>
              <a:t>2.3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Here is a sample interaction with the Python interpreter: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AECA63DA-86B8-CB40-A1B7-5AF4B3D866E6}"/>
              </a:ext>
            </a:extLst>
          </p:cNvPr>
          <p:cNvSpPr/>
          <p:nvPr/>
        </p:nvSpPr>
        <p:spPr>
          <a:xfrm>
            <a:off x="6667500" y="4678018"/>
            <a:ext cx="469900" cy="467636"/>
          </a:xfrm>
          <a:prstGeom prst="ellipse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BEB8CAE6-9E04-904B-A6BA-4D00F94B9A33}"/>
              </a:ext>
            </a:extLst>
          </p:cNvPr>
          <p:cNvCxnSpPr>
            <a:cxnSpLocks/>
            <a:stCxn id="13" idx="2"/>
          </p:cNvCxnSpPr>
          <p:nvPr/>
        </p:nvCxnSpPr>
        <p:spPr>
          <a:xfrm flipH="1">
            <a:off x="4800604" y="4911836"/>
            <a:ext cx="1866896" cy="479209"/>
          </a:xfrm>
          <a:prstGeom prst="straightConnector1">
            <a:avLst/>
          </a:prstGeom>
          <a:ln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Writing Python Commands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35DE8D8A-E2F9-2143-A9DC-9D0E93C61A4D}"/>
              </a:ext>
            </a:extLst>
          </p:cNvPr>
          <p:cNvSpPr/>
          <p:nvPr/>
        </p:nvSpPr>
        <p:spPr>
          <a:xfrm>
            <a:off x="6654800" y="3141131"/>
            <a:ext cx="2857500" cy="578091"/>
          </a:xfrm>
          <a:prstGeom prst="ellipse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xmlns="" id="{E0769C9F-6FCB-AF4F-A6D7-EC5B17EF430B}"/>
              </a:ext>
            </a:extLst>
          </p:cNvPr>
          <p:cNvCxnSpPr>
            <a:cxnSpLocks/>
            <a:stCxn id="5" idx="2"/>
          </p:cNvCxnSpPr>
          <p:nvPr/>
        </p:nvCxnSpPr>
        <p:spPr>
          <a:xfrm flipH="1">
            <a:off x="4754036" y="3430177"/>
            <a:ext cx="1900764" cy="423982"/>
          </a:xfrm>
          <a:prstGeom prst="straightConnector1">
            <a:avLst/>
          </a:prstGeom>
          <a:ln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4EA4ACC9-AEBA-9E4C-B3EA-7E070D64AC09}"/>
              </a:ext>
            </a:extLst>
          </p:cNvPr>
          <p:cNvSpPr txBox="1"/>
          <p:nvPr/>
        </p:nvSpPr>
        <p:spPr>
          <a:xfrm>
            <a:off x="1041044" y="3570825"/>
            <a:ext cx="33693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Another string parameter</a:t>
            </a:r>
          </a:p>
          <a:p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303E78D7-11E6-B44F-849D-5FAA5CC9B8FD}"/>
              </a:ext>
            </a:extLst>
          </p:cNvPr>
          <p:cNvSpPr/>
          <p:nvPr/>
        </p:nvSpPr>
        <p:spPr>
          <a:xfrm>
            <a:off x="6654800" y="4014496"/>
            <a:ext cx="254000" cy="310234"/>
          </a:xfrm>
          <a:prstGeom prst="ellipse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4393A0CF-231D-6648-A7EE-A0643E883425}"/>
              </a:ext>
            </a:extLst>
          </p:cNvPr>
          <p:cNvCxnSpPr>
            <a:cxnSpLocks/>
            <a:stCxn id="9" idx="2"/>
          </p:cNvCxnSpPr>
          <p:nvPr/>
        </p:nvCxnSpPr>
        <p:spPr>
          <a:xfrm flipH="1">
            <a:off x="4754036" y="4169613"/>
            <a:ext cx="1900764" cy="508405"/>
          </a:xfrm>
          <a:prstGeom prst="straightConnector1">
            <a:avLst/>
          </a:prstGeom>
          <a:ln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20818AAF-05C4-BD43-906F-BF28CB702D51}"/>
              </a:ext>
            </a:extLst>
          </p:cNvPr>
          <p:cNvSpPr txBox="1"/>
          <p:nvPr/>
        </p:nvSpPr>
        <p:spPr>
          <a:xfrm>
            <a:off x="175612" y="4483582"/>
            <a:ext cx="45995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An </a:t>
            </a:r>
            <a:r>
              <a:rPr lang="en-US" sz="2400" i="1" dirty="0">
                <a:solidFill>
                  <a:srgbClr val="C00000"/>
                </a:solidFill>
              </a:rPr>
              <a:t>integer</a:t>
            </a:r>
            <a:r>
              <a:rPr lang="en-US" sz="2400" dirty="0">
                <a:solidFill>
                  <a:srgbClr val="C00000"/>
                </a:solidFill>
              </a:rPr>
              <a:t> (</a:t>
            </a:r>
            <a:r>
              <a:rPr lang="en-US" sz="2400" i="1" dirty="0" err="1">
                <a:solidFill>
                  <a:srgbClr val="C00000"/>
                </a:solidFill>
              </a:rPr>
              <a:t>int</a:t>
            </a:r>
            <a:r>
              <a:rPr lang="en-US" sz="2400" dirty="0">
                <a:solidFill>
                  <a:srgbClr val="C00000"/>
                </a:solidFill>
              </a:rPr>
              <a:t> for short) parameter</a:t>
            </a:r>
          </a:p>
          <a:p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0C7437C7-2FAC-F046-A81E-9B4C5AE77BCA}"/>
              </a:ext>
            </a:extLst>
          </p:cNvPr>
          <p:cNvSpPr txBox="1"/>
          <p:nvPr/>
        </p:nvSpPr>
        <p:spPr>
          <a:xfrm>
            <a:off x="1828948" y="5246212"/>
            <a:ext cx="24015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A </a:t>
            </a:r>
            <a:r>
              <a:rPr lang="en-US" sz="2400" i="1" dirty="0">
                <a:solidFill>
                  <a:srgbClr val="C00000"/>
                </a:solidFill>
              </a:rPr>
              <a:t>float</a:t>
            </a:r>
            <a:r>
              <a:rPr lang="en-US" sz="2400" dirty="0">
                <a:solidFill>
                  <a:srgbClr val="C00000"/>
                </a:solidFill>
              </a:rPr>
              <a:t> parameter</a:t>
            </a:r>
          </a:p>
          <a:p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6D296C09-62C8-184A-9D93-E7FEAA4386EE}"/>
              </a:ext>
            </a:extLst>
          </p:cNvPr>
          <p:cNvSpPr txBox="1"/>
          <p:nvPr/>
        </p:nvSpPr>
        <p:spPr>
          <a:xfrm>
            <a:off x="1485960" y="6041615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/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xmlns="" id="{BE98D791-6E83-7B46-B7E2-B46737916F63}"/>
              </a:ext>
            </a:extLst>
          </p:cNvPr>
          <p:cNvSpPr/>
          <p:nvPr/>
        </p:nvSpPr>
        <p:spPr>
          <a:xfrm>
            <a:off x="983835" y="5954989"/>
            <a:ext cx="10369965" cy="547576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How can we figure out in a program whether a value is an </a:t>
            </a:r>
            <a:r>
              <a:rPr lang="en-US" sz="2400" dirty="0" err="1">
                <a:solidFill>
                  <a:schemeClr val="tx1"/>
                </a:solidFill>
              </a:rPr>
              <a:t>int</a:t>
            </a:r>
            <a:r>
              <a:rPr lang="en-US" sz="2400" dirty="0">
                <a:solidFill>
                  <a:schemeClr val="tx1"/>
                </a:solidFill>
              </a:rPr>
              <a:t>, float, or string?</a:t>
            </a:r>
          </a:p>
        </p:txBody>
      </p:sp>
    </p:spTree>
    <p:extLst>
      <p:ext uri="{BB962C8B-B14F-4D97-AF65-F5344CB8AC3E}">
        <p14:creationId xmlns:p14="http://schemas.microsoft.com/office/powerpoint/2010/main" val="2074509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9" grpId="0" animBg="1"/>
      <p:bldP spid="12" grpId="0"/>
      <p:bldP spid="15" grpId="0"/>
      <p:bldP spid="1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C8E0899-A8B4-E040-8A67-EE0AA045D847}"/>
              </a:ext>
            </a:extLst>
          </p:cNvPr>
          <p:cNvSpPr txBox="1"/>
          <p:nvPr/>
        </p:nvSpPr>
        <p:spPr>
          <a:xfrm>
            <a:off x="3093087" y="2862239"/>
            <a:ext cx="6270682" cy="30469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type("Hello")</a:t>
            </a:r>
          </a:p>
          <a:p>
            <a:r>
              <a:rPr lang="en-US" sz="2400" dirty="0"/>
              <a:t>&lt;class '</a:t>
            </a:r>
            <a:r>
              <a:rPr lang="en-US" sz="2400" dirty="0" err="1"/>
              <a:t>str</a:t>
            </a:r>
            <a:r>
              <a:rPr lang="en-US" sz="2400" dirty="0"/>
              <a:t>'&gt;</a:t>
            </a:r>
          </a:p>
          <a:p>
            <a:r>
              <a:rPr lang="en-US" sz="2400" dirty="0"/>
              <a:t>&gt;&gt;&gt; type("Programming is fun!")</a:t>
            </a:r>
          </a:p>
          <a:p>
            <a:r>
              <a:rPr lang="en-US" sz="2400" dirty="0"/>
              <a:t>&lt;class '</a:t>
            </a:r>
            <a:r>
              <a:rPr lang="en-US" sz="2400" dirty="0" err="1"/>
              <a:t>str</a:t>
            </a:r>
            <a:r>
              <a:rPr lang="en-US" sz="2400" dirty="0"/>
              <a:t>'&gt;</a:t>
            </a:r>
          </a:p>
          <a:p>
            <a:r>
              <a:rPr lang="en-US" sz="2400" dirty="0"/>
              <a:t>&gt;&gt;&gt; type(3)</a:t>
            </a:r>
          </a:p>
          <a:p>
            <a:r>
              <a:rPr lang="en-US" sz="2400" dirty="0"/>
              <a:t>&lt;class '</a:t>
            </a:r>
            <a:r>
              <a:rPr lang="en-US" sz="2400" dirty="0" err="1"/>
              <a:t>int</a:t>
            </a:r>
            <a:r>
              <a:rPr lang="en-US" sz="2400" dirty="0"/>
              <a:t>'&gt;</a:t>
            </a:r>
          </a:p>
          <a:p>
            <a:r>
              <a:rPr lang="en-US" sz="2400" dirty="0"/>
              <a:t>&gt;&gt;&gt; type(2.3)</a:t>
            </a:r>
          </a:p>
          <a:p>
            <a:r>
              <a:rPr lang="en-US" sz="2400" dirty="0"/>
              <a:t>&lt;class 'float'&gt;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Type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560108"/>
          </a:xfrm>
        </p:spPr>
        <p:txBody>
          <a:bodyPr>
            <a:normAutofit/>
          </a:bodyPr>
          <a:lstStyle/>
          <a:p>
            <a:r>
              <a:rPr lang="en-US" dirty="0"/>
              <a:t>Python provides a special function called </a:t>
            </a:r>
            <a:r>
              <a:rPr lang="en-US" i="1" dirty="0"/>
              <a:t>type</a:t>
            </a:r>
            <a:r>
              <a:rPr lang="en-US" dirty="0"/>
              <a:t>, which allows us to figure out the </a:t>
            </a:r>
            <a:r>
              <a:rPr lang="en-US" i="1" dirty="0">
                <a:solidFill>
                  <a:srgbClr val="0070C0"/>
                </a:solidFill>
              </a:rPr>
              <a:t>data type </a:t>
            </a:r>
            <a:r>
              <a:rPr lang="en-US" dirty="0"/>
              <a:t>of any value 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23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976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computer is a universal information-processing machine, which can carry out any process that can be described in sufficient detail</a:t>
            </a:r>
          </a:p>
          <a:p>
            <a:endParaRPr lang="en-US" dirty="0"/>
          </a:p>
          <a:p>
            <a:r>
              <a:rPr lang="en-US" dirty="0" smtClean="0"/>
              <a:t>A description of the sequence of steps for solving a particular problem is called an </a:t>
            </a:r>
            <a:r>
              <a:rPr lang="en-US" i="1" dirty="0" smtClean="0">
                <a:solidFill>
                  <a:srgbClr val="0070C0"/>
                </a:solidFill>
              </a:rPr>
              <a:t>algorithm</a:t>
            </a:r>
          </a:p>
          <a:p>
            <a:endParaRPr lang="en-US" dirty="0"/>
          </a:p>
          <a:p>
            <a:r>
              <a:rPr lang="en-US" dirty="0" smtClean="0"/>
              <a:t>Algorithms can be turned into software (programs) that determine what the hardware (physical machine) can and does accomplish</a:t>
            </a:r>
          </a:p>
          <a:p>
            <a:endParaRPr lang="en-US" dirty="0"/>
          </a:p>
          <a:p>
            <a:r>
              <a:rPr lang="en-US" dirty="0" smtClean="0"/>
              <a:t>The process of creating software is called </a:t>
            </a:r>
            <a:r>
              <a:rPr lang="en-US" i="1" dirty="0" smtClean="0">
                <a:solidFill>
                  <a:srgbClr val="0070C0"/>
                </a:solidFill>
              </a:rPr>
              <a:t>programming</a:t>
            </a:r>
            <a:endParaRPr lang="en-US" i="1" dirty="0">
              <a:solidFill>
                <a:srgbClr val="0070C0"/>
              </a:solidFill>
            </a:endParaRP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906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9768"/>
          </a:xfrm>
        </p:spPr>
        <p:txBody>
          <a:bodyPr>
            <a:normAutofit/>
          </a:bodyPr>
          <a:lstStyle/>
          <a:p>
            <a:r>
              <a:rPr lang="en-US" dirty="0" smtClean="0"/>
              <a:t>A basic functional view of a computer system comprises a central processing unit (CPU), a main memory, a secondary memory, and input and output devices</a:t>
            </a:r>
          </a:p>
          <a:p>
            <a:endParaRPr lang="en-US" dirty="0"/>
          </a:p>
          <a:p>
            <a:r>
              <a:rPr lang="en-US" dirty="0" smtClean="0"/>
              <a:t>The CPU is the brain of the computer that performs simple arithmetic and logical operations</a:t>
            </a:r>
          </a:p>
          <a:p>
            <a:endParaRPr lang="en-US" dirty="0"/>
          </a:p>
          <a:p>
            <a:r>
              <a:rPr lang="en-US" dirty="0" smtClean="0"/>
              <a:t>Information that the CPU acts on (data and programs) are stored in main memory (e.g., RAM), while more permanent information are stored in secondary memory (e.g., disk)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694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976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Programs are written using a formal notation known as a </a:t>
            </a:r>
            <a:r>
              <a:rPr lang="en-US" i="1" dirty="0" smtClean="0">
                <a:solidFill>
                  <a:srgbClr val="0070C0"/>
                </a:solidFill>
              </a:rPr>
              <a:t>programming language</a:t>
            </a:r>
          </a:p>
          <a:p>
            <a:endParaRPr lang="en-US" dirty="0"/>
          </a:p>
          <a:p>
            <a:r>
              <a:rPr lang="en-US" dirty="0" smtClean="0"/>
              <a:t>There are many different languages, but all share the property of having a precise </a:t>
            </a:r>
            <a:r>
              <a:rPr lang="en-US" i="1" dirty="0" smtClean="0">
                <a:solidFill>
                  <a:srgbClr val="0070C0"/>
                </a:solidFill>
              </a:rPr>
              <a:t>syntax</a:t>
            </a:r>
            <a:r>
              <a:rPr lang="en-US" dirty="0" smtClean="0"/>
              <a:t> (form) and </a:t>
            </a:r>
            <a:r>
              <a:rPr lang="en-US" i="1" dirty="0" smtClean="0">
                <a:solidFill>
                  <a:srgbClr val="0070C0"/>
                </a:solidFill>
              </a:rPr>
              <a:t>semantics</a:t>
            </a:r>
            <a:r>
              <a:rPr lang="en-US" dirty="0" smtClean="0"/>
              <a:t> (meaning)</a:t>
            </a:r>
          </a:p>
          <a:p>
            <a:endParaRPr lang="en-US" dirty="0"/>
          </a:p>
          <a:p>
            <a:r>
              <a:rPr lang="en-US" dirty="0" smtClean="0"/>
              <a:t>Computer hardware only understands a very low-level language known as </a:t>
            </a:r>
            <a:r>
              <a:rPr lang="en-US" i="1" dirty="0" smtClean="0">
                <a:solidFill>
                  <a:srgbClr val="0070C0"/>
                </a:solidFill>
              </a:rPr>
              <a:t>machine language </a:t>
            </a:r>
          </a:p>
          <a:p>
            <a:endParaRPr lang="en-US" dirty="0"/>
          </a:p>
          <a:p>
            <a:r>
              <a:rPr lang="en-US" dirty="0" smtClean="0"/>
              <a:t>Programs are usually written using human-oriented </a:t>
            </a:r>
            <a:r>
              <a:rPr lang="en-US" i="1" dirty="0" smtClean="0">
                <a:solidFill>
                  <a:srgbClr val="0070C0"/>
                </a:solidFill>
              </a:rPr>
              <a:t>high-level languages</a:t>
            </a:r>
            <a:r>
              <a:rPr lang="en-US" dirty="0" smtClean="0"/>
              <a:t> such as Python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194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9768"/>
          </a:xfrm>
        </p:spPr>
        <p:txBody>
          <a:bodyPr>
            <a:normAutofit/>
          </a:bodyPr>
          <a:lstStyle/>
          <a:p>
            <a:r>
              <a:rPr lang="en-US" dirty="0" smtClean="0"/>
              <a:t>A high-level language must either be </a:t>
            </a:r>
            <a:r>
              <a:rPr lang="en-US" i="1" dirty="0" smtClean="0">
                <a:solidFill>
                  <a:srgbClr val="0070C0"/>
                </a:solidFill>
              </a:rPr>
              <a:t>compiled</a:t>
            </a:r>
            <a:r>
              <a:rPr lang="en-US" dirty="0" smtClean="0"/>
              <a:t> or </a:t>
            </a:r>
            <a:r>
              <a:rPr lang="en-US" i="1" dirty="0" smtClean="0">
                <a:solidFill>
                  <a:srgbClr val="0070C0"/>
                </a:solidFill>
              </a:rPr>
              <a:t>interpreted</a:t>
            </a:r>
            <a:r>
              <a:rPr lang="en-US" dirty="0" smtClean="0"/>
              <a:t> in order for the computer to understand it</a:t>
            </a:r>
          </a:p>
          <a:p>
            <a:endParaRPr lang="en-US" dirty="0"/>
          </a:p>
          <a:p>
            <a:r>
              <a:rPr lang="en-US" dirty="0" smtClean="0"/>
              <a:t>High-level languages are more </a:t>
            </a:r>
            <a:r>
              <a:rPr lang="en-US" i="1" dirty="0" smtClean="0">
                <a:solidFill>
                  <a:srgbClr val="0070C0"/>
                </a:solidFill>
              </a:rPr>
              <a:t>portable</a:t>
            </a:r>
            <a:r>
              <a:rPr lang="en-US" dirty="0" smtClean="0"/>
              <a:t> than machine languages</a:t>
            </a:r>
          </a:p>
          <a:p>
            <a:endParaRPr lang="en-US" dirty="0"/>
          </a:p>
          <a:p>
            <a:r>
              <a:rPr lang="en-US" dirty="0" smtClean="0"/>
              <a:t>Python is an interpreted language</a:t>
            </a:r>
          </a:p>
          <a:p>
            <a:endParaRPr lang="en-US" dirty="0"/>
          </a:p>
          <a:p>
            <a:r>
              <a:rPr lang="en-US" dirty="0" smtClean="0"/>
              <a:t>One way to learn about Python is to use an interactive shell for experimentation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427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Next Lecture…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9768"/>
          </a:xfrm>
        </p:spPr>
        <p:txBody>
          <a:bodyPr>
            <a:normAutofit/>
          </a:bodyPr>
          <a:lstStyle/>
          <a:p>
            <a:r>
              <a:rPr lang="en-US" dirty="0" smtClean="0"/>
              <a:t>Basic elements </a:t>
            </a:r>
            <a:r>
              <a:rPr lang="en-US" dirty="0" smtClean="0"/>
              <a:t>of </a:t>
            </a:r>
            <a:r>
              <a:rPr lang="en-US" dirty="0" smtClean="0"/>
              <a:t>Python programs </a:t>
            </a:r>
            <a:r>
              <a:rPr lang="en-US" dirty="0" smtClean="0"/>
              <a:t>(e.g., names, expressions, input statements, output statements, assignment statements, etc.,)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1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Computers and Programming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computer is just a machine (the </a:t>
            </a:r>
            <a:r>
              <a:rPr lang="en-US" i="1" dirty="0"/>
              <a:t>hardware</a:t>
            </a:r>
            <a:r>
              <a:rPr lang="en-US" dirty="0"/>
              <a:t>) for executing programs (the </a:t>
            </a:r>
            <a:r>
              <a:rPr lang="en-US" i="1" dirty="0"/>
              <a:t>software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Hence, </a:t>
            </a:r>
            <a:r>
              <a:rPr lang="en-US" dirty="0" smtClean="0"/>
              <a:t>the </a:t>
            </a:r>
            <a:r>
              <a:rPr lang="en-US" dirty="0"/>
              <a:t>software rules the hardware!</a:t>
            </a:r>
          </a:p>
          <a:p>
            <a:pPr lvl="1"/>
            <a:endParaRPr lang="en-US" dirty="0"/>
          </a:p>
          <a:p>
            <a:r>
              <a:rPr lang="en-US" dirty="0"/>
              <a:t>The process of creating software is called </a:t>
            </a:r>
            <a:r>
              <a:rPr lang="en-US" i="1" dirty="0"/>
              <a:t>programming</a:t>
            </a:r>
            <a:r>
              <a:rPr lang="en-US" dirty="0"/>
              <a:t>, and it is the focus of this course</a:t>
            </a:r>
          </a:p>
          <a:p>
            <a:endParaRPr lang="en-US" dirty="0"/>
          </a:p>
          <a:p>
            <a:r>
              <a:rPr lang="en-US" dirty="0"/>
              <a:t>Virtually, anyone can learn how to program computers </a:t>
            </a:r>
          </a:p>
          <a:p>
            <a:pPr lvl="1"/>
            <a:r>
              <a:rPr lang="en-US" dirty="0"/>
              <a:t>It requires only </a:t>
            </a:r>
            <a:r>
              <a:rPr lang="en-US" dirty="0" smtClean="0"/>
              <a:t>some grit!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399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Why Learn </a:t>
            </a:r>
            <a:r>
              <a:rPr lang="en-US" dirty="0" smtClean="0"/>
              <a:t>Programming?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/>
              <a:t>Computers have </a:t>
            </a:r>
            <a:r>
              <a:rPr lang="en-US" sz="3000" dirty="0" smtClean="0"/>
              <a:t>become </a:t>
            </a:r>
            <a:r>
              <a:rPr lang="en-US" sz="3000" dirty="0"/>
              <a:t>commonplace </a:t>
            </a:r>
            <a:r>
              <a:rPr lang="en-US" sz="3000" dirty="0" smtClean="0"/>
              <a:t>in </a:t>
            </a:r>
            <a:r>
              <a:rPr lang="en-US" sz="3000" dirty="0"/>
              <a:t>our </a:t>
            </a:r>
            <a:r>
              <a:rPr lang="en-US" sz="3000" dirty="0" smtClean="0"/>
              <a:t>modern life</a:t>
            </a:r>
          </a:p>
          <a:p>
            <a:pPr lvl="1"/>
            <a:r>
              <a:rPr lang="en-US" sz="2600" dirty="0">
                <a:solidFill>
                  <a:schemeClr val="bg1"/>
                </a:solidFill>
              </a:rPr>
              <a:t>Understanding the strengths and limitations of computers requires some understanding of programming 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  <a:p>
            <a:r>
              <a:rPr lang="en-US" sz="3000" dirty="0">
                <a:solidFill>
                  <a:schemeClr val="bg1"/>
                </a:solidFill>
              </a:rPr>
              <a:t>Programming can be loads of fun!</a:t>
            </a:r>
          </a:p>
          <a:p>
            <a:pPr lvl="1"/>
            <a:r>
              <a:rPr lang="en-US" sz="2600" dirty="0">
                <a:solidFill>
                  <a:schemeClr val="bg1"/>
                </a:solidFill>
              </a:rPr>
              <a:t>It is an intellectually engaging activity that allows you to express yourself through remarkably beautiful creations 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  <a:p>
            <a:r>
              <a:rPr lang="en-US" sz="3000" dirty="0">
                <a:solidFill>
                  <a:schemeClr val="bg1"/>
                </a:solidFill>
              </a:rPr>
              <a:t>Programming develops valuable problem-solving skills, especially ones that pertain to analysis, design and implementation</a:t>
            </a:r>
          </a:p>
          <a:p>
            <a:endParaRPr lang="en-US" sz="3000" dirty="0">
              <a:solidFill>
                <a:schemeClr val="bg1"/>
              </a:solidFill>
            </a:endParaRPr>
          </a:p>
          <a:p>
            <a:r>
              <a:rPr lang="en-US" sz="3000" dirty="0">
                <a:solidFill>
                  <a:schemeClr val="bg1"/>
                </a:solidFill>
              </a:rPr>
              <a:t>Programmers are in great demand! </a:t>
            </a:r>
          </a:p>
        </p:txBody>
      </p:sp>
      <p:sp>
        <p:nvSpPr>
          <p:cNvPr id="4" name="Freeform 3"/>
          <p:cNvSpPr/>
          <p:nvPr/>
        </p:nvSpPr>
        <p:spPr>
          <a:xfrm>
            <a:off x="3397360" y="4967207"/>
            <a:ext cx="1868119" cy="1603564"/>
          </a:xfrm>
          <a:custGeom>
            <a:avLst/>
            <a:gdLst>
              <a:gd name="connsiteX0" fmla="*/ 0 w 1868119"/>
              <a:gd name="connsiteY0" fmla="*/ 801782 h 1603564"/>
              <a:gd name="connsiteX1" fmla="*/ 400891 w 1868119"/>
              <a:gd name="connsiteY1" fmla="*/ 0 h 1603564"/>
              <a:gd name="connsiteX2" fmla="*/ 1467228 w 1868119"/>
              <a:gd name="connsiteY2" fmla="*/ 0 h 1603564"/>
              <a:gd name="connsiteX3" fmla="*/ 1868119 w 1868119"/>
              <a:gd name="connsiteY3" fmla="*/ 801782 h 1603564"/>
              <a:gd name="connsiteX4" fmla="*/ 1467228 w 1868119"/>
              <a:gd name="connsiteY4" fmla="*/ 1603564 h 1603564"/>
              <a:gd name="connsiteX5" fmla="*/ 400891 w 1868119"/>
              <a:gd name="connsiteY5" fmla="*/ 1603564 h 1603564"/>
              <a:gd name="connsiteX6" fmla="*/ 0 w 1868119"/>
              <a:gd name="connsiteY6" fmla="*/ 801782 h 1603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68119" h="1603564">
                <a:moveTo>
                  <a:pt x="0" y="801782"/>
                </a:moveTo>
                <a:lnTo>
                  <a:pt x="400891" y="0"/>
                </a:lnTo>
                <a:lnTo>
                  <a:pt x="1467228" y="0"/>
                </a:lnTo>
                <a:lnTo>
                  <a:pt x="1868119" y="801782"/>
                </a:lnTo>
                <a:lnTo>
                  <a:pt x="1467228" y="1603564"/>
                </a:lnTo>
                <a:lnTo>
                  <a:pt x="400891" y="1603564"/>
                </a:lnTo>
                <a:lnTo>
                  <a:pt x="0" y="801782"/>
                </a:lnTo>
                <a:close/>
              </a:path>
            </a:pathLst>
          </a:cu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9307" tIns="267387" rIns="289307" bIns="267387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dirty="0"/>
              <a:t>Gene Sequencing and Biotechnology</a:t>
            </a:r>
          </a:p>
        </p:txBody>
      </p:sp>
      <p:sp>
        <p:nvSpPr>
          <p:cNvPr id="5" name="Hexagon 4"/>
          <p:cNvSpPr/>
          <p:nvPr/>
        </p:nvSpPr>
        <p:spPr>
          <a:xfrm>
            <a:off x="3455791" y="5675808"/>
            <a:ext cx="218084" cy="188056"/>
          </a:xfrm>
          <a:prstGeom prst="hexagon">
            <a:avLst>
              <a:gd name="adj" fmla="val 25000"/>
              <a:gd name="vf" fmla="val 11547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Hexagon 5"/>
          <p:cNvSpPr/>
          <p:nvPr/>
        </p:nvSpPr>
        <p:spPr>
          <a:xfrm>
            <a:off x="1811517" y="4095539"/>
            <a:ext cx="1868119" cy="1603564"/>
          </a:xfrm>
          <a:prstGeom prst="hexagon">
            <a:avLst>
              <a:gd name="adj" fmla="val 25000"/>
              <a:gd name="vf" fmla="val 115470"/>
            </a:avLst>
          </a:prstGeom>
          <a:blipFill dpi="0" rotWithShape="1">
            <a:blip r:embed="rId3"/>
            <a:srcRect/>
            <a:stretch>
              <a:fillRect/>
            </a:stretch>
          </a:blip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Hexagon 6"/>
          <p:cNvSpPr/>
          <p:nvPr/>
        </p:nvSpPr>
        <p:spPr>
          <a:xfrm>
            <a:off x="3076406" y="5476739"/>
            <a:ext cx="218084" cy="188056"/>
          </a:xfrm>
          <a:prstGeom prst="hexagon">
            <a:avLst>
              <a:gd name="adj" fmla="val 25000"/>
              <a:gd name="vf" fmla="val 11547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Freeform 7"/>
          <p:cNvSpPr/>
          <p:nvPr/>
        </p:nvSpPr>
        <p:spPr>
          <a:xfrm>
            <a:off x="4981558" y="4083256"/>
            <a:ext cx="1868119" cy="1603564"/>
          </a:xfrm>
          <a:custGeom>
            <a:avLst/>
            <a:gdLst>
              <a:gd name="connsiteX0" fmla="*/ 0 w 1868119"/>
              <a:gd name="connsiteY0" fmla="*/ 801782 h 1603564"/>
              <a:gd name="connsiteX1" fmla="*/ 400891 w 1868119"/>
              <a:gd name="connsiteY1" fmla="*/ 0 h 1603564"/>
              <a:gd name="connsiteX2" fmla="*/ 1467228 w 1868119"/>
              <a:gd name="connsiteY2" fmla="*/ 0 h 1603564"/>
              <a:gd name="connsiteX3" fmla="*/ 1868119 w 1868119"/>
              <a:gd name="connsiteY3" fmla="*/ 801782 h 1603564"/>
              <a:gd name="connsiteX4" fmla="*/ 1467228 w 1868119"/>
              <a:gd name="connsiteY4" fmla="*/ 1603564 h 1603564"/>
              <a:gd name="connsiteX5" fmla="*/ 400891 w 1868119"/>
              <a:gd name="connsiteY5" fmla="*/ 1603564 h 1603564"/>
              <a:gd name="connsiteX6" fmla="*/ 0 w 1868119"/>
              <a:gd name="connsiteY6" fmla="*/ 801782 h 1603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68119" h="1603564">
                <a:moveTo>
                  <a:pt x="0" y="801782"/>
                </a:moveTo>
                <a:lnTo>
                  <a:pt x="400891" y="0"/>
                </a:lnTo>
                <a:lnTo>
                  <a:pt x="1467228" y="0"/>
                </a:lnTo>
                <a:lnTo>
                  <a:pt x="1868119" y="801782"/>
                </a:lnTo>
                <a:lnTo>
                  <a:pt x="1467228" y="1603564"/>
                </a:lnTo>
                <a:lnTo>
                  <a:pt x="400891" y="1603564"/>
                </a:lnTo>
                <a:lnTo>
                  <a:pt x="0" y="801782"/>
                </a:lnTo>
                <a:close/>
              </a:path>
            </a:pathLst>
          </a:cu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9307" tIns="267387" rIns="289307" bIns="267387" numCol="1" spcCol="1270" anchor="ctr" anchorCtr="0">
            <a:noAutofit/>
          </a:bodyPr>
          <a:lstStyle/>
          <a:p>
            <a:pPr lvl="0" algn="ctr" defTabSz="6667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kern="1200" dirty="0" smtClean="0"/>
              <a:t>Smaller, Faster, Cheaper Sensors</a:t>
            </a:r>
            <a:endParaRPr lang="en-US" sz="1500" kern="1200" dirty="0"/>
          </a:p>
        </p:txBody>
      </p:sp>
      <p:sp>
        <p:nvSpPr>
          <p:cNvPr id="9" name="Hexagon 8"/>
          <p:cNvSpPr/>
          <p:nvPr/>
        </p:nvSpPr>
        <p:spPr>
          <a:xfrm>
            <a:off x="6261261" y="5462762"/>
            <a:ext cx="218084" cy="188056"/>
          </a:xfrm>
          <a:prstGeom prst="hexagon">
            <a:avLst>
              <a:gd name="adj" fmla="val 25000"/>
              <a:gd name="vf" fmla="val 11547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Hexagon 9"/>
          <p:cNvSpPr/>
          <p:nvPr/>
        </p:nvSpPr>
        <p:spPr>
          <a:xfrm>
            <a:off x="6573986" y="4964666"/>
            <a:ext cx="1868119" cy="1603564"/>
          </a:xfrm>
          <a:prstGeom prst="hexagon">
            <a:avLst>
              <a:gd name="adj" fmla="val 25000"/>
              <a:gd name="vf" fmla="val 115470"/>
            </a:avLst>
          </a:prstGeom>
          <a:blipFill dpi="0" rotWithShape="1"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9247" r="9247"/>
            </a:stretch>
          </a:blip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Hexagon 10"/>
          <p:cNvSpPr/>
          <p:nvPr/>
        </p:nvSpPr>
        <p:spPr>
          <a:xfrm>
            <a:off x="6616780" y="5683009"/>
            <a:ext cx="218084" cy="188056"/>
          </a:xfrm>
          <a:prstGeom prst="hexagon">
            <a:avLst>
              <a:gd name="adj" fmla="val 25000"/>
              <a:gd name="vf" fmla="val 11547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Freeform 11"/>
          <p:cNvSpPr/>
          <p:nvPr/>
        </p:nvSpPr>
        <p:spPr>
          <a:xfrm>
            <a:off x="3397360" y="3219211"/>
            <a:ext cx="1868119" cy="1603564"/>
          </a:xfrm>
          <a:custGeom>
            <a:avLst/>
            <a:gdLst>
              <a:gd name="connsiteX0" fmla="*/ 0 w 1868119"/>
              <a:gd name="connsiteY0" fmla="*/ 801782 h 1603564"/>
              <a:gd name="connsiteX1" fmla="*/ 400891 w 1868119"/>
              <a:gd name="connsiteY1" fmla="*/ 0 h 1603564"/>
              <a:gd name="connsiteX2" fmla="*/ 1467228 w 1868119"/>
              <a:gd name="connsiteY2" fmla="*/ 0 h 1603564"/>
              <a:gd name="connsiteX3" fmla="*/ 1868119 w 1868119"/>
              <a:gd name="connsiteY3" fmla="*/ 801782 h 1603564"/>
              <a:gd name="connsiteX4" fmla="*/ 1467228 w 1868119"/>
              <a:gd name="connsiteY4" fmla="*/ 1603564 h 1603564"/>
              <a:gd name="connsiteX5" fmla="*/ 400891 w 1868119"/>
              <a:gd name="connsiteY5" fmla="*/ 1603564 h 1603564"/>
              <a:gd name="connsiteX6" fmla="*/ 0 w 1868119"/>
              <a:gd name="connsiteY6" fmla="*/ 801782 h 1603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68119" h="1603564">
                <a:moveTo>
                  <a:pt x="0" y="801782"/>
                </a:moveTo>
                <a:lnTo>
                  <a:pt x="400891" y="0"/>
                </a:lnTo>
                <a:lnTo>
                  <a:pt x="1467228" y="0"/>
                </a:lnTo>
                <a:lnTo>
                  <a:pt x="1868119" y="801782"/>
                </a:lnTo>
                <a:lnTo>
                  <a:pt x="1467228" y="1603564"/>
                </a:lnTo>
                <a:lnTo>
                  <a:pt x="400891" y="1603564"/>
                </a:lnTo>
                <a:lnTo>
                  <a:pt x="0" y="801782"/>
                </a:lnTo>
                <a:close/>
              </a:path>
            </a:pathLst>
          </a:cu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9307" tIns="267387" rIns="289307" bIns="267387" numCol="1" spcCol="1270" anchor="ctr" anchorCtr="0">
            <a:noAutofit/>
          </a:bodyPr>
          <a:lstStyle/>
          <a:p>
            <a:pPr lvl="0" algn="ctr" defTabSz="6667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kern="1200" dirty="0" smtClean="0"/>
              <a:t>Astronomy</a:t>
            </a:r>
            <a:endParaRPr lang="en-US" sz="1500" kern="1200" dirty="0"/>
          </a:p>
        </p:txBody>
      </p:sp>
      <p:sp>
        <p:nvSpPr>
          <p:cNvPr id="13" name="Hexagon 12"/>
          <p:cNvSpPr/>
          <p:nvPr/>
        </p:nvSpPr>
        <p:spPr>
          <a:xfrm>
            <a:off x="4668834" y="3252248"/>
            <a:ext cx="218084" cy="188056"/>
          </a:xfrm>
          <a:prstGeom prst="hexagon">
            <a:avLst>
              <a:gd name="adj" fmla="val 25000"/>
              <a:gd name="vf" fmla="val 11547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Hexagon 13"/>
          <p:cNvSpPr/>
          <p:nvPr/>
        </p:nvSpPr>
        <p:spPr>
          <a:xfrm>
            <a:off x="4981558" y="2335260"/>
            <a:ext cx="1868119" cy="1603564"/>
          </a:xfrm>
          <a:prstGeom prst="hexagon">
            <a:avLst>
              <a:gd name="adj" fmla="val 25000"/>
              <a:gd name="vf" fmla="val 115470"/>
            </a:avLst>
          </a:prstGeom>
          <a:blipFill rotWithShape="1">
            <a:blip r:embed="rId5"/>
            <a:stretch>
              <a:fillRect/>
            </a:stretch>
          </a:blip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Hexagon 14"/>
          <p:cNvSpPr/>
          <p:nvPr/>
        </p:nvSpPr>
        <p:spPr>
          <a:xfrm>
            <a:off x="5024352" y="3045979"/>
            <a:ext cx="218084" cy="188056"/>
          </a:xfrm>
          <a:prstGeom prst="hexagon">
            <a:avLst>
              <a:gd name="adj" fmla="val 25000"/>
              <a:gd name="vf" fmla="val 11547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Freeform 15"/>
          <p:cNvSpPr/>
          <p:nvPr/>
        </p:nvSpPr>
        <p:spPr>
          <a:xfrm>
            <a:off x="6573986" y="3216670"/>
            <a:ext cx="1868119" cy="1603564"/>
          </a:xfrm>
          <a:custGeom>
            <a:avLst/>
            <a:gdLst>
              <a:gd name="connsiteX0" fmla="*/ 0 w 1868119"/>
              <a:gd name="connsiteY0" fmla="*/ 801782 h 1603564"/>
              <a:gd name="connsiteX1" fmla="*/ 400891 w 1868119"/>
              <a:gd name="connsiteY1" fmla="*/ 0 h 1603564"/>
              <a:gd name="connsiteX2" fmla="*/ 1467228 w 1868119"/>
              <a:gd name="connsiteY2" fmla="*/ 0 h 1603564"/>
              <a:gd name="connsiteX3" fmla="*/ 1868119 w 1868119"/>
              <a:gd name="connsiteY3" fmla="*/ 801782 h 1603564"/>
              <a:gd name="connsiteX4" fmla="*/ 1467228 w 1868119"/>
              <a:gd name="connsiteY4" fmla="*/ 1603564 h 1603564"/>
              <a:gd name="connsiteX5" fmla="*/ 400891 w 1868119"/>
              <a:gd name="connsiteY5" fmla="*/ 1603564 h 1603564"/>
              <a:gd name="connsiteX6" fmla="*/ 0 w 1868119"/>
              <a:gd name="connsiteY6" fmla="*/ 801782 h 1603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68119" h="1603564">
                <a:moveTo>
                  <a:pt x="0" y="801782"/>
                </a:moveTo>
                <a:lnTo>
                  <a:pt x="400891" y="0"/>
                </a:lnTo>
                <a:lnTo>
                  <a:pt x="1467228" y="0"/>
                </a:lnTo>
                <a:lnTo>
                  <a:pt x="1868119" y="801782"/>
                </a:lnTo>
                <a:lnTo>
                  <a:pt x="1467228" y="1603564"/>
                </a:lnTo>
                <a:lnTo>
                  <a:pt x="400891" y="1603564"/>
                </a:lnTo>
                <a:lnTo>
                  <a:pt x="0" y="801782"/>
                </a:lnTo>
                <a:close/>
              </a:path>
            </a:pathLst>
          </a:cu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9307" tIns="267387" rIns="289307" bIns="267387" numCol="1" spcCol="1270" anchor="ctr" anchorCtr="0">
            <a:noAutofit/>
          </a:bodyPr>
          <a:lstStyle/>
          <a:p>
            <a:pPr lvl="0" algn="ctr" defTabSz="6667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kern="1200" dirty="0" smtClean="0"/>
              <a:t>Ubiquitous Computing </a:t>
            </a:r>
            <a:endParaRPr lang="en-US" sz="1500" kern="1200" dirty="0"/>
          </a:p>
        </p:txBody>
      </p:sp>
      <p:sp>
        <p:nvSpPr>
          <p:cNvPr id="17" name="Hexagon 16"/>
          <p:cNvSpPr/>
          <p:nvPr/>
        </p:nvSpPr>
        <p:spPr>
          <a:xfrm>
            <a:off x="8180404" y="3924424"/>
            <a:ext cx="218084" cy="188056"/>
          </a:xfrm>
          <a:prstGeom prst="hexagon">
            <a:avLst>
              <a:gd name="adj" fmla="val 25000"/>
              <a:gd name="vf" fmla="val 11547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Hexagon 17"/>
          <p:cNvSpPr/>
          <p:nvPr/>
        </p:nvSpPr>
        <p:spPr>
          <a:xfrm>
            <a:off x="8172997" y="4098080"/>
            <a:ext cx="1868119" cy="1603564"/>
          </a:xfrm>
          <a:prstGeom prst="hexagon">
            <a:avLst>
              <a:gd name="adj" fmla="val 25000"/>
              <a:gd name="vf" fmla="val 115470"/>
            </a:avLst>
          </a:prstGeom>
          <a:blipFill dpi="0" rotWithShape="1"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734" r="734"/>
            </a:stretch>
          </a:blip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Hexagon 18"/>
          <p:cNvSpPr/>
          <p:nvPr/>
        </p:nvSpPr>
        <p:spPr>
          <a:xfrm>
            <a:off x="8549913" y="4126458"/>
            <a:ext cx="218084" cy="188056"/>
          </a:xfrm>
          <a:prstGeom prst="hexagon">
            <a:avLst>
              <a:gd name="adj" fmla="val 25000"/>
              <a:gd name="vf" fmla="val 11547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1757930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12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Why Learn </a:t>
            </a:r>
            <a:r>
              <a:rPr lang="en-US" dirty="0" smtClean="0"/>
              <a:t>Programming?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9107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Computers have </a:t>
            </a:r>
            <a:r>
              <a:rPr lang="en-US" dirty="0" smtClean="0"/>
              <a:t>become </a:t>
            </a:r>
            <a:r>
              <a:rPr lang="en-US" dirty="0"/>
              <a:t>commonplace </a:t>
            </a:r>
            <a:r>
              <a:rPr lang="en-US" dirty="0" smtClean="0"/>
              <a:t>in </a:t>
            </a:r>
            <a:r>
              <a:rPr lang="en-US" dirty="0"/>
              <a:t>our </a:t>
            </a:r>
            <a:r>
              <a:rPr lang="en-US" dirty="0" smtClean="0"/>
              <a:t>modern life</a:t>
            </a:r>
          </a:p>
          <a:p>
            <a:pPr lvl="1"/>
            <a:r>
              <a:rPr lang="en-US" dirty="0" smtClean="0"/>
              <a:t>Applying ideas in different fields requires programming 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Programming can be loads of fun!</a:t>
            </a:r>
          </a:p>
          <a:p>
            <a:pPr lvl="1"/>
            <a:r>
              <a:rPr lang="en-US" dirty="0"/>
              <a:t>It is an intellectually engaging activity that allows you to express yourself through remarkably beautiful </a:t>
            </a:r>
            <a:r>
              <a:rPr lang="en-US" dirty="0" smtClean="0"/>
              <a:t>constructs and structures 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Programming develops valuable problem-solving skills, especially ones that pertain to analysis, design and implementation</a:t>
            </a:r>
          </a:p>
          <a:p>
            <a:endParaRPr lang="en-US" dirty="0"/>
          </a:p>
          <a:p>
            <a:r>
              <a:rPr lang="en-US" dirty="0"/>
              <a:t>Programmers are in great demand! </a:t>
            </a:r>
          </a:p>
        </p:txBody>
      </p:sp>
    </p:spTree>
    <p:extLst>
      <p:ext uri="{BB962C8B-B14F-4D97-AF65-F5344CB8AC3E}">
        <p14:creationId xmlns:p14="http://schemas.microsoft.com/office/powerpoint/2010/main" val="3601313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Hardware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be a successful programmer, you </a:t>
            </a:r>
            <a:r>
              <a:rPr lang="en-US" dirty="0"/>
              <a:t>need </a:t>
            </a:r>
            <a:r>
              <a:rPr lang="en-US" dirty="0" smtClean="0"/>
              <a:t>to </a:t>
            </a:r>
            <a:r>
              <a:rPr lang="en-US" dirty="0"/>
              <a:t>know </a:t>
            </a:r>
            <a:r>
              <a:rPr lang="en-US" dirty="0" smtClean="0"/>
              <a:t>some </a:t>
            </a:r>
            <a:r>
              <a:rPr lang="en-US" dirty="0"/>
              <a:t>details of how </a:t>
            </a:r>
            <a:r>
              <a:rPr lang="en-US" dirty="0" smtClean="0"/>
              <a:t>computers work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For instance, understanding </a:t>
            </a:r>
            <a:r>
              <a:rPr lang="en-US" dirty="0"/>
              <a:t>the basics of hardware will help you analyze the </a:t>
            </a:r>
            <a:r>
              <a:rPr lang="en-US" i="1" dirty="0"/>
              <a:t>performance</a:t>
            </a:r>
            <a:r>
              <a:rPr lang="en-US" dirty="0"/>
              <a:t> (or </a:t>
            </a:r>
            <a:r>
              <a:rPr lang="en-US" i="1" dirty="0" smtClean="0"/>
              <a:t>efficiency</a:t>
            </a:r>
            <a:r>
              <a:rPr lang="en-US" dirty="0"/>
              <a:t>) of any of your programs</a:t>
            </a:r>
          </a:p>
          <a:p>
            <a:pPr lvl="1"/>
            <a:r>
              <a:rPr lang="en-US" dirty="0"/>
              <a:t>Will the data of your program fit in </a:t>
            </a:r>
            <a:r>
              <a:rPr lang="en-US" i="1" dirty="0"/>
              <a:t>memory</a:t>
            </a:r>
            <a:r>
              <a:rPr lang="en-US" dirty="0"/>
              <a:t>? </a:t>
            </a:r>
          </a:p>
          <a:p>
            <a:pPr lvl="2"/>
            <a:r>
              <a:rPr lang="en-US" sz="2400" dirty="0"/>
              <a:t>If not, how would that impact the performance of your program?</a:t>
            </a:r>
          </a:p>
          <a:p>
            <a:pPr lvl="1"/>
            <a:r>
              <a:rPr lang="en-US" dirty="0"/>
              <a:t>Is your program </a:t>
            </a:r>
            <a:r>
              <a:rPr lang="en-US" i="1" dirty="0" smtClean="0"/>
              <a:t>CPU-bound </a:t>
            </a:r>
            <a:r>
              <a:rPr lang="en-US" dirty="0" smtClean="0"/>
              <a:t>or</a:t>
            </a:r>
            <a:r>
              <a:rPr lang="en-US" i="1" dirty="0" smtClean="0"/>
              <a:t> IO-Bound</a:t>
            </a:r>
            <a:r>
              <a:rPr lang="en-US" dirty="0" smtClean="0"/>
              <a:t>?</a:t>
            </a:r>
            <a:endParaRPr lang="en-US" dirty="0"/>
          </a:p>
          <a:p>
            <a:pPr lvl="2"/>
            <a:r>
              <a:rPr lang="en-US" sz="2400" dirty="0"/>
              <a:t>If </a:t>
            </a:r>
            <a:r>
              <a:rPr lang="en-US" sz="2400" dirty="0" smtClean="0"/>
              <a:t>CPU-bound, </a:t>
            </a:r>
            <a:r>
              <a:rPr lang="en-US" sz="2400" dirty="0"/>
              <a:t>how </a:t>
            </a:r>
            <a:r>
              <a:rPr lang="en-US" sz="2400" dirty="0" smtClean="0"/>
              <a:t>powerful </a:t>
            </a:r>
            <a:r>
              <a:rPr lang="en-US" sz="2400" dirty="0"/>
              <a:t>is your CPU</a:t>
            </a:r>
            <a:r>
              <a:rPr lang="en-US" sz="2400" dirty="0" smtClean="0"/>
              <a:t>?</a:t>
            </a:r>
          </a:p>
          <a:p>
            <a:pPr lvl="2"/>
            <a:r>
              <a:rPr lang="en-US" sz="2400" dirty="0" smtClean="0"/>
              <a:t>If IO-bound, how big is your disk or network bandwidth?</a:t>
            </a:r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24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Functional View of a Computer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xmlns="" id="{7843BDCE-7448-E141-87A1-7546F64BF572}"/>
              </a:ext>
            </a:extLst>
          </p:cNvPr>
          <p:cNvSpPr/>
          <p:nvPr/>
        </p:nvSpPr>
        <p:spPr>
          <a:xfrm>
            <a:off x="978568" y="3563130"/>
            <a:ext cx="1732548" cy="1138990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Input Devices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F04BF1E4-427E-1B45-8AD7-AE160A0E84DC}"/>
              </a:ext>
            </a:extLst>
          </p:cNvPr>
          <p:cNvSpPr/>
          <p:nvPr/>
        </p:nvSpPr>
        <p:spPr>
          <a:xfrm>
            <a:off x="3609474" y="2085474"/>
            <a:ext cx="4251158" cy="426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A7683C90-AF34-AA4B-8B91-59E1003E3FCB}"/>
              </a:ext>
            </a:extLst>
          </p:cNvPr>
          <p:cNvSpPr/>
          <p:nvPr/>
        </p:nvSpPr>
        <p:spPr>
          <a:xfrm>
            <a:off x="4916908" y="2510589"/>
            <a:ext cx="1548000" cy="1548063"/>
          </a:xfrm>
          <a:prstGeom prst="ellipse">
            <a:avLst/>
          </a:prstGeom>
          <a:solidFill>
            <a:schemeClr val="bg2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70C0"/>
                </a:solidFill>
              </a:rPr>
              <a:t>CPU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C9160C7-05BC-B141-ABBC-0C47EEB3D361}"/>
              </a:ext>
            </a:extLst>
          </p:cNvPr>
          <p:cNvSpPr/>
          <p:nvPr/>
        </p:nvSpPr>
        <p:spPr>
          <a:xfrm>
            <a:off x="4835998" y="4684294"/>
            <a:ext cx="1709820" cy="1042737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Main Memory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xmlns="" id="{040BE030-9384-1549-9C86-DBFF0545F35F}"/>
              </a:ext>
            </a:extLst>
          </p:cNvPr>
          <p:cNvSpPr/>
          <p:nvPr/>
        </p:nvSpPr>
        <p:spPr>
          <a:xfrm>
            <a:off x="8758990" y="2606842"/>
            <a:ext cx="1732548" cy="1138990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Output Devices</a:t>
            </a:r>
          </a:p>
        </p:txBody>
      </p:sp>
      <p:sp>
        <p:nvSpPr>
          <p:cNvPr id="12" name="Can 11">
            <a:extLst>
              <a:ext uri="{FF2B5EF4-FFF2-40B4-BE49-F238E27FC236}">
                <a16:creationId xmlns:a16="http://schemas.microsoft.com/office/drawing/2014/main" xmlns="" id="{48018783-F420-F44F-B42B-225B17E19643}"/>
              </a:ext>
            </a:extLst>
          </p:cNvPr>
          <p:cNvSpPr/>
          <p:nvPr/>
        </p:nvSpPr>
        <p:spPr>
          <a:xfrm>
            <a:off x="8879305" y="4325133"/>
            <a:ext cx="1491917" cy="1684421"/>
          </a:xfrm>
          <a:prstGeom prst="can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Secondary Memory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0778D90C-A4C4-AF42-B2FB-0F889E73CB17}"/>
              </a:ext>
            </a:extLst>
          </p:cNvPr>
          <p:cNvCxnSpPr>
            <a:cxnSpLocks/>
          </p:cNvCxnSpPr>
          <p:nvPr/>
        </p:nvCxnSpPr>
        <p:spPr>
          <a:xfrm>
            <a:off x="5422299" y="4017489"/>
            <a:ext cx="0" cy="66680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91354082-FE57-AC4B-9EB9-207BECC3DEAC}"/>
              </a:ext>
            </a:extLst>
          </p:cNvPr>
          <p:cNvCxnSpPr>
            <a:cxnSpLocks/>
          </p:cNvCxnSpPr>
          <p:nvPr/>
        </p:nvCxnSpPr>
        <p:spPr>
          <a:xfrm flipV="1">
            <a:off x="5943603" y="4017489"/>
            <a:ext cx="0" cy="66680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xmlns="" id="{D9740D65-6AC9-7F4B-B4BA-05FA2ADDB882}"/>
              </a:ext>
            </a:extLst>
          </p:cNvPr>
          <p:cNvCxnSpPr>
            <a:stCxn id="6" idx="3"/>
          </p:cNvCxnSpPr>
          <p:nvPr/>
        </p:nvCxnSpPr>
        <p:spPr>
          <a:xfrm>
            <a:off x="2711116" y="4132625"/>
            <a:ext cx="89835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xmlns="" id="{EC885B6F-3ACE-5D46-B85A-3AC2D1D06D06}"/>
              </a:ext>
            </a:extLst>
          </p:cNvPr>
          <p:cNvCxnSpPr>
            <a:cxnSpLocks/>
            <a:endCxn id="10" idx="1"/>
          </p:cNvCxnSpPr>
          <p:nvPr/>
        </p:nvCxnSpPr>
        <p:spPr>
          <a:xfrm>
            <a:off x="7860632" y="3176337"/>
            <a:ext cx="89835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xmlns="" id="{2ED6313B-B59A-2F42-BB42-F6419CA27EB1}"/>
              </a:ext>
            </a:extLst>
          </p:cNvPr>
          <p:cNvCxnSpPr>
            <a:cxnSpLocks/>
          </p:cNvCxnSpPr>
          <p:nvPr/>
        </p:nvCxnSpPr>
        <p:spPr>
          <a:xfrm>
            <a:off x="6545818" y="4927600"/>
            <a:ext cx="23334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xmlns="" id="{AFC195EE-BE80-754E-A993-F0A60C8D63A1}"/>
              </a:ext>
            </a:extLst>
          </p:cNvPr>
          <p:cNvCxnSpPr>
            <a:cxnSpLocks/>
          </p:cNvCxnSpPr>
          <p:nvPr/>
        </p:nvCxnSpPr>
        <p:spPr>
          <a:xfrm flipH="1">
            <a:off x="6545818" y="5523835"/>
            <a:ext cx="233348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595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Functional View of a Computer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03241C81-5161-B74B-8CA8-7761944740E4}"/>
              </a:ext>
            </a:extLst>
          </p:cNvPr>
          <p:cNvSpPr txBox="1"/>
          <p:nvPr/>
        </p:nvSpPr>
        <p:spPr>
          <a:xfrm>
            <a:off x="8579143" y="3664989"/>
            <a:ext cx="20922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E.g., Hard Disk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F81FBE06-4639-B84D-8CE5-BC3A84B80D6E}"/>
              </a:ext>
            </a:extLst>
          </p:cNvPr>
          <p:cNvSpPr txBox="1"/>
          <p:nvPr/>
        </p:nvSpPr>
        <p:spPr>
          <a:xfrm>
            <a:off x="737767" y="1900905"/>
            <a:ext cx="1075435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The secondary memory </a:t>
            </a:r>
            <a:r>
              <a:rPr lang="en-US" sz="2800" dirty="0"/>
              <a:t>is where your </a:t>
            </a:r>
            <a:r>
              <a:rPr lang="en-US" sz="2800" i="1" dirty="0"/>
              <a:t>saved program and </a:t>
            </a:r>
            <a:r>
              <a:rPr lang="en-US" sz="2800" i="1" dirty="0" smtClean="0"/>
              <a:t>data</a:t>
            </a:r>
            <a:r>
              <a:rPr lang="en-US" sz="2800" dirty="0" smtClean="0"/>
              <a:t> </a:t>
            </a:r>
            <a:r>
              <a:rPr lang="en-US" sz="2800" dirty="0"/>
              <a:t>reside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It is a </a:t>
            </a:r>
            <a:r>
              <a:rPr lang="en-US" sz="2800" i="1" dirty="0"/>
              <a:t>non-volatile</a:t>
            </a:r>
            <a:r>
              <a:rPr lang="en-US" sz="2800" dirty="0"/>
              <a:t> storage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I.e., when the power is turned off, </a:t>
            </a:r>
            <a:br>
              <a:rPr lang="en-US" sz="2800" dirty="0"/>
            </a:br>
            <a:r>
              <a:rPr lang="en-US" sz="2800" dirty="0"/>
              <a:t>your program and data will </a:t>
            </a:r>
            <a:r>
              <a:rPr lang="en-US" sz="2800" dirty="0" smtClean="0"/>
              <a:t>NOT </a:t>
            </a:r>
            <a:r>
              <a:rPr lang="en-US" sz="2800" dirty="0"/>
              <a:t>be lost</a:t>
            </a:r>
          </a:p>
        </p:txBody>
      </p:sp>
      <p:sp>
        <p:nvSpPr>
          <p:cNvPr id="18" name="Can 17">
            <a:extLst>
              <a:ext uri="{FF2B5EF4-FFF2-40B4-BE49-F238E27FC236}">
                <a16:creationId xmlns:a16="http://schemas.microsoft.com/office/drawing/2014/main" xmlns="" id="{841CB198-A825-7940-84C9-A5B58A688F77}"/>
              </a:ext>
            </a:extLst>
          </p:cNvPr>
          <p:cNvSpPr/>
          <p:nvPr/>
        </p:nvSpPr>
        <p:spPr>
          <a:xfrm>
            <a:off x="8879305" y="4325133"/>
            <a:ext cx="1491917" cy="1684421"/>
          </a:xfrm>
          <a:prstGeom prst="can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Secondary Memory</a:t>
            </a:r>
          </a:p>
        </p:txBody>
      </p:sp>
    </p:spTree>
    <p:extLst>
      <p:ext uri="{BB962C8B-B14F-4D97-AF65-F5344CB8AC3E}">
        <p14:creationId xmlns:p14="http://schemas.microsoft.com/office/powerpoint/2010/main" val="2147357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Functional View of a Computer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C9160C7-05BC-B141-ABBC-0C47EEB3D361}"/>
              </a:ext>
            </a:extLst>
          </p:cNvPr>
          <p:cNvSpPr/>
          <p:nvPr/>
        </p:nvSpPr>
        <p:spPr>
          <a:xfrm>
            <a:off x="4835998" y="4684294"/>
            <a:ext cx="1709820" cy="1042737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Main Memory</a:t>
            </a:r>
          </a:p>
        </p:txBody>
      </p:sp>
      <p:sp>
        <p:nvSpPr>
          <p:cNvPr id="12" name="Can 11">
            <a:extLst>
              <a:ext uri="{FF2B5EF4-FFF2-40B4-BE49-F238E27FC236}">
                <a16:creationId xmlns:a16="http://schemas.microsoft.com/office/drawing/2014/main" xmlns="" id="{48018783-F420-F44F-B42B-225B17E19643}"/>
              </a:ext>
            </a:extLst>
          </p:cNvPr>
          <p:cNvSpPr/>
          <p:nvPr/>
        </p:nvSpPr>
        <p:spPr>
          <a:xfrm>
            <a:off x="8879305" y="4325133"/>
            <a:ext cx="1491917" cy="1684421"/>
          </a:xfrm>
          <a:prstGeom prst="can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Secondary Memory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xmlns="" id="{2ED6313B-B59A-2F42-BB42-F6419CA27EB1}"/>
              </a:ext>
            </a:extLst>
          </p:cNvPr>
          <p:cNvCxnSpPr>
            <a:cxnSpLocks/>
          </p:cNvCxnSpPr>
          <p:nvPr/>
        </p:nvCxnSpPr>
        <p:spPr>
          <a:xfrm>
            <a:off x="6545818" y="4927600"/>
            <a:ext cx="23334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xmlns="" id="{AFC195EE-BE80-754E-A993-F0A60C8D63A1}"/>
              </a:ext>
            </a:extLst>
          </p:cNvPr>
          <p:cNvCxnSpPr>
            <a:cxnSpLocks/>
          </p:cNvCxnSpPr>
          <p:nvPr/>
        </p:nvCxnSpPr>
        <p:spPr>
          <a:xfrm flipH="1">
            <a:off x="6545818" y="5523835"/>
            <a:ext cx="233348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4C59C9E4-2C3F-4B46-A2E2-8C53F78C87F4}"/>
              </a:ext>
            </a:extLst>
          </p:cNvPr>
          <p:cNvSpPr txBox="1"/>
          <p:nvPr/>
        </p:nvSpPr>
        <p:spPr>
          <a:xfrm>
            <a:off x="3481559" y="4019434"/>
            <a:ext cx="48369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</a:rPr>
              <a:t>E.g., Random Access Memory (RAM)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24B0D0AD-8745-2A4C-BF46-CF102F1E2A23}"/>
              </a:ext>
            </a:extLst>
          </p:cNvPr>
          <p:cNvSpPr txBox="1"/>
          <p:nvPr/>
        </p:nvSpPr>
        <p:spPr>
          <a:xfrm>
            <a:off x="605430" y="1676682"/>
            <a:ext cx="1054487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The main memory </a:t>
            </a:r>
            <a:r>
              <a:rPr lang="en-US" sz="2800" dirty="0"/>
              <a:t>is much faster (but more expensive) than the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secondary </a:t>
            </a:r>
            <a:r>
              <a:rPr lang="en-US" sz="2800" dirty="0"/>
              <a:t>one, </a:t>
            </a:r>
            <a:r>
              <a:rPr lang="en-US" sz="2800" dirty="0" smtClean="0"/>
              <a:t>however</a:t>
            </a:r>
            <a:r>
              <a:rPr lang="en-US" sz="2800" dirty="0"/>
              <a:t>, it is </a:t>
            </a:r>
            <a:r>
              <a:rPr lang="en-US" sz="2800" i="1" dirty="0"/>
              <a:t>volatile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Your program and data are </a:t>
            </a:r>
            <a:r>
              <a:rPr lang="en-US" sz="2800" i="1" dirty="0"/>
              <a:t>copied</a:t>
            </a:r>
            <a:r>
              <a:rPr lang="en-US" sz="2800" dirty="0"/>
              <a:t> from secondary </a:t>
            </a:r>
            <a:r>
              <a:rPr lang="en-US" sz="2800" dirty="0" smtClean="0"/>
              <a:t>memory </a:t>
            </a:r>
            <a:r>
              <a:rPr lang="en-US" sz="2800" dirty="0"/>
              <a:t>to main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memory for </a:t>
            </a:r>
            <a:r>
              <a:rPr lang="en-US" sz="2800" dirty="0"/>
              <a:t>efficiency reasons</a:t>
            </a:r>
          </a:p>
        </p:txBody>
      </p:sp>
    </p:spTree>
    <p:extLst>
      <p:ext uri="{BB962C8B-B14F-4D97-AF65-F5344CB8AC3E}">
        <p14:creationId xmlns:p14="http://schemas.microsoft.com/office/powerpoint/2010/main" val="948523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10514</TotalTime>
  <Words>1587</Words>
  <Application>Microsoft Office PowerPoint</Application>
  <PresentationFormat>Widescreen</PresentationFormat>
  <Paragraphs>307</Paragraphs>
  <Slides>28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Wingdings</vt:lpstr>
      <vt:lpstr>Office Theme</vt:lpstr>
      <vt:lpstr>15-110: Principles of Computing</vt:lpstr>
      <vt:lpstr>Today…</vt:lpstr>
      <vt:lpstr>Computers and Programming</vt:lpstr>
      <vt:lpstr>Why Learn Programming?</vt:lpstr>
      <vt:lpstr>Why Learn Programming?</vt:lpstr>
      <vt:lpstr>Hardware Basics</vt:lpstr>
      <vt:lpstr>Functional View of a Computer</vt:lpstr>
      <vt:lpstr>Functional View of a Computer</vt:lpstr>
      <vt:lpstr>Functional View of a Computer</vt:lpstr>
      <vt:lpstr>Functional View of a Computer</vt:lpstr>
      <vt:lpstr>Functional View of a Computer</vt:lpstr>
      <vt:lpstr>Functional View of a Computer</vt:lpstr>
      <vt:lpstr>Programming Languages</vt:lpstr>
      <vt:lpstr>Machine Languages</vt:lpstr>
      <vt:lpstr>High-Level to Low-Level Languages</vt:lpstr>
      <vt:lpstr>Compiling a High-Level Language</vt:lpstr>
      <vt:lpstr>Interpreting a High-Level Language</vt:lpstr>
      <vt:lpstr>Compiling vs. Interpreting</vt:lpstr>
      <vt:lpstr>Note on Portability</vt:lpstr>
      <vt:lpstr>Writing Python Commands</vt:lpstr>
      <vt:lpstr>Writing Python Commands</vt:lpstr>
      <vt:lpstr>Writing Python Commands</vt:lpstr>
      <vt:lpstr>The Type Function</vt:lpstr>
      <vt:lpstr>Summary</vt:lpstr>
      <vt:lpstr>Summary</vt:lpstr>
      <vt:lpstr>Summary</vt:lpstr>
      <vt:lpstr>Summary</vt:lpstr>
      <vt:lpstr>Next Lecture…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Mohammad Hammoud</cp:lastModifiedBy>
  <cp:revision>182</cp:revision>
  <dcterms:created xsi:type="dcterms:W3CDTF">2018-08-24T21:11:55Z</dcterms:created>
  <dcterms:modified xsi:type="dcterms:W3CDTF">2018-09-08T12:42:14Z</dcterms:modified>
</cp:coreProperties>
</file>