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8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1" r:id="rId16"/>
    <p:sldId id="272" r:id="rId17"/>
    <p:sldId id="273" r:id="rId18"/>
    <p:sldId id="275" r:id="rId19"/>
    <p:sldId id="276" r:id="rId20"/>
    <p:sldId id="277" r:id="rId21"/>
    <p:sldId id="270" r:id="rId22"/>
    <p:sldId id="278" r:id="rId23"/>
    <p:sldId id="279" r:id="rId24"/>
    <p:sldId id="281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82" autoAdjust="0"/>
  </p:normalViewPr>
  <p:slideViewPr>
    <p:cSldViewPr snapToGrid="0" snapToObjects="1">
      <p:cViewPr varScale="1">
        <p:scale>
          <a:sx n="120" d="100"/>
          <a:sy n="120" d="100"/>
        </p:scale>
        <p:origin x="-4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4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C5A6-7C88-5941-BBC4-3FF51E025730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1D7A-ADB8-0045-8DB8-92F6667A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1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>
                <a:latin typeface="Arial" charset="0"/>
                <a:ea typeface="ＭＳ Ｐゴシック" charset="0"/>
                <a:cs typeface="Arial" charset="0"/>
              </a:rPr>
              <a:t>clogged arteries are among the top-5 most commonly misdiagnosed diseases </a:t>
            </a:r>
            <a:endParaRPr lang="en-US" dirty="0" smtClean="0"/>
          </a:p>
          <a:p>
            <a:r>
              <a:rPr lang="en-US" dirty="0" smtClean="0"/>
              <a:t>Coronary artery: </a:t>
            </a:r>
            <a:r>
              <a:rPr lang="zh-CN" altLang="en-US" dirty="0" smtClean="0"/>
              <a:t>冠状动脉</a:t>
            </a:r>
            <a:endParaRPr lang="en-CA" altLang="zh-CN" dirty="0" smtClean="0"/>
          </a:p>
          <a:p>
            <a:r>
              <a:rPr lang="en-CA" altLang="zh-CN" dirty="0" smtClean="0"/>
              <a:t>A</a:t>
            </a:r>
            <a:r>
              <a:rPr lang="en-US" altLang="zh-CN" dirty="0" err="1" smtClean="0"/>
              <a:t>diposity</a:t>
            </a:r>
            <a:r>
              <a:rPr lang="en-US" altLang="zh-CN" dirty="0" smtClean="0"/>
              <a:t>:</a:t>
            </a:r>
            <a:r>
              <a:rPr lang="zh-CN" altLang="en-US" dirty="0" smtClean="0"/>
              <a:t> 肥胖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48E7F-599B-894A-A115-AE39F9E3A7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1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>
                <a:latin typeface="Arial" charset="0"/>
                <a:ea typeface="ＭＳ Ｐゴシック" charset="0"/>
                <a:cs typeface="Arial" charset="0"/>
              </a:rPr>
              <a:t>Joe Johnson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48E7F-599B-894A-A115-AE39F9E3A75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8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3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7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CE48-5607-034D-A685-9AF14B30660E}" type="datetimeFigureOut">
              <a:rPr lang="en-US" smtClean="0"/>
              <a:t>18-08-20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4947-64FA-B646-AEE6-AA16DDB1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Outlier Description and Interpretation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Jian Pei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JD.com</a:t>
            </a:r>
            <a:r>
              <a:rPr lang="en-US" sz="2800" dirty="0" smtClean="0">
                <a:solidFill>
                  <a:schemeClr val="tx1"/>
                </a:solidFill>
              </a:rPr>
              <a:t> &amp; Simon Fraser University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0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Suspect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n insurance analyst is investigating a suspicious claim</a:t>
            </a:r>
          </a:p>
          <a:p>
            <a:r>
              <a:rPr lang="en-US" dirty="0" smtClean="0"/>
              <a:t>How is the claim compared with the normal and fraud claims?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what aspects the suspicious case is most similar to fraudulent cases and different from normal </a:t>
            </a:r>
            <a:r>
              <a:rPr lang="en-US" dirty="0" smtClean="0"/>
              <a:t>claims?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1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Subspace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labeled objects in two classes</a:t>
            </a:r>
          </a:p>
          <a:p>
            <a:r>
              <a:rPr lang="en-US" dirty="0" smtClean="0"/>
              <a:t>For a query object q that is also labeled, the contrast subspace is the one where q is most likely to belong to the target class against the other class</a:t>
            </a:r>
          </a:p>
        </p:txBody>
      </p:sp>
    </p:spTree>
    <p:extLst>
      <p:ext uri="{BB962C8B-B14F-4D97-AF65-F5344CB8AC3E}">
        <p14:creationId xmlns:p14="http://schemas.microsoft.com/office/powerpoint/2010/main" val="65146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subspaces maximizing</a:t>
            </a:r>
          </a:p>
          <a:p>
            <a:endParaRPr lang="en-US" dirty="0"/>
          </a:p>
          <a:p>
            <a:r>
              <a:rPr lang="en-US" dirty="0" smtClean="0"/>
              <a:t>To avoid triviality, consider only subspaces where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09" y="1322392"/>
            <a:ext cx="2882900" cy="55245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27" y="3137895"/>
            <a:ext cx="19939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SNP-hard</a:t>
            </a:r>
          </a:p>
          <a:p>
            <a:pPr lvl="1"/>
            <a:r>
              <a:rPr lang="en-US" dirty="0" smtClean="0"/>
              <a:t>Reduction from the emerging pattern mining problem</a:t>
            </a:r>
          </a:p>
          <a:p>
            <a:r>
              <a:rPr lang="en-US" dirty="0" smtClean="0"/>
              <a:t>Impossible to design a good approximation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2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From</a:t>
            </a:r>
            <a:r>
              <a:rPr lang="zh-CN" altLang="en-US" smtClean="0"/>
              <a:t> </a:t>
            </a:r>
            <a:r>
              <a:rPr lang="en-US" altLang="zh-CN" smtClean="0"/>
              <a:t>Outlier</a:t>
            </a:r>
            <a:r>
              <a:rPr lang="zh-CN" altLang="en-US" smtClean="0"/>
              <a:t> </a:t>
            </a:r>
            <a:r>
              <a:rPr lang="en-US" altLang="zh-CN" smtClean="0"/>
              <a:t>Detection</a:t>
            </a:r>
            <a:r>
              <a:rPr lang="zh-CN" altLang="en-US" smtClean="0"/>
              <a:t> </a:t>
            </a:r>
            <a:r>
              <a:rPr lang="en-US" altLang="zh-CN" smtClean="0"/>
              <a:t>to</a:t>
            </a:r>
            <a:r>
              <a:rPr lang="zh-CN" altLang="en-US" smtClean="0"/>
              <a:t> </a:t>
            </a:r>
            <a:r>
              <a:rPr lang="en-US" altLang="zh-CN" smtClean="0"/>
              <a:t>Outlyingness</a:t>
            </a:r>
            <a:r>
              <a:rPr lang="zh-CN" altLang="en-US" smtClean="0"/>
              <a:t> </a:t>
            </a:r>
            <a:r>
              <a:rPr lang="en-US" altLang="zh-CN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Outlier detection finds objects that are different from the rest of the data</a:t>
            </a:r>
            <a:endParaRPr lang="en-US" dirty="0"/>
          </a:p>
          <a:p>
            <a:r>
              <a:rPr lang="en-US" dirty="0" smtClean="0"/>
              <a:t>In some situations one may want to investigate the </a:t>
            </a:r>
            <a:r>
              <a:rPr lang="en-US" dirty="0" err="1" smtClean="0"/>
              <a:t>outlyingness</a:t>
            </a:r>
            <a:r>
              <a:rPr lang="en-US" dirty="0" smtClean="0"/>
              <a:t> of an object</a:t>
            </a:r>
          </a:p>
        </p:txBody>
      </p:sp>
    </p:spTree>
    <p:extLst>
      <p:ext uri="{BB962C8B-B14F-4D97-AF65-F5344CB8AC3E}">
        <p14:creationId xmlns:p14="http://schemas.microsoft.com/office/powerpoint/2010/main" val="330047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Which Aspects Johnson Is Good?</a:t>
            </a:r>
            <a:endParaRPr lang="en-US" dirty="0"/>
          </a:p>
        </p:txBody>
      </p:sp>
      <p:pic>
        <p:nvPicPr>
          <p:cNvPr id="8" name="Picture 7" descr="Guards_Joe_Assist_PersonalFou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26" y="2463738"/>
            <a:ext cx="3697374" cy="2328248"/>
          </a:xfrm>
          <a:prstGeom prst="rect">
            <a:avLst/>
          </a:prstGeom>
        </p:spPr>
      </p:pic>
      <p:pic>
        <p:nvPicPr>
          <p:cNvPr id="9" name="Picture 8" descr="Guards_Joe_Assist_PointsPerGam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49" y="2733768"/>
            <a:ext cx="3192443" cy="2033997"/>
          </a:xfrm>
          <a:prstGeom prst="rect">
            <a:avLst/>
          </a:prstGeom>
        </p:spPr>
      </p:pic>
      <p:pic>
        <p:nvPicPr>
          <p:cNvPr id="10" name="Picture 9" descr="Guards_Joe_PersonalFoul_PointsPerGam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2726"/>
            <a:ext cx="3312368" cy="20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4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Investigation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claims in an insurance company</a:t>
            </a:r>
          </a:p>
          <a:p>
            <a:r>
              <a:rPr lang="en-US" dirty="0" smtClean="0"/>
              <a:t>For a claim c, in which aspects c is most different from the other claims?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9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Outlying/Outstanding Aspect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objects in a multi-dimensional space</a:t>
            </a:r>
          </a:p>
          <a:p>
            <a:r>
              <a:rPr lang="en-US" dirty="0" smtClean="0"/>
              <a:t>For an object q, find the subspaces where q is </a:t>
            </a:r>
            <a:r>
              <a:rPr lang="en-US" dirty="0"/>
              <a:t>most unusual compared to the rest of the data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44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set of objects </a:t>
            </a:r>
            <a:r>
              <a:rPr lang="en-US" dirty="0" smtClean="0"/>
              <a:t>O in full space </a:t>
            </a:r>
          </a:p>
          <a:p>
            <a:endParaRPr lang="en-US" dirty="0" smtClean="0"/>
          </a:p>
          <a:p>
            <a:r>
              <a:rPr lang="en-US" dirty="0" smtClean="0"/>
              <a:t>Query object q</a:t>
            </a:r>
          </a:p>
          <a:p>
            <a:r>
              <a:rPr lang="en-US" dirty="0" smtClean="0"/>
              <a:t>The density of q measures how outlying (uncommon) q is</a:t>
            </a:r>
          </a:p>
          <a:p>
            <a:pPr lvl="1"/>
            <a:r>
              <a:rPr lang="en-US" dirty="0" smtClean="0"/>
              <a:t>Density estimation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Find a subspace where the density of q is lowest?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735841"/>
            <a:ext cx="2521597" cy="29753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60" y="3114042"/>
            <a:ext cx="6235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Rank Statistics?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Densities in different subspaces are not comparable</a:t>
            </a:r>
          </a:p>
          <a:p>
            <a:r>
              <a:rPr lang="en-US" dirty="0" smtClean="0"/>
              <a:t>We compare the same set of objects in different subspaces</a:t>
            </a:r>
          </a:p>
          <a:p>
            <a:endParaRPr lang="en-US" dirty="0" smtClean="0"/>
          </a:p>
          <a:p>
            <a:r>
              <a:rPr lang="en-US" dirty="0" smtClean="0"/>
              <a:t>Rank statistics</a:t>
            </a:r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8" y="3350214"/>
            <a:ext cx="74676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8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y-and-the-beast-x-belle-emma-watson-k-k-PIC-MCH0453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8156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Outlier Detection: Beauty and the Beast in Data Analytics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610" y="2968219"/>
            <a:ext cx="2355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Subjectivity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947" y="2354144"/>
            <a:ext cx="193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Because of  </a:t>
            </a:r>
            <a:r>
              <a:rPr lang="mr-IN" sz="2400" dirty="0" smtClean="0">
                <a:solidFill>
                  <a:srgbClr val="FFFFFF"/>
                </a:solidFill>
              </a:rPr>
              <a:t>…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Problem </a:t>
            </a:r>
            <a:r>
              <a:rPr lang="en-US" dirty="0"/>
              <a:t>F</a:t>
            </a:r>
            <a:r>
              <a:rPr lang="en-US" dirty="0" smtClean="0"/>
              <a:t>ormulation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5" y="1221600"/>
            <a:ext cx="8613085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4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 against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 3200 patients using narcotic drugs under study, 10 claimed purchases from over 60 different pharmacies while the reference group is 3000 patients claiming purchases from less than 5 pharmacies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4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Description &amp; Interpretation Using Models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models popular in data</a:t>
            </a:r>
          </a:p>
          <a:p>
            <a:pPr lvl="1"/>
            <a:r>
              <a:rPr lang="en-US" dirty="0" smtClean="0"/>
              <a:t>Preferably interpretable models, such as rules</a:t>
            </a:r>
          </a:p>
          <a:p>
            <a:r>
              <a:rPr lang="en-US" dirty="0" smtClean="0"/>
              <a:t>Identify instances again popular models</a:t>
            </a:r>
          </a:p>
          <a:p>
            <a:pPr lvl="1"/>
            <a:r>
              <a:rPr lang="en-US" dirty="0" smtClean="0"/>
              <a:t>Optionally, generalize outliers using models,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3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Description and interpretation of outliers are essential components of outlier detection</a:t>
            </a:r>
          </a:p>
          <a:p>
            <a:r>
              <a:rPr lang="en-US" dirty="0" smtClean="0"/>
              <a:t>Different ways of outlier description and interpretation</a:t>
            </a:r>
          </a:p>
          <a:p>
            <a:pPr lvl="1"/>
            <a:r>
              <a:rPr lang="en-US" dirty="0" smtClean="0"/>
              <a:t>Data level, feature level, model level, </a:t>
            </a:r>
            <a:r>
              <a:rPr lang="mr-IN" dirty="0" smtClean="0"/>
              <a:t>…</a:t>
            </a:r>
            <a:endParaRPr lang="en-CA" dirty="0" smtClean="0"/>
          </a:p>
          <a:p>
            <a:r>
              <a:rPr lang="en-CA" dirty="0" smtClean="0"/>
              <a:t>Challenges</a:t>
            </a:r>
          </a:p>
          <a:p>
            <a:pPr lvl="1"/>
            <a:r>
              <a:rPr lang="en-CA" dirty="0" smtClean="0"/>
              <a:t>Efficiency and scalability</a:t>
            </a:r>
          </a:p>
          <a:p>
            <a:pPr lvl="1"/>
            <a:r>
              <a:rPr lang="en-CA" dirty="0" smtClean="0"/>
              <a:t>Inference on top of description and interpretation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2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y-and-the-beast-x-belle-emma-watson-k-k-PIC-MCH0453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8156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Outlier Detection: Beauty and the Beast in Data Analytics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610" y="2968219"/>
            <a:ext cx="2355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Subjectivity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33" y="2100144"/>
            <a:ext cx="3735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FFFF"/>
                </a:solidFill>
              </a:rPr>
              <a:t>Description and interpretation of outliers may provide a key to learning subjective information and  knowledge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</a:t>
            </a:r>
            <a:r>
              <a:rPr lang="en-US" dirty="0"/>
              <a:t>Only Outliers Is </a:t>
            </a:r>
            <a:r>
              <a:rPr lang="en-US" dirty="0" smtClean="0"/>
              <a:t>Not Useful</a:t>
            </a:r>
            <a:endParaRPr lang="en-US" dirty="0"/>
          </a:p>
        </p:txBody>
      </p:sp>
      <p:pic>
        <p:nvPicPr>
          <p:cNvPr id="4" name="Picture 3" descr="Leo-Tolstoy-Quot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852"/>
            <a:ext cx="9144000" cy="4041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670" y="3931258"/>
            <a:ext cx="6100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Every outlier detection algorithm bears some “model(s)” in mind</a:t>
            </a:r>
          </a:p>
        </p:txBody>
      </p:sp>
    </p:spTree>
    <p:extLst>
      <p:ext uri="{BB962C8B-B14F-4D97-AF65-F5344CB8AC3E}">
        <p14:creationId xmlns:p14="http://schemas.microsoft.com/office/powerpoint/2010/main" val="13420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Outlier Detection Meaningful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Description: what is the outlier?</a:t>
            </a:r>
          </a:p>
          <a:p>
            <a:pPr lvl="1"/>
            <a:r>
              <a:rPr lang="en-US" dirty="0" smtClean="0"/>
              <a:t>A courier customer requesting for postponing the shipment of a 24 hour delivery package for 2 days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Interpretation: why is it outlying?</a:t>
            </a:r>
          </a:p>
          <a:p>
            <a:pPr lvl="1"/>
            <a:r>
              <a:rPr lang="en-US" dirty="0" smtClean="0"/>
              <a:t>Customers pay for fast delivery</a:t>
            </a:r>
          </a:p>
          <a:p>
            <a:pPr lvl="1"/>
            <a:r>
              <a:rPr lang="en-US" dirty="0" smtClean="0"/>
              <a:t>Only 0.2% customers make requests for delivery rescheduling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5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to Produce Description &amp; Interpretation?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Comparison with inlying data as well as confirmed outlying data</a:t>
            </a:r>
          </a:p>
          <a:p>
            <a:r>
              <a:rPr lang="en-US" dirty="0" smtClean="0"/>
              <a:t>Many possible ways of comparison</a:t>
            </a:r>
          </a:p>
          <a:p>
            <a:pPr lvl="1"/>
            <a:r>
              <a:rPr lang="en-US" dirty="0" smtClean="0"/>
              <a:t>Data level: comparing with individual data objects</a:t>
            </a:r>
          </a:p>
          <a:p>
            <a:pPr lvl="1"/>
            <a:r>
              <a:rPr lang="en-US" dirty="0" smtClean="0"/>
              <a:t>Feature level: using features to summarize </a:t>
            </a:r>
            <a:r>
              <a:rPr lang="en-US" dirty="0" smtClean="0"/>
              <a:t>reference </a:t>
            </a:r>
            <a:r>
              <a:rPr lang="en-US" dirty="0" smtClean="0"/>
              <a:t>inlying data</a:t>
            </a:r>
          </a:p>
          <a:p>
            <a:pPr lvl="1"/>
            <a:r>
              <a:rPr lang="en-US" dirty="0" smtClean="0"/>
              <a:t>Model level: deliberating how an outlier deviates from a model producing inlying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6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Level Description &amp;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an outlier in the data set</a:t>
            </a:r>
          </a:p>
          <a:p>
            <a:r>
              <a:rPr lang="en-US" dirty="0" smtClean="0"/>
              <a:t>Interpretation: using other points in the data set to provide interpretation</a:t>
            </a:r>
          </a:p>
          <a:p>
            <a:pPr lvl="1"/>
            <a:r>
              <a:rPr lang="en-US" dirty="0" smtClean="0"/>
              <a:t>The nearest neighbors that are still far away</a:t>
            </a:r>
          </a:p>
          <a:p>
            <a:pPr lvl="1"/>
            <a:r>
              <a:rPr lang="en-US" dirty="0" smtClean="0"/>
              <a:t>Known outliers that are similar</a:t>
            </a:r>
          </a:p>
          <a:p>
            <a:pPr lvl="1"/>
            <a:r>
              <a:rPr lang="en-US" dirty="0" smtClean="0"/>
              <a:t>Distribution evidence</a:t>
            </a:r>
          </a:p>
          <a:p>
            <a:pPr lvl="1"/>
            <a:r>
              <a:rPr lang="mr-IN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18" y="1452547"/>
            <a:ext cx="2881312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9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intuitive for business users</a:t>
            </a:r>
          </a:p>
          <a:p>
            <a:r>
              <a:rPr lang="en-US" dirty="0" smtClean="0"/>
              <a:t>Visualize-able and friendly to visual analytics</a:t>
            </a:r>
          </a:p>
          <a:p>
            <a:r>
              <a:rPr lang="en-US" dirty="0" smtClean="0"/>
              <a:t>Often actionable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93" y="2385010"/>
            <a:ext cx="4049713" cy="22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1990" y="2023060"/>
            <a:ext cx="2720978" cy="2532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Symptoms: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overweight,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pressure,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pain,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of breadth,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pain,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sweat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00403" y="555018"/>
            <a:ext cx="8077200" cy="1657350"/>
          </a:xfrm>
          <a:prstGeom prst="cloudCallout">
            <a:avLst>
              <a:gd name="adj1" fmla="val 20932"/>
              <a:gd name="adj2" fmla="val 73838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what aspect is he most similar to cases of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coronary artery disease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at the same time, dissimilar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adiposity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595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689</Words>
  <Application>Microsoft Macintosh PowerPoint</Application>
  <PresentationFormat>On-screen Show (16:9)</PresentationFormat>
  <Paragraphs>105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Outlier Description and Interpretation</vt:lpstr>
      <vt:lpstr>PowerPoint Presentation</vt:lpstr>
      <vt:lpstr>Finding Only Outliers Is Not Useful</vt:lpstr>
      <vt:lpstr>Making Outlier Detection Meaningful</vt:lpstr>
      <vt:lpstr>How to Produce Description &amp; Interpretation? </vt:lpstr>
      <vt:lpstr>Data Level Description &amp; Interpretation</vt:lpstr>
      <vt:lpstr>Example</vt:lpstr>
      <vt:lpstr>Advantages</vt:lpstr>
      <vt:lpstr>PowerPoint Presentation</vt:lpstr>
      <vt:lpstr>Fraud Suspect Analysis</vt:lpstr>
      <vt:lpstr>Contrast Subspace Finding</vt:lpstr>
      <vt:lpstr>Problem Formulation</vt:lpstr>
      <vt:lpstr>Complexity</vt:lpstr>
      <vt:lpstr>From Outlier Detection to Outlyingness Detection</vt:lpstr>
      <vt:lpstr>In Which Aspects Johnson Is Good?</vt:lpstr>
      <vt:lpstr>Fraud Investigation</vt:lpstr>
      <vt:lpstr>Outlying/Outstanding Aspect Mining</vt:lpstr>
      <vt:lpstr>Problem Formulation</vt:lpstr>
      <vt:lpstr>Why Rank Statistics?</vt:lpstr>
      <vt:lpstr>Unsupervised Problem Formulation</vt:lpstr>
      <vt:lpstr>Outliers against Models</vt:lpstr>
      <vt:lpstr>Description &amp; Interpretation Using Models</vt:lpstr>
      <vt:lpstr>Summary</vt:lpstr>
      <vt:lpstr>PowerPoint Presentation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Outlier Description and Interpretation</dc:title>
  <dc:creator>Jian Pei</dc:creator>
  <cp:lastModifiedBy>Jian Pei</cp:lastModifiedBy>
  <cp:revision>25</cp:revision>
  <dcterms:created xsi:type="dcterms:W3CDTF">2018-08-14T03:20:35Z</dcterms:created>
  <dcterms:modified xsi:type="dcterms:W3CDTF">2018-08-20T09:47:45Z</dcterms:modified>
</cp:coreProperties>
</file>