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14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128.xml" ContentType="application/vnd.openxmlformats-officedocument.presentationml.slide+xml"/>
  <Override PartName="/ppt/slides/slide137.xml" ContentType="application/vnd.openxmlformats-officedocument.presentationml.slide+xml"/>
  <Override PartName="/ppt/slides/slide146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44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3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1363" r:id="rId2"/>
    <p:sldId id="1891" r:id="rId3"/>
    <p:sldId id="1894" r:id="rId4"/>
    <p:sldId id="1895" r:id="rId5"/>
    <p:sldId id="1899" r:id="rId6"/>
    <p:sldId id="1896" r:id="rId7"/>
    <p:sldId id="1897" r:id="rId8"/>
    <p:sldId id="1898" r:id="rId9"/>
    <p:sldId id="1911" r:id="rId10"/>
    <p:sldId id="1900" r:id="rId11"/>
    <p:sldId id="1901" r:id="rId12"/>
    <p:sldId id="1902" r:id="rId13"/>
    <p:sldId id="1903" r:id="rId14"/>
    <p:sldId id="1904" r:id="rId15"/>
    <p:sldId id="1908" r:id="rId16"/>
    <p:sldId id="1905" r:id="rId17"/>
    <p:sldId id="1910" r:id="rId18"/>
    <p:sldId id="2015" r:id="rId19"/>
    <p:sldId id="1906" r:id="rId20"/>
    <p:sldId id="2016" r:id="rId21"/>
    <p:sldId id="1944" r:id="rId22"/>
    <p:sldId id="1946" r:id="rId23"/>
    <p:sldId id="1945" r:id="rId24"/>
    <p:sldId id="1947" r:id="rId25"/>
    <p:sldId id="1912" r:id="rId26"/>
    <p:sldId id="1913" r:id="rId27"/>
    <p:sldId id="1914" r:id="rId28"/>
    <p:sldId id="1915" r:id="rId29"/>
    <p:sldId id="1948" r:id="rId30"/>
    <p:sldId id="1951" r:id="rId31"/>
    <p:sldId id="1950" r:id="rId32"/>
    <p:sldId id="1952" r:id="rId33"/>
    <p:sldId id="1918" r:id="rId34"/>
    <p:sldId id="1919" r:id="rId35"/>
    <p:sldId id="1920" r:id="rId36"/>
    <p:sldId id="1953" r:id="rId37"/>
    <p:sldId id="1916" r:id="rId38"/>
    <p:sldId id="1922" r:id="rId39"/>
    <p:sldId id="1921" r:id="rId40"/>
    <p:sldId id="1954" r:id="rId41"/>
    <p:sldId id="1955" r:id="rId42"/>
    <p:sldId id="1923" r:id="rId43"/>
    <p:sldId id="1933" r:id="rId44"/>
    <p:sldId id="1934" r:id="rId45"/>
    <p:sldId id="1956" r:id="rId46"/>
    <p:sldId id="1928" r:id="rId47"/>
    <p:sldId id="259" r:id="rId48"/>
    <p:sldId id="261" r:id="rId49"/>
    <p:sldId id="608" r:id="rId50"/>
    <p:sldId id="1203" r:id="rId51"/>
    <p:sldId id="1204" r:id="rId52"/>
    <p:sldId id="1205" r:id="rId53"/>
    <p:sldId id="1206" r:id="rId54"/>
    <p:sldId id="1758" r:id="rId55"/>
    <p:sldId id="1741" r:id="rId56"/>
    <p:sldId id="1985" r:id="rId57"/>
    <p:sldId id="1986" r:id="rId58"/>
    <p:sldId id="1957" r:id="rId59"/>
    <p:sldId id="1505" r:id="rId60"/>
    <p:sldId id="1713" r:id="rId61"/>
    <p:sldId id="1510" r:id="rId62"/>
    <p:sldId id="1511" r:id="rId63"/>
    <p:sldId id="1502" r:id="rId64"/>
    <p:sldId id="1575" r:id="rId65"/>
    <p:sldId id="1574" r:id="rId66"/>
    <p:sldId id="1487" r:id="rId67"/>
    <p:sldId id="1488" r:id="rId68"/>
    <p:sldId id="1498" r:id="rId69"/>
    <p:sldId id="1499" r:id="rId70"/>
    <p:sldId id="1880" r:id="rId71"/>
    <p:sldId id="1500" r:id="rId72"/>
    <p:sldId id="1501" r:id="rId73"/>
    <p:sldId id="1477" r:id="rId74"/>
    <p:sldId id="1478" r:id="rId75"/>
    <p:sldId id="1489" r:id="rId76"/>
    <p:sldId id="1490" r:id="rId77"/>
    <p:sldId id="1970" r:id="rId78"/>
    <p:sldId id="1971" r:id="rId79"/>
    <p:sldId id="1972" r:id="rId80"/>
    <p:sldId id="1973" r:id="rId81"/>
    <p:sldId id="1974" r:id="rId82"/>
    <p:sldId id="1975" r:id="rId83"/>
    <p:sldId id="1976" r:id="rId84"/>
    <p:sldId id="1977" r:id="rId85"/>
    <p:sldId id="1978" r:id="rId86"/>
    <p:sldId id="1979" r:id="rId87"/>
    <p:sldId id="1980" r:id="rId88"/>
    <p:sldId id="2013" r:id="rId89"/>
    <p:sldId id="2014" r:id="rId90"/>
    <p:sldId id="309" r:id="rId91"/>
    <p:sldId id="310" r:id="rId92"/>
    <p:sldId id="311" r:id="rId93"/>
    <p:sldId id="312" r:id="rId94"/>
    <p:sldId id="314" r:id="rId95"/>
    <p:sldId id="315" r:id="rId96"/>
    <p:sldId id="316" r:id="rId97"/>
    <p:sldId id="317" r:id="rId98"/>
    <p:sldId id="318" r:id="rId99"/>
    <p:sldId id="1252" r:id="rId100"/>
    <p:sldId id="1493" r:id="rId101"/>
    <p:sldId id="1494" r:id="rId102"/>
    <p:sldId id="1496" r:id="rId103"/>
    <p:sldId id="1518" r:id="rId104"/>
    <p:sldId id="1521" r:id="rId105"/>
    <p:sldId id="1522" r:id="rId106"/>
    <p:sldId id="1523" r:id="rId107"/>
    <p:sldId id="1526" r:id="rId108"/>
    <p:sldId id="1251" r:id="rId109"/>
    <p:sldId id="1527" r:id="rId110"/>
    <p:sldId id="1969" r:id="rId111"/>
    <p:sldId id="1615" r:id="rId112"/>
    <p:sldId id="1620" r:id="rId113"/>
    <p:sldId id="1613" r:id="rId114"/>
    <p:sldId id="1614" r:id="rId115"/>
    <p:sldId id="1617" r:id="rId116"/>
    <p:sldId id="1618" r:id="rId117"/>
    <p:sldId id="1619" r:id="rId118"/>
    <p:sldId id="1881" r:id="rId119"/>
    <p:sldId id="1882" r:id="rId120"/>
    <p:sldId id="1883" r:id="rId121"/>
    <p:sldId id="1884" r:id="rId122"/>
    <p:sldId id="1889" r:id="rId123"/>
    <p:sldId id="1890" r:id="rId124"/>
    <p:sldId id="1885" r:id="rId125"/>
    <p:sldId id="1886" r:id="rId126"/>
    <p:sldId id="1887" r:id="rId127"/>
    <p:sldId id="1888" r:id="rId128"/>
    <p:sldId id="1987" r:id="rId129"/>
    <p:sldId id="1988" r:id="rId130"/>
    <p:sldId id="1989" r:id="rId131"/>
    <p:sldId id="1990" r:id="rId132"/>
    <p:sldId id="1991" r:id="rId133"/>
    <p:sldId id="2008" r:id="rId134"/>
    <p:sldId id="2009" r:id="rId135"/>
    <p:sldId id="2010" r:id="rId136"/>
    <p:sldId id="2011" r:id="rId137"/>
    <p:sldId id="1992" r:id="rId138"/>
    <p:sldId id="1993" r:id="rId139"/>
    <p:sldId id="1994" r:id="rId140"/>
    <p:sldId id="1995" r:id="rId141"/>
    <p:sldId id="1996" r:id="rId142"/>
    <p:sldId id="1997" r:id="rId143"/>
    <p:sldId id="1998" r:id="rId144"/>
    <p:sldId id="1999" r:id="rId145"/>
    <p:sldId id="2000" r:id="rId146"/>
    <p:sldId id="2001" r:id="rId147"/>
    <p:sldId id="2002" r:id="rId148"/>
    <p:sldId id="2003" r:id="rId149"/>
    <p:sldId id="2004" r:id="rId150"/>
    <p:sldId id="2005" r:id="rId151"/>
    <p:sldId id="2006" r:id="rId152"/>
    <p:sldId id="2007" r:id="rId153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3200" b="1" i="1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CC00"/>
    <a:srgbClr val="FF9900"/>
    <a:srgbClr val="FF0000"/>
    <a:srgbClr val="AF2BA9"/>
    <a:srgbClr val="FFCC00"/>
    <a:srgbClr val="969696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9312" autoAdjust="0"/>
  </p:normalViewPr>
  <p:slideViewPr>
    <p:cSldViewPr>
      <p:cViewPr>
        <p:scale>
          <a:sx n="66" d="100"/>
          <a:sy n="66" d="100"/>
        </p:scale>
        <p:origin x="-62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slide" Target="slides/slide1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4403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4036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7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8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9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0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41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4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47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BE15FF-B11B-4A22-8C72-6B0C94C89D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B008F4-F4D3-4822-A570-34E4A5A7A19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71FCFF-663E-4B25-9600-876BEEC8C7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85DD872-97D5-4A62-9C70-3DB4685218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E707F1-CD0A-4CE1-A529-1BD95C2C50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2EED30-EB86-4B57-A6F4-35E6F67E71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29DBD8-C2CC-47A3-9EF9-0C4BEFD98A2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868881-5FF4-4EEB-87DA-9354410036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6553BB-BBB3-45C1-A4C0-F5DF31EC4A8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609C6F-4C4A-457D-82ED-F37817BEF0A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5AA369-B970-4FAC-BFC2-89168A35DE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46E9F-1375-4A11-B110-3A770D7463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i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>
                <a:latin typeface="Arial" charset="0"/>
              </a:defRPr>
            </a:lvl1pPr>
          </a:lstStyle>
          <a:p>
            <a:fld id="{DCD4BDB6-9ED9-4664-8E57-2B9D1DA2F0B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4301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301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1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2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02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 i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s.cmu.edu/philosophy/kelly/papers/burginfixed4.pdf" TargetMode="External"/><Relationship Id="rId2" Type="http://schemas.openxmlformats.org/officeDocument/2006/relationships/hyperlink" Target="http://www.hss.cmu.edu/philosophy/kelly/papers/kellyinfo14.pdf" TargetMode="Externa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838200"/>
            <a:ext cx="7848600" cy="2819400"/>
          </a:xfrm>
        </p:spPr>
        <p:txBody>
          <a:bodyPr/>
          <a:lstStyle/>
          <a:p>
            <a:r>
              <a:rPr lang="en-US" sz="5400">
                <a:solidFill>
                  <a:schemeClr val="hlink"/>
                </a:solidFill>
              </a:rPr>
              <a:t>Ockham’s Razor in Causal Discovery: A New Explanation</a:t>
            </a:r>
            <a:endParaRPr lang="en-US" sz="5400"/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962400"/>
            <a:ext cx="8229600" cy="2438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Kevin T. Kelly </a:t>
            </a:r>
          </a:p>
          <a:p>
            <a:pPr>
              <a:lnSpc>
                <a:spcPct val="80000"/>
              </a:lnSpc>
            </a:pPr>
            <a:r>
              <a:rPr lang="en-US" sz="2400"/>
              <a:t>Conor Mayo-Wilson</a:t>
            </a:r>
          </a:p>
          <a:p>
            <a:pPr>
              <a:lnSpc>
                <a:spcPct val="80000"/>
              </a:lnSpc>
            </a:pPr>
            <a:r>
              <a:rPr lang="en-US" sz="2400"/>
              <a:t>Department of Philosophy</a:t>
            </a:r>
          </a:p>
          <a:p>
            <a:pPr>
              <a:lnSpc>
                <a:spcPct val="80000"/>
              </a:lnSpc>
            </a:pPr>
            <a:r>
              <a:rPr lang="en-US" sz="2400"/>
              <a:t>Joint Program in Logic and Computation</a:t>
            </a:r>
          </a:p>
          <a:p>
            <a:pPr>
              <a:lnSpc>
                <a:spcPct val="80000"/>
              </a:lnSpc>
            </a:pPr>
            <a:r>
              <a:rPr lang="en-US" sz="2400"/>
              <a:t>Carnegie Mellon University</a:t>
            </a:r>
          </a:p>
          <a:p>
            <a:pPr>
              <a:lnSpc>
                <a:spcPct val="80000"/>
              </a:lnSpc>
            </a:pPr>
            <a:r>
              <a:rPr lang="en-US"/>
              <a:t>www.hss.cmu.edu/philosophy/faculty-kelly.php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2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Ironic Alliance</a:t>
            </a:r>
          </a:p>
        </p:txBody>
      </p:sp>
      <p:sp>
        <p:nvSpPr>
          <p:cNvPr id="2014231" name="Line 23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4232" name="Line 24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4233" name="Text Box 25"/>
          <p:cNvSpPr txBox="1">
            <a:spLocks noChangeArrowheads="1"/>
          </p:cNvSpPr>
          <p:nvPr/>
        </p:nvSpPr>
        <p:spPr bwMode="auto">
          <a:xfrm>
            <a:off x="838200" y="5486400"/>
            <a:ext cx="1047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Lead</a:t>
            </a:r>
          </a:p>
        </p:txBody>
      </p:sp>
      <p:sp>
        <p:nvSpPr>
          <p:cNvPr id="2014234" name="Text Box 26"/>
          <p:cNvSpPr txBox="1">
            <a:spLocks noChangeArrowheads="1"/>
          </p:cNvSpPr>
          <p:nvPr/>
        </p:nvSpPr>
        <p:spPr bwMode="auto">
          <a:xfrm rot="-5400000">
            <a:off x="257175" y="4941888"/>
            <a:ext cx="677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IQ</a:t>
            </a:r>
          </a:p>
        </p:txBody>
      </p:sp>
      <p:grpSp>
        <p:nvGrpSpPr>
          <p:cNvPr id="2014235" name="Group 27"/>
          <p:cNvGrpSpPr>
            <a:grpSpLocks/>
          </p:cNvGrpSpPr>
          <p:nvPr/>
        </p:nvGrpSpPr>
        <p:grpSpPr bwMode="auto">
          <a:xfrm rot="5400000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14236" name="Oval 28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37" name="Oval 29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38" name="Oval 30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39" name="Oval 31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0" name="Oval 32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1" name="Oval 33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2" name="Oval 34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3" name="Oval 35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4" name="Oval 36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5" name="Oval 3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6" name="Oval 38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7" name="Oval 39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248" name="Oval 40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4271" name="Text Box 63"/>
          <p:cNvSpPr txBox="1">
            <a:spLocks noChangeArrowheads="1"/>
          </p:cNvSpPr>
          <p:nvPr/>
        </p:nvSpPr>
        <p:spPr bwMode="auto">
          <a:xfrm>
            <a:off x="3352800" y="1524000"/>
            <a:ext cx="53800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Ha! You will never </a:t>
            </a:r>
            <a:r>
              <a:rPr lang="en-US">
                <a:solidFill>
                  <a:schemeClr val="hlink"/>
                </a:solidFill>
              </a:rPr>
              <a:t>prove</a:t>
            </a:r>
            <a:r>
              <a:rPr lang="en-US"/>
              <a:t> that</a:t>
            </a:r>
          </a:p>
          <a:p>
            <a:r>
              <a:rPr lang="en-US"/>
              <a:t>lead affects IQ…</a:t>
            </a:r>
          </a:p>
        </p:txBody>
      </p:sp>
      <p:sp>
        <p:nvSpPr>
          <p:cNvPr id="2014272" name="Line 64"/>
          <p:cNvSpPr>
            <a:spLocks noChangeShapeType="1"/>
          </p:cNvSpPr>
          <p:nvPr/>
        </p:nvSpPr>
        <p:spPr bwMode="auto">
          <a:xfrm>
            <a:off x="6400800" y="27432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4273" name="Line 65"/>
          <p:cNvSpPr>
            <a:spLocks noChangeShapeType="1"/>
          </p:cNvSpPr>
          <p:nvPr/>
        </p:nvSpPr>
        <p:spPr bwMode="auto">
          <a:xfrm flipH="1" flipV="1">
            <a:off x="1066800" y="3276600"/>
            <a:ext cx="2514600" cy="213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4354" name="Group 146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14332" name="Oval 124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3" name="Rectangle 125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4" name="Rectangle 126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5" name="Rectangle 127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6" name="Rectangle 128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7" name="Oval 129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8" name="Oval 130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39" name="Oval 131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40" name="Oval 132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341" name="Oval 133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4342" name="Group 134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4343" name="Freeform 135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4344" name="Freeform 136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4345" name="Oval 137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4346" name="Group 138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4347" name="Oval 13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348" name="Oval 14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4349" name="Freeform 141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4350" name="Group 142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4351" name="Oval 143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352" name="Oval 144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4386" name="AutoShape 178"/>
          <p:cNvSpPr>
            <a:spLocks noChangeArrowheads="1"/>
          </p:cNvSpPr>
          <p:nvPr/>
        </p:nvSpPr>
        <p:spPr bwMode="auto">
          <a:xfrm rot="-2069312">
            <a:off x="6096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87" name="AutoShape 179"/>
          <p:cNvSpPr>
            <a:spLocks noChangeArrowheads="1"/>
          </p:cNvSpPr>
          <p:nvPr/>
        </p:nvSpPr>
        <p:spPr bwMode="auto">
          <a:xfrm rot="2069312" flipH="1">
            <a:off x="6477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89" name="Oval 181"/>
          <p:cNvSpPr>
            <a:spLocks noChangeArrowheads="1"/>
          </p:cNvSpPr>
          <p:nvPr/>
        </p:nvSpPr>
        <p:spPr bwMode="auto">
          <a:xfrm rot="-1373433">
            <a:off x="5715000" y="4176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0" name="Rectangle 182"/>
          <p:cNvSpPr>
            <a:spLocks noChangeArrowheads="1"/>
          </p:cNvSpPr>
          <p:nvPr/>
        </p:nvSpPr>
        <p:spPr bwMode="auto">
          <a:xfrm rot="1879721">
            <a:off x="5791200" y="4400550"/>
            <a:ext cx="496888" cy="7143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1" name="Rectangle 183"/>
          <p:cNvSpPr>
            <a:spLocks noChangeArrowheads="1"/>
          </p:cNvSpPr>
          <p:nvPr/>
        </p:nvSpPr>
        <p:spPr bwMode="auto">
          <a:xfrm rot="-2120236">
            <a:off x="6538913" y="4471988"/>
            <a:ext cx="495300" cy="7143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2" name="Rectangle 184"/>
          <p:cNvSpPr>
            <a:spLocks noChangeArrowheads="1"/>
          </p:cNvSpPr>
          <p:nvPr/>
        </p:nvSpPr>
        <p:spPr bwMode="auto">
          <a:xfrm>
            <a:off x="6538913" y="4756150"/>
            <a:ext cx="60325" cy="354013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3" name="Rectangle 185"/>
          <p:cNvSpPr>
            <a:spLocks noChangeArrowheads="1"/>
          </p:cNvSpPr>
          <p:nvPr/>
        </p:nvSpPr>
        <p:spPr bwMode="auto">
          <a:xfrm>
            <a:off x="6226175" y="4827588"/>
            <a:ext cx="61913" cy="2825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4" name="Oval 186"/>
          <p:cNvSpPr>
            <a:spLocks noChangeArrowheads="1"/>
          </p:cNvSpPr>
          <p:nvPr/>
        </p:nvSpPr>
        <p:spPr bwMode="auto">
          <a:xfrm>
            <a:off x="6102350" y="4471988"/>
            <a:ext cx="622300" cy="4254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5" name="Oval 187"/>
          <p:cNvSpPr>
            <a:spLocks noChangeArrowheads="1"/>
          </p:cNvSpPr>
          <p:nvPr/>
        </p:nvSpPr>
        <p:spPr bwMode="auto">
          <a:xfrm rot="1722357">
            <a:off x="5976938" y="4968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6" name="Oval 188"/>
          <p:cNvSpPr>
            <a:spLocks noChangeArrowheads="1"/>
          </p:cNvSpPr>
          <p:nvPr/>
        </p:nvSpPr>
        <p:spPr bwMode="auto">
          <a:xfrm>
            <a:off x="6475413" y="5040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7" name="Oval 189"/>
          <p:cNvSpPr>
            <a:spLocks noChangeArrowheads="1"/>
          </p:cNvSpPr>
          <p:nvPr/>
        </p:nvSpPr>
        <p:spPr bwMode="auto">
          <a:xfrm rot="-1373433">
            <a:off x="6913563" y="4286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398" name="Oval 190"/>
          <p:cNvSpPr>
            <a:spLocks noChangeArrowheads="1"/>
          </p:cNvSpPr>
          <p:nvPr/>
        </p:nvSpPr>
        <p:spPr bwMode="auto">
          <a:xfrm rot="-1373433">
            <a:off x="5729288" y="4187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4399" name="Group 191"/>
          <p:cNvGrpSpPr>
            <a:grpSpLocks/>
          </p:cNvGrpSpPr>
          <p:nvPr/>
        </p:nvGrpSpPr>
        <p:grpSpPr bwMode="auto">
          <a:xfrm>
            <a:off x="6324600" y="4495800"/>
            <a:ext cx="228600" cy="381000"/>
            <a:chOff x="4992" y="1776"/>
            <a:chExt cx="432" cy="720"/>
          </a:xfrm>
        </p:grpSpPr>
        <p:sp>
          <p:nvSpPr>
            <p:cNvPr id="2014400" name="Freeform 192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4401" name="Freeform 193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4402" name="Oval 194"/>
          <p:cNvSpPr>
            <a:spLocks noChangeArrowheads="1"/>
          </p:cNvSpPr>
          <p:nvPr/>
        </p:nvSpPr>
        <p:spPr bwMode="auto">
          <a:xfrm>
            <a:off x="6146800" y="3962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06" name="Freeform 198"/>
          <p:cNvSpPr>
            <a:spLocks/>
          </p:cNvSpPr>
          <p:nvPr/>
        </p:nvSpPr>
        <p:spPr bwMode="auto">
          <a:xfrm>
            <a:off x="6338888" y="4419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4449" name="Group 241"/>
          <p:cNvGrpSpPr>
            <a:grpSpLocks/>
          </p:cNvGrpSpPr>
          <p:nvPr/>
        </p:nvGrpSpPr>
        <p:grpSpPr bwMode="auto">
          <a:xfrm flipV="1">
            <a:off x="6188075" y="4100513"/>
            <a:ext cx="458788" cy="188912"/>
            <a:chOff x="3898" y="2583"/>
            <a:chExt cx="289" cy="119"/>
          </a:xfrm>
        </p:grpSpPr>
        <p:grpSp>
          <p:nvGrpSpPr>
            <p:cNvPr id="2014403" name="Group 195"/>
            <p:cNvGrpSpPr>
              <a:grpSpLocks/>
            </p:cNvGrpSpPr>
            <p:nvPr/>
          </p:nvGrpSpPr>
          <p:grpSpPr bwMode="auto">
            <a:xfrm rot="18259277">
              <a:off x="3906" y="2575"/>
              <a:ext cx="118" cy="134"/>
              <a:chOff x="3801" y="3295"/>
              <a:chExt cx="118" cy="134"/>
            </a:xfrm>
          </p:grpSpPr>
          <p:sp>
            <p:nvSpPr>
              <p:cNvPr id="2014404" name="Oval 19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405" name="Oval 19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4407" name="Group 199"/>
            <p:cNvGrpSpPr>
              <a:grpSpLocks/>
            </p:cNvGrpSpPr>
            <p:nvPr/>
          </p:nvGrpSpPr>
          <p:grpSpPr bwMode="auto">
            <a:xfrm rot="18465996">
              <a:off x="4060" y="2575"/>
              <a:ext cx="118" cy="136"/>
              <a:chOff x="3955" y="3295"/>
              <a:chExt cx="118" cy="136"/>
            </a:xfrm>
          </p:grpSpPr>
          <p:sp>
            <p:nvSpPr>
              <p:cNvPr id="2014408" name="Oval 200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409" name="Oval 201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14410" name="Group 202"/>
          <p:cNvGrpSpPr>
            <a:grpSpLocks/>
          </p:cNvGrpSpPr>
          <p:nvPr/>
        </p:nvGrpSpPr>
        <p:grpSpPr bwMode="auto">
          <a:xfrm>
            <a:off x="7010400" y="4000500"/>
            <a:ext cx="304800" cy="571500"/>
            <a:chOff x="3120" y="4152"/>
            <a:chExt cx="336" cy="792"/>
          </a:xfrm>
        </p:grpSpPr>
        <p:sp>
          <p:nvSpPr>
            <p:cNvPr id="2014411" name="Rectangle 203"/>
            <p:cNvSpPr>
              <a:spLocks noChangeArrowheads="1"/>
            </p:cNvSpPr>
            <p:nvPr/>
          </p:nvSpPr>
          <p:spPr bwMode="auto">
            <a:xfrm>
              <a:off x="3120" y="4152"/>
              <a:ext cx="336" cy="7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4412" name="Oval 204"/>
            <p:cNvSpPr>
              <a:spLocks noChangeArrowheads="1"/>
            </p:cNvSpPr>
            <p:nvPr/>
          </p:nvSpPr>
          <p:spPr bwMode="auto">
            <a:xfrm>
              <a:off x="3168" y="4512"/>
              <a:ext cx="240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4414" name="Oval 206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15" name="Rectangle 207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16" name="Rectangle 208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17" name="Rectangle 209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18" name="Rectangle 210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19" name="Oval 211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20" name="Oval 212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27" name="Oval 219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28" name="Oval 220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29" name="Oval 221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0" name="Oval 222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1" name="Freeform 223"/>
          <p:cNvSpPr>
            <a:spLocks/>
          </p:cNvSpPr>
          <p:nvPr/>
        </p:nvSpPr>
        <p:spPr bwMode="auto">
          <a:xfrm flipV="1"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4432" name="Oval 224"/>
          <p:cNvSpPr>
            <a:spLocks noChangeArrowheads="1"/>
          </p:cNvSpPr>
          <p:nvPr/>
        </p:nvSpPr>
        <p:spPr bwMode="auto">
          <a:xfrm>
            <a:off x="5029200" y="48768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3" name="AutoShape 225"/>
          <p:cNvSpPr>
            <a:spLocks noChangeArrowheads="1"/>
          </p:cNvSpPr>
          <p:nvPr/>
        </p:nvSpPr>
        <p:spPr bwMode="auto">
          <a:xfrm>
            <a:off x="7162800" y="3048000"/>
            <a:ext cx="1676400" cy="609600"/>
          </a:xfrm>
          <a:prstGeom prst="cloudCallout">
            <a:avLst>
              <a:gd name="adj1" fmla="val -13449"/>
              <a:gd name="adj2" fmla="val 89065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14434" name="Rectangle 226"/>
          <p:cNvSpPr>
            <a:spLocks noChangeArrowheads="1"/>
          </p:cNvSpPr>
          <p:nvPr/>
        </p:nvSpPr>
        <p:spPr bwMode="auto">
          <a:xfrm>
            <a:off x="77724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5" name="Rectangle 227"/>
          <p:cNvSpPr>
            <a:spLocks noChangeArrowheads="1"/>
          </p:cNvSpPr>
          <p:nvPr/>
        </p:nvSpPr>
        <p:spPr bwMode="auto">
          <a:xfrm>
            <a:off x="80772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6" name="Rectangle 228"/>
          <p:cNvSpPr>
            <a:spLocks noChangeArrowheads="1"/>
          </p:cNvSpPr>
          <p:nvPr/>
        </p:nvSpPr>
        <p:spPr bwMode="auto">
          <a:xfrm>
            <a:off x="83820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7" name="Oval 229"/>
          <p:cNvSpPr>
            <a:spLocks noChangeArrowheads="1"/>
          </p:cNvSpPr>
          <p:nvPr/>
        </p:nvSpPr>
        <p:spPr bwMode="auto">
          <a:xfrm>
            <a:off x="8305800" y="37338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8" name="Oval 230"/>
          <p:cNvSpPr>
            <a:spLocks noChangeArrowheads="1"/>
          </p:cNvSpPr>
          <p:nvPr/>
        </p:nvSpPr>
        <p:spPr bwMode="auto">
          <a:xfrm>
            <a:off x="8382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39" name="Oval 231"/>
          <p:cNvSpPr>
            <a:spLocks noChangeArrowheads="1"/>
          </p:cNvSpPr>
          <p:nvPr/>
        </p:nvSpPr>
        <p:spPr bwMode="auto">
          <a:xfrm>
            <a:off x="8001000" y="3810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40" name="Oval 232"/>
          <p:cNvSpPr>
            <a:spLocks noChangeArrowheads="1"/>
          </p:cNvSpPr>
          <p:nvPr/>
        </p:nvSpPr>
        <p:spPr bwMode="auto">
          <a:xfrm>
            <a:off x="8001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4441" name="Rectangle 233"/>
          <p:cNvSpPr>
            <a:spLocks noChangeArrowheads="1"/>
          </p:cNvSpPr>
          <p:nvPr/>
        </p:nvSpPr>
        <p:spPr bwMode="auto">
          <a:xfrm>
            <a:off x="7696200" y="4343400"/>
            <a:ext cx="990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4442" name="Group 234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14443" name="Group 235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4444" name="Oval 23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445" name="Oval 23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4446" name="Group 238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4447" name="Oval 23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4448" name="Oval 24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4450" name="Text Box 242"/>
          <p:cNvSpPr txBox="1">
            <a:spLocks noChangeArrowheads="1"/>
          </p:cNvSpPr>
          <p:nvPr/>
        </p:nvSpPr>
        <p:spPr bwMode="auto">
          <a:xfrm>
            <a:off x="4343400" y="3581400"/>
            <a:ext cx="1601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industry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Empirical Complexity</a:t>
            </a:r>
          </a:p>
        </p:txBody>
      </p:sp>
      <p:sp>
        <p:nvSpPr>
          <p:cNvPr id="1547269" name="Rectangle 5"/>
          <p:cNvSpPr>
            <a:spLocks noChangeArrowheads="1"/>
          </p:cNvSpPr>
          <p:nvPr/>
        </p:nvSpPr>
        <p:spPr bwMode="auto">
          <a:xfrm>
            <a:off x="31242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70" name="Oval 6"/>
          <p:cNvSpPr>
            <a:spLocks noChangeArrowheads="1"/>
          </p:cNvSpPr>
          <p:nvPr/>
        </p:nvSpPr>
        <p:spPr bwMode="auto">
          <a:xfrm>
            <a:off x="3284538" y="470058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71" name="Rectangle 7"/>
          <p:cNvSpPr>
            <a:spLocks noChangeArrowheads="1"/>
          </p:cNvSpPr>
          <p:nvPr/>
        </p:nvSpPr>
        <p:spPr bwMode="auto">
          <a:xfrm>
            <a:off x="41910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72" name="Oval 8"/>
          <p:cNvSpPr>
            <a:spLocks noChangeArrowheads="1"/>
          </p:cNvSpPr>
          <p:nvPr/>
        </p:nvSpPr>
        <p:spPr bwMode="auto">
          <a:xfrm>
            <a:off x="4351338" y="470058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73" name="Rectangle 9"/>
          <p:cNvSpPr>
            <a:spLocks noChangeArrowheads="1"/>
          </p:cNvSpPr>
          <p:nvPr/>
        </p:nvSpPr>
        <p:spPr bwMode="auto">
          <a:xfrm>
            <a:off x="52578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74" name="Oval 10"/>
          <p:cNvSpPr>
            <a:spLocks noChangeArrowheads="1"/>
          </p:cNvSpPr>
          <p:nvPr/>
        </p:nvSpPr>
        <p:spPr bwMode="auto">
          <a:xfrm>
            <a:off x="5418138" y="4700588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75" name="Rectangle 11"/>
          <p:cNvSpPr>
            <a:spLocks noChangeArrowheads="1"/>
          </p:cNvSpPr>
          <p:nvPr/>
        </p:nvSpPr>
        <p:spPr bwMode="auto">
          <a:xfrm>
            <a:off x="20574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76" name="Oval 12"/>
          <p:cNvSpPr>
            <a:spLocks noChangeArrowheads="1"/>
          </p:cNvSpPr>
          <p:nvPr/>
        </p:nvSpPr>
        <p:spPr bwMode="auto">
          <a:xfrm>
            <a:off x="22177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77" name="Oval 13"/>
          <p:cNvSpPr>
            <a:spLocks noChangeArrowheads="1"/>
          </p:cNvSpPr>
          <p:nvPr/>
        </p:nvSpPr>
        <p:spPr bwMode="auto">
          <a:xfrm>
            <a:off x="26971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78" name="Rectangle 14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79" name="Oval 15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80" name="Oval 16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81" name="Rectangle 17"/>
          <p:cNvSpPr>
            <a:spLocks noChangeArrowheads="1"/>
          </p:cNvSpPr>
          <p:nvPr/>
        </p:nvSpPr>
        <p:spPr bwMode="auto">
          <a:xfrm>
            <a:off x="5737225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82" name="Oval 18"/>
          <p:cNvSpPr>
            <a:spLocks noChangeArrowheads="1"/>
          </p:cNvSpPr>
          <p:nvPr/>
        </p:nvSpPr>
        <p:spPr bwMode="auto">
          <a:xfrm>
            <a:off x="58975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83" name="Oval 19"/>
          <p:cNvSpPr>
            <a:spLocks noChangeArrowheads="1"/>
          </p:cNvSpPr>
          <p:nvPr/>
        </p:nvSpPr>
        <p:spPr bwMode="auto">
          <a:xfrm>
            <a:off x="6378575" y="3687763"/>
            <a:ext cx="311150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84" name="Rectangle 20"/>
          <p:cNvSpPr>
            <a:spLocks noChangeArrowheads="1"/>
          </p:cNvSpPr>
          <p:nvPr/>
        </p:nvSpPr>
        <p:spPr bwMode="auto">
          <a:xfrm>
            <a:off x="4191000" y="5554663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85" name="Line 21"/>
          <p:cNvSpPr>
            <a:spLocks noChangeShapeType="1"/>
          </p:cNvSpPr>
          <p:nvPr/>
        </p:nvSpPr>
        <p:spPr bwMode="auto">
          <a:xfrm flipV="1">
            <a:off x="4511675" y="518160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86" name="Line 22"/>
          <p:cNvSpPr>
            <a:spLocks noChangeShapeType="1"/>
          </p:cNvSpPr>
          <p:nvPr/>
        </p:nvSpPr>
        <p:spPr bwMode="auto">
          <a:xfrm flipH="1" flipV="1">
            <a:off x="3551238" y="5181600"/>
            <a:ext cx="746125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87" name="Line 23"/>
          <p:cNvSpPr>
            <a:spLocks noChangeShapeType="1"/>
          </p:cNvSpPr>
          <p:nvPr/>
        </p:nvSpPr>
        <p:spPr bwMode="auto">
          <a:xfrm flipV="1">
            <a:off x="4724400" y="5181600"/>
            <a:ext cx="800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88" name="Line 24"/>
          <p:cNvSpPr>
            <a:spLocks noChangeShapeType="1"/>
          </p:cNvSpPr>
          <p:nvPr/>
        </p:nvSpPr>
        <p:spPr bwMode="auto">
          <a:xfrm flipH="1" flipV="1">
            <a:off x="2751138" y="4167188"/>
            <a:ext cx="693737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89" name="Line 25"/>
          <p:cNvSpPr>
            <a:spLocks noChangeShapeType="1"/>
          </p:cNvSpPr>
          <p:nvPr/>
        </p:nvSpPr>
        <p:spPr bwMode="auto">
          <a:xfrm flipV="1">
            <a:off x="5578475" y="4167188"/>
            <a:ext cx="58578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90" name="Line 26"/>
          <p:cNvSpPr>
            <a:spLocks noChangeShapeType="1"/>
          </p:cNvSpPr>
          <p:nvPr/>
        </p:nvSpPr>
        <p:spPr bwMode="auto">
          <a:xfrm flipV="1">
            <a:off x="3603625" y="4167188"/>
            <a:ext cx="6937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91" name="Line 27"/>
          <p:cNvSpPr>
            <a:spLocks noChangeShapeType="1"/>
          </p:cNvSpPr>
          <p:nvPr/>
        </p:nvSpPr>
        <p:spPr bwMode="auto">
          <a:xfrm flipH="1" flipV="1">
            <a:off x="4778375" y="4167188"/>
            <a:ext cx="639763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92" name="Line 28"/>
          <p:cNvSpPr>
            <a:spLocks noChangeShapeType="1"/>
          </p:cNvSpPr>
          <p:nvPr/>
        </p:nvSpPr>
        <p:spPr bwMode="auto">
          <a:xfrm flipH="1" flipV="1">
            <a:off x="2963863" y="4167188"/>
            <a:ext cx="1439862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93" name="Line 29"/>
          <p:cNvSpPr>
            <a:spLocks noChangeShapeType="1"/>
          </p:cNvSpPr>
          <p:nvPr/>
        </p:nvSpPr>
        <p:spPr bwMode="auto">
          <a:xfrm flipV="1">
            <a:off x="4670425" y="4167188"/>
            <a:ext cx="12271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295" name="Rectangle 31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7296" name="Oval 32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97" name="Oval 33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98" name="Oval 34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299" name="Line 35"/>
          <p:cNvSpPr>
            <a:spLocks noChangeShapeType="1"/>
          </p:cNvSpPr>
          <p:nvPr/>
        </p:nvSpPr>
        <p:spPr bwMode="auto">
          <a:xfrm flipV="1">
            <a:off x="2857500" y="3154363"/>
            <a:ext cx="80010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300" name="Line 36"/>
          <p:cNvSpPr>
            <a:spLocks noChangeShapeType="1"/>
          </p:cNvSpPr>
          <p:nvPr/>
        </p:nvSpPr>
        <p:spPr bwMode="auto">
          <a:xfrm flipH="1" flipV="1">
            <a:off x="5257800" y="3154363"/>
            <a:ext cx="746125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301" name="Line 37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302" name="Line 38"/>
          <p:cNvSpPr>
            <a:spLocks noChangeShapeType="1"/>
          </p:cNvSpPr>
          <p:nvPr/>
        </p:nvSpPr>
        <p:spPr bwMode="auto">
          <a:xfrm flipV="1">
            <a:off x="1066800" y="2743200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7303" name="Text Box 39"/>
          <p:cNvSpPr txBox="1">
            <a:spLocks noChangeArrowheads="1"/>
          </p:cNvSpPr>
          <p:nvPr/>
        </p:nvSpPr>
        <p:spPr bwMode="auto">
          <a:xfrm>
            <a:off x="228600" y="5562600"/>
            <a:ext cx="190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More 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Background Constraints</a:t>
            </a:r>
          </a:p>
        </p:txBody>
      </p:sp>
      <p:sp>
        <p:nvSpPr>
          <p:cNvPr id="1548292" name="Rectangle 4"/>
          <p:cNvSpPr>
            <a:spLocks noChangeArrowheads="1"/>
          </p:cNvSpPr>
          <p:nvPr/>
        </p:nvSpPr>
        <p:spPr bwMode="auto">
          <a:xfrm>
            <a:off x="31242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293" name="Oval 5"/>
          <p:cNvSpPr>
            <a:spLocks noChangeArrowheads="1"/>
          </p:cNvSpPr>
          <p:nvPr/>
        </p:nvSpPr>
        <p:spPr bwMode="auto">
          <a:xfrm>
            <a:off x="3284538" y="470058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294" name="Rectangle 6"/>
          <p:cNvSpPr>
            <a:spLocks noChangeArrowheads="1"/>
          </p:cNvSpPr>
          <p:nvPr/>
        </p:nvSpPr>
        <p:spPr bwMode="auto">
          <a:xfrm>
            <a:off x="41910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295" name="Oval 7"/>
          <p:cNvSpPr>
            <a:spLocks noChangeArrowheads="1"/>
          </p:cNvSpPr>
          <p:nvPr/>
        </p:nvSpPr>
        <p:spPr bwMode="auto">
          <a:xfrm>
            <a:off x="4351338" y="470058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296" name="Rectangle 8"/>
          <p:cNvSpPr>
            <a:spLocks noChangeArrowheads="1"/>
          </p:cNvSpPr>
          <p:nvPr/>
        </p:nvSpPr>
        <p:spPr bwMode="auto">
          <a:xfrm>
            <a:off x="52578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297" name="Oval 9"/>
          <p:cNvSpPr>
            <a:spLocks noChangeArrowheads="1"/>
          </p:cNvSpPr>
          <p:nvPr/>
        </p:nvSpPr>
        <p:spPr bwMode="auto">
          <a:xfrm>
            <a:off x="5418138" y="4700588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298" name="Rectangle 10"/>
          <p:cNvSpPr>
            <a:spLocks noChangeArrowheads="1"/>
          </p:cNvSpPr>
          <p:nvPr/>
        </p:nvSpPr>
        <p:spPr bwMode="auto">
          <a:xfrm>
            <a:off x="20574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299" name="Oval 11"/>
          <p:cNvSpPr>
            <a:spLocks noChangeArrowheads="1"/>
          </p:cNvSpPr>
          <p:nvPr/>
        </p:nvSpPr>
        <p:spPr bwMode="auto">
          <a:xfrm>
            <a:off x="22177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0" name="Oval 12"/>
          <p:cNvSpPr>
            <a:spLocks noChangeArrowheads="1"/>
          </p:cNvSpPr>
          <p:nvPr/>
        </p:nvSpPr>
        <p:spPr bwMode="auto">
          <a:xfrm>
            <a:off x="26971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1" name="Rectangle 13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302" name="Oval 14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3" name="Oval 15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4" name="Rectangle 16"/>
          <p:cNvSpPr>
            <a:spLocks noChangeArrowheads="1"/>
          </p:cNvSpPr>
          <p:nvPr/>
        </p:nvSpPr>
        <p:spPr bwMode="auto">
          <a:xfrm>
            <a:off x="5737225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305" name="Oval 17"/>
          <p:cNvSpPr>
            <a:spLocks noChangeArrowheads="1"/>
          </p:cNvSpPr>
          <p:nvPr/>
        </p:nvSpPr>
        <p:spPr bwMode="auto">
          <a:xfrm>
            <a:off x="58975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6" name="Oval 18"/>
          <p:cNvSpPr>
            <a:spLocks noChangeArrowheads="1"/>
          </p:cNvSpPr>
          <p:nvPr/>
        </p:nvSpPr>
        <p:spPr bwMode="auto">
          <a:xfrm>
            <a:off x="6378575" y="3687763"/>
            <a:ext cx="311150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07" name="Rectangle 19"/>
          <p:cNvSpPr>
            <a:spLocks noChangeArrowheads="1"/>
          </p:cNvSpPr>
          <p:nvPr/>
        </p:nvSpPr>
        <p:spPr bwMode="auto">
          <a:xfrm>
            <a:off x="4191000" y="5554663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308" name="Line 20"/>
          <p:cNvSpPr>
            <a:spLocks noChangeShapeType="1"/>
          </p:cNvSpPr>
          <p:nvPr/>
        </p:nvSpPr>
        <p:spPr bwMode="auto">
          <a:xfrm flipV="1">
            <a:off x="4511675" y="518160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09" name="Line 21"/>
          <p:cNvSpPr>
            <a:spLocks noChangeShapeType="1"/>
          </p:cNvSpPr>
          <p:nvPr/>
        </p:nvSpPr>
        <p:spPr bwMode="auto">
          <a:xfrm flipH="1" flipV="1">
            <a:off x="3551238" y="5181600"/>
            <a:ext cx="746125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0" name="Line 22"/>
          <p:cNvSpPr>
            <a:spLocks noChangeShapeType="1"/>
          </p:cNvSpPr>
          <p:nvPr/>
        </p:nvSpPr>
        <p:spPr bwMode="auto">
          <a:xfrm flipV="1">
            <a:off x="4724400" y="5181600"/>
            <a:ext cx="800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1" name="Line 23"/>
          <p:cNvSpPr>
            <a:spLocks noChangeShapeType="1"/>
          </p:cNvSpPr>
          <p:nvPr/>
        </p:nvSpPr>
        <p:spPr bwMode="auto">
          <a:xfrm flipH="1" flipV="1">
            <a:off x="2751138" y="4167188"/>
            <a:ext cx="693737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2" name="Line 24"/>
          <p:cNvSpPr>
            <a:spLocks noChangeShapeType="1"/>
          </p:cNvSpPr>
          <p:nvPr/>
        </p:nvSpPr>
        <p:spPr bwMode="auto">
          <a:xfrm flipV="1">
            <a:off x="5578475" y="4167188"/>
            <a:ext cx="58578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3" name="Line 25"/>
          <p:cNvSpPr>
            <a:spLocks noChangeShapeType="1"/>
          </p:cNvSpPr>
          <p:nvPr/>
        </p:nvSpPr>
        <p:spPr bwMode="auto">
          <a:xfrm flipV="1">
            <a:off x="3603625" y="4167188"/>
            <a:ext cx="6937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4" name="Line 26"/>
          <p:cNvSpPr>
            <a:spLocks noChangeShapeType="1"/>
          </p:cNvSpPr>
          <p:nvPr/>
        </p:nvSpPr>
        <p:spPr bwMode="auto">
          <a:xfrm flipH="1" flipV="1">
            <a:off x="4778375" y="4167188"/>
            <a:ext cx="639763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5" name="Line 27"/>
          <p:cNvSpPr>
            <a:spLocks noChangeShapeType="1"/>
          </p:cNvSpPr>
          <p:nvPr/>
        </p:nvSpPr>
        <p:spPr bwMode="auto">
          <a:xfrm flipH="1" flipV="1">
            <a:off x="2963863" y="4167188"/>
            <a:ext cx="1439862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6" name="Line 28"/>
          <p:cNvSpPr>
            <a:spLocks noChangeShapeType="1"/>
          </p:cNvSpPr>
          <p:nvPr/>
        </p:nvSpPr>
        <p:spPr bwMode="auto">
          <a:xfrm flipV="1">
            <a:off x="4670425" y="4167188"/>
            <a:ext cx="12271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18" name="Rectangle 30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48319" name="Oval 31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20" name="Oval 32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21" name="Oval 33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8322" name="Line 34"/>
          <p:cNvSpPr>
            <a:spLocks noChangeShapeType="1"/>
          </p:cNvSpPr>
          <p:nvPr/>
        </p:nvSpPr>
        <p:spPr bwMode="auto">
          <a:xfrm flipV="1">
            <a:off x="2857500" y="3154363"/>
            <a:ext cx="80010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23" name="Line 35"/>
          <p:cNvSpPr>
            <a:spLocks noChangeShapeType="1"/>
          </p:cNvSpPr>
          <p:nvPr/>
        </p:nvSpPr>
        <p:spPr bwMode="auto">
          <a:xfrm flipH="1" flipV="1">
            <a:off x="5257800" y="3154363"/>
            <a:ext cx="746125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24" name="Line 36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25" name="Line 37"/>
          <p:cNvSpPr>
            <a:spLocks noChangeShapeType="1"/>
          </p:cNvSpPr>
          <p:nvPr/>
        </p:nvSpPr>
        <p:spPr bwMode="auto">
          <a:xfrm flipV="1">
            <a:off x="1066800" y="2743200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8326" name="Text Box 38"/>
          <p:cNvSpPr txBox="1">
            <a:spLocks noChangeArrowheads="1"/>
          </p:cNvSpPr>
          <p:nvPr/>
        </p:nvSpPr>
        <p:spPr bwMode="auto">
          <a:xfrm>
            <a:off x="228600" y="5562600"/>
            <a:ext cx="190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More complex</a:t>
            </a:r>
          </a:p>
        </p:txBody>
      </p:sp>
      <p:grpSp>
        <p:nvGrpSpPr>
          <p:cNvPr id="1548330" name="Group 42"/>
          <p:cNvGrpSpPr>
            <a:grpSpLocks/>
          </p:cNvGrpSpPr>
          <p:nvPr/>
        </p:nvGrpSpPr>
        <p:grpSpPr bwMode="auto">
          <a:xfrm>
            <a:off x="3124200" y="4572000"/>
            <a:ext cx="609600" cy="609600"/>
            <a:chOff x="1968" y="2880"/>
            <a:chExt cx="384" cy="384"/>
          </a:xfrm>
        </p:grpSpPr>
        <p:sp>
          <p:nvSpPr>
            <p:cNvPr id="1548328" name="Line 40"/>
            <p:cNvSpPr>
              <a:spLocks noChangeShapeType="1"/>
            </p:cNvSpPr>
            <p:nvPr/>
          </p:nvSpPr>
          <p:spPr bwMode="auto">
            <a:xfrm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329" name="Line 41"/>
            <p:cNvSpPr>
              <a:spLocks noChangeShapeType="1"/>
            </p:cNvSpPr>
            <p:nvPr/>
          </p:nvSpPr>
          <p:spPr bwMode="auto">
            <a:xfrm flipH="1"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8331" name="Group 43"/>
          <p:cNvGrpSpPr>
            <a:grpSpLocks/>
          </p:cNvGrpSpPr>
          <p:nvPr/>
        </p:nvGrpSpPr>
        <p:grpSpPr bwMode="auto">
          <a:xfrm>
            <a:off x="4191000" y="4572000"/>
            <a:ext cx="609600" cy="609600"/>
            <a:chOff x="1968" y="2880"/>
            <a:chExt cx="384" cy="384"/>
          </a:xfrm>
        </p:grpSpPr>
        <p:sp>
          <p:nvSpPr>
            <p:cNvPr id="1548332" name="Line 44"/>
            <p:cNvSpPr>
              <a:spLocks noChangeShapeType="1"/>
            </p:cNvSpPr>
            <p:nvPr/>
          </p:nvSpPr>
          <p:spPr bwMode="auto">
            <a:xfrm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333" name="Line 45"/>
            <p:cNvSpPr>
              <a:spLocks noChangeShapeType="1"/>
            </p:cNvSpPr>
            <p:nvPr/>
          </p:nvSpPr>
          <p:spPr bwMode="auto">
            <a:xfrm flipH="1"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Background Constraints</a:t>
            </a:r>
          </a:p>
        </p:txBody>
      </p:sp>
      <p:sp>
        <p:nvSpPr>
          <p:cNvPr id="1550339" name="Rectangle 3"/>
          <p:cNvSpPr>
            <a:spLocks noChangeArrowheads="1"/>
          </p:cNvSpPr>
          <p:nvPr/>
        </p:nvSpPr>
        <p:spPr bwMode="auto">
          <a:xfrm>
            <a:off x="52578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40" name="Oval 4"/>
          <p:cNvSpPr>
            <a:spLocks noChangeArrowheads="1"/>
          </p:cNvSpPr>
          <p:nvPr/>
        </p:nvSpPr>
        <p:spPr bwMode="auto">
          <a:xfrm>
            <a:off x="5418138" y="4700588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1" name="Rectangle 5"/>
          <p:cNvSpPr>
            <a:spLocks noChangeArrowheads="1"/>
          </p:cNvSpPr>
          <p:nvPr/>
        </p:nvSpPr>
        <p:spPr bwMode="auto">
          <a:xfrm>
            <a:off x="2057400" y="4495800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42" name="Oval 6"/>
          <p:cNvSpPr>
            <a:spLocks noChangeArrowheads="1"/>
          </p:cNvSpPr>
          <p:nvPr/>
        </p:nvSpPr>
        <p:spPr bwMode="auto">
          <a:xfrm>
            <a:off x="2217738" y="465613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3" name="Oval 7"/>
          <p:cNvSpPr>
            <a:spLocks noChangeArrowheads="1"/>
          </p:cNvSpPr>
          <p:nvPr/>
        </p:nvSpPr>
        <p:spPr bwMode="auto">
          <a:xfrm>
            <a:off x="2697163" y="465613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4" name="Rectangle 8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45" name="Oval 9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6" name="Oval 10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7" name="Rectangle 11"/>
          <p:cNvSpPr>
            <a:spLocks noChangeArrowheads="1"/>
          </p:cNvSpPr>
          <p:nvPr/>
        </p:nvSpPr>
        <p:spPr bwMode="auto">
          <a:xfrm>
            <a:off x="5737225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48" name="Oval 12"/>
          <p:cNvSpPr>
            <a:spLocks noChangeArrowheads="1"/>
          </p:cNvSpPr>
          <p:nvPr/>
        </p:nvSpPr>
        <p:spPr bwMode="auto">
          <a:xfrm>
            <a:off x="58975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49" name="Oval 13"/>
          <p:cNvSpPr>
            <a:spLocks noChangeArrowheads="1"/>
          </p:cNvSpPr>
          <p:nvPr/>
        </p:nvSpPr>
        <p:spPr bwMode="auto">
          <a:xfrm>
            <a:off x="6378575" y="3687763"/>
            <a:ext cx="311150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53" name="Line 17"/>
          <p:cNvSpPr>
            <a:spLocks noChangeShapeType="1"/>
          </p:cNvSpPr>
          <p:nvPr/>
        </p:nvSpPr>
        <p:spPr bwMode="auto">
          <a:xfrm flipV="1">
            <a:off x="5578475" y="4167188"/>
            <a:ext cx="58578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55" name="Line 19"/>
          <p:cNvSpPr>
            <a:spLocks noChangeShapeType="1"/>
          </p:cNvSpPr>
          <p:nvPr/>
        </p:nvSpPr>
        <p:spPr bwMode="auto">
          <a:xfrm flipH="1" flipV="1">
            <a:off x="4778375" y="4167188"/>
            <a:ext cx="639763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57" name="Rectangle 21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58" name="Oval 22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59" name="Oval 23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60" name="Oval 24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0361" name="Line 25"/>
          <p:cNvSpPr>
            <a:spLocks noChangeShapeType="1"/>
          </p:cNvSpPr>
          <p:nvPr/>
        </p:nvSpPr>
        <p:spPr bwMode="auto">
          <a:xfrm flipV="1">
            <a:off x="2895600" y="3154363"/>
            <a:ext cx="762000" cy="134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62" name="Line 26"/>
          <p:cNvSpPr>
            <a:spLocks noChangeShapeType="1"/>
          </p:cNvSpPr>
          <p:nvPr/>
        </p:nvSpPr>
        <p:spPr bwMode="auto">
          <a:xfrm flipH="1" flipV="1">
            <a:off x="5257800" y="3154363"/>
            <a:ext cx="746125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63" name="Line 27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64" name="Line 28"/>
          <p:cNvSpPr>
            <a:spLocks noChangeShapeType="1"/>
          </p:cNvSpPr>
          <p:nvPr/>
        </p:nvSpPr>
        <p:spPr bwMode="auto">
          <a:xfrm flipV="1">
            <a:off x="1066800" y="2743200"/>
            <a:ext cx="0" cy="2667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65" name="Text Box 29"/>
          <p:cNvSpPr txBox="1">
            <a:spLocks noChangeArrowheads="1"/>
          </p:cNvSpPr>
          <p:nvPr/>
        </p:nvSpPr>
        <p:spPr bwMode="auto">
          <a:xfrm>
            <a:off x="228600" y="5562600"/>
            <a:ext cx="190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More complex</a:t>
            </a:r>
          </a:p>
        </p:txBody>
      </p:sp>
      <p:sp>
        <p:nvSpPr>
          <p:cNvPr id="1550368" name="Rectangle 32"/>
          <p:cNvSpPr>
            <a:spLocks noChangeArrowheads="1"/>
          </p:cNvSpPr>
          <p:nvPr/>
        </p:nvSpPr>
        <p:spPr bwMode="auto">
          <a:xfrm>
            <a:off x="4191000" y="5554663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50370" name="Line 34"/>
          <p:cNvSpPr>
            <a:spLocks noChangeShapeType="1"/>
          </p:cNvSpPr>
          <p:nvPr/>
        </p:nvSpPr>
        <p:spPr bwMode="auto">
          <a:xfrm flipH="1" flipV="1">
            <a:off x="2895600" y="5105400"/>
            <a:ext cx="1401763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0371" name="Line 35"/>
          <p:cNvSpPr>
            <a:spLocks noChangeShapeType="1"/>
          </p:cNvSpPr>
          <p:nvPr/>
        </p:nvSpPr>
        <p:spPr bwMode="auto">
          <a:xfrm flipV="1">
            <a:off x="4724400" y="5181600"/>
            <a:ext cx="800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Ockham’s Razor</a:t>
            </a:r>
          </a:p>
        </p:txBody>
      </p:sp>
      <p:sp>
        <p:nvSpPr>
          <p:cNvPr id="1574915" name="Rectangle 3"/>
          <p:cNvSpPr>
            <a:spLocks noChangeArrowheads="1"/>
          </p:cNvSpPr>
          <p:nvPr/>
        </p:nvSpPr>
        <p:spPr bwMode="auto">
          <a:xfrm>
            <a:off x="4183063" y="4565650"/>
            <a:ext cx="639762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4916" name="Oval 4"/>
          <p:cNvSpPr>
            <a:spLocks noChangeArrowheads="1"/>
          </p:cNvSpPr>
          <p:nvPr/>
        </p:nvSpPr>
        <p:spPr bwMode="auto">
          <a:xfrm>
            <a:off x="4343400" y="4724400"/>
            <a:ext cx="312738" cy="312738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20" name="Rectangle 8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4921" name="Oval 9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22" name="Oval 10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28" name="Rectangle 16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4929" name="Oval 17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30" name="Oval 18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31" name="Oval 19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34" name="Line 22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74935" name="Group 23"/>
          <p:cNvGrpSpPr>
            <a:grpSpLocks/>
          </p:cNvGrpSpPr>
          <p:nvPr/>
        </p:nvGrpSpPr>
        <p:grpSpPr bwMode="auto">
          <a:xfrm>
            <a:off x="6324600" y="5638800"/>
            <a:ext cx="914400" cy="812800"/>
            <a:chOff x="3504" y="3216"/>
            <a:chExt cx="864" cy="768"/>
          </a:xfrm>
        </p:grpSpPr>
        <p:sp>
          <p:nvSpPr>
            <p:cNvPr id="1574936" name="Rectangle 24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37" name="Rectangle 25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38" name="Rectangle 26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39" name="Rectangle 27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40" name="Oval 28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41" name="Oval 29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74942" name="Group 30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74943" name="Oval 3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4944" name="Oval 3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74945" name="Group 33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74946" name="Oval 3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4947" name="Oval 3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74948" name="Oval 36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49" name="Oval 37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50" name="Oval 38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51" name="Oval 39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52" name="Line 40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74954" name="Group 42"/>
          <p:cNvGrpSpPr>
            <a:grpSpLocks/>
          </p:cNvGrpSpPr>
          <p:nvPr/>
        </p:nvGrpSpPr>
        <p:grpSpPr bwMode="auto">
          <a:xfrm>
            <a:off x="4191000" y="5715000"/>
            <a:ext cx="812800" cy="736600"/>
            <a:chOff x="1008" y="1728"/>
            <a:chExt cx="1536" cy="1392"/>
          </a:xfrm>
        </p:grpSpPr>
        <p:sp>
          <p:nvSpPr>
            <p:cNvPr id="1574955" name="AutoShape 43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56" name="AutoShape 44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4957" name="Oval 45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74969" name="Rectangle 57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2133600"/>
          </a:xfrm>
          <a:noFill/>
          <a:ln/>
        </p:spPr>
        <p:txBody>
          <a:bodyPr/>
          <a:lstStyle/>
          <a:p>
            <a:r>
              <a:rPr lang="en-US" b="1"/>
              <a:t>Don’t select a theory unless it is uniquely simplest in light of experience.</a:t>
            </a:r>
          </a:p>
        </p:txBody>
      </p:sp>
      <p:sp>
        <p:nvSpPr>
          <p:cNvPr id="1574970" name="AutoShape 58"/>
          <p:cNvSpPr>
            <a:spLocks noChangeArrowheads="1"/>
          </p:cNvSpPr>
          <p:nvPr/>
        </p:nvSpPr>
        <p:spPr bwMode="auto">
          <a:xfrm>
            <a:off x="7162800" y="4724400"/>
            <a:ext cx="1447800" cy="914400"/>
          </a:xfrm>
          <a:prstGeom prst="wedgeRoundRectCallout">
            <a:avLst>
              <a:gd name="adj1" fmla="val -60417"/>
              <a:gd name="adj2" fmla="val 65625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574975" name="Rectangle 63"/>
          <p:cNvSpPr>
            <a:spLocks noChangeArrowheads="1"/>
          </p:cNvSpPr>
          <p:nvPr/>
        </p:nvSpPr>
        <p:spPr bwMode="auto">
          <a:xfrm>
            <a:off x="7543800" y="4876800"/>
            <a:ext cx="639763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4976" name="Oval 64"/>
          <p:cNvSpPr>
            <a:spLocks noChangeArrowheads="1"/>
          </p:cNvSpPr>
          <p:nvPr/>
        </p:nvSpPr>
        <p:spPr bwMode="auto">
          <a:xfrm>
            <a:off x="7704138" y="5035550"/>
            <a:ext cx="312737" cy="312738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77" name="Line 65"/>
          <p:cNvSpPr>
            <a:spLocks noChangeShapeType="1"/>
          </p:cNvSpPr>
          <p:nvPr/>
        </p:nvSpPr>
        <p:spPr bwMode="auto">
          <a:xfrm flipV="1">
            <a:off x="4495800" y="419100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4979" name="Oval 67"/>
          <p:cNvSpPr>
            <a:spLocks noChangeArrowheads="1"/>
          </p:cNvSpPr>
          <p:nvPr/>
        </p:nvSpPr>
        <p:spPr bwMode="auto">
          <a:xfrm>
            <a:off x="5181600" y="5943600"/>
            <a:ext cx="312738" cy="312738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4980" name="Rectangle 68"/>
          <p:cNvSpPr>
            <a:spLocks noChangeArrowheads="1"/>
          </p:cNvSpPr>
          <p:nvPr/>
        </p:nvSpPr>
        <p:spPr bwMode="auto">
          <a:xfrm>
            <a:off x="3048000" y="4572000"/>
            <a:ext cx="639763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4981" name="Oval 69"/>
          <p:cNvSpPr>
            <a:spLocks noChangeArrowheads="1"/>
          </p:cNvSpPr>
          <p:nvPr/>
        </p:nvSpPr>
        <p:spPr bwMode="auto">
          <a:xfrm>
            <a:off x="3208338" y="4730750"/>
            <a:ext cx="312737" cy="3127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74982" name="Group 70"/>
          <p:cNvGrpSpPr>
            <a:grpSpLocks/>
          </p:cNvGrpSpPr>
          <p:nvPr/>
        </p:nvGrpSpPr>
        <p:grpSpPr bwMode="auto">
          <a:xfrm>
            <a:off x="3048000" y="4572000"/>
            <a:ext cx="609600" cy="609600"/>
            <a:chOff x="1968" y="2880"/>
            <a:chExt cx="384" cy="384"/>
          </a:xfrm>
        </p:grpSpPr>
        <p:sp>
          <p:nvSpPr>
            <p:cNvPr id="1574983" name="Line 71"/>
            <p:cNvSpPr>
              <a:spLocks noChangeShapeType="1"/>
            </p:cNvSpPr>
            <p:nvPr/>
          </p:nvSpPr>
          <p:spPr bwMode="auto">
            <a:xfrm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4984" name="Line 72"/>
            <p:cNvSpPr>
              <a:spLocks noChangeShapeType="1"/>
            </p:cNvSpPr>
            <p:nvPr/>
          </p:nvSpPr>
          <p:spPr bwMode="auto">
            <a:xfrm flipH="1">
              <a:off x="1968" y="2880"/>
              <a:ext cx="384" cy="384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Weak Ockham’s Razor</a:t>
            </a:r>
          </a:p>
        </p:txBody>
      </p:sp>
      <p:grpSp>
        <p:nvGrpSpPr>
          <p:cNvPr id="1578007" name="Group 23"/>
          <p:cNvGrpSpPr>
            <a:grpSpLocks/>
          </p:cNvGrpSpPr>
          <p:nvPr/>
        </p:nvGrpSpPr>
        <p:grpSpPr bwMode="auto">
          <a:xfrm>
            <a:off x="6324600" y="5638800"/>
            <a:ext cx="914400" cy="812800"/>
            <a:chOff x="3504" y="3216"/>
            <a:chExt cx="864" cy="768"/>
          </a:xfrm>
        </p:grpSpPr>
        <p:sp>
          <p:nvSpPr>
            <p:cNvPr id="1578008" name="Rectangle 24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09" name="Rectangle 25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10" name="Rectangle 26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11" name="Rectangle 27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12" name="Oval 28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13" name="Oval 29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78014" name="Group 30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78015" name="Oval 3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8016" name="Oval 3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78017" name="Group 33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78018" name="Oval 3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8019" name="Oval 3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78020" name="Oval 36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1" name="Oval 37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2" name="Oval 38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3" name="Oval 39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4" name="Line 40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78025" name="Group 41"/>
          <p:cNvGrpSpPr>
            <a:grpSpLocks/>
          </p:cNvGrpSpPr>
          <p:nvPr/>
        </p:nvGrpSpPr>
        <p:grpSpPr bwMode="auto">
          <a:xfrm>
            <a:off x="4191000" y="5715000"/>
            <a:ext cx="812800" cy="736600"/>
            <a:chOff x="1008" y="1728"/>
            <a:chExt cx="1536" cy="1392"/>
          </a:xfrm>
        </p:grpSpPr>
        <p:sp>
          <p:nvSpPr>
            <p:cNvPr id="1578026" name="AutoShape 42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7" name="AutoShape 43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028" name="Oval 44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78029" name="Rectangle 45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2133600"/>
          </a:xfrm>
          <a:noFill/>
          <a:ln/>
        </p:spPr>
        <p:txBody>
          <a:bodyPr/>
          <a:lstStyle/>
          <a:p>
            <a:r>
              <a:rPr lang="en-US" b="1"/>
              <a:t>Don’t select a theory unless it among the simplest in light of experience.</a:t>
            </a:r>
          </a:p>
        </p:txBody>
      </p:sp>
      <p:sp>
        <p:nvSpPr>
          <p:cNvPr id="1578030" name="AutoShape 46"/>
          <p:cNvSpPr>
            <a:spLocks noChangeArrowheads="1"/>
          </p:cNvSpPr>
          <p:nvPr/>
        </p:nvSpPr>
        <p:spPr bwMode="auto">
          <a:xfrm>
            <a:off x="7162800" y="4724400"/>
            <a:ext cx="1447800" cy="914400"/>
          </a:xfrm>
          <a:prstGeom prst="wedgeRoundRectCallout">
            <a:avLst>
              <a:gd name="adj1" fmla="val -60417"/>
              <a:gd name="adj2" fmla="val 65625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578036" name="Rectangle 52"/>
          <p:cNvSpPr>
            <a:spLocks noChangeArrowheads="1"/>
          </p:cNvSpPr>
          <p:nvPr/>
        </p:nvSpPr>
        <p:spPr bwMode="auto">
          <a:xfrm>
            <a:off x="4183063" y="4565650"/>
            <a:ext cx="639762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8037" name="Oval 53"/>
          <p:cNvSpPr>
            <a:spLocks noChangeArrowheads="1"/>
          </p:cNvSpPr>
          <p:nvPr/>
        </p:nvSpPr>
        <p:spPr bwMode="auto">
          <a:xfrm>
            <a:off x="4343400" y="4724400"/>
            <a:ext cx="312738" cy="312738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38" name="Rectangle 54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8039" name="Oval 55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0" name="Oval 56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1" name="Rectangle 57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8042" name="Oval 58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3" name="Oval 59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4" name="Oval 60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5" name="Line 61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8046" name="Line 62"/>
          <p:cNvSpPr>
            <a:spLocks noChangeShapeType="1"/>
          </p:cNvSpPr>
          <p:nvPr/>
        </p:nvSpPr>
        <p:spPr bwMode="auto">
          <a:xfrm flipV="1">
            <a:off x="4495800" y="419100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78047" name="Rectangle 63"/>
          <p:cNvSpPr>
            <a:spLocks noChangeArrowheads="1"/>
          </p:cNvSpPr>
          <p:nvPr/>
        </p:nvSpPr>
        <p:spPr bwMode="auto">
          <a:xfrm>
            <a:off x="3048000" y="4572000"/>
            <a:ext cx="639763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8048" name="Oval 64"/>
          <p:cNvSpPr>
            <a:spLocks noChangeArrowheads="1"/>
          </p:cNvSpPr>
          <p:nvPr/>
        </p:nvSpPr>
        <p:spPr bwMode="auto">
          <a:xfrm>
            <a:off x="3208338" y="4730750"/>
            <a:ext cx="312737" cy="3127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8049" name="Rectangle 65"/>
          <p:cNvSpPr>
            <a:spLocks noChangeArrowheads="1"/>
          </p:cNvSpPr>
          <p:nvPr/>
        </p:nvSpPr>
        <p:spPr bwMode="auto">
          <a:xfrm>
            <a:off x="7535863" y="4870450"/>
            <a:ext cx="639762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8050" name="Oval 66"/>
          <p:cNvSpPr>
            <a:spLocks noChangeArrowheads="1"/>
          </p:cNvSpPr>
          <p:nvPr/>
        </p:nvSpPr>
        <p:spPr bwMode="auto">
          <a:xfrm>
            <a:off x="7696200" y="5029200"/>
            <a:ext cx="312738" cy="3127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Stalwartness</a:t>
            </a:r>
          </a:p>
        </p:txBody>
      </p:sp>
      <p:sp>
        <p:nvSpPr>
          <p:cNvPr id="1579053" name="Rectangle 45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2133600"/>
          </a:xfrm>
          <a:noFill/>
          <a:ln/>
        </p:spPr>
        <p:txBody>
          <a:bodyPr/>
          <a:lstStyle/>
          <a:p>
            <a:r>
              <a:rPr lang="en-US" b="1"/>
              <a:t>Don’t retract your answer while it is uniquely simplest</a:t>
            </a:r>
          </a:p>
        </p:txBody>
      </p:sp>
      <p:grpSp>
        <p:nvGrpSpPr>
          <p:cNvPr id="1579059" name="Group 51"/>
          <p:cNvGrpSpPr>
            <a:grpSpLocks/>
          </p:cNvGrpSpPr>
          <p:nvPr/>
        </p:nvGrpSpPr>
        <p:grpSpPr bwMode="auto">
          <a:xfrm>
            <a:off x="2057400" y="4495800"/>
            <a:ext cx="1120775" cy="639763"/>
            <a:chOff x="1296" y="2832"/>
            <a:chExt cx="706" cy="403"/>
          </a:xfrm>
        </p:grpSpPr>
        <p:sp>
          <p:nvSpPr>
            <p:cNvPr id="1579060" name="Rectangle 52"/>
            <p:cNvSpPr>
              <a:spLocks noChangeArrowheads="1"/>
            </p:cNvSpPr>
            <p:nvPr/>
          </p:nvSpPr>
          <p:spPr bwMode="auto">
            <a:xfrm>
              <a:off x="1296" y="2832"/>
              <a:ext cx="706" cy="403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579061" name="Oval 53"/>
            <p:cNvSpPr>
              <a:spLocks noChangeArrowheads="1"/>
            </p:cNvSpPr>
            <p:nvPr/>
          </p:nvSpPr>
          <p:spPr bwMode="auto">
            <a:xfrm>
              <a:off x="1397" y="2933"/>
              <a:ext cx="197" cy="19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62" name="Oval 54"/>
            <p:cNvSpPr>
              <a:spLocks noChangeArrowheads="1"/>
            </p:cNvSpPr>
            <p:nvPr/>
          </p:nvSpPr>
          <p:spPr bwMode="auto">
            <a:xfrm>
              <a:off x="1699" y="2933"/>
              <a:ext cx="197" cy="197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79063" name="Rectangle 55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9064" name="Oval 56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9065" name="Oval 57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9066" name="Oval 58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9067" name="Line 59"/>
          <p:cNvSpPr>
            <a:spLocks noChangeShapeType="1"/>
          </p:cNvSpPr>
          <p:nvPr/>
        </p:nvSpPr>
        <p:spPr bwMode="auto">
          <a:xfrm flipV="1">
            <a:off x="2895600" y="3154363"/>
            <a:ext cx="762000" cy="134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79068" name="Group 60"/>
          <p:cNvGrpSpPr>
            <a:grpSpLocks/>
          </p:cNvGrpSpPr>
          <p:nvPr/>
        </p:nvGrpSpPr>
        <p:grpSpPr bwMode="auto">
          <a:xfrm>
            <a:off x="6324600" y="5638800"/>
            <a:ext cx="914400" cy="812800"/>
            <a:chOff x="3504" y="3216"/>
            <a:chExt cx="864" cy="768"/>
          </a:xfrm>
        </p:grpSpPr>
        <p:sp>
          <p:nvSpPr>
            <p:cNvPr id="1579069" name="Rectangle 61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70" name="Rectangle 62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71" name="Rectangle 63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72" name="Rectangle 64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73" name="Oval 65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74" name="Oval 66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79075" name="Group 67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79076" name="Oval 6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9077" name="Oval 6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79078" name="Group 70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79079" name="Oval 7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9080" name="Oval 7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79081" name="Oval 73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2" name="Oval 74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3" name="Oval 75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4" name="Oval 76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5" name="Line 77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79086" name="Group 78"/>
          <p:cNvGrpSpPr>
            <a:grpSpLocks/>
          </p:cNvGrpSpPr>
          <p:nvPr/>
        </p:nvGrpSpPr>
        <p:grpSpPr bwMode="auto">
          <a:xfrm>
            <a:off x="4191000" y="5715000"/>
            <a:ext cx="812800" cy="736600"/>
            <a:chOff x="1008" y="1728"/>
            <a:chExt cx="1536" cy="1392"/>
          </a:xfrm>
        </p:grpSpPr>
        <p:sp>
          <p:nvSpPr>
            <p:cNvPr id="1579087" name="AutoShape 79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8" name="AutoShape 80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9089" name="Oval 81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79090" name="Oval 82"/>
          <p:cNvSpPr>
            <a:spLocks noChangeArrowheads="1"/>
          </p:cNvSpPr>
          <p:nvPr/>
        </p:nvSpPr>
        <p:spPr bwMode="auto">
          <a:xfrm>
            <a:off x="5156200" y="59690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9091" name="AutoShape 83"/>
          <p:cNvSpPr>
            <a:spLocks noChangeArrowheads="1"/>
          </p:cNvSpPr>
          <p:nvPr/>
        </p:nvSpPr>
        <p:spPr bwMode="auto">
          <a:xfrm>
            <a:off x="7162800" y="4724400"/>
            <a:ext cx="1447800" cy="914400"/>
          </a:xfrm>
          <a:prstGeom prst="wedgeRoundRectCallout">
            <a:avLst>
              <a:gd name="adj1" fmla="val -60417"/>
              <a:gd name="adj2" fmla="val 65625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579092" name="Rectangle 84"/>
          <p:cNvSpPr>
            <a:spLocks noChangeArrowheads="1"/>
          </p:cNvSpPr>
          <p:nvPr/>
        </p:nvSpPr>
        <p:spPr bwMode="auto">
          <a:xfrm>
            <a:off x="7315200" y="4876800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79093" name="Oval 85"/>
          <p:cNvSpPr>
            <a:spLocks noChangeArrowheads="1"/>
          </p:cNvSpPr>
          <p:nvPr/>
        </p:nvSpPr>
        <p:spPr bwMode="auto">
          <a:xfrm>
            <a:off x="7475538" y="503713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9094" name="Oval 86"/>
          <p:cNvSpPr>
            <a:spLocks noChangeArrowheads="1"/>
          </p:cNvSpPr>
          <p:nvPr/>
        </p:nvSpPr>
        <p:spPr bwMode="auto">
          <a:xfrm>
            <a:off x="7954963" y="503713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Stalwartness</a:t>
            </a:r>
          </a:p>
        </p:txBody>
      </p:sp>
      <p:sp>
        <p:nvSpPr>
          <p:cNvPr id="158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2133600"/>
          </a:xfrm>
          <a:noFill/>
          <a:ln/>
        </p:spPr>
        <p:txBody>
          <a:bodyPr/>
          <a:lstStyle/>
          <a:p>
            <a:r>
              <a:rPr lang="en-US" b="1"/>
              <a:t>Don’t retract your answer while it is uniquely simplest</a:t>
            </a:r>
          </a:p>
        </p:txBody>
      </p:sp>
      <p:grpSp>
        <p:nvGrpSpPr>
          <p:cNvPr id="1580036" name="Group 4"/>
          <p:cNvGrpSpPr>
            <a:grpSpLocks/>
          </p:cNvGrpSpPr>
          <p:nvPr/>
        </p:nvGrpSpPr>
        <p:grpSpPr bwMode="auto">
          <a:xfrm>
            <a:off x="2057400" y="4495800"/>
            <a:ext cx="1120775" cy="639763"/>
            <a:chOff x="1296" y="2832"/>
            <a:chExt cx="706" cy="403"/>
          </a:xfrm>
        </p:grpSpPr>
        <p:sp>
          <p:nvSpPr>
            <p:cNvPr id="1580037" name="Rectangle 5"/>
            <p:cNvSpPr>
              <a:spLocks noChangeArrowheads="1"/>
            </p:cNvSpPr>
            <p:nvPr/>
          </p:nvSpPr>
          <p:spPr bwMode="auto">
            <a:xfrm>
              <a:off x="1296" y="2832"/>
              <a:ext cx="706" cy="403"/>
            </a:xfrm>
            <a:prstGeom prst="rect">
              <a:avLst/>
            </a:prstGeom>
            <a:solidFill>
              <a:srgbClr val="5F5F5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580038" name="Oval 6"/>
            <p:cNvSpPr>
              <a:spLocks noChangeArrowheads="1"/>
            </p:cNvSpPr>
            <p:nvPr/>
          </p:nvSpPr>
          <p:spPr bwMode="auto">
            <a:xfrm>
              <a:off x="1397" y="2933"/>
              <a:ext cx="197" cy="19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39" name="Oval 7"/>
            <p:cNvSpPr>
              <a:spLocks noChangeArrowheads="1"/>
            </p:cNvSpPr>
            <p:nvPr/>
          </p:nvSpPr>
          <p:spPr bwMode="auto">
            <a:xfrm>
              <a:off x="1699" y="2933"/>
              <a:ext cx="197" cy="197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0040" name="Rectangle 8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80041" name="Oval 9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42" name="Oval 10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43" name="Oval 11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44" name="Line 12"/>
          <p:cNvSpPr>
            <a:spLocks noChangeShapeType="1"/>
          </p:cNvSpPr>
          <p:nvPr/>
        </p:nvSpPr>
        <p:spPr bwMode="auto">
          <a:xfrm flipV="1">
            <a:off x="2895600" y="3154363"/>
            <a:ext cx="762000" cy="134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80045" name="Group 13"/>
          <p:cNvGrpSpPr>
            <a:grpSpLocks/>
          </p:cNvGrpSpPr>
          <p:nvPr/>
        </p:nvGrpSpPr>
        <p:grpSpPr bwMode="auto">
          <a:xfrm>
            <a:off x="6324600" y="5638800"/>
            <a:ext cx="914400" cy="812800"/>
            <a:chOff x="3504" y="3216"/>
            <a:chExt cx="864" cy="768"/>
          </a:xfrm>
        </p:grpSpPr>
        <p:sp>
          <p:nvSpPr>
            <p:cNvPr id="1580046" name="Rectangle 14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47" name="Rectangle 15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48" name="Rectangle 16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49" name="Rectangle 17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50" name="Oval 18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51" name="Oval 19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80052" name="Group 20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80053" name="Oval 2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0054" name="Oval 2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80055" name="Group 23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80056" name="Oval 2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0057" name="Oval 2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80058" name="Oval 26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59" name="Oval 27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60" name="Oval 28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61" name="Oval 29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62" name="Line 30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80063" name="Group 31"/>
          <p:cNvGrpSpPr>
            <a:grpSpLocks/>
          </p:cNvGrpSpPr>
          <p:nvPr/>
        </p:nvGrpSpPr>
        <p:grpSpPr bwMode="auto">
          <a:xfrm>
            <a:off x="4191000" y="5715000"/>
            <a:ext cx="812800" cy="736600"/>
            <a:chOff x="1008" y="1728"/>
            <a:chExt cx="1536" cy="1392"/>
          </a:xfrm>
        </p:grpSpPr>
        <p:sp>
          <p:nvSpPr>
            <p:cNvPr id="1580064" name="AutoShape 32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65" name="AutoShape 33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0066" name="Oval 34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0067" name="Oval 35"/>
          <p:cNvSpPr>
            <a:spLocks noChangeArrowheads="1"/>
          </p:cNvSpPr>
          <p:nvPr/>
        </p:nvSpPr>
        <p:spPr bwMode="auto">
          <a:xfrm>
            <a:off x="5562600" y="59436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68" name="AutoShape 36"/>
          <p:cNvSpPr>
            <a:spLocks noChangeArrowheads="1"/>
          </p:cNvSpPr>
          <p:nvPr/>
        </p:nvSpPr>
        <p:spPr bwMode="auto">
          <a:xfrm>
            <a:off x="7162800" y="4724400"/>
            <a:ext cx="1447800" cy="914400"/>
          </a:xfrm>
          <a:prstGeom prst="wedgeRoundRectCallout">
            <a:avLst>
              <a:gd name="adj1" fmla="val -60417"/>
              <a:gd name="adj2" fmla="val 65625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580069" name="Rectangle 37"/>
          <p:cNvSpPr>
            <a:spLocks noChangeArrowheads="1"/>
          </p:cNvSpPr>
          <p:nvPr/>
        </p:nvSpPr>
        <p:spPr bwMode="auto">
          <a:xfrm>
            <a:off x="7315200" y="4876800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80070" name="Oval 38"/>
          <p:cNvSpPr>
            <a:spLocks noChangeArrowheads="1"/>
          </p:cNvSpPr>
          <p:nvPr/>
        </p:nvSpPr>
        <p:spPr bwMode="auto">
          <a:xfrm>
            <a:off x="7475538" y="503713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71" name="Oval 39"/>
          <p:cNvSpPr>
            <a:spLocks noChangeArrowheads="1"/>
          </p:cNvSpPr>
          <p:nvPr/>
        </p:nvSpPr>
        <p:spPr bwMode="auto">
          <a:xfrm>
            <a:off x="7954963" y="503713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0072" name="Oval 40"/>
          <p:cNvSpPr>
            <a:spLocks noChangeArrowheads="1"/>
          </p:cNvSpPr>
          <p:nvPr/>
        </p:nvSpPr>
        <p:spPr bwMode="auto">
          <a:xfrm>
            <a:off x="5181600" y="5943600"/>
            <a:ext cx="228600" cy="228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5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Timed Retraction Bounds</a:t>
            </a:r>
            <a:endParaRPr lang="en-US" i="1"/>
          </a:p>
        </p:txBody>
      </p:sp>
      <p:sp>
        <p:nvSpPr>
          <p:cNvPr id="158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534400" cy="3124200"/>
          </a:xfrm>
        </p:spPr>
        <p:txBody>
          <a:bodyPr/>
          <a:lstStyle/>
          <a:p>
            <a:r>
              <a:rPr lang="en-US" i="1"/>
              <a:t>r</a:t>
            </a:r>
            <a:r>
              <a:rPr lang="en-US"/>
              <a:t>(</a:t>
            </a:r>
            <a:r>
              <a:rPr lang="en-US" i="1"/>
              <a:t>M, e, n</a:t>
            </a:r>
            <a:r>
              <a:rPr lang="en-US"/>
              <a:t>)</a:t>
            </a:r>
            <a:r>
              <a:rPr lang="en-US" i="1"/>
              <a:t> = </a:t>
            </a:r>
            <a:r>
              <a:rPr lang="en-US"/>
              <a:t>the least timed retraction bound covering the total timed retractions</a:t>
            </a:r>
            <a:r>
              <a:rPr lang="en-US" i="1"/>
              <a:t> </a:t>
            </a:r>
            <a:r>
              <a:rPr lang="en-US"/>
              <a:t>of </a:t>
            </a:r>
            <a:r>
              <a:rPr lang="en-US" i="1"/>
              <a:t>M </a:t>
            </a:r>
            <a:r>
              <a:rPr lang="en-US"/>
              <a:t>along input streams of complexity</a:t>
            </a:r>
            <a:r>
              <a:rPr lang="en-US" i="1"/>
              <a:t> n </a:t>
            </a:r>
            <a:r>
              <a:rPr lang="en-US"/>
              <a:t>that extend</a:t>
            </a:r>
            <a:r>
              <a:rPr lang="en-US" i="1"/>
              <a:t> e</a:t>
            </a:r>
            <a:endParaRPr lang="en-US" sz="3600" i="1"/>
          </a:p>
        </p:txBody>
      </p:sp>
      <p:sp>
        <p:nvSpPr>
          <p:cNvPr id="1585156" name="Rectangle 4"/>
          <p:cNvSpPr>
            <a:spLocks noChangeArrowheads="1"/>
          </p:cNvSpPr>
          <p:nvPr/>
        </p:nvSpPr>
        <p:spPr bwMode="auto">
          <a:xfrm>
            <a:off x="3810000" y="5715000"/>
            <a:ext cx="304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57" name="Text Box 5"/>
          <p:cNvSpPr txBox="1">
            <a:spLocks noChangeArrowheads="1"/>
          </p:cNvSpPr>
          <p:nvPr/>
        </p:nvSpPr>
        <p:spPr bwMode="auto">
          <a:xfrm>
            <a:off x="1371600" y="6172200"/>
            <a:ext cx="212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Empirical Complexity</a:t>
            </a:r>
          </a:p>
        </p:txBody>
      </p:sp>
      <p:sp>
        <p:nvSpPr>
          <p:cNvPr id="1585158" name="Text Box 6"/>
          <p:cNvSpPr txBox="1">
            <a:spLocks noChangeArrowheads="1"/>
          </p:cNvSpPr>
          <p:nvPr/>
        </p:nvSpPr>
        <p:spPr bwMode="auto">
          <a:xfrm>
            <a:off x="3810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0</a:t>
            </a:r>
          </a:p>
        </p:txBody>
      </p:sp>
      <p:sp>
        <p:nvSpPr>
          <p:cNvPr id="1585159" name="Text Box 7"/>
          <p:cNvSpPr txBox="1">
            <a:spLocks noChangeArrowheads="1"/>
          </p:cNvSpPr>
          <p:nvPr/>
        </p:nvSpPr>
        <p:spPr bwMode="auto">
          <a:xfrm>
            <a:off x="4572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1</a:t>
            </a:r>
          </a:p>
        </p:txBody>
      </p:sp>
      <p:sp>
        <p:nvSpPr>
          <p:cNvPr id="1585161" name="Rectangle 9"/>
          <p:cNvSpPr>
            <a:spLocks noChangeArrowheads="1"/>
          </p:cNvSpPr>
          <p:nvPr/>
        </p:nvSpPr>
        <p:spPr bwMode="auto">
          <a:xfrm>
            <a:off x="4572000" y="5562600"/>
            <a:ext cx="3048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63" name="Rectangle 11"/>
          <p:cNvSpPr>
            <a:spLocks noChangeArrowheads="1"/>
          </p:cNvSpPr>
          <p:nvPr/>
        </p:nvSpPr>
        <p:spPr bwMode="auto">
          <a:xfrm>
            <a:off x="5334000" y="5410200"/>
            <a:ext cx="3048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65" name="Text Box 13"/>
          <p:cNvSpPr txBox="1">
            <a:spLocks noChangeArrowheads="1"/>
          </p:cNvSpPr>
          <p:nvPr/>
        </p:nvSpPr>
        <p:spPr bwMode="auto">
          <a:xfrm>
            <a:off x="5334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2</a:t>
            </a:r>
          </a:p>
        </p:txBody>
      </p:sp>
      <p:sp>
        <p:nvSpPr>
          <p:cNvPr id="1585166" name="Text Box 14"/>
          <p:cNvSpPr txBox="1">
            <a:spLocks noChangeArrowheads="1"/>
          </p:cNvSpPr>
          <p:nvPr/>
        </p:nvSpPr>
        <p:spPr bwMode="auto">
          <a:xfrm>
            <a:off x="6096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3</a:t>
            </a:r>
          </a:p>
        </p:txBody>
      </p:sp>
      <p:sp>
        <p:nvSpPr>
          <p:cNvPr id="1585167" name="Rectangle 15"/>
          <p:cNvSpPr>
            <a:spLocks noChangeArrowheads="1"/>
          </p:cNvSpPr>
          <p:nvPr/>
        </p:nvSpPr>
        <p:spPr bwMode="auto">
          <a:xfrm>
            <a:off x="6096000" y="5257800"/>
            <a:ext cx="304800" cy="762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69" name="Text Box 17"/>
          <p:cNvSpPr txBox="1">
            <a:spLocks noChangeArrowheads="1"/>
          </p:cNvSpPr>
          <p:nvPr/>
        </p:nvSpPr>
        <p:spPr bwMode="auto">
          <a:xfrm>
            <a:off x="6858000" y="6096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85170" name="Text Box 18"/>
          <p:cNvSpPr txBox="1">
            <a:spLocks noChangeArrowheads="1"/>
          </p:cNvSpPr>
          <p:nvPr/>
        </p:nvSpPr>
        <p:spPr bwMode="auto">
          <a:xfrm>
            <a:off x="6858000" y="52578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85171" name="Rectangle 19"/>
          <p:cNvSpPr>
            <a:spLocks noChangeArrowheads="1"/>
          </p:cNvSpPr>
          <p:nvPr/>
        </p:nvSpPr>
        <p:spPr bwMode="auto">
          <a:xfrm rot="19720279" flipH="1">
            <a:off x="1836738" y="5473700"/>
            <a:ext cx="331787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72" name="Rectangle 20"/>
          <p:cNvSpPr>
            <a:spLocks noChangeArrowheads="1"/>
          </p:cNvSpPr>
          <p:nvPr/>
        </p:nvSpPr>
        <p:spPr bwMode="auto">
          <a:xfrm rot="2120236" flipH="1">
            <a:off x="1339850" y="5521325"/>
            <a:ext cx="330200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73" name="Rectangle 21"/>
          <p:cNvSpPr>
            <a:spLocks noChangeArrowheads="1"/>
          </p:cNvSpPr>
          <p:nvPr/>
        </p:nvSpPr>
        <p:spPr bwMode="auto">
          <a:xfrm flipH="1">
            <a:off x="1630363" y="5710238"/>
            <a:ext cx="39687" cy="2365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74" name="Rectangle 22"/>
          <p:cNvSpPr>
            <a:spLocks noChangeArrowheads="1"/>
          </p:cNvSpPr>
          <p:nvPr/>
        </p:nvSpPr>
        <p:spPr bwMode="auto">
          <a:xfrm flipH="1">
            <a:off x="1836738" y="5757863"/>
            <a:ext cx="41275" cy="1889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75" name="Oval 23"/>
          <p:cNvSpPr>
            <a:spLocks noChangeArrowheads="1"/>
          </p:cNvSpPr>
          <p:nvPr/>
        </p:nvSpPr>
        <p:spPr bwMode="auto">
          <a:xfrm flipH="1">
            <a:off x="1546225" y="5521325"/>
            <a:ext cx="414338" cy="2841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76" name="Oval 24"/>
          <p:cNvSpPr>
            <a:spLocks noChangeArrowheads="1"/>
          </p:cNvSpPr>
          <p:nvPr/>
        </p:nvSpPr>
        <p:spPr bwMode="auto">
          <a:xfrm flipH="1">
            <a:off x="1598613" y="5181600"/>
            <a:ext cx="333375" cy="37941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85177" name="Group 25"/>
          <p:cNvGrpSpPr>
            <a:grpSpLocks/>
          </p:cNvGrpSpPr>
          <p:nvPr/>
        </p:nvGrpSpPr>
        <p:grpSpPr bwMode="auto">
          <a:xfrm rot="3340723" flipH="1">
            <a:off x="1770062" y="5265738"/>
            <a:ext cx="125413" cy="141288"/>
            <a:chOff x="3801" y="3295"/>
            <a:chExt cx="118" cy="134"/>
          </a:xfrm>
        </p:grpSpPr>
        <p:sp>
          <p:nvSpPr>
            <p:cNvPr id="1585178" name="Oval 26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5179" name="Oval 27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85180" name="Group 28"/>
          <p:cNvGrpSpPr>
            <a:grpSpLocks/>
          </p:cNvGrpSpPr>
          <p:nvPr/>
        </p:nvGrpSpPr>
        <p:grpSpPr bwMode="auto">
          <a:xfrm rot="3134004" flipH="1">
            <a:off x="1608138" y="5265738"/>
            <a:ext cx="123825" cy="142875"/>
            <a:chOff x="3955" y="3295"/>
            <a:chExt cx="118" cy="136"/>
          </a:xfrm>
        </p:grpSpPr>
        <p:sp>
          <p:nvSpPr>
            <p:cNvPr id="1585181" name="Oval 29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5182" name="Oval 30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5183" name="Oval 31"/>
          <p:cNvSpPr>
            <a:spLocks noChangeArrowheads="1"/>
          </p:cNvSpPr>
          <p:nvPr/>
        </p:nvSpPr>
        <p:spPr bwMode="auto">
          <a:xfrm rot="19877643" flipH="1">
            <a:off x="1836738" y="5853113"/>
            <a:ext cx="207962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84" name="Oval 32"/>
          <p:cNvSpPr>
            <a:spLocks noChangeArrowheads="1"/>
          </p:cNvSpPr>
          <p:nvPr/>
        </p:nvSpPr>
        <p:spPr bwMode="auto">
          <a:xfrm flipH="1">
            <a:off x="1504950" y="5900738"/>
            <a:ext cx="207963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85" name="Oval 33"/>
          <p:cNvSpPr>
            <a:spLocks noChangeArrowheads="1"/>
          </p:cNvSpPr>
          <p:nvPr/>
        </p:nvSpPr>
        <p:spPr bwMode="auto">
          <a:xfrm rot="1373433" flipH="1">
            <a:off x="1295400" y="5397500"/>
            <a:ext cx="125413" cy="936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86" name="Oval 34"/>
          <p:cNvSpPr>
            <a:spLocks noChangeArrowheads="1"/>
          </p:cNvSpPr>
          <p:nvPr/>
        </p:nvSpPr>
        <p:spPr bwMode="auto">
          <a:xfrm rot="1373433" flipH="1">
            <a:off x="2084388" y="5332413"/>
            <a:ext cx="125412" cy="936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5187" name="Line 35"/>
          <p:cNvSpPr>
            <a:spLocks noChangeShapeType="1"/>
          </p:cNvSpPr>
          <p:nvPr/>
        </p:nvSpPr>
        <p:spPr bwMode="auto">
          <a:xfrm flipH="1" flipV="1">
            <a:off x="1752600" y="5461000"/>
            <a:ext cx="58738" cy="206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5205" name="Text Box 53"/>
          <p:cNvSpPr txBox="1">
            <a:spLocks noChangeArrowheads="1"/>
          </p:cNvSpPr>
          <p:nvPr/>
        </p:nvSpPr>
        <p:spPr bwMode="auto">
          <a:xfrm>
            <a:off x="1524000" y="4572000"/>
            <a:ext cx="476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Efficiency</a:t>
            </a:r>
            <a:r>
              <a:rPr lang="en-US"/>
              <a:t> of Method </a:t>
            </a:r>
            <a:r>
              <a:rPr lang="en-US" i="1"/>
              <a:t>M </a:t>
            </a:r>
            <a:r>
              <a:rPr lang="en-US"/>
              <a:t>at </a:t>
            </a:r>
            <a:r>
              <a:rPr lang="en-US" i="1"/>
              <a:t>e</a:t>
            </a:r>
          </a:p>
        </p:txBody>
      </p:sp>
      <p:sp>
        <p:nvSpPr>
          <p:cNvPr id="125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458200" cy="3124200"/>
          </a:xfrm>
        </p:spPr>
        <p:txBody>
          <a:bodyPr/>
          <a:lstStyle/>
          <a:p>
            <a:r>
              <a:rPr lang="en-US" sz="3600" i="1"/>
              <a:t>M</a:t>
            </a:r>
            <a:r>
              <a:rPr lang="en-US" sz="3600"/>
              <a:t> </a:t>
            </a:r>
            <a:r>
              <a:rPr lang="en-US" sz="3600">
                <a:solidFill>
                  <a:schemeClr val="hlink"/>
                </a:solidFill>
              </a:rPr>
              <a:t>converges</a:t>
            </a:r>
            <a:r>
              <a:rPr lang="en-US" sz="3600"/>
              <a:t> to the truth no matter what;</a:t>
            </a:r>
          </a:p>
          <a:p>
            <a:r>
              <a:rPr lang="en-US" sz="3600"/>
              <a:t>For each convergent </a:t>
            </a:r>
            <a:r>
              <a:rPr lang="en-US" sz="3600" i="1"/>
              <a:t>M’</a:t>
            </a:r>
            <a:r>
              <a:rPr lang="en-US" sz="3600"/>
              <a:t> that agrees with </a:t>
            </a:r>
            <a:r>
              <a:rPr lang="en-US" sz="3600" i="1"/>
              <a:t>M</a:t>
            </a:r>
            <a:r>
              <a:rPr lang="en-US" sz="3600"/>
              <a:t> up to the end of </a:t>
            </a:r>
            <a:r>
              <a:rPr lang="en-US" sz="3600" i="1"/>
              <a:t>e</a:t>
            </a:r>
            <a:r>
              <a:rPr lang="en-US" sz="3600"/>
              <a:t>, and for each </a:t>
            </a:r>
            <a:r>
              <a:rPr lang="en-US" sz="3600" i="1"/>
              <a:t>n</a:t>
            </a:r>
            <a:r>
              <a:rPr lang="en-US" sz="3600"/>
              <a:t>:</a:t>
            </a:r>
          </a:p>
          <a:p>
            <a:pPr lvl="1"/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 </a:t>
            </a:r>
            <a:r>
              <a:rPr lang="en-US">
                <a:sym typeface="Symbol" pitchFamily="18" charset="2"/>
              </a:rPr>
              <a:t></a:t>
            </a:r>
            <a:r>
              <a:rPr lang="en-US" sz="3200"/>
              <a:t> </a:t>
            </a:r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M’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</a:t>
            </a:r>
          </a:p>
        </p:txBody>
      </p:sp>
      <p:sp>
        <p:nvSpPr>
          <p:cNvPr id="1256453" name="Rectangle 5"/>
          <p:cNvSpPr>
            <a:spLocks noChangeArrowheads="1"/>
          </p:cNvSpPr>
          <p:nvPr/>
        </p:nvSpPr>
        <p:spPr bwMode="auto">
          <a:xfrm>
            <a:off x="3810000" y="5715000"/>
            <a:ext cx="304800" cy="304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54" name="Text Box 6"/>
          <p:cNvSpPr txBox="1">
            <a:spLocks noChangeArrowheads="1"/>
          </p:cNvSpPr>
          <p:nvPr/>
        </p:nvSpPr>
        <p:spPr bwMode="auto">
          <a:xfrm>
            <a:off x="1371600" y="6172200"/>
            <a:ext cx="212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Empirical Complexity</a:t>
            </a:r>
          </a:p>
        </p:txBody>
      </p:sp>
      <p:sp>
        <p:nvSpPr>
          <p:cNvPr id="1256455" name="Text Box 7"/>
          <p:cNvSpPr txBox="1">
            <a:spLocks noChangeArrowheads="1"/>
          </p:cNvSpPr>
          <p:nvPr/>
        </p:nvSpPr>
        <p:spPr bwMode="auto">
          <a:xfrm>
            <a:off x="3810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0</a:t>
            </a:r>
          </a:p>
        </p:txBody>
      </p:sp>
      <p:sp>
        <p:nvSpPr>
          <p:cNvPr id="1256456" name="Text Box 8"/>
          <p:cNvSpPr txBox="1">
            <a:spLocks noChangeArrowheads="1"/>
          </p:cNvSpPr>
          <p:nvPr/>
        </p:nvSpPr>
        <p:spPr bwMode="auto">
          <a:xfrm>
            <a:off x="4572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1</a:t>
            </a:r>
          </a:p>
        </p:txBody>
      </p:sp>
      <p:sp>
        <p:nvSpPr>
          <p:cNvPr id="1256458" name="Rectangle 10"/>
          <p:cNvSpPr>
            <a:spLocks noChangeArrowheads="1"/>
          </p:cNvSpPr>
          <p:nvPr/>
        </p:nvSpPr>
        <p:spPr bwMode="auto">
          <a:xfrm>
            <a:off x="4114800" y="5715000"/>
            <a:ext cx="304800" cy="3048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59" name="Rectangle 11"/>
          <p:cNvSpPr>
            <a:spLocks noChangeArrowheads="1"/>
          </p:cNvSpPr>
          <p:nvPr/>
        </p:nvSpPr>
        <p:spPr bwMode="auto">
          <a:xfrm>
            <a:off x="4572000" y="5562600"/>
            <a:ext cx="3048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0" name="Rectangle 12"/>
          <p:cNvSpPr>
            <a:spLocks noChangeArrowheads="1"/>
          </p:cNvSpPr>
          <p:nvPr/>
        </p:nvSpPr>
        <p:spPr bwMode="auto">
          <a:xfrm>
            <a:off x="4876800" y="5562600"/>
            <a:ext cx="304800" cy="4572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1" name="Rectangle 13"/>
          <p:cNvSpPr>
            <a:spLocks noChangeArrowheads="1"/>
          </p:cNvSpPr>
          <p:nvPr/>
        </p:nvSpPr>
        <p:spPr bwMode="auto">
          <a:xfrm>
            <a:off x="5334000" y="5638800"/>
            <a:ext cx="3048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2" name="Rectangle 14"/>
          <p:cNvSpPr>
            <a:spLocks noChangeArrowheads="1"/>
          </p:cNvSpPr>
          <p:nvPr/>
        </p:nvSpPr>
        <p:spPr bwMode="auto">
          <a:xfrm>
            <a:off x="5638800" y="5410200"/>
            <a:ext cx="304800" cy="6096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3" name="Text Box 15"/>
          <p:cNvSpPr txBox="1">
            <a:spLocks noChangeArrowheads="1"/>
          </p:cNvSpPr>
          <p:nvPr/>
        </p:nvSpPr>
        <p:spPr bwMode="auto">
          <a:xfrm>
            <a:off x="5334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2</a:t>
            </a:r>
          </a:p>
        </p:txBody>
      </p:sp>
      <p:sp>
        <p:nvSpPr>
          <p:cNvPr id="1256464" name="Text Box 16"/>
          <p:cNvSpPr txBox="1">
            <a:spLocks noChangeArrowheads="1"/>
          </p:cNvSpPr>
          <p:nvPr/>
        </p:nvSpPr>
        <p:spPr bwMode="auto">
          <a:xfrm>
            <a:off x="60960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3</a:t>
            </a:r>
          </a:p>
        </p:txBody>
      </p:sp>
      <p:sp>
        <p:nvSpPr>
          <p:cNvPr id="1256465" name="Rectangle 17"/>
          <p:cNvSpPr>
            <a:spLocks noChangeArrowheads="1"/>
          </p:cNvSpPr>
          <p:nvPr/>
        </p:nvSpPr>
        <p:spPr bwMode="auto">
          <a:xfrm>
            <a:off x="6096000" y="5257800"/>
            <a:ext cx="304800" cy="762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6" name="Rectangle 18"/>
          <p:cNvSpPr>
            <a:spLocks noChangeArrowheads="1"/>
          </p:cNvSpPr>
          <p:nvPr/>
        </p:nvSpPr>
        <p:spPr bwMode="auto">
          <a:xfrm>
            <a:off x="6400800" y="5257800"/>
            <a:ext cx="304800" cy="7620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67" name="Text Box 19"/>
          <p:cNvSpPr txBox="1">
            <a:spLocks noChangeArrowheads="1"/>
          </p:cNvSpPr>
          <p:nvPr/>
        </p:nvSpPr>
        <p:spPr bwMode="auto">
          <a:xfrm>
            <a:off x="7162800" y="6096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256468" name="Text Box 20"/>
          <p:cNvSpPr txBox="1">
            <a:spLocks noChangeArrowheads="1"/>
          </p:cNvSpPr>
          <p:nvPr/>
        </p:nvSpPr>
        <p:spPr bwMode="auto">
          <a:xfrm>
            <a:off x="7010400" y="52578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256470" name="Rectangle 22"/>
          <p:cNvSpPr>
            <a:spLocks noChangeArrowheads="1"/>
          </p:cNvSpPr>
          <p:nvPr/>
        </p:nvSpPr>
        <p:spPr bwMode="auto">
          <a:xfrm rot="19720279" flipH="1">
            <a:off x="1836738" y="5473700"/>
            <a:ext cx="331787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71" name="Rectangle 23"/>
          <p:cNvSpPr>
            <a:spLocks noChangeArrowheads="1"/>
          </p:cNvSpPr>
          <p:nvPr/>
        </p:nvSpPr>
        <p:spPr bwMode="auto">
          <a:xfrm rot="2120236" flipH="1">
            <a:off x="1339850" y="5521325"/>
            <a:ext cx="330200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72" name="Rectangle 24"/>
          <p:cNvSpPr>
            <a:spLocks noChangeArrowheads="1"/>
          </p:cNvSpPr>
          <p:nvPr/>
        </p:nvSpPr>
        <p:spPr bwMode="auto">
          <a:xfrm flipH="1">
            <a:off x="1630363" y="5710238"/>
            <a:ext cx="39687" cy="2365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73" name="Rectangle 25"/>
          <p:cNvSpPr>
            <a:spLocks noChangeArrowheads="1"/>
          </p:cNvSpPr>
          <p:nvPr/>
        </p:nvSpPr>
        <p:spPr bwMode="auto">
          <a:xfrm flipH="1">
            <a:off x="1836738" y="5757863"/>
            <a:ext cx="41275" cy="1889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74" name="Oval 26"/>
          <p:cNvSpPr>
            <a:spLocks noChangeArrowheads="1"/>
          </p:cNvSpPr>
          <p:nvPr/>
        </p:nvSpPr>
        <p:spPr bwMode="auto">
          <a:xfrm flipH="1">
            <a:off x="1546225" y="5521325"/>
            <a:ext cx="414338" cy="2841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75" name="Oval 27"/>
          <p:cNvSpPr>
            <a:spLocks noChangeArrowheads="1"/>
          </p:cNvSpPr>
          <p:nvPr/>
        </p:nvSpPr>
        <p:spPr bwMode="auto">
          <a:xfrm flipH="1">
            <a:off x="1598613" y="5181600"/>
            <a:ext cx="333375" cy="37941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56476" name="Group 28"/>
          <p:cNvGrpSpPr>
            <a:grpSpLocks/>
          </p:cNvGrpSpPr>
          <p:nvPr/>
        </p:nvGrpSpPr>
        <p:grpSpPr bwMode="auto">
          <a:xfrm rot="3340723" flipH="1">
            <a:off x="1770062" y="5265738"/>
            <a:ext cx="125413" cy="141288"/>
            <a:chOff x="3801" y="3295"/>
            <a:chExt cx="118" cy="134"/>
          </a:xfrm>
        </p:grpSpPr>
        <p:sp>
          <p:nvSpPr>
            <p:cNvPr id="1256477" name="Oval 29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478" name="Oval 30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56479" name="Group 31"/>
          <p:cNvGrpSpPr>
            <a:grpSpLocks/>
          </p:cNvGrpSpPr>
          <p:nvPr/>
        </p:nvGrpSpPr>
        <p:grpSpPr bwMode="auto">
          <a:xfrm rot="3134004" flipH="1">
            <a:off x="1608138" y="5265738"/>
            <a:ext cx="123825" cy="142875"/>
            <a:chOff x="3955" y="3295"/>
            <a:chExt cx="118" cy="136"/>
          </a:xfrm>
        </p:grpSpPr>
        <p:sp>
          <p:nvSpPr>
            <p:cNvPr id="1256480" name="Oval 32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481" name="Oval 33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56482" name="Oval 34"/>
          <p:cNvSpPr>
            <a:spLocks noChangeArrowheads="1"/>
          </p:cNvSpPr>
          <p:nvPr/>
        </p:nvSpPr>
        <p:spPr bwMode="auto">
          <a:xfrm rot="19877643" flipH="1">
            <a:off x="1836738" y="5853113"/>
            <a:ext cx="207962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83" name="Oval 35"/>
          <p:cNvSpPr>
            <a:spLocks noChangeArrowheads="1"/>
          </p:cNvSpPr>
          <p:nvPr/>
        </p:nvSpPr>
        <p:spPr bwMode="auto">
          <a:xfrm flipH="1">
            <a:off x="1504950" y="5900738"/>
            <a:ext cx="207963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84" name="Oval 36"/>
          <p:cNvSpPr>
            <a:spLocks noChangeArrowheads="1"/>
          </p:cNvSpPr>
          <p:nvPr/>
        </p:nvSpPr>
        <p:spPr bwMode="auto">
          <a:xfrm rot="1373433" flipH="1">
            <a:off x="1295400" y="5397500"/>
            <a:ext cx="125413" cy="936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85" name="Oval 37"/>
          <p:cNvSpPr>
            <a:spLocks noChangeArrowheads="1"/>
          </p:cNvSpPr>
          <p:nvPr/>
        </p:nvSpPr>
        <p:spPr bwMode="auto">
          <a:xfrm rot="1373433" flipH="1">
            <a:off x="2084388" y="5332413"/>
            <a:ext cx="125412" cy="936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86" name="Line 38"/>
          <p:cNvSpPr>
            <a:spLocks noChangeShapeType="1"/>
          </p:cNvSpPr>
          <p:nvPr/>
        </p:nvSpPr>
        <p:spPr bwMode="auto">
          <a:xfrm flipH="1" flipV="1">
            <a:off x="1752600" y="5461000"/>
            <a:ext cx="58738" cy="206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6488" name="Rectangle 40"/>
          <p:cNvSpPr>
            <a:spLocks noChangeArrowheads="1"/>
          </p:cNvSpPr>
          <p:nvPr/>
        </p:nvSpPr>
        <p:spPr bwMode="auto">
          <a:xfrm rot="19720279" flipH="1">
            <a:off x="3055938" y="5473700"/>
            <a:ext cx="331787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89" name="Rectangle 41"/>
          <p:cNvSpPr>
            <a:spLocks noChangeArrowheads="1"/>
          </p:cNvSpPr>
          <p:nvPr/>
        </p:nvSpPr>
        <p:spPr bwMode="auto">
          <a:xfrm rot="2120236" flipH="1">
            <a:off x="2559050" y="5521325"/>
            <a:ext cx="330200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90" name="Rectangle 42"/>
          <p:cNvSpPr>
            <a:spLocks noChangeArrowheads="1"/>
          </p:cNvSpPr>
          <p:nvPr/>
        </p:nvSpPr>
        <p:spPr bwMode="auto">
          <a:xfrm flipH="1">
            <a:off x="2849563" y="5710238"/>
            <a:ext cx="39687" cy="2365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91" name="Rectangle 43"/>
          <p:cNvSpPr>
            <a:spLocks noChangeArrowheads="1"/>
          </p:cNvSpPr>
          <p:nvPr/>
        </p:nvSpPr>
        <p:spPr bwMode="auto">
          <a:xfrm flipH="1">
            <a:off x="3055938" y="5757863"/>
            <a:ext cx="41275" cy="1889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92" name="Oval 44"/>
          <p:cNvSpPr>
            <a:spLocks noChangeArrowheads="1"/>
          </p:cNvSpPr>
          <p:nvPr/>
        </p:nvSpPr>
        <p:spPr bwMode="auto">
          <a:xfrm flipH="1">
            <a:off x="2765425" y="5521325"/>
            <a:ext cx="414338" cy="284163"/>
          </a:xfrm>
          <a:prstGeom prst="ellipse">
            <a:avLst/>
          </a:prstGeom>
          <a:solidFill>
            <a:srgbClr val="AF2BA9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493" name="Oval 45"/>
          <p:cNvSpPr>
            <a:spLocks noChangeArrowheads="1"/>
          </p:cNvSpPr>
          <p:nvPr/>
        </p:nvSpPr>
        <p:spPr bwMode="auto">
          <a:xfrm flipH="1">
            <a:off x="2817813" y="5181600"/>
            <a:ext cx="333375" cy="37941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56494" name="Group 46"/>
          <p:cNvGrpSpPr>
            <a:grpSpLocks/>
          </p:cNvGrpSpPr>
          <p:nvPr/>
        </p:nvGrpSpPr>
        <p:grpSpPr bwMode="auto">
          <a:xfrm rot="3340723" flipH="1">
            <a:off x="2989262" y="5265738"/>
            <a:ext cx="125413" cy="141288"/>
            <a:chOff x="3801" y="3295"/>
            <a:chExt cx="118" cy="134"/>
          </a:xfrm>
        </p:grpSpPr>
        <p:sp>
          <p:nvSpPr>
            <p:cNvPr id="1256495" name="Oval 47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496" name="Oval 48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56497" name="Group 49"/>
          <p:cNvGrpSpPr>
            <a:grpSpLocks/>
          </p:cNvGrpSpPr>
          <p:nvPr/>
        </p:nvGrpSpPr>
        <p:grpSpPr bwMode="auto">
          <a:xfrm rot="3134004" flipH="1">
            <a:off x="2827338" y="5265738"/>
            <a:ext cx="123825" cy="142875"/>
            <a:chOff x="3955" y="3295"/>
            <a:chExt cx="118" cy="136"/>
          </a:xfrm>
        </p:grpSpPr>
        <p:sp>
          <p:nvSpPr>
            <p:cNvPr id="1256498" name="Oval 50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6499" name="Oval 51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56500" name="Oval 52"/>
          <p:cNvSpPr>
            <a:spLocks noChangeArrowheads="1"/>
          </p:cNvSpPr>
          <p:nvPr/>
        </p:nvSpPr>
        <p:spPr bwMode="auto">
          <a:xfrm rot="19877643" flipH="1">
            <a:off x="3055938" y="5853113"/>
            <a:ext cx="207962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501" name="Oval 53"/>
          <p:cNvSpPr>
            <a:spLocks noChangeArrowheads="1"/>
          </p:cNvSpPr>
          <p:nvPr/>
        </p:nvSpPr>
        <p:spPr bwMode="auto">
          <a:xfrm flipH="1">
            <a:off x="2724150" y="5900738"/>
            <a:ext cx="207963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502" name="Oval 54"/>
          <p:cNvSpPr>
            <a:spLocks noChangeArrowheads="1"/>
          </p:cNvSpPr>
          <p:nvPr/>
        </p:nvSpPr>
        <p:spPr bwMode="auto">
          <a:xfrm rot="1373433" flipH="1">
            <a:off x="2514600" y="5397500"/>
            <a:ext cx="125413" cy="936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503" name="Oval 55"/>
          <p:cNvSpPr>
            <a:spLocks noChangeArrowheads="1"/>
          </p:cNvSpPr>
          <p:nvPr/>
        </p:nvSpPr>
        <p:spPr bwMode="auto">
          <a:xfrm rot="1373433" flipH="1">
            <a:off x="3303588" y="5332413"/>
            <a:ext cx="125412" cy="936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6504" name="Line 56"/>
          <p:cNvSpPr>
            <a:spLocks noChangeShapeType="1"/>
          </p:cNvSpPr>
          <p:nvPr/>
        </p:nvSpPr>
        <p:spPr bwMode="auto">
          <a:xfrm flipH="1" flipV="1">
            <a:off x="2971800" y="5461000"/>
            <a:ext cx="58738" cy="206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6505" name="Text Box 57"/>
          <p:cNvSpPr txBox="1">
            <a:spLocks noChangeArrowheads="1"/>
          </p:cNvSpPr>
          <p:nvPr/>
        </p:nvSpPr>
        <p:spPr bwMode="auto">
          <a:xfrm>
            <a:off x="1524000" y="4572000"/>
            <a:ext cx="476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M</a:t>
            </a:r>
          </a:p>
        </p:txBody>
      </p:sp>
      <p:sp>
        <p:nvSpPr>
          <p:cNvPr id="1256506" name="Text Box 58"/>
          <p:cNvSpPr txBox="1">
            <a:spLocks noChangeArrowheads="1"/>
          </p:cNvSpPr>
          <p:nvPr/>
        </p:nvSpPr>
        <p:spPr bwMode="auto">
          <a:xfrm>
            <a:off x="2819400" y="4572000"/>
            <a:ext cx="554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M’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solidFill>
                  <a:schemeClr val="tx1"/>
                </a:solidFill>
              </a:rPr>
              <a:t>M</a:t>
            </a:r>
            <a:r>
              <a:rPr lang="en-US">
                <a:solidFill>
                  <a:schemeClr val="tx1"/>
                </a:solidFill>
              </a:rPr>
              <a:t> is</a:t>
            </a:r>
            <a:r>
              <a:rPr lang="en-US">
                <a:solidFill>
                  <a:schemeClr val="hlink"/>
                </a:solidFill>
              </a:rPr>
              <a:t> Beaten</a:t>
            </a:r>
            <a:r>
              <a:rPr lang="en-US" i="1"/>
              <a:t> </a:t>
            </a:r>
            <a:r>
              <a:rPr lang="en-US"/>
              <a:t>at </a:t>
            </a:r>
            <a:r>
              <a:rPr lang="en-US" i="1"/>
              <a:t>e</a:t>
            </a:r>
          </a:p>
        </p:txBody>
      </p:sp>
      <p:sp>
        <p:nvSpPr>
          <p:cNvPr id="158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458200" cy="3124200"/>
          </a:xfrm>
        </p:spPr>
        <p:txBody>
          <a:bodyPr/>
          <a:lstStyle/>
          <a:p>
            <a:r>
              <a:rPr lang="en-US" sz="3600"/>
              <a:t>There exists convergent </a:t>
            </a:r>
            <a:r>
              <a:rPr lang="en-US" sz="3600" i="1"/>
              <a:t>M’</a:t>
            </a:r>
            <a:r>
              <a:rPr lang="en-US" sz="3600"/>
              <a:t> that agrees with </a:t>
            </a:r>
            <a:r>
              <a:rPr lang="en-US" sz="3600" i="1"/>
              <a:t>M</a:t>
            </a:r>
            <a:r>
              <a:rPr lang="en-US" sz="3600"/>
              <a:t> up to the end of </a:t>
            </a:r>
            <a:r>
              <a:rPr lang="en-US" sz="3600" i="1"/>
              <a:t>e</a:t>
            </a:r>
            <a:r>
              <a:rPr lang="en-US" sz="3600"/>
              <a:t>, such that</a:t>
            </a:r>
          </a:p>
          <a:p>
            <a:pPr lvl="1"/>
            <a:r>
              <a:rPr lang="en-US" sz="3200"/>
              <a:t>For each </a:t>
            </a:r>
            <a:r>
              <a:rPr lang="en-US" sz="3200" i="1"/>
              <a:t>n</a:t>
            </a:r>
            <a:r>
              <a:rPr lang="en-US" sz="3200"/>
              <a:t>, </a:t>
            </a:r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 </a:t>
            </a:r>
            <a:r>
              <a:rPr lang="en-US">
                <a:sym typeface="Symbol" pitchFamily="18" charset="2"/>
              </a:rPr>
              <a:t></a:t>
            </a:r>
            <a:r>
              <a:rPr lang="en-US" sz="3200"/>
              <a:t> </a:t>
            </a:r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M’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);</a:t>
            </a:r>
          </a:p>
          <a:p>
            <a:pPr lvl="1"/>
            <a:r>
              <a:rPr lang="en-US" sz="3200"/>
              <a:t>Exists </a:t>
            </a:r>
            <a:r>
              <a:rPr lang="en-US" sz="3200" i="1"/>
              <a:t>n</a:t>
            </a:r>
            <a:r>
              <a:rPr lang="en-US" sz="3200"/>
              <a:t>, </a:t>
            </a:r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 </a:t>
            </a:r>
            <a:r>
              <a:rPr lang="en-US">
                <a:sym typeface="Symbol" pitchFamily="18" charset="2"/>
              </a:rPr>
              <a:t>&gt; </a:t>
            </a:r>
            <a:r>
              <a:rPr lang="en-US" sz="3200" i="1"/>
              <a:t>r</a:t>
            </a:r>
            <a:r>
              <a:rPr lang="en-US" sz="3200"/>
              <a:t>(</a:t>
            </a:r>
            <a:r>
              <a:rPr lang="en-US" sz="3200" i="1"/>
              <a:t>M’</a:t>
            </a:r>
            <a:r>
              <a:rPr lang="en-US" sz="3200"/>
              <a:t>, </a:t>
            </a:r>
            <a:r>
              <a:rPr lang="en-US" sz="3200" i="1"/>
              <a:t>e</a:t>
            </a:r>
            <a:r>
              <a:rPr lang="en-US" sz="3200"/>
              <a:t>, </a:t>
            </a:r>
            <a:r>
              <a:rPr lang="en-US" sz="3200" i="1"/>
              <a:t>n</a:t>
            </a:r>
            <a:r>
              <a:rPr lang="en-US" sz="3200"/>
              <a:t>).</a:t>
            </a:r>
          </a:p>
        </p:txBody>
      </p:sp>
      <p:sp>
        <p:nvSpPr>
          <p:cNvPr id="1586180" name="Rectangle 4"/>
          <p:cNvSpPr>
            <a:spLocks noChangeArrowheads="1"/>
          </p:cNvSpPr>
          <p:nvPr/>
        </p:nvSpPr>
        <p:spPr bwMode="auto">
          <a:xfrm>
            <a:off x="3733800" y="5410200"/>
            <a:ext cx="304800" cy="609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1" name="Text Box 5"/>
          <p:cNvSpPr txBox="1">
            <a:spLocks noChangeArrowheads="1"/>
          </p:cNvSpPr>
          <p:nvPr/>
        </p:nvSpPr>
        <p:spPr bwMode="auto">
          <a:xfrm>
            <a:off x="1371600" y="6172200"/>
            <a:ext cx="212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Empirical Complexity</a:t>
            </a:r>
          </a:p>
        </p:txBody>
      </p:sp>
      <p:sp>
        <p:nvSpPr>
          <p:cNvPr id="1586182" name="Text Box 6"/>
          <p:cNvSpPr txBox="1">
            <a:spLocks noChangeArrowheads="1"/>
          </p:cNvSpPr>
          <p:nvPr/>
        </p:nvSpPr>
        <p:spPr bwMode="auto">
          <a:xfrm>
            <a:off x="38862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0</a:t>
            </a:r>
          </a:p>
        </p:txBody>
      </p:sp>
      <p:sp>
        <p:nvSpPr>
          <p:cNvPr id="1586183" name="Text Box 7"/>
          <p:cNvSpPr txBox="1">
            <a:spLocks noChangeArrowheads="1"/>
          </p:cNvSpPr>
          <p:nvPr/>
        </p:nvSpPr>
        <p:spPr bwMode="auto">
          <a:xfrm>
            <a:off x="46482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1</a:t>
            </a:r>
          </a:p>
        </p:txBody>
      </p:sp>
      <p:sp>
        <p:nvSpPr>
          <p:cNvPr id="1586184" name="Rectangle 8"/>
          <p:cNvSpPr>
            <a:spLocks noChangeArrowheads="1"/>
          </p:cNvSpPr>
          <p:nvPr/>
        </p:nvSpPr>
        <p:spPr bwMode="auto">
          <a:xfrm>
            <a:off x="4038600" y="5715000"/>
            <a:ext cx="304800" cy="3048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5" name="Rectangle 9"/>
          <p:cNvSpPr>
            <a:spLocks noChangeArrowheads="1"/>
          </p:cNvSpPr>
          <p:nvPr/>
        </p:nvSpPr>
        <p:spPr bwMode="auto">
          <a:xfrm>
            <a:off x="4495800" y="5562600"/>
            <a:ext cx="3048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6" name="Rectangle 10"/>
          <p:cNvSpPr>
            <a:spLocks noChangeArrowheads="1"/>
          </p:cNvSpPr>
          <p:nvPr/>
        </p:nvSpPr>
        <p:spPr bwMode="auto">
          <a:xfrm>
            <a:off x="4800600" y="5562600"/>
            <a:ext cx="304800" cy="4572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7" name="Rectangle 11"/>
          <p:cNvSpPr>
            <a:spLocks noChangeArrowheads="1"/>
          </p:cNvSpPr>
          <p:nvPr/>
        </p:nvSpPr>
        <p:spPr bwMode="auto">
          <a:xfrm>
            <a:off x="5257800" y="5410200"/>
            <a:ext cx="304800" cy="609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8" name="Rectangle 12"/>
          <p:cNvSpPr>
            <a:spLocks noChangeArrowheads="1"/>
          </p:cNvSpPr>
          <p:nvPr/>
        </p:nvSpPr>
        <p:spPr bwMode="auto">
          <a:xfrm>
            <a:off x="5562600" y="5410200"/>
            <a:ext cx="304800" cy="6096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89" name="Text Box 13"/>
          <p:cNvSpPr txBox="1">
            <a:spLocks noChangeArrowheads="1"/>
          </p:cNvSpPr>
          <p:nvPr/>
        </p:nvSpPr>
        <p:spPr bwMode="auto">
          <a:xfrm>
            <a:off x="54102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2</a:t>
            </a:r>
          </a:p>
        </p:txBody>
      </p:sp>
      <p:sp>
        <p:nvSpPr>
          <p:cNvPr id="1586190" name="Text Box 14"/>
          <p:cNvSpPr txBox="1">
            <a:spLocks noChangeArrowheads="1"/>
          </p:cNvSpPr>
          <p:nvPr/>
        </p:nvSpPr>
        <p:spPr bwMode="auto">
          <a:xfrm>
            <a:off x="6172200" y="6172200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3</a:t>
            </a:r>
          </a:p>
        </p:txBody>
      </p:sp>
      <p:sp>
        <p:nvSpPr>
          <p:cNvPr id="1586191" name="Rectangle 15"/>
          <p:cNvSpPr>
            <a:spLocks noChangeArrowheads="1"/>
          </p:cNvSpPr>
          <p:nvPr/>
        </p:nvSpPr>
        <p:spPr bwMode="auto">
          <a:xfrm>
            <a:off x="6019800" y="5257800"/>
            <a:ext cx="304800" cy="762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2" name="Rectangle 16"/>
          <p:cNvSpPr>
            <a:spLocks noChangeArrowheads="1"/>
          </p:cNvSpPr>
          <p:nvPr/>
        </p:nvSpPr>
        <p:spPr bwMode="auto">
          <a:xfrm>
            <a:off x="6324600" y="5257800"/>
            <a:ext cx="304800" cy="7620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3" name="Text Box 17"/>
          <p:cNvSpPr txBox="1">
            <a:spLocks noChangeArrowheads="1"/>
          </p:cNvSpPr>
          <p:nvPr/>
        </p:nvSpPr>
        <p:spPr bwMode="auto">
          <a:xfrm>
            <a:off x="6934200" y="6096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86194" name="Text Box 18"/>
          <p:cNvSpPr txBox="1">
            <a:spLocks noChangeArrowheads="1"/>
          </p:cNvSpPr>
          <p:nvPr/>
        </p:nvSpPr>
        <p:spPr bwMode="auto">
          <a:xfrm>
            <a:off x="6934200" y="52578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86195" name="Rectangle 19"/>
          <p:cNvSpPr>
            <a:spLocks noChangeArrowheads="1"/>
          </p:cNvSpPr>
          <p:nvPr/>
        </p:nvSpPr>
        <p:spPr bwMode="auto">
          <a:xfrm rot="19720279" flipH="1">
            <a:off x="1836738" y="5473700"/>
            <a:ext cx="331787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6" name="Rectangle 20"/>
          <p:cNvSpPr>
            <a:spLocks noChangeArrowheads="1"/>
          </p:cNvSpPr>
          <p:nvPr/>
        </p:nvSpPr>
        <p:spPr bwMode="auto">
          <a:xfrm rot="2120236" flipH="1">
            <a:off x="1339850" y="5521325"/>
            <a:ext cx="330200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7" name="Rectangle 21"/>
          <p:cNvSpPr>
            <a:spLocks noChangeArrowheads="1"/>
          </p:cNvSpPr>
          <p:nvPr/>
        </p:nvSpPr>
        <p:spPr bwMode="auto">
          <a:xfrm flipH="1">
            <a:off x="1630363" y="5710238"/>
            <a:ext cx="39687" cy="2365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8" name="Rectangle 22"/>
          <p:cNvSpPr>
            <a:spLocks noChangeArrowheads="1"/>
          </p:cNvSpPr>
          <p:nvPr/>
        </p:nvSpPr>
        <p:spPr bwMode="auto">
          <a:xfrm flipH="1">
            <a:off x="1836738" y="5757863"/>
            <a:ext cx="41275" cy="1889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199" name="Oval 23"/>
          <p:cNvSpPr>
            <a:spLocks noChangeArrowheads="1"/>
          </p:cNvSpPr>
          <p:nvPr/>
        </p:nvSpPr>
        <p:spPr bwMode="auto">
          <a:xfrm flipH="1">
            <a:off x="1546225" y="5521325"/>
            <a:ext cx="414338" cy="2841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00" name="Oval 24"/>
          <p:cNvSpPr>
            <a:spLocks noChangeArrowheads="1"/>
          </p:cNvSpPr>
          <p:nvPr/>
        </p:nvSpPr>
        <p:spPr bwMode="auto">
          <a:xfrm flipH="1">
            <a:off x="1598613" y="5181600"/>
            <a:ext cx="333375" cy="37941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86201" name="Group 25"/>
          <p:cNvGrpSpPr>
            <a:grpSpLocks/>
          </p:cNvGrpSpPr>
          <p:nvPr/>
        </p:nvGrpSpPr>
        <p:grpSpPr bwMode="auto">
          <a:xfrm rot="3340723" flipH="1">
            <a:off x="1770062" y="5265738"/>
            <a:ext cx="125413" cy="141288"/>
            <a:chOff x="3801" y="3295"/>
            <a:chExt cx="118" cy="134"/>
          </a:xfrm>
        </p:grpSpPr>
        <p:sp>
          <p:nvSpPr>
            <p:cNvPr id="1586202" name="Oval 26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6203" name="Oval 27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86204" name="Group 28"/>
          <p:cNvGrpSpPr>
            <a:grpSpLocks/>
          </p:cNvGrpSpPr>
          <p:nvPr/>
        </p:nvGrpSpPr>
        <p:grpSpPr bwMode="auto">
          <a:xfrm rot="3134004" flipH="1">
            <a:off x="1608138" y="5265738"/>
            <a:ext cx="123825" cy="142875"/>
            <a:chOff x="3955" y="3295"/>
            <a:chExt cx="118" cy="136"/>
          </a:xfrm>
        </p:grpSpPr>
        <p:sp>
          <p:nvSpPr>
            <p:cNvPr id="1586205" name="Oval 29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6206" name="Oval 30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6207" name="Oval 31"/>
          <p:cNvSpPr>
            <a:spLocks noChangeArrowheads="1"/>
          </p:cNvSpPr>
          <p:nvPr/>
        </p:nvSpPr>
        <p:spPr bwMode="auto">
          <a:xfrm rot="19877643" flipH="1">
            <a:off x="1836738" y="5853113"/>
            <a:ext cx="207962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08" name="Oval 32"/>
          <p:cNvSpPr>
            <a:spLocks noChangeArrowheads="1"/>
          </p:cNvSpPr>
          <p:nvPr/>
        </p:nvSpPr>
        <p:spPr bwMode="auto">
          <a:xfrm flipH="1">
            <a:off x="1504950" y="5900738"/>
            <a:ext cx="207963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09" name="Oval 33"/>
          <p:cNvSpPr>
            <a:spLocks noChangeArrowheads="1"/>
          </p:cNvSpPr>
          <p:nvPr/>
        </p:nvSpPr>
        <p:spPr bwMode="auto">
          <a:xfrm rot="1373433" flipH="1">
            <a:off x="1295400" y="5397500"/>
            <a:ext cx="125413" cy="936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0" name="Oval 34"/>
          <p:cNvSpPr>
            <a:spLocks noChangeArrowheads="1"/>
          </p:cNvSpPr>
          <p:nvPr/>
        </p:nvSpPr>
        <p:spPr bwMode="auto">
          <a:xfrm rot="1373433" flipH="1">
            <a:off x="2084388" y="5332413"/>
            <a:ext cx="125412" cy="936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1" name="Line 35"/>
          <p:cNvSpPr>
            <a:spLocks noChangeShapeType="1"/>
          </p:cNvSpPr>
          <p:nvPr/>
        </p:nvSpPr>
        <p:spPr bwMode="auto">
          <a:xfrm flipH="1" flipV="1">
            <a:off x="1752600" y="5461000"/>
            <a:ext cx="58738" cy="206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6212" name="Rectangle 36"/>
          <p:cNvSpPr>
            <a:spLocks noChangeArrowheads="1"/>
          </p:cNvSpPr>
          <p:nvPr/>
        </p:nvSpPr>
        <p:spPr bwMode="auto">
          <a:xfrm rot="19720279" flipH="1">
            <a:off x="3055938" y="5473700"/>
            <a:ext cx="331787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3" name="Rectangle 37"/>
          <p:cNvSpPr>
            <a:spLocks noChangeArrowheads="1"/>
          </p:cNvSpPr>
          <p:nvPr/>
        </p:nvSpPr>
        <p:spPr bwMode="auto">
          <a:xfrm rot="2120236" flipH="1">
            <a:off x="2559050" y="5521325"/>
            <a:ext cx="330200" cy="476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4" name="Rectangle 38"/>
          <p:cNvSpPr>
            <a:spLocks noChangeArrowheads="1"/>
          </p:cNvSpPr>
          <p:nvPr/>
        </p:nvSpPr>
        <p:spPr bwMode="auto">
          <a:xfrm flipH="1">
            <a:off x="2849563" y="5710238"/>
            <a:ext cx="39687" cy="2365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5" name="Rectangle 39"/>
          <p:cNvSpPr>
            <a:spLocks noChangeArrowheads="1"/>
          </p:cNvSpPr>
          <p:nvPr/>
        </p:nvSpPr>
        <p:spPr bwMode="auto">
          <a:xfrm flipH="1">
            <a:off x="3055938" y="5757863"/>
            <a:ext cx="41275" cy="1889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6" name="Oval 40"/>
          <p:cNvSpPr>
            <a:spLocks noChangeArrowheads="1"/>
          </p:cNvSpPr>
          <p:nvPr/>
        </p:nvSpPr>
        <p:spPr bwMode="auto">
          <a:xfrm flipH="1">
            <a:off x="2765425" y="5521325"/>
            <a:ext cx="414338" cy="284163"/>
          </a:xfrm>
          <a:prstGeom prst="ellipse">
            <a:avLst/>
          </a:prstGeom>
          <a:solidFill>
            <a:srgbClr val="AF2BA9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17" name="Oval 41"/>
          <p:cNvSpPr>
            <a:spLocks noChangeArrowheads="1"/>
          </p:cNvSpPr>
          <p:nvPr/>
        </p:nvSpPr>
        <p:spPr bwMode="auto">
          <a:xfrm flipH="1">
            <a:off x="2817813" y="5181600"/>
            <a:ext cx="333375" cy="37941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86218" name="Group 42"/>
          <p:cNvGrpSpPr>
            <a:grpSpLocks/>
          </p:cNvGrpSpPr>
          <p:nvPr/>
        </p:nvGrpSpPr>
        <p:grpSpPr bwMode="auto">
          <a:xfrm rot="3340723" flipH="1">
            <a:off x="2989262" y="5265738"/>
            <a:ext cx="125413" cy="141288"/>
            <a:chOff x="3801" y="3295"/>
            <a:chExt cx="118" cy="134"/>
          </a:xfrm>
        </p:grpSpPr>
        <p:sp>
          <p:nvSpPr>
            <p:cNvPr id="1586219" name="Oval 43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6220" name="Oval 44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86221" name="Group 45"/>
          <p:cNvGrpSpPr>
            <a:grpSpLocks/>
          </p:cNvGrpSpPr>
          <p:nvPr/>
        </p:nvGrpSpPr>
        <p:grpSpPr bwMode="auto">
          <a:xfrm rot="3134004" flipH="1">
            <a:off x="2827338" y="5265738"/>
            <a:ext cx="123825" cy="142875"/>
            <a:chOff x="3955" y="3295"/>
            <a:chExt cx="118" cy="136"/>
          </a:xfrm>
        </p:grpSpPr>
        <p:sp>
          <p:nvSpPr>
            <p:cNvPr id="1586222" name="Oval 46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6223" name="Oval 47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6224" name="Oval 48"/>
          <p:cNvSpPr>
            <a:spLocks noChangeArrowheads="1"/>
          </p:cNvSpPr>
          <p:nvPr/>
        </p:nvSpPr>
        <p:spPr bwMode="auto">
          <a:xfrm rot="19877643" flipH="1">
            <a:off x="3055938" y="5853113"/>
            <a:ext cx="207962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25" name="Oval 49"/>
          <p:cNvSpPr>
            <a:spLocks noChangeArrowheads="1"/>
          </p:cNvSpPr>
          <p:nvPr/>
        </p:nvSpPr>
        <p:spPr bwMode="auto">
          <a:xfrm flipH="1">
            <a:off x="2724150" y="5900738"/>
            <a:ext cx="207963" cy="936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26" name="Oval 50"/>
          <p:cNvSpPr>
            <a:spLocks noChangeArrowheads="1"/>
          </p:cNvSpPr>
          <p:nvPr/>
        </p:nvSpPr>
        <p:spPr bwMode="auto">
          <a:xfrm rot="1373433" flipH="1">
            <a:off x="2514600" y="5397500"/>
            <a:ext cx="125413" cy="936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27" name="Oval 51"/>
          <p:cNvSpPr>
            <a:spLocks noChangeArrowheads="1"/>
          </p:cNvSpPr>
          <p:nvPr/>
        </p:nvSpPr>
        <p:spPr bwMode="auto">
          <a:xfrm rot="1373433" flipH="1">
            <a:off x="3303588" y="5332413"/>
            <a:ext cx="125412" cy="936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6228" name="Line 52"/>
          <p:cNvSpPr>
            <a:spLocks noChangeShapeType="1"/>
          </p:cNvSpPr>
          <p:nvPr/>
        </p:nvSpPr>
        <p:spPr bwMode="auto">
          <a:xfrm flipH="1" flipV="1">
            <a:off x="2971800" y="5461000"/>
            <a:ext cx="58738" cy="206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6229" name="Text Box 53"/>
          <p:cNvSpPr txBox="1">
            <a:spLocks noChangeArrowheads="1"/>
          </p:cNvSpPr>
          <p:nvPr/>
        </p:nvSpPr>
        <p:spPr bwMode="auto">
          <a:xfrm>
            <a:off x="1524000" y="4572000"/>
            <a:ext cx="476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M</a:t>
            </a:r>
          </a:p>
        </p:txBody>
      </p:sp>
      <p:sp>
        <p:nvSpPr>
          <p:cNvPr id="1586230" name="Text Box 54"/>
          <p:cNvSpPr txBox="1">
            <a:spLocks noChangeArrowheads="1"/>
          </p:cNvSpPr>
          <p:nvPr/>
        </p:nvSpPr>
        <p:spPr bwMode="auto">
          <a:xfrm>
            <a:off x="2819400" y="4572000"/>
            <a:ext cx="554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M’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62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Ironic Alliance</a:t>
            </a:r>
          </a:p>
        </p:txBody>
      </p:sp>
      <p:sp>
        <p:nvSpPr>
          <p:cNvPr id="2016259" name="Line 3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6260" name="Line 4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6261" name="Text Box 5"/>
          <p:cNvSpPr txBox="1">
            <a:spLocks noChangeArrowheads="1"/>
          </p:cNvSpPr>
          <p:nvPr/>
        </p:nvSpPr>
        <p:spPr bwMode="auto">
          <a:xfrm>
            <a:off x="838200" y="5486400"/>
            <a:ext cx="1047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Lead</a:t>
            </a:r>
          </a:p>
        </p:txBody>
      </p:sp>
      <p:sp>
        <p:nvSpPr>
          <p:cNvPr id="2016262" name="Text Box 6"/>
          <p:cNvSpPr txBox="1">
            <a:spLocks noChangeArrowheads="1"/>
          </p:cNvSpPr>
          <p:nvPr/>
        </p:nvSpPr>
        <p:spPr bwMode="auto">
          <a:xfrm rot="-5400000">
            <a:off x="257175" y="4941888"/>
            <a:ext cx="677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IQ</a:t>
            </a:r>
          </a:p>
        </p:txBody>
      </p:sp>
      <p:grpSp>
        <p:nvGrpSpPr>
          <p:cNvPr id="2016263" name="Group 7"/>
          <p:cNvGrpSpPr>
            <a:grpSpLocks/>
          </p:cNvGrpSpPr>
          <p:nvPr/>
        </p:nvGrpSpPr>
        <p:grpSpPr bwMode="auto">
          <a:xfrm rot="5400000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16264" name="Oval 8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65" name="Oval 9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66" name="Oval 10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67" name="Oval 11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68" name="Oval 12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69" name="Oval 13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0" name="Oval 14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1" name="Oval 15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2" name="Oval 16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3" name="Oval 1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4" name="Oval 18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5" name="Oval 19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76" name="Oval 20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6277" name="Text Box 21"/>
          <p:cNvSpPr txBox="1">
            <a:spLocks noChangeArrowheads="1"/>
          </p:cNvSpPr>
          <p:nvPr/>
        </p:nvSpPr>
        <p:spPr bwMode="auto">
          <a:xfrm>
            <a:off x="3352800" y="1524000"/>
            <a:ext cx="55800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And you can’t throw my people</a:t>
            </a:r>
          </a:p>
          <a:p>
            <a:r>
              <a:rPr lang="en-US"/>
              <a:t>out of work on a mere </a:t>
            </a:r>
            <a:r>
              <a:rPr lang="en-US">
                <a:solidFill>
                  <a:schemeClr val="hlink"/>
                </a:solidFill>
              </a:rPr>
              <a:t>whim</a:t>
            </a:r>
            <a:r>
              <a:rPr lang="en-US"/>
              <a:t>.</a:t>
            </a:r>
          </a:p>
        </p:txBody>
      </p:sp>
      <p:sp>
        <p:nvSpPr>
          <p:cNvPr id="2016278" name="Line 22"/>
          <p:cNvSpPr>
            <a:spLocks noChangeShapeType="1"/>
          </p:cNvSpPr>
          <p:nvPr/>
        </p:nvSpPr>
        <p:spPr bwMode="auto">
          <a:xfrm>
            <a:off x="6400800" y="3200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6279" name="Line 23"/>
          <p:cNvSpPr>
            <a:spLocks noChangeShapeType="1"/>
          </p:cNvSpPr>
          <p:nvPr/>
        </p:nvSpPr>
        <p:spPr bwMode="auto">
          <a:xfrm flipH="1" flipV="1">
            <a:off x="1066800" y="3276600"/>
            <a:ext cx="2514600" cy="213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6280" name="Group 24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16281" name="Oval 25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2" name="Rectangle 26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3" name="Rectangle 27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4" name="Rectangle 28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5" name="Rectangle 29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6" name="Oval 30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7" name="Oval 31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8" name="Oval 32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89" name="Oval 33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290" name="Oval 34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6291" name="Group 35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6292" name="Freeform 36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6293" name="Freeform 37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6294" name="Oval 38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6295" name="Group 39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6296" name="Oval 40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297" name="Oval 41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6298" name="Freeform 42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6299" name="Group 43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6300" name="Oval 4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301" name="Oval 4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6303" name="AutoShape 47"/>
          <p:cNvSpPr>
            <a:spLocks noChangeArrowheads="1"/>
          </p:cNvSpPr>
          <p:nvPr/>
        </p:nvSpPr>
        <p:spPr bwMode="auto">
          <a:xfrm rot="-2069312">
            <a:off x="6096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04" name="AutoShape 48"/>
          <p:cNvSpPr>
            <a:spLocks noChangeArrowheads="1"/>
          </p:cNvSpPr>
          <p:nvPr/>
        </p:nvSpPr>
        <p:spPr bwMode="auto">
          <a:xfrm rot="2069312" flipH="1">
            <a:off x="6477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06" name="Oval 50"/>
          <p:cNvSpPr>
            <a:spLocks noChangeArrowheads="1"/>
          </p:cNvSpPr>
          <p:nvPr/>
        </p:nvSpPr>
        <p:spPr bwMode="auto">
          <a:xfrm rot="-1373433">
            <a:off x="5715000" y="4176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07" name="Rectangle 51"/>
          <p:cNvSpPr>
            <a:spLocks noChangeArrowheads="1"/>
          </p:cNvSpPr>
          <p:nvPr/>
        </p:nvSpPr>
        <p:spPr bwMode="auto">
          <a:xfrm rot="1879721">
            <a:off x="5791200" y="4400550"/>
            <a:ext cx="496888" cy="7143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08" name="Rectangle 52"/>
          <p:cNvSpPr>
            <a:spLocks noChangeArrowheads="1"/>
          </p:cNvSpPr>
          <p:nvPr/>
        </p:nvSpPr>
        <p:spPr bwMode="auto">
          <a:xfrm rot="-2120236">
            <a:off x="6538913" y="4471988"/>
            <a:ext cx="495300" cy="7143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09" name="Rectangle 53"/>
          <p:cNvSpPr>
            <a:spLocks noChangeArrowheads="1"/>
          </p:cNvSpPr>
          <p:nvPr/>
        </p:nvSpPr>
        <p:spPr bwMode="auto">
          <a:xfrm>
            <a:off x="6538913" y="4756150"/>
            <a:ext cx="60325" cy="354013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0" name="Rectangle 54"/>
          <p:cNvSpPr>
            <a:spLocks noChangeArrowheads="1"/>
          </p:cNvSpPr>
          <p:nvPr/>
        </p:nvSpPr>
        <p:spPr bwMode="auto">
          <a:xfrm>
            <a:off x="6226175" y="4827588"/>
            <a:ext cx="61913" cy="2825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1" name="Oval 55"/>
          <p:cNvSpPr>
            <a:spLocks noChangeArrowheads="1"/>
          </p:cNvSpPr>
          <p:nvPr/>
        </p:nvSpPr>
        <p:spPr bwMode="auto">
          <a:xfrm>
            <a:off x="6102350" y="4471988"/>
            <a:ext cx="622300" cy="4254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2" name="Oval 56"/>
          <p:cNvSpPr>
            <a:spLocks noChangeArrowheads="1"/>
          </p:cNvSpPr>
          <p:nvPr/>
        </p:nvSpPr>
        <p:spPr bwMode="auto">
          <a:xfrm rot="1722357">
            <a:off x="5976938" y="4968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3" name="Oval 57"/>
          <p:cNvSpPr>
            <a:spLocks noChangeArrowheads="1"/>
          </p:cNvSpPr>
          <p:nvPr/>
        </p:nvSpPr>
        <p:spPr bwMode="auto">
          <a:xfrm>
            <a:off x="6475413" y="5040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4" name="Oval 58"/>
          <p:cNvSpPr>
            <a:spLocks noChangeArrowheads="1"/>
          </p:cNvSpPr>
          <p:nvPr/>
        </p:nvSpPr>
        <p:spPr bwMode="auto">
          <a:xfrm rot="-1373433">
            <a:off x="6913563" y="4286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15" name="Oval 59"/>
          <p:cNvSpPr>
            <a:spLocks noChangeArrowheads="1"/>
          </p:cNvSpPr>
          <p:nvPr/>
        </p:nvSpPr>
        <p:spPr bwMode="auto">
          <a:xfrm rot="-1373433">
            <a:off x="5729288" y="4187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6316" name="Group 60"/>
          <p:cNvGrpSpPr>
            <a:grpSpLocks/>
          </p:cNvGrpSpPr>
          <p:nvPr/>
        </p:nvGrpSpPr>
        <p:grpSpPr bwMode="auto">
          <a:xfrm>
            <a:off x="6324600" y="4495800"/>
            <a:ext cx="228600" cy="381000"/>
            <a:chOff x="4992" y="1776"/>
            <a:chExt cx="432" cy="720"/>
          </a:xfrm>
        </p:grpSpPr>
        <p:sp>
          <p:nvSpPr>
            <p:cNvPr id="2016317" name="Freeform 61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6318" name="Freeform 62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6319" name="Oval 63"/>
          <p:cNvSpPr>
            <a:spLocks noChangeArrowheads="1"/>
          </p:cNvSpPr>
          <p:nvPr/>
        </p:nvSpPr>
        <p:spPr bwMode="auto">
          <a:xfrm>
            <a:off x="6146800" y="3962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23" name="Freeform 67"/>
          <p:cNvSpPr>
            <a:spLocks/>
          </p:cNvSpPr>
          <p:nvPr/>
        </p:nvSpPr>
        <p:spPr bwMode="auto">
          <a:xfrm>
            <a:off x="6338888" y="4419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6359" name="Group 103"/>
          <p:cNvGrpSpPr>
            <a:grpSpLocks/>
          </p:cNvGrpSpPr>
          <p:nvPr/>
        </p:nvGrpSpPr>
        <p:grpSpPr bwMode="auto">
          <a:xfrm flipH="1" flipV="1">
            <a:off x="6188075" y="4100513"/>
            <a:ext cx="458788" cy="188912"/>
            <a:chOff x="3898" y="2583"/>
            <a:chExt cx="289" cy="119"/>
          </a:xfrm>
        </p:grpSpPr>
        <p:grpSp>
          <p:nvGrpSpPr>
            <p:cNvPr id="2016320" name="Group 64"/>
            <p:cNvGrpSpPr>
              <a:grpSpLocks/>
            </p:cNvGrpSpPr>
            <p:nvPr/>
          </p:nvGrpSpPr>
          <p:grpSpPr bwMode="auto">
            <a:xfrm rot="18259277">
              <a:off x="3906" y="2575"/>
              <a:ext cx="118" cy="134"/>
              <a:chOff x="3801" y="3295"/>
              <a:chExt cx="118" cy="134"/>
            </a:xfrm>
          </p:grpSpPr>
          <p:sp>
            <p:nvSpPr>
              <p:cNvPr id="2016321" name="Oval 6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322" name="Oval 6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6324" name="Group 68"/>
            <p:cNvGrpSpPr>
              <a:grpSpLocks/>
            </p:cNvGrpSpPr>
            <p:nvPr/>
          </p:nvGrpSpPr>
          <p:grpSpPr bwMode="auto">
            <a:xfrm rot="18465996">
              <a:off x="4060" y="2575"/>
              <a:ext cx="118" cy="136"/>
              <a:chOff x="3955" y="3295"/>
              <a:chExt cx="118" cy="136"/>
            </a:xfrm>
          </p:grpSpPr>
          <p:sp>
            <p:nvSpPr>
              <p:cNvPr id="2016325" name="Oval 6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326" name="Oval 7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16327" name="Group 71"/>
          <p:cNvGrpSpPr>
            <a:grpSpLocks/>
          </p:cNvGrpSpPr>
          <p:nvPr/>
        </p:nvGrpSpPr>
        <p:grpSpPr bwMode="auto">
          <a:xfrm>
            <a:off x="7010400" y="4000500"/>
            <a:ext cx="304800" cy="571500"/>
            <a:chOff x="3120" y="4152"/>
            <a:chExt cx="336" cy="792"/>
          </a:xfrm>
        </p:grpSpPr>
        <p:sp>
          <p:nvSpPr>
            <p:cNvPr id="2016328" name="Rectangle 72"/>
            <p:cNvSpPr>
              <a:spLocks noChangeArrowheads="1"/>
            </p:cNvSpPr>
            <p:nvPr/>
          </p:nvSpPr>
          <p:spPr bwMode="auto">
            <a:xfrm>
              <a:off x="3120" y="4152"/>
              <a:ext cx="336" cy="7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6329" name="Oval 73"/>
            <p:cNvSpPr>
              <a:spLocks noChangeArrowheads="1"/>
            </p:cNvSpPr>
            <p:nvPr/>
          </p:nvSpPr>
          <p:spPr bwMode="auto">
            <a:xfrm>
              <a:off x="3168" y="4512"/>
              <a:ext cx="240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6330" name="Oval 74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1" name="Rectangle 75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2" name="Rectangle 76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3" name="Rectangle 77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4" name="Rectangle 78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5" name="Oval 79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6" name="Oval 80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7" name="Oval 81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8" name="Oval 82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39" name="Oval 83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0" name="Oval 84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1" name="Freeform 85"/>
          <p:cNvSpPr>
            <a:spLocks/>
          </p:cNvSpPr>
          <p:nvPr/>
        </p:nvSpPr>
        <p:spPr bwMode="auto">
          <a:xfrm flipV="1"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6342" name="Oval 86"/>
          <p:cNvSpPr>
            <a:spLocks noChangeArrowheads="1"/>
          </p:cNvSpPr>
          <p:nvPr/>
        </p:nvSpPr>
        <p:spPr bwMode="auto">
          <a:xfrm>
            <a:off x="5029200" y="48768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3" name="AutoShape 87"/>
          <p:cNvSpPr>
            <a:spLocks noChangeArrowheads="1"/>
          </p:cNvSpPr>
          <p:nvPr/>
        </p:nvSpPr>
        <p:spPr bwMode="auto">
          <a:xfrm>
            <a:off x="7162800" y="3048000"/>
            <a:ext cx="1676400" cy="609600"/>
          </a:xfrm>
          <a:prstGeom prst="cloudCallout">
            <a:avLst>
              <a:gd name="adj1" fmla="val -13449"/>
              <a:gd name="adj2" fmla="val 89065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16344" name="Rectangle 88"/>
          <p:cNvSpPr>
            <a:spLocks noChangeArrowheads="1"/>
          </p:cNvSpPr>
          <p:nvPr/>
        </p:nvSpPr>
        <p:spPr bwMode="auto">
          <a:xfrm>
            <a:off x="77724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5" name="Rectangle 89"/>
          <p:cNvSpPr>
            <a:spLocks noChangeArrowheads="1"/>
          </p:cNvSpPr>
          <p:nvPr/>
        </p:nvSpPr>
        <p:spPr bwMode="auto">
          <a:xfrm>
            <a:off x="80772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6" name="Rectangle 90"/>
          <p:cNvSpPr>
            <a:spLocks noChangeArrowheads="1"/>
          </p:cNvSpPr>
          <p:nvPr/>
        </p:nvSpPr>
        <p:spPr bwMode="auto">
          <a:xfrm>
            <a:off x="83820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7" name="Oval 91"/>
          <p:cNvSpPr>
            <a:spLocks noChangeArrowheads="1"/>
          </p:cNvSpPr>
          <p:nvPr/>
        </p:nvSpPr>
        <p:spPr bwMode="auto">
          <a:xfrm>
            <a:off x="8305800" y="37338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8" name="Oval 92"/>
          <p:cNvSpPr>
            <a:spLocks noChangeArrowheads="1"/>
          </p:cNvSpPr>
          <p:nvPr/>
        </p:nvSpPr>
        <p:spPr bwMode="auto">
          <a:xfrm>
            <a:off x="8382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49" name="Oval 93"/>
          <p:cNvSpPr>
            <a:spLocks noChangeArrowheads="1"/>
          </p:cNvSpPr>
          <p:nvPr/>
        </p:nvSpPr>
        <p:spPr bwMode="auto">
          <a:xfrm>
            <a:off x="8001000" y="3810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50" name="Oval 94"/>
          <p:cNvSpPr>
            <a:spLocks noChangeArrowheads="1"/>
          </p:cNvSpPr>
          <p:nvPr/>
        </p:nvSpPr>
        <p:spPr bwMode="auto">
          <a:xfrm>
            <a:off x="8001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6351" name="Rectangle 95"/>
          <p:cNvSpPr>
            <a:spLocks noChangeArrowheads="1"/>
          </p:cNvSpPr>
          <p:nvPr/>
        </p:nvSpPr>
        <p:spPr bwMode="auto">
          <a:xfrm>
            <a:off x="7696200" y="4343400"/>
            <a:ext cx="990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6352" name="Group 96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16353" name="Group 97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6354" name="Oval 9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355" name="Oval 9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6356" name="Group 100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6357" name="Oval 10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6358" name="Oval 10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Ockham Efficiency Theorem</a:t>
            </a:r>
          </a:p>
        </p:txBody>
      </p:sp>
      <p:sp>
        <p:nvSpPr>
          <p:cNvPr id="210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3400" cy="4525963"/>
          </a:xfrm>
          <a:noFill/>
          <a:ln/>
        </p:spPr>
        <p:txBody>
          <a:bodyPr/>
          <a:lstStyle/>
          <a:p>
            <a:r>
              <a:rPr lang="en-US" b="1"/>
              <a:t>Let </a:t>
            </a:r>
            <a:r>
              <a:rPr lang="en-US" b="1" i="1"/>
              <a:t>M</a:t>
            </a:r>
            <a:r>
              <a:rPr lang="en-US" b="1"/>
              <a:t> be a </a:t>
            </a:r>
            <a:r>
              <a:rPr lang="en-US" b="1">
                <a:solidFill>
                  <a:schemeClr val="hlink"/>
                </a:solidFill>
              </a:rPr>
              <a:t>solution</a:t>
            </a:r>
            <a:r>
              <a:rPr lang="en-US" b="1"/>
              <a:t>.  The following are equivalent: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always</a:t>
            </a:r>
            <a:r>
              <a:rPr lang="en-US" b="1"/>
              <a:t> strongly Ockham and stalwart;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always</a:t>
            </a:r>
            <a:r>
              <a:rPr lang="en-US" b="1"/>
              <a:t> efficient;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never</a:t>
            </a:r>
            <a:r>
              <a:rPr lang="en-US" b="1"/>
              <a:t> </a:t>
            </a:r>
            <a:r>
              <a:rPr lang="en-US" b="1">
                <a:solidFill>
                  <a:schemeClr val="hlink"/>
                </a:solidFill>
              </a:rPr>
              <a:t>weakly</a:t>
            </a:r>
            <a:r>
              <a:rPr lang="en-US" b="1"/>
              <a:t> beaten.</a:t>
            </a:r>
          </a:p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Causal Inference</a:t>
            </a:r>
          </a:p>
        </p:txBody>
      </p:sp>
      <p:sp>
        <p:nvSpPr>
          <p:cNvPr id="169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8001000" cy="5029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Effects</a:t>
            </a:r>
            <a:r>
              <a:rPr lang="en-US"/>
              <a:t> are </a:t>
            </a:r>
            <a:r>
              <a:rPr lang="en-US">
                <a:solidFill>
                  <a:schemeClr val="hlink"/>
                </a:solidFill>
              </a:rPr>
              <a:t>conditional statistical dependence relations</a:t>
            </a:r>
            <a:r>
              <a:rPr lang="en-US"/>
              <a:t>.</a:t>
            </a:r>
          </a:p>
        </p:txBody>
      </p:sp>
      <p:grpSp>
        <p:nvGrpSpPr>
          <p:cNvPr id="1691693" name="Group 45"/>
          <p:cNvGrpSpPr>
            <a:grpSpLocks/>
          </p:cNvGrpSpPr>
          <p:nvPr/>
        </p:nvGrpSpPr>
        <p:grpSpPr bwMode="auto">
          <a:xfrm>
            <a:off x="2209800" y="3048000"/>
            <a:ext cx="812800" cy="736600"/>
            <a:chOff x="1008" y="1728"/>
            <a:chExt cx="1536" cy="1392"/>
          </a:xfrm>
        </p:grpSpPr>
        <p:sp>
          <p:nvSpPr>
            <p:cNvPr id="1691694" name="AutoShape 46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1695" name="AutoShape 47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1696" name="Oval 48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91698" name="Text Box 50"/>
          <p:cNvSpPr txBox="1">
            <a:spLocks noChangeArrowheads="1"/>
          </p:cNvSpPr>
          <p:nvPr/>
        </p:nvSpPr>
        <p:spPr bwMode="auto">
          <a:xfrm>
            <a:off x="3200400" y="3200400"/>
            <a:ext cx="2968625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r>
              <a:rPr lang="en-US" sz="1800"/>
              <a:t>Y dep Z | {X}, {W}, {X,W}</a:t>
            </a:r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endParaRPr lang="en-US" sz="1800"/>
          </a:p>
          <a:p>
            <a:r>
              <a:rPr lang="en-US" sz="1800"/>
              <a:t>X dep Z | {Y},          {Y,W}</a:t>
            </a:r>
          </a:p>
        </p:txBody>
      </p:sp>
      <p:sp>
        <p:nvSpPr>
          <p:cNvPr id="1691699" name="Text Box 51"/>
          <p:cNvSpPr txBox="1">
            <a:spLocks noChangeArrowheads="1"/>
          </p:cNvSpPr>
          <p:nvPr/>
        </p:nvSpPr>
        <p:spPr bwMode="auto">
          <a:xfrm rot="5400000">
            <a:off x="4279106" y="3645694"/>
            <a:ext cx="708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. . .</a:t>
            </a:r>
          </a:p>
        </p:txBody>
      </p:sp>
      <p:sp>
        <p:nvSpPr>
          <p:cNvPr id="1691700" name="Text Box 52"/>
          <p:cNvSpPr txBox="1">
            <a:spLocks noChangeArrowheads="1"/>
          </p:cNvSpPr>
          <p:nvPr/>
        </p:nvSpPr>
        <p:spPr bwMode="auto">
          <a:xfrm rot="5400000">
            <a:off x="4279106" y="5093494"/>
            <a:ext cx="708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Causal Discovery = Ockham’s Razor</a:t>
            </a:r>
          </a:p>
        </p:txBody>
      </p:sp>
      <p:sp>
        <p:nvSpPr>
          <p:cNvPr id="1696771" name="Rectangle 3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96772" name="Rectangle 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96773" name="Rectangle 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96774" name="Rectangle 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Ockham’s Razor</a:t>
            </a:r>
          </a:p>
        </p:txBody>
      </p:sp>
      <p:sp>
        <p:nvSpPr>
          <p:cNvPr id="1689622" name="Rectangle 22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89624" name="Rectangle 2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89625" name="Rectangle 2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89626" name="Rectangle 2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  <p:sp>
        <p:nvSpPr>
          <p:cNvPr id="1689627" name="Line 27"/>
          <p:cNvSpPr>
            <a:spLocks noChangeShapeType="1"/>
          </p:cNvSpPr>
          <p:nvPr/>
        </p:nvSpPr>
        <p:spPr bwMode="auto">
          <a:xfrm>
            <a:off x="2667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9628" name="Text Box 28"/>
          <p:cNvSpPr txBox="1">
            <a:spLocks noChangeArrowheads="1"/>
          </p:cNvSpPr>
          <p:nvPr/>
        </p:nvSpPr>
        <p:spPr bwMode="auto">
          <a:xfrm>
            <a:off x="2133600" y="4267200"/>
            <a:ext cx="2955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0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Causal Discovery = Ockham’s Razor</a:t>
            </a:r>
          </a:p>
        </p:txBody>
      </p:sp>
      <p:sp>
        <p:nvSpPr>
          <p:cNvPr id="1690627" name="Rectangle 3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90628" name="Rectangle 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90629" name="Rectangle 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90630" name="Rectangle 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  <p:sp>
        <p:nvSpPr>
          <p:cNvPr id="1690631" name="Line 7"/>
          <p:cNvSpPr>
            <a:spLocks noChangeShapeType="1"/>
          </p:cNvSpPr>
          <p:nvPr/>
        </p:nvSpPr>
        <p:spPr bwMode="auto">
          <a:xfrm>
            <a:off x="2667000" y="35814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0632" name="Text Box 8"/>
          <p:cNvSpPr txBox="1">
            <a:spLocks noChangeArrowheads="1"/>
          </p:cNvSpPr>
          <p:nvPr/>
        </p:nvSpPr>
        <p:spPr bwMode="auto">
          <a:xfrm>
            <a:off x="2133600" y="4267200"/>
            <a:ext cx="29686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  <a:p>
            <a:r>
              <a:rPr lang="en-US" sz="1800"/>
              <a:t>Y dep Z | {X}, {W}, {X,W}</a:t>
            </a:r>
          </a:p>
          <a:p>
            <a:r>
              <a:rPr lang="en-US" sz="1800"/>
              <a:t>X dep Z | {Y},          {Y,W}</a:t>
            </a:r>
          </a:p>
        </p:txBody>
      </p:sp>
      <p:sp>
        <p:nvSpPr>
          <p:cNvPr id="1690633" name="Line 9"/>
          <p:cNvSpPr>
            <a:spLocks noChangeShapeType="1"/>
          </p:cNvSpPr>
          <p:nvPr/>
        </p:nvSpPr>
        <p:spPr bwMode="auto">
          <a:xfrm flipH="1">
            <a:off x="4267200" y="35814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Causal Discovery = Ockham’s Razor</a:t>
            </a:r>
          </a:p>
        </p:txBody>
      </p:sp>
      <p:sp>
        <p:nvSpPr>
          <p:cNvPr id="1693699" name="Rectangle 3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93700" name="Rectangle 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93701" name="Rectangle 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93702" name="Rectangle 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  <p:sp>
        <p:nvSpPr>
          <p:cNvPr id="1693703" name="Line 7"/>
          <p:cNvSpPr>
            <a:spLocks noChangeShapeType="1"/>
          </p:cNvSpPr>
          <p:nvPr/>
        </p:nvSpPr>
        <p:spPr bwMode="auto">
          <a:xfrm>
            <a:off x="2667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3706" name="AutoShape 10"/>
          <p:cNvSpPr>
            <a:spLocks/>
          </p:cNvSpPr>
          <p:nvPr/>
        </p:nvSpPr>
        <p:spPr bwMode="auto">
          <a:xfrm rot="16200000">
            <a:off x="3657600" y="1524000"/>
            <a:ext cx="457200" cy="3048000"/>
          </a:xfrm>
          <a:prstGeom prst="rightBracket">
            <a:avLst>
              <a:gd name="adj" fmla="val 55556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3707" name="Text Box 11"/>
          <p:cNvSpPr txBox="1">
            <a:spLocks noChangeArrowheads="1"/>
          </p:cNvSpPr>
          <p:nvPr/>
        </p:nvSpPr>
        <p:spPr bwMode="auto">
          <a:xfrm>
            <a:off x="2133600" y="4267200"/>
            <a:ext cx="2971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  <a:p>
            <a:r>
              <a:rPr lang="en-US" sz="1800"/>
              <a:t>Y dep Z | {X}, {W}, {X,W}</a:t>
            </a:r>
          </a:p>
          <a:p>
            <a:r>
              <a:rPr lang="en-US" sz="1800"/>
              <a:t>X dep Z | {Y}, {W}, {Y,W}</a:t>
            </a:r>
          </a:p>
        </p:txBody>
      </p:sp>
      <p:sp>
        <p:nvSpPr>
          <p:cNvPr id="1693709" name="Line 13"/>
          <p:cNvSpPr>
            <a:spLocks noChangeShapeType="1"/>
          </p:cNvSpPr>
          <p:nvPr/>
        </p:nvSpPr>
        <p:spPr bwMode="auto">
          <a:xfrm flipH="1">
            <a:off x="4191000" y="35814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4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Causal Discovery = Ockham’s Razor</a:t>
            </a:r>
          </a:p>
        </p:txBody>
      </p:sp>
      <p:sp>
        <p:nvSpPr>
          <p:cNvPr id="1694723" name="Rectangle 3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94724" name="Rectangle 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94725" name="Rectangle 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94726" name="Rectangle 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  <p:sp>
        <p:nvSpPr>
          <p:cNvPr id="1694727" name="Line 7"/>
          <p:cNvSpPr>
            <a:spLocks noChangeShapeType="1"/>
          </p:cNvSpPr>
          <p:nvPr/>
        </p:nvSpPr>
        <p:spPr bwMode="auto">
          <a:xfrm>
            <a:off x="2667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4728" name="Line 8"/>
          <p:cNvSpPr>
            <a:spLocks noChangeShapeType="1"/>
          </p:cNvSpPr>
          <p:nvPr/>
        </p:nvSpPr>
        <p:spPr bwMode="auto">
          <a:xfrm flipH="1">
            <a:off x="4191000" y="35814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4729" name="AutoShape 9"/>
          <p:cNvSpPr>
            <a:spLocks/>
          </p:cNvSpPr>
          <p:nvPr/>
        </p:nvSpPr>
        <p:spPr bwMode="auto">
          <a:xfrm rot="16200000">
            <a:off x="3657600" y="1524000"/>
            <a:ext cx="457200" cy="3048000"/>
          </a:xfrm>
          <a:prstGeom prst="rightBracket">
            <a:avLst>
              <a:gd name="adj" fmla="val 55556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4730" name="Text Box 10"/>
          <p:cNvSpPr txBox="1">
            <a:spLocks noChangeArrowheads="1"/>
          </p:cNvSpPr>
          <p:nvPr/>
        </p:nvSpPr>
        <p:spPr bwMode="auto">
          <a:xfrm>
            <a:off x="2133600" y="4267200"/>
            <a:ext cx="2971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  <a:p>
            <a:r>
              <a:rPr lang="en-US" sz="1800"/>
              <a:t>Y dep Z | {X}, {W}, {X,W}</a:t>
            </a:r>
          </a:p>
          <a:p>
            <a:r>
              <a:rPr lang="en-US" sz="1800"/>
              <a:t>X dep Z | {Y}, {W}, {Y,W}</a:t>
            </a:r>
          </a:p>
          <a:p>
            <a:r>
              <a:rPr lang="en-US" sz="1800"/>
              <a:t>Z dep W| {X}, {Y},  {X,Y}</a:t>
            </a:r>
          </a:p>
          <a:p>
            <a:r>
              <a:rPr lang="en-US" sz="1800"/>
              <a:t>Y dep W|         {Z},  {X,Z}</a:t>
            </a:r>
          </a:p>
          <a:p>
            <a:endParaRPr lang="en-US" sz="1800"/>
          </a:p>
        </p:txBody>
      </p:sp>
      <p:sp>
        <p:nvSpPr>
          <p:cNvPr id="1694732" name="Line 12"/>
          <p:cNvSpPr>
            <a:spLocks noChangeShapeType="1"/>
          </p:cNvSpPr>
          <p:nvPr/>
        </p:nvSpPr>
        <p:spPr bwMode="auto">
          <a:xfrm flipH="1">
            <a:off x="5715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Causal Discovery = Ockham’s Razor</a:t>
            </a:r>
          </a:p>
        </p:txBody>
      </p:sp>
      <p:sp>
        <p:nvSpPr>
          <p:cNvPr id="1695747" name="Rectangle 3"/>
          <p:cNvSpPr>
            <a:spLocks noChangeArrowheads="1"/>
          </p:cNvSpPr>
          <p:nvPr/>
        </p:nvSpPr>
        <p:spPr bwMode="auto">
          <a:xfrm>
            <a:off x="2133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X</a:t>
            </a:r>
          </a:p>
        </p:txBody>
      </p:sp>
      <p:sp>
        <p:nvSpPr>
          <p:cNvPr id="1695748" name="Rectangle 4"/>
          <p:cNvSpPr>
            <a:spLocks noChangeArrowheads="1"/>
          </p:cNvSpPr>
          <p:nvPr/>
        </p:nvSpPr>
        <p:spPr bwMode="auto">
          <a:xfrm>
            <a:off x="3657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Y</a:t>
            </a:r>
          </a:p>
        </p:txBody>
      </p:sp>
      <p:sp>
        <p:nvSpPr>
          <p:cNvPr id="1695749" name="Rectangle 5"/>
          <p:cNvSpPr>
            <a:spLocks noChangeArrowheads="1"/>
          </p:cNvSpPr>
          <p:nvPr/>
        </p:nvSpPr>
        <p:spPr bwMode="auto">
          <a:xfrm>
            <a:off x="5181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Z</a:t>
            </a:r>
          </a:p>
        </p:txBody>
      </p:sp>
      <p:sp>
        <p:nvSpPr>
          <p:cNvPr id="1695750" name="Rectangle 6"/>
          <p:cNvSpPr>
            <a:spLocks noChangeArrowheads="1"/>
          </p:cNvSpPr>
          <p:nvPr/>
        </p:nvSpPr>
        <p:spPr bwMode="auto">
          <a:xfrm>
            <a:off x="6705600" y="3276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W</a:t>
            </a:r>
          </a:p>
        </p:txBody>
      </p:sp>
      <p:sp>
        <p:nvSpPr>
          <p:cNvPr id="1695751" name="Line 7"/>
          <p:cNvSpPr>
            <a:spLocks noChangeShapeType="1"/>
          </p:cNvSpPr>
          <p:nvPr/>
        </p:nvSpPr>
        <p:spPr bwMode="auto">
          <a:xfrm>
            <a:off x="2667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5752" name="Line 8"/>
          <p:cNvSpPr>
            <a:spLocks noChangeShapeType="1"/>
          </p:cNvSpPr>
          <p:nvPr/>
        </p:nvSpPr>
        <p:spPr bwMode="auto">
          <a:xfrm flipH="1">
            <a:off x="4191000" y="35814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5753" name="AutoShape 9"/>
          <p:cNvSpPr>
            <a:spLocks/>
          </p:cNvSpPr>
          <p:nvPr/>
        </p:nvSpPr>
        <p:spPr bwMode="auto">
          <a:xfrm rot="16200000">
            <a:off x="3657600" y="1524000"/>
            <a:ext cx="457200" cy="3048000"/>
          </a:xfrm>
          <a:prstGeom prst="rightBracket">
            <a:avLst>
              <a:gd name="adj" fmla="val 55556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5754" name="Text Box 10"/>
          <p:cNvSpPr txBox="1">
            <a:spLocks noChangeArrowheads="1"/>
          </p:cNvSpPr>
          <p:nvPr/>
        </p:nvSpPr>
        <p:spPr bwMode="auto">
          <a:xfrm>
            <a:off x="2133600" y="4267200"/>
            <a:ext cx="29718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X dep Y | {Z}, {W}, {Z,W}</a:t>
            </a:r>
          </a:p>
          <a:p>
            <a:r>
              <a:rPr lang="en-US" sz="1800"/>
              <a:t>Y dep Z | {X}, {W}, {X,W}</a:t>
            </a:r>
          </a:p>
          <a:p>
            <a:r>
              <a:rPr lang="en-US" sz="1800"/>
              <a:t>X dep Z | {Y}, {W}, {Y,W}</a:t>
            </a:r>
          </a:p>
          <a:p>
            <a:r>
              <a:rPr lang="en-US" sz="1800"/>
              <a:t>Z dep W| {X}, {Y},  {X,Y}</a:t>
            </a:r>
          </a:p>
          <a:p>
            <a:r>
              <a:rPr lang="en-US" sz="1800"/>
              <a:t>Y dep W| {X}, {Z},  {X,Z}</a:t>
            </a:r>
          </a:p>
          <a:p>
            <a:endParaRPr lang="en-US" sz="1800"/>
          </a:p>
        </p:txBody>
      </p:sp>
      <p:sp>
        <p:nvSpPr>
          <p:cNvPr id="1695755" name="Line 11"/>
          <p:cNvSpPr>
            <a:spLocks noChangeShapeType="1"/>
          </p:cNvSpPr>
          <p:nvPr/>
        </p:nvSpPr>
        <p:spPr bwMode="auto">
          <a:xfrm flipH="1">
            <a:off x="5715000" y="35814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5756" name="AutoShape 12"/>
          <p:cNvSpPr>
            <a:spLocks/>
          </p:cNvSpPr>
          <p:nvPr/>
        </p:nvSpPr>
        <p:spPr bwMode="auto">
          <a:xfrm rot="16200000">
            <a:off x="5181600" y="1447800"/>
            <a:ext cx="609600" cy="3048000"/>
          </a:xfrm>
          <a:prstGeom prst="rightBracket">
            <a:avLst>
              <a:gd name="adj" fmla="val 41667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5757" name="AutoShape 13"/>
          <p:cNvSpPr>
            <a:spLocks/>
          </p:cNvSpPr>
          <p:nvPr/>
        </p:nvSpPr>
        <p:spPr bwMode="auto">
          <a:xfrm rot="16200000">
            <a:off x="4114800" y="304800"/>
            <a:ext cx="1143000" cy="4648200"/>
          </a:xfrm>
          <a:prstGeom prst="rightBracket">
            <a:avLst>
              <a:gd name="adj" fmla="val 33889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736725"/>
            <a:ext cx="8686800" cy="1920875"/>
          </a:xfrm>
        </p:spPr>
        <p:txBody>
          <a:bodyPr/>
          <a:lstStyle/>
          <a:p>
            <a:pPr marL="1524000" indent="-1524000"/>
            <a:r>
              <a:rPr lang="en-US"/>
              <a:t>IV. Simplicity Defined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Approach</a:t>
            </a:r>
          </a:p>
        </p:txBody>
      </p:sp>
      <p:sp>
        <p:nvSpPr>
          <p:cNvPr id="1992707" name="Rectangle 3"/>
          <p:cNvSpPr>
            <a:spLocks noChangeArrowheads="1"/>
          </p:cNvSpPr>
          <p:nvPr/>
        </p:nvSpPr>
        <p:spPr bwMode="auto">
          <a:xfrm>
            <a:off x="304800" y="1676400"/>
            <a:ext cx="845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40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Empirical complexity</a:t>
            </a:r>
            <a:r>
              <a:rPr lang="en-US" sz="4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reflects </a:t>
            </a:r>
            <a:r>
              <a:rPr lang="en-US" sz="40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nested problems of induction</a:t>
            </a:r>
            <a:r>
              <a:rPr lang="en-US" sz="4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posed by the problem.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4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Hence, simplicity is </a:t>
            </a:r>
            <a:r>
              <a:rPr lang="en-US" sz="40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problem-relative</a:t>
            </a:r>
            <a:r>
              <a:rPr lang="en-US" sz="4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but </a:t>
            </a:r>
            <a:r>
              <a:rPr lang="en-US" sz="40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topologically invariant</a:t>
            </a:r>
            <a:r>
              <a:rPr lang="en-US" sz="4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pSp>
        <p:nvGrpSpPr>
          <p:cNvPr id="1992708" name="Group 4"/>
          <p:cNvGrpSpPr>
            <a:grpSpLocks/>
          </p:cNvGrpSpPr>
          <p:nvPr/>
        </p:nvGrpSpPr>
        <p:grpSpPr bwMode="auto">
          <a:xfrm rot="292292">
            <a:off x="3505200" y="5943600"/>
            <a:ext cx="838200" cy="744538"/>
            <a:chOff x="2256" y="1584"/>
            <a:chExt cx="1059" cy="912"/>
          </a:xfrm>
        </p:grpSpPr>
        <p:sp>
          <p:nvSpPr>
            <p:cNvPr id="1992709" name="Freeform 5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710" name="Rectangle 6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1" name="Rectangle 7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2" name="Rectangle 8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3" name="Rectangle 9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4" name="Oval 10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5" name="AutoShape 11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6" name="AutoShape 12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7" name="Oval 13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18" name="AutoShape 14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719" name="Group 15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720" name="Oval 1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21" name="Oval 1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722" name="Group 18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723" name="Oval 1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24" name="Oval 2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725" name="Oval 21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26" name="Oval 22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27" name="Oval 23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28" name="Oval 24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2729" name="Group 25"/>
          <p:cNvGrpSpPr>
            <a:grpSpLocks/>
          </p:cNvGrpSpPr>
          <p:nvPr/>
        </p:nvGrpSpPr>
        <p:grpSpPr bwMode="auto">
          <a:xfrm rot="292292">
            <a:off x="3810000" y="5791200"/>
            <a:ext cx="838200" cy="744538"/>
            <a:chOff x="2256" y="1584"/>
            <a:chExt cx="1059" cy="912"/>
          </a:xfrm>
        </p:grpSpPr>
        <p:sp>
          <p:nvSpPr>
            <p:cNvPr id="1992730" name="Freeform 26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731" name="Rectangle 27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2" name="Rectangle 28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3" name="Rectangle 29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4" name="Rectangle 30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5" name="Oval 31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6" name="AutoShape 32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7" name="AutoShape 33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8" name="Oval 34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39" name="AutoShape 35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740" name="Group 36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741" name="Oval 37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42" name="Oval 38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743" name="Group 39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744" name="Oval 4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45" name="Oval 4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746" name="Oval 42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47" name="Oval 43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48" name="Oval 44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49" name="Oval 45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2750" name="Group 46"/>
          <p:cNvGrpSpPr>
            <a:grpSpLocks/>
          </p:cNvGrpSpPr>
          <p:nvPr/>
        </p:nvGrpSpPr>
        <p:grpSpPr bwMode="auto">
          <a:xfrm rot="292292">
            <a:off x="4191000" y="5638800"/>
            <a:ext cx="838200" cy="744538"/>
            <a:chOff x="2256" y="1584"/>
            <a:chExt cx="1059" cy="912"/>
          </a:xfrm>
        </p:grpSpPr>
        <p:sp>
          <p:nvSpPr>
            <p:cNvPr id="1992751" name="Freeform 47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752" name="Rectangle 48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3" name="Rectangle 49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4" name="Rectangle 50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5" name="Rectangle 51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6" name="Oval 52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7" name="AutoShape 53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8" name="AutoShape 54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59" name="Oval 55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60" name="AutoShape 56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761" name="Group 57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762" name="Oval 5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63" name="Oval 5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764" name="Group 60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765" name="Oval 6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66" name="Oval 6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767" name="Oval 63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68" name="Oval 64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69" name="Oval 65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0" name="Oval 66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2771" name="Group 67"/>
          <p:cNvGrpSpPr>
            <a:grpSpLocks/>
          </p:cNvGrpSpPr>
          <p:nvPr/>
        </p:nvGrpSpPr>
        <p:grpSpPr bwMode="auto">
          <a:xfrm rot="292292">
            <a:off x="4572000" y="5486400"/>
            <a:ext cx="838200" cy="744538"/>
            <a:chOff x="2256" y="1584"/>
            <a:chExt cx="1059" cy="912"/>
          </a:xfrm>
        </p:grpSpPr>
        <p:sp>
          <p:nvSpPr>
            <p:cNvPr id="1992772" name="Freeform 68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773" name="Rectangle 69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4" name="Rectangle 70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5" name="Rectangle 71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6" name="Rectangle 72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7" name="Oval 73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8" name="AutoShape 74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79" name="AutoShape 75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80" name="Oval 76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81" name="AutoShape 77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782" name="Group 78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783" name="Oval 7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84" name="Oval 8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785" name="Group 81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786" name="Oval 8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787" name="Oval 8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788" name="Oval 84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89" name="Oval 85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0" name="Oval 86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1" name="Oval 87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2792" name="Group 88"/>
          <p:cNvGrpSpPr>
            <a:grpSpLocks/>
          </p:cNvGrpSpPr>
          <p:nvPr/>
        </p:nvGrpSpPr>
        <p:grpSpPr bwMode="auto">
          <a:xfrm rot="292292">
            <a:off x="4953000" y="5334000"/>
            <a:ext cx="838200" cy="744538"/>
            <a:chOff x="2256" y="1584"/>
            <a:chExt cx="1059" cy="912"/>
          </a:xfrm>
        </p:grpSpPr>
        <p:sp>
          <p:nvSpPr>
            <p:cNvPr id="1992793" name="Freeform 89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794" name="Rectangle 90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5" name="Rectangle 91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6" name="Rectangle 92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7" name="Rectangle 93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8" name="Oval 94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799" name="AutoShape 95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00" name="AutoShape 96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01" name="Oval 97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02" name="AutoShape 98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803" name="Group 99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804" name="Oval 10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805" name="Oval 10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806" name="Group 102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807" name="Oval 10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808" name="Oval 10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809" name="Oval 105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0" name="Oval 106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1" name="Oval 107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2" name="Oval 108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2813" name="Group 109"/>
          <p:cNvGrpSpPr>
            <a:grpSpLocks/>
          </p:cNvGrpSpPr>
          <p:nvPr/>
        </p:nvGrpSpPr>
        <p:grpSpPr bwMode="auto">
          <a:xfrm rot="292292">
            <a:off x="5334000" y="5181600"/>
            <a:ext cx="838200" cy="744538"/>
            <a:chOff x="2256" y="1584"/>
            <a:chExt cx="1059" cy="912"/>
          </a:xfrm>
        </p:grpSpPr>
        <p:sp>
          <p:nvSpPr>
            <p:cNvPr id="1992814" name="Freeform 110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2815" name="Rectangle 111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6" name="Rectangle 112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7" name="Rectangle 113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8" name="Rectangle 114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19" name="Oval 115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20" name="AutoShape 116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21" name="AutoShape 117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22" name="Oval 118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23" name="AutoShape 119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2824" name="Group 120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1992825" name="Oval 12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826" name="Oval 12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2827" name="Group 123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1992828" name="Oval 124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2829" name="Oval 125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2830" name="Oval 126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31" name="Oval 127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32" name="Oval 128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2833" name="Oval 129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83" name="Line 3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284" name="Line 4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285" name="Text Box 5"/>
          <p:cNvSpPr txBox="1">
            <a:spLocks noChangeArrowheads="1"/>
          </p:cNvSpPr>
          <p:nvPr/>
        </p:nvSpPr>
        <p:spPr bwMode="auto">
          <a:xfrm>
            <a:off x="838200" y="5486400"/>
            <a:ext cx="1047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Lead</a:t>
            </a:r>
          </a:p>
        </p:txBody>
      </p:sp>
      <p:sp>
        <p:nvSpPr>
          <p:cNvPr id="2017286" name="Text Box 6"/>
          <p:cNvSpPr txBox="1">
            <a:spLocks noChangeArrowheads="1"/>
          </p:cNvSpPr>
          <p:nvPr/>
        </p:nvSpPr>
        <p:spPr bwMode="auto">
          <a:xfrm rot="-5400000">
            <a:off x="257175" y="4941888"/>
            <a:ext cx="677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IQ</a:t>
            </a:r>
          </a:p>
        </p:txBody>
      </p:sp>
      <p:grpSp>
        <p:nvGrpSpPr>
          <p:cNvPr id="2017287" name="Group 7"/>
          <p:cNvGrpSpPr>
            <a:grpSpLocks/>
          </p:cNvGrpSpPr>
          <p:nvPr/>
        </p:nvGrpSpPr>
        <p:grpSpPr bwMode="auto">
          <a:xfrm rot="5400000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17288" name="Oval 8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89" name="Oval 9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0" name="Oval 10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1" name="Oval 11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2" name="Oval 12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3" name="Oval 13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4" name="Oval 14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5" name="Oval 15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6" name="Oval 16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7" name="Oval 1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8" name="Oval 18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299" name="Oval 19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00" name="Oval 20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7303" name="Line 23"/>
          <p:cNvSpPr>
            <a:spLocks noChangeShapeType="1"/>
          </p:cNvSpPr>
          <p:nvPr/>
        </p:nvSpPr>
        <p:spPr bwMode="auto">
          <a:xfrm flipH="1" flipV="1">
            <a:off x="1066800" y="3276600"/>
            <a:ext cx="2514600" cy="213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7304" name="Group 24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17305" name="Oval 25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06" name="Rectangle 26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07" name="Rectangle 27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08" name="Rectangle 28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09" name="Rectangle 29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10" name="Oval 30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11" name="Oval 31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12" name="Oval 32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13" name="Oval 33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7314" name="Oval 34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7315" name="Group 35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7316" name="Freeform 36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7317" name="Freeform 37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7318" name="Oval 38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7319" name="Group 39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7320" name="Oval 40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21" name="Oval 41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7322" name="Freeform 42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7323" name="Group 43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7324" name="Oval 4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25" name="Oval 4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7327" name="AutoShape 47"/>
          <p:cNvSpPr>
            <a:spLocks noChangeArrowheads="1"/>
          </p:cNvSpPr>
          <p:nvPr/>
        </p:nvSpPr>
        <p:spPr bwMode="auto">
          <a:xfrm rot="-2069312">
            <a:off x="6096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28" name="AutoShape 48"/>
          <p:cNvSpPr>
            <a:spLocks noChangeArrowheads="1"/>
          </p:cNvSpPr>
          <p:nvPr/>
        </p:nvSpPr>
        <p:spPr bwMode="auto">
          <a:xfrm rot="2069312" flipH="1">
            <a:off x="6477000" y="3810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0" name="Oval 50"/>
          <p:cNvSpPr>
            <a:spLocks noChangeArrowheads="1"/>
          </p:cNvSpPr>
          <p:nvPr/>
        </p:nvSpPr>
        <p:spPr bwMode="auto">
          <a:xfrm rot="-1373433">
            <a:off x="5715000" y="4176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1" name="Rectangle 51"/>
          <p:cNvSpPr>
            <a:spLocks noChangeArrowheads="1"/>
          </p:cNvSpPr>
          <p:nvPr/>
        </p:nvSpPr>
        <p:spPr bwMode="auto">
          <a:xfrm rot="1879721">
            <a:off x="5791200" y="4400550"/>
            <a:ext cx="496888" cy="7143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2" name="Rectangle 52"/>
          <p:cNvSpPr>
            <a:spLocks noChangeArrowheads="1"/>
          </p:cNvSpPr>
          <p:nvPr/>
        </p:nvSpPr>
        <p:spPr bwMode="auto">
          <a:xfrm rot="-2120236">
            <a:off x="6538913" y="4471988"/>
            <a:ext cx="495300" cy="7143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3" name="Rectangle 53"/>
          <p:cNvSpPr>
            <a:spLocks noChangeArrowheads="1"/>
          </p:cNvSpPr>
          <p:nvPr/>
        </p:nvSpPr>
        <p:spPr bwMode="auto">
          <a:xfrm>
            <a:off x="6538913" y="4756150"/>
            <a:ext cx="60325" cy="354013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4" name="Rectangle 54"/>
          <p:cNvSpPr>
            <a:spLocks noChangeArrowheads="1"/>
          </p:cNvSpPr>
          <p:nvPr/>
        </p:nvSpPr>
        <p:spPr bwMode="auto">
          <a:xfrm>
            <a:off x="6226175" y="4827588"/>
            <a:ext cx="61913" cy="2825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5" name="Oval 55"/>
          <p:cNvSpPr>
            <a:spLocks noChangeArrowheads="1"/>
          </p:cNvSpPr>
          <p:nvPr/>
        </p:nvSpPr>
        <p:spPr bwMode="auto">
          <a:xfrm>
            <a:off x="6102350" y="4471988"/>
            <a:ext cx="622300" cy="4254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6" name="Oval 56"/>
          <p:cNvSpPr>
            <a:spLocks noChangeArrowheads="1"/>
          </p:cNvSpPr>
          <p:nvPr/>
        </p:nvSpPr>
        <p:spPr bwMode="auto">
          <a:xfrm rot="1722357">
            <a:off x="5976938" y="4968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7" name="Oval 57"/>
          <p:cNvSpPr>
            <a:spLocks noChangeArrowheads="1"/>
          </p:cNvSpPr>
          <p:nvPr/>
        </p:nvSpPr>
        <p:spPr bwMode="auto">
          <a:xfrm>
            <a:off x="6475413" y="5040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8" name="Oval 58"/>
          <p:cNvSpPr>
            <a:spLocks noChangeArrowheads="1"/>
          </p:cNvSpPr>
          <p:nvPr/>
        </p:nvSpPr>
        <p:spPr bwMode="auto">
          <a:xfrm rot="-1373433">
            <a:off x="6913563" y="4286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9" name="Oval 59"/>
          <p:cNvSpPr>
            <a:spLocks noChangeArrowheads="1"/>
          </p:cNvSpPr>
          <p:nvPr/>
        </p:nvSpPr>
        <p:spPr bwMode="auto">
          <a:xfrm rot="-1373433">
            <a:off x="5729288" y="4187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7340" name="Group 60"/>
          <p:cNvGrpSpPr>
            <a:grpSpLocks/>
          </p:cNvGrpSpPr>
          <p:nvPr/>
        </p:nvGrpSpPr>
        <p:grpSpPr bwMode="auto">
          <a:xfrm>
            <a:off x="6324600" y="4495800"/>
            <a:ext cx="228600" cy="381000"/>
            <a:chOff x="4992" y="1776"/>
            <a:chExt cx="432" cy="720"/>
          </a:xfrm>
        </p:grpSpPr>
        <p:sp>
          <p:nvSpPr>
            <p:cNvPr id="2017341" name="Freeform 61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7342" name="Freeform 62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7343" name="Oval 63"/>
          <p:cNvSpPr>
            <a:spLocks noChangeArrowheads="1"/>
          </p:cNvSpPr>
          <p:nvPr/>
        </p:nvSpPr>
        <p:spPr bwMode="auto">
          <a:xfrm>
            <a:off x="6146800" y="3962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47" name="Freeform 67"/>
          <p:cNvSpPr>
            <a:spLocks/>
          </p:cNvSpPr>
          <p:nvPr/>
        </p:nvSpPr>
        <p:spPr bwMode="auto">
          <a:xfrm>
            <a:off x="6338888" y="4419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52" name="Rectangle 72"/>
          <p:cNvSpPr>
            <a:spLocks noChangeArrowheads="1"/>
          </p:cNvSpPr>
          <p:nvPr/>
        </p:nvSpPr>
        <p:spPr bwMode="auto">
          <a:xfrm>
            <a:off x="7010400" y="4000500"/>
            <a:ext cx="304800" cy="571500"/>
          </a:xfrm>
          <a:prstGeom prst="rect">
            <a:avLst/>
          </a:prstGeom>
          <a:solidFill>
            <a:srgbClr val="00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3" name="Oval 73"/>
          <p:cNvSpPr>
            <a:spLocks noChangeArrowheads="1"/>
          </p:cNvSpPr>
          <p:nvPr/>
        </p:nvSpPr>
        <p:spPr bwMode="auto">
          <a:xfrm>
            <a:off x="7053263" y="4260850"/>
            <a:ext cx="219075" cy="103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4" name="Oval 74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5" name="Rectangle 75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6" name="Rectangle 76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7" name="Rectangle 77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8" name="Rectangle 78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9" name="Oval 79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0" name="Oval 80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1" name="Oval 81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2" name="Oval 82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3" name="Oval 83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4" name="Oval 84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5" name="Freeform 85"/>
          <p:cNvSpPr>
            <a:spLocks/>
          </p:cNvSpPr>
          <p:nvPr/>
        </p:nvSpPr>
        <p:spPr bwMode="auto">
          <a:xfrm flipV="1"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66" name="Oval 86"/>
          <p:cNvSpPr>
            <a:spLocks noChangeArrowheads="1"/>
          </p:cNvSpPr>
          <p:nvPr/>
        </p:nvSpPr>
        <p:spPr bwMode="auto">
          <a:xfrm>
            <a:off x="5029200" y="48768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8" name="Rectangle 88"/>
          <p:cNvSpPr>
            <a:spLocks noChangeArrowheads="1"/>
          </p:cNvSpPr>
          <p:nvPr/>
        </p:nvSpPr>
        <p:spPr bwMode="auto">
          <a:xfrm>
            <a:off x="77724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9" name="Rectangle 89"/>
          <p:cNvSpPr>
            <a:spLocks noChangeArrowheads="1"/>
          </p:cNvSpPr>
          <p:nvPr/>
        </p:nvSpPr>
        <p:spPr bwMode="auto">
          <a:xfrm>
            <a:off x="80772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70" name="Rectangle 90"/>
          <p:cNvSpPr>
            <a:spLocks noChangeArrowheads="1"/>
          </p:cNvSpPr>
          <p:nvPr/>
        </p:nvSpPr>
        <p:spPr bwMode="auto">
          <a:xfrm>
            <a:off x="8382000" y="38862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71" name="Oval 91"/>
          <p:cNvSpPr>
            <a:spLocks noChangeArrowheads="1"/>
          </p:cNvSpPr>
          <p:nvPr/>
        </p:nvSpPr>
        <p:spPr bwMode="auto">
          <a:xfrm>
            <a:off x="8305800" y="37338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72" name="Oval 92"/>
          <p:cNvSpPr>
            <a:spLocks noChangeArrowheads="1"/>
          </p:cNvSpPr>
          <p:nvPr/>
        </p:nvSpPr>
        <p:spPr bwMode="auto">
          <a:xfrm>
            <a:off x="8229600" y="3505200"/>
            <a:ext cx="3810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73" name="Oval 93"/>
          <p:cNvSpPr>
            <a:spLocks noChangeArrowheads="1"/>
          </p:cNvSpPr>
          <p:nvPr/>
        </p:nvSpPr>
        <p:spPr bwMode="auto">
          <a:xfrm>
            <a:off x="8001000" y="3810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75" name="Rectangle 95"/>
          <p:cNvSpPr>
            <a:spLocks noChangeArrowheads="1"/>
          </p:cNvSpPr>
          <p:nvPr/>
        </p:nvSpPr>
        <p:spPr bwMode="auto">
          <a:xfrm>
            <a:off x="7696200" y="4343400"/>
            <a:ext cx="990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7376" name="Group 96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17377" name="Group 97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7378" name="Oval 9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79" name="Oval 9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7380" name="Group 100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7381" name="Oval 10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82" name="Oval 10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7301" name="Text Box 21"/>
          <p:cNvSpPr txBox="1">
            <a:spLocks noChangeArrowheads="1"/>
          </p:cNvSpPr>
          <p:nvPr/>
        </p:nvSpPr>
        <p:spPr bwMode="auto">
          <a:xfrm>
            <a:off x="1600200" y="1524000"/>
            <a:ext cx="7010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So I will </a:t>
            </a:r>
            <a:r>
              <a:rPr lang="en-US">
                <a:solidFill>
                  <a:schemeClr val="hlink"/>
                </a:solidFill>
              </a:rPr>
              <a:t>keep on polluting</a:t>
            </a:r>
            <a:r>
              <a:rPr lang="en-US"/>
              <a:t>, which will never settle the matter because it is not </a:t>
            </a:r>
          </a:p>
          <a:p>
            <a:r>
              <a:rPr lang="en-US"/>
              <a:t>a randomized trial.</a:t>
            </a:r>
          </a:p>
        </p:txBody>
      </p:sp>
      <p:sp>
        <p:nvSpPr>
          <p:cNvPr id="2017302" name="Line 22"/>
          <p:cNvSpPr>
            <a:spLocks noChangeShapeType="1"/>
          </p:cNvSpPr>
          <p:nvPr/>
        </p:nvSpPr>
        <p:spPr bwMode="auto">
          <a:xfrm>
            <a:off x="5105400" y="32004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7383" name="Group 103"/>
          <p:cNvGrpSpPr>
            <a:grpSpLocks/>
          </p:cNvGrpSpPr>
          <p:nvPr/>
        </p:nvGrpSpPr>
        <p:grpSpPr bwMode="auto">
          <a:xfrm flipH="1" flipV="1">
            <a:off x="6188075" y="4100513"/>
            <a:ext cx="458788" cy="188912"/>
            <a:chOff x="3898" y="2583"/>
            <a:chExt cx="289" cy="119"/>
          </a:xfrm>
        </p:grpSpPr>
        <p:grpSp>
          <p:nvGrpSpPr>
            <p:cNvPr id="2017384" name="Group 104"/>
            <p:cNvGrpSpPr>
              <a:grpSpLocks/>
            </p:cNvGrpSpPr>
            <p:nvPr/>
          </p:nvGrpSpPr>
          <p:grpSpPr bwMode="auto">
            <a:xfrm rot="18259277">
              <a:off x="3906" y="2575"/>
              <a:ext cx="118" cy="134"/>
              <a:chOff x="3801" y="3295"/>
              <a:chExt cx="118" cy="134"/>
            </a:xfrm>
          </p:grpSpPr>
          <p:sp>
            <p:nvSpPr>
              <p:cNvPr id="2017385" name="Oval 10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86" name="Oval 10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7387" name="Group 107"/>
            <p:cNvGrpSpPr>
              <a:grpSpLocks/>
            </p:cNvGrpSpPr>
            <p:nvPr/>
          </p:nvGrpSpPr>
          <p:grpSpPr bwMode="auto">
            <a:xfrm rot="18465996">
              <a:off x="4060" y="2575"/>
              <a:ext cx="118" cy="136"/>
              <a:chOff x="3955" y="3295"/>
              <a:chExt cx="118" cy="136"/>
            </a:xfrm>
          </p:grpSpPr>
          <p:sp>
            <p:nvSpPr>
              <p:cNvPr id="2017388" name="Oval 108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7389" name="Oval 109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72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Ironic Alliance</a:t>
            </a:r>
          </a:p>
        </p:txBody>
      </p:sp>
      <p:sp>
        <p:nvSpPr>
          <p:cNvPr id="2017390" name="AutoShape 110"/>
          <p:cNvSpPr>
            <a:spLocks noChangeArrowheads="1"/>
          </p:cNvSpPr>
          <p:nvPr/>
        </p:nvSpPr>
        <p:spPr bwMode="auto">
          <a:xfrm>
            <a:off x="7162800" y="3048000"/>
            <a:ext cx="1676400" cy="609600"/>
          </a:xfrm>
          <a:prstGeom prst="cloudCallout">
            <a:avLst>
              <a:gd name="adj1" fmla="val -13449"/>
              <a:gd name="adj2" fmla="val 89065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17391" name="Oval 111"/>
          <p:cNvSpPr>
            <a:spLocks noChangeArrowheads="1"/>
          </p:cNvSpPr>
          <p:nvPr/>
        </p:nvSpPr>
        <p:spPr bwMode="auto">
          <a:xfrm>
            <a:off x="8305800" y="37338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92" name="Oval 112"/>
          <p:cNvSpPr>
            <a:spLocks noChangeArrowheads="1"/>
          </p:cNvSpPr>
          <p:nvPr/>
        </p:nvSpPr>
        <p:spPr bwMode="auto">
          <a:xfrm>
            <a:off x="8382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93" name="Oval 113"/>
          <p:cNvSpPr>
            <a:spLocks noChangeArrowheads="1"/>
          </p:cNvSpPr>
          <p:nvPr/>
        </p:nvSpPr>
        <p:spPr bwMode="auto">
          <a:xfrm>
            <a:off x="8001000" y="3810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94" name="Oval 114"/>
          <p:cNvSpPr>
            <a:spLocks noChangeArrowheads="1"/>
          </p:cNvSpPr>
          <p:nvPr/>
        </p:nvSpPr>
        <p:spPr bwMode="auto">
          <a:xfrm>
            <a:off x="8001000" y="36576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37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Empirical Problems</a:t>
            </a:r>
            <a:endParaRPr lang="en-US" i="1">
              <a:solidFill>
                <a:schemeClr val="tx1"/>
              </a:solidFill>
            </a:endParaRPr>
          </a:p>
        </p:txBody>
      </p:sp>
      <p:sp>
        <p:nvSpPr>
          <p:cNvPr id="1993731" name="Rectangle 3"/>
          <p:cNvSpPr>
            <a:spLocks noChangeArrowheads="1"/>
          </p:cNvSpPr>
          <p:nvPr/>
        </p:nvSpPr>
        <p:spPr bwMode="auto">
          <a:xfrm>
            <a:off x="2819400" y="4191000"/>
            <a:ext cx="32004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3732" name="Rectangle 4"/>
          <p:cNvSpPr>
            <a:spLocks noChangeArrowheads="1"/>
          </p:cNvSpPr>
          <p:nvPr/>
        </p:nvSpPr>
        <p:spPr bwMode="auto">
          <a:xfrm>
            <a:off x="2819400" y="4191000"/>
            <a:ext cx="1066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993733" name="Rectangle 5"/>
          <p:cNvSpPr>
            <a:spLocks noChangeArrowheads="1"/>
          </p:cNvSpPr>
          <p:nvPr/>
        </p:nvSpPr>
        <p:spPr bwMode="auto">
          <a:xfrm>
            <a:off x="3886200" y="4191000"/>
            <a:ext cx="1066800" cy="16764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T2</a:t>
            </a:r>
          </a:p>
        </p:txBody>
      </p:sp>
      <p:sp>
        <p:nvSpPr>
          <p:cNvPr id="1993734" name="Rectangle 6"/>
          <p:cNvSpPr>
            <a:spLocks noChangeArrowheads="1"/>
          </p:cNvSpPr>
          <p:nvPr/>
        </p:nvSpPr>
        <p:spPr bwMode="auto">
          <a:xfrm>
            <a:off x="4953000" y="4191000"/>
            <a:ext cx="1066800" cy="16764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99373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  <a:noFill/>
          <a:ln/>
        </p:spPr>
        <p:txBody>
          <a:bodyPr/>
          <a:lstStyle/>
          <a:p>
            <a:r>
              <a:rPr lang="en-US"/>
              <a:t>Set </a:t>
            </a:r>
            <a:r>
              <a:rPr lang="en-US" i="1"/>
              <a:t>K</a:t>
            </a:r>
            <a:r>
              <a:rPr lang="en-US"/>
              <a:t> of infinite </a:t>
            </a:r>
            <a:r>
              <a:rPr lang="en-US">
                <a:solidFill>
                  <a:schemeClr val="hlink"/>
                </a:solidFill>
              </a:rPr>
              <a:t>input sequences</a:t>
            </a:r>
            <a:r>
              <a:rPr lang="en-US"/>
              <a:t>.</a:t>
            </a:r>
          </a:p>
          <a:p>
            <a:r>
              <a:rPr lang="en-US"/>
              <a:t>Partition </a:t>
            </a:r>
            <a:r>
              <a:rPr lang="en-US" i="1"/>
              <a:t>Q</a:t>
            </a:r>
            <a:r>
              <a:rPr lang="en-US"/>
              <a:t> of </a:t>
            </a:r>
            <a:r>
              <a:rPr lang="en-US" i="1"/>
              <a:t>K</a:t>
            </a:r>
            <a:r>
              <a:rPr lang="en-US"/>
              <a:t> into alternative </a:t>
            </a:r>
            <a:r>
              <a:rPr lang="en-US">
                <a:solidFill>
                  <a:schemeClr val="hlink"/>
                </a:solidFill>
              </a:rPr>
              <a:t>theories</a:t>
            </a:r>
            <a:r>
              <a:rPr lang="en-US"/>
              <a:t>.</a:t>
            </a:r>
          </a:p>
        </p:txBody>
      </p:sp>
      <p:sp>
        <p:nvSpPr>
          <p:cNvPr id="1993736" name="Text Box 8"/>
          <p:cNvSpPr txBox="1">
            <a:spLocks noChangeArrowheads="1"/>
          </p:cNvSpPr>
          <p:nvPr/>
        </p:nvSpPr>
        <p:spPr bwMode="auto">
          <a:xfrm>
            <a:off x="4327525" y="3556000"/>
            <a:ext cx="403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Simplicity Concepts</a:t>
            </a:r>
          </a:p>
        </p:txBody>
      </p:sp>
      <p:sp>
        <p:nvSpPr>
          <p:cNvPr id="1994755" name="Rectangle 3"/>
          <p:cNvSpPr>
            <a:spLocks noChangeArrowheads="1"/>
          </p:cNvSpPr>
          <p:nvPr/>
        </p:nvSpPr>
        <p:spPr bwMode="auto">
          <a:xfrm>
            <a:off x="304800" y="1295400"/>
            <a:ext cx="8229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94756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94757" name="Rectangle 5"/>
          <p:cNvSpPr>
            <a:spLocks noChangeArrowheads="1"/>
          </p:cNvSpPr>
          <p:nvPr/>
        </p:nvSpPr>
        <p:spPr bwMode="auto">
          <a:xfrm>
            <a:off x="304800" y="12954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A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simplicity concept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for 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K, 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is just a well-founded order &lt; on a partition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of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with ascending chains of order type not exceeding omega such that:</a:t>
            </a:r>
          </a:p>
          <a:p>
            <a:pPr marL="990600" lvl="1" indent="-53340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AutoNum type="arabicPeriod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Each element of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is included in some answer in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990600" lvl="1" indent="-53340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AutoNum type="arabicPeriod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Each  downward union in 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&lt;) is closed;</a:t>
            </a:r>
          </a:p>
          <a:p>
            <a:pPr marL="990600" lvl="1" indent="-53340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AutoNum type="arabicPeriod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Incomparable sets share no boundary point.</a:t>
            </a:r>
          </a:p>
          <a:p>
            <a:pPr marL="990600" lvl="1" indent="-533400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AutoNum type="arabicPeriod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Each element of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is included in the boundary of its successor.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Complexity Defined</a:t>
            </a:r>
          </a:p>
        </p:txBody>
      </p:sp>
      <p:sp>
        <p:nvSpPr>
          <p:cNvPr id="2002947" name="Rectangle 3"/>
          <p:cNvSpPr>
            <a:spLocks noChangeArrowheads="1"/>
          </p:cNvSpPr>
          <p:nvPr/>
        </p:nvSpPr>
        <p:spPr bwMode="auto">
          <a:xfrm>
            <a:off x="304800" y="1295400"/>
            <a:ext cx="8229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02948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02949" name="Rectangle 5"/>
          <p:cNvSpPr>
            <a:spLocks noChangeArrowheads="1"/>
          </p:cNvSpPr>
          <p:nvPr/>
        </p:nvSpPr>
        <p:spPr bwMode="auto">
          <a:xfrm>
            <a:off x="304800" y="12954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Let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|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 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denote the set of all possibilities compatible with observations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Let (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&lt;) be a simplicity concept for (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K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|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Q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Define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= the length of the longest &lt; path to the cell of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that contains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Define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= the least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such that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is true in </a:t>
            </a: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</a:rPr>
              <a:t>w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39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</a:p>
        </p:txBody>
      </p:sp>
      <p:sp>
        <p:nvSpPr>
          <p:cNvPr id="2003971" name="Rectangle 3"/>
          <p:cNvSpPr>
            <a:spLocks noChangeArrowheads="1"/>
          </p:cNvSpPr>
          <p:nvPr/>
        </p:nvSpPr>
        <p:spPr bwMode="auto">
          <a:xfrm>
            <a:off x="304800" y="1295400"/>
            <a:ext cx="8229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03972" name="Rectangle 4"/>
          <p:cNvSpPr>
            <a:spLocks noChangeArrowheads="1"/>
          </p:cNvSpPr>
          <p:nvPr/>
        </p:nvSpPr>
        <p:spPr bwMode="auto">
          <a:xfrm>
            <a:off x="304800" y="1600200"/>
            <a:ext cx="8839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03973" name="Rectangle 5"/>
          <p:cNvSpPr>
            <a:spLocks noChangeArrowheads="1"/>
          </p:cNvSpPr>
          <p:nvPr/>
        </p:nvSpPr>
        <p:spPr bwMode="auto">
          <a:xfrm>
            <a:off x="304800" y="12954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Polynomial laws: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 complexity = degree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Conservation laws: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complexity = particle types – conserved quantities.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Causal networks: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complexity = number of logically independent conditional dependencies entailed by faithfulness.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5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General Ockham Efficiency Theorem</a:t>
            </a:r>
          </a:p>
        </p:txBody>
      </p:sp>
      <p:sp>
        <p:nvSpPr>
          <p:cNvPr id="199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3400" cy="4525963"/>
          </a:xfrm>
          <a:noFill/>
          <a:ln/>
        </p:spPr>
        <p:txBody>
          <a:bodyPr/>
          <a:lstStyle/>
          <a:p>
            <a:r>
              <a:rPr lang="en-US" b="1"/>
              <a:t>Let </a:t>
            </a:r>
            <a:r>
              <a:rPr lang="en-US" b="1" i="1"/>
              <a:t>M</a:t>
            </a:r>
            <a:r>
              <a:rPr lang="en-US" b="1"/>
              <a:t> be a </a:t>
            </a:r>
            <a:r>
              <a:rPr lang="en-US" b="1">
                <a:solidFill>
                  <a:schemeClr val="hlink"/>
                </a:solidFill>
              </a:rPr>
              <a:t>solution</a:t>
            </a:r>
            <a:r>
              <a:rPr lang="en-US" b="1"/>
              <a:t>.  The following are equivalent: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always</a:t>
            </a:r>
            <a:r>
              <a:rPr lang="en-US" b="1"/>
              <a:t> strongly Ockham and stalwart;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always</a:t>
            </a:r>
            <a:r>
              <a:rPr lang="en-US" b="1"/>
              <a:t> efficient;</a:t>
            </a:r>
          </a:p>
          <a:p>
            <a:pPr lvl="1"/>
            <a:r>
              <a:rPr lang="en-US" b="1" i="1"/>
              <a:t>M</a:t>
            </a:r>
            <a:r>
              <a:rPr lang="en-US" b="1"/>
              <a:t> is </a:t>
            </a:r>
            <a:r>
              <a:rPr lang="en-US" b="1">
                <a:solidFill>
                  <a:schemeClr val="hlink"/>
                </a:solidFill>
              </a:rPr>
              <a:t>never</a:t>
            </a:r>
            <a:r>
              <a:rPr lang="en-US" b="1"/>
              <a:t> beaten.</a:t>
            </a:r>
          </a:p>
          <a:p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1996803" name="Freeform 3"/>
          <p:cNvSpPr>
            <a:spLocks/>
          </p:cNvSpPr>
          <p:nvPr/>
        </p:nvSpPr>
        <p:spPr bwMode="auto">
          <a:xfrm>
            <a:off x="-139700" y="5867400"/>
            <a:ext cx="8013700" cy="812800"/>
          </a:xfrm>
          <a:custGeom>
            <a:avLst/>
            <a:gdLst/>
            <a:ahLst/>
            <a:cxnLst>
              <a:cxn ang="0">
                <a:pos x="2392" y="480"/>
              </a:cxn>
              <a:cxn ang="0">
                <a:pos x="328" y="480"/>
              </a:cxn>
              <a:cxn ang="0">
                <a:pos x="424" y="480"/>
              </a:cxn>
              <a:cxn ang="0">
                <a:pos x="1768" y="288"/>
              </a:cxn>
              <a:cxn ang="0">
                <a:pos x="3496" y="192"/>
              </a:cxn>
              <a:cxn ang="0">
                <a:pos x="3064" y="144"/>
              </a:cxn>
              <a:cxn ang="0">
                <a:pos x="4168" y="96"/>
              </a:cxn>
              <a:cxn ang="0">
                <a:pos x="3784" y="48"/>
              </a:cxn>
              <a:cxn ang="0">
                <a:pos x="4984" y="0"/>
              </a:cxn>
              <a:cxn ang="0">
                <a:pos x="4168" y="48"/>
              </a:cxn>
              <a:cxn ang="0">
                <a:pos x="4648" y="96"/>
              </a:cxn>
              <a:cxn ang="0">
                <a:pos x="3736" y="192"/>
              </a:cxn>
              <a:cxn ang="0">
                <a:pos x="4216" y="240"/>
              </a:cxn>
              <a:cxn ang="0">
                <a:pos x="2344" y="480"/>
              </a:cxn>
            </a:cxnLst>
            <a:rect l="0" t="0" r="r" b="b"/>
            <a:pathLst>
              <a:path w="5048" h="512">
                <a:moveTo>
                  <a:pt x="2392" y="480"/>
                </a:moveTo>
                <a:cubicBezTo>
                  <a:pt x="1524" y="480"/>
                  <a:pt x="656" y="480"/>
                  <a:pt x="328" y="480"/>
                </a:cubicBezTo>
                <a:cubicBezTo>
                  <a:pt x="0" y="480"/>
                  <a:pt x="184" y="512"/>
                  <a:pt x="424" y="480"/>
                </a:cubicBezTo>
                <a:cubicBezTo>
                  <a:pt x="664" y="448"/>
                  <a:pt x="1256" y="336"/>
                  <a:pt x="1768" y="288"/>
                </a:cubicBezTo>
                <a:cubicBezTo>
                  <a:pt x="2280" y="240"/>
                  <a:pt x="3280" y="216"/>
                  <a:pt x="3496" y="192"/>
                </a:cubicBezTo>
                <a:cubicBezTo>
                  <a:pt x="3712" y="168"/>
                  <a:pt x="2952" y="160"/>
                  <a:pt x="3064" y="144"/>
                </a:cubicBezTo>
                <a:cubicBezTo>
                  <a:pt x="3176" y="128"/>
                  <a:pt x="4048" y="112"/>
                  <a:pt x="4168" y="96"/>
                </a:cubicBezTo>
                <a:cubicBezTo>
                  <a:pt x="4288" y="80"/>
                  <a:pt x="3648" y="64"/>
                  <a:pt x="3784" y="48"/>
                </a:cubicBezTo>
                <a:cubicBezTo>
                  <a:pt x="3920" y="32"/>
                  <a:pt x="4920" y="0"/>
                  <a:pt x="4984" y="0"/>
                </a:cubicBezTo>
                <a:cubicBezTo>
                  <a:pt x="5048" y="0"/>
                  <a:pt x="4224" y="32"/>
                  <a:pt x="4168" y="48"/>
                </a:cubicBezTo>
                <a:cubicBezTo>
                  <a:pt x="4112" y="64"/>
                  <a:pt x="4720" y="72"/>
                  <a:pt x="4648" y="96"/>
                </a:cubicBezTo>
                <a:cubicBezTo>
                  <a:pt x="4576" y="120"/>
                  <a:pt x="3808" y="168"/>
                  <a:pt x="3736" y="192"/>
                </a:cubicBezTo>
                <a:cubicBezTo>
                  <a:pt x="3664" y="216"/>
                  <a:pt x="4448" y="192"/>
                  <a:pt x="4216" y="240"/>
                </a:cubicBezTo>
                <a:cubicBezTo>
                  <a:pt x="3984" y="288"/>
                  <a:pt x="3164" y="384"/>
                  <a:pt x="2344" y="480"/>
                </a:cubicBezTo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804" name="Rectangle 4"/>
          <p:cNvSpPr>
            <a:spLocks noChangeArrowheads="1"/>
          </p:cNvSpPr>
          <p:nvPr/>
        </p:nvSpPr>
        <p:spPr bwMode="auto">
          <a:xfrm rot="1879721">
            <a:off x="2698750" y="6148388"/>
            <a:ext cx="306388" cy="381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05" name="Rectangle 5"/>
          <p:cNvSpPr>
            <a:spLocks noChangeArrowheads="1"/>
          </p:cNvSpPr>
          <p:nvPr/>
        </p:nvSpPr>
        <p:spPr bwMode="auto">
          <a:xfrm rot="-2120236">
            <a:off x="3157538" y="6186488"/>
            <a:ext cx="306387" cy="36512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06" name="Rectangle 6"/>
          <p:cNvSpPr>
            <a:spLocks noChangeArrowheads="1"/>
          </p:cNvSpPr>
          <p:nvPr/>
        </p:nvSpPr>
        <p:spPr bwMode="auto">
          <a:xfrm>
            <a:off x="3157538" y="6337300"/>
            <a:ext cx="39687" cy="1905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07" name="Rectangle 7"/>
          <p:cNvSpPr>
            <a:spLocks noChangeArrowheads="1"/>
          </p:cNvSpPr>
          <p:nvPr/>
        </p:nvSpPr>
        <p:spPr bwMode="auto">
          <a:xfrm>
            <a:off x="2967038" y="6375400"/>
            <a:ext cx="381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08" name="Oval 8"/>
          <p:cNvSpPr>
            <a:spLocks noChangeArrowheads="1"/>
          </p:cNvSpPr>
          <p:nvPr/>
        </p:nvSpPr>
        <p:spPr bwMode="auto">
          <a:xfrm>
            <a:off x="2890838" y="6186488"/>
            <a:ext cx="382587" cy="2270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09" name="AutoShape 9"/>
          <p:cNvSpPr>
            <a:spLocks noChangeArrowheads="1"/>
          </p:cNvSpPr>
          <p:nvPr/>
        </p:nvSpPr>
        <p:spPr bwMode="auto">
          <a:xfrm rot="-2069312">
            <a:off x="2890838" y="5843588"/>
            <a:ext cx="152400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10" name="AutoShape 10"/>
          <p:cNvSpPr>
            <a:spLocks noChangeArrowheads="1"/>
          </p:cNvSpPr>
          <p:nvPr/>
        </p:nvSpPr>
        <p:spPr bwMode="auto">
          <a:xfrm rot="2069312" flipH="1">
            <a:off x="3119438" y="5843588"/>
            <a:ext cx="153987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11" name="Oval 11"/>
          <p:cNvSpPr>
            <a:spLocks noChangeArrowheads="1"/>
          </p:cNvSpPr>
          <p:nvPr/>
        </p:nvSpPr>
        <p:spPr bwMode="auto">
          <a:xfrm>
            <a:off x="2928938" y="5919788"/>
            <a:ext cx="306387" cy="3032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12" name="AutoShape 12"/>
          <p:cNvSpPr>
            <a:spLocks noChangeArrowheads="1"/>
          </p:cNvSpPr>
          <p:nvPr/>
        </p:nvSpPr>
        <p:spPr bwMode="auto">
          <a:xfrm rot="-5149774">
            <a:off x="3043238" y="6072188"/>
            <a:ext cx="76200" cy="152400"/>
          </a:xfrm>
          <a:prstGeom prst="moon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96813" name="Group 13"/>
          <p:cNvGrpSpPr>
            <a:grpSpLocks/>
          </p:cNvGrpSpPr>
          <p:nvPr/>
        </p:nvGrpSpPr>
        <p:grpSpPr bwMode="auto">
          <a:xfrm>
            <a:off x="2967038" y="5957888"/>
            <a:ext cx="114300" cy="114300"/>
            <a:chOff x="3744" y="1776"/>
            <a:chExt cx="336" cy="336"/>
          </a:xfrm>
        </p:grpSpPr>
        <p:sp>
          <p:nvSpPr>
            <p:cNvPr id="1996814" name="Oval 14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15" name="Oval 15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6816" name="Group 16"/>
          <p:cNvGrpSpPr>
            <a:grpSpLocks/>
          </p:cNvGrpSpPr>
          <p:nvPr/>
        </p:nvGrpSpPr>
        <p:grpSpPr bwMode="auto">
          <a:xfrm>
            <a:off x="3119438" y="5957888"/>
            <a:ext cx="115887" cy="114300"/>
            <a:chOff x="3744" y="1776"/>
            <a:chExt cx="336" cy="336"/>
          </a:xfrm>
        </p:grpSpPr>
        <p:sp>
          <p:nvSpPr>
            <p:cNvPr id="1996817" name="Oval 17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18" name="Oval 18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96819" name="Oval 19"/>
          <p:cNvSpPr>
            <a:spLocks noChangeArrowheads="1"/>
          </p:cNvSpPr>
          <p:nvPr/>
        </p:nvSpPr>
        <p:spPr bwMode="auto">
          <a:xfrm rot="1722357">
            <a:off x="2813050" y="6451600"/>
            <a:ext cx="192088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20" name="Oval 20"/>
          <p:cNvSpPr>
            <a:spLocks noChangeArrowheads="1"/>
          </p:cNvSpPr>
          <p:nvPr/>
        </p:nvSpPr>
        <p:spPr bwMode="auto">
          <a:xfrm>
            <a:off x="3119438" y="6489700"/>
            <a:ext cx="192087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21" name="Oval 21"/>
          <p:cNvSpPr>
            <a:spLocks noChangeArrowheads="1"/>
          </p:cNvSpPr>
          <p:nvPr/>
        </p:nvSpPr>
        <p:spPr bwMode="auto">
          <a:xfrm rot="-1373433">
            <a:off x="3390900" y="6086475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22" name="Oval 22"/>
          <p:cNvSpPr>
            <a:spLocks noChangeArrowheads="1"/>
          </p:cNvSpPr>
          <p:nvPr/>
        </p:nvSpPr>
        <p:spPr bwMode="auto">
          <a:xfrm rot="-1373433">
            <a:off x="2660650" y="6034088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96823" name="Group 23"/>
          <p:cNvGrpSpPr>
            <a:grpSpLocks/>
          </p:cNvGrpSpPr>
          <p:nvPr/>
        </p:nvGrpSpPr>
        <p:grpSpPr bwMode="auto">
          <a:xfrm>
            <a:off x="1066800" y="5562600"/>
            <a:ext cx="844550" cy="1062038"/>
            <a:chOff x="2880" y="2826"/>
            <a:chExt cx="768" cy="966"/>
          </a:xfrm>
        </p:grpSpPr>
        <p:sp>
          <p:nvSpPr>
            <p:cNvPr id="1996824" name="Rectangle 24"/>
            <p:cNvSpPr>
              <a:spLocks noChangeArrowheads="1"/>
            </p:cNvSpPr>
            <p:nvPr/>
          </p:nvSpPr>
          <p:spPr bwMode="auto">
            <a:xfrm rot="1447567">
              <a:off x="2935" y="2833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25" name="Rectangle 25"/>
            <p:cNvSpPr>
              <a:spLocks noChangeArrowheads="1"/>
            </p:cNvSpPr>
            <p:nvPr/>
          </p:nvSpPr>
          <p:spPr bwMode="auto">
            <a:xfrm rot="1447567">
              <a:off x="2936" y="2826"/>
              <a:ext cx="35" cy="29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26" name="Line 26"/>
            <p:cNvSpPr>
              <a:spLocks noChangeShapeType="1"/>
            </p:cNvSpPr>
            <p:nvPr/>
          </p:nvSpPr>
          <p:spPr bwMode="auto">
            <a:xfrm rot="1447567">
              <a:off x="2916" y="3128"/>
              <a:ext cx="18" cy="121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6827" name="Rectangle 27"/>
            <p:cNvSpPr>
              <a:spLocks noChangeArrowheads="1"/>
            </p:cNvSpPr>
            <p:nvPr/>
          </p:nvSpPr>
          <p:spPr bwMode="auto">
            <a:xfrm rot="1879721">
              <a:off x="2915" y="3319"/>
              <a:ext cx="278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28" name="Rectangle 28"/>
            <p:cNvSpPr>
              <a:spLocks noChangeArrowheads="1"/>
            </p:cNvSpPr>
            <p:nvPr/>
          </p:nvSpPr>
          <p:spPr bwMode="auto">
            <a:xfrm rot="-2120236">
              <a:off x="3333" y="3362"/>
              <a:ext cx="278" cy="4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29" name="Rectangle 29"/>
            <p:cNvSpPr>
              <a:spLocks noChangeArrowheads="1"/>
            </p:cNvSpPr>
            <p:nvPr/>
          </p:nvSpPr>
          <p:spPr bwMode="auto">
            <a:xfrm>
              <a:off x="3333" y="3534"/>
              <a:ext cx="34" cy="21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0" name="Rectangle 30"/>
            <p:cNvSpPr>
              <a:spLocks noChangeArrowheads="1"/>
            </p:cNvSpPr>
            <p:nvPr/>
          </p:nvSpPr>
          <p:spPr bwMode="auto">
            <a:xfrm>
              <a:off x="3158" y="3577"/>
              <a:ext cx="35" cy="1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1" name="Oval 31"/>
            <p:cNvSpPr>
              <a:spLocks noChangeArrowheads="1"/>
            </p:cNvSpPr>
            <p:nvPr/>
          </p:nvSpPr>
          <p:spPr bwMode="auto">
            <a:xfrm>
              <a:off x="3089" y="3362"/>
              <a:ext cx="348" cy="26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2" name="Oval 32"/>
            <p:cNvSpPr>
              <a:spLocks noChangeArrowheads="1"/>
            </p:cNvSpPr>
            <p:nvPr/>
          </p:nvSpPr>
          <p:spPr bwMode="auto">
            <a:xfrm rot="1722357">
              <a:off x="3019" y="3663"/>
              <a:ext cx="17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3" name="Oval 33"/>
            <p:cNvSpPr>
              <a:spLocks noChangeArrowheads="1"/>
            </p:cNvSpPr>
            <p:nvPr/>
          </p:nvSpPr>
          <p:spPr bwMode="auto">
            <a:xfrm>
              <a:off x="3297" y="3706"/>
              <a:ext cx="17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4" name="Oval 34"/>
            <p:cNvSpPr>
              <a:spLocks noChangeArrowheads="1"/>
            </p:cNvSpPr>
            <p:nvPr/>
          </p:nvSpPr>
          <p:spPr bwMode="auto">
            <a:xfrm rot="-1373433">
              <a:off x="3543" y="324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5" name="Oval 35"/>
            <p:cNvSpPr>
              <a:spLocks noChangeArrowheads="1"/>
            </p:cNvSpPr>
            <p:nvPr/>
          </p:nvSpPr>
          <p:spPr bwMode="auto">
            <a:xfrm rot="-1373433">
              <a:off x="2880" y="3190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36" name="Freeform 36"/>
            <p:cNvSpPr>
              <a:spLocks/>
            </p:cNvSpPr>
            <p:nvPr/>
          </p:nvSpPr>
          <p:spPr bwMode="auto">
            <a:xfrm>
              <a:off x="2998" y="3213"/>
              <a:ext cx="532" cy="51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6837" name="Oval 37"/>
            <p:cNvSpPr>
              <a:spLocks noChangeArrowheads="1"/>
            </p:cNvSpPr>
            <p:nvPr/>
          </p:nvSpPr>
          <p:spPr bwMode="auto">
            <a:xfrm>
              <a:off x="3114" y="3053"/>
              <a:ext cx="279" cy="34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6838" name="Group 38"/>
            <p:cNvGrpSpPr>
              <a:grpSpLocks/>
            </p:cNvGrpSpPr>
            <p:nvPr/>
          </p:nvGrpSpPr>
          <p:grpSpPr bwMode="auto">
            <a:xfrm>
              <a:off x="3147" y="3131"/>
              <a:ext cx="105" cy="129"/>
              <a:chOff x="3744" y="1776"/>
              <a:chExt cx="336" cy="336"/>
            </a:xfrm>
          </p:grpSpPr>
          <p:sp>
            <p:nvSpPr>
              <p:cNvPr id="1996839" name="Oval 3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840" name="Oval 4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6841" name="Group 41"/>
            <p:cNvGrpSpPr>
              <a:grpSpLocks/>
            </p:cNvGrpSpPr>
            <p:nvPr/>
          </p:nvGrpSpPr>
          <p:grpSpPr bwMode="auto">
            <a:xfrm>
              <a:off x="3281" y="3131"/>
              <a:ext cx="105" cy="129"/>
              <a:chOff x="3744" y="1776"/>
              <a:chExt cx="336" cy="336"/>
            </a:xfrm>
          </p:grpSpPr>
          <p:sp>
            <p:nvSpPr>
              <p:cNvPr id="1996842" name="Oval 4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843" name="Oval 4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6844" name="Freeform 44"/>
            <p:cNvSpPr>
              <a:spLocks/>
            </p:cNvSpPr>
            <p:nvPr/>
          </p:nvSpPr>
          <p:spPr bwMode="auto">
            <a:xfrm>
              <a:off x="3234" y="3341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6845" name="Rectangle 45"/>
            <p:cNvSpPr>
              <a:spLocks noChangeArrowheads="1"/>
            </p:cNvSpPr>
            <p:nvPr/>
          </p:nvSpPr>
          <p:spPr bwMode="auto">
            <a:xfrm>
              <a:off x="3087" y="3533"/>
              <a:ext cx="325" cy="64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46" name="Line 46"/>
            <p:cNvSpPr>
              <a:spLocks noChangeShapeType="1"/>
            </p:cNvSpPr>
            <p:nvPr/>
          </p:nvSpPr>
          <p:spPr bwMode="auto">
            <a:xfrm>
              <a:off x="3294" y="3501"/>
              <a:ext cx="59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6847" name="Line 47"/>
            <p:cNvSpPr>
              <a:spLocks noChangeShapeType="1"/>
            </p:cNvSpPr>
            <p:nvPr/>
          </p:nvSpPr>
          <p:spPr bwMode="auto">
            <a:xfrm flipV="1">
              <a:off x="3264" y="3533"/>
              <a:ext cx="89" cy="3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96848" name="Group 48"/>
          <p:cNvGrpSpPr>
            <a:grpSpLocks/>
          </p:cNvGrpSpPr>
          <p:nvPr/>
        </p:nvGrpSpPr>
        <p:grpSpPr bwMode="auto">
          <a:xfrm>
            <a:off x="1817688" y="5843588"/>
            <a:ext cx="896937" cy="792162"/>
            <a:chOff x="3504" y="3216"/>
            <a:chExt cx="864" cy="768"/>
          </a:xfrm>
        </p:grpSpPr>
        <p:sp>
          <p:nvSpPr>
            <p:cNvPr id="1996849" name="Rectangle 49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50" name="Rectangle 50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51" name="Rectangle 51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52" name="Rectangle 52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53" name="Oval 53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54" name="Oval 54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6855" name="Group 55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996856" name="Oval 5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857" name="Oval 5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6858" name="Group 58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996859" name="Oval 5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6860" name="Oval 6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6861" name="Oval 61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62" name="Oval 62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63" name="Oval 63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64" name="Oval 64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6865" name="Line 65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96866" name="Freeform 66"/>
          <p:cNvSpPr>
            <a:spLocks/>
          </p:cNvSpPr>
          <p:nvPr/>
        </p:nvSpPr>
        <p:spPr bwMode="auto">
          <a:xfrm>
            <a:off x="7391400" y="5257800"/>
            <a:ext cx="7620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96" y="144"/>
              </a:cxn>
              <a:cxn ang="0">
                <a:pos x="96" y="240"/>
              </a:cxn>
              <a:cxn ang="0">
                <a:pos x="192" y="48"/>
              </a:cxn>
              <a:cxn ang="0">
                <a:pos x="240" y="144"/>
              </a:cxn>
              <a:cxn ang="0">
                <a:pos x="288" y="0"/>
              </a:cxn>
              <a:cxn ang="0">
                <a:pos x="336" y="192"/>
              </a:cxn>
              <a:cxn ang="0">
                <a:pos x="384" y="48"/>
              </a:cxn>
              <a:cxn ang="0">
                <a:pos x="432" y="240"/>
              </a:cxn>
              <a:cxn ang="0">
                <a:pos x="432" y="144"/>
              </a:cxn>
              <a:cxn ang="0">
                <a:pos x="480" y="384"/>
              </a:cxn>
              <a:cxn ang="0">
                <a:pos x="48" y="384"/>
              </a:cxn>
            </a:cxnLst>
            <a:rect l="0" t="0" r="r" b="b"/>
            <a:pathLst>
              <a:path w="480" h="384">
                <a:moveTo>
                  <a:pt x="0" y="384"/>
                </a:moveTo>
                <a:lnTo>
                  <a:pt x="96" y="144"/>
                </a:lnTo>
                <a:lnTo>
                  <a:pt x="96" y="240"/>
                </a:lnTo>
                <a:lnTo>
                  <a:pt x="192" y="48"/>
                </a:lnTo>
                <a:lnTo>
                  <a:pt x="240" y="144"/>
                </a:lnTo>
                <a:lnTo>
                  <a:pt x="288" y="0"/>
                </a:lnTo>
                <a:lnTo>
                  <a:pt x="336" y="192"/>
                </a:lnTo>
                <a:lnTo>
                  <a:pt x="384" y="48"/>
                </a:lnTo>
                <a:lnTo>
                  <a:pt x="432" y="240"/>
                </a:lnTo>
                <a:lnTo>
                  <a:pt x="432" y="144"/>
                </a:lnTo>
                <a:lnTo>
                  <a:pt x="480" y="384"/>
                </a:lnTo>
                <a:lnTo>
                  <a:pt x="48" y="384"/>
                </a:ln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867" name="Rectangle 6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Causal truths are necessary for counterfactual predictions.</a:t>
            </a:r>
          </a:p>
          <a:p>
            <a:r>
              <a:rPr lang="en-US"/>
              <a:t>Ockham’s razor is necessary for staying on the straightest path to the true theory but does not point at the true theory.</a:t>
            </a:r>
          </a:p>
          <a:p>
            <a:r>
              <a:rPr lang="en-US"/>
              <a:t>No evasions or circles are required.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78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/>
              <a:t>Future Directions</a:t>
            </a:r>
          </a:p>
        </p:txBody>
      </p:sp>
      <p:sp>
        <p:nvSpPr>
          <p:cNvPr id="1997827" name="Freeform 3"/>
          <p:cNvSpPr>
            <a:spLocks/>
          </p:cNvSpPr>
          <p:nvPr/>
        </p:nvSpPr>
        <p:spPr bwMode="auto">
          <a:xfrm>
            <a:off x="-139700" y="5867400"/>
            <a:ext cx="8013700" cy="812800"/>
          </a:xfrm>
          <a:custGeom>
            <a:avLst/>
            <a:gdLst/>
            <a:ahLst/>
            <a:cxnLst>
              <a:cxn ang="0">
                <a:pos x="2392" y="480"/>
              </a:cxn>
              <a:cxn ang="0">
                <a:pos x="328" y="480"/>
              </a:cxn>
              <a:cxn ang="0">
                <a:pos x="424" y="480"/>
              </a:cxn>
              <a:cxn ang="0">
                <a:pos x="1768" y="288"/>
              </a:cxn>
              <a:cxn ang="0">
                <a:pos x="3496" y="192"/>
              </a:cxn>
              <a:cxn ang="0">
                <a:pos x="3064" y="144"/>
              </a:cxn>
              <a:cxn ang="0">
                <a:pos x="4168" y="96"/>
              </a:cxn>
              <a:cxn ang="0">
                <a:pos x="3784" y="48"/>
              </a:cxn>
              <a:cxn ang="0">
                <a:pos x="4984" y="0"/>
              </a:cxn>
              <a:cxn ang="0">
                <a:pos x="4168" y="48"/>
              </a:cxn>
              <a:cxn ang="0">
                <a:pos x="4648" y="96"/>
              </a:cxn>
              <a:cxn ang="0">
                <a:pos x="3736" y="192"/>
              </a:cxn>
              <a:cxn ang="0">
                <a:pos x="4216" y="240"/>
              </a:cxn>
              <a:cxn ang="0">
                <a:pos x="2344" y="480"/>
              </a:cxn>
            </a:cxnLst>
            <a:rect l="0" t="0" r="r" b="b"/>
            <a:pathLst>
              <a:path w="5048" h="512">
                <a:moveTo>
                  <a:pt x="2392" y="480"/>
                </a:moveTo>
                <a:cubicBezTo>
                  <a:pt x="1524" y="480"/>
                  <a:pt x="656" y="480"/>
                  <a:pt x="328" y="480"/>
                </a:cubicBezTo>
                <a:cubicBezTo>
                  <a:pt x="0" y="480"/>
                  <a:pt x="184" y="512"/>
                  <a:pt x="424" y="480"/>
                </a:cubicBezTo>
                <a:cubicBezTo>
                  <a:pt x="664" y="448"/>
                  <a:pt x="1256" y="336"/>
                  <a:pt x="1768" y="288"/>
                </a:cubicBezTo>
                <a:cubicBezTo>
                  <a:pt x="2280" y="240"/>
                  <a:pt x="3280" y="216"/>
                  <a:pt x="3496" y="192"/>
                </a:cubicBezTo>
                <a:cubicBezTo>
                  <a:pt x="3712" y="168"/>
                  <a:pt x="2952" y="160"/>
                  <a:pt x="3064" y="144"/>
                </a:cubicBezTo>
                <a:cubicBezTo>
                  <a:pt x="3176" y="128"/>
                  <a:pt x="4048" y="112"/>
                  <a:pt x="4168" y="96"/>
                </a:cubicBezTo>
                <a:cubicBezTo>
                  <a:pt x="4288" y="80"/>
                  <a:pt x="3648" y="64"/>
                  <a:pt x="3784" y="48"/>
                </a:cubicBezTo>
                <a:cubicBezTo>
                  <a:pt x="3920" y="32"/>
                  <a:pt x="4920" y="0"/>
                  <a:pt x="4984" y="0"/>
                </a:cubicBezTo>
                <a:cubicBezTo>
                  <a:pt x="5048" y="0"/>
                  <a:pt x="4224" y="32"/>
                  <a:pt x="4168" y="48"/>
                </a:cubicBezTo>
                <a:cubicBezTo>
                  <a:pt x="4112" y="64"/>
                  <a:pt x="4720" y="72"/>
                  <a:pt x="4648" y="96"/>
                </a:cubicBezTo>
                <a:cubicBezTo>
                  <a:pt x="4576" y="120"/>
                  <a:pt x="3808" y="168"/>
                  <a:pt x="3736" y="192"/>
                </a:cubicBezTo>
                <a:cubicBezTo>
                  <a:pt x="3664" y="216"/>
                  <a:pt x="4448" y="192"/>
                  <a:pt x="4216" y="240"/>
                </a:cubicBezTo>
                <a:cubicBezTo>
                  <a:pt x="3984" y="288"/>
                  <a:pt x="3164" y="384"/>
                  <a:pt x="2344" y="480"/>
                </a:cubicBezTo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7828" name="Rectangle 4"/>
          <p:cNvSpPr>
            <a:spLocks noChangeArrowheads="1"/>
          </p:cNvSpPr>
          <p:nvPr/>
        </p:nvSpPr>
        <p:spPr bwMode="auto">
          <a:xfrm rot="1879721">
            <a:off x="2698750" y="6148388"/>
            <a:ext cx="306388" cy="381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29" name="Rectangle 5"/>
          <p:cNvSpPr>
            <a:spLocks noChangeArrowheads="1"/>
          </p:cNvSpPr>
          <p:nvPr/>
        </p:nvSpPr>
        <p:spPr bwMode="auto">
          <a:xfrm rot="-2120236">
            <a:off x="3157538" y="6186488"/>
            <a:ext cx="306387" cy="36512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0" name="Rectangle 6"/>
          <p:cNvSpPr>
            <a:spLocks noChangeArrowheads="1"/>
          </p:cNvSpPr>
          <p:nvPr/>
        </p:nvSpPr>
        <p:spPr bwMode="auto">
          <a:xfrm>
            <a:off x="3157538" y="6337300"/>
            <a:ext cx="39687" cy="1905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1" name="Rectangle 7"/>
          <p:cNvSpPr>
            <a:spLocks noChangeArrowheads="1"/>
          </p:cNvSpPr>
          <p:nvPr/>
        </p:nvSpPr>
        <p:spPr bwMode="auto">
          <a:xfrm>
            <a:off x="2967038" y="6375400"/>
            <a:ext cx="381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2" name="Oval 8"/>
          <p:cNvSpPr>
            <a:spLocks noChangeArrowheads="1"/>
          </p:cNvSpPr>
          <p:nvPr/>
        </p:nvSpPr>
        <p:spPr bwMode="auto">
          <a:xfrm>
            <a:off x="2890838" y="6186488"/>
            <a:ext cx="382587" cy="2270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3" name="AutoShape 9"/>
          <p:cNvSpPr>
            <a:spLocks noChangeArrowheads="1"/>
          </p:cNvSpPr>
          <p:nvPr/>
        </p:nvSpPr>
        <p:spPr bwMode="auto">
          <a:xfrm rot="-2069312">
            <a:off x="2890838" y="5843588"/>
            <a:ext cx="152400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4" name="AutoShape 10"/>
          <p:cNvSpPr>
            <a:spLocks noChangeArrowheads="1"/>
          </p:cNvSpPr>
          <p:nvPr/>
        </p:nvSpPr>
        <p:spPr bwMode="auto">
          <a:xfrm rot="2069312" flipH="1">
            <a:off x="3119438" y="5843588"/>
            <a:ext cx="153987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5" name="Oval 11"/>
          <p:cNvSpPr>
            <a:spLocks noChangeArrowheads="1"/>
          </p:cNvSpPr>
          <p:nvPr/>
        </p:nvSpPr>
        <p:spPr bwMode="auto">
          <a:xfrm>
            <a:off x="2928938" y="5919788"/>
            <a:ext cx="306387" cy="3032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36" name="AutoShape 12"/>
          <p:cNvSpPr>
            <a:spLocks noChangeArrowheads="1"/>
          </p:cNvSpPr>
          <p:nvPr/>
        </p:nvSpPr>
        <p:spPr bwMode="auto">
          <a:xfrm rot="-5149774">
            <a:off x="3043238" y="6072188"/>
            <a:ext cx="76200" cy="152400"/>
          </a:xfrm>
          <a:prstGeom prst="moon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97837" name="Group 13"/>
          <p:cNvGrpSpPr>
            <a:grpSpLocks/>
          </p:cNvGrpSpPr>
          <p:nvPr/>
        </p:nvGrpSpPr>
        <p:grpSpPr bwMode="auto">
          <a:xfrm>
            <a:off x="2967038" y="5957888"/>
            <a:ext cx="114300" cy="114300"/>
            <a:chOff x="3744" y="1776"/>
            <a:chExt cx="336" cy="336"/>
          </a:xfrm>
        </p:grpSpPr>
        <p:sp>
          <p:nvSpPr>
            <p:cNvPr id="1997838" name="Oval 14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39" name="Oval 15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97840" name="Group 16"/>
          <p:cNvGrpSpPr>
            <a:grpSpLocks/>
          </p:cNvGrpSpPr>
          <p:nvPr/>
        </p:nvGrpSpPr>
        <p:grpSpPr bwMode="auto">
          <a:xfrm>
            <a:off x="3119438" y="5957888"/>
            <a:ext cx="115887" cy="114300"/>
            <a:chOff x="3744" y="1776"/>
            <a:chExt cx="336" cy="336"/>
          </a:xfrm>
        </p:grpSpPr>
        <p:sp>
          <p:nvSpPr>
            <p:cNvPr id="1997841" name="Oval 17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42" name="Oval 18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97843" name="Oval 19"/>
          <p:cNvSpPr>
            <a:spLocks noChangeArrowheads="1"/>
          </p:cNvSpPr>
          <p:nvPr/>
        </p:nvSpPr>
        <p:spPr bwMode="auto">
          <a:xfrm rot="1722357">
            <a:off x="2813050" y="6451600"/>
            <a:ext cx="192088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44" name="Oval 20"/>
          <p:cNvSpPr>
            <a:spLocks noChangeArrowheads="1"/>
          </p:cNvSpPr>
          <p:nvPr/>
        </p:nvSpPr>
        <p:spPr bwMode="auto">
          <a:xfrm>
            <a:off x="3119438" y="6489700"/>
            <a:ext cx="192087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45" name="Oval 21"/>
          <p:cNvSpPr>
            <a:spLocks noChangeArrowheads="1"/>
          </p:cNvSpPr>
          <p:nvPr/>
        </p:nvSpPr>
        <p:spPr bwMode="auto">
          <a:xfrm rot="-1373433">
            <a:off x="3390900" y="6086475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846" name="Oval 22"/>
          <p:cNvSpPr>
            <a:spLocks noChangeArrowheads="1"/>
          </p:cNvSpPr>
          <p:nvPr/>
        </p:nvSpPr>
        <p:spPr bwMode="auto">
          <a:xfrm rot="-1373433">
            <a:off x="2660650" y="6034088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97847" name="Group 23"/>
          <p:cNvGrpSpPr>
            <a:grpSpLocks/>
          </p:cNvGrpSpPr>
          <p:nvPr/>
        </p:nvGrpSpPr>
        <p:grpSpPr bwMode="auto">
          <a:xfrm>
            <a:off x="1066800" y="5562600"/>
            <a:ext cx="844550" cy="1062038"/>
            <a:chOff x="2880" y="2826"/>
            <a:chExt cx="768" cy="966"/>
          </a:xfrm>
        </p:grpSpPr>
        <p:sp>
          <p:nvSpPr>
            <p:cNvPr id="1997848" name="Rectangle 24"/>
            <p:cNvSpPr>
              <a:spLocks noChangeArrowheads="1"/>
            </p:cNvSpPr>
            <p:nvPr/>
          </p:nvSpPr>
          <p:spPr bwMode="auto">
            <a:xfrm rot="1447567">
              <a:off x="2935" y="2833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49" name="Rectangle 25"/>
            <p:cNvSpPr>
              <a:spLocks noChangeArrowheads="1"/>
            </p:cNvSpPr>
            <p:nvPr/>
          </p:nvSpPr>
          <p:spPr bwMode="auto">
            <a:xfrm rot="1447567">
              <a:off x="2936" y="2826"/>
              <a:ext cx="35" cy="29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0" name="Line 26"/>
            <p:cNvSpPr>
              <a:spLocks noChangeShapeType="1"/>
            </p:cNvSpPr>
            <p:nvPr/>
          </p:nvSpPr>
          <p:spPr bwMode="auto">
            <a:xfrm rot="1447567">
              <a:off x="2916" y="3128"/>
              <a:ext cx="18" cy="121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7851" name="Rectangle 27"/>
            <p:cNvSpPr>
              <a:spLocks noChangeArrowheads="1"/>
            </p:cNvSpPr>
            <p:nvPr/>
          </p:nvSpPr>
          <p:spPr bwMode="auto">
            <a:xfrm rot="1879721">
              <a:off x="2915" y="3319"/>
              <a:ext cx="278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2" name="Rectangle 28"/>
            <p:cNvSpPr>
              <a:spLocks noChangeArrowheads="1"/>
            </p:cNvSpPr>
            <p:nvPr/>
          </p:nvSpPr>
          <p:spPr bwMode="auto">
            <a:xfrm rot="-2120236">
              <a:off x="3333" y="3362"/>
              <a:ext cx="278" cy="4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3" name="Rectangle 29"/>
            <p:cNvSpPr>
              <a:spLocks noChangeArrowheads="1"/>
            </p:cNvSpPr>
            <p:nvPr/>
          </p:nvSpPr>
          <p:spPr bwMode="auto">
            <a:xfrm>
              <a:off x="3333" y="3534"/>
              <a:ext cx="34" cy="21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4" name="Rectangle 30"/>
            <p:cNvSpPr>
              <a:spLocks noChangeArrowheads="1"/>
            </p:cNvSpPr>
            <p:nvPr/>
          </p:nvSpPr>
          <p:spPr bwMode="auto">
            <a:xfrm>
              <a:off x="3158" y="3577"/>
              <a:ext cx="35" cy="1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5" name="Oval 31"/>
            <p:cNvSpPr>
              <a:spLocks noChangeArrowheads="1"/>
            </p:cNvSpPr>
            <p:nvPr/>
          </p:nvSpPr>
          <p:spPr bwMode="auto">
            <a:xfrm>
              <a:off x="3089" y="3362"/>
              <a:ext cx="348" cy="26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6" name="Oval 32"/>
            <p:cNvSpPr>
              <a:spLocks noChangeArrowheads="1"/>
            </p:cNvSpPr>
            <p:nvPr/>
          </p:nvSpPr>
          <p:spPr bwMode="auto">
            <a:xfrm rot="1722357">
              <a:off x="3019" y="3663"/>
              <a:ext cx="17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7" name="Oval 33"/>
            <p:cNvSpPr>
              <a:spLocks noChangeArrowheads="1"/>
            </p:cNvSpPr>
            <p:nvPr/>
          </p:nvSpPr>
          <p:spPr bwMode="auto">
            <a:xfrm>
              <a:off x="3297" y="3706"/>
              <a:ext cx="17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8" name="Oval 34"/>
            <p:cNvSpPr>
              <a:spLocks noChangeArrowheads="1"/>
            </p:cNvSpPr>
            <p:nvPr/>
          </p:nvSpPr>
          <p:spPr bwMode="auto">
            <a:xfrm rot="-1373433">
              <a:off x="3543" y="324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59" name="Oval 35"/>
            <p:cNvSpPr>
              <a:spLocks noChangeArrowheads="1"/>
            </p:cNvSpPr>
            <p:nvPr/>
          </p:nvSpPr>
          <p:spPr bwMode="auto">
            <a:xfrm rot="-1373433">
              <a:off x="2880" y="3190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60" name="Freeform 36"/>
            <p:cNvSpPr>
              <a:spLocks/>
            </p:cNvSpPr>
            <p:nvPr/>
          </p:nvSpPr>
          <p:spPr bwMode="auto">
            <a:xfrm>
              <a:off x="2998" y="3213"/>
              <a:ext cx="532" cy="51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7861" name="Oval 37"/>
            <p:cNvSpPr>
              <a:spLocks noChangeArrowheads="1"/>
            </p:cNvSpPr>
            <p:nvPr/>
          </p:nvSpPr>
          <p:spPr bwMode="auto">
            <a:xfrm>
              <a:off x="3114" y="3053"/>
              <a:ext cx="279" cy="34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7862" name="Group 38"/>
            <p:cNvGrpSpPr>
              <a:grpSpLocks/>
            </p:cNvGrpSpPr>
            <p:nvPr/>
          </p:nvGrpSpPr>
          <p:grpSpPr bwMode="auto">
            <a:xfrm>
              <a:off x="3147" y="3131"/>
              <a:ext cx="105" cy="129"/>
              <a:chOff x="3744" y="1776"/>
              <a:chExt cx="336" cy="336"/>
            </a:xfrm>
          </p:grpSpPr>
          <p:sp>
            <p:nvSpPr>
              <p:cNvPr id="1997863" name="Oval 3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864" name="Oval 4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7865" name="Group 41"/>
            <p:cNvGrpSpPr>
              <a:grpSpLocks/>
            </p:cNvGrpSpPr>
            <p:nvPr/>
          </p:nvGrpSpPr>
          <p:grpSpPr bwMode="auto">
            <a:xfrm>
              <a:off x="3281" y="3131"/>
              <a:ext cx="105" cy="129"/>
              <a:chOff x="3744" y="1776"/>
              <a:chExt cx="336" cy="336"/>
            </a:xfrm>
          </p:grpSpPr>
          <p:sp>
            <p:nvSpPr>
              <p:cNvPr id="1997866" name="Oval 4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867" name="Oval 4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7868" name="Freeform 44"/>
            <p:cNvSpPr>
              <a:spLocks/>
            </p:cNvSpPr>
            <p:nvPr/>
          </p:nvSpPr>
          <p:spPr bwMode="auto">
            <a:xfrm>
              <a:off x="3234" y="3341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7869" name="Rectangle 45"/>
            <p:cNvSpPr>
              <a:spLocks noChangeArrowheads="1"/>
            </p:cNvSpPr>
            <p:nvPr/>
          </p:nvSpPr>
          <p:spPr bwMode="auto">
            <a:xfrm>
              <a:off x="3087" y="3533"/>
              <a:ext cx="325" cy="64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0" name="Line 46"/>
            <p:cNvSpPr>
              <a:spLocks noChangeShapeType="1"/>
            </p:cNvSpPr>
            <p:nvPr/>
          </p:nvSpPr>
          <p:spPr bwMode="auto">
            <a:xfrm>
              <a:off x="3294" y="3501"/>
              <a:ext cx="59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97871" name="Line 47"/>
            <p:cNvSpPr>
              <a:spLocks noChangeShapeType="1"/>
            </p:cNvSpPr>
            <p:nvPr/>
          </p:nvSpPr>
          <p:spPr bwMode="auto">
            <a:xfrm flipV="1">
              <a:off x="3264" y="3533"/>
              <a:ext cx="89" cy="3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97872" name="Group 48"/>
          <p:cNvGrpSpPr>
            <a:grpSpLocks/>
          </p:cNvGrpSpPr>
          <p:nvPr/>
        </p:nvGrpSpPr>
        <p:grpSpPr bwMode="auto">
          <a:xfrm>
            <a:off x="1817688" y="5843588"/>
            <a:ext cx="896937" cy="792162"/>
            <a:chOff x="3504" y="3216"/>
            <a:chExt cx="864" cy="768"/>
          </a:xfrm>
        </p:grpSpPr>
        <p:sp>
          <p:nvSpPr>
            <p:cNvPr id="1997873" name="Rectangle 49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4" name="Rectangle 50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5" name="Rectangle 51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6" name="Rectangle 52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7" name="Oval 53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78" name="Oval 54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97879" name="Group 55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997880" name="Oval 5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881" name="Oval 5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97882" name="Group 58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997883" name="Oval 5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7884" name="Oval 6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97885" name="Oval 61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86" name="Oval 62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87" name="Oval 63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88" name="Oval 64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889" name="Line 65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97890" name="Freeform 66"/>
          <p:cNvSpPr>
            <a:spLocks/>
          </p:cNvSpPr>
          <p:nvPr/>
        </p:nvSpPr>
        <p:spPr bwMode="auto">
          <a:xfrm>
            <a:off x="7391400" y="5257800"/>
            <a:ext cx="7620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96" y="144"/>
              </a:cxn>
              <a:cxn ang="0">
                <a:pos x="96" y="240"/>
              </a:cxn>
              <a:cxn ang="0">
                <a:pos x="192" y="48"/>
              </a:cxn>
              <a:cxn ang="0">
                <a:pos x="240" y="144"/>
              </a:cxn>
              <a:cxn ang="0">
                <a:pos x="288" y="0"/>
              </a:cxn>
              <a:cxn ang="0">
                <a:pos x="336" y="192"/>
              </a:cxn>
              <a:cxn ang="0">
                <a:pos x="384" y="48"/>
              </a:cxn>
              <a:cxn ang="0">
                <a:pos x="432" y="240"/>
              </a:cxn>
              <a:cxn ang="0">
                <a:pos x="432" y="144"/>
              </a:cxn>
              <a:cxn ang="0">
                <a:pos x="480" y="384"/>
              </a:cxn>
              <a:cxn ang="0">
                <a:pos x="48" y="384"/>
              </a:cxn>
            </a:cxnLst>
            <a:rect l="0" t="0" r="r" b="b"/>
            <a:pathLst>
              <a:path w="480" h="384">
                <a:moveTo>
                  <a:pt x="0" y="384"/>
                </a:moveTo>
                <a:lnTo>
                  <a:pt x="96" y="144"/>
                </a:lnTo>
                <a:lnTo>
                  <a:pt x="96" y="240"/>
                </a:lnTo>
                <a:lnTo>
                  <a:pt x="192" y="48"/>
                </a:lnTo>
                <a:lnTo>
                  <a:pt x="240" y="144"/>
                </a:lnTo>
                <a:lnTo>
                  <a:pt x="288" y="0"/>
                </a:lnTo>
                <a:lnTo>
                  <a:pt x="336" y="192"/>
                </a:lnTo>
                <a:lnTo>
                  <a:pt x="384" y="48"/>
                </a:lnTo>
                <a:lnTo>
                  <a:pt x="432" y="240"/>
                </a:lnTo>
                <a:lnTo>
                  <a:pt x="432" y="144"/>
                </a:lnTo>
                <a:lnTo>
                  <a:pt x="480" y="384"/>
                </a:lnTo>
                <a:lnTo>
                  <a:pt x="48" y="384"/>
                </a:ln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7891" name="Rectangle 6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Extension of unique efficiency theorem to stochastic model selection.</a:t>
            </a:r>
          </a:p>
          <a:p>
            <a:r>
              <a:rPr lang="en-US"/>
              <a:t>Latent variables as Ockham conclusions.</a:t>
            </a:r>
          </a:p>
          <a:p>
            <a:r>
              <a:rPr lang="en-US"/>
              <a:t>Degrees of retraction.</a:t>
            </a:r>
          </a:p>
          <a:p>
            <a:r>
              <a:rPr lang="en-US"/>
              <a:t>Pooling of marginal Ockham conclusions.</a:t>
            </a:r>
          </a:p>
          <a:p>
            <a:r>
              <a:rPr lang="en-US"/>
              <a:t>Retraction efficiency assessment of MDL, SRM.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/>
              <a:t>Suggested Reading</a:t>
            </a:r>
          </a:p>
        </p:txBody>
      </p:sp>
      <p:sp>
        <p:nvSpPr>
          <p:cNvPr id="2001923" name="Freeform 3"/>
          <p:cNvSpPr>
            <a:spLocks/>
          </p:cNvSpPr>
          <p:nvPr/>
        </p:nvSpPr>
        <p:spPr bwMode="auto">
          <a:xfrm>
            <a:off x="-139700" y="5867400"/>
            <a:ext cx="8013700" cy="812800"/>
          </a:xfrm>
          <a:custGeom>
            <a:avLst/>
            <a:gdLst/>
            <a:ahLst/>
            <a:cxnLst>
              <a:cxn ang="0">
                <a:pos x="2392" y="480"/>
              </a:cxn>
              <a:cxn ang="0">
                <a:pos x="328" y="480"/>
              </a:cxn>
              <a:cxn ang="0">
                <a:pos x="424" y="480"/>
              </a:cxn>
              <a:cxn ang="0">
                <a:pos x="1768" y="288"/>
              </a:cxn>
              <a:cxn ang="0">
                <a:pos x="3496" y="192"/>
              </a:cxn>
              <a:cxn ang="0">
                <a:pos x="3064" y="144"/>
              </a:cxn>
              <a:cxn ang="0">
                <a:pos x="4168" y="96"/>
              </a:cxn>
              <a:cxn ang="0">
                <a:pos x="3784" y="48"/>
              </a:cxn>
              <a:cxn ang="0">
                <a:pos x="4984" y="0"/>
              </a:cxn>
              <a:cxn ang="0">
                <a:pos x="4168" y="48"/>
              </a:cxn>
              <a:cxn ang="0">
                <a:pos x="4648" y="96"/>
              </a:cxn>
              <a:cxn ang="0">
                <a:pos x="3736" y="192"/>
              </a:cxn>
              <a:cxn ang="0">
                <a:pos x="4216" y="240"/>
              </a:cxn>
              <a:cxn ang="0">
                <a:pos x="2344" y="480"/>
              </a:cxn>
            </a:cxnLst>
            <a:rect l="0" t="0" r="r" b="b"/>
            <a:pathLst>
              <a:path w="5048" h="512">
                <a:moveTo>
                  <a:pt x="2392" y="480"/>
                </a:moveTo>
                <a:cubicBezTo>
                  <a:pt x="1524" y="480"/>
                  <a:pt x="656" y="480"/>
                  <a:pt x="328" y="480"/>
                </a:cubicBezTo>
                <a:cubicBezTo>
                  <a:pt x="0" y="480"/>
                  <a:pt x="184" y="512"/>
                  <a:pt x="424" y="480"/>
                </a:cubicBezTo>
                <a:cubicBezTo>
                  <a:pt x="664" y="448"/>
                  <a:pt x="1256" y="336"/>
                  <a:pt x="1768" y="288"/>
                </a:cubicBezTo>
                <a:cubicBezTo>
                  <a:pt x="2280" y="240"/>
                  <a:pt x="3280" y="216"/>
                  <a:pt x="3496" y="192"/>
                </a:cubicBezTo>
                <a:cubicBezTo>
                  <a:pt x="3712" y="168"/>
                  <a:pt x="2952" y="160"/>
                  <a:pt x="3064" y="144"/>
                </a:cubicBezTo>
                <a:cubicBezTo>
                  <a:pt x="3176" y="128"/>
                  <a:pt x="4048" y="112"/>
                  <a:pt x="4168" y="96"/>
                </a:cubicBezTo>
                <a:cubicBezTo>
                  <a:pt x="4288" y="80"/>
                  <a:pt x="3648" y="64"/>
                  <a:pt x="3784" y="48"/>
                </a:cubicBezTo>
                <a:cubicBezTo>
                  <a:pt x="3920" y="32"/>
                  <a:pt x="4920" y="0"/>
                  <a:pt x="4984" y="0"/>
                </a:cubicBezTo>
                <a:cubicBezTo>
                  <a:pt x="5048" y="0"/>
                  <a:pt x="4224" y="32"/>
                  <a:pt x="4168" y="48"/>
                </a:cubicBezTo>
                <a:cubicBezTo>
                  <a:pt x="4112" y="64"/>
                  <a:pt x="4720" y="72"/>
                  <a:pt x="4648" y="96"/>
                </a:cubicBezTo>
                <a:cubicBezTo>
                  <a:pt x="4576" y="120"/>
                  <a:pt x="3808" y="168"/>
                  <a:pt x="3736" y="192"/>
                </a:cubicBezTo>
                <a:cubicBezTo>
                  <a:pt x="3664" y="216"/>
                  <a:pt x="4448" y="192"/>
                  <a:pt x="4216" y="240"/>
                </a:cubicBezTo>
                <a:cubicBezTo>
                  <a:pt x="3984" y="288"/>
                  <a:pt x="3164" y="384"/>
                  <a:pt x="2344" y="480"/>
                </a:cubicBezTo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1924" name="Rectangle 4"/>
          <p:cNvSpPr>
            <a:spLocks noChangeArrowheads="1"/>
          </p:cNvSpPr>
          <p:nvPr/>
        </p:nvSpPr>
        <p:spPr bwMode="auto">
          <a:xfrm rot="1879721">
            <a:off x="2698750" y="6148388"/>
            <a:ext cx="306388" cy="381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25" name="Rectangle 5"/>
          <p:cNvSpPr>
            <a:spLocks noChangeArrowheads="1"/>
          </p:cNvSpPr>
          <p:nvPr/>
        </p:nvSpPr>
        <p:spPr bwMode="auto">
          <a:xfrm rot="-2120236">
            <a:off x="3157538" y="6186488"/>
            <a:ext cx="306387" cy="36512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26" name="Rectangle 6"/>
          <p:cNvSpPr>
            <a:spLocks noChangeArrowheads="1"/>
          </p:cNvSpPr>
          <p:nvPr/>
        </p:nvSpPr>
        <p:spPr bwMode="auto">
          <a:xfrm>
            <a:off x="3157538" y="6337300"/>
            <a:ext cx="39687" cy="1905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27" name="Rectangle 7"/>
          <p:cNvSpPr>
            <a:spLocks noChangeArrowheads="1"/>
          </p:cNvSpPr>
          <p:nvPr/>
        </p:nvSpPr>
        <p:spPr bwMode="auto">
          <a:xfrm>
            <a:off x="2967038" y="6375400"/>
            <a:ext cx="38100" cy="152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28" name="Oval 8"/>
          <p:cNvSpPr>
            <a:spLocks noChangeArrowheads="1"/>
          </p:cNvSpPr>
          <p:nvPr/>
        </p:nvSpPr>
        <p:spPr bwMode="auto">
          <a:xfrm>
            <a:off x="2890838" y="6186488"/>
            <a:ext cx="382587" cy="2270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29" name="AutoShape 9"/>
          <p:cNvSpPr>
            <a:spLocks noChangeArrowheads="1"/>
          </p:cNvSpPr>
          <p:nvPr/>
        </p:nvSpPr>
        <p:spPr bwMode="auto">
          <a:xfrm rot="-2069312">
            <a:off x="2890838" y="5843588"/>
            <a:ext cx="152400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30" name="AutoShape 10"/>
          <p:cNvSpPr>
            <a:spLocks noChangeArrowheads="1"/>
          </p:cNvSpPr>
          <p:nvPr/>
        </p:nvSpPr>
        <p:spPr bwMode="auto">
          <a:xfrm rot="2069312" flipH="1">
            <a:off x="3119438" y="5843588"/>
            <a:ext cx="153987" cy="2286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31" name="Oval 11"/>
          <p:cNvSpPr>
            <a:spLocks noChangeArrowheads="1"/>
          </p:cNvSpPr>
          <p:nvPr/>
        </p:nvSpPr>
        <p:spPr bwMode="auto">
          <a:xfrm>
            <a:off x="2928938" y="5919788"/>
            <a:ext cx="306387" cy="3032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32" name="AutoShape 12"/>
          <p:cNvSpPr>
            <a:spLocks noChangeArrowheads="1"/>
          </p:cNvSpPr>
          <p:nvPr/>
        </p:nvSpPr>
        <p:spPr bwMode="auto">
          <a:xfrm rot="-5149774">
            <a:off x="3043238" y="6072188"/>
            <a:ext cx="76200" cy="152400"/>
          </a:xfrm>
          <a:prstGeom prst="moon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01933" name="Group 13"/>
          <p:cNvGrpSpPr>
            <a:grpSpLocks/>
          </p:cNvGrpSpPr>
          <p:nvPr/>
        </p:nvGrpSpPr>
        <p:grpSpPr bwMode="auto">
          <a:xfrm>
            <a:off x="2967038" y="5957888"/>
            <a:ext cx="114300" cy="114300"/>
            <a:chOff x="3744" y="1776"/>
            <a:chExt cx="336" cy="336"/>
          </a:xfrm>
        </p:grpSpPr>
        <p:sp>
          <p:nvSpPr>
            <p:cNvPr id="2001934" name="Oval 14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35" name="Oval 15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01936" name="Group 16"/>
          <p:cNvGrpSpPr>
            <a:grpSpLocks/>
          </p:cNvGrpSpPr>
          <p:nvPr/>
        </p:nvGrpSpPr>
        <p:grpSpPr bwMode="auto">
          <a:xfrm>
            <a:off x="3119438" y="5957888"/>
            <a:ext cx="115887" cy="114300"/>
            <a:chOff x="3744" y="1776"/>
            <a:chExt cx="336" cy="336"/>
          </a:xfrm>
        </p:grpSpPr>
        <p:sp>
          <p:nvSpPr>
            <p:cNvPr id="2001937" name="Oval 17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38" name="Oval 18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01939" name="Oval 19"/>
          <p:cNvSpPr>
            <a:spLocks noChangeArrowheads="1"/>
          </p:cNvSpPr>
          <p:nvPr/>
        </p:nvSpPr>
        <p:spPr bwMode="auto">
          <a:xfrm rot="1722357">
            <a:off x="2813050" y="6451600"/>
            <a:ext cx="192088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40" name="Oval 20"/>
          <p:cNvSpPr>
            <a:spLocks noChangeArrowheads="1"/>
          </p:cNvSpPr>
          <p:nvPr/>
        </p:nvSpPr>
        <p:spPr bwMode="auto">
          <a:xfrm>
            <a:off x="3119438" y="6489700"/>
            <a:ext cx="192087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41" name="Oval 21"/>
          <p:cNvSpPr>
            <a:spLocks noChangeArrowheads="1"/>
          </p:cNvSpPr>
          <p:nvPr/>
        </p:nvSpPr>
        <p:spPr bwMode="auto">
          <a:xfrm rot="-1373433">
            <a:off x="3390900" y="6086475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1942" name="Oval 22"/>
          <p:cNvSpPr>
            <a:spLocks noChangeArrowheads="1"/>
          </p:cNvSpPr>
          <p:nvPr/>
        </p:nvSpPr>
        <p:spPr bwMode="auto">
          <a:xfrm rot="-1373433">
            <a:off x="2660650" y="6034088"/>
            <a:ext cx="1143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01943" name="Group 23"/>
          <p:cNvGrpSpPr>
            <a:grpSpLocks/>
          </p:cNvGrpSpPr>
          <p:nvPr/>
        </p:nvGrpSpPr>
        <p:grpSpPr bwMode="auto">
          <a:xfrm>
            <a:off x="1066800" y="5562600"/>
            <a:ext cx="844550" cy="1062038"/>
            <a:chOff x="2880" y="2826"/>
            <a:chExt cx="768" cy="966"/>
          </a:xfrm>
        </p:grpSpPr>
        <p:sp>
          <p:nvSpPr>
            <p:cNvPr id="2001944" name="Rectangle 24"/>
            <p:cNvSpPr>
              <a:spLocks noChangeArrowheads="1"/>
            </p:cNvSpPr>
            <p:nvPr/>
          </p:nvSpPr>
          <p:spPr bwMode="auto">
            <a:xfrm rot="1447567">
              <a:off x="2935" y="2833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45" name="Rectangle 25"/>
            <p:cNvSpPr>
              <a:spLocks noChangeArrowheads="1"/>
            </p:cNvSpPr>
            <p:nvPr/>
          </p:nvSpPr>
          <p:spPr bwMode="auto">
            <a:xfrm rot="1447567">
              <a:off x="2936" y="2826"/>
              <a:ext cx="35" cy="29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46" name="Line 26"/>
            <p:cNvSpPr>
              <a:spLocks noChangeShapeType="1"/>
            </p:cNvSpPr>
            <p:nvPr/>
          </p:nvSpPr>
          <p:spPr bwMode="auto">
            <a:xfrm rot="1447567">
              <a:off x="2916" y="3128"/>
              <a:ext cx="18" cy="121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1947" name="Rectangle 27"/>
            <p:cNvSpPr>
              <a:spLocks noChangeArrowheads="1"/>
            </p:cNvSpPr>
            <p:nvPr/>
          </p:nvSpPr>
          <p:spPr bwMode="auto">
            <a:xfrm rot="1879721">
              <a:off x="2915" y="3319"/>
              <a:ext cx="278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48" name="Rectangle 28"/>
            <p:cNvSpPr>
              <a:spLocks noChangeArrowheads="1"/>
            </p:cNvSpPr>
            <p:nvPr/>
          </p:nvSpPr>
          <p:spPr bwMode="auto">
            <a:xfrm rot="-2120236">
              <a:off x="3333" y="3362"/>
              <a:ext cx="278" cy="4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49" name="Rectangle 29"/>
            <p:cNvSpPr>
              <a:spLocks noChangeArrowheads="1"/>
            </p:cNvSpPr>
            <p:nvPr/>
          </p:nvSpPr>
          <p:spPr bwMode="auto">
            <a:xfrm>
              <a:off x="3333" y="3534"/>
              <a:ext cx="34" cy="21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0" name="Rectangle 30"/>
            <p:cNvSpPr>
              <a:spLocks noChangeArrowheads="1"/>
            </p:cNvSpPr>
            <p:nvPr/>
          </p:nvSpPr>
          <p:spPr bwMode="auto">
            <a:xfrm>
              <a:off x="3158" y="3577"/>
              <a:ext cx="35" cy="1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1" name="Oval 31"/>
            <p:cNvSpPr>
              <a:spLocks noChangeArrowheads="1"/>
            </p:cNvSpPr>
            <p:nvPr/>
          </p:nvSpPr>
          <p:spPr bwMode="auto">
            <a:xfrm>
              <a:off x="3089" y="3362"/>
              <a:ext cx="348" cy="26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2" name="Oval 32"/>
            <p:cNvSpPr>
              <a:spLocks noChangeArrowheads="1"/>
            </p:cNvSpPr>
            <p:nvPr/>
          </p:nvSpPr>
          <p:spPr bwMode="auto">
            <a:xfrm rot="1722357">
              <a:off x="3019" y="3663"/>
              <a:ext cx="17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3" name="Oval 33"/>
            <p:cNvSpPr>
              <a:spLocks noChangeArrowheads="1"/>
            </p:cNvSpPr>
            <p:nvPr/>
          </p:nvSpPr>
          <p:spPr bwMode="auto">
            <a:xfrm>
              <a:off x="3297" y="3706"/>
              <a:ext cx="17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4" name="Oval 34"/>
            <p:cNvSpPr>
              <a:spLocks noChangeArrowheads="1"/>
            </p:cNvSpPr>
            <p:nvPr/>
          </p:nvSpPr>
          <p:spPr bwMode="auto">
            <a:xfrm rot="-1373433">
              <a:off x="3543" y="324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5" name="Oval 35"/>
            <p:cNvSpPr>
              <a:spLocks noChangeArrowheads="1"/>
            </p:cNvSpPr>
            <p:nvPr/>
          </p:nvSpPr>
          <p:spPr bwMode="auto">
            <a:xfrm rot="-1373433">
              <a:off x="2880" y="3190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56" name="Freeform 36"/>
            <p:cNvSpPr>
              <a:spLocks/>
            </p:cNvSpPr>
            <p:nvPr/>
          </p:nvSpPr>
          <p:spPr bwMode="auto">
            <a:xfrm>
              <a:off x="2998" y="3213"/>
              <a:ext cx="532" cy="51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1957" name="Oval 37"/>
            <p:cNvSpPr>
              <a:spLocks noChangeArrowheads="1"/>
            </p:cNvSpPr>
            <p:nvPr/>
          </p:nvSpPr>
          <p:spPr bwMode="auto">
            <a:xfrm>
              <a:off x="3114" y="3053"/>
              <a:ext cx="279" cy="34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1958" name="Group 38"/>
            <p:cNvGrpSpPr>
              <a:grpSpLocks/>
            </p:cNvGrpSpPr>
            <p:nvPr/>
          </p:nvGrpSpPr>
          <p:grpSpPr bwMode="auto">
            <a:xfrm>
              <a:off x="3147" y="3131"/>
              <a:ext cx="105" cy="129"/>
              <a:chOff x="3744" y="1776"/>
              <a:chExt cx="336" cy="336"/>
            </a:xfrm>
          </p:grpSpPr>
          <p:sp>
            <p:nvSpPr>
              <p:cNvPr id="2001959" name="Oval 3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1960" name="Oval 4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01961" name="Group 41"/>
            <p:cNvGrpSpPr>
              <a:grpSpLocks/>
            </p:cNvGrpSpPr>
            <p:nvPr/>
          </p:nvGrpSpPr>
          <p:grpSpPr bwMode="auto">
            <a:xfrm>
              <a:off x="3281" y="3131"/>
              <a:ext cx="105" cy="129"/>
              <a:chOff x="3744" y="1776"/>
              <a:chExt cx="336" cy="336"/>
            </a:xfrm>
          </p:grpSpPr>
          <p:sp>
            <p:nvSpPr>
              <p:cNvPr id="2001962" name="Oval 4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1963" name="Oval 4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1964" name="Freeform 44"/>
            <p:cNvSpPr>
              <a:spLocks/>
            </p:cNvSpPr>
            <p:nvPr/>
          </p:nvSpPr>
          <p:spPr bwMode="auto">
            <a:xfrm>
              <a:off x="3234" y="3341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1965" name="Rectangle 45"/>
            <p:cNvSpPr>
              <a:spLocks noChangeArrowheads="1"/>
            </p:cNvSpPr>
            <p:nvPr/>
          </p:nvSpPr>
          <p:spPr bwMode="auto">
            <a:xfrm>
              <a:off x="3087" y="3533"/>
              <a:ext cx="325" cy="64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66" name="Line 46"/>
            <p:cNvSpPr>
              <a:spLocks noChangeShapeType="1"/>
            </p:cNvSpPr>
            <p:nvPr/>
          </p:nvSpPr>
          <p:spPr bwMode="auto">
            <a:xfrm>
              <a:off x="3294" y="3501"/>
              <a:ext cx="59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01967" name="Line 47"/>
            <p:cNvSpPr>
              <a:spLocks noChangeShapeType="1"/>
            </p:cNvSpPr>
            <p:nvPr/>
          </p:nvSpPr>
          <p:spPr bwMode="auto">
            <a:xfrm flipV="1">
              <a:off x="3264" y="3533"/>
              <a:ext cx="89" cy="3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01968" name="Group 48"/>
          <p:cNvGrpSpPr>
            <a:grpSpLocks/>
          </p:cNvGrpSpPr>
          <p:nvPr/>
        </p:nvGrpSpPr>
        <p:grpSpPr bwMode="auto">
          <a:xfrm>
            <a:off x="1817688" y="5843588"/>
            <a:ext cx="896937" cy="792162"/>
            <a:chOff x="3504" y="3216"/>
            <a:chExt cx="864" cy="768"/>
          </a:xfrm>
        </p:grpSpPr>
        <p:sp>
          <p:nvSpPr>
            <p:cNvPr id="2001969" name="Rectangle 49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70" name="Rectangle 50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71" name="Rectangle 51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72" name="Rectangle 52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73" name="Oval 53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74" name="Oval 54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1975" name="Group 55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2001976" name="Oval 5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1977" name="Oval 5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01978" name="Group 58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2001979" name="Oval 5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1980" name="Oval 6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1981" name="Oval 61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82" name="Oval 62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83" name="Oval 63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84" name="Oval 64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1985" name="Line 65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1986" name="Freeform 66"/>
          <p:cNvSpPr>
            <a:spLocks/>
          </p:cNvSpPr>
          <p:nvPr/>
        </p:nvSpPr>
        <p:spPr bwMode="auto">
          <a:xfrm>
            <a:off x="7391400" y="5257800"/>
            <a:ext cx="762000" cy="609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96" y="144"/>
              </a:cxn>
              <a:cxn ang="0">
                <a:pos x="96" y="240"/>
              </a:cxn>
              <a:cxn ang="0">
                <a:pos x="192" y="48"/>
              </a:cxn>
              <a:cxn ang="0">
                <a:pos x="240" y="144"/>
              </a:cxn>
              <a:cxn ang="0">
                <a:pos x="288" y="0"/>
              </a:cxn>
              <a:cxn ang="0">
                <a:pos x="336" y="192"/>
              </a:cxn>
              <a:cxn ang="0">
                <a:pos x="384" y="48"/>
              </a:cxn>
              <a:cxn ang="0">
                <a:pos x="432" y="240"/>
              </a:cxn>
              <a:cxn ang="0">
                <a:pos x="432" y="144"/>
              </a:cxn>
              <a:cxn ang="0">
                <a:pos x="480" y="384"/>
              </a:cxn>
              <a:cxn ang="0">
                <a:pos x="48" y="384"/>
              </a:cxn>
            </a:cxnLst>
            <a:rect l="0" t="0" r="r" b="b"/>
            <a:pathLst>
              <a:path w="480" h="384">
                <a:moveTo>
                  <a:pt x="0" y="384"/>
                </a:moveTo>
                <a:lnTo>
                  <a:pt x="96" y="144"/>
                </a:lnTo>
                <a:lnTo>
                  <a:pt x="96" y="240"/>
                </a:lnTo>
                <a:lnTo>
                  <a:pt x="192" y="48"/>
                </a:lnTo>
                <a:lnTo>
                  <a:pt x="240" y="144"/>
                </a:lnTo>
                <a:lnTo>
                  <a:pt x="288" y="0"/>
                </a:lnTo>
                <a:lnTo>
                  <a:pt x="336" y="192"/>
                </a:lnTo>
                <a:lnTo>
                  <a:pt x="384" y="48"/>
                </a:lnTo>
                <a:lnTo>
                  <a:pt x="432" y="240"/>
                </a:lnTo>
                <a:lnTo>
                  <a:pt x="432" y="144"/>
                </a:lnTo>
                <a:lnTo>
                  <a:pt x="480" y="384"/>
                </a:lnTo>
                <a:lnTo>
                  <a:pt x="48" y="384"/>
                </a:lnTo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1987" name="Rectangle 6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800" b="1">
                <a:hlinkClick r:id="rId2"/>
              </a:rPr>
              <a:t>"Ockham’s Razor, Truth, and Information"</a:t>
            </a:r>
            <a:r>
              <a:rPr lang="en-US" sz="2800"/>
              <a:t>, in </a:t>
            </a:r>
            <a:r>
              <a:rPr lang="en-US" sz="2800" i="1"/>
              <a:t>Handbook of the Philosophy of Information</a:t>
            </a:r>
            <a:r>
              <a:rPr lang="en-US" sz="2800"/>
              <a:t>, J. van Behthem and P. Adriaans, eds., to appear. </a:t>
            </a:r>
          </a:p>
          <a:p>
            <a:r>
              <a:rPr lang="en-US" sz="2800" b="1">
                <a:hlinkClick r:id="rId3"/>
              </a:rPr>
              <a:t>"Ockham’s Razor, Empirical Complexity, and Truth-finding Efficiency"</a:t>
            </a:r>
            <a:r>
              <a:rPr lang="en-US" sz="2800"/>
              <a:t>, </a:t>
            </a:r>
            <a:r>
              <a:rPr lang="en-US" sz="2800" i="1"/>
              <a:t>Theoretical Computer Science</a:t>
            </a:r>
            <a:r>
              <a:rPr lang="en-US" sz="2800"/>
              <a:t>, 383: 270-289, 2007. </a:t>
            </a:r>
          </a:p>
          <a:p>
            <a:r>
              <a:rPr lang="en-US" sz="2800"/>
              <a:t>Both available as pre-prints at: www.hss.cmu.edu/philosophy/faculty-kelly.php</a:t>
            </a:r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6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Prior Simplicity Bias</a:t>
            </a:r>
          </a:p>
        </p:txBody>
      </p:sp>
      <p:grpSp>
        <p:nvGrpSpPr>
          <p:cNvPr id="2136067" name="Group 3"/>
          <p:cNvGrpSpPr>
            <a:grpSpLocks/>
          </p:cNvGrpSpPr>
          <p:nvPr/>
        </p:nvGrpSpPr>
        <p:grpSpPr bwMode="auto">
          <a:xfrm>
            <a:off x="3124200" y="4648200"/>
            <a:ext cx="1212850" cy="1524000"/>
            <a:chOff x="2880" y="2826"/>
            <a:chExt cx="768" cy="966"/>
          </a:xfrm>
        </p:grpSpPr>
        <p:sp>
          <p:nvSpPr>
            <p:cNvPr id="2136068" name="Rectangle 4"/>
            <p:cNvSpPr>
              <a:spLocks noChangeArrowheads="1"/>
            </p:cNvSpPr>
            <p:nvPr/>
          </p:nvSpPr>
          <p:spPr bwMode="auto">
            <a:xfrm rot="1447567">
              <a:off x="2935" y="2833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69" name="Rectangle 5"/>
            <p:cNvSpPr>
              <a:spLocks noChangeArrowheads="1"/>
            </p:cNvSpPr>
            <p:nvPr/>
          </p:nvSpPr>
          <p:spPr bwMode="auto">
            <a:xfrm rot="1447567">
              <a:off x="2936" y="2826"/>
              <a:ext cx="35" cy="29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0" name="Line 6"/>
            <p:cNvSpPr>
              <a:spLocks noChangeShapeType="1"/>
            </p:cNvSpPr>
            <p:nvPr/>
          </p:nvSpPr>
          <p:spPr bwMode="auto">
            <a:xfrm rot="1447567">
              <a:off x="2916" y="3128"/>
              <a:ext cx="18" cy="121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6071" name="Rectangle 7"/>
            <p:cNvSpPr>
              <a:spLocks noChangeArrowheads="1"/>
            </p:cNvSpPr>
            <p:nvPr/>
          </p:nvSpPr>
          <p:spPr bwMode="auto">
            <a:xfrm rot="1879721">
              <a:off x="2915" y="3319"/>
              <a:ext cx="278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2" name="Rectangle 8"/>
            <p:cNvSpPr>
              <a:spLocks noChangeArrowheads="1"/>
            </p:cNvSpPr>
            <p:nvPr/>
          </p:nvSpPr>
          <p:spPr bwMode="auto">
            <a:xfrm rot="-2120236">
              <a:off x="3333" y="3362"/>
              <a:ext cx="278" cy="4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3" name="Rectangle 9"/>
            <p:cNvSpPr>
              <a:spLocks noChangeArrowheads="1"/>
            </p:cNvSpPr>
            <p:nvPr/>
          </p:nvSpPr>
          <p:spPr bwMode="auto">
            <a:xfrm>
              <a:off x="3333" y="3534"/>
              <a:ext cx="34" cy="21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4" name="Rectangle 10"/>
            <p:cNvSpPr>
              <a:spLocks noChangeArrowheads="1"/>
            </p:cNvSpPr>
            <p:nvPr/>
          </p:nvSpPr>
          <p:spPr bwMode="auto">
            <a:xfrm>
              <a:off x="3158" y="3577"/>
              <a:ext cx="35" cy="1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5" name="Oval 11"/>
            <p:cNvSpPr>
              <a:spLocks noChangeArrowheads="1"/>
            </p:cNvSpPr>
            <p:nvPr/>
          </p:nvSpPr>
          <p:spPr bwMode="auto">
            <a:xfrm>
              <a:off x="3089" y="3362"/>
              <a:ext cx="348" cy="26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6" name="Oval 12"/>
            <p:cNvSpPr>
              <a:spLocks noChangeArrowheads="1"/>
            </p:cNvSpPr>
            <p:nvPr/>
          </p:nvSpPr>
          <p:spPr bwMode="auto">
            <a:xfrm rot="1722357">
              <a:off x="3019" y="3663"/>
              <a:ext cx="17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7" name="Oval 13"/>
            <p:cNvSpPr>
              <a:spLocks noChangeArrowheads="1"/>
            </p:cNvSpPr>
            <p:nvPr/>
          </p:nvSpPr>
          <p:spPr bwMode="auto">
            <a:xfrm>
              <a:off x="3297" y="3706"/>
              <a:ext cx="17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8" name="Oval 14"/>
            <p:cNvSpPr>
              <a:spLocks noChangeArrowheads="1"/>
            </p:cNvSpPr>
            <p:nvPr/>
          </p:nvSpPr>
          <p:spPr bwMode="auto">
            <a:xfrm rot="-1373433">
              <a:off x="3543" y="324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79" name="Oval 15"/>
            <p:cNvSpPr>
              <a:spLocks noChangeArrowheads="1"/>
            </p:cNvSpPr>
            <p:nvPr/>
          </p:nvSpPr>
          <p:spPr bwMode="auto">
            <a:xfrm rot="-1373433">
              <a:off x="2880" y="3190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80" name="Freeform 16"/>
            <p:cNvSpPr>
              <a:spLocks/>
            </p:cNvSpPr>
            <p:nvPr/>
          </p:nvSpPr>
          <p:spPr bwMode="auto">
            <a:xfrm>
              <a:off x="2998" y="3213"/>
              <a:ext cx="532" cy="512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6081" name="Oval 17"/>
            <p:cNvSpPr>
              <a:spLocks noChangeArrowheads="1"/>
            </p:cNvSpPr>
            <p:nvPr/>
          </p:nvSpPr>
          <p:spPr bwMode="auto">
            <a:xfrm>
              <a:off x="3114" y="3053"/>
              <a:ext cx="279" cy="34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6082" name="Group 18"/>
            <p:cNvGrpSpPr>
              <a:grpSpLocks/>
            </p:cNvGrpSpPr>
            <p:nvPr/>
          </p:nvGrpSpPr>
          <p:grpSpPr bwMode="auto">
            <a:xfrm>
              <a:off x="3147" y="3131"/>
              <a:ext cx="105" cy="129"/>
              <a:chOff x="3744" y="1776"/>
              <a:chExt cx="336" cy="336"/>
            </a:xfrm>
          </p:grpSpPr>
          <p:sp>
            <p:nvSpPr>
              <p:cNvPr id="2136083" name="Oval 1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6084" name="Oval 2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6085" name="Group 21"/>
            <p:cNvGrpSpPr>
              <a:grpSpLocks/>
            </p:cNvGrpSpPr>
            <p:nvPr/>
          </p:nvGrpSpPr>
          <p:grpSpPr bwMode="auto">
            <a:xfrm>
              <a:off x="3281" y="3131"/>
              <a:ext cx="105" cy="129"/>
              <a:chOff x="3744" y="1776"/>
              <a:chExt cx="336" cy="336"/>
            </a:xfrm>
          </p:grpSpPr>
          <p:sp>
            <p:nvSpPr>
              <p:cNvPr id="2136086" name="Oval 2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6087" name="Oval 2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6088" name="Freeform 24"/>
            <p:cNvSpPr>
              <a:spLocks/>
            </p:cNvSpPr>
            <p:nvPr/>
          </p:nvSpPr>
          <p:spPr bwMode="auto">
            <a:xfrm>
              <a:off x="3234" y="3341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6089" name="Rectangle 25"/>
            <p:cNvSpPr>
              <a:spLocks noChangeArrowheads="1"/>
            </p:cNvSpPr>
            <p:nvPr/>
          </p:nvSpPr>
          <p:spPr bwMode="auto">
            <a:xfrm>
              <a:off x="3087" y="3533"/>
              <a:ext cx="325" cy="64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090" name="Line 26"/>
            <p:cNvSpPr>
              <a:spLocks noChangeShapeType="1"/>
            </p:cNvSpPr>
            <p:nvPr/>
          </p:nvSpPr>
          <p:spPr bwMode="auto">
            <a:xfrm>
              <a:off x="3294" y="3501"/>
              <a:ext cx="59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6091" name="Line 27"/>
            <p:cNvSpPr>
              <a:spLocks noChangeShapeType="1"/>
            </p:cNvSpPr>
            <p:nvPr/>
          </p:nvSpPr>
          <p:spPr bwMode="auto">
            <a:xfrm flipV="1">
              <a:off x="3264" y="3533"/>
              <a:ext cx="89" cy="3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36092" name="Rectangle 28"/>
          <p:cNvSpPr>
            <a:spLocks noChangeArrowheads="1"/>
          </p:cNvSpPr>
          <p:nvPr/>
        </p:nvSpPr>
        <p:spPr bwMode="auto">
          <a:xfrm rot="3556895">
            <a:off x="5434013" y="5418138"/>
            <a:ext cx="496887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093" name="Rectangle 29"/>
          <p:cNvSpPr>
            <a:spLocks noChangeArrowheads="1"/>
          </p:cNvSpPr>
          <p:nvPr/>
        </p:nvSpPr>
        <p:spPr bwMode="auto">
          <a:xfrm rot="-4101668">
            <a:off x="5815807" y="5417344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094" name="Rectangle 30"/>
          <p:cNvSpPr>
            <a:spLocks noChangeArrowheads="1"/>
          </p:cNvSpPr>
          <p:nvPr/>
        </p:nvSpPr>
        <p:spPr bwMode="auto">
          <a:xfrm>
            <a:off x="5999163" y="5770563"/>
            <a:ext cx="60325" cy="3540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095" name="Rectangle 31"/>
          <p:cNvSpPr>
            <a:spLocks noChangeArrowheads="1"/>
          </p:cNvSpPr>
          <p:nvPr/>
        </p:nvSpPr>
        <p:spPr bwMode="auto">
          <a:xfrm>
            <a:off x="5686425" y="5842000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096" name="Oval 32"/>
          <p:cNvSpPr>
            <a:spLocks noChangeArrowheads="1"/>
          </p:cNvSpPr>
          <p:nvPr/>
        </p:nvSpPr>
        <p:spPr bwMode="auto">
          <a:xfrm>
            <a:off x="5562600" y="5486400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097" name="Oval 33"/>
          <p:cNvSpPr>
            <a:spLocks noChangeArrowheads="1"/>
          </p:cNvSpPr>
          <p:nvPr/>
        </p:nvSpPr>
        <p:spPr bwMode="auto">
          <a:xfrm>
            <a:off x="5607050" y="4976813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36098" name="Group 34"/>
          <p:cNvGrpSpPr>
            <a:grpSpLocks/>
          </p:cNvGrpSpPr>
          <p:nvPr/>
        </p:nvGrpSpPr>
        <p:grpSpPr bwMode="auto">
          <a:xfrm rot="3797205">
            <a:off x="5661025" y="5102225"/>
            <a:ext cx="187325" cy="212725"/>
            <a:chOff x="3801" y="3295"/>
            <a:chExt cx="118" cy="134"/>
          </a:xfrm>
        </p:grpSpPr>
        <p:sp>
          <p:nvSpPr>
            <p:cNvPr id="2136099" name="Oval 35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100" name="Oval 36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36101" name="Group 37"/>
          <p:cNvGrpSpPr>
            <a:grpSpLocks/>
          </p:cNvGrpSpPr>
          <p:nvPr/>
        </p:nvGrpSpPr>
        <p:grpSpPr bwMode="auto">
          <a:xfrm rot="16200000">
            <a:off x="5905500" y="5102226"/>
            <a:ext cx="187325" cy="215900"/>
            <a:chOff x="3955" y="3295"/>
            <a:chExt cx="118" cy="136"/>
          </a:xfrm>
        </p:grpSpPr>
        <p:sp>
          <p:nvSpPr>
            <p:cNvPr id="2136102" name="Oval 38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6103" name="Oval 39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36104" name="Oval 40"/>
          <p:cNvSpPr>
            <a:spLocks noChangeArrowheads="1"/>
          </p:cNvSpPr>
          <p:nvPr/>
        </p:nvSpPr>
        <p:spPr bwMode="auto">
          <a:xfrm rot="1722357">
            <a:off x="5437188" y="5983288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105" name="Oval 41"/>
          <p:cNvSpPr>
            <a:spLocks noChangeArrowheads="1"/>
          </p:cNvSpPr>
          <p:nvPr/>
        </p:nvSpPr>
        <p:spPr bwMode="auto">
          <a:xfrm>
            <a:off x="5935663" y="605472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106" name="Oval 42"/>
          <p:cNvSpPr>
            <a:spLocks noChangeArrowheads="1"/>
          </p:cNvSpPr>
          <p:nvPr/>
        </p:nvSpPr>
        <p:spPr bwMode="auto">
          <a:xfrm rot="-1373433">
            <a:off x="6027738" y="5129213"/>
            <a:ext cx="187325" cy="141287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107" name="Oval 43"/>
          <p:cNvSpPr>
            <a:spLocks noChangeArrowheads="1"/>
          </p:cNvSpPr>
          <p:nvPr/>
        </p:nvSpPr>
        <p:spPr bwMode="auto">
          <a:xfrm rot="-1373433">
            <a:off x="5494338" y="5129213"/>
            <a:ext cx="187325" cy="141287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6108" name="Line 44"/>
          <p:cNvSpPr>
            <a:spLocks noChangeShapeType="1"/>
          </p:cNvSpPr>
          <p:nvPr/>
        </p:nvSpPr>
        <p:spPr bwMode="auto">
          <a:xfrm flipV="1">
            <a:off x="5786438" y="5395913"/>
            <a:ext cx="88900" cy="3016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6109" name="AutoShape 45"/>
          <p:cNvSpPr>
            <a:spLocks noChangeArrowheads="1"/>
          </p:cNvSpPr>
          <p:nvPr/>
        </p:nvSpPr>
        <p:spPr bwMode="auto">
          <a:xfrm>
            <a:off x="5875338" y="4519613"/>
            <a:ext cx="381000" cy="381000"/>
          </a:xfrm>
          <a:prstGeom prst="cloudCallout">
            <a:avLst>
              <a:gd name="adj1" fmla="val -43750"/>
              <a:gd name="adj2" fmla="val -10000"/>
            </a:avLst>
          </a:prstGeom>
          <a:solidFill>
            <a:srgbClr val="B4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 i="0"/>
          </a:p>
        </p:txBody>
      </p:sp>
      <p:sp>
        <p:nvSpPr>
          <p:cNvPr id="2136110" name="Text Box 46"/>
          <p:cNvSpPr txBox="1">
            <a:spLocks noChangeArrowheads="1"/>
          </p:cNvSpPr>
          <p:nvPr/>
        </p:nvSpPr>
        <p:spPr bwMode="auto">
          <a:xfrm>
            <a:off x="3200400" y="36576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b="0" i="0"/>
          </a:p>
        </p:txBody>
      </p:sp>
      <p:sp>
        <p:nvSpPr>
          <p:cNvPr id="2136111" name="Text Box 47"/>
          <p:cNvSpPr txBox="1">
            <a:spLocks noChangeArrowheads="1"/>
          </p:cNvSpPr>
          <p:nvPr/>
        </p:nvSpPr>
        <p:spPr bwMode="auto">
          <a:xfrm>
            <a:off x="1143000" y="2438400"/>
            <a:ext cx="5257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simple theory is more plausible </a:t>
            </a:r>
            <a:r>
              <a:rPr lang="en-US">
                <a:solidFill>
                  <a:schemeClr val="hlink"/>
                </a:solidFill>
              </a:rPr>
              <a:t>now</a:t>
            </a:r>
            <a:r>
              <a:rPr lang="en-US"/>
              <a:t> because it was more plausible </a:t>
            </a:r>
            <a:r>
              <a:rPr lang="en-US">
                <a:solidFill>
                  <a:schemeClr val="hlink"/>
                </a:solidFill>
              </a:rPr>
              <a:t>yesterday</a:t>
            </a:r>
            <a:r>
              <a:rPr lang="en-US"/>
              <a:t>.</a:t>
            </a:r>
          </a:p>
        </p:txBody>
      </p:sp>
      <p:sp>
        <p:nvSpPr>
          <p:cNvPr id="2136112" name="Line 48"/>
          <p:cNvSpPr>
            <a:spLocks noChangeShapeType="1"/>
          </p:cNvSpPr>
          <p:nvPr/>
        </p:nvSpPr>
        <p:spPr bwMode="auto">
          <a:xfrm>
            <a:off x="3276600" y="3886200"/>
            <a:ext cx="381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More Subtle Version</a:t>
            </a:r>
          </a:p>
        </p:txBody>
      </p:sp>
      <p:sp>
        <p:nvSpPr>
          <p:cNvPr id="2137091" name="Rectangle 3"/>
          <p:cNvSpPr>
            <a:spLocks noChangeArrowheads="1"/>
          </p:cNvSpPr>
          <p:nvPr/>
        </p:nvSpPr>
        <p:spPr bwMode="auto">
          <a:xfrm>
            <a:off x="304800" y="163195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Simple data are a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miracle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in the complex theory but not in the simple theory.</a:t>
            </a:r>
          </a:p>
        </p:txBody>
      </p:sp>
      <p:sp>
        <p:nvSpPr>
          <p:cNvPr id="2137092" name="Oval 4"/>
          <p:cNvSpPr>
            <a:spLocks noChangeArrowheads="1"/>
          </p:cNvSpPr>
          <p:nvPr/>
        </p:nvSpPr>
        <p:spPr bwMode="auto">
          <a:xfrm>
            <a:off x="5638800" y="44196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093" name="Oval 5"/>
          <p:cNvSpPr>
            <a:spLocks noChangeArrowheads="1"/>
          </p:cNvSpPr>
          <p:nvPr/>
        </p:nvSpPr>
        <p:spPr bwMode="auto">
          <a:xfrm>
            <a:off x="5105400" y="3886200"/>
            <a:ext cx="2438400" cy="2438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094" name="Text Box 6"/>
          <p:cNvSpPr txBox="1">
            <a:spLocks noChangeArrowheads="1"/>
          </p:cNvSpPr>
          <p:nvPr/>
        </p:nvSpPr>
        <p:spPr bwMode="auto">
          <a:xfrm>
            <a:off x="3048000" y="601980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P</a:t>
            </a:r>
          </a:p>
        </p:txBody>
      </p:sp>
      <p:sp>
        <p:nvSpPr>
          <p:cNvPr id="2137095" name="Text Box 7"/>
          <p:cNvSpPr txBox="1">
            <a:spLocks noChangeArrowheads="1"/>
          </p:cNvSpPr>
          <p:nvPr/>
        </p:nvSpPr>
        <p:spPr bwMode="auto">
          <a:xfrm>
            <a:off x="6858000" y="6096000"/>
            <a:ext cx="438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C</a:t>
            </a:r>
          </a:p>
        </p:txBody>
      </p:sp>
      <p:sp>
        <p:nvSpPr>
          <p:cNvPr id="2137096" name="Line 8"/>
          <p:cNvSpPr>
            <a:spLocks noChangeShapeType="1"/>
          </p:cNvSpPr>
          <p:nvPr/>
        </p:nvSpPr>
        <p:spPr bwMode="auto">
          <a:xfrm flipH="1">
            <a:off x="6324600" y="4114800"/>
            <a:ext cx="838200" cy="9906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7097" name="Oval 9"/>
          <p:cNvSpPr>
            <a:spLocks noChangeArrowheads="1"/>
          </p:cNvSpPr>
          <p:nvPr/>
        </p:nvSpPr>
        <p:spPr bwMode="auto">
          <a:xfrm>
            <a:off x="6172200" y="4953000"/>
            <a:ext cx="304800" cy="3048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098" name="Oval 10"/>
          <p:cNvSpPr>
            <a:spLocks noChangeArrowheads="1"/>
          </p:cNvSpPr>
          <p:nvPr/>
        </p:nvSpPr>
        <p:spPr bwMode="auto">
          <a:xfrm>
            <a:off x="6629400" y="4495800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solidFill>
                <a:srgbClr val="FF9900"/>
              </a:solidFill>
            </a:endParaRPr>
          </a:p>
        </p:txBody>
      </p:sp>
      <p:sp>
        <p:nvSpPr>
          <p:cNvPr id="2137099" name="Oval 11"/>
          <p:cNvSpPr>
            <a:spLocks noChangeArrowheads="1"/>
          </p:cNvSpPr>
          <p:nvPr/>
        </p:nvSpPr>
        <p:spPr bwMode="auto">
          <a:xfrm>
            <a:off x="70104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37100" name="Group 12"/>
          <p:cNvGrpSpPr>
            <a:grpSpLocks/>
          </p:cNvGrpSpPr>
          <p:nvPr/>
        </p:nvGrpSpPr>
        <p:grpSpPr bwMode="auto">
          <a:xfrm flipH="1">
            <a:off x="7467600" y="4495800"/>
            <a:ext cx="1212850" cy="1524000"/>
            <a:chOff x="4560" y="912"/>
            <a:chExt cx="764" cy="960"/>
          </a:xfrm>
        </p:grpSpPr>
        <p:sp>
          <p:nvSpPr>
            <p:cNvPr id="2137101" name="Rectangle 13"/>
            <p:cNvSpPr>
              <a:spLocks noChangeArrowheads="1"/>
            </p:cNvSpPr>
            <p:nvPr/>
          </p:nvSpPr>
          <p:spPr bwMode="auto">
            <a:xfrm rot="1447567">
              <a:off x="4615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2" name="Rectangle 14"/>
            <p:cNvSpPr>
              <a:spLocks noChangeArrowheads="1"/>
            </p:cNvSpPr>
            <p:nvPr/>
          </p:nvSpPr>
          <p:spPr bwMode="auto">
            <a:xfrm rot="1447567">
              <a:off x="4616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3" name="Line 15"/>
            <p:cNvSpPr>
              <a:spLocks noChangeShapeType="1"/>
            </p:cNvSpPr>
            <p:nvPr/>
          </p:nvSpPr>
          <p:spPr bwMode="auto">
            <a:xfrm rot="1447567">
              <a:off x="4596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7104" name="Rectangle 16"/>
            <p:cNvSpPr>
              <a:spLocks noChangeArrowheads="1"/>
            </p:cNvSpPr>
            <p:nvPr/>
          </p:nvSpPr>
          <p:spPr bwMode="auto">
            <a:xfrm rot="1879721">
              <a:off x="4595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5" name="Rectangle 17"/>
            <p:cNvSpPr>
              <a:spLocks noChangeArrowheads="1"/>
            </p:cNvSpPr>
            <p:nvPr/>
          </p:nvSpPr>
          <p:spPr bwMode="auto">
            <a:xfrm rot="-2120236">
              <a:off x="5011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6" name="Rectangle 18"/>
            <p:cNvSpPr>
              <a:spLocks noChangeArrowheads="1"/>
            </p:cNvSpPr>
            <p:nvPr/>
          </p:nvSpPr>
          <p:spPr bwMode="auto">
            <a:xfrm>
              <a:off x="5011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7" name="Rectangle 19"/>
            <p:cNvSpPr>
              <a:spLocks noChangeArrowheads="1"/>
            </p:cNvSpPr>
            <p:nvPr/>
          </p:nvSpPr>
          <p:spPr bwMode="auto">
            <a:xfrm>
              <a:off x="4837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8" name="Oval 20"/>
            <p:cNvSpPr>
              <a:spLocks noChangeArrowheads="1"/>
            </p:cNvSpPr>
            <p:nvPr/>
          </p:nvSpPr>
          <p:spPr bwMode="auto">
            <a:xfrm>
              <a:off x="4768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09" name="Oval 21"/>
            <p:cNvSpPr>
              <a:spLocks noChangeArrowheads="1"/>
            </p:cNvSpPr>
            <p:nvPr/>
          </p:nvSpPr>
          <p:spPr bwMode="auto">
            <a:xfrm rot="1722357">
              <a:off x="4698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10" name="Oval 22"/>
            <p:cNvSpPr>
              <a:spLocks noChangeArrowheads="1"/>
            </p:cNvSpPr>
            <p:nvPr/>
          </p:nvSpPr>
          <p:spPr bwMode="auto">
            <a:xfrm>
              <a:off x="497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11" name="Oval 23"/>
            <p:cNvSpPr>
              <a:spLocks noChangeArrowheads="1"/>
            </p:cNvSpPr>
            <p:nvPr/>
          </p:nvSpPr>
          <p:spPr bwMode="auto">
            <a:xfrm rot="-1373433">
              <a:off x="522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12" name="Oval 24"/>
            <p:cNvSpPr>
              <a:spLocks noChangeArrowheads="1"/>
            </p:cNvSpPr>
            <p:nvPr/>
          </p:nvSpPr>
          <p:spPr bwMode="auto">
            <a:xfrm rot="-1373433">
              <a:off x="456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13" name="Freeform 25"/>
            <p:cNvSpPr>
              <a:spLocks/>
            </p:cNvSpPr>
            <p:nvPr/>
          </p:nvSpPr>
          <p:spPr bwMode="auto">
            <a:xfrm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7114" name="Oval 26"/>
            <p:cNvSpPr>
              <a:spLocks noChangeArrowheads="1"/>
            </p:cNvSpPr>
            <p:nvPr/>
          </p:nvSpPr>
          <p:spPr bwMode="auto">
            <a:xfrm>
              <a:off x="4793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7115" name="Group 27"/>
            <p:cNvGrpSpPr>
              <a:grpSpLocks/>
            </p:cNvGrpSpPr>
            <p:nvPr/>
          </p:nvGrpSpPr>
          <p:grpSpPr bwMode="auto">
            <a:xfrm>
              <a:off x="4826" y="1215"/>
              <a:ext cx="104" cy="128"/>
              <a:chOff x="3744" y="1776"/>
              <a:chExt cx="336" cy="336"/>
            </a:xfrm>
          </p:grpSpPr>
          <p:sp>
            <p:nvSpPr>
              <p:cNvPr id="2137116" name="Oval 2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7117" name="Oval 2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7118" name="Group 30"/>
            <p:cNvGrpSpPr>
              <a:grpSpLocks/>
            </p:cNvGrpSpPr>
            <p:nvPr/>
          </p:nvGrpSpPr>
          <p:grpSpPr bwMode="auto">
            <a:xfrm>
              <a:off x="4959" y="1215"/>
              <a:ext cx="104" cy="128"/>
              <a:chOff x="3744" y="1776"/>
              <a:chExt cx="336" cy="336"/>
            </a:xfrm>
          </p:grpSpPr>
          <p:sp>
            <p:nvSpPr>
              <p:cNvPr id="2137119" name="Oval 3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7120" name="Oval 3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7121" name="Freeform 33"/>
            <p:cNvSpPr>
              <a:spLocks/>
            </p:cNvSpPr>
            <p:nvPr/>
          </p:nvSpPr>
          <p:spPr bwMode="auto">
            <a:xfrm>
              <a:off x="4912" y="142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7122" name="Rectangle 34"/>
            <p:cNvSpPr>
              <a:spLocks noChangeArrowheads="1"/>
            </p:cNvSpPr>
            <p:nvPr/>
          </p:nvSpPr>
          <p:spPr bwMode="auto">
            <a:xfrm>
              <a:off x="4766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23" name="Line 35"/>
            <p:cNvSpPr>
              <a:spLocks noChangeShapeType="1"/>
            </p:cNvSpPr>
            <p:nvPr/>
          </p:nvSpPr>
          <p:spPr bwMode="auto">
            <a:xfrm>
              <a:off x="4972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7124" name="Line 36"/>
            <p:cNvSpPr>
              <a:spLocks noChangeShapeType="1"/>
            </p:cNvSpPr>
            <p:nvPr/>
          </p:nvSpPr>
          <p:spPr bwMode="auto">
            <a:xfrm flipV="1">
              <a:off x="4942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37125" name="Oval 37"/>
          <p:cNvSpPr>
            <a:spLocks noChangeArrowheads="1"/>
          </p:cNvSpPr>
          <p:nvPr/>
        </p:nvSpPr>
        <p:spPr bwMode="auto">
          <a:xfrm>
            <a:off x="1600200" y="4343400"/>
            <a:ext cx="15240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26" name="Oval 38"/>
          <p:cNvSpPr>
            <a:spLocks noChangeArrowheads="1"/>
          </p:cNvSpPr>
          <p:nvPr/>
        </p:nvSpPr>
        <p:spPr bwMode="auto">
          <a:xfrm>
            <a:off x="1143000" y="3886200"/>
            <a:ext cx="2438400" cy="2438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27" name="Oval 39"/>
          <p:cNvSpPr>
            <a:spLocks noChangeArrowheads="1"/>
          </p:cNvSpPr>
          <p:nvPr/>
        </p:nvSpPr>
        <p:spPr bwMode="auto">
          <a:xfrm rot="-8266418">
            <a:off x="1752600" y="54102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28" name="Line 40"/>
          <p:cNvSpPr>
            <a:spLocks noChangeShapeType="1"/>
          </p:cNvSpPr>
          <p:nvPr/>
        </p:nvSpPr>
        <p:spPr bwMode="auto">
          <a:xfrm flipH="1">
            <a:off x="1524000" y="5105400"/>
            <a:ext cx="762000" cy="9144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7129" name="Line 41"/>
          <p:cNvSpPr>
            <a:spLocks noChangeShapeType="1"/>
          </p:cNvSpPr>
          <p:nvPr/>
        </p:nvSpPr>
        <p:spPr bwMode="auto">
          <a:xfrm flipH="1">
            <a:off x="2057400" y="5105400"/>
            <a:ext cx="304800" cy="6858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7130" name="Oval 42"/>
          <p:cNvSpPr>
            <a:spLocks noChangeArrowheads="1"/>
          </p:cNvSpPr>
          <p:nvPr/>
        </p:nvSpPr>
        <p:spPr bwMode="auto">
          <a:xfrm>
            <a:off x="1371600" y="5867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31" name="Oval 43"/>
          <p:cNvSpPr>
            <a:spLocks noChangeArrowheads="1"/>
          </p:cNvSpPr>
          <p:nvPr/>
        </p:nvSpPr>
        <p:spPr bwMode="auto">
          <a:xfrm>
            <a:off x="2209800" y="4953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32" name="Line 44"/>
          <p:cNvSpPr>
            <a:spLocks noChangeShapeType="1"/>
          </p:cNvSpPr>
          <p:nvPr/>
        </p:nvSpPr>
        <p:spPr bwMode="auto">
          <a:xfrm flipH="1">
            <a:off x="2057400" y="5638800"/>
            <a:ext cx="381000" cy="1524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7133" name="Oval 45"/>
          <p:cNvSpPr>
            <a:spLocks noChangeArrowheads="1"/>
          </p:cNvSpPr>
          <p:nvPr/>
        </p:nvSpPr>
        <p:spPr bwMode="auto">
          <a:xfrm rot="-8266418">
            <a:off x="2286000" y="5562600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7134" name="Text Box 46"/>
          <p:cNvSpPr txBox="1">
            <a:spLocks noChangeArrowheads="1"/>
          </p:cNvSpPr>
          <p:nvPr/>
        </p:nvSpPr>
        <p:spPr bwMode="auto">
          <a:xfrm>
            <a:off x="685800" y="3048000"/>
            <a:ext cx="7799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Regularity: </a:t>
            </a:r>
            <a:r>
              <a:rPr lang="en-US" sz="2400">
                <a:solidFill>
                  <a:srgbClr val="FFCC00"/>
                </a:solidFill>
              </a:rPr>
              <a:t>retrograde motion</a:t>
            </a:r>
            <a:r>
              <a:rPr lang="en-US" sz="2400"/>
              <a:t> of Venus at </a:t>
            </a:r>
            <a:r>
              <a:rPr lang="en-US" sz="2400">
                <a:solidFill>
                  <a:srgbClr val="FFCC00"/>
                </a:solidFill>
              </a:rPr>
              <a:t>solar conjunction</a:t>
            </a:r>
          </a:p>
        </p:txBody>
      </p:sp>
      <p:sp>
        <p:nvSpPr>
          <p:cNvPr id="2137135" name="Rectangle 47"/>
          <p:cNvSpPr>
            <a:spLocks noChangeArrowheads="1"/>
          </p:cNvSpPr>
          <p:nvPr/>
        </p:nvSpPr>
        <p:spPr bwMode="auto">
          <a:xfrm>
            <a:off x="7467600" y="3962400"/>
            <a:ext cx="1144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Has to be!</a:t>
            </a:r>
          </a:p>
        </p:txBody>
      </p:sp>
      <p:sp>
        <p:nvSpPr>
          <p:cNvPr id="2137136" name="Line 48"/>
          <p:cNvSpPr>
            <a:spLocks noChangeShapeType="1"/>
          </p:cNvSpPr>
          <p:nvPr/>
        </p:nvSpPr>
        <p:spPr bwMode="auto">
          <a:xfrm flipH="1">
            <a:off x="8001000" y="4419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37137" name="Group 49"/>
          <p:cNvGrpSpPr>
            <a:grpSpLocks/>
          </p:cNvGrpSpPr>
          <p:nvPr/>
        </p:nvGrpSpPr>
        <p:grpSpPr bwMode="auto">
          <a:xfrm>
            <a:off x="3048000" y="5105400"/>
            <a:ext cx="1066800" cy="947738"/>
            <a:chOff x="1920" y="3216"/>
            <a:chExt cx="672" cy="597"/>
          </a:xfrm>
        </p:grpSpPr>
        <p:sp>
          <p:nvSpPr>
            <p:cNvPr id="2137138" name="Freeform 50"/>
            <p:cNvSpPr>
              <a:spLocks/>
            </p:cNvSpPr>
            <p:nvPr/>
          </p:nvSpPr>
          <p:spPr bwMode="auto">
            <a:xfrm>
              <a:off x="2072" y="3373"/>
              <a:ext cx="92" cy="293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7139" name="Rectangle 51"/>
            <p:cNvSpPr>
              <a:spLocks noChangeArrowheads="1"/>
            </p:cNvSpPr>
            <p:nvPr/>
          </p:nvSpPr>
          <p:spPr bwMode="auto">
            <a:xfrm rot="1879721">
              <a:off x="1950" y="3467"/>
              <a:ext cx="244" cy="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0" name="Rectangle 52"/>
            <p:cNvSpPr>
              <a:spLocks noChangeArrowheads="1"/>
            </p:cNvSpPr>
            <p:nvPr/>
          </p:nvSpPr>
          <p:spPr bwMode="auto">
            <a:xfrm rot="-2120236">
              <a:off x="2316" y="3499"/>
              <a:ext cx="244" cy="3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1" name="Rectangle 53"/>
            <p:cNvSpPr>
              <a:spLocks noChangeArrowheads="1"/>
            </p:cNvSpPr>
            <p:nvPr/>
          </p:nvSpPr>
          <p:spPr bwMode="auto">
            <a:xfrm>
              <a:off x="2316" y="3624"/>
              <a:ext cx="30" cy="15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2" name="Rectangle 54"/>
            <p:cNvSpPr>
              <a:spLocks noChangeArrowheads="1"/>
            </p:cNvSpPr>
            <p:nvPr/>
          </p:nvSpPr>
          <p:spPr bwMode="auto">
            <a:xfrm>
              <a:off x="2164" y="3656"/>
              <a:ext cx="30" cy="1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3" name="Oval 55"/>
            <p:cNvSpPr>
              <a:spLocks noChangeArrowheads="1"/>
            </p:cNvSpPr>
            <p:nvPr/>
          </p:nvSpPr>
          <p:spPr bwMode="auto">
            <a:xfrm>
              <a:off x="2103" y="3499"/>
              <a:ext cx="304" cy="1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 b="0"/>
            </a:p>
          </p:txBody>
        </p:sp>
        <p:sp>
          <p:nvSpPr>
            <p:cNvPr id="2137144" name="AutoShape 56"/>
            <p:cNvSpPr>
              <a:spLocks noChangeArrowheads="1"/>
            </p:cNvSpPr>
            <p:nvPr/>
          </p:nvSpPr>
          <p:spPr bwMode="auto">
            <a:xfrm rot="-2069312">
              <a:off x="2103" y="3216"/>
              <a:ext cx="122" cy="189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5" name="AutoShape 57"/>
            <p:cNvSpPr>
              <a:spLocks noChangeArrowheads="1"/>
            </p:cNvSpPr>
            <p:nvPr/>
          </p:nvSpPr>
          <p:spPr bwMode="auto">
            <a:xfrm rot="2069312" flipH="1">
              <a:off x="2286" y="3216"/>
              <a:ext cx="121" cy="189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46" name="Oval 58"/>
            <p:cNvSpPr>
              <a:spLocks noChangeArrowheads="1"/>
            </p:cNvSpPr>
            <p:nvPr/>
          </p:nvSpPr>
          <p:spPr bwMode="auto">
            <a:xfrm>
              <a:off x="2133" y="3279"/>
              <a:ext cx="244" cy="2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7147" name="Group 59"/>
            <p:cNvGrpSpPr>
              <a:grpSpLocks/>
            </p:cNvGrpSpPr>
            <p:nvPr/>
          </p:nvGrpSpPr>
          <p:grpSpPr bwMode="auto">
            <a:xfrm flipH="1">
              <a:off x="2164" y="3310"/>
              <a:ext cx="91" cy="95"/>
              <a:chOff x="3744" y="1776"/>
              <a:chExt cx="336" cy="336"/>
            </a:xfrm>
          </p:grpSpPr>
          <p:sp>
            <p:nvSpPr>
              <p:cNvPr id="2137148" name="Oval 6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7149" name="Oval 6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7150" name="Group 62"/>
            <p:cNvGrpSpPr>
              <a:grpSpLocks/>
            </p:cNvGrpSpPr>
            <p:nvPr/>
          </p:nvGrpSpPr>
          <p:grpSpPr bwMode="auto">
            <a:xfrm flipH="1">
              <a:off x="2286" y="3310"/>
              <a:ext cx="91" cy="95"/>
              <a:chOff x="3744" y="1776"/>
              <a:chExt cx="336" cy="336"/>
            </a:xfrm>
          </p:grpSpPr>
          <p:sp>
            <p:nvSpPr>
              <p:cNvPr id="2137151" name="Oval 6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7152" name="Oval 6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7153" name="Oval 65"/>
            <p:cNvSpPr>
              <a:spLocks noChangeArrowheads="1"/>
            </p:cNvSpPr>
            <p:nvPr/>
          </p:nvSpPr>
          <p:spPr bwMode="auto">
            <a:xfrm rot="1722357">
              <a:off x="2042" y="3719"/>
              <a:ext cx="152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54" name="Oval 66"/>
            <p:cNvSpPr>
              <a:spLocks noChangeArrowheads="1"/>
            </p:cNvSpPr>
            <p:nvPr/>
          </p:nvSpPr>
          <p:spPr bwMode="auto">
            <a:xfrm>
              <a:off x="2286" y="3750"/>
              <a:ext cx="152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55" name="Oval 67"/>
            <p:cNvSpPr>
              <a:spLocks noChangeArrowheads="1"/>
            </p:cNvSpPr>
            <p:nvPr/>
          </p:nvSpPr>
          <p:spPr bwMode="auto">
            <a:xfrm rot="-1373433">
              <a:off x="2501" y="3416"/>
              <a:ext cx="91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56" name="Oval 68"/>
            <p:cNvSpPr>
              <a:spLocks noChangeArrowheads="1"/>
            </p:cNvSpPr>
            <p:nvPr/>
          </p:nvSpPr>
          <p:spPr bwMode="auto">
            <a:xfrm rot="-1373433">
              <a:off x="1920" y="3373"/>
              <a:ext cx="91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7157" name="Line 69"/>
            <p:cNvSpPr>
              <a:spLocks noChangeShapeType="1"/>
            </p:cNvSpPr>
            <p:nvPr/>
          </p:nvSpPr>
          <p:spPr bwMode="auto">
            <a:xfrm flipV="1">
              <a:off x="2208" y="3408"/>
              <a:ext cx="96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36725"/>
            <a:ext cx="9144000" cy="1920875"/>
          </a:xfrm>
        </p:spPr>
        <p:txBody>
          <a:bodyPr/>
          <a:lstStyle/>
          <a:p>
            <a:pPr marL="1524000" indent="-1524000"/>
            <a:r>
              <a:rPr lang="en-US" sz="5400"/>
              <a:t>II. Causes From Correlations</a:t>
            </a:r>
            <a:r>
              <a:rPr lang="en-US"/>
              <a:t>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8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However…</a:t>
            </a:r>
          </a:p>
        </p:txBody>
      </p:sp>
      <p:sp>
        <p:nvSpPr>
          <p:cNvPr id="2138115" name="Rectangle 3"/>
          <p:cNvSpPr>
            <a:spLocks noChangeArrowheads="1"/>
          </p:cNvSpPr>
          <p:nvPr/>
        </p:nvSpPr>
        <p:spPr bwMode="auto">
          <a:xfrm>
            <a:off x="304800" y="163195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e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would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be a miracle given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 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);</a:t>
            </a:r>
          </a:p>
        </p:txBody>
      </p:sp>
      <p:grpSp>
        <p:nvGrpSpPr>
          <p:cNvPr id="2138116" name="Group 4"/>
          <p:cNvGrpSpPr>
            <a:grpSpLocks/>
          </p:cNvGrpSpPr>
          <p:nvPr/>
        </p:nvGrpSpPr>
        <p:grpSpPr bwMode="auto">
          <a:xfrm rot="1833914">
            <a:off x="3352800" y="4953000"/>
            <a:ext cx="1066800" cy="947738"/>
            <a:chOff x="2256" y="1584"/>
            <a:chExt cx="1059" cy="912"/>
          </a:xfrm>
        </p:grpSpPr>
        <p:sp>
          <p:nvSpPr>
            <p:cNvPr id="2138117" name="Freeform 5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8118" name="Rectangle 6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19" name="Rectangle 7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0" name="Rectangle 8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1" name="Rectangle 9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2" name="Oval 10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 b="0"/>
            </a:p>
          </p:txBody>
        </p:sp>
        <p:sp>
          <p:nvSpPr>
            <p:cNvPr id="2138123" name="AutoShape 11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4" name="AutoShape 12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5" name="Oval 13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26" name="AutoShape 14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8127" name="Group 15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38128" name="Oval 1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8129" name="Oval 1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8130" name="Group 18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38131" name="Oval 1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8132" name="Oval 2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8133" name="Oval 21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34" name="Oval 22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35" name="Oval 23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36" name="Oval 24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38137" name="Text Box 25"/>
          <p:cNvSpPr txBox="1">
            <a:spLocks noChangeArrowheads="1"/>
          </p:cNvSpPr>
          <p:nvPr/>
        </p:nvSpPr>
        <p:spPr bwMode="auto">
          <a:xfrm>
            <a:off x="3048000" y="3581400"/>
            <a:ext cx="1860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Why not this?</a:t>
            </a:r>
          </a:p>
        </p:txBody>
      </p:sp>
      <p:sp>
        <p:nvSpPr>
          <p:cNvPr id="2138138" name="Line 26"/>
          <p:cNvSpPr>
            <a:spLocks noChangeShapeType="1"/>
          </p:cNvSpPr>
          <p:nvPr/>
        </p:nvSpPr>
        <p:spPr bwMode="auto">
          <a:xfrm flipH="1">
            <a:off x="40386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8139" name="Text Box 27"/>
          <p:cNvSpPr txBox="1">
            <a:spLocks noChangeArrowheads="1"/>
          </p:cNvSpPr>
          <p:nvPr/>
        </p:nvSpPr>
        <p:spPr bwMode="auto">
          <a:xfrm>
            <a:off x="6858000" y="6096000"/>
            <a:ext cx="438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C</a:t>
            </a:r>
          </a:p>
        </p:txBody>
      </p:sp>
      <p:sp>
        <p:nvSpPr>
          <p:cNvPr id="2138140" name="Oval 28"/>
          <p:cNvSpPr>
            <a:spLocks noChangeArrowheads="1"/>
          </p:cNvSpPr>
          <p:nvPr/>
        </p:nvSpPr>
        <p:spPr bwMode="auto">
          <a:xfrm>
            <a:off x="1600200" y="4343400"/>
            <a:ext cx="15240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1" name="Oval 29"/>
          <p:cNvSpPr>
            <a:spLocks noChangeArrowheads="1"/>
          </p:cNvSpPr>
          <p:nvPr/>
        </p:nvSpPr>
        <p:spPr bwMode="auto">
          <a:xfrm>
            <a:off x="1143000" y="3886200"/>
            <a:ext cx="2438400" cy="2438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2" name="Oval 30"/>
          <p:cNvSpPr>
            <a:spLocks noChangeArrowheads="1"/>
          </p:cNvSpPr>
          <p:nvPr/>
        </p:nvSpPr>
        <p:spPr bwMode="auto">
          <a:xfrm rot="-8266418">
            <a:off x="1524000" y="53340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3" name="Line 31"/>
          <p:cNvSpPr>
            <a:spLocks noChangeShapeType="1"/>
          </p:cNvSpPr>
          <p:nvPr/>
        </p:nvSpPr>
        <p:spPr bwMode="auto">
          <a:xfrm flipH="1">
            <a:off x="1524000" y="5105400"/>
            <a:ext cx="762000" cy="9144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8144" name="Oval 32"/>
          <p:cNvSpPr>
            <a:spLocks noChangeArrowheads="1"/>
          </p:cNvSpPr>
          <p:nvPr/>
        </p:nvSpPr>
        <p:spPr bwMode="auto">
          <a:xfrm>
            <a:off x="1371600" y="58674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5" name="Oval 33"/>
          <p:cNvSpPr>
            <a:spLocks noChangeArrowheads="1"/>
          </p:cNvSpPr>
          <p:nvPr/>
        </p:nvSpPr>
        <p:spPr bwMode="auto">
          <a:xfrm>
            <a:off x="2209800" y="4953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6" name="Oval 34"/>
          <p:cNvSpPr>
            <a:spLocks noChangeArrowheads="1"/>
          </p:cNvSpPr>
          <p:nvPr/>
        </p:nvSpPr>
        <p:spPr bwMode="auto">
          <a:xfrm rot="-8266418">
            <a:off x="1905000" y="5334000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7" name="Oval 35"/>
          <p:cNvSpPr>
            <a:spLocks noChangeArrowheads="1"/>
          </p:cNvSpPr>
          <p:nvPr/>
        </p:nvSpPr>
        <p:spPr bwMode="auto">
          <a:xfrm>
            <a:off x="5638800" y="44196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8" name="Oval 36"/>
          <p:cNvSpPr>
            <a:spLocks noChangeArrowheads="1"/>
          </p:cNvSpPr>
          <p:nvPr/>
        </p:nvSpPr>
        <p:spPr bwMode="auto">
          <a:xfrm>
            <a:off x="5105400" y="3886200"/>
            <a:ext cx="2438400" cy="2438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49" name="Line 37"/>
          <p:cNvSpPr>
            <a:spLocks noChangeShapeType="1"/>
          </p:cNvSpPr>
          <p:nvPr/>
        </p:nvSpPr>
        <p:spPr bwMode="auto">
          <a:xfrm flipH="1">
            <a:off x="6324600" y="4114800"/>
            <a:ext cx="838200" cy="9906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8150" name="Oval 38"/>
          <p:cNvSpPr>
            <a:spLocks noChangeArrowheads="1"/>
          </p:cNvSpPr>
          <p:nvPr/>
        </p:nvSpPr>
        <p:spPr bwMode="auto">
          <a:xfrm>
            <a:off x="6172200" y="4953000"/>
            <a:ext cx="304800" cy="3048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8151" name="Oval 39"/>
          <p:cNvSpPr>
            <a:spLocks noChangeArrowheads="1"/>
          </p:cNvSpPr>
          <p:nvPr/>
        </p:nvSpPr>
        <p:spPr bwMode="auto">
          <a:xfrm>
            <a:off x="6629400" y="4495800"/>
            <a:ext cx="228600" cy="2286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solidFill>
                <a:srgbClr val="FF9900"/>
              </a:solidFill>
            </a:endParaRPr>
          </a:p>
        </p:txBody>
      </p:sp>
      <p:sp>
        <p:nvSpPr>
          <p:cNvPr id="2138152" name="Oval 40"/>
          <p:cNvSpPr>
            <a:spLocks noChangeArrowheads="1"/>
          </p:cNvSpPr>
          <p:nvPr/>
        </p:nvSpPr>
        <p:spPr bwMode="auto">
          <a:xfrm>
            <a:off x="7010400" y="4038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38153" name="Group 41"/>
          <p:cNvGrpSpPr>
            <a:grpSpLocks/>
          </p:cNvGrpSpPr>
          <p:nvPr/>
        </p:nvGrpSpPr>
        <p:grpSpPr bwMode="auto">
          <a:xfrm>
            <a:off x="7467600" y="4495800"/>
            <a:ext cx="1212850" cy="1524000"/>
            <a:chOff x="4560" y="912"/>
            <a:chExt cx="764" cy="960"/>
          </a:xfrm>
        </p:grpSpPr>
        <p:sp>
          <p:nvSpPr>
            <p:cNvPr id="2138154" name="Rectangle 42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55" name="Rectangle 43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56" name="Line 44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8157" name="Rectangle 45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58" name="Rectangle 46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59" name="Rectangle 47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0" name="Rectangle 48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1" name="Oval 49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2" name="Oval 50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3" name="Oval 51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4" name="Oval 52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5" name="Oval 53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66" name="Freeform 54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8167" name="Oval 55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8168" name="Group 56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38169" name="Oval 57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8170" name="Oval 58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8171" name="Group 59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38172" name="Oval 6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8173" name="Oval 6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8174" name="Rectangle 62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8175" name="Line 63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8176" name="Line 64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8177" name="Oval 65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38178" name="Text Box 66"/>
          <p:cNvSpPr txBox="1">
            <a:spLocks noChangeArrowheads="1"/>
          </p:cNvSpPr>
          <p:nvPr/>
        </p:nvSpPr>
        <p:spPr bwMode="auto">
          <a:xfrm>
            <a:off x="3048000" y="6019800"/>
            <a:ext cx="40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9138" name="Rectangle 2"/>
          <p:cNvSpPr>
            <a:spLocks noChangeArrowheads="1"/>
          </p:cNvSpPr>
          <p:nvPr/>
        </p:nvSpPr>
        <p:spPr bwMode="auto">
          <a:xfrm>
            <a:off x="6781800" y="2784475"/>
            <a:ext cx="304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39" name="Rectangle 3"/>
          <p:cNvSpPr>
            <a:spLocks noChangeArrowheads="1"/>
          </p:cNvSpPr>
          <p:nvPr/>
        </p:nvSpPr>
        <p:spPr bwMode="auto">
          <a:xfrm>
            <a:off x="6781800" y="1565275"/>
            <a:ext cx="304800" cy="2438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The Real Miracle</a:t>
            </a:r>
          </a:p>
        </p:txBody>
      </p:sp>
      <p:sp>
        <p:nvSpPr>
          <p:cNvPr id="2139141" name="Rectangle 5"/>
          <p:cNvSpPr>
            <a:spLocks noChangeArrowheads="1"/>
          </p:cNvSpPr>
          <p:nvPr/>
        </p:nvSpPr>
        <p:spPr bwMode="auto">
          <a:xfrm>
            <a:off x="304800" y="1295400"/>
            <a:ext cx="853440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b="0" i="0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Ignorance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about model: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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);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Ignorance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about parameter setting: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p’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|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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’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 |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Knowledge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about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vs.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q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)) &lt;&lt;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).</a:t>
            </a:r>
          </a:p>
        </p:txBody>
      </p:sp>
      <p:grpSp>
        <p:nvGrpSpPr>
          <p:cNvPr id="2139142" name="Group 6"/>
          <p:cNvGrpSpPr>
            <a:grpSpLocks/>
          </p:cNvGrpSpPr>
          <p:nvPr/>
        </p:nvGrpSpPr>
        <p:grpSpPr bwMode="auto">
          <a:xfrm rot="-287336">
            <a:off x="2667000" y="5486400"/>
            <a:ext cx="1295400" cy="1149350"/>
            <a:chOff x="2256" y="1584"/>
            <a:chExt cx="1059" cy="912"/>
          </a:xfrm>
        </p:grpSpPr>
        <p:sp>
          <p:nvSpPr>
            <p:cNvPr id="2139143" name="Freeform 7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9144" name="Rectangle 8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45" name="Rectangle 9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46" name="Rectangle 10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47" name="Rectangle 11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48" name="Oval 12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49" name="AutoShape 13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50" name="AutoShape 14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51" name="Oval 15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52" name="AutoShape 16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9153" name="Group 17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39154" name="Oval 1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9155" name="Oval 1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9156" name="Group 20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39157" name="Oval 2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9158" name="Oval 2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9159" name="Oval 23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60" name="Oval 24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61" name="Oval 25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62" name="Oval 26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39163" name="Rectangle 27"/>
          <p:cNvSpPr>
            <a:spLocks noChangeArrowheads="1"/>
          </p:cNvSpPr>
          <p:nvPr/>
        </p:nvSpPr>
        <p:spPr bwMode="auto">
          <a:xfrm>
            <a:off x="7086600" y="3698875"/>
            <a:ext cx="304800" cy="304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4" name="Rectangle 28"/>
          <p:cNvSpPr>
            <a:spLocks noChangeArrowheads="1"/>
          </p:cNvSpPr>
          <p:nvPr/>
        </p:nvSpPr>
        <p:spPr bwMode="auto">
          <a:xfrm>
            <a:off x="7086600" y="33940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5" name="Rectangle 29"/>
          <p:cNvSpPr>
            <a:spLocks noChangeArrowheads="1"/>
          </p:cNvSpPr>
          <p:nvPr/>
        </p:nvSpPr>
        <p:spPr bwMode="auto">
          <a:xfrm>
            <a:off x="7086600" y="30892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6" name="Rectangle 30"/>
          <p:cNvSpPr>
            <a:spLocks noChangeArrowheads="1"/>
          </p:cNvSpPr>
          <p:nvPr/>
        </p:nvSpPr>
        <p:spPr bwMode="auto">
          <a:xfrm>
            <a:off x="7086600" y="27844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7" name="Rectangle 31"/>
          <p:cNvSpPr>
            <a:spLocks noChangeArrowheads="1"/>
          </p:cNvSpPr>
          <p:nvPr/>
        </p:nvSpPr>
        <p:spPr bwMode="auto">
          <a:xfrm>
            <a:off x="7086600" y="24796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8" name="Rectangle 32"/>
          <p:cNvSpPr>
            <a:spLocks noChangeArrowheads="1"/>
          </p:cNvSpPr>
          <p:nvPr/>
        </p:nvSpPr>
        <p:spPr bwMode="auto">
          <a:xfrm>
            <a:off x="7086600" y="21748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69" name="Rectangle 33"/>
          <p:cNvSpPr>
            <a:spLocks noChangeArrowheads="1"/>
          </p:cNvSpPr>
          <p:nvPr/>
        </p:nvSpPr>
        <p:spPr bwMode="auto">
          <a:xfrm>
            <a:off x="7086600" y="18700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9170" name="Rectangle 34"/>
          <p:cNvSpPr>
            <a:spLocks noChangeArrowheads="1"/>
          </p:cNvSpPr>
          <p:nvPr/>
        </p:nvSpPr>
        <p:spPr bwMode="auto">
          <a:xfrm>
            <a:off x="7086600" y="15652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/>
          </a:p>
        </p:txBody>
      </p:sp>
      <p:sp>
        <p:nvSpPr>
          <p:cNvPr id="2139171" name="Text Box 35"/>
          <p:cNvSpPr txBox="1">
            <a:spLocks noChangeArrowheads="1"/>
          </p:cNvSpPr>
          <p:nvPr/>
        </p:nvSpPr>
        <p:spPr bwMode="auto">
          <a:xfrm>
            <a:off x="6781800" y="1066800"/>
            <a:ext cx="40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C</a:t>
            </a:r>
          </a:p>
        </p:txBody>
      </p:sp>
      <p:sp>
        <p:nvSpPr>
          <p:cNvPr id="2139172" name="Text Box 36"/>
          <p:cNvSpPr txBox="1">
            <a:spLocks noChangeArrowheads="1"/>
          </p:cNvSpPr>
          <p:nvPr/>
        </p:nvSpPr>
        <p:spPr bwMode="auto">
          <a:xfrm>
            <a:off x="7086600" y="1066800"/>
            <a:ext cx="373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P</a:t>
            </a:r>
          </a:p>
        </p:txBody>
      </p:sp>
      <p:sp>
        <p:nvSpPr>
          <p:cNvPr id="2139173" name="Text Box 37"/>
          <p:cNvSpPr txBox="1">
            <a:spLocks noChangeArrowheads="1"/>
          </p:cNvSpPr>
          <p:nvPr/>
        </p:nvSpPr>
        <p:spPr bwMode="auto">
          <a:xfrm>
            <a:off x="7086600" y="36988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bg2"/>
                </a:solidFill>
                <a:latin typeface="Symbol" pitchFamily="18" charset="2"/>
              </a:rPr>
              <a:t>q</a:t>
            </a:r>
          </a:p>
        </p:txBody>
      </p:sp>
      <p:sp>
        <p:nvSpPr>
          <p:cNvPr id="2139174" name="Text Box 38"/>
          <p:cNvSpPr txBox="1">
            <a:spLocks noChangeArrowheads="1"/>
          </p:cNvSpPr>
          <p:nvPr/>
        </p:nvSpPr>
        <p:spPr bwMode="auto">
          <a:xfrm>
            <a:off x="7086600" y="33940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75" name="Text Box 39"/>
          <p:cNvSpPr txBox="1">
            <a:spLocks noChangeArrowheads="1"/>
          </p:cNvSpPr>
          <p:nvPr/>
        </p:nvSpPr>
        <p:spPr bwMode="auto">
          <a:xfrm>
            <a:off x="7086600" y="30892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76" name="Text Box 40"/>
          <p:cNvSpPr txBox="1">
            <a:spLocks noChangeArrowheads="1"/>
          </p:cNvSpPr>
          <p:nvPr/>
        </p:nvSpPr>
        <p:spPr bwMode="auto">
          <a:xfrm>
            <a:off x="7086600" y="27844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77" name="Text Box 41"/>
          <p:cNvSpPr txBox="1">
            <a:spLocks noChangeArrowheads="1"/>
          </p:cNvSpPr>
          <p:nvPr/>
        </p:nvSpPr>
        <p:spPr bwMode="auto">
          <a:xfrm>
            <a:off x="7086600" y="24796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78" name="Text Box 42"/>
          <p:cNvSpPr txBox="1">
            <a:spLocks noChangeArrowheads="1"/>
          </p:cNvSpPr>
          <p:nvPr/>
        </p:nvSpPr>
        <p:spPr bwMode="auto">
          <a:xfrm>
            <a:off x="7086600" y="21748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79" name="Text Box 43"/>
          <p:cNvSpPr txBox="1">
            <a:spLocks noChangeArrowheads="1"/>
          </p:cNvSpPr>
          <p:nvPr/>
        </p:nvSpPr>
        <p:spPr bwMode="auto">
          <a:xfrm>
            <a:off x="7086600" y="18700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80" name="Text Box 44"/>
          <p:cNvSpPr txBox="1">
            <a:spLocks noChangeArrowheads="1"/>
          </p:cNvSpPr>
          <p:nvPr/>
        </p:nvSpPr>
        <p:spPr bwMode="auto">
          <a:xfrm>
            <a:off x="7086600" y="15652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>
                <a:latin typeface="Symbol" pitchFamily="18" charset="2"/>
              </a:rPr>
              <a:t>q</a:t>
            </a:r>
          </a:p>
        </p:txBody>
      </p:sp>
      <p:sp>
        <p:nvSpPr>
          <p:cNvPr id="2139181" name="Text Box 45"/>
          <p:cNvSpPr txBox="1">
            <a:spLocks noChangeArrowheads="1"/>
          </p:cNvSpPr>
          <p:nvPr/>
        </p:nvSpPr>
        <p:spPr bwMode="auto">
          <a:xfrm>
            <a:off x="304800" y="5105400"/>
            <a:ext cx="255587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C0C0C0"/>
                </a:solidFill>
              </a:rPr>
              <a:t>Lead</a:t>
            </a:r>
            <a:r>
              <a:rPr lang="en-US" b="0">
                <a:solidFill>
                  <a:schemeClr val="bg2"/>
                </a:solidFill>
              </a:rPr>
              <a:t> </a:t>
            </a:r>
            <a:r>
              <a:rPr lang="en-US" b="0"/>
              <a:t>into </a:t>
            </a:r>
            <a:r>
              <a:rPr lang="en-US" b="0">
                <a:solidFill>
                  <a:srgbClr val="FFCC00"/>
                </a:solidFill>
              </a:rPr>
              <a:t>gold</a:t>
            </a:r>
            <a:r>
              <a:rPr lang="en-US" b="0"/>
              <a:t>.</a:t>
            </a:r>
          </a:p>
          <a:p>
            <a:r>
              <a:rPr lang="en-US" b="0"/>
              <a:t>Perpetual motion.</a:t>
            </a:r>
          </a:p>
          <a:p>
            <a:r>
              <a:rPr lang="en-US" b="0"/>
              <a:t>Free lunch.</a:t>
            </a:r>
          </a:p>
        </p:txBody>
      </p:sp>
      <p:sp>
        <p:nvSpPr>
          <p:cNvPr id="2139182" name="Line 46"/>
          <p:cNvSpPr>
            <a:spLocks noChangeShapeType="1"/>
          </p:cNvSpPr>
          <p:nvPr/>
        </p:nvSpPr>
        <p:spPr bwMode="auto">
          <a:xfrm>
            <a:off x="2514600" y="5638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9183" name="Text Box 47"/>
          <p:cNvSpPr txBox="1">
            <a:spLocks noChangeArrowheads="1"/>
          </p:cNvSpPr>
          <p:nvPr/>
        </p:nvSpPr>
        <p:spPr bwMode="auto">
          <a:xfrm>
            <a:off x="5562600" y="5105400"/>
            <a:ext cx="1938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Sounds good!</a:t>
            </a:r>
          </a:p>
        </p:txBody>
      </p:sp>
      <p:sp>
        <p:nvSpPr>
          <p:cNvPr id="2139184" name="Line 48"/>
          <p:cNvSpPr>
            <a:spLocks noChangeShapeType="1"/>
          </p:cNvSpPr>
          <p:nvPr/>
        </p:nvSpPr>
        <p:spPr bwMode="auto">
          <a:xfrm flipV="1">
            <a:off x="5257800" y="5638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39185" name="Group 49"/>
          <p:cNvGrpSpPr>
            <a:grpSpLocks/>
          </p:cNvGrpSpPr>
          <p:nvPr/>
        </p:nvGrpSpPr>
        <p:grpSpPr bwMode="auto">
          <a:xfrm flipH="1">
            <a:off x="4267200" y="5105400"/>
            <a:ext cx="1212850" cy="1524000"/>
            <a:chOff x="4560" y="912"/>
            <a:chExt cx="764" cy="960"/>
          </a:xfrm>
        </p:grpSpPr>
        <p:sp>
          <p:nvSpPr>
            <p:cNvPr id="2139186" name="Rectangle 50"/>
            <p:cNvSpPr>
              <a:spLocks noChangeArrowheads="1"/>
            </p:cNvSpPr>
            <p:nvPr/>
          </p:nvSpPr>
          <p:spPr bwMode="auto">
            <a:xfrm rot="1447567">
              <a:off x="4615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87" name="Rectangle 51"/>
            <p:cNvSpPr>
              <a:spLocks noChangeArrowheads="1"/>
            </p:cNvSpPr>
            <p:nvPr/>
          </p:nvSpPr>
          <p:spPr bwMode="auto">
            <a:xfrm rot="1447567">
              <a:off x="4616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88" name="Line 52"/>
            <p:cNvSpPr>
              <a:spLocks noChangeShapeType="1"/>
            </p:cNvSpPr>
            <p:nvPr/>
          </p:nvSpPr>
          <p:spPr bwMode="auto">
            <a:xfrm rot="1447567">
              <a:off x="4596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9189" name="Rectangle 53"/>
            <p:cNvSpPr>
              <a:spLocks noChangeArrowheads="1"/>
            </p:cNvSpPr>
            <p:nvPr/>
          </p:nvSpPr>
          <p:spPr bwMode="auto">
            <a:xfrm rot="1879721">
              <a:off x="4595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0" name="Rectangle 54"/>
            <p:cNvSpPr>
              <a:spLocks noChangeArrowheads="1"/>
            </p:cNvSpPr>
            <p:nvPr/>
          </p:nvSpPr>
          <p:spPr bwMode="auto">
            <a:xfrm rot="-2120236">
              <a:off x="5011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1" name="Rectangle 55"/>
            <p:cNvSpPr>
              <a:spLocks noChangeArrowheads="1"/>
            </p:cNvSpPr>
            <p:nvPr/>
          </p:nvSpPr>
          <p:spPr bwMode="auto">
            <a:xfrm>
              <a:off x="5011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2" name="Rectangle 56"/>
            <p:cNvSpPr>
              <a:spLocks noChangeArrowheads="1"/>
            </p:cNvSpPr>
            <p:nvPr/>
          </p:nvSpPr>
          <p:spPr bwMode="auto">
            <a:xfrm>
              <a:off x="4837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3" name="Oval 57"/>
            <p:cNvSpPr>
              <a:spLocks noChangeArrowheads="1"/>
            </p:cNvSpPr>
            <p:nvPr/>
          </p:nvSpPr>
          <p:spPr bwMode="auto">
            <a:xfrm>
              <a:off x="4768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4" name="Oval 58"/>
            <p:cNvSpPr>
              <a:spLocks noChangeArrowheads="1"/>
            </p:cNvSpPr>
            <p:nvPr/>
          </p:nvSpPr>
          <p:spPr bwMode="auto">
            <a:xfrm rot="1722357">
              <a:off x="4698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5" name="Oval 59"/>
            <p:cNvSpPr>
              <a:spLocks noChangeArrowheads="1"/>
            </p:cNvSpPr>
            <p:nvPr/>
          </p:nvSpPr>
          <p:spPr bwMode="auto">
            <a:xfrm>
              <a:off x="497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6" name="Oval 60"/>
            <p:cNvSpPr>
              <a:spLocks noChangeArrowheads="1"/>
            </p:cNvSpPr>
            <p:nvPr/>
          </p:nvSpPr>
          <p:spPr bwMode="auto">
            <a:xfrm rot="-1373433">
              <a:off x="522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7" name="Oval 61"/>
            <p:cNvSpPr>
              <a:spLocks noChangeArrowheads="1"/>
            </p:cNvSpPr>
            <p:nvPr/>
          </p:nvSpPr>
          <p:spPr bwMode="auto">
            <a:xfrm rot="-1373433">
              <a:off x="456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198" name="Freeform 62"/>
            <p:cNvSpPr>
              <a:spLocks/>
            </p:cNvSpPr>
            <p:nvPr/>
          </p:nvSpPr>
          <p:spPr bwMode="auto">
            <a:xfrm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9199" name="Oval 63"/>
            <p:cNvSpPr>
              <a:spLocks noChangeArrowheads="1"/>
            </p:cNvSpPr>
            <p:nvPr/>
          </p:nvSpPr>
          <p:spPr bwMode="auto">
            <a:xfrm>
              <a:off x="4793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39200" name="Group 64"/>
            <p:cNvGrpSpPr>
              <a:grpSpLocks/>
            </p:cNvGrpSpPr>
            <p:nvPr/>
          </p:nvGrpSpPr>
          <p:grpSpPr bwMode="auto">
            <a:xfrm>
              <a:off x="4826" y="1215"/>
              <a:ext cx="104" cy="128"/>
              <a:chOff x="3744" y="1776"/>
              <a:chExt cx="336" cy="336"/>
            </a:xfrm>
          </p:grpSpPr>
          <p:sp>
            <p:nvSpPr>
              <p:cNvPr id="2139201" name="Oval 6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9202" name="Oval 6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39203" name="Group 67"/>
            <p:cNvGrpSpPr>
              <a:grpSpLocks/>
            </p:cNvGrpSpPr>
            <p:nvPr/>
          </p:nvGrpSpPr>
          <p:grpSpPr bwMode="auto">
            <a:xfrm>
              <a:off x="4959" y="1215"/>
              <a:ext cx="104" cy="128"/>
              <a:chOff x="3744" y="1776"/>
              <a:chExt cx="336" cy="336"/>
            </a:xfrm>
          </p:grpSpPr>
          <p:sp>
            <p:nvSpPr>
              <p:cNvPr id="2139204" name="Oval 6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9205" name="Oval 6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39206" name="Freeform 70"/>
            <p:cNvSpPr>
              <a:spLocks/>
            </p:cNvSpPr>
            <p:nvPr/>
          </p:nvSpPr>
          <p:spPr bwMode="auto">
            <a:xfrm>
              <a:off x="4912" y="142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9207" name="Rectangle 71"/>
            <p:cNvSpPr>
              <a:spLocks noChangeArrowheads="1"/>
            </p:cNvSpPr>
            <p:nvPr/>
          </p:nvSpPr>
          <p:spPr bwMode="auto">
            <a:xfrm>
              <a:off x="4766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9208" name="Line 72"/>
            <p:cNvSpPr>
              <a:spLocks noChangeShapeType="1"/>
            </p:cNvSpPr>
            <p:nvPr/>
          </p:nvSpPr>
          <p:spPr bwMode="auto">
            <a:xfrm>
              <a:off x="4972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9209" name="Line 73"/>
            <p:cNvSpPr>
              <a:spLocks noChangeShapeType="1"/>
            </p:cNvSpPr>
            <p:nvPr/>
          </p:nvSpPr>
          <p:spPr bwMode="auto">
            <a:xfrm flipV="1">
              <a:off x="4942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Standard Paradox of Indifference</a:t>
            </a:r>
          </a:p>
        </p:txBody>
      </p:sp>
      <p:sp>
        <p:nvSpPr>
          <p:cNvPr id="2140163" name="Rectangle 3"/>
          <p:cNvSpPr>
            <a:spLocks noChangeArrowheads="1"/>
          </p:cNvSpPr>
          <p:nvPr/>
        </p:nvSpPr>
        <p:spPr bwMode="auto">
          <a:xfrm>
            <a:off x="304800" y="1295400"/>
            <a:ext cx="85344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i="0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Ignorance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of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red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vs. not-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red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0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Ignorance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over not-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red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=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Knowledge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about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red vs. white.</a:t>
            </a: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40164" name="Rectangle 4"/>
          <p:cNvSpPr>
            <a:spLocks noChangeArrowheads="1"/>
          </p:cNvSpPr>
          <p:nvPr/>
        </p:nvSpPr>
        <p:spPr bwMode="auto">
          <a:xfrm>
            <a:off x="6781800" y="2784475"/>
            <a:ext cx="304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0165" name="Rectangle 5"/>
          <p:cNvSpPr>
            <a:spLocks noChangeArrowheads="1"/>
          </p:cNvSpPr>
          <p:nvPr/>
        </p:nvSpPr>
        <p:spPr bwMode="auto">
          <a:xfrm>
            <a:off x="7086600" y="1600200"/>
            <a:ext cx="304800" cy="209867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0166" name="Rectangle 6"/>
          <p:cNvSpPr>
            <a:spLocks noChangeArrowheads="1"/>
          </p:cNvSpPr>
          <p:nvPr/>
        </p:nvSpPr>
        <p:spPr bwMode="auto">
          <a:xfrm>
            <a:off x="7086600" y="30892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0167" name="Rectangle 7"/>
          <p:cNvSpPr>
            <a:spLocks noChangeArrowheads="1"/>
          </p:cNvSpPr>
          <p:nvPr/>
        </p:nvSpPr>
        <p:spPr bwMode="auto">
          <a:xfrm>
            <a:off x="7086600" y="2784475"/>
            <a:ext cx="304800" cy="304800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0168" name="Rectangle 8"/>
          <p:cNvSpPr>
            <a:spLocks noChangeArrowheads="1"/>
          </p:cNvSpPr>
          <p:nvPr/>
        </p:nvSpPr>
        <p:spPr bwMode="auto">
          <a:xfrm>
            <a:off x="6781800" y="1565275"/>
            <a:ext cx="304800" cy="2438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0169" name="Rectangle 9"/>
          <p:cNvSpPr>
            <a:spLocks noChangeArrowheads="1"/>
          </p:cNvSpPr>
          <p:nvPr/>
        </p:nvSpPr>
        <p:spPr bwMode="auto">
          <a:xfrm>
            <a:off x="7086600" y="1565275"/>
            <a:ext cx="304800" cy="117792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u="sng"/>
          </a:p>
        </p:txBody>
      </p:sp>
      <p:sp>
        <p:nvSpPr>
          <p:cNvPr id="2140170" name="Text Box 10"/>
          <p:cNvSpPr txBox="1">
            <a:spLocks noChangeArrowheads="1"/>
          </p:cNvSpPr>
          <p:nvPr/>
        </p:nvSpPr>
        <p:spPr bwMode="auto">
          <a:xfrm>
            <a:off x="7086600" y="30892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u="sng">
                <a:latin typeface="Symbol" pitchFamily="18" charset="2"/>
              </a:rPr>
              <a:t>q</a:t>
            </a:r>
          </a:p>
        </p:txBody>
      </p:sp>
      <p:sp>
        <p:nvSpPr>
          <p:cNvPr id="2140171" name="Text Box 11"/>
          <p:cNvSpPr txBox="1">
            <a:spLocks noChangeArrowheads="1"/>
          </p:cNvSpPr>
          <p:nvPr/>
        </p:nvSpPr>
        <p:spPr bwMode="auto">
          <a:xfrm>
            <a:off x="7086600" y="2784475"/>
            <a:ext cx="30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u="sng">
                <a:latin typeface="Symbol" pitchFamily="18" charset="2"/>
              </a:rPr>
              <a:t>q</a:t>
            </a:r>
          </a:p>
        </p:txBody>
      </p:sp>
      <p:sp>
        <p:nvSpPr>
          <p:cNvPr id="2140172" name="Rectangle 12"/>
          <p:cNvSpPr>
            <a:spLocks noChangeArrowheads="1"/>
          </p:cNvSpPr>
          <p:nvPr/>
        </p:nvSpPr>
        <p:spPr bwMode="auto">
          <a:xfrm>
            <a:off x="7086600" y="2743200"/>
            <a:ext cx="304800" cy="12604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40173" name="Group 13"/>
          <p:cNvGrpSpPr>
            <a:grpSpLocks/>
          </p:cNvGrpSpPr>
          <p:nvPr/>
        </p:nvGrpSpPr>
        <p:grpSpPr bwMode="auto">
          <a:xfrm rot="-287336">
            <a:off x="2667000" y="5486400"/>
            <a:ext cx="1295400" cy="1149350"/>
            <a:chOff x="2256" y="1584"/>
            <a:chExt cx="1059" cy="912"/>
          </a:xfrm>
        </p:grpSpPr>
        <p:sp>
          <p:nvSpPr>
            <p:cNvPr id="2140174" name="Freeform 14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0175" name="Rectangle 15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76" name="Rectangle 16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77" name="Rectangle 17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78" name="Rectangle 18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79" name="Oval 19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80" name="AutoShape 20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81" name="AutoShape 21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82" name="Oval 22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83" name="AutoShape 23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0184" name="Group 24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40185" name="Oval 2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186" name="Oval 2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0187" name="Group 27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40188" name="Oval 2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189" name="Oval 2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0190" name="Oval 30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91" name="Oval 31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92" name="Oval 32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193" name="Oval 33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0194" name="Text Box 34"/>
          <p:cNvSpPr txBox="1">
            <a:spLocks noChangeArrowheads="1"/>
          </p:cNvSpPr>
          <p:nvPr/>
        </p:nvSpPr>
        <p:spPr bwMode="auto">
          <a:xfrm>
            <a:off x="381000" y="3500438"/>
            <a:ext cx="447992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Kno</a:t>
            </a:r>
            <a:r>
              <a:rPr lang="en-US">
                <a:solidFill>
                  <a:srgbClr val="C0C0C0"/>
                </a:solidFill>
              </a:rPr>
              <a:t>gnorance</a:t>
            </a:r>
            <a:r>
              <a:rPr lang="en-US" b="0"/>
              <a:t> = </a:t>
            </a:r>
          </a:p>
          <a:p>
            <a:r>
              <a:rPr lang="en-US" b="0"/>
              <a:t>All the </a:t>
            </a:r>
            <a:r>
              <a:rPr lang="en-US" b="0">
                <a:solidFill>
                  <a:schemeClr val="hlink"/>
                </a:solidFill>
              </a:rPr>
              <a:t>priveleges</a:t>
            </a:r>
            <a:r>
              <a:rPr lang="en-US" b="0"/>
              <a:t> of knowledge</a:t>
            </a:r>
          </a:p>
          <a:p>
            <a:r>
              <a:rPr lang="en-US" b="0"/>
              <a:t>With none of the </a:t>
            </a:r>
            <a:r>
              <a:rPr lang="en-US" b="0">
                <a:solidFill>
                  <a:schemeClr val="hlink"/>
                </a:solidFill>
              </a:rPr>
              <a:t>responsibilities</a:t>
            </a:r>
          </a:p>
        </p:txBody>
      </p:sp>
      <p:sp>
        <p:nvSpPr>
          <p:cNvPr id="2140195" name="Line 35"/>
          <p:cNvSpPr>
            <a:spLocks noChangeShapeType="1"/>
          </p:cNvSpPr>
          <p:nvPr/>
        </p:nvSpPr>
        <p:spPr bwMode="auto">
          <a:xfrm>
            <a:off x="2819400" y="5105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0196" name="Text Box 36"/>
          <p:cNvSpPr txBox="1">
            <a:spLocks noChangeArrowheads="1"/>
          </p:cNvSpPr>
          <p:nvPr/>
        </p:nvSpPr>
        <p:spPr bwMode="auto">
          <a:xfrm>
            <a:off x="5181600" y="4495800"/>
            <a:ext cx="1938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Sounds good!</a:t>
            </a:r>
          </a:p>
        </p:txBody>
      </p:sp>
      <p:sp>
        <p:nvSpPr>
          <p:cNvPr id="2140197" name="Line 37"/>
          <p:cNvSpPr>
            <a:spLocks noChangeShapeType="1"/>
          </p:cNvSpPr>
          <p:nvPr/>
        </p:nvSpPr>
        <p:spPr bwMode="auto">
          <a:xfrm flipH="1">
            <a:off x="5562600" y="5029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40198" name="Group 38"/>
          <p:cNvGrpSpPr>
            <a:grpSpLocks/>
          </p:cNvGrpSpPr>
          <p:nvPr/>
        </p:nvGrpSpPr>
        <p:grpSpPr bwMode="auto">
          <a:xfrm flipH="1">
            <a:off x="4267200" y="5105400"/>
            <a:ext cx="1212850" cy="1524000"/>
            <a:chOff x="4560" y="912"/>
            <a:chExt cx="764" cy="960"/>
          </a:xfrm>
        </p:grpSpPr>
        <p:sp>
          <p:nvSpPr>
            <p:cNvPr id="2140199" name="Rectangle 39"/>
            <p:cNvSpPr>
              <a:spLocks noChangeArrowheads="1"/>
            </p:cNvSpPr>
            <p:nvPr/>
          </p:nvSpPr>
          <p:spPr bwMode="auto">
            <a:xfrm rot="1447567">
              <a:off x="4615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0" name="Rectangle 40"/>
            <p:cNvSpPr>
              <a:spLocks noChangeArrowheads="1"/>
            </p:cNvSpPr>
            <p:nvPr/>
          </p:nvSpPr>
          <p:spPr bwMode="auto">
            <a:xfrm rot="1447567">
              <a:off x="4616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1" name="Line 41"/>
            <p:cNvSpPr>
              <a:spLocks noChangeShapeType="1"/>
            </p:cNvSpPr>
            <p:nvPr/>
          </p:nvSpPr>
          <p:spPr bwMode="auto">
            <a:xfrm rot="1447567">
              <a:off x="4596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0202" name="Rectangle 42"/>
            <p:cNvSpPr>
              <a:spLocks noChangeArrowheads="1"/>
            </p:cNvSpPr>
            <p:nvPr/>
          </p:nvSpPr>
          <p:spPr bwMode="auto">
            <a:xfrm rot="1879721">
              <a:off x="4595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3" name="Rectangle 43"/>
            <p:cNvSpPr>
              <a:spLocks noChangeArrowheads="1"/>
            </p:cNvSpPr>
            <p:nvPr/>
          </p:nvSpPr>
          <p:spPr bwMode="auto">
            <a:xfrm rot="-2120236">
              <a:off x="5011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4" name="Rectangle 44"/>
            <p:cNvSpPr>
              <a:spLocks noChangeArrowheads="1"/>
            </p:cNvSpPr>
            <p:nvPr/>
          </p:nvSpPr>
          <p:spPr bwMode="auto">
            <a:xfrm>
              <a:off x="5011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5" name="Rectangle 45"/>
            <p:cNvSpPr>
              <a:spLocks noChangeArrowheads="1"/>
            </p:cNvSpPr>
            <p:nvPr/>
          </p:nvSpPr>
          <p:spPr bwMode="auto">
            <a:xfrm>
              <a:off x="4837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6" name="Oval 46"/>
            <p:cNvSpPr>
              <a:spLocks noChangeArrowheads="1"/>
            </p:cNvSpPr>
            <p:nvPr/>
          </p:nvSpPr>
          <p:spPr bwMode="auto">
            <a:xfrm>
              <a:off x="4768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7" name="Oval 47"/>
            <p:cNvSpPr>
              <a:spLocks noChangeArrowheads="1"/>
            </p:cNvSpPr>
            <p:nvPr/>
          </p:nvSpPr>
          <p:spPr bwMode="auto">
            <a:xfrm rot="1722357">
              <a:off x="4698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8" name="Oval 48"/>
            <p:cNvSpPr>
              <a:spLocks noChangeArrowheads="1"/>
            </p:cNvSpPr>
            <p:nvPr/>
          </p:nvSpPr>
          <p:spPr bwMode="auto">
            <a:xfrm>
              <a:off x="497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09" name="Oval 49"/>
            <p:cNvSpPr>
              <a:spLocks noChangeArrowheads="1"/>
            </p:cNvSpPr>
            <p:nvPr/>
          </p:nvSpPr>
          <p:spPr bwMode="auto">
            <a:xfrm rot="-1373433">
              <a:off x="522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10" name="Oval 50"/>
            <p:cNvSpPr>
              <a:spLocks noChangeArrowheads="1"/>
            </p:cNvSpPr>
            <p:nvPr/>
          </p:nvSpPr>
          <p:spPr bwMode="auto">
            <a:xfrm rot="-1373433">
              <a:off x="456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11" name="Freeform 51"/>
            <p:cNvSpPr>
              <a:spLocks/>
            </p:cNvSpPr>
            <p:nvPr/>
          </p:nvSpPr>
          <p:spPr bwMode="auto">
            <a:xfrm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0212" name="Oval 52"/>
            <p:cNvSpPr>
              <a:spLocks noChangeArrowheads="1"/>
            </p:cNvSpPr>
            <p:nvPr/>
          </p:nvSpPr>
          <p:spPr bwMode="auto">
            <a:xfrm>
              <a:off x="4793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0213" name="Group 53"/>
            <p:cNvGrpSpPr>
              <a:grpSpLocks/>
            </p:cNvGrpSpPr>
            <p:nvPr/>
          </p:nvGrpSpPr>
          <p:grpSpPr bwMode="auto">
            <a:xfrm>
              <a:off x="4826" y="1215"/>
              <a:ext cx="104" cy="128"/>
              <a:chOff x="3744" y="1776"/>
              <a:chExt cx="336" cy="336"/>
            </a:xfrm>
          </p:grpSpPr>
          <p:sp>
            <p:nvSpPr>
              <p:cNvPr id="2140214" name="Oval 54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215" name="Oval 55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0216" name="Group 56"/>
            <p:cNvGrpSpPr>
              <a:grpSpLocks/>
            </p:cNvGrpSpPr>
            <p:nvPr/>
          </p:nvGrpSpPr>
          <p:grpSpPr bwMode="auto">
            <a:xfrm>
              <a:off x="4959" y="1215"/>
              <a:ext cx="104" cy="128"/>
              <a:chOff x="3744" y="1776"/>
              <a:chExt cx="336" cy="336"/>
            </a:xfrm>
          </p:grpSpPr>
          <p:sp>
            <p:nvSpPr>
              <p:cNvPr id="2140217" name="Oval 57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0218" name="Oval 58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0219" name="Freeform 59"/>
            <p:cNvSpPr>
              <a:spLocks/>
            </p:cNvSpPr>
            <p:nvPr/>
          </p:nvSpPr>
          <p:spPr bwMode="auto">
            <a:xfrm>
              <a:off x="4912" y="142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0220" name="Rectangle 60"/>
            <p:cNvSpPr>
              <a:spLocks noChangeArrowheads="1"/>
            </p:cNvSpPr>
            <p:nvPr/>
          </p:nvSpPr>
          <p:spPr bwMode="auto">
            <a:xfrm>
              <a:off x="4766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221" name="Line 61"/>
            <p:cNvSpPr>
              <a:spLocks noChangeShapeType="1"/>
            </p:cNvSpPr>
            <p:nvPr/>
          </p:nvSpPr>
          <p:spPr bwMode="auto">
            <a:xfrm>
              <a:off x="4972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0222" name="Line 62"/>
            <p:cNvSpPr>
              <a:spLocks noChangeShapeType="1"/>
            </p:cNvSpPr>
            <p:nvPr/>
          </p:nvSpPr>
          <p:spPr bwMode="auto">
            <a:xfrm flipV="1">
              <a:off x="4942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The Ellsberg Paradox</a:t>
            </a:r>
          </a:p>
        </p:txBody>
      </p:sp>
      <p:sp>
        <p:nvSpPr>
          <p:cNvPr id="2157571" name="Rectangle 3"/>
          <p:cNvSpPr>
            <a:spLocks noChangeArrowheads="1"/>
          </p:cNvSpPr>
          <p:nvPr/>
        </p:nvSpPr>
        <p:spPr bwMode="auto">
          <a:xfrm>
            <a:off x="1676400" y="1905000"/>
            <a:ext cx="18288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1/3</a:t>
            </a:r>
          </a:p>
        </p:txBody>
      </p:sp>
      <p:sp>
        <p:nvSpPr>
          <p:cNvPr id="2157572" name="Rectangle 4"/>
          <p:cNvSpPr>
            <a:spLocks noChangeArrowheads="1"/>
          </p:cNvSpPr>
          <p:nvPr/>
        </p:nvSpPr>
        <p:spPr bwMode="auto">
          <a:xfrm>
            <a:off x="3505200" y="1905000"/>
            <a:ext cx="1828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57573" name="Rectangle 5"/>
          <p:cNvSpPr>
            <a:spLocks noChangeArrowheads="1"/>
          </p:cNvSpPr>
          <p:nvPr/>
        </p:nvSpPr>
        <p:spPr bwMode="auto">
          <a:xfrm>
            <a:off x="5334000" y="1905000"/>
            <a:ext cx="1828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Human Preference</a:t>
            </a:r>
          </a:p>
        </p:txBody>
      </p:sp>
      <p:sp>
        <p:nvSpPr>
          <p:cNvPr id="2158595" name="Rectangle 3"/>
          <p:cNvSpPr>
            <a:spLocks noChangeArrowheads="1"/>
          </p:cNvSpPr>
          <p:nvPr/>
        </p:nvSpPr>
        <p:spPr bwMode="auto">
          <a:xfrm>
            <a:off x="1676400" y="1905000"/>
            <a:ext cx="18288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1/3</a:t>
            </a:r>
          </a:p>
        </p:txBody>
      </p:sp>
      <p:sp>
        <p:nvSpPr>
          <p:cNvPr id="2158596" name="Rectangle 4"/>
          <p:cNvSpPr>
            <a:spLocks noChangeArrowheads="1"/>
          </p:cNvSpPr>
          <p:nvPr/>
        </p:nvSpPr>
        <p:spPr bwMode="auto">
          <a:xfrm>
            <a:off x="3505200" y="1905000"/>
            <a:ext cx="1828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58597" name="Rectangle 5"/>
          <p:cNvSpPr>
            <a:spLocks noChangeArrowheads="1"/>
          </p:cNvSpPr>
          <p:nvPr/>
        </p:nvSpPr>
        <p:spPr bwMode="auto">
          <a:xfrm>
            <a:off x="5334000" y="1905000"/>
            <a:ext cx="1828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58598" name="Rectangle 6"/>
          <p:cNvSpPr>
            <a:spLocks noChangeArrowheads="1"/>
          </p:cNvSpPr>
          <p:nvPr/>
        </p:nvSpPr>
        <p:spPr bwMode="auto">
          <a:xfrm>
            <a:off x="3276600" y="46482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514"/>
                </a:solidFill>
              </a:rPr>
              <a:t>a</a:t>
            </a:r>
          </a:p>
        </p:txBody>
      </p:sp>
      <p:sp>
        <p:nvSpPr>
          <p:cNvPr id="2158599" name="Text Box 7"/>
          <p:cNvSpPr txBox="1">
            <a:spLocks noChangeArrowheads="1"/>
          </p:cNvSpPr>
          <p:nvPr/>
        </p:nvSpPr>
        <p:spPr bwMode="auto">
          <a:xfrm>
            <a:off x="4724400" y="47244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&gt;</a:t>
            </a:r>
          </a:p>
        </p:txBody>
      </p:sp>
      <p:sp>
        <p:nvSpPr>
          <p:cNvPr id="2158600" name="Rectangle 8"/>
          <p:cNvSpPr>
            <a:spLocks noChangeArrowheads="1"/>
          </p:cNvSpPr>
          <p:nvPr/>
        </p:nvSpPr>
        <p:spPr bwMode="auto">
          <a:xfrm>
            <a:off x="5334000" y="4648200"/>
            <a:ext cx="6858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grpSp>
        <p:nvGrpSpPr>
          <p:cNvPr id="2158601" name="Group 9"/>
          <p:cNvGrpSpPr>
            <a:grpSpLocks/>
          </p:cNvGrpSpPr>
          <p:nvPr/>
        </p:nvGrpSpPr>
        <p:grpSpPr bwMode="auto">
          <a:xfrm>
            <a:off x="3276600" y="5638800"/>
            <a:ext cx="1371600" cy="457200"/>
            <a:chOff x="3312" y="3360"/>
            <a:chExt cx="864" cy="288"/>
          </a:xfrm>
        </p:grpSpPr>
        <p:sp>
          <p:nvSpPr>
            <p:cNvPr id="2158602" name="Rectangle 10"/>
            <p:cNvSpPr>
              <a:spLocks noChangeArrowheads="1"/>
            </p:cNvSpPr>
            <p:nvPr/>
          </p:nvSpPr>
          <p:spPr bwMode="auto">
            <a:xfrm>
              <a:off x="3312" y="3360"/>
              <a:ext cx="432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a</a:t>
              </a:r>
            </a:p>
          </p:txBody>
        </p:sp>
        <p:sp>
          <p:nvSpPr>
            <p:cNvPr id="2158603" name="Rectangle 11"/>
            <p:cNvSpPr>
              <a:spLocks noChangeArrowheads="1"/>
            </p:cNvSpPr>
            <p:nvPr/>
          </p:nvSpPr>
          <p:spPr bwMode="auto">
            <a:xfrm>
              <a:off x="3744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</p:grpSp>
      <p:sp>
        <p:nvSpPr>
          <p:cNvPr id="2158604" name="Text Box 12"/>
          <p:cNvSpPr txBox="1">
            <a:spLocks noChangeArrowheads="1"/>
          </p:cNvSpPr>
          <p:nvPr/>
        </p:nvSpPr>
        <p:spPr bwMode="auto">
          <a:xfrm>
            <a:off x="4724400" y="57150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&lt;</a:t>
            </a:r>
          </a:p>
        </p:txBody>
      </p:sp>
      <p:grpSp>
        <p:nvGrpSpPr>
          <p:cNvPr id="2158605" name="Group 13"/>
          <p:cNvGrpSpPr>
            <a:grpSpLocks/>
          </p:cNvGrpSpPr>
          <p:nvPr/>
        </p:nvGrpSpPr>
        <p:grpSpPr bwMode="auto">
          <a:xfrm>
            <a:off x="6934200" y="4876800"/>
            <a:ext cx="969963" cy="1219200"/>
            <a:chOff x="4560" y="912"/>
            <a:chExt cx="764" cy="960"/>
          </a:xfrm>
        </p:grpSpPr>
        <p:sp>
          <p:nvSpPr>
            <p:cNvPr id="2158606" name="Rectangle 14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07" name="Rectangle 15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08" name="Line 16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8609" name="Rectangle 17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0" name="Rectangle 18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1" name="Rectangle 19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2" name="Rectangle 20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3" name="Oval 21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4" name="Oval 22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5" name="Oval 23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6" name="Oval 24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7" name="Oval 25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18" name="Freeform 26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8619" name="Oval 27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8620" name="Group 28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58621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622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8623" name="Group 31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58624" name="Oval 3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625" name="Oval 3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8626" name="Rectangle 34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27" name="Line 35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8628" name="Line 36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8629" name="Oval 37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8630" name="Group 38"/>
          <p:cNvGrpSpPr>
            <a:grpSpLocks/>
          </p:cNvGrpSpPr>
          <p:nvPr/>
        </p:nvGrpSpPr>
        <p:grpSpPr bwMode="auto">
          <a:xfrm>
            <a:off x="5334000" y="5562600"/>
            <a:ext cx="1371600" cy="579438"/>
            <a:chOff x="2064" y="3312"/>
            <a:chExt cx="864" cy="365"/>
          </a:xfrm>
        </p:grpSpPr>
        <p:sp>
          <p:nvSpPr>
            <p:cNvPr id="2158631" name="Rectangle 39"/>
            <p:cNvSpPr>
              <a:spLocks noChangeArrowheads="1"/>
            </p:cNvSpPr>
            <p:nvPr/>
          </p:nvSpPr>
          <p:spPr bwMode="auto">
            <a:xfrm>
              <a:off x="2064" y="3360"/>
              <a:ext cx="432" cy="28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632" name="Rectangle 40"/>
            <p:cNvSpPr>
              <a:spLocks noChangeArrowheads="1"/>
            </p:cNvSpPr>
            <p:nvPr/>
          </p:nvSpPr>
          <p:spPr bwMode="auto">
            <a:xfrm>
              <a:off x="2496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  <p:sp>
          <p:nvSpPr>
            <p:cNvPr id="2158633" name="Text Box 41"/>
            <p:cNvSpPr txBox="1">
              <a:spLocks noChangeArrowheads="1"/>
            </p:cNvSpPr>
            <p:nvPr/>
          </p:nvSpPr>
          <p:spPr bwMode="auto">
            <a:xfrm>
              <a:off x="2160" y="3312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514"/>
                  </a:solidFill>
                </a:rPr>
                <a:t>b</a:t>
              </a:r>
            </a:p>
          </p:txBody>
        </p:sp>
      </p:grpSp>
      <p:sp>
        <p:nvSpPr>
          <p:cNvPr id="2158634" name="Text Box 42"/>
          <p:cNvSpPr txBox="1">
            <a:spLocks noChangeArrowheads="1"/>
          </p:cNvSpPr>
          <p:nvPr/>
        </p:nvSpPr>
        <p:spPr bwMode="auto">
          <a:xfrm>
            <a:off x="5410200" y="45720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514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9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Human View</a:t>
            </a:r>
          </a:p>
        </p:txBody>
      </p:sp>
      <p:sp>
        <p:nvSpPr>
          <p:cNvPr id="2159619" name="Rectangle 3"/>
          <p:cNvSpPr>
            <a:spLocks noChangeArrowheads="1"/>
          </p:cNvSpPr>
          <p:nvPr/>
        </p:nvSpPr>
        <p:spPr bwMode="auto">
          <a:xfrm>
            <a:off x="1676400" y="1905000"/>
            <a:ext cx="18288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1/3</a:t>
            </a:r>
          </a:p>
        </p:txBody>
      </p:sp>
      <p:sp>
        <p:nvSpPr>
          <p:cNvPr id="2159620" name="Rectangle 4"/>
          <p:cNvSpPr>
            <a:spLocks noChangeArrowheads="1"/>
          </p:cNvSpPr>
          <p:nvPr/>
        </p:nvSpPr>
        <p:spPr bwMode="auto">
          <a:xfrm>
            <a:off x="3505200" y="1905000"/>
            <a:ext cx="1828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59621" name="Rectangle 5"/>
          <p:cNvSpPr>
            <a:spLocks noChangeArrowheads="1"/>
          </p:cNvSpPr>
          <p:nvPr/>
        </p:nvSpPr>
        <p:spPr bwMode="auto">
          <a:xfrm>
            <a:off x="5334000" y="1905000"/>
            <a:ext cx="1828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59622" name="Rectangle 6"/>
          <p:cNvSpPr>
            <a:spLocks noChangeArrowheads="1"/>
          </p:cNvSpPr>
          <p:nvPr/>
        </p:nvSpPr>
        <p:spPr bwMode="auto">
          <a:xfrm>
            <a:off x="3276600" y="46482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514"/>
                </a:solidFill>
              </a:rPr>
              <a:t>a</a:t>
            </a:r>
          </a:p>
        </p:txBody>
      </p:sp>
      <p:sp>
        <p:nvSpPr>
          <p:cNvPr id="2159623" name="Text Box 7"/>
          <p:cNvSpPr txBox="1">
            <a:spLocks noChangeArrowheads="1"/>
          </p:cNvSpPr>
          <p:nvPr/>
        </p:nvSpPr>
        <p:spPr bwMode="auto">
          <a:xfrm>
            <a:off x="4724400" y="47244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&gt;</a:t>
            </a:r>
          </a:p>
        </p:txBody>
      </p:sp>
      <p:sp>
        <p:nvSpPr>
          <p:cNvPr id="2159624" name="Rectangle 8"/>
          <p:cNvSpPr>
            <a:spLocks noChangeArrowheads="1"/>
          </p:cNvSpPr>
          <p:nvPr/>
        </p:nvSpPr>
        <p:spPr bwMode="auto">
          <a:xfrm>
            <a:off x="5334000" y="4648200"/>
            <a:ext cx="6858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grpSp>
        <p:nvGrpSpPr>
          <p:cNvPr id="2159625" name="Group 9"/>
          <p:cNvGrpSpPr>
            <a:grpSpLocks/>
          </p:cNvGrpSpPr>
          <p:nvPr/>
        </p:nvGrpSpPr>
        <p:grpSpPr bwMode="auto">
          <a:xfrm>
            <a:off x="3276600" y="5638800"/>
            <a:ext cx="1371600" cy="457200"/>
            <a:chOff x="3312" y="3360"/>
            <a:chExt cx="864" cy="288"/>
          </a:xfrm>
        </p:grpSpPr>
        <p:sp>
          <p:nvSpPr>
            <p:cNvPr id="2159626" name="Rectangle 10"/>
            <p:cNvSpPr>
              <a:spLocks noChangeArrowheads="1"/>
            </p:cNvSpPr>
            <p:nvPr/>
          </p:nvSpPr>
          <p:spPr bwMode="auto">
            <a:xfrm>
              <a:off x="3312" y="3360"/>
              <a:ext cx="432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a</a:t>
              </a:r>
            </a:p>
          </p:txBody>
        </p:sp>
        <p:sp>
          <p:nvSpPr>
            <p:cNvPr id="2159627" name="Rectangle 11"/>
            <p:cNvSpPr>
              <a:spLocks noChangeArrowheads="1"/>
            </p:cNvSpPr>
            <p:nvPr/>
          </p:nvSpPr>
          <p:spPr bwMode="auto">
            <a:xfrm>
              <a:off x="3744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</p:grpSp>
      <p:sp>
        <p:nvSpPr>
          <p:cNvPr id="2159628" name="Text Box 12"/>
          <p:cNvSpPr txBox="1">
            <a:spLocks noChangeArrowheads="1"/>
          </p:cNvSpPr>
          <p:nvPr/>
        </p:nvSpPr>
        <p:spPr bwMode="auto">
          <a:xfrm>
            <a:off x="4724400" y="57150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&lt;</a:t>
            </a:r>
          </a:p>
        </p:txBody>
      </p:sp>
      <p:grpSp>
        <p:nvGrpSpPr>
          <p:cNvPr id="2159629" name="Group 13"/>
          <p:cNvGrpSpPr>
            <a:grpSpLocks/>
          </p:cNvGrpSpPr>
          <p:nvPr/>
        </p:nvGrpSpPr>
        <p:grpSpPr bwMode="auto">
          <a:xfrm>
            <a:off x="6934200" y="4876800"/>
            <a:ext cx="969963" cy="1219200"/>
            <a:chOff x="4560" y="912"/>
            <a:chExt cx="764" cy="960"/>
          </a:xfrm>
        </p:grpSpPr>
        <p:sp>
          <p:nvSpPr>
            <p:cNvPr id="2159630" name="Rectangle 14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1" name="Rectangle 15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2" name="Line 16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33" name="Rectangle 17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4" name="Rectangle 18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5" name="Rectangle 19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6" name="Rectangle 20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7" name="Oval 21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8" name="Oval 22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39" name="Oval 23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40" name="Oval 24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41" name="Oval 25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42" name="Freeform 26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43" name="Oval 27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9644" name="Group 28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59645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646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9647" name="Group 31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59648" name="Oval 3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649" name="Oval 3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9650" name="Rectangle 34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51" name="Line 35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52" name="Line 36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53" name="Oval 37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654" name="Group 38"/>
          <p:cNvGrpSpPr>
            <a:grpSpLocks/>
          </p:cNvGrpSpPr>
          <p:nvPr/>
        </p:nvGrpSpPr>
        <p:grpSpPr bwMode="auto">
          <a:xfrm>
            <a:off x="5334000" y="5562600"/>
            <a:ext cx="1371600" cy="579438"/>
            <a:chOff x="2064" y="3312"/>
            <a:chExt cx="864" cy="365"/>
          </a:xfrm>
        </p:grpSpPr>
        <p:sp>
          <p:nvSpPr>
            <p:cNvPr id="2159655" name="Rectangle 39"/>
            <p:cNvSpPr>
              <a:spLocks noChangeArrowheads="1"/>
            </p:cNvSpPr>
            <p:nvPr/>
          </p:nvSpPr>
          <p:spPr bwMode="auto">
            <a:xfrm>
              <a:off x="2064" y="3360"/>
              <a:ext cx="432" cy="28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56" name="Rectangle 40"/>
            <p:cNvSpPr>
              <a:spLocks noChangeArrowheads="1"/>
            </p:cNvSpPr>
            <p:nvPr/>
          </p:nvSpPr>
          <p:spPr bwMode="auto">
            <a:xfrm>
              <a:off x="2496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  <p:sp>
          <p:nvSpPr>
            <p:cNvPr id="2159657" name="Text Box 41"/>
            <p:cNvSpPr txBox="1">
              <a:spLocks noChangeArrowheads="1"/>
            </p:cNvSpPr>
            <p:nvPr/>
          </p:nvSpPr>
          <p:spPr bwMode="auto">
            <a:xfrm>
              <a:off x="2160" y="3312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514"/>
                  </a:solidFill>
                </a:rPr>
                <a:t>b</a:t>
              </a:r>
            </a:p>
          </p:txBody>
        </p:sp>
      </p:grpSp>
      <p:sp>
        <p:nvSpPr>
          <p:cNvPr id="2159658" name="Text Box 42"/>
          <p:cNvSpPr txBox="1">
            <a:spLocks noChangeArrowheads="1"/>
          </p:cNvSpPr>
          <p:nvPr/>
        </p:nvSpPr>
        <p:spPr bwMode="auto">
          <a:xfrm>
            <a:off x="5410200" y="45720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514"/>
                </a:solidFill>
              </a:rPr>
              <a:t>b</a:t>
            </a:r>
          </a:p>
        </p:txBody>
      </p:sp>
      <p:sp>
        <p:nvSpPr>
          <p:cNvPr id="2159659" name="Text Box 43"/>
          <p:cNvSpPr txBox="1">
            <a:spLocks noChangeArrowheads="1"/>
          </p:cNvSpPr>
          <p:nvPr/>
        </p:nvSpPr>
        <p:spPr bwMode="auto">
          <a:xfrm>
            <a:off x="3184525" y="4165600"/>
            <a:ext cx="156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CC00"/>
                </a:solidFill>
              </a:rPr>
              <a:t>knowledge</a:t>
            </a:r>
          </a:p>
        </p:txBody>
      </p:sp>
      <p:sp>
        <p:nvSpPr>
          <p:cNvPr id="2159660" name="Text Box 44"/>
          <p:cNvSpPr txBox="1">
            <a:spLocks noChangeArrowheads="1"/>
          </p:cNvSpPr>
          <p:nvPr/>
        </p:nvSpPr>
        <p:spPr bwMode="auto">
          <a:xfrm>
            <a:off x="5334000" y="41910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C0C0"/>
                </a:solidFill>
              </a:rPr>
              <a:t>ignorance</a:t>
            </a:r>
          </a:p>
        </p:txBody>
      </p:sp>
      <p:sp>
        <p:nvSpPr>
          <p:cNvPr id="2159661" name="Text Box 45"/>
          <p:cNvSpPr txBox="1">
            <a:spLocks noChangeArrowheads="1"/>
          </p:cNvSpPr>
          <p:nvPr/>
        </p:nvSpPr>
        <p:spPr bwMode="auto">
          <a:xfrm>
            <a:off x="5334000" y="5181600"/>
            <a:ext cx="156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CC00"/>
                </a:solidFill>
              </a:rPr>
              <a:t>knowledge</a:t>
            </a:r>
          </a:p>
        </p:txBody>
      </p:sp>
      <p:sp>
        <p:nvSpPr>
          <p:cNvPr id="2159662" name="Text Box 46"/>
          <p:cNvSpPr txBox="1">
            <a:spLocks noChangeArrowheads="1"/>
          </p:cNvSpPr>
          <p:nvPr/>
        </p:nvSpPr>
        <p:spPr bwMode="auto">
          <a:xfrm>
            <a:off x="3276600" y="5181600"/>
            <a:ext cx="1439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0C0C0"/>
                </a:solidFill>
              </a:rPr>
              <a:t>ignorance</a:t>
            </a:r>
          </a:p>
        </p:txBody>
      </p:sp>
      <p:grpSp>
        <p:nvGrpSpPr>
          <p:cNvPr id="2159663" name="Group 47"/>
          <p:cNvGrpSpPr>
            <a:grpSpLocks/>
          </p:cNvGrpSpPr>
          <p:nvPr/>
        </p:nvGrpSpPr>
        <p:grpSpPr bwMode="auto">
          <a:xfrm rot="-287336">
            <a:off x="3657600" y="6096000"/>
            <a:ext cx="685800" cy="608013"/>
            <a:chOff x="2256" y="1584"/>
            <a:chExt cx="1059" cy="912"/>
          </a:xfrm>
        </p:grpSpPr>
        <p:sp>
          <p:nvSpPr>
            <p:cNvPr id="2159664" name="Freeform 48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65" name="Rectangle 49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66" name="Rectangle 50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67" name="Rectangle 51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68" name="Rectangle 52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69" name="Oval 53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70" name="AutoShape 54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71" name="AutoShape 55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72" name="Oval 56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73" name="AutoShape 57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9674" name="Group 58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59675" name="Oval 5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676" name="Oval 6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9677" name="Group 61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59678" name="Oval 6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679" name="Oval 6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9680" name="Oval 64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1" name="Oval 65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2" name="Oval 66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3" name="Oval 67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684" name="Group 68"/>
          <p:cNvGrpSpPr>
            <a:grpSpLocks/>
          </p:cNvGrpSpPr>
          <p:nvPr/>
        </p:nvGrpSpPr>
        <p:grpSpPr bwMode="auto">
          <a:xfrm rot="-287336">
            <a:off x="5638800" y="3657600"/>
            <a:ext cx="685800" cy="608013"/>
            <a:chOff x="2256" y="1584"/>
            <a:chExt cx="1059" cy="912"/>
          </a:xfrm>
        </p:grpSpPr>
        <p:sp>
          <p:nvSpPr>
            <p:cNvPr id="2159685" name="Freeform 69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9686" name="Rectangle 70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7" name="Rectangle 71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8" name="Rectangle 72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89" name="Rectangle 73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90" name="Oval 74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91" name="AutoShape 75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92" name="AutoShape 76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93" name="Oval 77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94" name="AutoShape 78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9695" name="Group 79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59696" name="Oval 8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697" name="Oval 8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9698" name="Group 82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59699" name="Oval 8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9700" name="Oval 8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9701" name="Oval 85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02" name="Oval 86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03" name="Oval 87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04" name="Oval 88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Bayesian “Rationality”</a:t>
            </a:r>
          </a:p>
        </p:txBody>
      </p:sp>
      <p:sp>
        <p:nvSpPr>
          <p:cNvPr id="2160643" name="Rectangle 3"/>
          <p:cNvSpPr>
            <a:spLocks noChangeArrowheads="1"/>
          </p:cNvSpPr>
          <p:nvPr/>
        </p:nvSpPr>
        <p:spPr bwMode="auto">
          <a:xfrm>
            <a:off x="1676400" y="1905000"/>
            <a:ext cx="18288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1/3</a:t>
            </a:r>
          </a:p>
        </p:txBody>
      </p:sp>
      <p:sp>
        <p:nvSpPr>
          <p:cNvPr id="2160644" name="Rectangle 4"/>
          <p:cNvSpPr>
            <a:spLocks noChangeArrowheads="1"/>
          </p:cNvSpPr>
          <p:nvPr/>
        </p:nvSpPr>
        <p:spPr bwMode="auto">
          <a:xfrm>
            <a:off x="3505200" y="1905000"/>
            <a:ext cx="1828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60645" name="Rectangle 5"/>
          <p:cNvSpPr>
            <a:spLocks noChangeArrowheads="1"/>
          </p:cNvSpPr>
          <p:nvPr/>
        </p:nvSpPr>
        <p:spPr bwMode="auto">
          <a:xfrm>
            <a:off x="5334000" y="1905000"/>
            <a:ext cx="1828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2160646" name="Rectangle 6"/>
          <p:cNvSpPr>
            <a:spLocks noChangeArrowheads="1"/>
          </p:cNvSpPr>
          <p:nvPr/>
        </p:nvSpPr>
        <p:spPr bwMode="auto">
          <a:xfrm>
            <a:off x="3276600" y="4648200"/>
            <a:ext cx="685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514"/>
                </a:solidFill>
              </a:rPr>
              <a:t>a</a:t>
            </a:r>
          </a:p>
        </p:txBody>
      </p:sp>
      <p:sp>
        <p:nvSpPr>
          <p:cNvPr id="2160647" name="Text Box 7"/>
          <p:cNvSpPr txBox="1">
            <a:spLocks noChangeArrowheads="1"/>
          </p:cNvSpPr>
          <p:nvPr/>
        </p:nvSpPr>
        <p:spPr bwMode="auto">
          <a:xfrm>
            <a:off x="4724400" y="47244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&gt;</a:t>
            </a:r>
          </a:p>
        </p:txBody>
      </p:sp>
      <p:sp>
        <p:nvSpPr>
          <p:cNvPr id="2160648" name="Rectangle 8"/>
          <p:cNvSpPr>
            <a:spLocks noChangeArrowheads="1"/>
          </p:cNvSpPr>
          <p:nvPr/>
        </p:nvSpPr>
        <p:spPr bwMode="auto">
          <a:xfrm>
            <a:off x="5334000" y="4648200"/>
            <a:ext cx="6858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grpSp>
        <p:nvGrpSpPr>
          <p:cNvPr id="2160649" name="Group 9"/>
          <p:cNvGrpSpPr>
            <a:grpSpLocks/>
          </p:cNvGrpSpPr>
          <p:nvPr/>
        </p:nvGrpSpPr>
        <p:grpSpPr bwMode="auto">
          <a:xfrm>
            <a:off x="3276600" y="5638800"/>
            <a:ext cx="1371600" cy="457200"/>
            <a:chOff x="3312" y="3360"/>
            <a:chExt cx="864" cy="288"/>
          </a:xfrm>
        </p:grpSpPr>
        <p:sp>
          <p:nvSpPr>
            <p:cNvPr id="2160650" name="Rectangle 10"/>
            <p:cNvSpPr>
              <a:spLocks noChangeArrowheads="1"/>
            </p:cNvSpPr>
            <p:nvPr/>
          </p:nvSpPr>
          <p:spPr bwMode="auto">
            <a:xfrm>
              <a:off x="3312" y="3360"/>
              <a:ext cx="432" cy="28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a</a:t>
              </a:r>
            </a:p>
          </p:txBody>
        </p:sp>
        <p:sp>
          <p:nvSpPr>
            <p:cNvPr id="2160651" name="Rectangle 11"/>
            <p:cNvSpPr>
              <a:spLocks noChangeArrowheads="1"/>
            </p:cNvSpPr>
            <p:nvPr/>
          </p:nvSpPr>
          <p:spPr bwMode="auto">
            <a:xfrm>
              <a:off x="3744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</p:grpSp>
      <p:sp>
        <p:nvSpPr>
          <p:cNvPr id="2160652" name="Text Box 12"/>
          <p:cNvSpPr txBox="1">
            <a:spLocks noChangeArrowheads="1"/>
          </p:cNvSpPr>
          <p:nvPr/>
        </p:nvSpPr>
        <p:spPr bwMode="auto">
          <a:xfrm>
            <a:off x="4724400" y="5715000"/>
            <a:ext cx="411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&gt;</a:t>
            </a:r>
          </a:p>
        </p:txBody>
      </p:sp>
      <p:grpSp>
        <p:nvGrpSpPr>
          <p:cNvPr id="2160653" name="Group 13"/>
          <p:cNvGrpSpPr>
            <a:grpSpLocks/>
          </p:cNvGrpSpPr>
          <p:nvPr/>
        </p:nvGrpSpPr>
        <p:grpSpPr bwMode="auto">
          <a:xfrm>
            <a:off x="6934200" y="4876800"/>
            <a:ext cx="969963" cy="1219200"/>
            <a:chOff x="4560" y="912"/>
            <a:chExt cx="764" cy="960"/>
          </a:xfrm>
        </p:grpSpPr>
        <p:sp>
          <p:nvSpPr>
            <p:cNvPr id="2160654" name="Rectangle 14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55" name="Rectangle 15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56" name="Line 16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0657" name="Rectangle 17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58" name="Rectangle 18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59" name="Rectangle 19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0" name="Rectangle 20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1" name="Oval 21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2" name="Oval 22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3" name="Oval 23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4" name="Oval 24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5" name="Oval 25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66" name="Freeform 26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0667" name="Oval 27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0668" name="Group 28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60669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670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0671" name="Group 31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60672" name="Oval 3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0673" name="Oval 3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0674" name="Rectangle 34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75" name="Line 35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0676" name="Line 36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0677" name="Oval 37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0678" name="Group 38"/>
          <p:cNvGrpSpPr>
            <a:grpSpLocks/>
          </p:cNvGrpSpPr>
          <p:nvPr/>
        </p:nvGrpSpPr>
        <p:grpSpPr bwMode="auto">
          <a:xfrm>
            <a:off x="5334000" y="5562600"/>
            <a:ext cx="1371600" cy="579438"/>
            <a:chOff x="2064" y="3312"/>
            <a:chExt cx="864" cy="365"/>
          </a:xfrm>
        </p:grpSpPr>
        <p:sp>
          <p:nvSpPr>
            <p:cNvPr id="2160679" name="Rectangle 39"/>
            <p:cNvSpPr>
              <a:spLocks noChangeArrowheads="1"/>
            </p:cNvSpPr>
            <p:nvPr/>
          </p:nvSpPr>
          <p:spPr bwMode="auto">
            <a:xfrm>
              <a:off x="2064" y="3360"/>
              <a:ext cx="432" cy="28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680" name="Rectangle 40"/>
            <p:cNvSpPr>
              <a:spLocks noChangeArrowheads="1"/>
            </p:cNvSpPr>
            <p:nvPr/>
          </p:nvSpPr>
          <p:spPr bwMode="auto">
            <a:xfrm>
              <a:off x="2496" y="3360"/>
              <a:ext cx="432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000514"/>
                  </a:solidFill>
                </a:rPr>
                <a:t>c</a:t>
              </a:r>
            </a:p>
          </p:txBody>
        </p:sp>
        <p:sp>
          <p:nvSpPr>
            <p:cNvPr id="2160681" name="Text Box 41"/>
            <p:cNvSpPr txBox="1">
              <a:spLocks noChangeArrowheads="1"/>
            </p:cNvSpPr>
            <p:nvPr/>
          </p:nvSpPr>
          <p:spPr bwMode="auto">
            <a:xfrm>
              <a:off x="2160" y="3312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514"/>
                  </a:solidFill>
                </a:rPr>
                <a:t>b</a:t>
              </a:r>
            </a:p>
          </p:txBody>
        </p:sp>
      </p:grpSp>
      <p:sp>
        <p:nvSpPr>
          <p:cNvPr id="2160682" name="Text Box 42"/>
          <p:cNvSpPr txBox="1">
            <a:spLocks noChangeArrowheads="1"/>
          </p:cNvSpPr>
          <p:nvPr/>
        </p:nvSpPr>
        <p:spPr bwMode="auto">
          <a:xfrm>
            <a:off x="5410200" y="45720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514"/>
                </a:solidFill>
              </a:rPr>
              <a:t>b</a:t>
            </a:r>
          </a:p>
        </p:txBody>
      </p:sp>
      <p:sp>
        <p:nvSpPr>
          <p:cNvPr id="2160683" name="Text Box 43"/>
          <p:cNvSpPr txBox="1">
            <a:spLocks noChangeArrowheads="1"/>
          </p:cNvSpPr>
          <p:nvPr/>
        </p:nvSpPr>
        <p:spPr bwMode="auto">
          <a:xfrm>
            <a:off x="2971800" y="4191000"/>
            <a:ext cx="182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kno</a:t>
            </a:r>
            <a:r>
              <a:rPr lang="en-US" sz="2400">
                <a:solidFill>
                  <a:srgbClr val="C0C0C0"/>
                </a:solidFill>
              </a:rPr>
              <a:t>gnorance</a:t>
            </a:r>
          </a:p>
        </p:txBody>
      </p:sp>
      <p:sp>
        <p:nvSpPr>
          <p:cNvPr id="2160684" name="Text Box 44"/>
          <p:cNvSpPr txBox="1">
            <a:spLocks noChangeArrowheads="1"/>
          </p:cNvSpPr>
          <p:nvPr/>
        </p:nvSpPr>
        <p:spPr bwMode="auto">
          <a:xfrm>
            <a:off x="5181600" y="4191000"/>
            <a:ext cx="182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kno</a:t>
            </a:r>
            <a:r>
              <a:rPr lang="en-US" sz="2400">
                <a:solidFill>
                  <a:srgbClr val="C0C0C0"/>
                </a:solidFill>
              </a:rPr>
              <a:t>gnorance</a:t>
            </a:r>
          </a:p>
        </p:txBody>
      </p:sp>
      <p:sp>
        <p:nvSpPr>
          <p:cNvPr id="2160685" name="Text Box 45"/>
          <p:cNvSpPr txBox="1">
            <a:spLocks noChangeArrowheads="1"/>
          </p:cNvSpPr>
          <p:nvPr/>
        </p:nvSpPr>
        <p:spPr bwMode="auto">
          <a:xfrm>
            <a:off x="3048000" y="5181600"/>
            <a:ext cx="182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kno</a:t>
            </a:r>
            <a:r>
              <a:rPr lang="en-US" sz="2400">
                <a:solidFill>
                  <a:srgbClr val="C0C0C0"/>
                </a:solidFill>
              </a:rPr>
              <a:t>gnorance</a:t>
            </a:r>
          </a:p>
        </p:txBody>
      </p:sp>
      <p:sp>
        <p:nvSpPr>
          <p:cNvPr id="2160686" name="Text Box 46"/>
          <p:cNvSpPr txBox="1">
            <a:spLocks noChangeArrowheads="1"/>
          </p:cNvSpPr>
          <p:nvPr/>
        </p:nvSpPr>
        <p:spPr bwMode="auto">
          <a:xfrm>
            <a:off x="5181600" y="5181600"/>
            <a:ext cx="1822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knog</a:t>
            </a:r>
            <a:r>
              <a:rPr lang="en-US" sz="2400">
                <a:solidFill>
                  <a:srgbClr val="C0C0C0"/>
                </a:solidFill>
              </a:rPr>
              <a:t>norance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1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In Any Event</a:t>
            </a:r>
          </a:p>
        </p:txBody>
      </p:sp>
      <p:sp>
        <p:nvSpPr>
          <p:cNvPr id="2141187" name="Rectangle 3"/>
          <p:cNvSpPr>
            <a:spLocks noChangeArrowheads="1"/>
          </p:cNvSpPr>
          <p:nvPr/>
        </p:nvSpPr>
        <p:spPr bwMode="auto">
          <a:xfrm>
            <a:off x="609600" y="1981200"/>
            <a:ext cx="7391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The coherentist foundations of Bayesianism have </a:t>
            </a:r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nothing to do with short-run truth-conduciveness.</a:t>
            </a:r>
          </a:p>
        </p:txBody>
      </p:sp>
      <p:grpSp>
        <p:nvGrpSpPr>
          <p:cNvPr id="2141188" name="Group 4"/>
          <p:cNvGrpSpPr>
            <a:grpSpLocks/>
          </p:cNvGrpSpPr>
          <p:nvPr/>
        </p:nvGrpSpPr>
        <p:grpSpPr bwMode="auto">
          <a:xfrm>
            <a:off x="4267200" y="4343400"/>
            <a:ext cx="1092200" cy="1371600"/>
            <a:chOff x="4560" y="912"/>
            <a:chExt cx="764" cy="960"/>
          </a:xfrm>
        </p:grpSpPr>
        <p:sp>
          <p:nvSpPr>
            <p:cNvPr id="2141189" name="Rectangle 5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0" name="Rectangle 6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1" name="Line 7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1192" name="Rectangle 8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3" name="Rectangle 9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4" name="Rectangle 10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5" name="Rectangle 11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6" name="Oval 12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7" name="Oval 13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8" name="Oval 14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199" name="Oval 15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00" name="Oval 16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01" name="Freeform 17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1202" name="Oval 18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grpSp>
          <p:nvGrpSpPr>
            <p:cNvPr id="2141203" name="Group 19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41204" name="Oval 2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1205" name="Oval 2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1206" name="Group 22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41207" name="Oval 2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1208" name="Oval 2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1209" name="Rectangle 25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10" name="Line 26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1211" name="Line 27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1212" name="Oval 28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1213" name="Group 29"/>
          <p:cNvGrpSpPr>
            <a:grpSpLocks/>
          </p:cNvGrpSpPr>
          <p:nvPr/>
        </p:nvGrpSpPr>
        <p:grpSpPr bwMode="auto">
          <a:xfrm rot="-287336">
            <a:off x="3276600" y="4800600"/>
            <a:ext cx="1066800" cy="946150"/>
            <a:chOff x="2256" y="1584"/>
            <a:chExt cx="1059" cy="912"/>
          </a:xfrm>
        </p:grpSpPr>
        <p:sp>
          <p:nvSpPr>
            <p:cNvPr id="2141214" name="Freeform 30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1215" name="Rectangle 31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16" name="Rectangle 32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17" name="Rectangle 33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18" name="Rectangle 34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19" name="Oval 35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20" name="AutoShape 36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21" name="AutoShape 37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22" name="Oval 38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23" name="AutoShape 39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1224" name="Group 40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41225" name="Oval 4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1226" name="Oval 4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1227" name="Group 43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41228" name="Oval 44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1229" name="Oval 45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1230" name="Oval 46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31" name="Oval 47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32" name="Oval 48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1233" name="Oval 49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1234" name="Line 50"/>
          <p:cNvSpPr>
            <a:spLocks noChangeShapeType="1"/>
          </p:cNvSpPr>
          <p:nvPr/>
        </p:nvSpPr>
        <p:spPr bwMode="auto">
          <a:xfrm>
            <a:off x="3200400" y="35814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1235" name="Text Box 51"/>
          <p:cNvSpPr txBox="1">
            <a:spLocks noChangeArrowheads="1"/>
          </p:cNvSpPr>
          <p:nvPr/>
        </p:nvSpPr>
        <p:spPr bwMode="auto">
          <a:xfrm>
            <a:off x="4419600" y="35814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0"/>
              <a:t>Not so loud! </a:t>
            </a:r>
          </a:p>
        </p:txBody>
      </p:sp>
      <p:sp>
        <p:nvSpPr>
          <p:cNvPr id="2141236" name="Line 52"/>
          <p:cNvSpPr>
            <a:spLocks noChangeShapeType="1"/>
          </p:cNvSpPr>
          <p:nvPr/>
        </p:nvSpPr>
        <p:spPr bwMode="auto">
          <a:xfrm flipH="1">
            <a:off x="4800600" y="4191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Convergence</a:t>
            </a:r>
          </a:p>
        </p:txBody>
      </p:sp>
      <p:sp>
        <p:nvSpPr>
          <p:cNvPr id="214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Too-simple theories get shot down…</a:t>
            </a:r>
            <a:endParaRPr lang="en-US" sz="2400"/>
          </a:p>
        </p:txBody>
      </p:sp>
      <p:sp>
        <p:nvSpPr>
          <p:cNvPr id="2142212" name="Rectangle 4"/>
          <p:cNvSpPr>
            <a:spLocks noChangeArrowheads="1"/>
          </p:cNvSpPr>
          <p:nvPr/>
        </p:nvSpPr>
        <p:spPr bwMode="auto">
          <a:xfrm>
            <a:off x="3657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13" name="Rectangle 5"/>
          <p:cNvSpPr>
            <a:spLocks noChangeArrowheads="1"/>
          </p:cNvSpPr>
          <p:nvPr/>
        </p:nvSpPr>
        <p:spPr bwMode="auto">
          <a:xfrm>
            <a:off x="7086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42214" name="Group 6"/>
          <p:cNvGrpSpPr>
            <a:grpSpLocks/>
          </p:cNvGrpSpPr>
          <p:nvPr/>
        </p:nvGrpSpPr>
        <p:grpSpPr bwMode="auto">
          <a:xfrm rot="-759159">
            <a:off x="762000" y="4495800"/>
            <a:ext cx="2276475" cy="1219200"/>
            <a:chOff x="1350" y="2928"/>
            <a:chExt cx="1434" cy="768"/>
          </a:xfrm>
        </p:grpSpPr>
        <p:sp>
          <p:nvSpPr>
            <p:cNvPr id="2142215" name="Rectangle 7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16" name="Rectangle 8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17" name="Rectangle 9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18" name="Oval 10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19" name="Oval 11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2220" name="Group 12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2221" name="Oval 1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2222" name="Oval 1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2223" name="Group 15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2224" name="Oval 1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2225" name="Oval 1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2226" name="Oval 18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27" name="Oval 19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28" name="Freeform 20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2229" name="Group 21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2230" name="Freeform 22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2231" name="Rectangle 23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2232" name="Oval 24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2233" name="Oval 25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2234" name="Rectangle 26"/>
          <p:cNvSpPr>
            <a:spLocks noChangeArrowheads="1"/>
          </p:cNvSpPr>
          <p:nvPr/>
        </p:nvSpPr>
        <p:spPr bwMode="auto">
          <a:xfrm>
            <a:off x="3962400" y="43434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35" name="Rectangle 27"/>
          <p:cNvSpPr>
            <a:spLocks noChangeArrowheads="1"/>
          </p:cNvSpPr>
          <p:nvPr/>
        </p:nvSpPr>
        <p:spPr bwMode="auto">
          <a:xfrm>
            <a:off x="6400800" y="39624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36" name="Rectangle 28"/>
          <p:cNvSpPr>
            <a:spLocks noChangeArrowheads="1"/>
          </p:cNvSpPr>
          <p:nvPr/>
        </p:nvSpPr>
        <p:spPr bwMode="auto">
          <a:xfrm>
            <a:off x="7010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37" name="Text Box 29"/>
          <p:cNvSpPr txBox="1">
            <a:spLocks noChangeArrowheads="1"/>
          </p:cNvSpPr>
          <p:nvPr/>
        </p:nvSpPr>
        <p:spPr bwMode="auto">
          <a:xfrm>
            <a:off x="4800600" y="4267200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Complexity</a:t>
            </a:r>
          </a:p>
        </p:txBody>
      </p:sp>
      <p:sp>
        <p:nvSpPr>
          <p:cNvPr id="2142238" name="Line 30"/>
          <p:cNvSpPr>
            <a:spLocks noChangeShapeType="1"/>
          </p:cNvSpPr>
          <p:nvPr/>
        </p:nvSpPr>
        <p:spPr bwMode="auto">
          <a:xfrm>
            <a:off x="601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2239" name="Rectangle 31"/>
          <p:cNvSpPr>
            <a:spLocks noChangeArrowheads="1"/>
          </p:cNvSpPr>
          <p:nvPr/>
        </p:nvSpPr>
        <p:spPr bwMode="auto">
          <a:xfrm>
            <a:off x="5867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0" name="Rectangle 32"/>
          <p:cNvSpPr>
            <a:spLocks noChangeArrowheads="1"/>
          </p:cNvSpPr>
          <p:nvPr/>
        </p:nvSpPr>
        <p:spPr bwMode="auto">
          <a:xfrm>
            <a:off x="52578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1" name="Rectangle 33"/>
          <p:cNvSpPr>
            <a:spLocks noChangeArrowheads="1"/>
          </p:cNvSpPr>
          <p:nvPr/>
        </p:nvSpPr>
        <p:spPr bwMode="auto">
          <a:xfrm>
            <a:off x="4724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2" name="Text Box 34"/>
          <p:cNvSpPr txBox="1">
            <a:spLocks noChangeArrowheads="1"/>
          </p:cNvSpPr>
          <p:nvPr/>
        </p:nvSpPr>
        <p:spPr bwMode="auto">
          <a:xfrm>
            <a:off x="7391400" y="3962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Theories</a:t>
            </a:r>
          </a:p>
        </p:txBody>
      </p:sp>
      <p:sp>
        <p:nvSpPr>
          <p:cNvPr id="2142243" name="Freeform 35"/>
          <p:cNvSpPr>
            <a:spLocks/>
          </p:cNvSpPr>
          <p:nvPr/>
        </p:nvSpPr>
        <p:spPr bwMode="auto">
          <a:xfrm>
            <a:off x="3581400" y="2994025"/>
            <a:ext cx="4038600" cy="909638"/>
          </a:xfrm>
          <a:custGeom>
            <a:avLst/>
            <a:gdLst/>
            <a:ahLst/>
            <a:cxnLst>
              <a:cxn ang="0">
                <a:pos x="0" y="562"/>
              </a:cxn>
              <a:cxn ang="0">
                <a:pos x="583" y="479"/>
              </a:cxn>
              <a:cxn ang="0">
                <a:pos x="782" y="0"/>
              </a:cxn>
              <a:cxn ang="0">
                <a:pos x="1067" y="479"/>
              </a:cxn>
              <a:cxn ang="0">
                <a:pos x="2544" y="562"/>
              </a:cxn>
            </a:cxnLst>
            <a:rect l="0" t="0" r="r" b="b"/>
            <a:pathLst>
              <a:path w="2544" h="573">
                <a:moveTo>
                  <a:pt x="0" y="562"/>
                </a:moveTo>
                <a:cubicBezTo>
                  <a:pt x="97" y="548"/>
                  <a:pt x="453" y="573"/>
                  <a:pt x="583" y="479"/>
                </a:cubicBezTo>
                <a:cubicBezTo>
                  <a:pt x="713" y="385"/>
                  <a:pt x="701" y="0"/>
                  <a:pt x="782" y="0"/>
                </a:cubicBezTo>
                <a:cubicBezTo>
                  <a:pt x="863" y="0"/>
                  <a:pt x="773" y="385"/>
                  <a:pt x="1067" y="479"/>
                </a:cubicBezTo>
                <a:cubicBezTo>
                  <a:pt x="1361" y="573"/>
                  <a:pt x="2236" y="545"/>
                  <a:pt x="2544" y="562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2244" name="Text Box 36"/>
          <p:cNvSpPr txBox="1">
            <a:spLocks noChangeArrowheads="1"/>
          </p:cNvSpPr>
          <p:nvPr/>
        </p:nvSpPr>
        <p:spPr bwMode="auto">
          <a:xfrm>
            <a:off x="3505200" y="2971800"/>
            <a:ext cx="1095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Updated </a:t>
            </a:r>
          </a:p>
          <a:p>
            <a:r>
              <a:rPr lang="en-US" sz="1800"/>
              <a:t>opinion</a:t>
            </a:r>
          </a:p>
        </p:txBody>
      </p:sp>
      <p:sp>
        <p:nvSpPr>
          <p:cNvPr id="2142245" name="Rectangle 37"/>
          <p:cNvSpPr>
            <a:spLocks noChangeArrowheads="1"/>
          </p:cNvSpPr>
          <p:nvPr/>
        </p:nvSpPr>
        <p:spPr bwMode="auto">
          <a:xfrm>
            <a:off x="3962400" y="50292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6" name="Rectangle 38"/>
          <p:cNvSpPr>
            <a:spLocks noChangeArrowheads="1"/>
          </p:cNvSpPr>
          <p:nvPr/>
        </p:nvSpPr>
        <p:spPr bwMode="auto">
          <a:xfrm>
            <a:off x="4724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7" name="Rectangle 39"/>
          <p:cNvSpPr>
            <a:spLocks noChangeArrowheads="1"/>
          </p:cNvSpPr>
          <p:nvPr/>
        </p:nvSpPr>
        <p:spPr bwMode="auto">
          <a:xfrm>
            <a:off x="5257800" y="4038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8" name="Rectangle 40"/>
          <p:cNvSpPr>
            <a:spLocks noChangeArrowheads="1"/>
          </p:cNvSpPr>
          <p:nvPr/>
        </p:nvSpPr>
        <p:spPr bwMode="auto">
          <a:xfrm>
            <a:off x="59436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2249" name="Rectangle 41"/>
          <p:cNvSpPr>
            <a:spLocks noChangeArrowheads="1"/>
          </p:cNvSpPr>
          <p:nvPr/>
        </p:nvSpPr>
        <p:spPr bwMode="auto">
          <a:xfrm>
            <a:off x="7010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32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Convergence</a:t>
            </a:r>
          </a:p>
        </p:txBody>
      </p:sp>
      <p:sp>
        <p:nvSpPr>
          <p:cNvPr id="214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Plausibility is transferred to the next-simplest theory…</a:t>
            </a:r>
          </a:p>
        </p:txBody>
      </p:sp>
      <p:grpSp>
        <p:nvGrpSpPr>
          <p:cNvPr id="2143236" name="Group 4"/>
          <p:cNvGrpSpPr>
            <a:grpSpLocks/>
          </p:cNvGrpSpPr>
          <p:nvPr/>
        </p:nvGrpSpPr>
        <p:grpSpPr bwMode="auto">
          <a:xfrm rot="-759159">
            <a:off x="762000" y="4495800"/>
            <a:ext cx="2276475" cy="1219200"/>
            <a:chOff x="1350" y="2928"/>
            <a:chExt cx="1434" cy="768"/>
          </a:xfrm>
        </p:grpSpPr>
        <p:sp>
          <p:nvSpPr>
            <p:cNvPr id="2143237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38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39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40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41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3242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3243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3244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3245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3246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3247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3248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49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50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3251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3252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3253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3254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3255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3256" name="Rectangle 24"/>
          <p:cNvSpPr>
            <a:spLocks noChangeArrowheads="1"/>
          </p:cNvSpPr>
          <p:nvPr/>
        </p:nvSpPr>
        <p:spPr bwMode="auto">
          <a:xfrm rot="1107340">
            <a:off x="4114800" y="57912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57" name="Text Box 25"/>
          <p:cNvSpPr txBox="1">
            <a:spLocks noChangeArrowheads="1"/>
          </p:cNvSpPr>
          <p:nvPr/>
        </p:nvSpPr>
        <p:spPr bwMode="auto">
          <a:xfrm>
            <a:off x="2667000" y="4343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Blam!</a:t>
            </a:r>
          </a:p>
        </p:txBody>
      </p:sp>
      <p:sp>
        <p:nvSpPr>
          <p:cNvPr id="2143258" name="Rectangle 26"/>
          <p:cNvSpPr>
            <a:spLocks noChangeArrowheads="1"/>
          </p:cNvSpPr>
          <p:nvPr/>
        </p:nvSpPr>
        <p:spPr bwMode="auto">
          <a:xfrm>
            <a:off x="3657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59" name="Rectangle 27"/>
          <p:cNvSpPr>
            <a:spLocks noChangeArrowheads="1"/>
          </p:cNvSpPr>
          <p:nvPr/>
        </p:nvSpPr>
        <p:spPr bwMode="auto">
          <a:xfrm>
            <a:off x="7086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0" name="Rectangle 28"/>
          <p:cNvSpPr>
            <a:spLocks noChangeArrowheads="1"/>
          </p:cNvSpPr>
          <p:nvPr/>
        </p:nvSpPr>
        <p:spPr bwMode="auto">
          <a:xfrm>
            <a:off x="3962400" y="43434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1" name="Rectangle 29"/>
          <p:cNvSpPr>
            <a:spLocks noChangeArrowheads="1"/>
          </p:cNvSpPr>
          <p:nvPr/>
        </p:nvSpPr>
        <p:spPr bwMode="auto">
          <a:xfrm>
            <a:off x="6400800" y="39624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2" name="Rectangle 30"/>
          <p:cNvSpPr>
            <a:spLocks noChangeArrowheads="1"/>
          </p:cNvSpPr>
          <p:nvPr/>
        </p:nvSpPr>
        <p:spPr bwMode="auto">
          <a:xfrm>
            <a:off x="7010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3" name="Text Box 31"/>
          <p:cNvSpPr txBox="1">
            <a:spLocks noChangeArrowheads="1"/>
          </p:cNvSpPr>
          <p:nvPr/>
        </p:nvSpPr>
        <p:spPr bwMode="auto">
          <a:xfrm>
            <a:off x="4800600" y="4267200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Complexity</a:t>
            </a:r>
          </a:p>
        </p:txBody>
      </p:sp>
      <p:sp>
        <p:nvSpPr>
          <p:cNvPr id="2143264" name="Line 32"/>
          <p:cNvSpPr>
            <a:spLocks noChangeShapeType="1"/>
          </p:cNvSpPr>
          <p:nvPr/>
        </p:nvSpPr>
        <p:spPr bwMode="auto">
          <a:xfrm>
            <a:off x="601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3265" name="Rectangle 33"/>
          <p:cNvSpPr>
            <a:spLocks noChangeArrowheads="1"/>
          </p:cNvSpPr>
          <p:nvPr/>
        </p:nvSpPr>
        <p:spPr bwMode="auto">
          <a:xfrm>
            <a:off x="5867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6" name="Rectangle 34"/>
          <p:cNvSpPr>
            <a:spLocks noChangeArrowheads="1"/>
          </p:cNvSpPr>
          <p:nvPr/>
        </p:nvSpPr>
        <p:spPr bwMode="auto">
          <a:xfrm>
            <a:off x="52578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67" name="Text Box 35"/>
          <p:cNvSpPr txBox="1">
            <a:spLocks noChangeArrowheads="1"/>
          </p:cNvSpPr>
          <p:nvPr/>
        </p:nvSpPr>
        <p:spPr bwMode="auto">
          <a:xfrm>
            <a:off x="7391400" y="3962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Theories</a:t>
            </a:r>
          </a:p>
        </p:txBody>
      </p:sp>
      <p:sp>
        <p:nvSpPr>
          <p:cNvPr id="2143268" name="Freeform 36"/>
          <p:cNvSpPr>
            <a:spLocks/>
          </p:cNvSpPr>
          <p:nvPr/>
        </p:nvSpPr>
        <p:spPr bwMode="auto">
          <a:xfrm>
            <a:off x="3581400" y="2990850"/>
            <a:ext cx="4038600" cy="895350"/>
          </a:xfrm>
          <a:custGeom>
            <a:avLst/>
            <a:gdLst/>
            <a:ahLst/>
            <a:cxnLst>
              <a:cxn ang="0">
                <a:pos x="0" y="564"/>
              </a:cxn>
              <a:cxn ang="0">
                <a:pos x="920" y="466"/>
              </a:cxn>
              <a:cxn ang="0">
                <a:pos x="1108" y="2"/>
              </a:cxn>
              <a:cxn ang="0">
                <a:pos x="1322" y="456"/>
              </a:cxn>
              <a:cxn ang="0">
                <a:pos x="2544" y="564"/>
              </a:cxn>
            </a:cxnLst>
            <a:rect l="0" t="0" r="r" b="b"/>
            <a:pathLst>
              <a:path w="2544" h="564">
                <a:moveTo>
                  <a:pt x="0" y="564"/>
                </a:moveTo>
                <a:cubicBezTo>
                  <a:pt x="153" y="548"/>
                  <a:pt x="735" y="560"/>
                  <a:pt x="920" y="466"/>
                </a:cubicBezTo>
                <a:cubicBezTo>
                  <a:pt x="1105" y="372"/>
                  <a:pt x="1041" y="4"/>
                  <a:pt x="1108" y="2"/>
                </a:cubicBezTo>
                <a:cubicBezTo>
                  <a:pt x="1175" y="0"/>
                  <a:pt x="1083" y="362"/>
                  <a:pt x="1322" y="456"/>
                </a:cubicBezTo>
                <a:cubicBezTo>
                  <a:pt x="1561" y="550"/>
                  <a:pt x="2290" y="542"/>
                  <a:pt x="2544" y="564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3269" name="Text Box 37"/>
          <p:cNvSpPr txBox="1">
            <a:spLocks noChangeArrowheads="1"/>
          </p:cNvSpPr>
          <p:nvPr/>
        </p:nvSpPr>
        <p:spPr bwMode="auto">
          <a:xfrm>
            <a:off x="3505200" y="2971800"/>
            <a:ext cx="1095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Updated </a:t>
            </a:r>
          </a:p>
          <a:p>
            <a:r>
              <a:rPr lang="en-US" sz="1800"/>
              <a:t>opinion</a:t>
            </a:r>
          </a:p>
        </p:txBody>
      </p:sp>
      <p:sp>
        <p:nvSpPr>
          <p:cNvPr id="2143270" name="Rectangle 38"/>
          <p:cNvSpPr>
            <a:spLocks noChangeArrowheads="1"/>
          </p:cNvSpPr>
          <p:nvPr/>
        </p:nvSpPr>
        <p:spPr bwMode="auto">
          <a:xfrm>
            <a:off x="3962400" y="50292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71" name="Text Box 39"/>
          <p:cNvSpPr txBox="1">
            <a:spLocks noChangeArrowheads="1"/>
          </p:cNvSpPr>
          <p:nvPr/>
        </p:nvSpPr>
        <p:spPr bwMode="auto">
          <a:xfrm>
            <a:off x="4343400" y="3962400"/>
            <a:ext cx="773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Plink!</a:t>
            </a:r>
          </a:p>
        </p:txBody>
      </p:sp>
      <p:sp>
        <p:nvSpPr>
          <p:cNvPr id="2143272" name="Rectangle 40"/>
          <p:cNvSpPr>
            <a:spLocks noChangeArrowheads="1"/>
          </p:cNvSpPr>
          <p:nvPr/>
        </p:nvSpPr>
        <p:spPr bwMode="auto">
          <a:xfrm>
            <a:off x="5257800" y="4038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73" name="Rectangle 41"/>
          <p:cNvSpPr>
            <a:spLocks noChangeArrowheads="1"/>
          </p:cNvSpPr>
          <p:nvPr/>
        </p:nvSpPr>
        <p:spPr bwMode="auto">
          <a:xfrm>
            <a:off x="59436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74" name="Rectangle 42"/>
          <p:cNvSpPr>
            <a:spLocks noChangeArrowheads="1"/>
          </p:cNvSpPr>
          <p:nvPr/>
        </p:nvSpPr>
        <p:spPr bwMode="auto">
          <a:xfrm>
            <a:off x="7010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3275" name="Oval 43"/>
          <p:cNvSpPr>
            <a:spLocks noChangeArrowheads="1"/>
          </p:cNvSpPr>
          <p:nvPr/>
        </p:nvSpPr>
        <p:spPr bwMode="auto">
          <a:xfrm>
            <a:off x="43434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9355" name="Rectangle 2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Causal Discovery</a:t>
            </a:r>
          </a:p>
        </p:txBody>
      </p:sp>
      <p:sp>
        <p:nvSpPr>
          <p:cNvPr id="2019403" name="Line 75"/>
          <p:cNvSpPr>
            <a:spLocks noChangeShapeType="1"/>
          </p:cNvSpPr>
          <p:nvPr/>
        </p:nvSpPr>
        <p:spPr bwMode="auto">
          <a:xfrm flipV="1">
            <a:off x="2438400" y="40386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9404" name="Line 76"/>
          <p:cNvSpPr>
            <a:spLocks noChangeShapeType="1"/>
          </p:cNvSpPr>
          <p:nvPr/>
        </p:nvSpPr>
        <p:spPr bwMode="auto">
          <a:xfrm>
            <a:off x="2438400" y="33528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9405" name="Line 77"/>
          <p:cNvSpPr>
            <a:spLocks noChangeShapeType="1"/>
          </p:cNvSpPr>
          <p:nvPr/>
        </p:nvSpPr>
        <p:spPr bwMode="auto">
          <a:xfrm flipV="1">
            <a:off x="5105400" y="38862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9406" name="Text Box 78"/>
          <p:cNvSpPr txBox="1">
            <a:spLocks noChangeArrowheads="1"/>
          </p:cNvSpPr>
          <p:nvPr/>
        </p:nvSpPr>
        <p:spPr bwMode="auto">
          <a:xfrm>
            <a:off x="457200" y="29718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19407" name="Text Box 79"/>
          <p:cNvSpPr txBox="1">
            <a:spLocks noChangeArrowheads="1"/>
          </p:cNvSpPr>
          <p:nvPr/>
        </p:nvSpPr>
        <p:spPr bwMode="auto">
          <a:xfrm>
            <a:off x="457200" y="4267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19408" name="Text Box 80"/>
          <p:cNvSpPr txBox="1">
            <a:spLocks noChangeArrowheads="1"/>
          </p:cNvSpPr>
          <p:nvPr/>
        </p:nvSpPr>
        <p:spPr bwMode="auto">
          <a:xfrm>
            <a:off x="3200400" y="3581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19409" name="Text Box 81"/>
          <p:cNvSpPr txBox="1">
            <a:spLocks noChangeArrowheads="1"/>
          </p:cNvSpPr>
          <p:nvPr/>
        </p:nvSpPr>
        <p:spPr bwMode="auto">
          <a:xfrm>
            <a:off x="6096000" y="35814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grpSp>
        <p:nvGrpSpPr>
          <p:cNvPr id="2019484" name="Group 156"/>
          <p:cNvGrpSpPr>
            <a:grpSpLocks/>
          </p:cNvGrpSpPr>
          <p:nvPr/>
        </p:nvGrpSpPr>
        <p:grpSpPr bwMode="auto">
          <a:xfrm>
            <a:off x="7543800" y="5638800"/>
            <a:ext cx="1385888" cy="1219200"/>
            <a:chOff x="4464" y="3168"/>
            <a:chExt cx="873" cy="768"/>
          </a:xfrm>
        </p:grpSpPr>
        <p:sp>
          <p:nvSpPr>
            <p:cNvPr id="2019414" name="Oval 86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15" name="Rectangle 87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16" name="Rectangle 88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17" name="Rectangle 89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18" name="Rectangle 90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19" name="Oval 91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20" name="Oval 92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21" name="Oval 93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22" name="Oval 94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23" name="Oval 95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9424" name="Group 96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9425" name="Freeform 97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9426" name="Freeform 98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9427" name="Oval 99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9428" name="Group 100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9429" name="Oval 10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9430" name="Oval 10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9431" name="Freeform 103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9432" name="Group 104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9433" name="Oval 10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9434" name="Oval 10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19485" name="Group 157"/>
          <p:cNvGrpSpPr>
            <a:grpSpLocks/>
          </p:cNvGrpSpPr>
          <p:nvPr/>
        </p:nvGrpSpPr>
        <p:grpSpPr bwMode="auto">
          <a:xfrm>
            <a:off x="6248400" y="5334000"/>
            <a:ext cx="1385888" cy="1447800"/>
            <a:chOff x="2928" y="3072"/>
            <a:chExt cx="873" cy="912"/>
          </a:xfrm>
        </p:grpSpPr>
        <p:sp>
          <p:nvSpPr>
            <p:cNvPr id="2019435" name="Oval 107"/>
            <p:cNvSpPr>
              <a:spLocks noChangeArrowheads="1"/>
            </p:cNvSpPr>
            <p:nvPr/>
          </p:nvSpPr>
          <p:spPr bwMode="auto">
            <a:xfrm rot="-1373433">
              <a:off x="2928" y="3351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36" name="Rectangle 108"/>
            <p:cNvSpPr>
              <a:spLocks noChangeArrowheads="1"/>
            </p:cNvSpPr>
            <p:nvPr/>
          </p:nvSpPr>
          <p:spPr bwMode="auto">
            <a:xfrm rot="1879721">
              <a:off x="2976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37" name="Rectangle 109"/>
            <p:cNvSpPr>
              <a:spLocks noChangeArrowheads="1"/>
            </p:cNvSpPr>
            <p:nvPr/>
          </p:nvSpPr>
          <p:spPr bwMode="auto">
            <a:xfrm rot="-2120236">
              <a:off x="3447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38" name="Rectangle 110"/>
            <p:cNvSpPr>
              <a:spLocks noChangeArrowheads="1"/>
            </p:cNvSpPr>
            <p:nvPr/>
          </p:nvSpPr>
          <p:spPr bwMode="auto">
            <a:xfrm>
              <a:off x="3447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39" name="Rectangle 111"/>
            <p:cNvSpPr>
              <a:spLocks noChangeArrowheads="1"/>
            </p:cNvSpPr>
            <p:nvPr/>
          </p:nvSpPr>
          <p:spPr bwMode="auto">
            <a:xfrm>
              <a:off x="3250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0" name="Oval 112"/>
            <p:cNvSpPr>
              <a:spLocks noChangeArrowheads="1"/>
            </p:cNvSpPr>
            <p:nvPr/>
          </p:nvSpPr>
          <p:spPr bwMode="auto">
            <a:xfrm>
              <a:off x="3172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1" name="Oval 113"/>
            <p:cNvSpPr>
              <a:spLocks noChangeArrowheads="1"/>
            </p:cNvSpPr>
            <p:nvPr/>
          </p:nvSpPr>
          <p:spPr bwMode="auto">
            <a:xfrm>
              <a:off x="3200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2" name="Oval 114"/>
            <p:cNvSpPr>
              <a:spLocks noChangeArrowheads="1"/>
            </p:cNvSpPr>
            <p:nvPr/>
          </p:nvSpPr>
          <p:spPr bwMode="auto">
            <a:xfrm rot="1722357">
              <a:off x="3093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3" name="Oval 115"/>
            <p:cNvSpPr>
              <a:spLocks noChangeArrowheads="1"/>
            </p:cNvSpPr>
            <p:nvPr/>
          </p:nvSpPr>
          <p:spPr bwMode="auto">
            <a:xfrm>
              <a:off x="3407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4" name="Oval 116"/>
            <p:cNvSpPr>
              <a:spLocks noChangeArrowheads="1"/>
            </p:cNvSpPr>
            <p:nvPr/>
          </p:nvSpPr>
          <p:spPr bwMode="auto">
            <a:xfrm rot="-1373433">
              <a:off x="3683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5" name="Oval 117"/>
            <p:cNvSpPr>
              <a:spLocks noChangeArrowheads="1"/>
            </p:cNvSpPr>
            <p:nvPr/>
          </p:nvSpPr>
          <p:spPr bwMode="auto">
            <a:xfrm rot="-1373433">
              <a:off x="2937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46" name="Freeform 118"/>
            <p:cNvSpPr>
              <a:spLocks/>
            </p:cNvSpPr>
            <p:nvPr/>
          </p:nvSpPr>
          <p:spPr bwMode="auto">
            <a:xfrm>
              <a:off x="3321" y="350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9447" name="Oval 119"/>
            <p:cNvSpPr>
              <a:spLocks noChangeArrowheads="1"/>
            </p:cNvSpPr>
            <p:nvPr/>
          </p:nvSpPr>
          <p:spPr bwMode="auto">
            <a:xfrm>
              <a:off x="3168" y="3072"/>
              <a:ext cx="336" cy="96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9448" name="Group 120"/>
            <p:cNvGrpSpPr>
              <a:grpSpLocks/>
            </p:cNvGrpSpPr>
            <p:nvPr/>
          </p:nvGrpSpPr>
          <p:grpSpPr bwMode="auto">
            <a:xfrm flipH="1">
              <a:off x="3226" y="3303"/>
              <a:ext cx="289" cy="119"/>
              <a:chOff x="3226" y="3303"/>
              <a:chExt cx="289" cy="119"/>
            </a:xfrm>
          </p:grpSpPr>
          <p:grpSp>
            <p:nvGrpSpPr>
              <p:cNvPr id="2019449" name="Group 121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19450" name="Oval 122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9451" name="Oval 123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19452" name="Group 124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19453" name="Oval 125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9454" name="Oval 126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019455" name="Rectangle 127"/>
          <p:cNvSpPr>
            <a:spLocks noChangeArrowheads="1"/>
          </p:cNvSpPr>
          <p:nvPr/>
        </p:nvSpPr>
        <p:spPr bwMode="auto">
          <a:xfrm>
            <a:off x="381000" y="1219200"/>
            <a:ext cx="7924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Patterns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of conditional correlation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imply unambiguous causal conclusions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20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(Pearl, Spirtes, Glymour, Scheines, etc.)</a:t>
            </a:r>
          </a:p>
        </p:txBody>
      </p:sp>
      <p:grpSp>
        <p:nvGrpSpPr>
          <p:cNvPr id="2019487" name="Group 159"/>
          <p:cNvGrpSpPr>
            <a:grpSpLocks/>
          </p:cNvGrpSpPr>
          <p:nvPr/>
        </p:nvGrpSpPr>
        <p:grpSpPr bwMode="auto">
          <a:xfrm>
            <a:off x="3886200" y="5410200"/>
            <a:ext cx="1600200" cy="1371600"/>
            <a:chOff x="2448" y="3024"/>
            <a:chExt cx="1008" cy="864"/>
          </a:xfrm>
        </p:grpSpPr>
        <p:sp>
          <p:nvSpPr>
            <p:cNvPr id="2019457" name="AutoShape 129"/>
            <p:cNvSpPr>
              <a:spLocks noChangeArrowheads="1"/>
            </p:cNvSpPr>
            <p:nvPr/>
          </p:nvSpPr>
          <p:spPr bwMode="auto">
            <a:xfrm rot="-2069312">
              <a:off x="268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58" name="AutoShape 130"/>
            <p:cNvSpPr>
              <a:spLocks noChangeArrowheads="1"/>
            </p:cNvSpPr>
            <p:nvPr/>
          </p:nvSpPr>
          <p:spPr bwMode="auto">
            <a:xfrm rot="2069312" flipH="1">
              <a:off x="292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0" name="Oval 132"/>
            <p:cNvSpPr>
              <a:spLocks noChangeArrowheads="1"/>
            </p:cNvSpPr>
            <p:nvPr/>
          </p:nvSpPr>
          <p:spPr bwMode="auto">
            <a:xfrm rot="-1373433">
              <a:off x="2448" y="3255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1" name="Rectangle 133"/>
            <p:cNvSpPr>
              <a:spLocks noChangeArrowheads="1"/>
            </p:cNvSpPr>
            <p:nvPr/>
          </p:nvSpPr>
          <p:spPr bwMode="auto">
            <a:xfrm rot="1879721">
              <a:off x="2496" y="3396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2" name="Rectangle 134"/>
            <p:cNvSpPr>
              <a:spLocks noChangeArrowheads="1"/>
            </p:cNvSpPr>
            <p:nvPr/>
          </p:nvSpPr>
          <p:spPr bwMode="auto">
            <a:xfrm rot="-2120236">
              <a:off x="2967" y="3441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3" name="Rectangle 135"/>
            <p:cNvSpPr>
              <a:spLocks noChangeArrowheads="1"/>
            </p:cNvSpPr>
            <p:nvPr/>
          </p:nvSpPr>
          <p:spPr bwMode="auto">
            <a:xfrm>
              <a:off x="2967" y="3620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4" name="Rectangle 136"/>
            <p:cNvSpPr>
              <a:spLocks noChangeArrowheads="1"/>
            </p:cNvSpPr>
            <p:nvPr/>
          </p:nvSpPr>
          <p:spPr bwMode="auto">
            <a:xfrm>
              <a:off x="2770" y="3665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5" name="Oval 137"/>
            <p:cNvSpPr>
              <a:spLocks noChangeArrowheads="1"/>
            </p:cNvSpPr>
            <p:nvPr/>
          </p:nvSpPr>
          <p:spPr bwMode="auto">
            <a:xfrm>
              <a:off x="2692" y="3441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6" name="Oval 138"/>
            <p:cNvSpPr>
              <a:spLocks noChangeArrowheads="1"/>
            </p:cNvSpPr>
            <p:nvPr/>
          </p:nvSpPr>
          <p:spPr bwMode="auto">
            <a:xfrm rot="1722357">
              <a:off x="2613" y="3754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7" name="Oval 139"/>
            <p:cNvSpPr>
              <a:spLocks noChangeArrowheads="1"/>
            </p:cNvSpPr>
            <p:nvPr/>
          </p:nvSpPr>
          <p:spPr bwMode="auto">
            <a:xfrm>
              <a:off x="2927" y="3799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8" name="Oval 140"/>
            <p:cNvSpPr>
              <a:spLocks noChangeArrowheads="1"/>
            </p:cNvSpPr>
            <p:nvPr/>
          </p:nvSpPr>
          <p:spPr bwMode="auto">
            <a:xfrm rot="-1373433">
              <a:off x="3203" y="332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69" name="Oval 141"/>
            <p:cNvSpPr>
              <a:spLocks noChangeArrowheads="1"/>
            </p:cNvSpPr>
            <p:nvPr/>
          </p:nvSpPr>
          <p:spPr bwMode="auto">
            <a:xfrm rot="-1373433">
              <a:off x="2457" y="326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9470" name="Group 142"/>
            <p:cNvGrpSpPr>
              <a:grpSpLocks/>
            </p:cNvGrpSpPr>
            <p:nvPr/>
          </p:nvGrpSpPr>
          <p:grpSpPr bwMode="auto">
            <a:xfrm>
              <a:off x="2832" y="3456"/>
              <a:ext cx="144" cy="240"/>
              <a:chOff x="4992" y="1776"/>
              <a:chExt cx="432" cy="720"/>
            </a:xfrm>
          </p:grpSpPr>
          <p:sp>
            <p:nvSpPr>
              <p:cNvPr id="2019471" name="Freeform 143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9472" name="Freeform 144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9473" name="Oval 145"/>
            <p:cNvSpPr>
              <a:spLocks noChangeArrowheads="1"/>
            </p:cNvSpPr>
            <p:nvPr/>
          </p:nvSpPr>
          <p:spPr bwMode="auto">
            <a:xfrm>
              <a:off x="2720" y="3120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9477" name="Freeform 149"/>
            <p:cNvSpPr>
              <a:spLocks/>
            </p:cNvSpPr>
            <p:nvPr/>
          </p:nvSpPr>
          <p:spPr bwMode="auto">
            <a:xfrm flipV="1">
              <a:off x="2841" y="3408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9486" name="Group 158"/>
            <p:cNvGrpSpPr>
              <a:grpSpLocks/>
            </p:cNvGrpSpPr>
            <p:nvPr/>
          </p:nvGrpSpPr>
          <p:grpSpPr bwMode="auto">
            <a:xfrm flipH="1">
              <a:off x="2746" y="3207"/>
              <a:ext cx="289" cy="119"/>
              <a:chOff x="2746" y="3207"/>
              <a:chExt cx="289" cy="119"/>
            </a:xfrm>
          </p:grpSpPr>
          <p:grpSp>
            <p:nvGrpSpPr>
              <p:cNvPr id="2019474" name="Group 146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19475" name="Oval 147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9476" name="Oval 148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19478" name="Group 150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19479" name="Oval 151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9480" name="Oval 152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19481" name="Group 153"/>
            <p:cNvGrpSpPr>
              <a:grpSpLocks/>
            </p:cNvGrpSpPr>
            <p:nvPr/>
          </p:nvGrpSpPr>
          <p:grpSpPr bwMode="auto">
            <a:xfrm>
              <a:off x="3264" y="3144"/>
              <a:ext cx="192" cy="360"/>
              <a:chOff x="3120" y="4152"/>
              <a:chExt cx="336" cy="792"/>
            </a:xfrm>
          </p:grpSpPr>
          <p:sp>
            <p:nvSpPr>
              <p:cNvPr id="2019482" name="Rectangle 154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9483" name="Oval 155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9488" name="Text Box 160"/>
          <p:cNvSpPr txBox="1">
            <a:spLocks noChangeArrowheads="1"/>
          </p:cNvSpPr>
          <p:nvPr/>
        </p:nvSpPr>
        <p:spPr bwMode="auto">
          <a:xfrm>
            <a:off x="5105400" y="4419600"/>
            <a:ext cx="3752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Eliminate protein C!</a:t>
            </a:r>
          </a:p>
        </p:txBody>
      </p:sp>
      <p:sp>
        <p:nvSpPr>
          <p:cNvPr id="2019489" name="Line 161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2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Convergence</a:t>
            </a:r>
          </a:p>
        </p:txBody>
      </p:sp>
      <p:sp>
        <p:nvSpPr>
          <p:cNvPr id="214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Plausibility is transferred to the next-simplest theory…</a:t>
            </a:r>
          </a:p>
        </p:txBody>
      </p:sp>
      <p:grpSp>
        <p:nvGrpSpPr>
          <p:cNvPr id="2144260" name="Group 4"/>
          <p:cNvGrpSpPr>
            <a:grpSpLocks/>
          </p:cNvGrpSpPr>
          <p:nvPr/>
        </p:nvGrpSpPr>
        <p:grpSpPr bwMode="auto">
          <a:xfrm rot="-759159">
            <a:off x="762000" y="4495800"/>
            <a:ext cx="2276475" cy="1219200"/>
            <a:chOff x="1350" y="2928"/>
            <a:chExt cx="1434" cy="768"/>
          </a:xfrm>
        </p:grpSpPr>
        <p:sp>
          <p:nvSpPr>
            <p:cNvPr id="2144261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62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63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64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65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4266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4267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4268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4269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4270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4271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4272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73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74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4275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4276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4277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4278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4279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4280" name="Rectangle 24"/>
          <p:cNvSpPr>
            <a:spLocks noChangeArrowheads="1"/>
          </p:cNvSpPr>
          <p:nvPr/>
        </p:nvSpPr>
        <p:spPr bwMode="auto">
          <a:xfrm rot="1107340">
            <a:off x="4114800" y="57912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1" name="Rectangle 25"/>
          <p:cNvSpPr>
            <a:spLocks noChangeArrowheads="1"/>
          </p:cNvSpPr>
          <p:nvPr/>
        </p:nvSpPr>
        <p:spPr bwMode="auto">
          <a:xfrm rot="828693">
            <a:off x="4876800" y="57150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2" name="Text Box 26"/>
          <p:cNvSpPr txBox="1">
            <a:spLocks noChangeArrowheads="1"/>
          </p:cNvSpPr>
          <p:nvPr/>
        </p:nvSpPr>
        <p:spPr bwMode="auto">
          <a:xfrm>
            <a:off x="2667000" y="4343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Blam!</a:t>
            </a:r>
          </a:p>
        </p:txBody>
      </p:sp>
      <p:sp>
        <p:nvSpPr>
          <p:cNvPr id="2144283" name="Rectangle 27"/>
          <p:cNvSpPr>
            <a:spLocks noChangeArrowheads="1"/>
          </p:cNvSpPr>
          <p:nvPr/>
        </p:nvSpPr>
        <p:spPr bwMode="auto">
          <a:xfrm>
            <a:off x="3657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4" name="Rectangle 28"/>
          <p:cNvSpPr>
            <a:spLocks noChangeArrowheads="1"/>
          </p:cNvSpPr>
          <p:nvPr/>
        </p:nvSpPr>
        <p:spPr bwMode="auto">
          <a:xfrm>
            <a:off x="7086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5" name="Rectangle 29"/>
          <p:cNvSpPr>
            <a:spLocks noChangeArrowheads="1"/>
          </p:cNvSpPr>
          <p:nvPr/>
        </p:nvSpPr>
        <p:spPr bwMode="auto">
          <a:xfrm>
            <a:off x="3962400" y="43434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6" name="Rectangle 30"/>
          <p:cNvSpPr>
            <a:spLocks noChangeArrowheads="1"/>
          </p:cNvSpPr>
          <p:nvPr/>
        </p:nvSpPr>
        <p:spPr bwMode="auto">
          <a:xfrm>
            <a:off x="6400800" y="39624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7" name="Rectangle 31"/>
          <p:cNvSpPr>
            <a:spLocks noChangeArrowheads="1"/>
          </p:cNvSpPr>
          <p:nvPr/>
        </p:nvSpPr>
        <p:spPr bwMode="auto">
          <a:xfrm>
            <a:off x="7010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88" name="Text Box 32"/>
          <p:cNvSpPr txBox="1">
            <a:spLocks noChangeArrowheads="1"/>
          </p:cNvSpPr>
          <p:nvPr/>
        </p:nvSpPr>
        <p:spPr bwMode="auto">
          <a:xfrm>
            <a:off x="4800600" y="4267200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Complexity</a:t>
            </a:r>
          </a:p>
        </p:txBody>
      </p:sp>
      <p:sp>
        <p:nvSpPr>
          <p:cNvPr id="2144289" name="Line 33"/>
          <p:cNvSpPr>
            <a:spLocks noChangeShapeType="1"/>
          </p:cNvSpPr>
          <p:nvPr/>
        </p:nvSpPr>
        <p:spPr bwMode="auto">
          <a:xfrm>
            <a:off x="601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4290" name="Rectangle 34"/>
          <p:cNvSpPr>
            <a:spLocks noChangeArrowheads="1"/>
          </p:cNvSpPr>
          <p:nvPr/>
        </p:nvSpPr>
        <p:spPr bwMode="auto">
          <a:xfrm>
            <a:off x="5867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91" name="Text Box 35"/>
          <p:cNvSpPr txBox="1">
            <a:spLocks noChangeArrowheads="1"/>
          </p:cNvSpPr>
          <p:nvPr/>
        </p:nvSpPr>
        <p:spPr bwMode="auto">
          <a:xfrm>
            <a:off x="7391400" y="3962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Theories</a:t>
            </a:r>
          </a:p>
        </p:txBody>
      </p:sp>
      <p:sp>
        <p:nvSpPr>
          <p:cNvPr id="2144292" name="Freeform 36"/>
          <p:cNvSpPr>
            <a:spLocks/>
          </p:cNvSpPr>
          <p:nvPr/>
        </p:nvSpPr>
        <p:spPr bwMode="auto">
          <a:xfrm>
            <a:off x="3581400" y="2960688"/>
            <a:ext cx="4038600" cy="971550"/>
          </a:xfrm>
          <a:custGeom>
            <a:avLst/>
            <a:gdLst/>
            <a:ahLst/>
            <a:cxnLst>
              <a:cxn ang="0">
                <a:pos x="0" y="583"/>
              </a:cxn>
              <a:cxn ang="0">
                <a:pos x="1307" y="510"/>
              </a:cxn>
              <a:cxn ang="0">
                <a:pos x="1531" y="1"/>
              </a:cxn>
              <a:cxn ang="0">
                <a:pos x="1710" y="515"/>
              </a:cxn>
              <a:cxn ang="0">
                <a:pos x="2544" y="583"/>
              </a:cxn>
            </a:cxnLst>
            <a:rect l="0" t="0" r="r" b="b"/>
            <a:pathLst>
              <a:path w="2544" h="612">
                <a:moveTo>
                  <a:pt x="0" y="583"/>
                </a:moveTo>
                <a:cubicBezTo>
                  <a:pt x="218" y="571"/>
                  <a:pt x="1052" y="607"/>
                  <a:pt x="1307" y="510"/>
                </a:cubicBezTo>
                <a:cubicBezTo>
                  <a:pt x="1562" y="413"/>
                  <a:pt x="1464" y="0"/>
                  <a:pt x="1531" y="1"/>
                </a:cubicBezTo>
                <a:cubicBezTo>
                  <a:pt x="1598" y="2"/>
                  <a:pt x="1541" y="418"/>
                  <a:pt x="1710" y="515"/>
                </a:cubicBezTo>
                <a:cubicBezTo>
                  <a:pt x="1879" y="612"/>
                  <a:pt x="2370" y="569"/>
                  <a:pt x="2544" y="583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4293" name="Text Box 37"/>
          <p:cNvSpPr txBox="1">
            <a:spLocks noChangeArrowheads="1"/>
          </p:cNvSpPr>
          <p:nvPr/>
        </p:nvSpPr>
        <p:spPr bwMode="auto">
          <a:xfrm>
            <a:off x="3505200" y="2971800"/>
            <a:ext cx="1095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Updated </a:t>
            </a:r>
          </a:p>
          <a:p>
            <a:r>
              <a:rPr lang="en-US" sz="1800"/>
              <a:t>opinion</a:t>
            </a:r>
          </a:p>
        </p:txBody>
      </p:sp>
      <p:sp>
        <p:nvSpPr>
          <p:cNvPr id="2144294" name="Rectangle 38"/>
          <p:cNvSpPr>
            <a:spLocks noChangeArrowheads="1"/>
          </p:cNvSpPr>
          <p:nvPr/>
        </p:nvSpPr>
        <p:spPr bwMode="auto">
          <a:xfrm>
            <a:off x="3962400" y="50292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95" name="Text Box 39"/>
          <p:cNvSpPr txBox="1">
            <a:spLocks noChangeArrowheads="1"/>
          </p:cNvSpPr>
          <p:nvPr/>
        </p:nvSpPr>
        <p:spPr bwMode="auto">
          <a:xfrm>
            <a:off x="5029200" y="3962400"/>
            <a:ext cx="773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Plink!</a:t>
            </a:r>
          </a:p>
        </p:txBody>
      </p:sp>
      <p:sp>
        <p:nvSpPr>
          <p:cNvPr id="2144296" name="Rectangle 40"/>
          <p:cNvSpPr>
            <a:spLocks noChangeArrowheads="1"/>
          </p:cNvSpPr>
          <p:nvPr/>
        </p:nvSpPr>
        <p:spPr bwMode="auto">
          <a:xfrm>
            <a:off x="7010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97" name="Rectangle 41"/>
          <p:cNvSpPr>
            <a:spLocks noChangeArrowheads="1"/>
          </p:cNvSpPr>
          <p:nvPr/>
        </p:nvSpPr>
        <p:spPr bwMode="auto">
          <a:xfrm>
            <a:off x="59436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98" name="Oval 42"/>
          <p:cNvSpPr>
            <a:spLocks noChangeArrowheads="1"/>
          </p:cNvSpPr>
          <p:nvPr/>
        </p:nvSpPr>
        <p:spPr bwMode="auto">
          <a:xfrm>
            <a:off x="43434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4299" name="Oval 43"/>
          <p:cNvSpPr>
            <a:spLocks noChangeArrowheads="1"/>
          </p:cNvSpPr>
          <p:nvPr/>
        </p:nvSpPr>
        <p:spPr bwMode="auto">
          <a:xfrm>
            <a:off x="5105400" y="57150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5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Convergence</a:t>
            </a:r>
          </a:p>
        </p:txBody>
      </p:sp>
      <p:sp>
        <p:nvSpPr>
          <p:cNvPr id="214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Plausibility is transferred to the next-simplest theory…</a:t>
            </a:r>
          </a:p>
        </p:txBody>
      </p:sp>
      <p:grpSp>
        <p:nvGrpSpPr>
          <p:cNvPr id="2145284" name="Group 4"/>
          <p:cNvGrpSpPr>
            <a:grpSpLocks/>
          </p:cNvGrpSpPr>
          <p:nvPr/>
        </p:nvGrpSpPr>
        <p:grpSpPr bwMode="auto">
          <a:xfrm rot="-759159">
            <a:off x="762000" y="4495800"/>
            <a:ext cx="2276475" cy="1219200"/>
            <a:chOff x="1350" y="2928"/>
            <a:chExt cx="1434" cy="768"/>
          </a:xfrm>
        </p:grpSpPr>
        <p:sp>
          <p:nvSpPr>
            <p:cNvPr id="2145285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86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87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88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89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5290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5291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5292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5293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5294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5295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5296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97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298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5299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5300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5301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5302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5303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5304" name="Rectangle 24"/>
          <p:cNvSpPr>
            <a:spLocks noChangeArrowheads="1"/>
          </p:cNvSpPr>
          <p:nvPr/>
        </p:nvSpPr>
        <p:spPr bwMode="auto">
          <a:xfrm rot="1107340">
            <a:off x="4114800" y="57912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05" name="Rectangle 25"/>
          <p:cNvSpPr>
            <a:spLocks noChangeArrowheads="1"/>
          </p:cNvSpPr>
          <p:nvPr/>
        </p:nvSpPr>
        <p:spPr bwMode="auto">
          <a:xfrm rot="828693">
            <a:off x="4876800" y="57150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06" name="Rectangle 26"/>
          <p:cNvSpPr>
            <a:spLocks noChangeArrowheads="1"/>
          </p:cNvSpPr>
          <p:nvPr/>
        </p:nvSpPr>
        <p:spPr bwMode="auto">
          <a:xfrm>
            <a:off x="5562600" y="58674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07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Blam!</a:t>
            </a:r>
          </a:p>
        </p:txBody>
      </p:sp>
      <p:sp>
        <p:nvSpPr>
          <p:cNvPr id="2145308" name="Rectangle 28"/>
          <p:cNvSpPr>
            <a:spLocks noChangeArrowheads="1"/>
          </p:cNvSpPr>
          <p:nvPr/>
        </p:nvSpPr>
        <p:spPr bwMode="auto">
          <a:xfrm>
            <a:off x="3657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09" name="Rectangle 29"/>
          <p:cNvSpPr>
            <a:spLocks noChangeArrowheads="1"/>
          </p:cNvSpPr>
          <p:nvPr/>
        </p:nvSpPr>
        <p:spPr bwMode="auto">
          <a:xfrm>
            <a:off x="7086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10" name="Rectangle 30"/>
          <p:cNvSpPr>
            <a:spLocks noChangeArrowheads="1"/>
          </p:cNvSpPr>
          <p:nvPr/>
        </p:nvSpPr>
        <p:spPr bwMode="auto">
          <a:xfrm>
            <a:off x="3962400" y="43434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11" name="Rectangle 31"/>
          <p:cNvSpPr>
            <a:spLocks noChangeArrowheads="1"/>
          </p:cNvSpPr>
          <p:nvPr/>
        </p:nvSpPr>
        <p:spPr bwMode="auto">
          <a:xfrm>
            <a:off x="6400800" y="39624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12" name="Rectangle 32"/>
          <p:cNvSpPr>
            <a:spLocks noChangeArrowheads="1"/>
          </p:cNvSpPr>
          <p:nvPr/>
        </p:nvSpPr>
        <p:spPr bwMode="auto">
          <a:xfrm>
            <a:off x="7010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13" name="Text Box 33"/>
          <p:cNvSpPr txBox="1">
            <a:spLocks noChangeArrowheads="1"/>
          </p:cNvSpPr>
          <p:nvPr/>
        </p:nvSpPr>
        <p:spPr bwMode="auto">
          <a:xfrm>
            <a:off x="4800600" y="4267200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Complexity</a:t>
            </a:r>
          </a:p>
        </p:txBody>
      </p:sp>
      <p:sp>
        <p:nvSpPr>
          <p:cNvPr id="2145314" name="Line 34"/>
          <p:cNvSpPr>
            <a:spLocks noChangeShapeType="1"/>
          </p:cNvSpPr>
          <p:nvPr/>
        </p:nvSpPr>
        <p:spPr bwMode="auto">
          <a:xfrm>
            <a:off x="601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5315" name="Text Box 35"/>
          <p:cNvSpPr txBox="1">
            <a:spLocks noChangeArrowheads="1"/>
          </p:cNvSpPr>
          <p:nvPr/>
        </p:nvSpPr>
        <p:spPr bwMode="auto">
          <a:xfrm>
            <a:off x="7391400" y="3962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Theories</a:t>
            </a:r>
          </a:p>
        </p:txBody>
      </p:sp>
      <p:sp>
        <p:nvSpPr>
          <p:cNvPr id="2145316" name="Freeform 36"/>
          <p:cNvSpPr>
            <a:spLocks/>
          </p:cNvSpPr>
          <p:nvPr/>
        </p:nvSpPr>
        <p:spPr bwMode="auto">
          <a:xfrm>
            <a:off x="3657600" y="2663825"/>
            <a:ext cx="4038600" cy="1360488"/>
          </a:xfrm>
          <a:custGeom>
            <a:avLst/>
            <a:gdLst/>
            <a:ahLst/>
            <a:cxnLst>
              <a:cxn ang="0">
                <a:pos x="0" y="779"/>
              </a:cxn>
              <a:cxn ang="0">
                <a:pos x="1606" y="728"/>
              </a:cxn>
              <a:cxn ang="0">
                <a:pos x="1825" y="4"/>
              </a:cxn>
              <a:cxn ang="0">
                <a:pos x="1942" y="702"/>
              </a:cxn>
              <a:cxn ang="0">
                <a:pos x="2544" y="779"/>
              </a:cxn>
            </a:cxnLst>
            <a:rect l="0" t="0" r="r" b="b"/>
            <a:pathLst>
              <a:path w="2544" h="857">
                <a:moveTo>
                  <a:pt x="0" y="779"/>
                </a:moveTo>
                <a:cubicBezTo>
                  <a:pt x="268" y="770"/>
                  <a:pt x="1302" y="857"/>
                  <a:pt x="1606" y="728"/>
                </a:cubicBezTo>
                <a:cubicBezTo>
                  <a:pt x="1910" y="599"/>
                  <a:pt x="1769" y="8"/>
                  <a:pt x="1825" y="4"/>
                </a:cubicBezTo>
                <a:cubicBezTo>
                  <a:pt x="1881" y="0"/>
                  <a:pt x="1822" y="573"/>
                  <a:pt x="1942" y="702"/>
                </a:cubicBezTo>
                <a:cubicBezTo>
                  <a:pt x="2062" y="831"/>
                  <a:pt x="2419" y="763"/>
                  <a:pt x="2544" y="779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5317" name="Text Box 37"/>
          <p:cNvSpPr txBox="1">
            <a:spLocks noChangeArrowheads="1"/>
          </p:cNvSpPr>
          <p:nvPr/>
        </p:nvSpPr>
        <p:spPr bwMode="auto">
          <a:xfrm>
            <a:off x="3505200" y="2971800"/>
            <a:ext cx="1095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Updated </a:t>
            </a:r>
          </a:p>
          <a:p>
            <a:r>
              <a:rPr lang="en-US" sz="1800"/>
              <a:t>opinion</a:t>
            </a:r>
          </a:p>
        </p:txBody>
      </p:sp>
      <p:sp>
        <p:nvSpPr>
          <p:cNvPr id="2145318" name="Rectangle 38"/>
          <p:cNvSpPr>
            <a:spLocks noChangeArrowheads="1"/>
          </p:cNvSpPr>
          <p:nvPr/>
        </p:nvSpPr>
        <p:spPr bwMode="auto">
          <a:xfrm>
            <a:off x="3962400" y="50292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19" name="Text Box 39"/>
          <p:cNvSpPr txBox="1">
            <a:spLocks noChangeArrowheads="1"/>
          </p:cNvSpPr>
          <p:nvPr/>
        </p:nvSpPr>
        <p:spPr bwMode="auto">
          <a:xfrm>
            <a:off x="5562600" y="3962400"/>
            <a:ext cx="773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Plink!</a:t>
            </a:r>
          </a:p>
        </p:txBody>
      </p:sp>
      <p:sp>
        <p:nvSpPr>
          <p:cNvPr id="2145320" name="Rectangle 40"/>
          <p:cNvSpPr>
            <a:spLocks noChangeArrowheads="1"/>
          </p:cNvSpPr>
          <p:nvPr/>
        </p:nvSpPr>
        <p:spPr bwMode="auto">
          <a:xfrm>
            <a:off x="7010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21" name="Oval 41"/>
          <p:cNvSpPr>
            <a:spLocks noChangeArrowheads="1"/>
          </p:cNvSpPr>
          <p:nvPr/>
        </p:nvSpPr>
        <p:spPr bwMode="auto">
          <a:xfrm>
            <a:off x="43434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22" name="Oval 42"/>
          <p:cNvSpPr>
            <a:spLocks noChangeArrowheads="1"/>
          </p:cNvSpPr>
          <p:nvPr/>
        </p:nvSpPr>
        <p:spPr bwMode="auto">
          <a:xfrm>
            <a:off x="5105400" y="57150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5323" name="Oval 43"/>
          <p:cNvSpPr>
            <a:spLocks noChangeArrowheads="1"/>
          </p:cNvSpPr>
          <p:nvPr/>
        </p:nvSpPr>
        <p:spPr bwMode="auto">
          <a:xfrm>
            <a:off x="56388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63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Convergence</a:t>
            </a:r>
          </a:p>
        </p:txBody>
      </p:sp>
      <p:sp>
        <p:nvSpPr>
          <p:cNvPr id="214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The true theory is never shot down.</a:t>
            </a:r>
          </a:p>
        </p:txBody>
      </p:sp>
      <p:grpSp>
        <p:nvGrpSpPr>
          <p:cNvPr id="2146308" name="Group 4"/>
          <p:cNvGrpSpPr>
            <a:grpSpLocks/>
          </p:cNvGrpSpPr>
          <p:nvPr/>
        </p:nvGrpSpPr>
        <p:grpSpPr bwMode="auto">
          <a:xfrm rot="-759159">
            <a:off x="762000" y="4495800"/>
            <a:ext cx="2276475" cy="1219200"/>
            <a:chOff x="1350" y="2928"/>
            <a:chExt cx="1434" cy="768"/>
          </a:xfrm>
        </p:grpSpPr>
        <p:sp>
          <p:nvSpPr>
            <p:cNvPr id="2146309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10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11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12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13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6314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6315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6316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6317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6318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6319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6320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21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22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6323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6324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6325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6326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6327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6328" name="Rectangle 24"/>
          <p:cNvSpPr>
            <a:spLocks noChangeArrowheads="1"/>
          </p:cNvSpPr>
          <p:nvPr/>
        </p:nvSpPr>
        <p:spPr bwMode="auto">
          <a:xfrm rot="1107340">
            <a:off x="4114800" y="57912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29" name="Rectangle 25"/>
          <p:cNvSpPr>
            <a:spLocks noChangeArrowheads="1"/>
          </p:cNvSpPr>
          <p:nvPr/>
        </p:nvSpPr>
        <p:spPr bwMode="auto">
          <a:xfrm rot="828693">
            <a:off x="4876800" y="57150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0" name="Rectangle 26"/>
          <p:cNvSpPr>
            <a:spLocks noChangeArrowheads="1"/>
          </p:cNvSpPr>
          <p:nvPr/>
        </p:nvSpPr>
        <p:spPr bwMode="auto">
          <a:xfrm>
            <a:off x="5562600" y="5867400"/>
            <a:ext cx="457200" cy="2286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1" name="Text Box 27"/>
          <p:cNvSpPr txBox="1">
            <a:spLocks noChangeArrowheads="1"/>
          </p:cNvSpPr>
          <p:nvPr/>
        </p:nvSpPr>
        <p:spPr bwMode="auto">
          <a:xfrm>
            <a:off x="2667000" y="43434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Blam!</a:t>
            </a:r>
          </a:p>
        </p:txBody>
      </p:sp>
      <p:sp>
        <p:nvSpPr>
          <p:cNvPr id="2146332" name="Rectangle 28"/>
          <p:cNvSpPr>
            <a:spLocks noChangeArrowheads="1"/>
          </p:cNvSpPr>
          <p:nvPr/>
        </p:nvSpPr>
        <p:spPr bwMode="auto">
          <a:xfrm>
            <a:off x="3657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3" name="Rectangle 29"/>
          <p:cNvSpPr>
            <a:spLocks noChangeArrowheads="1"/>
          </p:cNvSpPr>
          <p:nvPr/>
        </p:nvSpPr>
        <p:spPr bwMode="auto">
          <a:xfrm>
            <a:off x="7086600" y="4343400"/>
            <a:ext cx="30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4" name="Rectangle 30"/>
          <p:cNvSpPr>
            <a:spLocks noChangeArrowheads="1"/>
          </p:cNvSpPr>
          <p:nvPr/>
        </p:nvSpPr>
        <p:spPr bwMode="auto">
          <a:xfrm>
            <a:off x="3962400" y="43434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5" name="Rectangle 31"/>
          <p:cNvSpPr>
            <a:spLocks noChangeArrowheads="1"/>
          </p:cNvSpPr>
          <p:nvPr/>
        </p:nvSpPr>
        <p:spPr bwMode="auto">
          <a:xfrm>
            <a:off x="6400800" y="3962400"/>
            <a:ext cx="2286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6" name="Rectangle 32"/>
          <p:cNvSpPr>
            <a:spLocks noChangeArrowheads="1"/>
          </p:cNvSpPr>
          <p:nvPr/>
        </p:nvSpPr>
        <p:spPr bwMode="auto">
          <a:xfrm>
            <a:off x="7010400" y="3962400"/>
            <a:ext cx="228600" cy="381000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37" name="Text Box 33"/>
          <p:cNvSpPr txBox="1">
            <a:spLocks noChangeArrowheads="1"/>
          </p:cNvSpPr>
          <p:nvPr/>
        </p:nvSpPr>
        <p:spPr bwMode="auto">
          <a:xfrm>
            <a:off x="4800600" y="4267200"/>
            <a:ext cx="1203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Complexity</a:t>
            </a:r>
          </a:p>
        </p:txBody>
      </p:sp>
      <p:sp>
        <p:nvSpPr>
          <p:cNvPr id="2146338" name="Line 34"/>
          <p:cNvSpPr>
            <a:spLocks noChangeShapeType="1"/>
          </p:cNvSpPr>
          <p:nvPr/>
        </p:nvSpPr>
        <p:spPr bwMode="auto">
          <a:xfrm>
            <a:off x="6019800" y="4495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6339" name="Text Box 35"/>
          <p:cNvSpPr txBox="1">
            <a:spLocks noChangeArrowheads="1"/>
          </p:cNvSpPr>
          <p:nvPr/>
        </p:nvSpPr>
        <p:spPr bwMode="auto">
          <a:xfrm>
            <a:off x="7391400" y="3962400"/>
            <a:ext cx="1006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Theories</a:t>
            </a:r>
          </a:p>
        </p:txBody>
      </p:sp>
      <p:sp>
        <p:nvSpPr>
          <p:cNvPr id="2146340" name="Freeform 36"/>
          <p:cNvSpPr>
            <a:spLocks/>
          </p:cNvSpPr>
          <p:nvPr/>
        </p:nvSpPr>
        <p:spPr bwMode="auto">
          <a:xfrm>
            <a:off x="3657600" y="2663825"/>
            <a:ext cx="4038600" cy="1360488"/>
          </a:xfrm>
          <a:custGeom>
            <a:avLst/>
            <a:gdLst/>
            <a:ahLst/>
            <a:cxnLst>
              <a:cxn ang="0">
                <a:pos x="0" y="779"/>
              </a:cxn>
              <a:cxn ang="0">
                <a:pos x="1606" y="728"/>
              </a:cxn>
              <a:cxn ang="0">
                <a:pos x="1825" y="4"/>
              </a:cxn>
              <a:cxn ang="0">
                <a:pos x="1942" y="702"/>
              </a:cxn>
              <a:cxn ang="0">
                <a:pos x="2544" y="779"/>
              </a:cxn>
            </a:cxnLst>
            <a:rect l="0" t="0" r="r" b="b"/>
            <a:pathLst>
              <a:path w="2544" h="857">
                <a:moveTo>
                  <a:pt x="0" y="779"/>
                </a:moveTo>
                <a:cubicBezTo>
                  <a:pt x="268" y="770"/>
                  <a:pt x="1302" y="857"/>
                  <a:pt x="1606" y="728"/>
                </a:cubicBezTo>
                <a:cubicBezTo>
                  <a:pt x="1910" y="599"/>
                  <a:pt x="1769" y="8"/>
                  <a:pt x="1825" y="4"/>
                </a:cubicBezTo>
                <a:cubicBezTo>
                  <a:pt x="1881" y="0"/>
                  <a:pt x="1822" y="573"/>
                  <a:pt x="1942" y="702"/>
                </a:cubicBezTo>
                <a:cubicBezTo>
                  <a:pt x="2062" y="831"/>
                  <a:pt x="2419" y="763"/>
                  <a:pt x="2544" y="779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6341" name="Text Box 37"/>
          <p:cNvSpPr txBox="1">
            <a:spLocks noChangeArrowheads="1"/>
          </p:cNvSpPr>
          <p:nvPr/>
        </p:nvSpPr>
        <p:spPr bwMode="auto">
          <a:xfrm>
            <a:off x="3505200" y="2971800"/>
            <a:ext cx="10953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Updated </a:t>
            </a:r>
          </a:p>
          <a:p>
            <a:r>
              <a:rPr lang="en-US" sz="1800"/>
              <a:t>opinion</a:t>
            </a:r>
          </a:p>
        </p:txBody>
      </p:sp>
      <p:sp>
        <p:nvSpPr>
          <p:cNvPr id="2146342" name="Rectangle 38"/>
          <p:cNvSpPr>
            <a:spLocks noChangeArrowheads="1"/>
          </p:cNvSpPr>
          <p:nvPr/>
        </p:nvSpPr>
        <p:spPr bwMode="auto">
          <a:xfrm>
            <a:off x="3962400" y="5029200"/>
            <a:ext cx="3124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43" name="Text Box 39"/>
          <p:cNvSpPr txBox="1">
            <a:spLocks noChangeArrowheads="1"/>
          </p:cNvSpPr>
          <p:nvPr/>
        </p:nvSpPr>
        <p:spPr bwMode="auto">
          <a:xfrm>
            <a:off x="5486400" y="3886200"/>
            <a:ext cx="703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Zing!</a:t>
            </a:r>
          </a:p>
        </p:txBody>
      </p:sp>
      <p:sp>
        <p:nvSpPr>
          <p:cNvPr id="2146344" name="Oval 40"/>
          <p:cNvSpPr>
            <a:spLocks noChangeArrowheads="1"/>
          </p:cNvSpPr>
          <p:nvPr/>
        </p:nvSpPr>
        <p:spPr bwMode="auto">
          <a:xfrm>
            <a:off x="5486400" y="3581400"/>
            <a:ext cx="152400" cy="152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45" name="Line 41"/>
          <p:cNvSpPr>
            <a:spLocks noChangeShapeType="1"/>
          </p:cNvSpPr>
          <p:nvPr/>
        </p:nvSpPr>
        <p:spPr bwMode="auto">
          <a:xfrm flipV="1">
            <a:off x="2971800" y="4038600"/>
            <a:ext cx="3429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6346" name="Line 42"/>
          <p:cNvSpPr>
            <a:spLocks noChangeShapeType="1"/>
          </p:cNvSpPr>
          <p:nvPr/>
        </p:nvSpPr>
        <p:spPr bwMode="auto">
          <a:xfrm flipH="1" flipV="1">
            <a:off x="5638800" y="37338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46347" name="Rectangle 43"/>
          <p:cNvSpPr>
            <a:spLocks noChangeArrowheads="1"/>
          </p:cNvSpPr>
          <p:nvPr/>
        </p:nvSpPr>
        <p:spPr bwMode="auto">
          <a:xfrm>
            <a:off x="7010400" y="4038600"/>
            <a:ext cx="1524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48" name="Oval 44"/>
          <p:cNvSpPr>
            <a:spLocks noChangeArrowheads="1"/>
          </p:cNvSpPr>
          <p:nvPr/>
        </p:nvSpPr>
        <p:spPr bwMode="auto">
          <a:xfrm>
            <a:off x="43434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49" name="Oval 45"/>
          <p:cNvSpPr>
            <a:spLocks noChangeArrowheads="1"/>
          </p:cNvSpPr>
          <p:nvPr/>
        </p:nvSpPr>
        <p:spPr bwMode="auto">
          <a:xfrm>
            <a:off x="5105400" y="57150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46350" name="Oval 46"/>
          <p:cNvSpPr>
            <a:spLocks noChangeArrowheads="1"/>
          </p:cNvSpPr>
          <p:nvPr/>
        </p:nvSpPr>
        <p:spPr bwMode="auto">
          <a:xfrm>
            <a:off x="5638800" y="5943600"/>
            <a:ext cx="762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73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Convergence</a:t>
            </a:r>
          </a:p>
        </p:txBody>
      </p:sp>
      <p:sp>
        <p:nvSpPr>
          <p:cNvPr id="214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/>
              <a:t>But </a:t>
            </a:r>
            <a:r>
              <a:rPr lang="en-US">
                <a:solidFill>
                  <a:schemeClr val="hlink"/>
                </a:solidFill>
              </a:rPr>
              <a:t>alternative strategies </a:t>
            </a:r>
            <a:r>
              <a:rPr lang="en-US"/>
              <a:t>also converge: </a:t>
            </a:r>
          </a:p>
          <a:p>
            <a:pPr lvl="1"/>
            <a:r>
              <a:rPr lang="en-US" sz="3200">
                <a:solidFill>
                  <a:schemeClr val="hlink"/>
                </a:solidFill>
              </a:rPr>
              <a:t>Any </a:t>
            </a:r>
            <a:r>
              <a:rPr lang="en-US" sz="3200"/>
              <a:t>theory choice in the short run is compatible with convergence in the long run.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8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Bayesian Approach</a:t>
            </a:r>
          </a:p>
        </p:txBody>
      </p:sp>
      <p:sp>
        <p:nvSpPr>
          <p:cNvPr id="214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Prior-based</a:t>
            </a:r>
            <a:r>
              <a:rPr lang="en-US"/>
              <a:t> explanations of Ockham’s razor are circular and based on a faulty model of ignorance.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>
                <a:solidFill>
                  <a:schemeClr val="hlink"/>
                </a:solidFill>
              </a:rPr>
              <a:t>Convergence-based</a:t>
            </a:r>
            <a:r>
              <a:rPr lang="en-US"/>
              <a:t> explanations of Ockham’s razor fail to single out Ockham’s razor.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93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2. Risk Minimization</a:t>
            </a:r>
          </a:p>
        </p:txBody>
      </p:sp>
      <p:sp>
        <p:nvSpPr>
          <p:cNvPr id="214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3048000"/>
          </a:xfrm>
        </p:spPr>
        <p:txBody>
          <a:bodyPr/>
          <a:lstStyle/>
          <a:p>
            <a:r>
              <a:rPr lang="en-US"/>
              <a:t>Ockham’s razor minimizes expected distance of empirical estimates from the true value.</a:t>
            </a:r>
          </a:p>
        </p:txBody>
      </p:sp>
      <p:grpSp>
        <p:nvGrpSpPr>
          <p:cNvPr id="2149380" name="Group 4"/>
          <p:cNvGrpSpPr>
            <a:grpSpLocks/>
          </p:cNvGrpSpPr>
          <p:nvPr/>
        </p:nvGrpSpPr>
        <p:grpSpPr bwMode="auto">
          <a:xfrm>
            <a:off x="1447800" y="4267200"/>
            <a:ext cx="2276475" cy="1219200"/>
            <a:chOff x="1350" y="2928"/>
            <a:chExt cx="1434" cy="768"/>
          </a:xfrm>
        </p:grpSpPr>
        <p:sp>
          <p:nvSpPr>
            <p:cNvPr id="2149381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82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83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84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85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49386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49387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9388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49389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49390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9391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9392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93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94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49395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49396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9397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49398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399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9400" name="Group 24"/>
          <p:cNvGrpSpPr>
            <a:grpSpLocks/>
          </p:cNvGrpSpPr>
          <p:nvPr/>
        </p:nvGrpSpPr>
        <p:grpSpPr bwMode="auto">
          <a:xfrm>
            <a:off x="4953000" y="3429000"/>
            <a:ext cx="1600200" cy="2514600"/>
            <a:chOff x="2544" y="2160"/>
            <a:chExt cx="1008" cy="1584"/>
          </a:xfrm>
        </p:grpSpPr>
        <p:sp>
          <p:nvSpPr>
            <p:cNvPr id="2149401" name="Oval 25"/>
            <p:cNvSpPr>
              <a:spLocks noChangeArrowheads="1"/>
            </p:cNvSpPr>
            <p:nvPr/>
          </p:nvSpPr>
          <p:spPr bwMode="auto">
            <a:xfrm>
              <a:off x="2544" y="2160"/>
              <a:ext cx="1008" cy="15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402" name="Oval 26"/>
            <p:cNvSpPr>
              <a:spLocks noChangeArrowheads="1"/>
            </p:cNvSpPr>
            <p:nvPr/>
          </p:nvSpPr>
          <p:spPr bwMode="auto">
            <a:xfrm>
              <a:off x="2736" y="2448"/>
              <a:ext cx="624" cy="10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9403" name="Oval 27"/>
            <p:cNvSpPr>
              <a:spLocks noChangeArrowheads="1"/>
            </p:cNvSpPr>
            <p:nvPr/>
          </p:nvSpPr>
          <p:spPr bwMode="auto">
            <a:xfrm>
              <a:off x="2928" y="2736"/>
              <a:ext cx="24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9404" name="Text Box 28"/>
          <p:cNvSpPr txBox="1">
            <a:spLocks noChangeArrowheads="1"/>
          </p:cNvSpPr>
          <p:nvPr/>
        </p:nvSpPr>
        <p:spPr bwMode="auto">
          <a:xfrm>
            <a:off x="5562600" y="4572000"/>
            <a:ext cx="696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>
                <a:solidFill>
                  <a:schemeClr val="bg2"/>
                </a:solidFill>
              </a:rPr>
              <a:t>Truth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r>
              <a:rPr lang="en-US"/>
              <a:t> Unconstrained Estimates</a:t>
            </a:r>
          </a:p>
        </p:txBody>
      </p:sp>
      <p:sp>
        <p:nvSpPr>
          <p:cNvPr id="215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3048000"/>
          </a:xfrm>
        </p:spPr>
        <p:txBody>
          <a:bodyPr/>
          <a:lstStyle/>
          <a:p>
            <a:r>
              <a:rPr lang="en-US"/>
              <a:t>are </a:t>
            </a:r>
            <a:r>
              <a:rPr lang="en-US">
                <a:solidFill>
                  <a:schemeClr val="hlink"/>
                </a:solidFill>
              </a:rPr>
              <a:t>Centered</a:t>
            </a:r>
            <a:r>
              <a:rPr lang="en-US"/>
              <a:t> on truth but </a:t>
            </a:r>
            <a:r>
              <a:rPr lang="en-US">
                <a:solidFill>
                  <a:schemeClr val="hlink"/>
                </a:solidFill>
              </a:rPr>
              <a:t>spread</a:t>
            </a:r>
            <a:r>
              <a:rPr lang="en-US"/>
              <a:t> around it.</a:t>
            </a:r>
          </a:p>
        </p:txBody>
      </p:sp>
      <p:grpSp>
        <p:nvGrpSpPr>
          <p:cNvPr id="2150404" name="Group 4"/>
          <p:cNvGrpSpPr>
            <a:grpSpLocks/>
          </p:cNvGrpSpPr>
          <p:nvPr/>
        </p:nvGrpSpPr>
        <p:grpSpPr bwMode="auto">
          <a:xfrm>
            <a:off x="1447800" y="4267200"/>
            <a:ext cx="2276475" cy="1219200"/>
            <a:chOff x="1350" y="2928"/>
            <a:chExt cx="1434" cy="768"/>
          </a:xfrm>
        </p:grpSpPr>
        <p:sp>
          <p:nvSpPr>
            <p:cNvPr id="2150405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06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07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08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09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0410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50411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412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0413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50414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415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0416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17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18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0419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50420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421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0422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23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0424" name="Group 24"/>
          <p:cNvGrpSpPr>
            <a:grpSpLocks/>
          </p:cNvGrpSpPr>
          <p:nvPr/>
        </p:nvGrpSpPr>
        <p:grpSpPr bwMode="auto">
          <a:xfrm>
            <a:off x="4953000" y="3429000"/>
            <a:ext cx="1600200" cy="2514600"/>
            <a:chOff x="2544" y="2160"/>
            <a:chExt cx="1008" cy="1584"/>
          </a:xfrm>
        </p:grpSpPr>
        <p:sp>
          <p:nvSpPr>
            <p:cNvPr id="2150425" name="Oval 25"/>
            <p:cNvSpPr>
              <a:spLocks noChangeArrowheads="1"/>
            </p:cNvSpPr>
            <p:nvPr/>
          </p:nvSpPr>
          <p:spPr bwMode="auto">
            <a:xfrm>
              <a:off x="2544" y="2160"/>
              <a:ext cx="1008" cy="15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26" name="Oval 26"/>
            <p:cNvSpPr>
              <a:spLocks noChangeArrowheads="1"/>
            </p:cNvSpPr>
            <p:nvPr/>
          </p:nvSpPr>
          <p:spPr bwMode="auto">
            <a:xfrm>
              <a:off x="2736" y="2448"/>
              <a:ext cx="624" cy="10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0427" name="Oval 27"/>
            <p:cNvSpPr>
              <a:spLocks noChangeArrowheads="1"/>
            </p:cNvSpPr>
            <p:nvPr/>
          </p:nvSpPr>
          <p:spPr bwMode="auto">
            <a:xfrm>
              <a:off x="2928" y="2736"/>
              <a:ext cx="24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0428" name="Oval 28"/>
          <p:cNvSpPr>
            <a:spLocks noChangeArrowheads="1"/>
          </p:cNvSpPr>
          <p:nvPr/>
        </p:nvSpPr>
        <p:spPr bwMode="auto">
          <a:xfrm>
            <a:off x="5410200" y="5029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29" name="Oval 29"/>
          <p:cNvSpPr>
            <a:spLocks noChangeArrowheads="1"/>
          </p:cNvSpPr>
          <p:nvPr/>
        </p:nvSpPr>
        <p:spPr bwMode="auto">
          <a:xfrm>
            <a:off x="5867400" y="44196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0" name="Oval 30"/>
          <p:cNvSpPr>
            <a:spLocks noChangeArrowheads="1"/>
          </p:cNvSpPr>
          <p:nvPr/>
        </p:nvSpPr>
        <p:spPr bwMode="auto">
          <a:xfrm>
            <a:off x="5715000" y="5410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1" name="Oval 31"/>
          <p:cNvSpPr>
            <a:spLocks noChangeArrowheads="1"/>
          </p:cNvSpPr>
          <p:nvPr/>
        </p:nvSpPr>
        <p:spPr bwMode="auto">
          <a:xfrm>
            <a:off x="5486400" y="44196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2" name="Oval 32"/>
          <p:cNvSpPr>
            <a:spLocks noChangeArrowheads="1"/>
          </p:cNvSpPr>
          <p:nvPr/>
        </p:nvSpPr>
        <p:spPr bwMode="auto">
          <a:xfrm>
            <a:off x="5562600" y="47244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3" name="Oval 33"/>
          <p:cNvSpPr>
            <a:spLocks noChangeArrowheads="1"/>
          </p:cNvSpPr>
          <p:nvPr/>
        </p:nvSpPr>
        <p:spPr bwMode="auto">
          <a:xfrm>
            <a:off x="5791200" y="4953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4" name="Oval 34"/>
          <p:cNvSpPr>
            <a:spLocks noChangeArrowheads="1"/>
          </p:cNvSpPr>
          <p:nvPr/>
        </p:nvSpPr>
        <p:spPr bwMode="auto">
          <a:xfrm>
            <a:off x="5638800" y="44958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5" name="Oval 35"/>
          <p:cNvSpPr>
            <a:spLocks noChangeArrowheads="1"/>
          </p:cNvSpPr>
          <p:nvPr/>
        </p:nvSpPr>
        <p:spPr bwMode="auto">
          <a:xfrm>
            <a:off x="5562600" y="3810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6" name="Oval 36"/>
          <p:cNvSpPr>
            <a:spLocks noChangeArrowheads="1"/>
          </p:cNvSpPr>
          <p:nvPr/>
        </p:nvSpPr>
        <p:spPr bwMode="auto">
          <a:xfrm>
            <a:off x="5943600" y="47244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7" name="Oval 37"/>
          <p:cNvSpPr>
            <a:spLocks noChangeArrowheads="1"/>
          </p:cNvSpPr>
          <p:nvPr/>
        </p:nvSpPr>
        <p:spPr bwMode="auto">
          <a:xfrm>
            <a:off x="5257800" y="4648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438" name="Text Box 38"/>
          <p:cNvSpPr txBox="1">
            <a:spLocks noChangeArrowheads="1"/>
          </p:cNvSpPr>
          <p:nvPr/>
        </p:nvSpPr>
        <p:spPr bwMode="auto">
          <a:xfrm>
            <a:off x="3429000" y="3352800"/>
            <a:ext cx="5953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</p:txBody>
      </p:sp>
      <p:sp>
        <p:nvSpPr>
          <p:cNvPr id="2150439" name="Rectangle 39"/>
          <p:cNvSpPr>
            <a:spLocks noChangeArrowheads="1"/>
          </p:cNvSpPr>
          <p:nvPr/>
        </p:nvSpPr>
        <p:spPr bwMode="auto">
          <a:xfrm>
            <a:off x="2209800" y="5334000"/>
            <a:ext cx="2590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0" i="0"/>
              <a:t>Unconstrained aim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215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30480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Off-center</a:t>
            </a:r>
            <a:r>
              <a:rPr lang="en-US"/>
              <a:t> but </a:t>
            </a:r>
            <a:r>
              <a:rPr lang="en-US">
                <a:solidFill>
                  <a:schemeClr val="hlink"/>
                </a:solidFill>
              </a:rPr>
              <a:t>less spread.</a:t>
            </a:r>
          </a:p>
        </p:txBody>
      </p:sp>
      <p:grpSp>
        <p:nvGrpSpPr>
          <p:cNvPr id="2151428" name="Group 4"/>
          <p:cNvGrpSpPr>
            <a:grpSpLocks/>
          </p:cNvGrpSpPr>
          <p:nvPr/>
        </p:nvGrpSpPr>
        <p:grpSpPr bwMode="auto">
          <a:xfrm>
            <a:off x="1447800" y="4267200"/>
            <a:ext cx="2276475" cy="1219200"/>
            <a:chOff x="1350" y="2928"/>
            <a:chExt cx="1434" cy="768"/>
          </a:xfrm>
        </p:grpSpPr>
        <p:sp>
          <p:nvSpPr>
            <p:cNvPr id="2151429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30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31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32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33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1434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51435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436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1437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51438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439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1440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41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42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1443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51444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1445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1446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47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448" name="Group 24"/>
          <p:cNvGrpSpPr>
            <a:grpSpLocks/>
          </p:cNvGrpSpPr>
          <p:nvPr/>
        </p:nvGrpSpPr>
        <p:grpSpPr bwMode="auto">
          <a:xfrm>
            <a:off x="4953000" y="3429000"/>
            <a:ext cx="1600200" cy="2514600"/>
            <a:chOff x="2544" y="2160"/>
            <a:chExt cx="1008" cy="1584"/>
          </a:xfrm>
        </p:grpSpPr>
        <p:sp>
          <p:nvSpPr>
            <p:cNvPr id="2151449" name="Oval 25"/>
            <p:cNvSpPr>
              <a:spLocks noChangeArrowheads="1"/>
            </p:cNvSpPr>
            <p:nvPr/>
          </p:nvSpPr>
          <p:spPr bwMode="auto">
            <a:xfrm>
              <a:off x="2544" y="2160"/>
              <a:ext cx="1008" cy="15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50" name="Oval 26"/>
            <p:cNvSpPr>
              <a:spLocks noChangeArrowheads="1"/>
            </p:cNvSpPr>
            <p:nvPr/>
          </p:nvSpPr>
          <p:spPr bwMode="auto">
            <a:xfrm>
              <a:off x="2736" y="2448"/>
              <a:ext cx="624" cy="10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51" name="Oval 27"/>
            <p:cNvSpPr>
              <a:spLocks noChangeArrowheads="1"/>
            </p:cNvSpPr>
            <p:nvPr/>
          </p:nvSpPr>
          <p:spPr bwMode="auto">
            <a:xfrm>
              <a:off x="2928" y="2736"/>
              <a:ext cx="24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1452" name="Rectangle 28"/>
          <p:cNvSpPr>
            <a:spLocks noChangeArrowheads="1"/>
          </p:cNvSpPr>
          <p:nvPr/>
        </p:nvSpPr>
        <p:spPr bwMode="auto">
          <a:xfrm>
            <a:off x="2819400" y="4724400"/>
            <a:ext cx="228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453" name="Text Box 29"/>
          <p:cNvSpPr txBox="1">
            <a:spLocks noChangeArrowheads="1"/>
          </p:cNvSpPr>
          <p:nvPr/>
        </p:nvSpPr>
        <p:spPr bwMode="auto">
          <a:xfrm>
            <a:off x="2133600" y="5486400"/>
            <a:ext cx="2005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Clamped aim</a:t>
            </a:r>
          </a:p>
        </p:txBody>
      </p:sp>
      <p:sp>
        <p:nvSpPr>
          <p:cNvPr id="2151454" name="Text Box 30"/>
          <p:cNvSpPr txBox="1">
            <a:spLocks noChangeArrowheads="1"/>
          </p:cNvSpPr>
          <p:nvPr/>
        </p:nvSpPr>
        <p:spPr bwMode="auto">
          <a:xfrm>
            <a:off x="5562600" y="4572000"/>
            <a:ext cx="696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>
                <a:solidFill>
                  <a:schemeClr val="bg2"/>
                </a:solidFill>
              </a:rPr>
              <a:t>Truth</a:t>
            </a:r>
          </a:p>
        </p:txBody>
      </p:sp>
      <p:sp>
        <p:nvSpPr>
          <p:cNvPr id="2151455" name="Rectangle 31"/>
          <p:cNvSpPr>
            <a:spLocks noRot="1" noChangeArrowheads="1"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Constrained Estimates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30480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Off-center</a:t>
            </a:r>
            <a:r>
              <a:rPr lang="en-US"/>
              <a:t> but </a:t>
            </a:r>
            <a:r>
              <a:rPr lang="en-US">
                <a:solidFill>
                  <a:schemeClr val="hlink"/>
                </a:solidFill>
              </a:rPr>
              <a:t>less spread</a:t>
            </a:r>
          </a:p>
          <a:p>
            <a:r>
              <a:rPr lang="en-US"/>
              <a:t>Overall improvement in </a:t>
            </a:r>
            <a:r>
              <a:rPr lang="en-US">
                <a:solidFill>
                  <a:schemeClr val="hlink"/>
                </a:solidFill>
              </a:rPr>
              <a:t>expected distance</a:t>
            </a:r>
            <a:r>
              <a:rPr lang="en-US"/>
              <a:t> from truth…</a:t>
            </a:r>
          </a:p>
        </p:txBody>
      </p:sp>
      <p:grpSp>
        <p:nvGrpSpPr>
          <p:cNvPr id="2152451" name="Group 3"/>
          <p:cNvGrpSpPr>
            <a:grpSpLocks/>
          </p:cNvGrpSpPr>
          <p:nvPr/>
        </p:nvGrpSpPr>
        <p:grpSpPr bwMode="auto">
          <a:xfrm>
            <a:off x="1447800" y="4267200"/>
            <a:ext cx="2276475" cy="1219200"/>
            <a:chOff x="1350" y="2928"/>
            <a:chExt cx="1434" cy="768"/>
          </a:xfrm>
        </p:grpSpPr>
        <p:sp>
          <p:nvSpPr>
            <p:cNvPr id="2152452" name="Rectangle 4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53" name="Rectangle 5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54" name="Rectangle 6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55" name="Oval 7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56" name="Oval 8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2457" name="Group 9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52458" name="Oval 10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459" name="Oval 11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2460" name="Group 12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52461" name="Oval 13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462" name="Oval 14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463" name="Oval 15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64" name="Oval 16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65" name="Freeform 17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2466" name="Group 18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52467" name="Freeform 19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468" name="Rectangle 20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469" name="Oval 21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70" name="Oval 22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471" name="Group 23"/>
          <p:cNvGrpSpPr>
            <a:grpSpLocks/>
          </p:cNvGrpSpPr>
          <p:nvPr/>
        </p:nvGrpSpPr>
        <p:grpSpPr bwMode="auto">
          <a:xfrm>
            <a:off x="4953000" y="3429000"/>
            <a:ext cx="1600200" cy="2514600"/>
            <a:chOff x="2544" y="2160"/>
            <a:chExt cx="1008" cy="1584"/>
          </a:xfrm>
        </p:grpSpPr>
        <p:sp>
          <p:nvSpPr>
            <p:cNvPr id="2152472" name="Oval 24"/>
            <p:cNvSpPr>
              <a:spLocks noChangeArrowheads="1"/>
            </p:cNvSpPr>
            <p:nvPr/>
          </p:nvSpPr>
          <p:spPr bwMode="auto">
            <a:xfrm>
              <a:off x="2544" y="2160"/>
              <a:ext cx="1008" cy="15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73" name="Oval 25"/>
            <p:cNvSpPr>
              <a:spLocks noChangeArrowheads="1"/>
            </p:cNvSpPr>
            <p:nvPr/>
          </p:nvSpPr>
          <p:spPr bwMode="auto">
            <a:xfrm>
              <a:off x="2736" y="2448"/>
              <a:ext cx="624" cy="10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74" name="Oval 26"/>
            <p:cNvSpPr>
              <a:spLocks noChangeArrowheads="1"/>
            </p:cNvSpPr>
            <p:nvPr/>
          </p:nvSpPr>
          <p:spPr bwMode="auto">
            <a:xfrm>
              <a:off x="2928" y="2736"/>
              <a:ext cx="24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2475" name="Rectangle 27"/>
          <p:cNvSpPr>
            <a:spLocks noChangeArrowheads="1"/>
          </p:cNvSpPr>
          <p:nvPr/>
        </p:nvSpPr>
        <p:spPr bwMode="auto">
          <a:xfrm>
            <a:off x="2819400" y="4724400"/>
            <a:ext cx="228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76" name="Oval 28"/>
          <p:cNvSpPr>
            <a:spLocks noChangeArrowheads="1"/>
          </p:cNvSpPr>
          <p:nvPr/>
        </p:nvSpPr>
        <p:spPr bwMode="auto">
          <a:xfrm>
            <a:off x="5410200" y="47244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77" name="Text Box 29"/>
          <p:cNvSpPr txBox="1">
            <a:spLocks noChangeArrowheads="1"/>
          </p:cNvSpPr>
          <p:nvPr/>
        </p:nvSpPr>
        <p:spPr bwMode="auto">
          <a:xfrm>
            <a:off x="5562600" y="4572000"/>
            <a:ext cx="696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>
                <a:solidFill>
                  <a:schemeClr val="bg2"/>
                </a:solidFill>
              </a:rPr>
              <a:t>Truth</a:t>
            </a:r>
          </a:p>
        </p:txBody>
      </p:sp>
      <p:sp>
        <p:nvSpPr>
          <p:cNvPr id="2152478" name="Oval 30"/>
          <p:cNvSpPr>
            <a:spLocks noChangeArrowheads="1"/>
          </p:cNvSpPr>
          <p:nvPr/>
        </p:nvSpPr>
        <p:spPr bwMode="auto">
          <a:xfrm>
            <a:off x="5410200" y="44196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79" name="Oval 31"/>
          <p:cNvSpPr>
            <a:spLocks noChangeArrowheads="1"/>
          </p:cNvSpPr>
          <p:nvPr/>
        </p:nvSpPr>
        <p:spPr bwMode="auto">
          <a:xfrm>
            <a:off x="5410200" y="5029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80" name="Oval 32"/>
          <p:cNvSpPr>
            <a:spLocks noChangeArrowheads="1"/>
          </p:cNvSpPr>
          <p:nvPr/>
        </p:nvSpPr>
        <p:spPr bwMode="auto">
          <a:xfrm>
            <a:off x="5410200" y="4191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81" name="Oval 33"/>
          <p:cNvSpPr>
            <a:spLocks noChangeArrowheads="1"/>
          </p:cNvSpPr>
          <p:nvPr/>
        </p:nvSpPr>
        <p:spPr bwMode="auto">
          <a:xfrm>
            <a:off x="5410200" y="5410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82" name="Oval 34"/>
          <p:cNvSpPr>
            <a:spLocks noChangeArrowheads="1"/>
          </p:cNvSpPr>
          <p:nvPr/>
        </p:nvSpPr>
        <p:spPr bwMode="auto">
          <a:xfrm>
            <a:off x="5410200" y="3810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83" name="Oval 35"/>
          <p:cNvSpPr>
            <a:spLocks noChangeArrowheads="1"/>
          </p:cNvSpPr>
          <p:nvPr/>
        </p:nvSpPr>
        <p:spPr bwMode="auto">
          <a:xfrm>
            <a:off x="5410200" y="4648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2484" name="Text Box 36"/>
          <p:cNvSpPr txBox="1">
            <a:spLocks noChangeArrowheads="1"/>
          </p:cNvSpPr>
          <p:nvPr/>
        </p:nvSpPr>
        <p:spPr bwMode="auto">
          <a:xfrm>
            <a:off x="3429000" y="3352800"/>
            <a:ext cx="5953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  <a:p>
            <a:r>
              <a:rPr lang="en-US" sz="1800" b="0" i="0"/>
              <a:t>Pop!</a:t>
            </a:r>
          </a:p>
        </p:txBody>
      </p:sp>
      <p:sp>
        <p:nvSpPr>
          <p:cNvPr id="2152485" name="Rectangle 37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Constrained Estimates</a:t>
            </a:r>
          </a:p>
        </p:txBody>
      </p:sp>
      <p:sp>
        <p:nvSpPr>
          <p:cNvPr id="2152486" name="Text Box 38"/>
          <p:cNvSpPr txBox="1">
            <a:spLocks noChangeArrowheads="1"/>
          </p:cNvSpPr>
          <p:nvPr/>
        </p:nvSpPr>
        <p:spPr bwMode="auto">
          <a:xfrm>
            <a:off x="2133600" y="5486400"/>
            <a:ext cx="2005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Clamped aim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Doesn’t Find True </a:t>
            </a:r>
            <a:r>
              <a:rPr lang="en-US">
                <a:solidFill>
                  <a:schemeClr val="hlink"/>
                </a:solidFill>
              </a:rPr>
              <a:t>Theory</a:t>
            </a:r>
          </a:p>
        </p:txBody>
      </p:sp>
      <p:sp>
        <p:nvSpPr>
          <p:cNvPr id="215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3048000"/>
          </a:xfrm>
        </p:spPr>
        <p:txBody>
          <a:bodyPr/>
          <a:lstStyle/>
          <a:p>
            <a:r>
              <a:rPr lang="en-US">
                <a:solidFill>
                  <a:schemeClr val="tx2"/>
                </a:solidFill>
              </a:rPr>
              <a:t>The theory that minimizes estimation risk can be quite </a:t>
            </a:r>
            <a:r>
              <a:rPr lang="en-US">
                <a:solidFill>
                  <a:schemeClr val="hlink"/>
                </a:solidFill>
              </a:rPr>
              <a:t>false</a:t>
            </a:r>
            <a:r>
              <a:rPr lang="en-US">
                <a:solidFill>
                  <a:schemeClr val="tx2"/>
                </a:solidFill>
              </a:rPr>
              <a:t>…</a:t>
            </a:r>
          </a:p>
        </p:txBody>
      </p:sp>
      <p:grpSp>
        <p:nvGrpSpPr>
          <p:cNvPr id="2153476" name="Group 4"/>
          <p:cNvGrpSpPr>
            <a:grpSpLocks/>
          </p:cNvGrpSpPr>
          <p:nvPr/>
        </p:nvGrpSpPr>
        <p:grpSpPr bwMode="auto">
          <a:xfrm>
            <a:off x="1447800" y="4267200"/>
            <a:ext cx="2276475" cy="1219200"/>
            <a:chOff x="1350" y="2928"/>
            <a:chExt cx="1434" cy="768"/>
          </a:xfrm>
        </p:grpSpPr>
        <p:sp>
          <p:nvSpPr>
            <p:cNvPr id="2153477" name="Rectangle 5"/>
            <p:cNvSpPr>
              <a:spLocks noChangeArrowheads="1"/>
            </p:cNvSpPr>
            <p:nvPr/>
          </p:nvSpPr>
          <p:spPr bwMode="auto">
            <a:xfrm rot="21261567" flipH="1">
              <a:off x="1680" y="331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78" name="Rectangle 6"/>
            <p:cNvSpPr>
              <a:spLocks noChangeArrowheads="1"/>
            </p:cNvSpPr>
            <p:nvPr/>
          </p:nvSpPr>
          <p:spPr bwMode="auto">
            <a:xfrm flipH="1">
              <a:off x="1468" y="342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79" name="Rectangle 7"/>
            <p:cNvSpPr>
              <a:spLocks noChangeArrowheads="1"/>
            </p:cNvSpPr>
            <p:nvPr/>
          </p:nvSpPr>
          <p:spPr bwMode="auto">
            <a:xfrm flipH="1">
              <a:off x="1664" y="347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80" name="Oval 8"/>
            <p:cNvSpPr>
              <a:spLocks noChangeArrowheads="1"/>
            </p:cNvSpPr>
            <p:nvPr/>
          </p:nvSpPr>
          <p:spPr bwMode="auto">
            <a:xfrm flipH="1">
              <a:off x="1389" y="324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81" name="Oval 9"/>
            <p:cNvSpPr>
              <a:spLocks noChangeArrowheads="1"/>
            </p:cNvSpPr>
            <p:nvPr/>
          </p:nvSpPr>
          <p:spPr bwMode="auto">
            <a:xfrm flipH="1">
              <a:off x="1439" y="292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3482" name="Group 10"/>
            <p:cNvGrpSpPr>
              <a:grpSpLocks/>
            </p:cNvGrpSpPr>
            <p:nvPr/>
          </p:nvGrpSpPr>
          <p:grpSpPr bwMode="auto">
            <a:xfrm rot="3340723" flipH="1">
              <a:off x="1601" y="3007"/>
              <a:ext cx="118" cy="134"/>
              <a:chOff x="3801" y="3295"/>
              <a:chExt cx="118" cy="134"/>
            </a:xfrm>
          </p:grpSpPr>
          <p:sp>
            <p:nvSpPr>
              <p:cNvPr id="2153483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484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485" name="Group 13"/>
            <p:cNvGrpSpPr>
              <a:grpSpLocks/>
            </p:cNvGrpSpPr>
            <p:nvPr/>
          </p:nvGrpSpPr>
          <p:grpSpPr bwMode="auto">
            <a:xfrm rot="3134004" flipH="1">
              <a:off x="1449" y="3015"/>
              <a:ext cx="118" cy="136"/>
              <a:chOff x="3955" y="3295"/>
              <a:chExt cx="118" cy="136"/>
            </a:xfrm>
          </p:grpSpPr>
          <p:sp>
            <p:nvSpPr>
              <p:cNvPr id="2153486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487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3488" name="Oval 16"/>
            <p:cNvSpPr>
              <a:spLocks noChangeArrowheads="1"/>
            </p:cNvSpPr>
            <p:nvPr/>
          </p:nvSpPr>
          <p:spPr bwMode="auto">
            <a:xfrm rot="19877643" flipH="1">
              <a:off x="1664" y="356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89" name="Oval 17"/>
            <p:cNvSpPr>
              <a:spLocks noChangeArrowheads="1"/>
            </p:cNvSpPr>
            <p:nvPr/>
          </p:nvSpPr>
          <p:spPr bwMode="auto">
            <a:xfrm flipH="1">
              <a:off x="1350" y="360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90" name="Freeform 18"/>
            <p:cNvSpPr>
              <a:spLocks/>
            </p:cNvSpPr>
            <p:nvPr/>
          </p:nvSpPr>
          <p:spPr bwMode="auto">
            <a:xfrm flipH="1">
              <a:off x="1572" y="321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3491" name="Group 19"/>
            <p:cNvGrpSpPr>
              <a:grpSpLocks/>
            </p:cNvGrpSpPr>
            <p:nvPr/>
          </p:nvGrpSpPr>
          <p:grpSpPr bwMode="auto">
            <a:xfrm>
              <a:off x="1392" y="3264"/>
              <a:ext cx="1392" cy="171"/>
              <a:chOff x="144" y="2208"/>
              <a:chExt cx="3120" cy="384"/>
            </a:xfrm>
          </p:grpSpPr>
          <p:sp>
            <p:nvSpPr>
              <p:cNvPr id="2153492" name="Freeform 20"/>
              <p:cNvSpPr>
                <a:spLocks/>
              </p:cNvSpPr>
              <p:nvPr/>
            </p:nvSpPr>
            <p:spPr bwMode="auto">
              <a:xfrm rot="-161027">
                <a:off x="144" y="2208"/>
                <a:ext cx="1248" cy="384"/>
              </a:xfrm>
              <a:custGeom>
                <a:avLst/>
                <a:gdLst/>
                <a:ahLst/>
                <a:cxnLst>
                  <a:cxn ang="0">
                    <a:pos x="1248" y="96"/>
                  </a:cxn>
                  <a:cxn ang="0">
                    <a:pos x="0" y="0"/>
                  </a:cxn>
                  <a:cxn ang="0">
                    <a:pos x="144" y="384"/>
                  </a:cxn>
                  <a:cxn ang="0">
                    <a:pos x="864" y="336"/>
                  </a:cxn>
                  <a:cxn ang="0">
                    <a:pos x="1248" y="96"/>
                  </a:cxn>
                </a:cxnLst>
                <a:rect l="0" t="0" r="r" b="b"/>
                <a:pathLst>
                  <a:path w="1248" h="384">
                    <a:moveTo>
                      <a:pt x="1248" y="96"/>
                    </a:moveTo>
                    <a:lnTo>
                      <a:pt x="0" y="0"/>
                    </a:lnTo>
                    <a:lnTo>
                      <a:pt x="144" y="384"/>
                    </a:lnTo>
                    <a:lnTo>
                      <a:pt x="864" y="336"/>
                    </a:lnTo>
                    <a:lnTo>
                      <a:pt x="1248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493" name="Rectangle 21"/>
              <p:cNvSpPr>
                <a:spLocks noChangeArrowheads="1"/>
              </p:cNvSpPr>
              <p:nvPr/>
            </p:nvSpPr>
            <p:spPr bwMode="auto">
              <a:xfrm>
                <a:off x="912" y="2208"/>
                <a:ext cx="2352" cy="96"/>
              </a:xfrm>
              <a:prstGeom prst="rect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3494" name="Oval 22"/>
            <p:cNvSpPr>
              <a:spLocks noChangeArrowheads="1"/>
            </p:cNvSpPr>
            <p:nvPr/>
          </p:nvSpPr>
          <p:spPr bwMode="auto">
            <a:xfrm rot="1373433" flipH="1">
              <a:off x="1968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95" name="Oval 23"/>
            <p:cNvSpPr>
              <a:spLocks noChangeArrowheads="1"/>
            </p:cNvSpPr>
            <p:nvPr/>
          </p:nvSpPr>
          <p:spPr bwMode="auto">
            <a:xfrm rot="1373433" flipH="1">
              <a:off x="1392" y="326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3496" name="Group 24"/>
          <p:cNvGrpSpPr>
            <a:grpSpLocks/>
          </p:cNvGrpSpPr>
          <p:nvPr/>
        </p:nvGrpSpPr>
        <p:grpSpPr bwMode="auto">
          <a:xfrm>
            <a:off x="4953000" y="3429000"/>
            <a:ext cx="1600200" cy="2514600"/>
            <a:chOff x="2544" y="2160"/>
            <a:chExt cx="1008" cy="1584"/>
          </a:xfrm>
        </p:grpSpPr>
        <p:sp>
          <p:nvSpPr>
            <p:cNvPr id="2153497" name="Oval 25"/>
            <p:cNvSpPr>
              <a:spLocks noChangeArrowheads="1"/>
            </p:cNvSpPr>
            <p:nvPr/>
          </p:nvSpPr>
          <p:spPr bwMode="auto">
            <a:xfrm>
              <a:off x="2544" y="2160"/>
              <a:ext cx="1008" cy="15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98" name="Oval 26"/>
            <p:cNvSpPr>
              <a:spLocks noChangeArrowheads="1"/>
            </p:cNvSpPr>
            <p:nvPr/>
          </p:nvSpPr>
          <p:spPr bwMode="auto">
            <a:xfrm>
              <a:off x="2736" y="2448"/>
              <a:ext cx="624" cy="10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99" name="Oval 27"/>
            <p:cNvSpPr>
              <a:spLocks noChangeArrowheads="1"/>
            </p:cNvSpPr>
            <p:nvPr/>
          </p:nvSpPr>
          <p:spPr bwMode="auto">
            <a:xfrm>
              <a:off x="2928" y="2736"/>
              <a:ext cx="240" cy="48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500" name="Rectangle 28"/>
          <p:cNvSpPr>
            <a:spLocks noChangeArrowheads="1"/>
          </p:cNvSpPr>
          <p:nvPr/>
        </p:nvSpPr>
        <p:spPr bwMode="auto">
          <a:xfrm>
            <a:off x="2819400" y="4724400"/>
            <a:ext cx="228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1" name="Text Box 29"/>
          <p:cNvSpPr txBox="1">
            <a:spLocks noChangeArrowheads="1"/>
          </p:cNvSpPr>
          <p:nvPr/>
        </p:nvSpPr>
        <p:spPr bwMode="auto">
          <a:xfrm>
            <a:off x="6172200" y="2867025"/>
            <a:ext cx="139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Four eyes!</a:t>
            </a:r>
          </a:p>
        </p:txBody>
      </p:sp>
      <p:sp>
        <p:nvSpPr>
          <p:cNvPr id="2153502" name="Line 30"/>
          <p:cNvSpPr>
            <a:spLocks noChangeShapeType="1"/>
          </p:cNvSpPr>
          <p:nvPr/>
        </p:nvSpPr>
        <p:spPr bwMode="auto">
          <a:xfrm flipH="1">
            <a:off x="5791200" y="3352800"/>
            <a:ext cx="838200" cy="1066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3503" name="Oval 31"/>
          <p:cNvSpPr>
            <a:spLocks noChangeArrowheads="1"/>
          </p:cNvSpPr>
          <p:nvPr/>
        </p:nvSpPr>
        <p:spPr bwMode="auto">
          <a:xfrm>
            <a:off x="5410200" y="47244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4" name="Oval 32"/>
          <p:cNvSpPr>
            <a:spLocks noChangeArrowheads="1"/>
          </p:cNvSpPr>
          <p:nvPr/>
        </p:nvSpPr>
        <p:spPr bwMode="auto">
          <a:xfrm>
            <a:off x="5410200" y="44196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5" name="Oval 33"/>
          <p:cNvSpPr>
            <a:spLocks noChangeArrowheads="1"/>
          </p:cNvSpPr>
          <p:nvPr/>
        </p:nvSpPr>
        <p:spPr bwMode="auto">
          <a:xfrm>
            <a:off x="5410200" y="5029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6" name="Oval 34"/>
          <p:cNvSpPr>
            <a:spLocks noChangeArrowheads="1"/>
          </p:cNvSpPr>
          <p:nvPr/>
        </p:nvSpPr>
        <p:spPr bwMode="auto">
          <a:xfrm>
            <a:off x="5410200" y="4191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7" name="Oval 35"/>
          <p:cNvSpPr>
            <a:spLocks noChangeArrowheads="1"/>
          </p:cNvSpPr>
          <p:nvPr/>
        </p:nvSpPr>
        <p:spPr bwMode="auto">
          <a:xfrm>
            <a:off x="5410200" y="5410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8" name="Oval 36"/>
          <p:cNvSpPr>
            <a:spLocks noChangeArrowheads="1"/>
          </p:cNvSpPr>
          <p:nvPr/>
        </p:nvSpPr>
        <p:spPr bwMode="auto">
          <a:xfrm>
            <a:off x="5410200" y="38100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09" name="Oval 37"/>
          <p:cNvSpPr>
            <a:spLocks noChangeArrowheads="1"/>
          </p:cNvSpPr>
          <p:nvPr/>
        </p:nvSpPr>
        <p:spPr bwMode="auto">
          <a:xfrm>
            <a:off x="5410200" y="4648200"/>
            <a:ext cx="152400" cy="228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3510" name="Group 38"/>
          <p:cNvGrpSpPr>
            <a:grpSpLocks/>
          </p:cNvGrpSpPr>
          <p:nvPr/>
        </p:nvGrpSpPr>
        <p:grpSpPr bwMode="auto">
          <a:xfrm rot="-287336">
            <a:off x="5562600" y="4422775"/>
            <a:ext cx="381000" cy="609600"/>
            <a:chOff x="2256" y="1584"/>
            <a:chExt cx="1059" cy="912"/>
          </a:xfrm>
        </p:grpSpPr>
        <p:sp>
          <p:nvSpPr>
            <p:cNvPr id="2153511" name="Freeform 39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3512" name="Rectangle 40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3" name="Rectangle 41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4" name="Rectangle 42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5" name="Rectangle 43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6" name="Oval 44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7" name="AutoShape 45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8" name="AutoShape 46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19" name="Oval 47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20" name="AutoShape 48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3521" name="Group 49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53522" name="Oval 5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523" name="Oval 5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524" name="Group 52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53525" name="Oval 5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526" name="Oval 5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3527" name="Oval 55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28" name="Oval 56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29" name="Oval 57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30" name="Oval 58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531" name="Text Box 59"/>
          <p:cNvSpPr txBox="1">
            <a:spLocks noChangeArrowheads="1"/>
          </p:cNvSpPr>
          <p:nvPr/>
        </p:nvSpPr>
        <p:spPr bwMode="auto">
          <a:xfrm>
            <a:off x="2133600" y="5486400"/>
            <a:ext cx="2005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Clamped aim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3427" name="Rectangle 3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Basic Idea</a:t>
            </a:r>
          </a:p>
        </p:txBody>
      </p:sp>
      <p:sp>
        <p:nvSpPr>
          <p:cNvPr id="2023429" name="Rectangle 5"/>
          <p:cNvSpPr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Causation</a:t>
            </a:r>
            <a:r>
              <a:rPr lang="en-US"/>
              <a:t> is a directed, acyclic network over variables.</a:t>
            </a:r>
          </a:p>
          <a:p>
            <a:r>
              <a:rPr lang="en-US"/>
              <a:t>What makes a network </a:t>
            </a:r>
            <a:r>
              <a:rPr lang="en-US">
                <a:solidFill>
                  <a:schemeClr val="hlink"/>
                </a:solidFill>
              </a:rPr>
              <a:t>causal</a:t>
            </a:r>
            <a:r>
              <a:rPr lang="en-US"/>
              <a:t> is a relation of </a:t>
            </a:r>
            <a:r>
              <a:rPr lang="en-US">
                <a:solidFill>
                  <a:schemeClr val="hlink"/>
                </a:solidFill>
              </a:rPr>
              <a:t>compatibility</a:t>
            </a:r>
            <a:r>
              <a:rPr lang="en-US"/>
              <a:t> between networks and joint probability distributions.</a:t>
            </a:r>
          </a:p>
        </p:txBody>
      </p:sp>
      <p:grpSp>
        <p:nvGrpSpPr>
          <p:cNvPr id="2023450" name="Group 26"/>
          <p:cNvGrpSpPr>
            <a:grpSpLocks/>
          </p:cNvGrpSpPr>
          <p:nvPr/>
        </p:nvGrpSpPr>
        <p:grpSpPr bwMode="auto">
          <a:xfrm>
            <a:off x="990600" y="4724400"/>
            <a:ext cx="1600200" cy="1295400"/>
            <a:chOff x="864" y="2976"/>
            <a:chExt cx="1008" cy="816"/>
          </a:xfrm>
        </p:grpSpPr>
        <p:sp>
          <p:nvSpPr>
            <p:cNvPr id="2023430" name="Rectangle 6"/>
            <p:cNvSpPr>
              <a:spLocks noChangeArrowheads="1"/>
            </p:cNvSpPr>
            <p:nvPr/>
          </p:nvSpPr>
          <p:spPr bwMode="auto">
            <a:xfrm>
              <a:off x="864" y="2976"/>
              <a:ext cx="28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X</a:t>
              </a:r>
            </a:p>
          </p:txBody>
        </p:sp>
        <p:sp>
          <p:nvSpPr>
            <p:cNvPr id="2023432" name="Rectangle 8"/>
            <p:cNvSpPr>
              <a:spLocks noChangeArrowheads="1"/>
            </p:cNvSpPr>
            <p:nvPr/>
          </p:nvSpPr>
          <p:spPr bwMode="auto">
            <a:xfrm>
              <a:off x="864" y="3552"/>
              <a:ext cx="28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Y</a:t>
              </a:r>
            </a:p>
          </p:txBody>
        </p:sp>
        <p:sp>
          <p:nvSpPr>
            <p:cNvPr id="2023433" name="Rectangle 9"/>
            <p:cNvSpPr>
              <a:spLocks noChangeArrowheads="1"/>
            </p:cNvSpPr>
            <p:nvPr/>
          </p:nvSpPr>
          <p:spPr bwMode="auto">
            <a:xfrm>
              <a:off x="1584" y="3312"/>
              <a:ext cx="28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Z</a:t>
              </a:r>
            </a:p>
          </p:txBody>
        </p:sp>
        <p:sp>
          <p:nvSpPr>
            <p:cNvPr id="2023434" name="Line 10"/>
            <p:cNvSpPr>
              <a:spLocks noChangeShapeType="1"/>
            </p:cNvSpPr>
            <p:nvPr/>
          </p:nvSpPr>
          <p:spPr bwMode="auto">
            <a:xfrm>
              <a:off x="1152" y="312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3435" name="Line 11"/>
            <p:cNvSpPr>
              <a:spLocks noChangeShapeType="1"/>
            </p:cNvSpPr>
            <p:nvPr/>
          </p:nvSpPr>
          <p:spPr bwMode="auto">
            <a:xfrm flipV="1">
              <a:off x="1152" y="3456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23449" name="Group 25"/>
          <p:cNvGrpSpPr>
            <a:grpSpLocks/>
          </p:cNvGrpSpPr>
          <p:nvPr/>
        </p:nvGrpSpPr>
        <p:grpSpPr bwMode="auto">
          <a:xfrm>
            <a:off x="6477000" y="4572000"/>
            <a:ext cx="1828800" cy="1646238"/>
            <a:chOff x="3600" y="2928"/>
            <a:chExt cx="1152" cy="1037"/>
          </a:xfrm>
        </p:grpSpPr>
        <p:sp>
          <p:nvSpPr>
            <p:cNvPr id="2023445" name="Oval 21"/>
            <p:cNvSpPr>
              <a:spLocks noChangeArrowheads="1"/>
            </p:cNvSpPr>
            <p:nvPr/>
          </p:nvSpPr>
          <p:spPr bwMode="auto">
            <a:xfrm rot="2248002">
              <a:off x="3888" y="2928"/>
              <a:ext cx="432" cy="960"/>
            </a:xfrm>
            <a:prstGeom prst="ellipse">
              <a:avLst/>
            </a:prstGeom>
            <a:gradFill rotWithShape="1">
              <a:gsLst>
                <a:gs pos="0">
                  <a:schemeClr val="bg2">
                    <a:alpha val="17999"/>
                  </a:schemeClr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3446" name="Oval 22"/>
            <p:cNvSpPr>
              <a:spLocks noChangeArrowheads="1"/>
            </p:cNvSpPr>
            <p:nvPr/>
          </p:nvSpPr>
          <p:spPr bwMode="auto">
            <a:xfrm rot="2248002">
              <a:off x="3984" y="3072"/>
              <a:ext cx="240" cy="672"/>
            </a:xfrm>
            <a:prstGeom prst="ellipse">
              <a:avLst/>
            </a:prstGeom>
            <a:gradFill rotWithShape="1">
              <a:gsLst>
                <a:gs pos="0">
                  <a:schemeClr val="bg2">
                    <a:alpha val="41000"/>
                  </a:schemeClr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3439" name="Line 15"/>
            <p:cNvSpPr>
              <a:spLocks noChangeShapeType="1"/>
            </p:cNvSpPr>
            <p:nvPr/>
          </p:nvSpPr>
          <p:spPr bwMode="auto">
            <a:xfrm>
              <a:off x="4176" y="2928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3440" name="Line 16"/>
            <p:cNvSpPr>
              <a:spLocks noChangeShapeType="1"/>
            </p:cNvSpPr>
            <p:nvPr/>
          </p:nvSpPr>
          <p:spPr bwMode="auto">
            <a:xfrm>
              <a:off x="3600" y="340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3441" name="Line 17"/>
            <p:cNvSpPr>
              <a:spLocks noChangeShapeType="1"/>
            </p:cNvSpPr>
            <p:nvPr/>
          </p:nvSpPr>
          <p:spPr bwMode="auto">
            <a:xfrm flipH="1">
              <a:off x="3888" y="3120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3442" name="Text Box 18"/>
            <p:cNvSpPr txBox="1">
              <a:spLocks noChangeArrowheads="1"/>
            </p:cNvSpPr>
            <p:nvPr/>
          </p:nvSpPr>
          <p:spPr bwMode="auto">
            <a:xfrm>
              <a:off x="4128" y="3600"/>
              <a:ext cx="3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2023443" name="Text Box 19"/>
            <p:cNvSpPr txBox="1">
              <a:spLocks noChangeArrowheads="1"/>
            </p:cNvSpPr>
            <p:nvPr/>
          </p:nvSpPr>
          <p:spPr bwMode="auto">
            <a:xfrm>
              <a:off x="3600" y="3120"/>
              <a:ext cx="3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Y</a:t>
              </a:r>
            </a:p>
          </p:txBody>
        </p:sp>
        <p:sp>
          <p:nvSpPr>
            <p:cNvPr id="2023444" name="Text Box 20"/>
            <p:cNvSpPr txBox="1">
              <a:spLocks noChangeArrowheads="1"/>
            </p:cNvSpPr>
            <p:nvPr/>
          </p:nvSpPr>
          <p:spPr bwMode="auto">
            <a:xfrm>
              <a:off x="4416" y="2928"/>
              <a:ext cx="28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</a:p>
          </p:txBody>
        </p:sp>
      </p:grpSp>
      <p:grpSp>
        <p:nvGrpSpPr>
          <p:cNvPr id="2023453" name="Group 29"/>
          <p:cNvGrpSpPr>
            <a:grpSpLocks/>
          </p:cNvGrpSpPr>
          <p:nvPr/>
        </p:nvGrpSpPr>
        <p:grpSpPr bwMode="auto">
          <a:xfrm>
            <a:off x="3429000" y="4800600"/>
            <a:ext cx="2362200" cy="1219200"/>
            <a:chOff x="1968" y="3024"/>
            <a:chExt cx="1488" cy="768"/>
          </a:xfrm>
        </p:grpSpPr>
        <p:sp>
          <p:nvSpPr>
            <p:cNvPr id="2023447" name="AutoShape 23"/>
            <p:cNvSpPr>
              <a:spLocks noChangeArrowheads="1"/>
            </p:cNvSpPr>
            <p:nvPr/>
          </p:nvSpPr>
          <p:spPr bwMode="auto">
            <a:xfrm>
              <a:off x="1968" y="3024"/>
              <a:ext cx="1488" cy="768"/>
            </a:xfrm>
            <a:prstGeom prst="leftRightArrow">
              <a:avLst>
                <a:gd name="adj1" fmla="val 50000"/>
                <a:gd name="adj2" fmla="val 3875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3448" name="Text Box 24"/>
            <p:cNvSpPr txBox="1">
              <a:spLocks noChangeArrowheads="1"/>
            </p:cNvSpPr>
            <p:nvPr/>
          </p:nvSpPr>
          <p:spPr bwMode="auto">
            <a:xfrm>
              <a:off x="2112" y="3264"/>
              <a:ext cx="1209" cy="288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compatibility</a:t>
              </a:r>
            </a:p>
          </p:txBody>
        </p:sp>
      </p:grpSp>
      <p:sp>
        <p:nvSpPr>
          <p:cNvPr id="2023451" name="Text Box 27"/>
          <p:cNvSpPr txBox="1">
            <a:spLocks noChangeArrowheads="1"/>
          </p:cNvSpPr>
          <p:nvPr/>
        </p:nvSpPr>
        <p:spPr bwMode="auto">
          <a:xfrm>
            <a:off x="6858000" y="59436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2023452" name="Text Box 28"/>
          <p:cNvSpPr txBox="1">
            <a:spLocks noChangeArrowheads="1"/>
          </p:cNvSpPr>
          <p:nvPr/>
        </p:nvSpPr>
        <p:spPr bwMode="auto">
          <a:xfrm>
            <a:off x="1447800" y="6019800"/>
            <a:ext cx="506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498" name="Line 2"/>
          <p:cNvSpPr>
            <a:spLocks noChangeShapeType="1"/>
          </p:cNvSpPr>
          <p:nvPr/>
        </p:nvSpPr>
        <p:spPr bwMode="auto">
          <a:xfrm>
            <a:off x="3962400" y="4495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499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Makes Sense</a:t>
            </a:r>
          </a:p>
        </p:txBody>
      </p:sp>
      <p:sp>
        <p:nvSpPr>
          <p:cNvPr id="21545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304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…when loss of an answer is similar in nearby distributions.</a:t>
            </a:r>
          </a:p>
        </p:txBody>
      </p:sp>
      <p:sp>
        <p:nvSpPr>
          <p:cNvPr id="2154501" name="Freeform 5"/>
          <p:cNvSpPr>
            <a:spLocks/>
          </p:cNvSpPr>
          <p:nvPr/>
        </p:nvSpPr>
        <p:spPr bwMode="auto">
          <a:xfrm>
            <a:off x="2133600" y="5105400"/>
            <a:ext cx="4851400" cy="22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56" y="14"/>
              </a:cxn>
            </a:cxnLst>
            <a:rect l="0" t="0" r="r" b="b"/>
            <a:pathLst>
              <a:path w="3056" h="14">
                <a:moveTo>
                  <a:pt x="0" y="0"/>
                </a:moveTo>
                <a:lnTo>
                  <a:pt x="3056" y="14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502" name="Text Box 6"/>
          <p:cNvSpPr txBox="1">
            <a:spLocks noChangeArrowheads="1"/>
          </p:cNvSpPr>
          <p:nvPr/>
        </p:nvSpPr>
        <p:spPr bwMode="auto">
          <a:xfrm>
            <a:off x="5638800" y="5105400"/>
            <a:ext cx="115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Similarity</a:t>
            </a:r>
          </a:p>
        </p:txBody>
      </p:sp>
      <p:sp>
        <p:nvSpPr>
          <p:cNvPr id="2154503" name="Oval 7"/>
          <p:cNvSpPr>
            <a:spLocks noChangeArrowheads="1"/>
          </p:cNvSpPr>
          <p:nvPr/>
        </p:nvSpPr>
        <p:spPr bwMode="auto">
          <a:xfrm>
            <a:off x="4495800" y="5029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504" name="Freeform 8"/>
          <p:cNvSpPr>
            <a:spLocks/>
          </p:cNvSpPr>
          <p:nvPr/>
        </p:nvSpPr>
        <p:spPr bwMode="auto">
          <a:xfrm>
            <a:off x="2209800" y="3657600"/>
            <a:ext cx="4664075" cy="849313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584" y="534"/>
              </a:cxn>
              <a:cxn ang="0">
                <a:pos x="2938" y="0"/>
              </a:cxn>
            </a:cxnLst>
            <a:rect l="0" t="0" r="r" b="b"/>
            <a:pathLst>
              <a:path w="2938" h="535">
                <a:moveTo>
                  <a:pt x="0" y="6"/>
                </a:moveTo>
                <a:cubicBezTo>
                  <a:pt x="508" y="282"/>
                  <a:pt x="1094" y="535"/>
                  <a:pt x="1584" y="534"/>
                </a:cubicBezTo>
                <a:cubicBezTo>
                  <a:pt x="2074" y="533"/>
                  <a:pt x="2656" y="111"/>
                  <a:pt x="2938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505" name="Oval 9"/>
          <p:cNvSpPr>
            <a:spLocks noChangeArrowheads="1"/>
          </p:cNvSpPr>
          <p:nvPr/>
        </p:nvSpPr>
        <p:spPr bwMode="auto">
          <a:xfrm>
            <a:off x="4495800" y="43434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506" name="Text Box 10"/>
          <p:cNvSpPr txBox="1">
            <a:spLocks noChangeArrowheads="1"/>
          </p:cNvSpPr>
          <p:nvPr/>
        </p:nvSpPr>
        <p:spPr bwMode="auto">
          <a:xfrm>
            <a:off x="4403725" y="53022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p</a:t>
            </a:r>
          </a:p>
        </p:txBody>
      </p:sp>
      <p:grpSp>
        <p:nvGrpSpPr>
          <p:cNvPr id="2154507" name="Group 11"/>
          <p:cNvGrpSpPr>
            <a:grpSpLocks/>
          </p:cNvGrpSpPr>
          <p:nvPr/>
        </p:nvGrpSpPr>
        <p:grpSpPr bwMode="auto">
          <a:xfrm flipH="1">
            <a:off x="6172200" y="3886200"/>
            <a:ext cx="969963" cy="1219200"/>
            <a:chOff x="4560" y="912"/>
            <a:chExt cx="764" cy="960"/>
          </a:xfrm>
        </p:grpSpPr>
        <p:sp>
          <p:nvSpPr>
            <p:cNvPr id="2154508" name="Rectangle 12"/>
            <p:cNvSpPr>
              <a:spLocks noChangeArrowheads="1"/>
            </p:cNvSpPr>
            <p:nvPr/>
          </p:nvSpPr>
          <p:spPr bwMode="auto">
            <a:xfrm rot="1447567">
              <a:off x="4615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09" name="Rectangle 13"/>
            <p:cNvSpPr>
              <a:spLocks noChangeArrowheads="1"/>
            </p:cNvSpPr>
            <p:nvPr/>
          </p:nvSpPr>
          <p:spPr bwMode="auto">
            <a:xfrm rot="1447567">
              <a:off x="4616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0" name="Line 14"/>
            <p:cNvSpPr>
              <a:spLocks noChangeShapeType="1"/>
            </p:cNvSpPr>
            <p:nvPr/>
          </p:nvSpPr>
          <p:spPr bwMode="auto">
            <a:xfrm rot="1447567">
              <a:off x="4596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511" name="Rectangle 15"/>
            <p:cNvSpPr>
              <a:spLocks noChangeArrowheads="1"/>
            </p:cNvSpPr>
            <p:nvPr/>
          </p:nvSpPr>
          <p:spPr bwMode="auto">
            <a:xfrm rot="1879721">
              <a:off x="4595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2" name="Rectangle 16"/>
            <p:cNvSpPr>
              <a:spLocks noChangeArrowheads="1"/>
            </p:cNvSpPr>
            <p:nvPr/>
          </p:nvSpPr>
          <p:spPr bwMode="auto">
            <a:xfrm rot="-2120236">
              <a:off x="5011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3" name="Rectangle 17"/>
            <p:cNvSpPr>
              <a:spLocks noChangeArrowheads="1"/>
            </p:cNvSpPr>
            <p:nvPr/>
          </p:nvSpPr>
          <p:spPr bwMode="auto">
            <a:xfrm>
              <a:off x="5011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4" name="Rectangle 18"/>
            <p:cNvSpPr>
              <a:spLocks noChangeArrowheads="1"/>
            </p:cNvSpPr>
            <p:nvPr/>
          </p:nvSpPr>
          <p:spPr bwMode="auto">
            <a:xfrm>
              <a:off x="4837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5" name="Oval 19"/>
            <p:cNvSpPr>
              <a:spLocks noChangeArrowheads="1"/>
            </p:cNvSpPr>
            <p:nvPr/>
          </p:nvSpPr>
          <p:spPr bwMode="auto">
            <a:xfrm>
              <a:off x="4768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6" name="Oval 20"/>
            <p:cNvSpPr>
              <a:spLocks noChangeArrowheads="1"/>
            </p:cNvSpPr>
            <p:nvPr/>
          </p:nvSpPr>
          <p:spPr bwMode="auto">
            <a:xfrm rot="1722357">
              <a:off x="4698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7" name="Oval 21"/>
            <p:cNvSpPr>
              <a:spLocks noChangeArrowheads="1"/>
            </p:cNvSpPr>
            <p:nvPr/>
          </p:nvSpPr>
          <p:spPr bwMode="auto">
            <a:xfrm>
              <a:off x="497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8" name="Oval 22"/>
            <p:cNvSpPr>
              <a:spLocks noChangeArrowheads="1"/>
            </p:cNvSpPr>
            <p:nvPr/>
          </p:nvSpPr>
          <p:spPr bwMode="auto">
            <a:xfrm rot="-1373433">
              <a:off x="522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19" name="Oval 23"/>
            <p:cNvSpPr>
              <a:spLocks noChangeArrowheads="1"/>
            </p:cNvSpPr>
            <p:nvPr/>
          </p:nvSpPr>
          <p:spPr bwMode="auto">
            <a:xfrm rot="-1373433">
              <a:off x="456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20" name="Freeform 24"/>
            <p:cNvSpPr>
              <a:spLocks/>
            </p:cNvSpPr>
            <p:nvPr/>
          </p:nvSpPr>
          <p:spPr bwMode="auto">
            <a:xfrm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521" name="Oval 25"/>
            <p:cNvSpPr>
              <a:spLocks noChangeArrowheads="1"/>
            </p:cNvSpPr>
            <p:nvPr/>
          </p:nvSpPr>
          <p:spPr bwMode="auto">
            <a:xfrm>
              <a:off x="4793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4522" name="Group 26"/>
            <p:cNvGrpSpPr>
              <a:grpSpLocks/>
            </p:cNvGrpSpPr>
            <p:nvPr/>
          </p:nvGrpSpPr>
          <p:grpSpPr bwMode="auto">
            <a:xfrm>
              <a:off x="4826" y="1215"/>
              <a:ext cx="104" cy="128"/>
              <a:chOff x="3744" y="1776"/>
              <a:chExt cx="336" cy="336"/>
            </a:xfrm>
          </p:grpSpPr>
          <p:sp>
            <p:nvSpPr>
              <p:cNvPr id="2154523" name="Oval 27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24" name="Oval 28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525" name="Group 29"/>
            <p:cNvGrpSpPr>
              <a:grpSpLocks/>
            </p:cNvGrpSpPr>
            <p:nvPr/>
          </p:nvGrpSpPr>
          <p:grpSpPr bwMode="auto">
            <a:xfrm>
              <a:off x="4959" y="1215"/>
              <a:ext cx="104" cy="128"/>
              <a:chOff x="3744" y="1776"/>
              <a:chExt cx="336" cy="336"/>
            </a:xfrm>
          </p:grpSpPr>
          <p:sp>
            <p:nvSpPr>
              <p:cNvPr id="2154526" name="Oval 3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27" name="Oval 3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4528" name="Freeform 32"/>
            <p:cNvSpPr>
              <a:spLocks/>
            </p:cNvSpPr>
            <p:nvPr/>
          </p:nvSpPr>
          <p:spPr bwMode="auto">
            <a:xfrm>
              <a:off x="4912" y="142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529" name="Rectangle 33"/>
            <p:cNvSpPr>
              <a:spLocks noChangeArrowheads="1"/>
            </p:cNvSpPr>
            <p:nvPr/>
          </p:nvSpPr>
          <p:spPr bwMode="auto">
            <a:xfrm>
              <a:off x="4766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30" name="Line 34"/>
            <p:cNvSpPr>
              <a:spLocks noChangeShapeType="1"/>
            </p:cNvSpPr>
            <p:nvPr/>
          </p:nvSpPr>
          <p:spPr bwMode="auto">
            <a:xfrm>
              <a:off x="4972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531" name="Line 35"/>
            <p:cNvSpPr>
              <a:spLocks noChangeShapeType="1"/>
            </p:cNvSpPr>
            <p:nvPr/>
          </p:nvSpPr>
          <p:spPr bwMode="auto">
            <a:xfrm flipV="1">
              <a:off x="4942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4532" name="Line 36"/>
          <p:cNvSpPr>
            <a:spLocks noChangeShapeType="1"/>
          </p:cNvSpPr>
          <p:nvPr/>
        </p:nvSpPr>
        <p:spPr bwMode="auto">
          <a:xfrm flipH="1">
            <a:off x="7315200" y="3810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533" name="Text Box 37"/>
          <p:cNvSpPr txBox="1">
            <a:spLocks noChangeArrowheads="1"/>
          </p:cNvSpPr>
          <p:nvPr/>
        </p:nvSpPr>
        <p:spPr bwMode="auto">
          <a:xfrm>
            <a:off x="7391400" y="2895600"/>
            <a:ext cx="9667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Close is </a:t>
            </a:r>
          </a:p>
          <a:p>
            <a:r>
              <a:rPr lang="en-US" sz="1800"/>
              <a:t>good</a:t>
            </a:r>
          </a:p>
          <a:p>
            <a:r>
              <a:rPr lang="en-US" sz="1800"/>
              <a:t>enough!</a:t>
            </a:r>
          </a:p>
        </p:txBody>
      </p:sp>
      <p:grpSp>
        <p:nvGrpSpPr>
          <p:cNvPr id="2154534" name="Group 38"/>
          <p:cNvGrpSpPr>
            <a:grpSpLocks/>
          </p:cNvGrpSpPr>
          <p:nvPr/>
        </p:nvGrpSpPr>
        <p:grpSpPr bwMode="auto">
          <a:xfrm>
            <a:off x="1905000" y="4038600"/>
            <a:ext cx="1069975" cy="941388"/>
            <a:chOff x="1911" y="1817"/>
            <a:chExt cx="674" cy="593"/>
          </a:xfrm>
        </p:grpSpPr>
        <p:sp>
          <p:nvSpPr>
            <p:cNvPr id="2154535" name="Freeform 39"/>
            <p:cNvSpPr>
              <a:spLocks/>
            </p:cNvSpPr>
            <p:nvPr/>
          </p:nvSpPr>
          <p:spPr bwMode="auto">
            <a:xfrm rot="-287336">
              <a:off x="2072" y="1992"/>
              <a:ext cx="92" cy="293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4536" name="Rectangle 40"/>
            <p:cNvSpPr>
              <a:spLocks noChangeArrowheads="1"/>
            </p:cNvSpPr>
            <p:nvPr/>
          </p:nvSpPr>
          <p:spPr bwMode="auto">
            <a:xfrm rot="1592386">
              <a:off x="1948" y="2090"/>
              <a:ext cx="244" cy="3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37" name="Rectangle 41"/>
            <p:cNvSpPr>
              <a:spLocks noChangeArrowheads="1"/>
            </p:cNvSpPr>
            <p:nvPr/>
          </p:nvSpPr>
          <p:spPr bwMode="auto">
            <a:xfrm rot="-2407571">
              <a:off x="2315" y="2090"/>
              <a:ext cx="244" cy="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38" name="Rectangle 42"/>
            <p:cNvSpPr>
              <a:spLocks noChangeArrowheads="1"/>
            </p:cNvSpPr>
            <p:nvPr/>
          </p:nvSpPr>
          <p:spPr bwMode="auto">
            <a:xfrm rot="-287336">
              <a:off x="2331" y="2225"/>
              <a:ext cx="30" cy="15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39" name="Rectangle 43"/>
            <p:cNvSpPr>
              <a:spLocks noChangeArrowheads="1"/>
            </p:cNvSpPr>
            <p:nvPr/>
          </p:nvSpPr>
          <p:spPr bwMode="auto">
            <a:xfrm rot="-287336">
              <a:off x="2181" y="2268"/>
              <a:ext cx="30" cy="1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40" name="Oval 44"/>
            <p:cNvSpPr>
              <a:spLocks noChangeArrowheads="1"/>
            </p:cNvSpPr>
            <p:nvPr/>
          </p:nvSpPr>
          <p:spPr bwMode="auto">
            <a:xfrm rot="-287336">
              <a:off x="2109" y="2105"/>
              <a:ext cx="304" cy="1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41" name="AutoShape 45"/>
            <p:cNvSpPr>
              <a:spLocks noChangeArrowheads="1"/>
            </p:cNvSpPr>
            <p:nvPr/>
          </p:nvSpPr>
          <p:spPr bwMode="auto">
            <a:xfrm rot="-2356648">
              <a:off x="2086" y="1832"/>
              <a:ext cx="122" cy="1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42" name="AutoShape 46"/>
            <p:cNvSpPr>
              <a:spLocks noChangeArrowheads="1"/>
            </p:cNvSpPr>
            <p:nvPr/>
          </p:nvSpPr>
          <p:spPr bwMode="auto">
            <a:xfrm rot="1781977" flipH="1">
              <a:off x="2268" y="1817"/>
              <a:ext cx="121" cy="1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43" name="Oval 47"/>
            <p:cNvSpPr>
              <a:spLocks noChangeArrowheads="1"/>
            </p:cNvSpPr>
            <p:nvPr/>
          </p:nvSpPr>
          <p:spPr bwMode="auto">
            <a:xfrm rot="-287336">
              <a:off x="2123" y="1887"/>
              <a:ext cx="244" cy="25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44" name="AutoShape 48"/>
            <p:cNvSpPr>
              <a:spLocks noChangeArrowheads="1"/>
            </p:cNvSpPr>
            <p:nvPr/>
          </p:nvSpPr>
          <p:spPr bwMode="auto">
            <a:xfrm rot="5437109" flipV="1">
              <a:off x="2220" y="2014"/>
              <a:ext cx="62" cy="12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4545" name="Group 49"/>
            <p:cNvGrpSpPr>
              <a:grpSpLocks/>
            </p:cNvGrpSpPr>
            <p:nvPr/>
          </p:nvGrpSpPr>
          <p:grpSpPr bwMode="auto">
            <a:xfrm rot="-287336">
              <a:off x="2151" y="1922"/>
              <a:ext cx="91" cy="94"/>
              <a:chOff x="3744" y="1776"/>
              <a:chExt cx="336" cy="336"/>
            </a:xfrm>
          </p:grpSpPr>
          <p:sp>
            <p:nvSpPr>
              <p:cNvPr id="2154546" name="Oval 5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47" name="Oval 5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548" name="Group 52"/>
            <p:cNvGrpSpPr>
              <a:grpSpLocks/>
            </p:cNvGrpSpPr>
            <p:nvPr/>
          </p:nvGrpSpPr>
          <p:grpSpPr bwMode="auto">
            <a:xfrm rot="-287336">
              <a:off x="2272" y="1912"/>
              <a:ext cx="91" cy="94"/>
              <a:chOff x="3744" y="1776"/>
              <a:chExt cx="336" cy="336"/>
            </a:xfrm>
          </p:grpSpPr>
          <p:sp>
            <p:nvSpPr>
              <p:cNvPr id="2154549" name="Oval 5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550" name="Oval 5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4551" name="Oval 55"/>
            <p:cNvSpPr>
              <a:spLocks noChangeArrowheads="1"/>
            </p:cNvSpPr>
            <p:nvPr/>
          </p:nvSpPr>
          <p:spPr bwMode="auto">
            <a:xfrm rot="1435021">
              <a:off x="2062" y="2336"/>
              <a:ext cx="152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52" name="Oval 56"/>
            <p:cNvSpPr>
              <a:spLocks noChangeArrowheads="1"/>
            </p:cNvSpPr>
            <p:nvPr/>
          </p:nvSpPr>
          <p:spPr bwMode="auto">
            <a:xfrm rot="-287336">
              <a:off x="2307" y="2347"/>
              <a:ext cx="152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53" name="Oval 57"/>
            <p:cNvSpPr>
              <a:spLocks noChangeArrowheads="1"/>
            </p:cNvSpPr>
            <p:nvPr/>
          </p:nvSpPr>
          <p:spPr bwMode="auto">
            <a:xfrm rot="-1660768">
              <a:off x="2494" y="1999"/>
              <a:ext cx="91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54" name="Oval 58"/>
            <p:cNvSpPr>
              <a:spLocks noChangeArrowheads="1"/>
            </p:cNvSpPr>
            <p:nvPr/>
          </p:nvSpPr>
          <p:spPr bwMode="auto">
            <a:xfrm rot="-1660768">
              <a:off x="1911" y="2005"/>
              <a:ext cx="91" cy="6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4555" name="Text Box 59"/>
          <p:cNvSpPr txBox="1">
            <a:spLocks noChangeArrowheads="1"/>
          </p:cNvSpPr>
          <p:nvPr/>
        </p:nvSpPr>
        <p:spPr bwMode="auto">
          <a:xfrm>
            <a:off x="2133600" y="3352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Loss</a:t>
            </a:r>
          </a:p>
        </p:txBody>
      </p:sp>
      <p:sp>
        <p:nvSpPr>
          <p:cNvPr id="2154556" name="Line 60"/>
          <p:cNvSpPr>
            <a:spLocks noChangeShapeType="1"/>
          </p:cNvSpPr>
          <p:nvPr/>
        </p:nvSpPr>
        <p:spPr bwMode="auto">
          <a:xfrm flipV="1">
            <a:off x="39624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557" name="Line 61"/>
          <p:cNvSpPr>
            <a:spLocks noChangeShapeType="1"/>
          </p:cNvSpPr>
          <p:nvPr/>
        </p:nvSpPr>
        <p:spPr bwMode="auto">
          <a:xfrm flipV="1">
            <a:off x="53340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4558" name="Line 62"/>
          <p:cNvSpPr>
            <a:spLocks noChangeShapeType="1"/>
          </p:cNvSpPr>
          <p:nvPr/>
        </p:nvSpPr>
        <p:spPr bwMode="auto">
          <a:xfrm>
            <a:off x="3962400" y="4343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5522" name="Group 2"/>
          <p:cNvGrpSpPr>
            <a:grpSpLocks/>
          </p:cNvGrpSpPr>
          <p:nvPr/>
        </p:nvGrpSpPr>
        <p:grpSpPr bwMode="auto">
          <a:xfrm>
            <a:off x="6172200" y="3886200"/>
            <a:ext cx="969963" cy="1219200"/>
            <a:chOff x="4560" y="912"/>
            <a:chExt cx="764" cy="960"/>
          </a:xfrm>
        </p:grpSpPr>
        <p:sp>
          <p:nvSpPr>
            <p:cNvPr id="2155523" name="Rectangle 3"/>
            <p:cNvSpPr>
              <a:spLocks noChangeArrowheads="1"/>
            </p:cNvSpPr>
            <p:nvPr/>
          </p:nvSpPr>
          <p:spPr bwMode="auto">
            <a:xfrm rot="20152433" flipH="1">
              <a:off x="5200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24" name="Rectangle 4"/>
            <p:cNvSpPr>
              <a:spLocks noChangeArrowheads="1"/>
            </p:cNvSpPr>
            <p:nvPr/>
          </p:nvSpPr>
          <p:spPr bwMode="auto">
            <a:xfrm rot="20152433" flipH="1">
              <a:off x="5233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25" name="Line 5"/>
            <p:cNvSpPr>
              <a:spLocks noChangeShapeType="1"/>
            </p:cNvSpPr>
            <p:nvPr/>
          </p:nvSpPr>
          <p:spPr bwMode="auto">
            <a:xfrm rot="20152433" flipH="1">
              <a:off x="5270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526" name="Rectangle 6"/>
            <p:cNvSpPr>
              <a:spLocks noChangeArrowheads="1"/>
            </p:cNvSpPr>
            <p:nvPr/>
          </p:nvSpPr>
          <p:spPr bwMode="auto">
            <a:xfrm rot="19720279" flipH="1">
              <a:off x="5013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27" name="Rectangle 7"/>
            <p:cNvSpPr>
              <a:spLocks noChangeArrowheads="1"/>
            </p:cNvSpPr>
            <p:nvPr/>
          </p:nvSpPr>
          <p:spPr bwMode="auto">
            <a:xfrm rot="2120236" flipH="1">
              <a:off x="4597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28" name="Rectangle 8"/>
            <p:cNvSpPr>
              <a:spLocks noChangeArrowheads="1"/>
            </p:cNvSpPr>
            <p:nvPr/>
          </p:nvSpPr>
          <p:spPr bwMode="auto">
            <a:xfrm flipH="1">
              <a:off x="4840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29" name="Rectangle 9"/>
            <p:cNvSpPr>
              <a:spLocks noChangeArrowheads="1"/>
            </p:cNvSpPr>
            <p:nvPr/>
          </p:nvSpPr>
          <p:spPr bwMode="auto">
            <a:xfrm flipH="1">
              <a:off x="5013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0" name="Oval 10"/>
            <p:cNvSpPr>
              <a:spLocks noChangeArrowheads="1"/>
            </p:cNvSpPr>
            <p:nvPr/>
          </p:nvSpPr>
          <p:spPr bwMode="auto">
            <a:xfrm flipH="1">
              <a:off x="4770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1" name="Oval 11"/>
            <p:cNvSpPr>
              <a:spLocks noChangeArrowheads="1"/>
            </p:cNvSpPr>
            <p:nvPr/>
          </p:nvSpPr>
          <p:spPr bwMode="auto">
            <a:xfrm rot="19877643" flipH="1">
              <a:off x="5013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2" name="Oval 12"/>
            <p:cNvSpPr>
              <a:spLocks noChangeArrowheads="1"/>
            </p:cNvSpPr>
            <p:nvPr/>
          </p:nvSpPr>
          <p:spPr bwMode="auto">
            <a:xfrm flipH="1">
              <a:off x="473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3" name="Oval 13"/>
            <p:cNvSpPr>
              <a:spLocks noChangeArrowheads="1"/>
            </p:cNvSpPr>
            <p:nvPr/>
          </p:nvSpPr>
          <p:spPr bwMode="auto">
            <a:xfrm rot="1373433" flipH="1">
              <a:off x="456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4" name="Oval 14"/>
            <p:cNvSpPr>
              <a:spLocks noChangeArrowheads="1"/>
            </p:cNvSpPr>
            <p:nvPr/>
          </p:nvSpPr>
          <p:spPr bwMode="auto">
            <a:xfrm rot="1373433" flipH="1">
              <a:off x="522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35" name="Freeform 15"/>
            <p:cNvSpPr>
              <a:spLocks/>
            </p:cNvSpPr>
            <p:nvPr/>
          </p:nvSpPr>
          <p:spPr bwMode="auto">
            <a:xfrm flipH="1"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536" name="Oval 16"/>
            <p:cNvSpPr>
              <a:spLocks noChangeArrowheads="1"/>
            </p:cNvSpPr>
            <p:nvPr/>
          </p:nvSpPr>
          <p:spPr bwMode="auto">
            <a:xfrm flipH="1">
              <a:off x="4814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5537" name="Group 17"/>
            <p:cNvGrpSpPr>
              <a:grpSpLocks/>
            </p:cNvGrpSpPr>
            <p:nvPr/>
          </p:nvGrpSpPr>
          <p:grpSpPr bwMode="auto">
            <a:xfrm flipH="1">
              <a:off x="4954" y="1215"/>
              <a:ext cx="104" cy="128"/>
              <a:chOff x="3744" y="1776"/>
              <a:chExt cx="336" cy="336"/>
            </a:xfrm>
          </p:grpSpPr>
          <p:sp>
            <p:nvSpPr>
              <p:cNvPr id="2155538" name="Oval 1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39" name="Oval 1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540" name="Group 20"/>
            <p:cNvGrpSpPr>
              <a:grpSpLocks/>
            </p:cNvGrpSpPr>
            <p:nvPr/>
          </p:nvGrpSpPr>
          <p:grpSpPr bwMode="auto">
            <a:xfrm flipH="1">
              <a:off x="4821" y="1215"/>
              <a:ext cx="104" cy="128"/>
              <a:chOff x="3744" y="1776"/>
              <a:chExt cx="336" cy="336"/>
            </a:xfrm>
          </p:grpSpPr>
          <p:sp>
            <p:nvSpPr>
              <p:cNvPr id="2155541" name="Oval 2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42" name="Oval 2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5543" name="Rectangle 23"/>
            <p:cNvSpPr>
              <a:spLocks noChangeArrowheads="1"/>
            </p:cNvSpPr>
            <p:nvPr/>
          </p:nvSpPr>
          <p:spPr bwMode="auto">
            <a:xfrm flipH="1">
              <a:off x="4795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44" name="Line 24"/>
            <p:cNvSpPr>
              <a:spLocks noChangeShapeType="1"/>
            </p:cNvSpPr>
            <p:nvPr/>
          </p:nvSpPr>
          <p:spPr bwMode="auto">
            <a:xfrm flipH="1">
              <a:off x="4853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545" name="Line 25"/>
            <p:cNvSpPr>
              <a:spLocks noChangeShapeType="1"/>
            </p:cNvSpPr>
            <p:nvPr/>
          </p:nvSpPr>
          <p:spPr bwMode="auto">
            <a:xfrm flipH="1" flipV="1">
              <a:off x="4853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5546" name="Oval 26"/>
            <p:cNvSpPr>
              <a:spLocks noChangeArrowheads="1"/>
            </p:cNvSpPr>
            <p:nvPr/>
          </p:nvSpPr>
          <p:spPr bwMode="auto">
            <a:xfrm>
              <a:off x="4896" y="1392"/>
              <a:ext cx="48" cy="4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5547" name="Rectangle 2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But Not When Truth Matters</a:t>
            </a:r>
          </a:p>
        </p:txBody>
      </p:sp>
      <p:sp>
        <p:nvSpPr>
          <p:cNvPr id="2155548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304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solidFill>
                  <a:schemeClr val="tx2"/>
                </a:solidFill>
              </a:rPr>
              <a:t>…i.e., when loss of an answer is </a:t>
            </a:r>
            <a:r>
              <a:rPr lang="en-US">
                <a:solidFill>
                  <a:schemeClr val="hlink"/>
                </a:solidFill>
              </a:rPr>
              <a:t>discontinuous</a:t>
            </a:r>
            <a:r>
              <a:rPr lang="en-US">
                <a:solidFill>
                  <a:schemeClr val="tx2"/>
                </a:solidFill>
              </a:rPr>
              <a:t> with similarity.</a:t>
            </a:r>
            <a:endParaRPr lang="en-US">
              <a:solidFill>
                <a:schemeClr val="hlink"/>
              </a:solidFill>
            </a:endParaRPr>
          </a:p>
          <a:p>
            <a:pPr lvl="1">
              <a:buFont typeface="Wingdings" pitchFamily="2" charset="2"/>
              <a:buNone/>
            </a:pP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2155549" name="Freeform 29"/>
          <p:cNvSpPr>
            <a:spLocks/>
          </p:cNvSpPr>
          <p:nvPr/>
        </p:nvSpPr>
        <p:spPr bwMode="auto">
          <a:xfrm>
            <a:off x="2133600" y="5105400"/>
            <a:ext cx="4851400" cy="22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56" y="14"/>
              </a:cxn>
            </a:cxnLst>
            <a:rect l="0" t="0" r="r" b="b"/>
            <a:pathLst>
              <a:path w="3056" h="14">
                <a:moveTo>
                  <a:pt x="0" y="0"/>
                </a:moveTo>
                <a:lnTo>
                  <a:pt x="3056" y="14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50" name="Text Box 30"/>
          <p:cNvSpPr txBox="1">
            <a:spLocks noChangeArrowheads="1"/>
          </p:cNvSpPr>
          <p:nvPr/>
        </p:nvSpPr>
        <p:spPr bwMode="auto">
          <a:xfrm>
            <a:off x="5638800" y="5105400"/>
            <a:ext cx="1157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Similarity</a:t>
            </a:r>
          </a:p>
        </p:txBody>
      </p:sp>
      <p:sp>
        <p:nvSpPr>
          <p:cNvPr id="2155551" name="Oval 31"/>
          <p:cNvSpPr>
            <a:spLocks noChangeArrowheads="1"/>
          </p:cNvSpPr>
          <p:nvPr/>
        </p:nvSpPr>
        <p:spPr bwMode="auto">
          <a:xfrm>
            <a:off x="4495800" y="5029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52" name="Text Box 32"/>
          <p:cNvSpPr txBox="1">
            <a:spLocks noChangeArrowheads="1"/>
          </p:cNvSpPr>
          <p:nvPr/>
        </p:nvSpPr>
        <p:spPr bwMode="auto">
          <a:xfrm>
            <a:off x="4403725" y="53022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p</a:t>
            </a:r>
          </a:p>
        </p:txBody>
      </p:sp>
      <p:sp>
        <p:nvSpPr>
          <p:cNvPr id="2155553" name="Line 33"/>
          <p:cNvSpPr>
            <a:spLocks noChangeShapeType="1"/>
          </p:cNvSpPr>
          <p:nvPr/>
        </p:nvSpPr>
        <p:spPr bwMode="auto">
          <a:xfrm flipH="1" flipV="1">
            <a:off x="1752600" y="4038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54" name="Freeform 34"/>
          <p:cNvSpPr>
            <a:spLocks/>
          </p:cNvSpPr>
          <p:nvPr/>
        </p:nvSpPr>
        <p:spPr bwMode="auto">
          <a:xfrm rot="-287336">
            <a:off x="2160588" y="4316413"/>
            <a:ext cx="146050" cy="465137"/>
          </a:xfrm>
          <a:custGeom>
            <a:avLst/>
            <a:gdLst/>
            <a:ahLst/>
            <a:cxnLst>
              <a:cxn ang="0">
                <a:pos x="528" y="384"/>
              </a:cxn>
              <a:cxn ang="0">
                <a:pos x="96" y="384"/>
              </a:cxn>
              <a:cxn ang="0">
                <a:pos x="0" y="0"/>
              </a:cxn>
            </a:cxnLst>
            <a:rect l="0" t="0" r="r" b="b"/>
            <a:pathLst>
              <a:path w="528" h="448">
                <a:moveTo>
                  <a:pt x="528" y="384"/>
                </a:moveTo>
                <a:cubicBezTo>
                  <a:pt x="356" y="416"/>
                  <a:pt x="184" y="448"/>
                  <a:pt x="96" y="384"/>
                </a:cubicBezTo>
                <a:cubicBezTo>
                  <a:pt x="8" y="320"/>
                  <a:pt x="4" y="160"/>
                  <a:pt x="0" y="0"/>
                </a:cubicBezTo>
              </a:path>
            </a:pathLst>
          </a:custGeom>
          <a:noFill/>
          <a:ln w="57150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55" name="Rectangle 35"/>
          <p:cNvSpPr>
            <a:spLocks noChangeArrowheads="1"/>
          </p:cNvSpPr>
          <p:nvPr/>
        </p:nvSpPr>
        <p:spPr bwMode="auto">
          <a:xfrm rot="1592386">
            <a:off x="1963738" y="4471988"/>
            <a:ext cx="387350" cy="49212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56" name="Rectangle 36"/>
          <p:cNvSpPr>
            <a:spLocks noChangeArrowheads="1"/>
          </p:cNvSpPr>
          <p:nvPr/>
        </p:nvSpPr>
        <p:spPr bwMode="auto">
          <a:xfrm rot="-2407571">
            <a:off x="2546350" y="4471988"/>
            <a:ext cx="387350" cy="50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57" name="Rectangle 37"/>
          <p:cNvSpPr>
            <a:spLocks noChangeArrowheads="1"/>
          </p:cNvSpPr>
          <p:nvPr/>
        </p:nvSpPr>
        <p:spPr bwMode="auto">
          <a:xfrm rot="-287336">
            <a:off x="2571750" y="4686300"/>
            <a:ext cx="47625" cy="249238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58" name="Rectangle 38"/>
          <p:cNvSpPr>
            <a:spLocks noChangeArrowheads="1"/>
          </p:cNvSpPr>
          <p:nvPr/>
        </p:nvSpPr>
        <p:spPr bwMode="auto">
          <a:xfrm rot="-287336">
            <a:off x="2333625" y="4754563"/>
            <a:ext cx="47625" cy="200025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59" name="Oval 39"/>
          <p:cNvSpPr>
            <a:spLocks noChangeArrowheads="1"/>
          </p:cNvSpPr>
          <p:nvPr/>
        </p:nvSpPr>
        <p:spPr bwMode="auto">
          <a:xfrm rot="-287336">
            <a:off x="2219325" y="4495800"/>
            <a:ext cx="482600" cy="3000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60" name="AutoShape 40"/>
          <p:cNvSpPr>
            <a:spLocks noChangeArrowheads="1"/>
          </p:cNvSpPr>
          <p:nvPr/>
        </p:nvSpPr>
        <p:spPr bwMode="auto">
          <a:xfrm rot="-2356648">
            <a:off x="2182813" y="4062413"/>
            <a:ext cx="193675" cy="29845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61" name="AutoShape 41"/>
          <p:cNvSpPr>
            <a:spLocks noChangeArrowheads="1"/>
          </p:cNvSpPr>
          <p:nvPr/>
        </p:nvSpPr>
        <p:spPr bwMode="auto">
          <a:xfrm rot="1781977" flipH="1">
            <a:off x="2471738" y="4038600"/>
            <a:ext cx="192087" cy="29845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62" name="Oval 42"/>
          <p:cNvSpPr>
            <a:spLocks noChangeArrowheads="1"/>
          </p:cNvSpPr>
          <p:nvPr/>
        </p:nvSpPr>
        <p:spPr bwMode="auto">
          <a:xfrm rot="-287336">
            <a:off x="2241550" y="4149725"/>
            <a:ext cx="387350" cy="398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63" name="AutoShape 43"/>
          <p:cNvSpPr>
            <a:spLocks noChangeArrowheads="1"/>
          </p:cNvSpPr>
          <p:nvPr/>
        </p:nvSpPr>
        <p:spPr bwMode="auto">
          <a:xfrm rot="-5437109">
            <a:off x="2395538" y="4351338"/>
            <a:ext cx="98425" cy="193675"/>
          </a:xfrm>
          <a:prstGeom prst="moon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5564" name="Group 44"/>
          <p:cNvGrpSpPr>
            <a:grpSpLocks/>
          </p:cNvGrpSpPr>
          <p:nvPr/>
        </p:nvGrpSpPr>
        <p:grpSpPr bwMode="auto">
          <a:xfrm rot="-287336">
            <a:off x="2286000" y="4205288"/>
            <a:ext cx="144463" cy="149225"/>
            <a:chOff x="3744" y="1776"/>
            <a:chExt cx="336" cy="336"/>
          </a:xfrm>
        </p:grpSpPr>
        <p:sp>
          <p:nvSpPr>
            <p:cNvPr id="2155565" name="Oval 45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66" name="Oval 46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567" name="Group 47"/>
          <p:cNvGrpSpPr>
            <a:grpSpLocks/>
          </p:cNvGrpSpPr>
          <p:nvPr/>
        </p:nvGrpSpPr>
        <p:grpSpPr bwMode="auto">
          <a:xfrm rot="-287336">
            <a:off x="2478088" y="4189413"/>
            <a:ext cx="144462" cy="149225"/>
            <a:chOff x="3744" y="1776"/>
            <a:chExt cx="336" cy="336"/>
          </a:xfrm>
        </p:grpSpPr>
        <p:sp>
          <p:nvSpPr>
            <p:cNvPr id="2155568" name="Oval 48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69" name="Oval 49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5570" name="Oval 50"/>
          <p:cNvSpPr>
            <a:spLocks noChangeArrowheads="1"/>
          </p:cNvSpPr>
          <p:nvPr/>
        </p:nvSpPr>
        <p:spPr bwMode="auto">
          <a:xfrm rot="1435021">
            <a:off x="2144713" y="4862513"/>
            <a:ext cx="241300" cy="1000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71" name="Oval 51"/>
          <p:cNvSpPr>
            <a:spLocks noChangeArrowheads="1"/>
          </p:cNvSpPr>
          <p:nvPr/>
        </p:nvSpPr>
        <p:spPr bwMode="auto">
          <a:xfrm rot="-287336">
            <a:off x="2533650" y="4879975"/>
            <a:ext cx="241300" cy="1000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72" name="Oval 52"/>
          <p:cNvSpPr>
            <a:spLocks noChangeArrowheads="1"/>
          </p:cNvSpPr>
          <p:nvPr/>
        </p:nvSpPr>
        <p:spPr bwMode="auto">
          <a:xfrm rot="-1660768">
            <a:off x="2830513" y="4327525"/>
            <a:ext cx="144462" cy="1000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73" name="Oval 53"/>
          <p:cNvSpPr>
            <a:spLocks noChangeArrowheads="1"/>
          </p:cNvSpPr>
          <p:nvPr/>
        </p:nvSpPr>
        <p:spPr bwMode="auto">
          <a:xfrm rot="-1660768">
            <a:off x="1905000" y="4337050"/>
            <a:ext cx="144463" cy="10001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74" name="Text Box 54"/>
          <p:cNvSpPr txBox="1">
            <a:spLocks noChangeArrowheads="1"/>
          </p:cNvSpPr>
          <p:nvPr/>
        </p:nvSpPr>
        <p:spPr bwMode="auto">
          <a:xfrm>
            <a:off x="304800" y="3657600"/>
            <a:ext cx="1804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Close is no cigar!</a:t>
            </a:r>
          </a:p>
        </p:txBody>
      </p:sp>
      <p:sp>
        <p:nvSpPr>
          <p:cNvPr id="2155575" name="Line 55"/>
          <p:cNvSpPr>
            <a:spLocks noChangeShapeType="1"/>
          </p:cNvSpPr>
          <p:nvPr/>
        </p:nvSpPr>
        <p:spPr bwMode="auto">
          <a:xfrm>
            <a:off x="3962400" y="4495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76" name="Oval 56"/>
          <p:cNvSpPr>
            <a:spLocks noChangeArrowheads="1"/>
          </p:cNvSpPr>
          <p:nvPr/>
        </p:nvSpPr>
        <p:spPr bwMode="auto">
          <a:xfrm>
            <a:off x="4495800" y="5029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77" name="Line 57"/>
          <p:cNvSpPr>
            <a:spLocks noChangeShapeType="1"/>
          </p:cNvSpPr>
          <p:nvPr/>
        </p:nvSpPr>
        <p:spPr bwMode="auto">
          <a:xfrm flipV="1">
            <a:off x="3962400" y="23622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78" name="Line 58"/>
          <p:cNvSpPr>
            <a:spLocks noChangeShapeType="1"/>
          </p:cNvSpPr>
          <p:nvPr/>
        </p:nvSpPr>
        <p:spPr bwMode="auto">
          <a:xfrm flipV="1">
            <a:off x="5334000" y="23622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79" name="Line 59"/>
          <p:cNvSpPr>
            <a:spLocks noChangeShapeType="1"/>
          </p:cNvSpPr>
          <p:nvPr/>
        </p:nvSpPr>
        <p:spPr bwMode="auto">
          <a:xfrm>
            <a:off x="3962400" y="2362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80" name="Text Box 60"/>
          <p:cNvSpPr txBox="1">
            <a:spLocks noChangeArrowheads="1"/>
          </p:cNvSpPr>
          <p:nvPr/>
        </p:nvSpPr>
        <p:spPr bwMode="auto">
          <a:xfrm>
            <a:off x="2133600" y="3352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Loss</a:t>
            </a:r>
          </a:p>
        </p:txBody>
      </p:sp>
      <p:sp>
        <p:nvSpPr>
          <p:cNvPr id="2155581" name="Freeform 61"/>
          <p:cNvSpPr>
            <a:spLocks/>
          </p:cNvSpPr>
          <p:nvPr/>
        </p:nvSpPr>
        <p:spPr bwMode="auto">
          <a:xfrm>
            <a:off x="2209800" y="3657600"/>
            <a:ext cx="4664075" cy="849313"/>
          </a:xfrm>
          <a:custGeom>
            <a:avLst/>
            <a:gdLst/>
            <a:ahLst/>
            <a:cxnLst>
              <a:cxn ang="0">
                <a:pos x="0" y="6"/>
              </a:cxn>
              <a:cxn ang="0">
                <a:pos x="1584" y="534"/>
              </a:cxn>
              <a:cxn ang="0">
                <a:pos x="2938" y="0"/>
              </a:cxn>
            </a:cxnLst>
            <a:rect l="0" t="0" r="r" b="b"/>
            <a:pathLst>
              <a:path w="2938" h="535">
                <a:moveTo>
                  <a:pt x="0" y="6"/>
                </a:moveTo>
                <a:cubicBezTo>
                  <a:pt x="508" y="282"/>
                  <a:pt x="1094" y="535"/>
                  <a:pt x="1584" y="534"/>
                </a:cubicBezTo>
                <a:cubicBezTo>
                  <a:pt x="2074" y="533"/>
                  <a:pt x="2656" y="111"/>
                  <a:pt x="2938" y="0"/>
                </a:cubicBezTo>
              </a:path>
            </a:pathLst>
          </a:custGeom>
          <a:noFill/>
          <a:ln w="5715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5582" name="Oval 62"/>
          <p:cNvSpPr>
            <a:spLocks noChangeArrowheads="1"/>
          </p:cNvSpPr>
          <p:nvPr/>
        </p:nvSpPr>
        <p:spPr bwMode="auto">
          <a:xfrm>
            <a:off x="4495800" y="2209800"/>
            <a:ext cx="228600" cy="228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5583" name="Oval 63"/>
          <p:cNvSpPr>
            <a:spLocks noChangeArrowheads="1"/>
          </p:cNvSpPr>
          <p:nvPr/>
        </p:nvSpPr>
        <p:spPr bwMode="auto">
          <a:xfrm>
            <a:off x="4495800" y="4343400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6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215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3048000"/>
          </a:xfrm>
          <a:noFill/>
          <a:ln/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Theoretical science: </a:t>
            </a:r>
            <a:r>
              <a:rPr lang="en-US"/>
              <a:t>small terms matter</a:t>
            </a:r>
          </a:p>
          <a:p>
            <a:r>
              <a:rPr lang="en-US">
                <a:solidFill>
                  <a:schemeClr val="hlink"/>
                </a:solidFill>
              </a:rPr>
              <a:t>Causal discovery: </a:t>
            </a:r>
            <a:r>
              <a:rPr lang="en-US"/>
              <a:t>practical policy depends on causal orientation which depends upon small dependencies.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18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Joint distribution </a:t>
            </a:r>
            <a:r>
              <a:rPr lang="en-US" i="1"/>
              <a:t>p</a:t>
            </a:r>
            <a:r>
              <a:rPr lang="en-US"/>
              <a:t> is</a:t>
            </a:r>
            <a:r>
              <a:rPr lang="en-US">
                <a:solidFill>
                  <a:schemeClr val="hlink"/>
                </a:solidFill>
              </a:rPr>
              <a:t> compatible </a:t>
            </a:r>
            <a:r>
              <a:rPr lang="en-US"/>
              <a:t>with directed, acyclic network </a:t>
            </a:r>
            <a:r>
              <a:rPr lang="en-US" i="1"/>
              <a:t>G</a:t>
            </a:r>
            <a:r>
              <a:rPr lang="en-US"/>
              <a:t> iff: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Causal Markov Condition:  </a:t>
            </a:r>
            <a:r>
              <a:rPr lang="en-US"/>
              <a:t>each variable </a:t>
            </a:r>
            <a:r>
              <a:rPr lang="en-US" i="1"/>
              <a:t>X</a:t>
            </a:r>
            <a:r>
              <a:rPr lang="en-US"/>
              <a:t> is independent of its non-effects given its immediate causes.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chemeClr val="hlink"/>
                </a:solidFill>
              </a:rPr>
              <a:t>Faithfulness Condition:  </a:t>
            </a:r>
            <a:r>
              <a:rPr lang="en-US"/>
              <a:t>every conditional independence relation that holds in </a:t>
            </a:r>
            <a:r>
              <a:rPr lang="en-US" i="1"/>
              <a:t>p</a:t>
            </a:r>
            <a:r>
              <a:rPr lang="en-US"/>
              <a:t> is a consequence of the Causal Markov Cond.  </a:t>
            </a:r>
          </a:p>
        </p:txBody>
      </p:sp>
      <p:sp>
        <p:nvSpPr>
          <p:cNvPr id="2020355" name="Rectangle 3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Compatibility</a:t>
            </a:r>
          </a:p>
        </p:txBody>
      </p:sp>
      <p:sp>
        <p:nvSpPr>
          <p:cNvPr id="2020356" name="Rectangle 4"/>
          <p:cNvSpPr>
            <a:spLocks noChangeArrowheads="1"/>
          </p:cNvSpPr>
          <p:nvPr/>
        </p:nvSpPr>
        <p:spPr bwMode="auto">
          <a:xfrm>
            <a:off x="7696200" y="4495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20358" name="Rectangle 6"/>
          <p:cNvSpPr>
            <a:spLocks noChangeArrowheads="1"/>
          </p:cNvSpPr>
          <p:nvPr/>
        </p:nvSpPr>
        <p:spPr bwMode="auto">
          <a:xfrm>
            <a:off x="8382000" y="4495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20359" name="Rectangle 7"/>
          <p:cNvSpPr>
            <a:spLocks noChangeArrowheads="1"/>
          </p:cNvSpPr>
          <p:nvPr/>
        </p:nvSpPr>
        <p:spPr bwMode="auto">
          <a:xfrm>
            <a:off x="8001000" y="51816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20360" name="Rectangle 8"/>
          <p:cNvSpPr>
            <a:spLocks noChangeArrowheads="1"/>
          </p:cNvSpPr>
          <p:nvPr/>
        </p:nvSpPr>
        <p:spPr bwMode="auto">
          <a:xfrm>
            <a:off x="8001000" y="58674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2020361" name="Rectangle 9"/>
          <p:cNvSpPr>
            <a:spLocks noChangeArrowheads="1"/>
          </p:cNvSpPr>
          <p:nvPr/>
        </p:nvSpPr>
        <p:spPr bwMode="auto">
          <a:xfrm>
            <a:off x="8001000" y="3886200"/>
            <a:ext cx="3810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2020362" name="Line 10"/>
          <p:cNvSpPr>
            <a:spLocks noChangeShapeType="1"/>
          </p:cNvSpPr>
          <p:nvPr/>
        </p:nvSpPr>
        <p:spPr bwMode="auto">
          <a:xfrm>
            <a:off x="8229600" y="5562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0363" name="Line 11"/>
          <p:cNvSpPr>
            <a:spLocks noChangeShapeType="1"/>
          </p:cNvSpPr>
          <p:nvPr/>
        </p:nvSpPr>
        <p:spPr bwMode="auto">
          <a:xfrm>
            <a:off x="7848600" y="48768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0364" name="Line 12"/>
          <p:cNvSpPr>
            <a:spLocks noChangeShapeType="1"/>
          </p:cNvSpPr>
          <p:nvPr/>
        </p:nvSpPr>
        <p:spPr bwMode="auto">
          <a:xfrm flipH="1">
            <a:off x="8305800" y="48768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0365" name="Line 13"/>
          <p:cNvSpPr>
            <a:spLocks noChangeShapeType="1"/>
          </p:cNvSpPr>
          <p:nvPr/>
        </p:nvSpPr>
        <p:spPr bwMode="auto">
          <a:xfrm flipH="1">
            <a:off x="7848600" y="4267200"/>
            <a:ext cx="2286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0366" name="Line 14"/>
          <p:cNvSpPr>
            <a:spLocks noChangeShapeType="1"/>
          </p:cNvSpPr>
          <p:nvPr/>
        </p:nvSpPr>
        <p:spPr bwMode="auto">
          <a:xfrm>
            <a:off x="8305800" y="4267200"/>
            <a:ext cx="2286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0367" name="Rectangle 15"/>
          <p:cNvSpPr>
            <a:spLocks noChangeArrowheads="1"/>
          </p:cNvSpPr>
          <p:nvPr/>
        </p:nvSpPr>
        <p:spPr bwMode="auto">
          <a:xfrm>
            <a:off x="7010400" y="4495800"/>
            <a:ext cx="3810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2020368" name="Line 16"/>
          <p:cNvSpPr>
            <a:spLocks noChangeShapeType="1"/>
          </p:cNvSpPr>
          <p:nvPr/>
        </p:nvSpPr>
        <p:spPr bwMode="auto">
          <a:xfrm flipH="1">
            <a:off x="7239000" y="4114800"/>
            <a:ext cx="762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5475" name="Rectangle 3"/>
          <p:cNvSpPr>
            <a:spLocks noChangeArrowheads="1"/>
          </p:cNvSpPr>
          <p:nvPr/>
        </p:nvSpPr>
        <p:spPr bwMode="auto">
          <a:xfrm>
            <a:off x="1600200" y="5562600"/>
            <a:ext cx="228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476" name="AutoShape 4"/>
          <p:cNvSpPr>
            <a:spLocks noChangeArrowheads="1"/>
          </p:cNvSpPr>
          <p:nvPr/>
        </p:nvSpPr>
        <p:spPr bwMode="auto">
          <a:xfrm>
            <a:off x="1219200" y="6019800"/>
            <a:ext cx="1219200" cy="457200"/>
          </a:xfrm>
          <a:prstGeom prst="cloudCallout">
            <a:avLst>
              <a:gd name="adj1" fmla="val -25000"/>
              <a:gd name="adj2" fmla="val 5347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25477" name="Text Box 5"/>
          <p:cNvSpPr txBox="1">
            <a:spLocks noChangeArrowheads="1"/>
          </p:cNvSpPr>
          <p:nvPr/>
        </p:nvSpPr>
        <p:spPr bwMode="auto">
          <a:xfrm>
            <a:off x="609600" y="5943600"/>
            <a:ext cx="439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grpSp>
        <p:nvGrpSpPr>
          <p:cNvPr id="2025478" name="Group 6"/>
          <p:cNvGrpSpPr>
            <a:grpSpLocks/>
          </p:cNvGrpSpPr>
          <p:nvPr/>
        </p:nvGrpSpPr>
        <p:grpSpPr bwMode="auto">
          <a:xfrm>
            <a:off x="2667000" y="5562600"/>
            <a:ext cx="1703388" cy="960438"/>
            <a:chOff x="1248" y="2784"/>
            <a:chExt cx="1073" cy="605"/>
          </a:xfrm>
        </p:grpSpPr>
        <p:sp>
          <p:nvSpPr>
            <p:cNvPr id="2025479" name="Rectangle 7"/>
            <p:cNvSpPr>
              <a:spLocks noChangeArrowheads="1"/>
            </p:cNvSpPr>
            <p:nvPr/>
          </p:nvSpPr>
          <p:spPr bwMode="auto">
            <a:xfrm>
              <a:off x="1488" y="2784"/>
              <a:ext cx="144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5480" name="AutoShape 8"/>
            <p:cNvSpPr>
              <a:spLocks noChangeArrowheads="1"/>
            </p:cNvSpPr>
            <p:nvPr/>
          </p:nvSpPr>
          <p:spPr bwMode="auto">
            <a:xfrm>
              <a:off x="1248" y="3072"/>
              <a:ext cx="768" cy="288"/>
            </a:xfrm>
            <a:prstGeom prst="cloudCallout">
              <a:avLst>
                <a:gd name="adj1" fmla="val -25000"/>
                <a:gd name="adj2" fmla="val 5347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025481" name="Text Box 9"/>
            <p:cNvSpPr txBox="1">
              <a:spLocks noChangeArrowheads="1"/>
            </p:cNvSpPr>
            <p:nvPr/>
          </p:nvSpPr>
          <p:spPr bwMode="auto">
            <a:xfrm>
              <a:off x="2016" y="3024"/>
              <a:ext cx="3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</a:p>
          </p:txBody>
        </p:sp>
      </p:grpSp>
      <p:sp>
        <p:nvSpPr>
          <p:cNvPr id="2025482" name="Rectangle 10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Common Cause</a:t>
            </a:r>
          </a:p>
        </p:txBody>
      </p:sp>
      <p:sp>
        <p:nvSpPr>
          <p:cNvPr id="2025500" name="Rectangle 28"/>
          <p:cNvSpPr>
            <a:spLocks noChangeArrowheads="1"/>
          </p:cNvSpPr>
          <p:nvPr/>
        </p:nvSpPr>
        <p:spPr bwMode="auto">
          <a:xfrm>
            <a:off x="1752600" y="4800600"/>
            <a:ext cx="1371600" cy="381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03" name="Text Box 31"/>
          <p:cNvSpPr txBox="1">
            <a:spLocks noChangeArrowheads="1"/>
          </p:cNvSpPr>
          <p:nvPr/>
        </p:nvSpPr>
        <p:spPr bwMode="auto">
          <a:xfrm>
            <a:off x="76200" y="1600200"/>
            <a:ext cx="8364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info about</a:t>
            </a:r>
            <a:r>
              <a:rPr lang="en-US" b="0"/>
              <a:t> C </a:t>
            </a:r>
            <a:r>
              <a:rPr lang="en-US" b="0" i="0">
                <a:solidFill>
                  <a:schemeClr val="hlink"/>
                </a:solidFill>
              </a:rPr>
              <a:t>(Faithfulness)</a:t>
            </a:r>
            <a:r>
              <a:rPr lang="en-US" b="0" i="0"/>
              <a:t>;</a:t>
            </a:r>
          </a:p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no further info about</a:t>
            </a:r>
            <a:r>
              <a:rPr lang="en-US" b="0"/>
              <a:t> C </a:t>
            </a:r>
            <a:r>
              <a:rPr lang="en-US" b="0" i="0"/>
              <a:t>given</a:t>
            </a:r>
            <a:r>
              <a:rPr lang="en-US" b="0"/>
              <a:t> A </a:t>
            </a:r>
            <a:r>
              <a:rPr lang="en-US" b="0" i="0">
                <a:solidFill>
                  <a:schemeClr val="hlink"/>
                </a:solidFill>
              </a:rPr>
              <a:t>(Markov).</a:t>
            </a:r>
          </a:p>
        </p:txBody>
      </p:sp>
      <p:sp>
        <p:nvSpPr>
          <p:cNvPr id="2025504" name="Rectangle 32"/>
          <p:cNvSpPr>
            <a:spLocks noChangeArrowheads="1"/>
          </p:cNvSpPr>
          <p:nvPr/>
        </p:nvSpPr>
        <p:spPr bwMode="auto">
          <a:xfrm>
            <a:off x="2971800" y="5105400"/>
            <a:ext cx="381000" cy="533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05" name="Rectangle 33"/>
          <p:cNvSpPr>
            <a:spLocks noChangeArrowheads="1"/>
          </p:cNvSpPr>
          <p:nvPr/>
        </p:nvSpPr>
        <p:spPr bwMode="auto">
          <a:xfrm>
            <a:off x="1524000" y="5181600"/>
            <a:ext cx="381000" cy="4572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5506" name="Group 34"/>
          <p:cNvGrpSpPr>
            <a:grpSpLocks/>
          </p:cNvGrpSpPr>
          <p:nvPr/>
        </p:nvGrpSpPr>
        <p:grpSpPr bwMode="auto">
          <a:xfrm>
            <a:off x="2971800" y="4648200"/>
            <a:ext cx="381000" cy="990600"/>
            <a:chOff x="4224" y="1536"/>
            <a:chExt cx="240" cy="624"/>
          </a:xfrm>
        </p:grpSpPr>
        <p:sp>
          <p:nvSpPr>
            <p:cNvPr id="2025507" name="Oval 35"/>
            <p:cNvSpPr>
              <a:spLocks noChangeArrowheads="1"/>
            </p:cNvSpPr>
            <p:nvPr/>
          </p:nvSpPr>
          <p:spPr bwMode="auto">
            <a:xfrm>
              <a:off x="4224" y="1536"/>
              <a:ext cx="240" cy="28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5508" name="Rectangle 36"/>
            <p:cNvSpPr>
              <a:spLocks noChangeArrowheads="1"/>
            </p:cNvSpPr>
            <p:nvPr/>
          </p:nvSpPr>
          <p:spPr bwMode="auto">
            <a:xfrm>
              <a:off x="4224" y="1680"/>
              <a:ext cx="240" cy="48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25509" name="Group 37"/>
          <p:cNvGrpSpPr>
            <a:grpSpLocks/>
          </p:cNvGrpSpPr>
          <p:nvPr/>
        </p:nvGrpSpPr>
        <p:grpSpPr bwMode="auto">
          <a:xfrm>
            <a:off x="1524000" y="4648200"/>
            <a:ext cx="381000" cy="990600"/>
            <a:chOff x="4224" y="1536"/>
            <a:chExt cx="240" cy="624"/>
          </a:xfrm>
        </p:grpSpPr>
        <p:sp>
          <p:nvSpPr>
            <p:cNvPr id="2025510" name="Oval 38"/>
            <p:cNvSpPr>
              <a:spLocks noChangeArrowheads="1"/>
            </p:cNvSpPr>
            <p:nvPr/>
          </p:nvSpPr>
          <p:spPr bwMode="auto">
            <a:xfrm>
              <a:off x="4224" y="1536"/>
              <a:ext cx="240" cy="28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5511" name="Rectangle 39"/>
            <p:cNvSpPr>
              <a:spLocks noChangeArrowheads="1"/>
            </p:cNvSpPr>
            <p:nvPr/>
          </p:nvSpPr>
          <p:spPr bwMode="auto">
            <a:xfrm>
              <a:off x="4224" y="1680"/>
              <a:ext cx="240" cy="48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5512" name="Rectangle 40"/>
          <p:cNvSpPr>
            <a:spLocks noChangeArrowheads="1"/>
          </p:cNvSpPr>
          <p:nvPr/>
        </p:nvSpPr>
        <p:spPr bwMode="auto">
          <a:xfrm>
            <a:off x="2286000" y="4724400"/>
            <a:ext cx="381000" cy="4572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52" name="Rectangle 80"/>
          <p:cNvSpPr>
            <a:spLocks noChangeArrowheads="1"/>
          </p:cNvSpPr>
          <p:nvPr/>
        </p:nvSpPr>
        <p:spPr bwMode="auto">
          <a:xfrm>
            <a:off x="2438400" y="3276600"/>
            <a:ext cx="76200" cy="3048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53" name="Rectangle 81"/>
          <p:cNvSpPr>
            <a:spLocks noChangeArrowheads="1"/>
          </p:cNvSpPr>
          <p:nvPr/>
        </p:nvSpPr>
        <p:spPr bwMode="auto">
          <a:xfrm>
            <a:off x="1981200" y="3124200"/>
            <a:ext cx="990600" cy="1524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56" name="Rectangle 84"/>
          <p:cNvSpPr>
            <a:spLocks noChangeArrowheads="1"/>
          </p:cNvSpPr>
          <p:nvPr/>
        </p:nvSpPr>
        <p:spPr bwMode="auto">
          <a:xfrm>
            <a:off x="2286000" y="3810000"/>
            <a:ext cx="381000" cy="4572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57" name="Oval 85"/>
          <p:cNvSpPr>
            <a:spLocks noChangeArrowheads="1"/>
          </p:cNvSpPr>
          <p:nvPr/>
        </p:nvSpPr>
        <p:spPr bwMode="auto">
          <a:xfrm>
            <a:off x="2286000" y="3581400"/>
            <a:ext cx="381000" cy="45720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58" name="Rectangle 86"/>
          <p:cNvSpPr>
            <a:spLocks noChangeArrowheads="1"/>
          </p:cNvSpPr>
          <p:nvPr/>
        </p:nvSpPr>
        <p:spPr bwMode="auto">
          <a:xfrm>
            <a:off x="2286000" y="3810000"/>
            <a:ext cx="381000" cy="13716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5562" name="Text Box 90"/>
          <p:cNvSpPr txBox="1">
            <a:spLocks noChangeArrowheads="1"/>
          </p:cNvSpPr>
          <p:nvPr/>
        </p:nvSpPr>
        <p:spPr bwMode="auto">
          <a:xfrm>
            <a:off x="3124200" y="2895600"/>
            <a:ext cx="484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025563" name="Rectangle 91"/>
          <p:cNvSpPr>
            <a:spLocks noChangeArrowheads="1"/>
          </p:cNvSpPr>
          <p:nvPr/>
        </p:nvSpPr>
        <p:spPr bwMode="auto">
          <a:xfrm>
            <a:off x="5715000" y="3962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025564" name="Rectangle 92"/>
          <p:cNvSpPr>
            <a:spLocks noChangeArrowheads="1"/>
          </p:cNvSpPr>
          <p:nvPr/>
        </p:nvSpPr>
        <p:spPr bwMode="auto">
          <a:xfrm>
            <a:off x="48006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025565" name="Rectangle 93"/>
          <p:cNvSpPr>
            <a:spLocks noChangeArrowheads="1"/>
          </p:cNvSpPr>
          <p:nvPr/>
        </p:nvSpPr>
        <p:spPr bwMode="auto">
          <a:xfrm>
            <a:off x="67818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025566" name="Line 94"/>
          <p:cNvSpPr>
            <a:spLocks noChangeShapeType="1"/>
          </p:cNvSpPr>
          <p:nvPr/>
        </p:nvSpPr>
        <p:spPr bwMode="auto">
          <a:xfrm flipH="1">
            <a:off x="4953000" y="43434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5567" name="Line 95"/>
          <p:cNvSpPr>
            <a:spLocks noChangeShapeType="1"/>
          </p:cNvSpPr>
          <p:nvPr/>
        </p:nvSpPr>
        <p:spPr bwMode="auto">
          <a:xfrm>
            <a:off x="5943600" y="4343400"/>
            <a:ext cx="1066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817" name="Rectangle 9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Causal Chain</a:t>
            </a:r>
          </a:p>
        </p:txBody>
      </p:sp>
      <p:sp>
        <p:nvSpPr>
          <p:cNvPr id="2167819" name="Text Box 11"/>
          <p:cNvSpPr txBox="1">
            <a:spLocks noChangeArrowheads="1"/>
          </p:cNvSpPr>
          <p:nvPr/>
        </p:nvSpPr>
        <p:spPr bwMode="auto">
          <a:xfrm>
            <a:off x="76200" y="1600200"/>
            <a:ext cx="83645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info about</a:t>
            </a:r>
            <a:r>
              <a:rPr lang="en-US" b="0"/>
              <a:t> C </a:t>
            </a:r>
            <a:r>
              <a:rPr lang="en-US" b="0" i="0">
                <a:solidFill>
                  <a:schemeClr val="hlink"/>
                </a:solidFill>
              </a:rPr>
              <a:t>(Faithfulness)</a:t>
            </a:r>
            <a:r>
              <a:rPr lang="en-US" b="0" i="0"/>
              <a:t>;</a:t>
            </a:r>
          </a:p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no further info about</a:t>
            </a:r>
            <a:r>
              <a:rPr lang="en-US" b="0"/>
              <a:t> C </a:t>
            </a:r>
            <a:r>
              <a:rPr lang="en-US" b="0" i="0"/>
              <a:t>given</a:t>
            </a:r>
            <a:r>
              <a:rPr lang="en-US" b="0"/>
              <a:t> A </a:t>
            </a:r>
            <a:r>
              <a:rPr lang="en-US" b="0" i="0">
                <a:solidFill>
                  <a:schemeClr val="hlink"/>
                </a:solidFill>
              </a:rPr>
              <a:t>(Markov).</a:t>
            </a:r>
          </a:p>
        </p:txBody>
      </p:sp>
      <p:grpSp>
        <p:nvGrpSpPr>
          <p:cNvPr id="2167829" name="Group 21"/>
          <p:cNvGrpSpPr>
            <a:grpSpLocks/>
          </p:cNvGrpSpPr>
          <p:nvPr/>
        </p:nvGrpSpPr>
        <p:grpSpPr bwMode="auto">
          <a:xfrm>
            <a:off x="1447800" y="2819400"/>
            <a:ext cx="1779588" cy="3627438"/>
            <a:chOff x="912" y="1824"/>
            <a:chExt cx="1121" cy="2285"/>
          </a:xfrm>
        </p:grpSpPr>
        <p:sp>
          <p:nvSpPr>
            <p:cNvPr id="2167830" name="Rectangle 22"/>
            <p:cNvSpPr>
              <a:spLocks noChangeArrowheads="1"/>
            </p:cNvSpPr>
            <p:nvPr/>
          </p:nvSpPr>
          <p:spPr bwMode="auto">
            <a:xfrm>
              <a:off x="1200" y="2064"/>
              <a:ext cx="48" cy="19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1" name="Rectangle 23"/>
            <p:cNvSpPr>
              <a:spLocks noChangeArrowheads="1"/>
            </p:cNvSpPr>
            <p:nvPr/>
          </p:nvSpPr>
          <p:spPr bwMode="auto">
            <a:xfrm>
              <a:off x="912" y="1968"/>
              <a:ext cx="624" cy="9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2" name="AutoShape 24"/>
            <p:cNvSpPr>
              <a:spLocks noChangeArrowheads="1"/>
            </p:cNvSpPr>
            <p:nvPr/>
          </p:nvSpPr>
          <p:spPr bwMode="auto">
            <a:xfrm flipV="1">
              <a:off x="912" y="3024"/>
              <a:ext cx="624" cy="432"/>
            </a:xfrm>
            <a:prstGeom prst="triangle">
              <a:avLst>
                <a:gd name="adj" fmla="val 50000"/>
              </a:avLst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3" name="Oval 25"/>
            <p:cNvSpPr>
              <a:spLocks noChangeArrowheads="1"/>
            </p:cNvSpPr>
            <p:nvPr/>
          </p:nvSpPr>
          <p:spPr bwMode="auto">
            <a:xfrm>
              <a:off x="912" y="2928"/>
              <a:ext cx="624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4" name="Rectangle 26"/>
            <p:cNvSpPr>
              <a:spLocks noChangeArrowheads="1"/>
            </p:cNvSpPr>
            <p:nvPr/>
          </p:nvSpPr>
          <p:spPr bwMode="auto">
            <a:xfrm>
              <a:off x="1152" y="3504"/>
              <a:ext cx="144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5" name="AutoShape 27"/>
            <p:cNvSpPr>
              <a:spLocks noChangeArrowheads="1"/>
            </p:cNvSpPr>
            <p:nvPr/>
          </p:nvSpPr>
          <p:spPr bwMode="auto">
            <a:xfrm>
              <a:off x="912" y="3792"/>
              <a:ext cx="768" cy="288"/>
            </a:xfrm>
            <a:prstGeom prst="cloudCallout">
              <a:avLst>
                <a:gd name="adj1" fmla="val -25000"/>
                <a:gd name="adj2" fmla="val 5347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167836" name="Rectangle 28"/>
            <p:cNvSpPr>
              <a:spLocks noChangeArrowheads="1"/>
            </p:cNvSpPr>
            <p:nvPr/>
          </p:nvSpPr>
          <p:spPr bwMode="auto">
            <a:xfrm>
              <a:off x="1104" y="3264"/>
              <a:ext cx="240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7" name="Rectangle 29"/>
            <p:cNvSpPr>
              <a:spLocks noChangeArrowheads="1"/>
            </p:cNvSpPr>
            <p:nvPr/>
          </p:nvSpPr>
          <p:spPr bwMode="auto">
            <a:xfrm>
              <a:off x="1152" y="2544"/>
              <a:ext cx="144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8" name="Rectangle 30"/>
            <p:cNvSpPr>
              <a:spLocks noChangeArrowheads="1"/>
            </p:cNvSpPr>
            <p:nvPr/>
          </p:nvSpPr>
          <p:spPr bwMode="auto">
            <a:xfrm>
              <a:off x="1104" y="2400"/>
              <a:ext cx="240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39" name="Oval 31"/>
            <p:cNvSpPr>
              <a:spLocks noChangeArrowheads="1"/>
            </p:cNvSpPr>
            <p:nvPr/>
          </p:nvSpPr>
          <p:spPr bwMode="auto">
            <a:xfrm>
              <a:off x="1104" y="2256"/>
              <a:ext cx="240" cy="28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40" name="Rectangle 32"/>
            <p:cNvSpPr>
              <a:spLocks noChangeArrowheads="1"/>
            </p:cNvSpPr>
            <p:nvPr/>
          </p:nvSpPr>
          <p:spPr bwMode="auto">
            <a:xfrm>
              <a:off x="1104" y="2400"/>
              <a:ext cx="240" cy="28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41" name="Rectangle 33"/>
            <p:cNvSpPr>
              <a:spLocks noChangeArrowheads="1"/>
            </p:cNvSpPr>
            <p:nvPr/>
          </p:nvSpPr>
          <p:spPr bwMode="auto">
            <a:xfrm>
              <a:off x="1728" y="1824"/>
              <a:ext cx="27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167842" name="Text Box 34"/>
            <p:cNvSpPr txBox="1">
              <a:spLocks noChangeArrowheads="1"/>
            </p:cNvSpPr>
            <p:nvPr/>
          </p:nvSpPr>
          <p:spPr bwMode="auto">
            <a:xfrm>
              <a:off x="1680" y="2736"/>
              <a:ext cx="3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</a:t>
              </a:r>
            </a:p>
          </p:txBody>
        </p:sp>
        <p:sp>
          <p:nvSpPr>
            <p:cNvPr id="2167843" name="Rectangle 35"/>
            <p:cNvSpPr>
              <a:spLocks noChangeArrowheads="1"/>
            </p:cNvSpPr>
            <p:nvPr/>
          </p:nvSpPr>
          <p:spPr bwMode="auto">
            <a:xfrm>
              <a:off x="1728" y="3744"/>
              <a:ext cx="3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</a:p>
          </p:txBody>
        </p:sp>
      </p:grpSp>
      <p:sp>
        <p:nvSpPr>
          <p:cNvPr id="2167864" name="Rectangle 56"/>
          <p:cNvSpPr>
            <a:spLocks noChangeArrowheads="1"/>
          </p:cNvSpPr>
          <p:nvPr/>
        </p:nvSpPr>
        <p:spPr bwMode="auto">
          <a:xfrm>
            <a:off x="5486400" y="4419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167865" name="Rectangle 57"/>
          <p:cNvSpPr>
            <a:spLocks noChangeArrowheads="1"/>
          </p:cNvSpPr>
          <p:nvPr/>
        </p:nvSpPr>
        <p:spPr bwMode="auto">
          <a:xfrm>
            <a:off x="5486400" y="2971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167866" name="Rectangle 58"/>
          <p:cNvSpPr>
            <a:spLocks noChangeArrowheads="1"/>
          </p:cNvSpPr>
          <p:nvPr/>
        </p:nvSpPr>
        <p:spPr bwMode="auto">
          <a:xfrm>
            <a:off x="54864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167867" name="Line 59"/>
          <p:cNvSpPr>
            <a:spLocks noChangeShapeType="1"/>
          </p:cNvSpPr>
          <p:nvPr/>
        </p:nvSpPr>
        <p:spPr bwMode="auto">
          <a:xfrm>
            <a:off x="5638800" y="33528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7868" name="Line 60"/>
          <p:cNvSpPr>
            <a:spLocks noChangeShapeType="1"/>
          </p:cNvSpPr>
          <p:nvPr/>
        </p:nvSpPr>
        <p:spPr bwMode="auto">
          <a:xfrm>
            <a:off x="5638800" y="48006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1386" name="Rectangle 10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Common Effect</a:t>
            </a:r>
          </a:p>
        </p:txBody>
      </p:sp>
      <p:sp>
        <p:nvSpPr>
          <p:cNvPr id="2021417" name="Text Box 41"/>
          <p:cNvSpPr txBox="1">
            <a:spLocks noChangeArrowheads="1"/>
          </p:cNvSpPr>
          <p:nvPr/>
        </p:nvSpPr>
        <p:spPr bwMode="auto">
          <a:xfrm>
            <a:off x="76200" y="16002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no info about</a:t>
            </a:r>
            <a:r>
              <a:rPr lang="en-US" b="0"/>
              <a:t> C </a:t>
            </a:r>
            <a:r>
              <a:rPr lang="en-US" b="0" i="0">
                <a:solidFill>
                  <a:schemeClr val="hlink"/>
                </a:solidFill>
              </a:rPr>
              <a:t>(Markov)</a:t>
            </a:r>
            <a:r>
              <a:rPr lang="en-US" b="0" i="0"/>
              <a:t>;</a:t>
            </a:r>
          </a:p>
          <a:p>
            <a:pPr>
              <a:buFontTx/>
              <a:buChar char="•"/>
            </a:pPr>
            <a:r>
              <a:rPr lang="en-US" b="0"/>
              <a:t>B </a:t>
            </a:r>
            <a:r>
              <a:rPr lang="en-US" b="0" i="0"/>
              <a:t>yields extra info about</a:t>
            </a:r>
            <a:r>
              <a:rPr lang="en-US" b="0"/>
              <a:t> C </a:t>
            </a:r>
            <a:r>
              <a:rPr lang="en-US" b="0" i="0"/>
              <a:t>given</a:t>
            </a:r>
            <a:r>
              <a:rPr lang="en-US" b="0"/>
              <a:t> A </a:t>
            </a:r>
            <a:r>
              <a:rPr lang="en-US" b="0" i="0">
                <a:solidFill>
                  <a:schemeClr val="hlink"/>
                </a:solidFill>
              </a:rPr>
              <a:t>(Faithfulness).</a:t>
            </a:r>
          </a:p>
        </p:txBody>
      </p:sp>
      <p:grpSp>
        <p:nvGrpSpPr>
          <p:cNvPr id="2021422" name="Group 46"/>
          <p:cNvGrpSpPr>
            <a:grpSpLocks/>
          </p:cNvGrpSpPr>
          <p:nvPr/>
        </p:nvGrpSpPr>
        <p:grpSpPr bwMode="auto">
          <a:xfrm>
            <a:off x="1143000" y="3048000"/>
            <a:ext cx="2465388" cy="2941638"/>
            <a:chOff x="672" y="1968"/>
            <a:chExt cx="1553" cy="1853"/>
          </a:xfrm>
        </p:grpSpPr>
        <p:grpSp>
          <p:nvGrpSpPr>
            <p:cNvPr id="2021418" name="Group 42"/>
            <p:cNvGrpSpPr>
              <a:grpSpLocks/>
            </p:cNvGrpSpPr>
            <p:nvPr/>
          </p:nvGrpSpPr>
          <p:grpSpPr bwMode="auto">
            <a:xfrm>
              <a:off x="672" y="2352"/>
              <a:ext cx="1553" cy="1469"/>
              <a:chOff x="3552" y="1296"/>
              <a:chExt cx="1553" cy="1469"/>
            </a:xfrm>
          </p:grpSpPr>
          <p:sp>
            <p:nvSpPr>
              <p:cNvPr id="2021387" name="Oval 11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288" cy="240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88" name="Oval 12"/>
              <p:cNvSpPr>
                <a:spLocks noChangeArrowheads="1"/>
              </p:cNvSpPr>
              <p:nvPr/>
            </p:nvSpPr>
            <p:spPr bwMode="auto">
              <a:xfrm>
                <a:off x="4608" y="1584"/>
                <a:ext cx="288" cy="240"/>
              </a:xfrm>
              <a:prstGeom prst="ellipse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89" name="Rectangle 13"/>
              <p:cNvSpPr>
                <a:spLocks noChangeArrowheads="1"/>
              </p:cNvSpPr>
              <p:nvPr/>
            </p:nvSpPr>
            <p:spPr bwMode="auto">
              <a:xfrm>
                <a:off x="3888" y="1584"/>
                <a:ext cx="864" cy="240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021390" name="Group 14"/>
              <p:cNvGrpSpPr>
                <a:grpSpLocks/>
              </p:cNvGrpSpPr>
              <p:nvPr/>
            </p:nvGrpSpPr>
            <p:grpSpPr bwMode="auto">
              <a:xfrm>
                <a:off x="4224" y="1536"/>
                <a:ext cx="240" cy="624"/>
                <a:chOff x="4224" y="1536"/>
                <a:chExt cx="240" cy="624"/>
              </a:xfrm>
            </p:grpSpPr>
            <p:sp>
              <p:nvSpPr>
                <p:cNvPr id="2021391" name="Oval 15"/>
                <p:cNvSpPr>
                  <a:spLocks noChangeArrowheads="1"/>
                </p:cNvSpPr>
                <p:nvPr/>
              </p:nvSpPr>
              <p:spPr bwMode="auto">
                <a:xfrm>
                  <a:off x="4224" y="1536"/>
                  <a:ext cx="240" cy="288"/>
                </a:xfrm>
                <a:prstGeom prst="ellipse">
                  <a:avLst/>
                </a:prstGeom>
                <a:solidFill>
                  <a:srgbClr val="969696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1392" name="Rectangle 16"/>
                <p:cNvSpPr>
                  <a:spLocks noChangeArrowheads="1"/>
                </p:cNvSpPr>
                <p:nvPr/>
              </p:nvSpPr>
              <p:spPr bwMode="auto">
                <a:xfrm>
                  <a:off x="4224" y="1680"/>
                  <a:ext cx="240" cy="480"/>
                </a:xfrm>
                <a:prstGeom prst="rect">
                  <a:avLst/>
                </a:prstGeom>
                <a:solidFill>
                  <a:srgbClr val="96969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021393" name="Rectangle 17"/>
              <p:cNvSpPr>
                <a:spLocks noChangeArrowheads="1"/>
              </p:cNvSpPr>
              <p:nvPr/>
            </p:nvSpPr>
            <p:spPr bwMode="auto">
              <a:xfrm>
                <a:off x="3888" y="1392"/>
                <a:ext cx="144" cy="192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94" name="Rectangle 18"/>
              <p:cNvSpPr>
                <a:spLocks noChangeArrowheads="1"/>
              </p:cNvSpPr>
              <p:nvPr/>
            </p:nvSpPr>
            <p:spPr bwMode="auto">
              <a:xfrm>
                <a:off x="4608" y="1392"/>
                <a:ext cx="144" cy="192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95" name="Rectangle 19"/>
              <p:cNvSpPr>
                <a:spLocks noChangeArrowheads="1"/>
              </p:cNvSpPr>
              <p:nvPr/>
            </p:nvSpPr>
            <p:spPr bwMode="auto">
              <a:xfrm>
                <a:off x="3552" y="1296"/>
                <a:ext cx="528" cy="96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96" name="Rectangle 20"/>
              <p:cNvSpPr>
                <a:spLocks noChangeArrowheads="1"/>
              </p:cNvSpPr>
              <p:nvPr/>
            </p:nvSpPr>
            <p:spPr bwMode="auto">
              <a:xfrm>
                <a:off x="4560" y="1296"/>
                <a:ext cx="528" cy="96"/>
              </a:xfrm>
              <a:prstGeom prst="rect">
                <a:avLst/>
              </a:prstGeom>
              <a:solidFill>
                <a:srgbClr val="96969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97" name="Rectangle 21"/>
              <p:cNvSpPr>
                <a:spLocks noChangeArrowheads="1"/>
              </p:cNvSpPr>
              <p:nvPr/>
            </p:nvSpPr>
            <p:spPr bwMode="auto">
              <a:xfrm>
                <a:off x="4272" y="2160"/>
                <a:ext cx="144" cy="52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1398" name="AutoShape 22"/>
              <p:cNvSpPr>
                <a:spLocks noChangeArrowheads="1"/>
              </p:cNvSpPr>
              <p:nvPr/>
            </p:nvSpPr>
            <p:spPr bwMode="auto">
              <a:xfrm>
                <a:off x="4032" y="2448"/>
                <a:ext cx="768" cy="288"/>
              </a:xfrm>
              <a:prstGeom prst="cloudCallout">
                <a:avLst>
                  <a:gd name="adj1" fmla="val -25000"/>
                  <a:gd name="adj2" fmla="val 53472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2021401" name="Text Box 25"/>
              <p:cNvSpPr txBox="1">
                <a:spLocks noChangeArrowheads="1"/>
              </p:cNvSpPr>
              <p:nvPr/>
            </p:nvSpPr>
            <p:spPr bwMode="auto">
              <a:xfrm>
                <a:off x="4800" y="2400"/>
                <a:ext cx="305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A</a:t>
                </a:r>
              </a:p>
            </p:txBody>
          </p:sp>
        </p:grpSp>
        <p:sp>
          <p:nvSpPr>
            <p:cNvPr id="2021420" name="Rectangle 44"/>
            <p:cNvSpPr>
              <a:spLocks noChangeArrowheads="1"/>
            </p:cNvSpPr>
            <p:nvPr/>
          </p:nvSpPr>
          <p:spPr bwMode="auto">
            <a:xfrm>
              <a:off x="672" y="1968"/>
              <a:ext cx="27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021421" name="Rectangle 45"/>
            <p:cNvSpPr>
              <a:spLocks noChangeArrowheads="1"/>
            </p:cNvSpPr>
            <p:nvPr/>
          </p:nvSpPr>
          <p:spPr bwMode="auto">
            <a:xfrm>
              <a:off x="1920" y="1968"/>
              <a:ext cx="3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</a:t>
              </a:r>
            </a:p>
          </p:txBody>
        </p:sp>
      </p:grpSp>
      <p:sp>
        <p:nvSpPr>
          <p:cNvPr id="2021424" name="Rectangle 48"/>
          <p:cNvSpPr>
            <a:spLocks noChangeArrowheads="1"/>
          </p:cNvSpPr>
          <p:nvPr/>
        </p:nvSpPr>
        <p:spPr bwMode="auto">
          <a:xfrm>
            <a:off x="57150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021425" name="Rectangle 49"/>
          <p:cNvSpPr>
            <a:spLocks noChangeArrowheads="1"/>
          </p:cNvSpPr>
          <p:nvPr/>
        </p:nvSpPr>
        <p:spPr bwMode="auto">
          <a:xfrm>
            <a:off x="4800600" y="3962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021426" name="Rectangle 50"/>
          <p:cNvSpPr>
            <a:spLocks noChangeArrowheads="1"/>
          </p:cNvSpPr>
          <p:nvPr/>
        </p:nvSpPr>
        <p:spPr bwMode="auto">
          <a:xfrm>
            <a:off x="6629400" y="3962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021427" name="Line 51"/>
          <p:cNvSpPr>
            <a:spLocks noChangeShapeType="1"/>
          </p:cNvSpPr>
          <p:nvPr/>
        </p:nvSpPr>
        <p:spPr bwMode="auto">
          <a:xfrm>
            <a:off x="4953000" y="43434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1428" name="Line 52"/>
          <p:cNvSpPr>
            <a:spLocks noChangeShapeType="1"/>
          </p:cNvSpPr>
          <p:nvPr/>
        </p:nvSpPr>
        <p:spPr bwMode="auto">
          <a:xfrm flipH="1">
            <a:off x="6096000" y="4343400"/>
            <a:ext cx="685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36725"/>
            <a:ext cx="9144000" cy="1920875"/>
          </a:xfrm>
        </p:spPr>
        <p:txBody>
          <a:bodyPr/>
          <a:lstStyle/>
          <a:p>
            <a:pPr marL="1524000" indent="-1524000"/>
            <a:r>
              <a:rPr lang="en-US"/>
              <a:t>I. Prediction vs. Policy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834" name="Rectangle 2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Distinguishability</a:t>
            </a:r>
          </a:p>
        </p:txBody>
      </p:sp>
      <p:sp>
        <p:nvSpPr>
          <p:cNvPr id="2168853" name="Rectangle 21"/>
          <p:cNvSpPr>
            <a:spLocks noChangeArrowheads="1"/>
          </p:cNvSpPr>
          <p:nvPr/>
        </p:nvSpPr>
        <p:spPr bwMode="auto">
          <a:xfrm>
            <a:off x="7162800" y="5257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168854" name="Rectangle 22"/>
          <p:cNvSpPr>
            <a:spLocks noChangeArrowheads="1"/>
          </p:cNvSpPr>
          <p:nvPr/>
        </p:nvSpPr>
        <p:spPr bwMode="auto">
          <a:xfrm>
            <a:off x="6248400" y="3886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168855" name="Rectangle 23"/>
          <p:cNvSpPr>
            <a:spLocks noChangeArrowheads="1"/>
          </p:cNvSpPr>
          <p:nvPr/>
        </p:nvSpPr>
        <p:spPr bwMode="auto">
          <a:xfrm>
            <a:off x="8077200" y="3886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168856" name="Line 24"/>
          <p:cNvSpPr>
            <a:spLocks noChangeShapeType="1"/>
          </p:cNvSpPr>
          <p:nvPr/>
        </p:nvSpPr>
        <p:spPr bwMode="auto">
          <a:xfrm>
            <a:off x="6400800" y="42672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57" name="Line 25"/>
          <p:cNvSpPr>
            <a:spLocks noChangeShapeType="1"/>
          </p:cNvSpPr>
          <p:nvPr/>
        </p:nvSpPr>
        <p:spPr bwMode="auto">
          <a:xfrm flipH="1">
            <a:off x="7543800" y="4267200"/>
            <a:ext cx="685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58" name="Rectangle 26"/>
          <p:cNvSpPr>
            <a:spLocks noChangeArrowheads="1"/>
          </p:cNvSpPr>
          <p:nvPr/>
        </p:nvSpPr>
        <p:spPr bwMode="auto">
          <a:xfrm>
            <a:off x="914400" y="4419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168859" name="Rectangle 27"/>
          <p:cNvSpPr>
            <a:spLocks noChangeArrowheads="1"/>
          </p:cNvSpPr>
          <p:nvPr/>
        </p:nvSpPr>
        <p:spPr bwMode="auto">
          <a:xfrm>
            <a:off x="914400" y="2971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168860" name="Rectangle 28"/>
          <p:cNvSpPr>
            <a:spLocks noChangeArrowheads="1"/>
          </p:cNvSpPr>
          <p:nvPr/>
        </p:nvSpPr>
        <p:spPr bwMode="auto">
          <a:xfrm>
            <a:off x="9144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168861" name="Line 29"/>
          <p:cNvSpPr>
            <a:spLocks noChangeShapeType="1"/>
          </p:cNvSpPr>
          <p:nvPr/>
        </p:nvSpPr>
        <p:spPr bwMode="auto">
          <a:xfrm>
            <a:off x="1066800" y="33528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62" name="Line 30"/>
          <p:cNvSpPr>
            <a:spLocks noChangeShapeType="1"/>
          </p:cNvSpPr>
          <p:nvPr/>
        </p:nvSpPr>
        <p:spPr bwMode="auto">
          <a:xfrm>
            <a:off x="1066800" y="48006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63" name="Rectangle 31"/>
          <p:cNvSpPr>
            <a:spLocks noChangeArrowheads="1"/>
          </p:cNvSpPr>
          <p:nvPr/>
        </p:nvSpPr>
        <p:spPr bwMode="auto">
          <a:xfrm>
            <a:off x="1981200" y="4419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168864" name="Rectangle 32"/>
          <p:cNvSpPr>
            <a:spLocks noChangeArrowheads="1"/>
          </p:cNvSpPr>
          <p:nvPr/>
        </p:nvSpPr>
        <p:spPr bwMode="auto">
          <a:xfrm>
            <a:off x="1981200" y="2971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168865" name="Rectangle 33"/>
          <p:cNvSpPr>
            <a:spLocks noChangeArrowheads="1"/>
          </p:cNvSpPr>
          <p:nvPr/>
        </p:nvSpPr>
        <p:spPr bwMode="auto">
          <a:xfrm>
            <a:off x="19812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168866" name="Line 34"/>
          <p:cNvSpPr>
            <a:spLocks noChangeShapeType="1"/>
          </p:cNvSpPr>
          <p:nvPr/>
        </p:nvSpPr>
        <p:spPr bwMode="auto">
          <a:xfrm>
            <a:off x="2133600" y="33528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67" name="Line 35"/>
          <p:cNvSpPr>
            <a:spLocks noChangeShapeType="1"/>
          </p:cNvSpPr>
          <p:nvPr/>
        </p:nvSpPr>
        <p:spPr bwMode="auto">
          <a:xfrm>
            <a:off x="2133600" y="48006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68" name="Rectangle 36"/>
          <p:cNvSpPr>
            <a:spLocks noChangeArrowheads="1"/>
          </p:cNvSpPr>
          <p:nvPr/>
        </p:nvSpPr>
        <p:spPr bwMode="auto">
          <a:xfrm>
            <a:off x="37338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2168869" name="Rectangle 37"/>
          <p:cNvSpPr>
            <a:spLocks noChangeArrowheads="1"/>
          </p:cNvSpPr>
          <p:nvPr/>
        </p:nvSpPr>
        <p:spPr bwMode="auto">
          <a:xfrm>
            <a:off x="2819400" y="5181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2168870" name="Rectangle 38"/>
          <p:cNvSpPr>
            <a:spLocks noChangeArrowheads="1"/>
          </p:cNvSpPr>
          <p:nvPr/>
        </p:nvSpPr>
        <p:spPr bwMode="auto">
          <a:xfrm>
            <a:off x="4800600" y="5181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2168871" name="Line 39"/>
          <p:cNvSpPr>
            <a:spLocks noChangeShapeType="1"/>
          </p:cNvSpPr>
          <p:nvPr/>
        </p:nvSpPr>
        <p:spPr bwMode="auto">
          <a:xfrm flipH="1">
            <a:off x="2971800" y="4191000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72" name="Line 40"/>
          <p:cNvSpPr>
            <a:spLocks noChangeShapeType="1"/>
          </p:cNvSpPr>
          <p:nvPr/>
        </p:nvSpPr>
        <p:spPr bwMode="auto">
          <a:xfrm>
            <a:off x="3962400" y="4191000"/>
            <a:ext cx="1066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73" name="Line 41"/>
          <p:cNvSpPr>
            <a:spLocks noChangeShapeType="1"/>
          </p:cNvSpPr>
          <p:nvPr/>
        </p:nvSpPr>
        <p:spPr bwMode="auto">
          <a:xfrm>
            <a:off x="5638800" y="198120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8874" name="Text Box 42"/>
          <p:cNvSpPr txBox="1">
            <a:spLocks noChangeArrowheads="1"/>
          </p:cNvSpPr>
          <p:nvPr/>
        </p:nvSpPr>
        <p:spPr bwMode="auto">
          <a:xfrm>
            <a:off x="1219200" y="1828800"/>
            <a:ext cx="3132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indistinguishable</a:t>
            </a:r>
          </a:p>
        </p:txBody>
      </p:sp>
      <p:sp>
        <p:nvSpPr>
          <p:cNvPr id="2168875" name="Text Box 43"/>
          <p:cNvSpPr txBox="1">
            <a:spLocks noChangeArrowheads="1"/>
          </p:cNvSpPr>
          <p:nvPr/>
        </p:nvSpPr>
        <p:spPr bwMode="auto">
          <a:xfrm>
            <a:off x="6477000" y="1905000"/>
            <a:ext cx="1982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distinctive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458" name="Rectangle 2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Immediate Connections</a:t>
            </a:r>
          </a:p>
        </p:txBody>
      </p:sp>
      <p:sp>
        <p:nvSpPr>
          <p:cNvPr id="2067459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382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b="0" i="0"/>
              <a:t>There is an </a:t>
            </a:r>
            <a:r>
              <a:rPr lang="en-US" b="0" i="0">
                <a:solidFill>
                  <a:schemeClr val="hlink"/>
                </a:solidFill>
              </a:rPr>
              <a:t>immediate causal connection</a:t>
            </a:r>
            <a:r>
              <a:rPr lang="en-US" b="0" i="0"/>
              <a:t> between </a:t>
            </a:r>
            <a:r>
              <a:rPr lang="en-US" b="0"/>
              <a:t>X</a:t>
            </a:r>
            <a:r>
              <a:rPr lang="en-US" b="0" i="0"/>
              <a:t> and </a:t>
            </a:r>
            <a:r>
              <a:rPr lang="en-US" b="0"/>
              <a:t>Y</a:t>
            </a:r>
            <a:r>
              <a:rPr lang="en-US" b="0" i="0"/>
              <a:t> iff </a:t>
            </a:r>
          </a:p>
          <a:p>
            <a:r>
              <a:rPr lang="en-US" b="0"/>
              <a:t>X</a:t>
            </a:r>
            <a:r>
              <a:rPr lang="en-US" b="0" i="0"/>
              <a:t> is dependent on </a:t>
            </a:r>
            <a:r>
              <a:rPr lang="en-US" b="0"/>
              <a:t>Y</a:t>
            </a:r>
            <a:r>
              <a:rPr lang="en-US" b="0" i="0"/>
              <a:t> given every subset of variables not containing </a:t>
            </a:r>
            <a:r>
              <a:rPr lang="en-US" b="0"/>
              <a:t>X</a:t>
            </a:r>
            <a:r>
              <a:rPr lang="en-US" b="0" i="0"/>
              <a:t> and </a:t>
            </a:r>
            <a:r>
              <a:rPr lang="en-US" b="0"/>
              <a:t>Y</a:t>
            </a:r>
            <a:r>
              <a:rPr lang="en-US" b="0" i="0"/>
              <a:t> </a:t>
            </a:r>
            <a:r>
              <a:rPr lang="en-US" sz="2400" b="0" i="0"/>
              <a:t>(Spirtes, Glymour and Scheines)</a:t>
            </a:r>
          </a:p>
        </p:txBody>
      </p:sp>
      <p:sp>
        <p:nvSpPr>
          <p:cNvPr id="2067479" name="Rectangle 23"/>
          <p:cNvSpPr>
            <a:spLocks noChangeArrowheads="1"/>
          </p:cNvSpPr>
          <p:nvPr/>
        </p:nvSpPr>
        <p:spPr bwMode="auto">
          <a:xfrm>
            <a:off x="5791200" y="4800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7492" name="Rectangle 36"/>
          <p:cNvSpPr>
            <a:spLocks noChangeArrowheads="1"/>
          </p:cNvSpPr>
          <p:nvPr/>
        </p:nvSpPr>
        <p:spPr bwMode="auto">
          <a:xfrm>
            <a:off x="7315200" y="4800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7493" name="Line 37"/>
          <p:cNvSpPr>
            <a:spLocks noChangeShapeType="1"/>
          </p:cNvSpPr>
          <p:nvPr/>
        </p:nvSpPr>
        <p:spPr bwMode="auto">
          <a:xfrm>
            <a:off x="6172200" y="5029200"/>
            <a:ext cx="114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494" name="Text Box 38"/>
          <p:cNvSpPr txBox="1">
            <a:spLocks noChangeArrowheads="1"/>
          </p:cNvSpPr>
          <p:nvPr/>
        </p:nvSpPr>
        <p:spPr bwMode="auto">
          <a:xfrm>
            <a:off x="5562600" y="5486400"/>
            <a:ext cx="2608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No intermediate </a:t>
            </a:r>
          </a:p>
          <a:p>
            <a:r>
              <a:rPr lang="en-US" sz="2400"/>
              <a:t>conditioning set</a:t>
            </a:r>
          </a:p>
          <a:p>
            <a:r>
              <a:rPr lang="en-US" sz="2400"/>
              <a:t>breaks dependency</a:t>
            </a:r>
          </a:p>
        </p:txBody>
      </p:sp>
      <p:sp>
        <p:nvSpPr>
          <p:cNvPr id="2067495" name="Rectangle 39"/>
          <p:cNvSpPr>
            <a:spLocks noChangeArrowheads="1"/>
          </p:cNvSpPr>
          <p:nvPr/>
        </p:nvSpPr>
        <p:spPr bwMode="auto">
          <a:xfrm>
            <a:off x="1143000" y="4800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7496" name="Rectangle 40"/>
          <p:cNvSpPr>
            <a:spLocks noChangeArrowheads="1"/>
          </p:cNvSpPr>
          <p:nvPr/>
        </p:nvSpPr>
        <p:spPr bwMode="auto">
          <a:xfrm>
            <a:off x="3581400" y="4800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7497" name="Line 41"/>
          <p:cNvSpPr>
            <a:spLocks noChangeShapeType="1"/>
          </p:cNvSpPr>
          <p:nvPr/>
        </p:nvSpPr>
        <p:spPr bwMode="auto">
          <a:xfrm>
            <a:off x="2590800" y="4419600"/>
            <a:ext cx="990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498" name="Rectangle 42"/>
          <p:cNvSpPr>
            <a:spLocks noChangeArrowheads="1"/>
          </p:cNvSpPr>
          <p:nvPr/>
        </p:nvSpPr>
        <p:spPr bwMode="auto">
          <a:xfrm>
            <a:off x="2209800" y="42672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67500" name="Rectangle 44"/>
          <p:cNvSpPr>
            <a:spLocks noChangeArrowheads="1"/>
          </p:cNvSpPr>
          <p:nvPr/>
        </p:nvSpPr>
        <p:spPr bwMode="auto">
          <a:xfrm>
            <a:off x="2209800" y="5181600"/>
            <a:ext cx="3810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W</a:t>
            </a:r>
          </a:p>
        </p:txBody>
      </p:sp>
      <p:sp>
        <p:nvSpPr>
          <p:cNvPr id="2067501" name="Line 45"/>
          <p:cNvSpPr>
            <a:spLocks noChangeShapeType="1"/>
          </p:cNvSpPr>
          <p:nvPr/>
        </p:nvSpPr>
        <p:spPr bwMode="auto">
          <a:xfrm flipV="1">
            <a:off x="2590800" y="5105400"/>
            <a:ext cx="990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502" name="Line 46"/>
          <p:cNvSpPr>
            <a:spLocks noChangeShapeType="1"/>
          </p:cNvSpPr>
          <p:nvPr/>
        </p:nvSpPr>
        <p:spPr bwMode="auto">
          <a:xfrm flipV="1">
            <a:off x="1524000" y="4495800"/>
            <a:ext cx="609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503" name="Line 47"/>
          <p:cNvSpPr>
            <a:spLocks noChangeShapeType="1"/>
          </p:cNvSpPr>
          <p:nvPr/>
        </p:nvSpPr>
        <p:spPr bwMode="auto">
          <a:xfrm>
            <a:off x="1524000" y="50292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504" name="Text Box 48"/>
          <p:cNvSpPr txBox="1">
            <a:spLocks noChangeArrowheads="1"/>
          </p:cNvSpPr>
          <p:nvPr/>
        </p:nvSpPr>
        <p:spPr bwMode="auto">
          <a:xfrm>
            <a:off x="1371600" y="5670550"/>
            <a:ext cx="30130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Some conditioning</a:t>
            </a:r>
          </a:p>
          <a:p>
            <a:r>
              <a:rPr lang="en-US" sz="2400"/>
              <a:t>set breaks dependency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506" name="Rectangle 2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Recovery of Skeleton</a:t>
            </a:r>
          </a:p>
        </p:txBody>
      </p:sp>
      <p:sp>
        <p:nvSpPr>
          <p:cNvPr id="2069507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b="0" i="0"/>
              <a:t>Apply preceding condition to recover every non-oriented immediate causal connection.</a:t>
            </a:r>
            <a:endParaRPr lang="en-US" sz="2400" b="0" i="0"/>
          </a:p>
        </p:txBody>
      </p:sp>
      <p:sp>
        <p:nvSpPr>
          <p:cNvPr id="2069510" name="Rectangle 6"/>
          <p:cNvSpPr>
            <a:spLocks noChangeArrowheads="1"/>
          </p:cNvSpPr>
          <p:nvPr/>
        </p:nvSpPr>
        <p:spPr bwMode="auto">
          <a:xfrm>
            <a:off x="50292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9511" name="Rectangle 7"/>
          <p:cNvSpPr>
            <a:spLocks noChangeArrowheads="1"/>
          </p:cNvSpPr>
          <p:nvPr/>
        </p:nvSpPr>
        <p:spPr bwMode="auto">
          <a:xfrm>
            <a:off x="64008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9512" name="Rectangle 8"/>
          <p:cNvSpPr>
            <a:spLocks noChangeArrowheads="1"/>
          </p:cNvSpPr>
          <p:nvPr/>
        </p:nvSpPr>
        <p:spPr bwMode="auto">
          <a:xfrm>
            <a:off x="57150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9513" name="Line 9"/>
          <p:cNvSpPr>
            <a:spLocks noChangeShapeType="1"/>
          </p:cNvSpPr>
          <p:nvPr/>
        </p:nvSpPr>
        <p:spPr bwMode="auto">
          <a:xfrm>
            <a:off x="52578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14" name="Line 10"/>
          <p:cNvSpPr>
            <a:spLocks noChangeShapeType="1"/>
          </p:cNvSpPr>
          <p:nvPr/>
        </p:nvSpPr>
        <p:spPr bwMode="auto">
          <a:xfrm flipH="1">
            <a:off x="59436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15" name="Line 11"/>
          <p:cNvSpPr>
            <a:spLocks noChangeShapeType="1"/>
          </p:cNvSpPr>
          <p:nvPr/>
        </p:nvSpPr>
        <p:spPr bwMode="auto">
          <a:xfrm>
            <a:off x="5943600" y="548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16" name="Rectangle 12"/>
          <p:cNvSpPr>
            <a:spLocks noChangeArrowheads="1"/>
          </p:cNvSpPr>
          <p:nvPr/>
        </p:nvSpPr>
        <p:spPr bwMode="auto">
          <a:xfrm>
            <a:off x="57150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69519" name="Text Box 15"/>
          <p:cNvSpPr txBox="1">
            <a:spLocks noChangeArrowheads="1"/>
          </p:cNvSpPr>
          <p:nvPr/>
        </p:nvSpPr>
        <p:spPr bwMode="auto">
          <a:xfrm>
            <a:off x="6172200" y="5078413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skeleton</a:t>
            </a:r>
          </a:p>
        </p:txBody>
      </p:sp>
      <p:sp>
        <p:nvSpPr>
          <p:cNvPr id="2069520" name="Rectangle 16"/>
          <p:cNvSpPr>
            <a:spLocks noChangeArrowheads="1"/>
          </p:cNvSpPr>
          <p:nvPr/>
        </p:nvSpPr>
        <p:spPr bwMode="auto">
          <a:xfrm>
            <a:off x="16764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9521" name="Rectangle 17"/>
          <p:cNvSpPr>
            <a:spLocks noChangeArrowheads="1"/>
          </p:cNvSpPr>
          <p:nvPr/>
        </p:nvSpPr>
        <p:spPr bwMode="auto">
          <a:xfrm>
            <a:off x="30480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9522" name="Rectangle 18"/>
          <p:cNvSpPr>
            <a:spLocks noChangeArrowheads="1"/>
          </p:cNvSpPr>
          <p:nvPr/>
        </p:nvSpPr>
        <p:spPr bwMode="auto">
          <a:xfrm>
            <a:off x="23622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9523" name="Line 19"/>
          <p:cNvSpPr>
            <a:spLocks noChangeShapeType="1"/>
          </p:cNvSpPr>
          <p:nvPr/>
        </p:nvSpPr>
        <p:spPr bwMode="auto">
          <a:xfrm>
            <a:off x="19050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24" name="Line 20"/>
          <p:cNvSpPr>
            <a:spLocks noChangeShapeType="1"/>
          </p:cNvSpPr>
          <p:nvPr/>
        </p:nvSpPr>
        <p:spPr bwMode="auto">
          <a:xfrm flipH="1">
            <a:off x="25908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25" name="Line 21"/>
          <p:cNvSpPr>
            <a:spLocks noChangeShapeType="1"/>
          </p:cNvSpPr>
          <p:nvPr/>
        </p:nvSpPr>
        <p:spPr bwMode="auto">
          <a:xfrm>
            <a:off x="2590800" y="548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9526" name="Rectangle 22"/>
          <p:cNvSpPr>
            <a:spLocks noChangeArrowheads="1"/>
          </p:cNvSpPr>
          <p:nvPr/>
        </p:nvSpPr>
        <p:spPr bwMode="auto">
          <a:xfrm>
            <a:off x="23622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69527" name="Text Box 23"/>
          <p:cNvSpPr txBox="1">
            <a:spLocks noChangeArrowheads="1"/>
          </p:cNvSpPr>
          <p:nvPr/>
        </p:nvSpPr>
        <p:spPr bwMode="auto">
          <a:xfrm>
            <a:off x="3032125" y="5080000"/>
            <a:ext cx="823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truth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82" name="Rectangle 2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Orientation of Skeleton</a:t>
            </a:r>
          </a:p>
        </p:txBody>
      </p:sp>
      <p:sp>
        <p:nvSpPr>
          <p:cNvPr id="2068483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b="0" i="0"/>
              <a:t>Look for the distinctive pattern of common effects.</a:t>
            </a:r>
          </a:p>
        </p:txBody>
      </p:sp>
      <p:sp>
        <p:nvSpPr>
          <p:cNvPr id="2068502" name="Text Box 22"/>
          <p:cNvSpPr txBox="1">
            <a:spLocks noChangeArrowheads="1"/>
          </p:cNvSpPr>
          <p:nvPr/>
        </p:nvSpPr>
        <p:spPr bwMode="auto">
          <a:xfrm>
            <a:off x="4876800" y="3810000"/>
            <a:ext cx="2106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Common effect</a:t>
            </a:r>
          </a:p>
        </p:txBody>
      </p:sp>
      <p:sp>
        <p:nvSpPr>
          <p:cNvPr id="2068497" name="Rectangle 17"/>
          <p:cNvSpPr>
            <a:spLocks noChangeArrowheads="1"/>
          </p:cNvSpPr>
          <p:nvPr/>
        </p:nvSpPr>
        <p:spPr bwMode="auto">
          <a:xfrm>
            <a:off x="50292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8498" name="Rectangle 18"/>
          <p:cNvSpPr>
            <a:spLocks noChangeArrowheads="1"/>
          </p:cNvSpPr>
          <p:nvPr/>
        </p:nvSpPr>
        <p:spPr bwMode="auto">
          <a:xfrm>
            <a:off x="64008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8499" name="Rectangle 19"/>
          <p:cNvSpPr>
            <a:spLocks noChangeArrowheads="1"/>
          </p:cNvSpPr>
          <p:nvPr/>
        </p:nvSpPr>
        <p:spPr bwMode="auto">
          <a:xfrm>
            <a:off x="57150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8500" name="Line 20"/>
          <p:cNvSpPr>
            <a:spLocks noChangeShapeType="1"/>
          </p:cNvSpPr>
          <p:nvPr/>
        </p:nvSpPr>
        <p:spPr bwMode="auto">
          <a:xfrm>
            <a:off x="5257800" y="4724400"/>
            <a:ext cx="609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01" name="Line 21"/>
          <p:cNvSpPr>
            <a:spLocks noChangeShapeType="1"/>
          </p:cNvSpPr>
          <p:nvPr/>
        </p:nvSpPr>
        <p:spPr bwMode="auto">
          <a:xfrm flipH="1">
            <a:off x="5943600" y="4724400"/>
            <a:ext cx="609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03" name="Line 23"/>
          <p:cNvSpPr>
            <a:spLocks noChangeShapeType="1"/>
          </p:cNvSpPr>
          <p:nvPr/>
        </p:nvSpPr>
        <p:spPr bwMode="auto">
          <a:xfrm>
            <a:off x="5943600" y="548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04" name="Rectangle 24"/>
          <p:cNvSpPr>
            <a:spLocks noChangeArrowheads="1"/>
          </p:cNvSpPr>
          <p:nvPr/>
        </p:nvSpPr>
        <p:spPr bwMode="auto">
          <a:xfrm>
            <a:off x="57150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68508" name="Rectangle 28"/>
          <p:cNvSpPr>
            <a:spLocks noChangeArrowheads="1"/>
          </p:cNvSpPr>
          <p:nvPr/>
        </p:nvSpPr>
        <p:spPr bwMode="auto">
          <a:xfrm>
            <a:off x="16764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68509" name="Rectangle 29"/>
          <p:cNvSpPr>
            <a:spLocks noChangeArrowheads="1"/>
          </p:cNvSpPr>
          <p:nvPr/>
        </p:nvSpPr>
        <p:spPr bwMode="auto">
          <a:xfrm>
            <a:off x="30480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8510" name="Rectangle 30"/>
          <p:cNvSpPr>
            <a:spLocks noChangeArrowheads="1"/>
          </p:cNvSpPr>
          <p:nvPr/>
        </p:nvSpPr>
        <p:spPr bwMode="auto">
          <a:xfrm>
            <a:off x="23622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68511" name="Line 31"/>
          <p:cNvSpPr>
            <a:spLocks noChangeShapeType="1"/>
          </p:cNvSpPr>
          <p:nvPr/>
        </p:nvSpPr>
        <p:spPr bwMode="auto">
          <a:xfrm>
            <a:off x="19050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12" name="Line 32"/>
          <p:cNvSpPr>
            <a:spLocks noChangeShapeType="1"/>
          </p:cNvSpPr>
          <p:nvPr/>
        </p:nvSpPr>
        <p:spPr bwMode="auto">
          <a:xfrm flipH="1">
            <a:off x="25908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13" name="Line 33"/>
          <p:cNvSpPr>
            <a:spLocks noChangeShapeType="1"/>
          </p:cNvSpPr>
          <p:nvPr/>
        </p:nvSpPr>
        <p:spPr bwMode="auto">
          <a:xfrm>
            <a:off x="2590800" y="548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14" name="Rectangle 34"/>
          <p:cNvSpPr>
            <a:spLocks noChangeArrowheads="1"/>
          </p:cNvSpPr>
          <p:nvPr/>
        </p:nvSpPr>
        <p:spPr bwMode="auto">
          <a:xfrm>
            <a:off x="23622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68515" name="Text Box 35"/>
          <p:cNvSpPr txBox="1">
            <a:spLocks noChangeArrowheads="1"/>
          </p:cNvSpPr>
          <p:nvPr/>
        </p:nvSpPr>
        <p:spPr bwMode="auto">
          <a:xfrm>
            <a:off x="3032125" y="5080000"/>
            <a:ext cx="823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truth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530" name="Rectangle 2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Orientation of Skeleton</a:t>
            </a:r>
          </a:p>
        </p:txBody>
      </p:sp>
      <p:sp>
        <p:nvSpPr>
          <p:cNvPr id="2070531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382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b="0" i="0"/>
              <a:t>Look for the distinctive pattern of common effects.</a:t>
            </a:r>
          </a:p>
          <a:p>
            <a:pPr>
              <a:buFontTx/>
              <a:buChar char="•"/>
            </a:pPr>
            <a:r>
              <a:rPr lang="en-US" b="0" i="0"/>
              <a:t>Draw all deductive consequences of these orientations.</a:t>
            </a:r>
            <a:endParaRPr lang="en-US" sz="2400" b="0" i="0"/>
          </a:p>
        </p:txBody>
      </p:sp>
      <p:sp>
        <p:nvSpPr>
          <p:cNvPr id="2070532" name="Text Box 4"/>
          <p:cNvSpPr txBox="1">
            <a:spLocks noChangeArrowheads="1"/>
          </p:cNvSpPr>
          <p:nvPr/>
        </p:nvSpPr>
        <p:spPr bwMode="auto">
          <a:xfrm>
            <a:off x="4876800" y="3810000"/>
            <a:ext cx="2106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Common effect</a:t>
            </a:r>
          </a:p>
        </p:txBody>
      </p:sp>
      <p:sp>
        <p:nvSpPr>
          <p:cNvPr id="2070533" name="Rectangle 5"/>
          <p:cNvSpPr>
            <a:spLocks noChangeArrowheads="1"/>
          </p:cNvSpPr>
          <p:nvPr/>
        </p:nvSpPr>
        <p:spPr bwMode="auto">
          <a:xfrm>
            <a:off x="50292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70534" name="Rectangle 6"/>
          <p:cNvSpPr>
            <a:spLocks noChangeArrowheads="1"/>
          </p:cNvSpPr>
          <p:nvPr/>
        </p:nvSpPr>
        <p:spPr bwMode="auto">
          <a:xfrm>
            <a:off x="64008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70535" name="Rectangle 7"/>
          <p:cNvSpPr>
            <a:spLocks noChangeArrowheads="1"/>
          </p:cNvSpPr>
          <p:nvPr/>
        </p:nvSpPr>
        <p:spPr bwMode="auto">
          <a:xfrm>
            <a:off x="57150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70536" name="Line 8"/>
          <p:cNvSpPr>
            <a:spLocks noChangeShapeType="1"/>
          </p:cNvSpPr>
          <p:nvPr/>
        </p:nvSpPr>
        <p:spPr bwMode="auto">
          <a:xfrm>
            <a:off x="5257800" y="4724400"/>
            <a:ext cx="609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37" name="Line 9"/>
          <p:cNvSpPr>
            <a:spLocks noChangeShapeType="1"/>
          </p:cNvSpPr>
          <p:nvPr/>
        </p:nvSpPr>
        <p:spPr bwMode="auto">
          <a:xfrm flipH="1">
            <a:off x="5943600" y="4724400"/>
            <a:ext cx="609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38" name="Line 10"/>
          <p:cNvSpPr>
            <a:spLocks noChangeShapeType="1"/>
          </p:cNvSpPr>
          <p:nvPr/>
        </p:nvSpPr>
        <p:spPr bwMode="auto">
          <a:xfrm>
            <a:off x="5943600" y="54864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39" name="Rectangle 11"/>
          <p:cNvSpPr>
            <a:spLocks noChangeArrowheads="1"/>
          </p:cNvSpPr>
          <p:nvPr/>
        </p:nvSpPr>
        <p:spPr bwMode="auto">
          <a:xfrm>
            <a:off x="57150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70540" name="Text Box 12"/>
          <p:cNvSpPr txBox="1">
            <a:spLocks noChangeArrowheads="1"/>
          </p:cNvSpPr>
          <p:nvPr/>
        </p:nvSpPr>
        <p:spPr bwMode="auto">
          <a:xfrm>
            <a:off x="6248400" y="5029200"/>
            <a:ext cx="26463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Y is not common </a:t>
            </a:r>
          </a:p>
          <a:p>
            <a:r>
              <a:rPr lang="en-US" sz="2400"/>
              <a:t>effect of ZY</a:t>
            </a:r>
          </a:p>
          <a:p>
            <a:r>
              <a:rPr lang="en-US" sz="2400"/>
              <a:t>So orientation </a:t>
            </a:r>
          </a:p>
          <a:p>
            <a:r>
              <a:rPr lang="en-US" sz="2400"/>
              <a:t>must be downward</a:t>
            </a:r>
          </a:p>
        </p:txBody>
      </p:sp>
      <p:sp>
        <p:nvSpPr>
          <p:cNvPr id="2070541" name="Rectangle 13"/>
          <p:cNvSpPr>
            <a:spLocks noChangeArrowheads="1"/>
          </p:cNvSpPr>
          <p:nvPr/>
        </p:nvSpPr>
        <p:spPr bwMode="auto">
          <a:xfrm>
            <a:off x="16764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X</a:t>
            </a:r>
          </a:p>
        </p:txBody>
      </p:sp>
      <p:sp>
        <p:nvSpPr>
          <p:cNvPr id="2070542" name="Rectangle 14"/>
          <p:cNvSpPr>
            <a:spLocks noChangeArrowheads="1"/>
          </p:cNvSpPr>
          <p:nvPr/>
        </p:nvSpPr>
        <p:spPr bwMode="auto">
          <a:xfrm>
            <a:off x="3048000" y="4343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70543" name="Rectangle 15"/>
          <p:cNvSpPr>
            <a:spLocks noChangeArrowheads="1"/>
          </p:cNvSpPr>
          <p:nvPr/>
        </p:nvSpPr>
        <p:spPr bwMode="auto">
          <a:xfrm>
            <a:off x="2362200" y="510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Y</a:t>
            </a:r>
          </a:p>
        </p:txBody>
      </p:sp>
      <p:sp>
        <p:nvSpPr>
          <p:cNvPr id="2070544" name="Line 16"/>
          <p:cNvSpPr>
            <a:spLocks noChangeShapeType="1"/>
          </p:cNvSpPr>
          <p:nvPr/>
        </p:nvSpPr>
        <p:spPr bwMode="auto">
          <a:xfrm>
            <a:off x="19050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45" name="Line 17"/>
          <p:cNvSpPr>
            <a:spLocks noChangeShapeType="1"/>
          </p:cNvSpPr>
          <p:nvPr/>
        </p:nvSpPr>
        <p:spPr bwMode="auto">
          <a:xfrm flipH="1">
            <a:off x="2590800" y="4724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46" name="Line 18"/>
          <p:cNvSpPr>
            <a:spLocks noChangeShapeType="1"/>
          </p:cNvSpPr>
          <p:nvPr/>
        </p:nvSpPr>
        <p:spPr bwMode="auto">
          <a:xfrm>
            <a:off x="2590800" y="5486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0547" name="Rectangle 19"/>
          <p:cNvSpPr>
            <a:spLocks noChangeArrowheads="1"/>
          </p:cNvSpPr>
          <p:nvPr/>
        </p:nvSpPr>
        <p:spPr bwMode="auto">
          <a:xfrm>
            <a:off x="2362200" y="586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Z</a:t>
            </a:r>
          </a:p>
        </p:txBody>
      </p:sp>
      <p:sp>
        <p:nvSpPr>
          <p:cNvPr id="2070548" name="Text Box 20"/>
          <p:cNvSpPr txBox="1">
            <a:spLocks noChangeArrowheads="1"/>
          </p:cNvSpPr>
          <p:nvPr/>
        </p:nvSpPr>
        <p:spPr bwMode="auto">
          <a:xfrm>
            <a:off x="3032125" y="5080000"/>
            <a:ext cx="823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truth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Causation from Correlation</a:t>
            </a:r>
          </a:p>
        </p:txBody>
      </p:sp>
      <p:sp>
        <p:nvSpPr>
          <p:cNvPr id="2027523" name="Line 3"/>
          <p:cNvSpPr>
            <a:spLocks noChangeShapeType="1"/>
          </p:cNvSpPr>
          <p:nvPr/>
        </p:nvSpPr>
        <p:spPr bwMode="auto">
          <a:xfrm flipV="1">
            <a:off x="2438400" y="40386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24" name="Line 4"/>
          <p:cNvSpPr>
            <a:spLocks noChangeShapeType="1"/>
          </p:cNvSpPr>
          <p:nvPr/>
        </p:nvSpPr>
        <p:spPr bwMode="auto">
          <a:xfrm>
            <a:off x="2438400" y="33528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25" name="Line 5"/>
          <p:cNvSpPr>
            <a:spLocks noChangeShapeType="1"/>
          </p:cNvSpPr>
          <p:nvPr/>
        </p:nvSpPr>
        <p:spPr bwMode="auto">
          <a:xfrm flipV="1">
            <a:off x="5105400" y="38862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26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27527" name="Text Box 7"/>
          <p:cNvSpPr txBox="1">
            <a:spLocks noChangeArrowheads="1"/>
          </p:cNvSpPr>
          <p:nvPr/>
        </p:nvSpPr>
        <p:spPr bwMode="auto">
          <a:xfrm>
            <a:off x="457200" y="4267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27528" name="Text Box 8"/>
          <p:cNvSpPr txBox="1">
            <a:spLocks noChangeArrowheads="1"/>
          </p:cNvSpPr>
          <p:nvPr/>
        </p:nvSpPr>
        <p:spPr bwMode="auto">
          <a:xfrm>
            <a:off x="3200400" y="3581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27529" name="Text Box 9"/>
          <p:cNvSpPr txBox="1">
            <a:spLocks noChangeArrowheads="1"/>
          </p:cNvSpPr>
          <p:nvPr/>
        </p:nvSpPr>
        <p:spPr bwMode="auto">
          <a:xfrm>
            <a:off x="6096000" y="35814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sp>
        <p:nvSpPr>
          <p:cNvPr id="2027573" name="Rectangle 53"/>
          <p:cNvSpPr>
            <a:spLocks noChangeArrowheads="1"/>
          </p:cNvSpPr>
          <p:nvPr/>
        </p:nvSpPr>
        <p:spPr bwMode="auto">
          <a:xfrm>
            <a:off x="381000" y="12192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The following network is causally unambiguous if all variables are observed.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Causation from Correlation</a:t>
            </a:r>
          </a:p>
        </p:txBody>
      </p:sp>
      <p:sp>
        <p:nvSpPr>
          <p:cNvPr id="2028547" name="Line 3"/>
          <p:cNvSpPr>
            <a:spLocks noChangeShapeType="1"/>
          </p:cNvSpPr>
          <p:nvPr/>
        </p:nvSpPr>
        <p:spPr bwMode="auto">
          <a:xfrm flipV="1">
            <a:off x="2438400" y="40386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548" name="Line 4"/>
          <p:cNvSpPr>
            <a:spLocks noChangeShapeType="1"/>
          </p:cNvSpPr>
          <p:nvPr/>
        </p:nvSpPr>
        <p:spPr bwMode="auto">
          <a:xfrm>
            <a:off x="2438400" y="33528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549" name="Line 5"/>
          <p:cNvSpPr>
            <a:spLocks noChangeShapeType="1"/>
          </p:cNvSpPr>
          <p:nvPr/>
        </p:nvSpPr>
        <p:spPr bwMode="auto">
          <a:xfrm flipV="1">
            <a:off x="5105400" y="38862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550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28551" name="Text Box 7"/>
          <p:cNvSpPr txBox="1">
            <a:spLocks noChangeArrowheads="1"/>
          </p:cNvSpPr>
          <p:nvPr/>
        </p:nvSpPr>
        <p:spPr bwMode="auto">
          <a:xfrm>
            <a:off x="457200" y="4267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28552" name="Text Box 8"/>
          <p:cNvSpPr txBox="1">
            <a:spLocks noChangeArrowheads="1"/>
          </p:cNvSpPr>
          <p:nvPr/>
        </p:nvSpPr>
        <p:spPr bwMode="auto">
          <a:xfrm>
            <a:off x="3200400" y="3581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28553" name="Text Box 9"/>
          <p:cNvSpPr txBox="1">
            <a:spLocks noChangeArrowheads="1"/>
          </p:cNvSpPr>
          <p:nvPr/>
        </p:nvSpPr>
        <p:spPr bwMode="auto">
          <a:xfrm>
            <a:off x="6096000" y="35814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sp>
        <p:nvSpPr>
          <p:cNvPr id="2028597" name="Rectangle 53"/>
          <p:cNvSpPr>
            <a:spLocks noChangeArrowheads="1"/>
          </p:cNvSpPr>
          <p:nvPr/>
        </p:nvSpPr>
        <p:spPr bwMode="auto">
          <a:xfrm>
            <a:off x="381000" y="12192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The red arrow is also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immune to latent confounding causes</a:t>
            </a: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9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Brave New World for Policy</a:t>
            </a:r>
          </a:p>
        </p:txBody>
      </p:sp>
      <p:sp>
        <p:nvSpPr>
          <p:cNvPr id="2029571" name="Line 3"/>
          <p:cNvSpPr>
            <a:spLocks noChangeShapeType="1"/>
          </p:cNvSpPr>
          <p:nvPr/>
        </p:nvSpPr>
        <p:spPr bwMode="auto">
          <a:xfrm flipV="1">
            <a:off x="2438400" y="40386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9572" name="Line 4"/>
          <p:cNvSpPr>
            <a:spLocks noChangeShapeType="1"/>
          </p:cNvSpPr>
          <p:nvPr/>
        </p:nvSpPr>
        <p:spPr bwMode="auto">
          <a:xfrm>
            <a:off x="2438400" y="33528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9573" name="Line 5"/>
          <p:cNvSpPr>
            <a:spLocks noChangeShapeType="1"/>
          </p:cNvSpPr>
          <p:nvPr/>
        </p:nvSpPr>
        <p:spPr bwMode="auto">
          <a:xfrm flipV="1">
            <a:off x="5105400" y="38862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9574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29575" name="Text Box 7"/>
          <p:cNvSpPr txBox="1">
            <a:spLocks noChangeArrowheads="1"/>
          </p:cNvSpPr>
          <p:nvPr/>
        </p:nvSpPr>
        <p:spPr bwMode="auto">
          <a:xfrm>
            <a:off x="457200" y="4267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29576" name="Text Box 8"/>
          <p:cNvSpPr txBox="1">
            <a:spLocks noChangeArrowheads="1"/>
          </p:cNvSpPr>
          <p:nvPr/>
        </p:nvSpPr>
        <p:spPr bwMode="auto">
          <a:xfrm>
            <a:off x="3200400" y="3581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29577" name="Text Box 9"/>
          <p:cNvSpPr txBox="1">
            <a:spLocks noChangeArrowheads="1"/>
          </p:cNvSpPr>
          <p:nvPr/>
        </p:nvSpPr>
        <p:spPr bwMode="auto">
          <a:xfrm>
            <a:off x="6096000" y="35814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grpSp>
        <p:nvGrpSpPr>
          <p:cNvPr id="2029578" name="Group 10"/>
          <p:cNvGrpSpPr>
            <a:grpSpLocks/>
          </p:cNvGrpSpPr>
          <p:nvPr/>
        </p:nvGrpSpPr>
        <p:grpSpPr bwMode="auto">
          <a:xfrm>
            <a:off x="7543800" y="5638800"/>
            <a:ext cx="1385888" cy="1219200"/>
            <a:chOff x="4464" y="3168"/>
            <a:chExt cx="873" cy="768"/>
          </a:xfrm>
        </p:grpSpPr>
        <p:sp>
          <p:nvSpPr>
            <p:cNvPr id="2029579" name="Oval 11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0" name="Rectangle 12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1" name="Rectangle 13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2" name="Rectangle 14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3" name="Rectangle 15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4" name="Oval 16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5" name="Oval 17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6" name="Oval 18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7" name="Oval 19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588" name="Oval 20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9589" name="Group 21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29590" name="Freeform 22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9591" name="Freeform 23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29592" name="Oval 24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9593" name="Group 25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29594" name="Oval 2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9595" name="Oval 2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29596" name="Freeform 28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29597" name="Group 29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29598" name="Oval 30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9599" name="Oval 31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29600" name="Group 32"/>
          <p:cNvGrpSpPr>
            <a:grpSpLocks/>
          </p:cNvGrpSpPr>
          <p:nvPr/>
        </p:nvGrpSpPr>
        <p:grpSpPr bwMode="auto">
          <a:xfrm>
            <a:off x="6248400" y="5334000"/>
            <a:ext cx="1385888" cy="1447800"/>
            <a:chOff x="2928" y="3072"/>
            <a:chExt cx="873" cy="912"/>
          </a:xfrm>
        </p:grpSpPr>
        <p:sp>
          <p:nvSpPr>
            <p:cNvPr id="2029601" name="Oval 33"/>
            <p:cNvSpPr>
              <a:spLocks noChangeArrowheads="1"/>
            </p:cNvSpPr>
            <p:nvPr/>
          </p:nvSpPr>
          <p:spPr bwMode="auto">
            <a:xfrm rot="-1373433">
              <a:off x="2928" y="3351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2" name="Rectangle 34"/>
            <p:cNvSpPr>
              <a:spLocks noChangeArrowheads="1"/>
            </p:cNvSpPr>
            <p:nvPr/>
          </p:nvSpPr>
          <p:spPr bwMode="auto">
            <a:xfrm rot="1879721">
              <a:off x="2976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3" name="Rectangle 35"/>
            <p:cNvSpPr>
              <a:spLocks noChangeArrowheads="1"/>
            </p:cNvSpPr>
            <p:nvPr/>
          </p:nvSpPr>
          <p:spPr bwMode="auto">
            <a:xfrm rot="-2120236">
              <a:off x="3447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4" name="Rectangle 36"/>
            <p:cNvSpPr>
              <a:spLocks noChangeArrowheads="1"/>
            </p:cNvSpPr>
            <p:nvPr/>
          </p:nvSpPr>
          <p:spPr bwMode="auto">
            <a:xfrm>
              <a:off x="3447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5" name="Rectangle 37"/>
            <p:cNvSpPr>
              <a:spLocks noChangeArrowheads="1"/>
            </p:cNvSpPr>
            <p:nvPr/>
          </p:nvSpPr>
          <p:spPr bwMode="auto">
            <a:xfrm>
              <a:off x="3250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6" name="Oval 38"/>
            <p:cNvSpPr>
              <a:spLocks noChangeArrowheads="1"/>
            </p:cNvSpPr>
            <p:nvPr/>
          </p:nvSpPr>
          <p:spPr bwMode="auto">
            <a:xfrm>
              <a:off x="3172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7" name="Oval 39"/>
            <p:cNvSpPr>
              <a:spLocks noChangeArrowheads="1"/>
            </p:cNvSpPr>
            <p:nvPr/>
          </p:nvSpPr>
          <p:spPr bwMode="auto">
            <a:xfrm>
              <a:off x="3200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8" name="Oval 40"/>
            <p:cNvSpPr>
              <a:spLocks noChangeArrowheads="1"/>
            </p:cNvSpPr>
            <p:nvPr/>
          </p:nvSpPr>
          <p:spPr bwMode="auto">
            <a:xfrm rot="1722357">
              <a:off x="3093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09" name="Oval 41"/>
            <p:cNvSpPr>
              <a:spLocks noChangeArrowheads="1"/>
            </p:cNvSpPr>
            <p:nvPr/>
          </p:nvSpPr>
          <p:spPr bwMode="auto">
            <a:xfrm>
              <a:off x="3407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10" name="Oval 42"/>
            <p:cNvSpPr>
              <a:spLocks noChangeArrowheads="1"/>
            </p:cNvSpPr>
            <p:nvPr/>
          </p:nvSpPr>
          <p:spPr bwMode="auto">
            <a:xfrm rot="-1373433">
              <a:off x="3683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11" name="Oval 43"/>
            <p:cNvSpPr>
              <a:spLocks noChangeArrowheads="1"/>
            </p:cNvSpPr>
            <p:nvPr/>
          </p:nvSpPr>
          <p:spPr bwMode="auto">
            <a:xfrm rot="-1373433">
              <a:off x="2937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12" name="Freeform 44"/>
            <p:cNvSpPr>
              <a:spLocks/>
            </p:cNvSpPr>
            <p:nvPr/>
          </p:nvSpPr>
          <p:spPr bwMode="auto">
            <a:xfrm>
              <a:off x="3321" y="350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9613" name="Oval 45"/>
            <p:cNvSpPr>
              <a:spLocks noChangeArrowheads="1"/>
            </p:cNvSpPr>
            <p:nvPr/>
          </p:nvSpPr>
          <p:spPr bwMode="auto">
            <a:xfrm>
              <a:off x="3168" y="3072"/>
              <a:ext cx="336" cy="96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9614" name="Group 46"/>
            <p:cNvGrpSpPr>
              <a:grpSpLocks/>
            </p:cNvGrpSpPr>
            <p:nvPr/>
          </p:nvGrpSpPr>
          <p:grpSpPr bwMode="auto">
            <a:xfrm flipH="1">
              <a:off x="3226" y="3303"/>
              <a:ext cx="289" cy="119"/>
              <a:chOff x="3226" y="3303"/>
              <a:chExt cx="289" cy="119"/>
            </a:xfrm>
          </p:grpSpPr>
          <p:grpSp>
            <p:nvGrpSpPr>
              <p:cNvPr id="2029615" name="Group 47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29616" name="Oval 48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9617" name="Oval 49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29618" name="Group 50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29619" name="Oval 51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9620" name="Oval 52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029621" name="Rectangle 53"/>
          <p:cNvSpPr>
            <a:spLocks noChangeArrowheads="1"/>
          </p:cNvSpPr>
          <p:nvPr/>
        </p:nvSpPr>
        <p:spPr bwMode="auto">
          <a:xfrm>
            <a:off x="381000" y="1219200"/>
            <a:ext cx="845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Experimental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(confounder-proof) conclusions from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correlational 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data!</a:t>
            </a:r>
          </a:p>
        </p:txBody>
      </p:sp>
      <p:grpSp>
        <p:nvGrpSpPr>
          <p:cNvPr id="2029622" name="Group 54"/>
          <p:cNvGrpSpPr>
            <a:grpSpLocks/>
          </p:cNvGrpSpPr>
          <p:nvPr/>
        </p:nvGrpSpPr>
        <p:grpSpPr bwMode="auto">
          <a:xfrm>
            <a:off x="3886200" y="5410200"/>
            <a:ext cx="1600200" cy="1371600"/>
            <a:chOff x="2448" y="3024"/>
            <a:chExt cx="1008" cy="864"/>
          </a:xfrm>
        </p:grpSpPr>
        <p:sp>
          <p:nvSpPr>
            <p:cNvPr id="2029623" name="AutoShape 55"/>
            <p:cNvSpPr>
              <a:spLocks noChangeArrowheads="1"/>
            </p:cNvSpPr>
            <p:nvPr/>
          </p:nvSpPr>
          <p:spPr bwMode="auto">
            <a:xfrm rot="-2069312">
              <a:off x="268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4" name="AutoShape 56"/>
            <p:cNvSpPr>
              <a:spLocks noChangeArrowheads="1"/>
            </p:cNvSpPr>
            <p:nvPr/>
          </p:nvSpPr>
          <p:spPr bwMode="auto">
            <a:xfrm rot="2069312" flipH="1">
              <a:off x="292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5" name="Oval 57"/>
            <p:cNvSpPr>
              <a:spLocks noChangeArrowheads="1"/>
            </p:cNvSpPr>
            <p:nvPr/>
          </p:nvSpPr>
          <p:spPr bwMode="auto">
            <a:xfrm rot="-1373433">
              <a:off x="2448" y="3255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6" name="Rectangle 58"/>
            <p:cNvSpPr>
              <a:spLocks noChangeArrowheads="1"/>
            </p:cNvSpPr>
            <p:nvPr/>
          </p:nvSpPr>
          <p:spPr bwMode="auto">
            <a:xfrm rot="1879721">
              <a:off x="2496" y="3396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7" name="Rectangle 59"/>
            <p:cNvSpPr>
              <a:spLocks noChangeArrowheads="1"/>
            </p:cNvSpPr>
            <p:nvPr/>
          </p:nvSpPr>
          <p:spPr bwMode="auto">
            <a:xfrm rot="-2120236">
              <a:off x="2967" y="3441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8" name="Rectangle 60"/>
            <p:cNvSpPr>
              <a:spLocks noChangeArrowheads="1"/>
            </p:cNvSpPr>
            <p:nvPr/>
          </p:nvSpPr>
          <p:spPr bwMode="auto">
            <a:xfrm>
              <a:off x="2967" y="3620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29" name="Rectangle 61"/>
            <p:cNvSpPr>
              <a:spLocks noChangeArrowheads="1"/>
            </p:cNvSpPr>
            <p:nvPr/>
          </p:nvSpPr>
          <p:spPr bwMode="auto">
            <a:xfrm>
              <a:off x="2770" y="3665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0" name="Oval 62"/>
            <p:cNvSpPr>
              <a:spLocks noChangeArrowheads="1"/>
            </p:cNvSpPr>
            <p:nvPr/>
          </p:nvSpPr>
          <p:spPr bwMode="auto">
            <a:xfrm>
              <a:off x="2692" y="3441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1" name="Oval 63"/>
            <p:cNvSpPr>
              <a:spLocks noChangeArrowheads="1"/>
            </p:cNvSpPr>
            <p:nvPr/>
          </p:nvSpPr>
          <p:spPr bwMode="auto">
            <a:xfrm rot="1722357">
              <a:off x="2613" y="3754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2" name="Oval 64"/>
            <p:cNvSpPr>
              <a:spLocks noChangeArrowheads="1"/>
            </p:cNvSpPr>
            <p:nvPr/>
          </p:nvSpPr>
          <p:spPr bwMode="auto">
            <a:xfrm>
              <a:off x="2927" y="3799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3" name="Oval 65"/>
            <p:cNvSpPr>
              <a:spLocks noChangeArrowheads="1"/>
            </p:cNvSpPr>
            <p:nvPr/>
          </p:nvSpPr>
          <p:spPr bwMode="auto">
            <a:xfrm rot="-1373433">
              <a:off x="3203" y="332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4" name="Oval 66"/>
            <p:cNvSpPr>
              <a:spLocks noChangeArrowheads="1"/>
            </p:cNvSpPr>
            <p:nvPr/>
          </p:nvSpPr>
          <p:spPr bwMode="auto">
            <a:xfrm rot="-1373433">
              <a:off x="2457" y="326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29635" name="Group 67"/>
            <p:cNvGrpSpPr>
              <a:grpSpLocks/>
            </p:cNvGrpSpPr>
            <p:nvPr/>
          </p:nvGrpSpPr>
          <p:grpSpPr bwMode="auto">
            <a:xfrm>
              <a:off x="2832" y="3456"/>
              <a:ext cx="144" cy="240"/>
              <a:chOff x="4992" y="1776"/>
              <a:chExt cx="432" cy="720"/>
            </a:xfrm>
          </p:grpSpPr>
          <p:sp>
            <p:nvSpPr>
              <p:cNvPr id="2029636" name="Freeform 68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9637" name="Freeform 69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29638" name="Oval 70"/>
            <p:cNvSpPr>
              <a:spLocks noChangeArrowheads="1"/>
            </p:cNvSpPr>
            <p:nvPr/>
          </p:nvSpPr>
          <p:spPr bwMode="auto">
            <a:xfrm>
              <a:off x="2720" y="3120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9639" name="Freeform 71"/>
            <p:cNvSpPr>
              <a:spLocks/>
            </p:cNvSpPr>
            <p:nvPr/>
          </p:nvSpPr>
          <p:spPr bwMode="auto">
            <a:xfrm flipV="1">
              <a:off x="2841" y="3408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29640" name="Group 72"/>
            <p:cNvGrpSpPr>
              <a:grpSpLocks/>
            </p:cNvGrpSpPr>
            <p:nvPr/>
          </p:nvGrpSpPr>
          <p:grpSpPr bwMode="auto">
            <a:xfrm flipH="1">
              <a:off x="2746" y="3207"/>
              <a:ext cx="289" cy="119"/>
              <a:chOff x="2746" y="3207"/>
              <a:chExt cx="289" cy="119"/>
            </a:xfrm>
          </p:grpSpPr>
          <p:grpSp>
            <p:nvGrpSpPr>
              <p:cNvPr id="2029641" name="Group 73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29642" name="Oval 74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9643" name="Oval 75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29644" name="Group 76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29645" name="Oval 77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9646" name="Oval 78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29647" name="Group 79"/>
            <p:cNvGrpSpPr>
              <a:grpSpLocks/>
            </p:cNvGrpSpPr>
            <p:nvPr/>
          </p:nvGrpSpPr>
          <p:grpSpPr bwMode="auto">
            <a:xfrm>
              <a:off x="3264" y="3144"/>
              <a:ext cx="192" cy="360"/>
              <a:chOff x="3120" y="4152"/>
              <a:chExt cx="336" cy="792"/>
            </a:xfrm>
          </p:grpSpPr>
          <p:sp>
            <p:nvSpPr>
              <p:cNvPr id="2029648" name="Rectangle 80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9649" name="Oval 81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29650" name="Text Box 82"/>
          <p:cNvSpPr txBox="1">
            <a:spLocks noChangeArrowheads="1"/>
          </p:cNvSpPr>
          <p:nvPr/>
        </p:nvSpPr>
        <p:spPr bwMode="auto">
          <a:xfrm>
            <a:off x="5105400" y="4419600"/>
            <a:ext cx="3752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Eliminate protein C!</a:t>
            </a:r>
          </a:p>
        </p:txBody>
      </p:sp>
      <p:sp>
        <p:nvSpPr>
          <p:cNvPr id="2029651" name="Line 83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36725"/>
            <a:ext cx="7620000" cy="1920875"/>
          </a:xfrm>
        </p:spPr>
        <p:txBody>
          <a:bodyPr/>
          <a:lstStyle/>
          <a:p>
            <a:pPr marL="1524000" indent="-1524000"/>
            <a:r>
              <a:rPr lang="en-US" sz="5400"/>
              <a:t>III. The Catch</a:t>
            </a:r>
            <a:r>
              <a:rPr lang="en-US"/>
              <a:t>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Metaphysics vs. Inference</a:t>
            </a:r>
          </a:p>
        </p:txBody>
      </p:sp>
      <p:sp>
        <p:nvSpPr>
          <p:cNvPr id="207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3657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The above results all assume that the </a:t>
            </a:r>
            <a:r>
              <a:rPr lang="en-US">
                <a:solidFill>
                  <a:schemeClr val="hlink"/>
                </a:solidFill>
              </a:rPr>
              <a:t>true </a:t>
            </a:r>
            <a:r>
              <a:rPr lang="en-US"/>
              <a:t>statistical independence relations for </a:t>
            </a:r>
            <a:r>
              <a:rPr lang="en-US" i="1"/>
              <a:t>p</a:t>
            </a:r>
            <a:r>
              <a:rPr lang="en-US"/>
              <a:t> are </a:t>
            </a:r>
            <a:r>
              <a:rPr lang="en-US">
                <a:solidFill>
                  <a:schemeClr val="hlink"/>
                </a:solidFill>
              </a:rPr>
              <a:t>given</a:t>
            </a:r>
            <a:r>
              <a:rPr lang="en-US"/>
              <a:t>.  </a:t>
            </a:r>
          </a:p>
          <a:p>
            <a:pPr>
              <a:lnSpc>
                <a:spcPct val="80000"/>
              </a:lnSpc>
            </a:pPr>
            <a:r>
              <a:rPr lang="en-US"/>
              <a:t>But they must be</a:t>
            </a:r>
            <a:r>
              <a:rPr lang="en-US">
                <a:solidFill>
                  <a:schemeClr val="hlink"/>
                </a:solidFill>
              </a:rPr>
              <a:t> inferred</a:t>
            </a:r>
            <a:r>
              <a:rPr lang="en-US"/>
              <a:t> from finite samples.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  <p:sp>
        <p:nvSpPr>
          <p:cNvPr id="2071556" name="Rectangle 4"/>
          <p:cNvSpPr>
            <a:spLocks noChangeArrowheads="1"/>
          </p:cNvSpPr>
          <p:nvPr/>
        </p:nvSpPr>
        <p:spPr bwMode="auto">
          <a:xfrm>
            <a:off x="609600" y="3429000"/>
            <a:ext cx="1524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Sample</a:t>
            </a:r>
          </a:p>
        </p:txBody>
      </p:sp>
      <p:grpSp>
        <p:nvGrpSpPr>
          <p:cNvPr id="2071563" name="Group 11"/>
          <p:cNvGrpSpPr>
            <a:grpSpLocks/>
          </p:cNvGrpSpPr>
          <p:nvPr/>
        </p:nvGrpSpPr>
        <p:grpSpPr bwMode="auto">
          <a:xfrm>
            <a:off x="2667000" y="3429000"/>
            <a:ext cx="2819400" cy="1828800"/>
            <a:chOff x="1776" y="2544"/>
            <a:chExt cx="1776" cy="1152"/>
          </a:xfrm>
        </p:grpSpPr>
        <p:sp>
          <p:nvSpPr>
            <p:cNvPr id="2071559" name="Rectangle 7"/>
            <p:cNvSpPr>
              <a:spLocks noChangeArrowheads="1"/>
            </p:cNvSpPr>
            <p:nvPr/>
          </p:nvSpPr>
          <p:spPr bwMode="auto">
            <a:xfrm>
              <a:off x="1776" y="2544"/>
              <a:ext cx="1776" cy="11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071561" name="Text Box 9"/>
            <p:cNvSpPr txBox="1">
              <a:spLocks noChangeArrowheads="1"/>
            </p:cNvSpPr>
            <p:nvPr/>
          </p:nvSpPr>
          <p:spPr bwMode="auto">
            <a:xfrm>
              <a:off x="1920" y="2640"/>
              <a:ext cx="1536" cy="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Inferred </a:t>
              </a:r>
            </a:p>
            <a:p>
              <a:r>
                <a:rPr lang="en-US"/>
                <a:t>statistical</a:t>
              </a:r>
            </a:p>
            <a:p>
              <a:r>
                <a:rPr lang="en-US"/>
                <a:t>dependencies</a:t>
              </a:r>
            </a:p>
          </p:txBody>
        </p:sp>
      </p:grpSp>
      <p:sp>
        <p:nvSpPr>
          <p:cNvPr id="2071562" name="Rectangle 10"/>
          <p:cNvSpPr>
            <a:spLocks noChangeArrowheads="1"/>
          </p:cNvSpPr>
          <p:nvPr/>
        </p:nvSpPr>
        <p:spPr bwMode="auto">
          <a:xfrm>
            <a:off x="6019800" y="3429000"/>
            <a:ext cx="24384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Causal</a:t>
            </a:r>
          </a:p>
          <a:p>
            <a:pPr algn="ctr"/>
            <a:r>
              <a:rPr lang="en-US"/>
              <a:t>conclusions</a:t>
            </a:r>
          </a:p>
        </p:txBody>
      </p:sp>
      <p:sp>
        <p:nvSpPr>
          <p:cNvPr id="2071564" name="AutoShape 12"/>
          <p:cNvSpPr>
            <a:spLocks noChangeArrowheads="1"/>
          </p:cNvSpPr>
          <p:nvPr/>
        </p:nvSpPr>
        <p:spPr bwMode="auto">
          <a:xfrm>
            <a:off x="2133600" y="37338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1565" name="AutoShape 13"/>
          <p:cNvSpPr>
            <a:spLocks noChangeArrowheads="1"/>
          </p:cNvSpPr>
          <p:nvPr/>
        </p:nvSpPr>
        <p:spPr bwMode="auto">
          <a:xfrm>
            <a:off x="5486400" y="37338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80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Predictive Links</a:t>
            </a:r>
          </a:p>
        </p:txBody>
      </p:sp>
      <p:sp>
        <p:nvSpPr>
          <p:cNvPr id="2008067" name="Rectangle 3"/>
          <p:cNvSpPr>
            <a:spLocks noChangeArrowheads="1"/>
          </p:cNvSpPr>
          <p:nvPr/>
        </p:nvSpPr>
        <p:spPr bwMode="auto">
          <a:xfrm>
            <a:off x="304800" y="163195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Correlation or co-dependency allows one to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predict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from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</a:p>
        </p:txBody>
      </p:sp>
      <p:grpSp>
        <p:nvGrpSpPr>
          <p:cNvPr id="2008068" name="Group 4"/>
          <p:cNvGrpSpPr>
            <a:grpSpLocks/>
          </p:cNvGrpSpPr>
          <p:nvPr/>
        </p:nvGrpSpPr>
        <p:grpSpPr bwMode="auto">
          <a:xfrm>
            <a:off x="4648200" y="5105400"/>
            <a:ext cx="1385888" cy="1219200"/>
            <a:chOff x="3351" y="3168"/>
            <a:chExt cx="873" cy="768"/>
          </a:xfrm>
        </p:grpSpPr>
        <p:sp>
          <p:nvSpPr>
            <p:cNvPr id="2008069" name="Oval 5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0" name="Rectangle 6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1" name="Rectangle 7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2" name="Rectangle 8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3" name="Rectangle 9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4" name="Oval 10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75" name="Oval 11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076" name="Group 12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008077" name="Oval 1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078" name="Oval 1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08079" name="Group 15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008080" name="Oval 1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081" name="Oval 1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082" name="Oval 18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83" name="Oval 19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84" name="Oval 20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85" name="Oval 21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086" name="Freeform 22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8088" name="Line 24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089" name="Line 25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090" name="Text Box 26"/>
          <p:cNvSpPr txBox="1">
            <a:spLocks noChangeArrowheads="1"/>
          </p:cNvSpPr>
          <p:nvPr/>
        </p:nvSpPr>
        <p:spPr bwMode="auto">
          <a:xfrm>
            <a:off x="838200" y="5486400"/>
            <a:ext cx="1781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</p:txBody>
      </p:sp>
      <p:sp>
        <p:nvSpPr>
          <p:cNvPr id="2008091" name="Text Box 27"/>
          <p:cNvSpPr txBox="1">
            <a:spLocks noChangeArrowheads="1"/>
          </p:cNvSpPr>
          <p:nvPr/>
        </p:nvSpPr>
        <p:spPr bwMode="auto">
          <a:xfrm rot="-5400000">
            <a:off x="-552450" y="4133850"/>
            <a:ext cx="2293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Lung cancer</a:t>
            </a:r>
          </a:p>
        </p:txBody>
      </p:sp>
      <p:sp>
        <p:nvSpPr>
          <p:cNvPr id="2008129" name="Text Box 65"/>
          <p:cNvSpPr txBox="1">
            <a:spLocks noChangeArrowheads="1"/>
          </p:cNvSpPr>
          <p:nvPr/>
        </p:nvSpPr>
        <p:spPr bwMode="auto">
          <a:xfrm>
            <a:off x="4038600" y="3048000"/>
            <a:ext cx="2398713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  <a:p>
            <a:r>
              <a:rPr lang="en-US"/>
              <a:t>Linked to</a:t>
            </a:r>
          </a:p>
          <a:p>
            <a:r>
              <a:rPr lang="en-US"/>
              <a:t>Lung cancer!</a:t>
            </a:r>
          </a:p>
        </p:txBody>
      </p:sp>
      <p:sp>
        <p:nvSpPr>
          <p:cNvPr id="2008130" name="Line 66"/>
          <p:cNvSpPr>
            <a:spLocks noChangeShapeType="1"/>
          </p:cNvSpPr>
          <p:nvPr/>
        </p:nvSpPr>
        <p:spPr bwMode="auto">
          <a:xfrm>
            <a:off x="52578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08147" name="Group 83"/>
          <p:cNvGrpSpPr>
            <a:grpSpLocks/>
          </p:cNvGrpSpPr>
          <p:nvPr/>
        </p:nvGrpSpPr>
        <p:grpSpPr bwMode="auto">
          <a:xfrm rot="332279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08148" name="Oval 84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49" name="Oval 85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0" name="Oval 86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1" name="Oval 87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2" name="Oval 88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3" name="Oval 89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4" name="Oval 90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5" name="Oval 91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6" name="Oval 92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7" name="Oval 93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8" name="Oval 94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59" name="Oval 95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0" name="Oval 96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08131" name="Line 67"/>
          <p:cNvSpPr>
            <a:spLocks noChangeShapeType="1"/>
          </p:cNvSpPr>
          <p:nvPr/>
        </p:nvSpPr>
        <p:spPr bwMode="auto">
          <a:xfrm flipH="1">
            <a:off x="914400" y="3276600"/>
            <a:ext cx="2590800" cy="2209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08161" name="Group 97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08162" name="Oval 98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3" name="Rectangle 99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4" name="Rectangle 100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5" name="Rectangle 101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6" name="Rectangle 102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7" name="Oval 103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8" name="Oval 104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69" name="Oval 105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70" name="Oval 106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171" name="Oval 107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172" name="Group 108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08173" name="Freeform 109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8174" name="Freeform 110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8175" name="Oval 111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8176" name="Group 112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08177" name="Oval 11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178" name="Oval 11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8179" name="Freeform 115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8180" name="Group 116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08181" name="Oval 117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8182" name="Oval 118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08183" name="Line 119"/>
          <p:cNvSpPr>
            <a:spLocks noChangeShapeType="1"/>
          </p:cNvSpPr>
          <p:nvPr/>
        </p:nvSpPr>
        <p:spPr bwMode="auto">
          <a:xfrm>
            <a:off x="7086600" y="4876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184" name="Line 120"/>
          <p:cNvSpPr>
            <a:spLocks noChangeShapeType="1"/>
          </p:cNvSpPr>
          <p:nvPr/>
        </p:nvSpPr>
        <p:spPr bwMode="auto">
          <a:xfrm>
            <a:off x="7620000" y="4572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185" name="Line 121"/>
          <p:cNvSpPr>
            <a:spLocks noChangeShapeType="1"/>
          </p:cNvSpPr>
          <p:nvPr/>
        </p:nvSpPr>
        <p:spPr bwMode="auto">
          <a:xfrm flipH="1">
            <a:off x="7924800" y="4648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186" name="Line 122"/>
          <p:cNvSpPr>
            <a:spLocks noChangeShapeType="1"/>
          </p:cNvSpPr>
          <p:nvPr/>
        </p:nvSpPr>
        <p:spPr bwMode="auto">
          <a:xfrm flipH="1">
            <a:off x="8077200" y="4876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8189" name="Text Box 125"/>
          <p:cNvSpPr txBox="1">
            <a:spLocks noChangeArrowheads="1"/>
          </p:cNvSpPr>
          <p:nvPr/>
        </p:nvSpPr>
        <p:spPr bwMode="auto">
          <a:xfrm>
            <a:off x="4632325" y="6127750"/>
            <a:ext cx="1533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scientist</a:t>
            </a:r>
          </a:p>
        </p:txBody>
      </p:sp>
      <p:sp>
        <p:nvSpPr>
          <p:cNvPr id="2008190" name="Rectangle 126"/>
          <p:cNvSpPr>
            <a:spLocks noChangeArrowheads="1"/>
          </p:cNvSpPr>
          <p:nvPr/>
        </p:nvSpPr>
        <p:spPr bwMode="auto">
          <a:xfrm>
            <a:off x="6477000" y="6096000"/>
            <a:ext cx="2420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policy maker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5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of Induction</a:t>
            </a:r>
          </a:p>
        </p:txBody>
      </p:sp>
      <p:sp>
        <p:nvSpPr>
          <p:cNvPr id="207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2743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Independence is </a:t>
            </a:r>
            <a:r>
              <a:rPr lang="en-US">
                <a:solidFill>
                  <a:schemeClr val="hlink"/>
                </a:solidFill>
              </a:rPr>
              <a:t>indistinguishable</a:t>
            </a:r>
            <a:r>
              <a:rPr lang="en-US"/>
              <a:t> from sufficiently small dependence at sample size </a:t>
            </a:r>
            <a:r>
              <a:rPr lang="en-US" i="1"/>
              <a:t>n</a:t>
            </a:r>
            <a:r>
              <a:rPr lang="en-US"/>
              <a:t>.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  <p:sp>
        <p:nvSpPr>
          <p:cNvPr id="2075653" name="Text Box 5"/>
          <p:cNvSpPr txBox="1">
            <a:spLocks noChangeArrowheads="1"/>
          </p:cNvSpPr>
          <p:nvPr/>
        </p:nvSpPr>
        <p:spPr bwMode="auto">
          <a:xfrm>
            <a:off x="1219200" y="5410200"/>
            <a:ext cx="25288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independence</a:t>
            </a:r>
          </a:p>
        </p:txBody>
      </p:sp>
      <p:sp>
        <p:nvSpPr>
          <p:cNvPr id="2075654" name="Line 6"/>
          <p:cNvSpPr>
            <a:spLocks noChangeShapeType="1"/>
          </p:cNvSpPr>
          <p:nvPr/>
        </p:nvSpPr>
        <p:spPr bwMode="auto">
          <a:xfrm>
            <a:off x="2209800" y="4572000"/>
            <a:ext cx="47244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5652" name="Oval 4"/>
          <p:cNvSpPr>
            <a:spLocks noChangeArrowheads="1"/>
          </p:cNvSpPr>
          <p:nvPr/>
        </p:nvSpPr>
        <p:spPr bwMode="auto">
          <a:xfrm>
            <a:off x="2133600" y="44196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5655" name="Text Box 7"/>
          <p:cNvSpPr txBox="1">
            <a:spLocks noChangeArrowheads="1"/>
          </p:cNvSpPr>
          <p:nvPr/>
        </p:nvSpPr>
        <p:spPr bwMode="auto">
          <a:xfrm>
            <a:off x="4038600" y="3886200"/>
            <a:ext cx="2176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dependence</a:t>
            </a:r>
          </a:p>
        </p:txBody>
      </p:sp>
      <p:sp>
        <p:nvSpPr>
          <p:cNvPr id="2075657" name="Line 9"/>
          <p:cNvSpPr>
            <a:spLocks noChangeShapeType="1"/>
          </p:cNvSpPr>
          <p:nvPr/>
        </p:nvSpPr>
        <p:spPr bwMode="auto">
          <a:xfrm flipV="1">
            <a:off x="2286000" y="4724400"/>
            <a:ext cx="0" cy="838200"/>
          </a:xfrm>
          <a:prstGeom prst="line">
            <a:avLst/>
          </a:prstGeom>
          <a:noFill/>
          <a:ln w="57150">
            <a:solidFill>
              <a:srgbClr val="96969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5658" name="Oval 10"/>
          <p:cNvSpPr>
            <a:spLocks noChangeArrowheads="1"/>
          </p:cNvSpPr>
          <p:nvPr/>
        </p:nvSpPr>
        <p:spPr bwMode="auto">
          <a:xfrm>
            <a:off x="1524000" y="3886200"/>
            <a:ext cx="1447800" cy="13716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5659" name="Text Box 11"/>
          <p:cNvSpPr txBox="1">
            <a:spLocks noChangeArrowheads="1"/>
          </p:cNvSpPr>
          <p:nvPr/>
        </p:nvSpPr>
        <p:spPr bwMode="auto">
          <a:xfrm>
            <a:off x="1828800" y="3276600"/>
            <a:ext cx="955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the Inductive Gap</a:t>
            </a:r>
          </a:p>
        </p:txBody>
      </p:sp>
      <p:sp>
        <p:nvSpPr>
          <p:cNvPr id="207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2743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Assume conditional independence until the data show otherwise.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Ockham’s razor</a:t>
            </a:r>
            <a:r>
              <a:rPr lang="en-US"/>
              <a:t>: assume no more causal complexity than necessary.</a:t>
            </a:r>
            <a:endParaRPr lang="en-US" sz="2400"/>
          </a:p>
        </p:txBody>
      </p:sp>
      <p:grpSp>
        <p:nvGrpSpPr>
          <p:cNvPr id="2073604" name="Group 4"/>
          <p:cNvGrpSpPr>
            <a:grpSpLocks/>
          </p:cNvGrpSpPr>
          <p:nvPr/>
        </p:nvGrpSpPr>
        <p:grpSpPr bwMode="auto">
          <a:xfrm flipH="1">
            <a:off x="5181600" y="5105400"/>
            <a:ext cx="1212850" cy="1524000"/>
            <a:chOff x="4560" y="912"/>
            <a:chExt cx="764" cy="960"/>
          </a:xfrm>
        </p:grpSpPr>
        <p:sp>
          <p:nvSpPr>
            <p:cNvPr id="2073605" name="Rectangle 5"/>
            <p:cNvSpPr>
              <a:spLocks noChangeArrowheads="1"/>
            </p:cNvSpPr>
            <p:nvPr/>
          </p:nvSpPr>
          <p:spPr bwMode="auto">
            <a:xfrm rot="1447567">
              <a:off x="4615" y="919"/>
              <a:ext cx="69" cy="293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06" name="Rectangle 6"/>
            <p:cNvSpPr>
              <a:spLocks noChangeArrowheads="1"/>
            </p:cNvSpPr>
            <p:nvPr/>
          </p:nvSpPr>
          <p:spPr bwMode="auto">
            <a:xfrm rot="1447567">
              <a:off x="4616" y="912"/>
              <a:ext cx="35" cy="2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07" name="Line 7"/>
            <p:cNvSpPr>
              <a:spLocks noChangeShapeType="1"/>
            </p:cNvSpPr>
            <p:nvPr/>
          </p:nvSpPr>
          <p:spPr bwMode="auto">
            <a:xfrm rot="1447567">
              <a:off x="4596" y="1212"/>
              <a:ext cx="18" cy="12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608" name="Rectangle 8"/>
            <p:cNvSpPr>
              <a:spLocks noChangeArrowheads="1"/>
            </p:cNvSpPr>
            <p:nvPr/>
          </p:nvSpPr>
          <p:spPr bwMode="auto">
            <a:xfrm rot="1879721">
              <a:off x="4595" y="1402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09" name="Rectangle 9"/>
            <p:cNvSpPr>
              <a:spLocks noChangeArrowheads="1"/>
            </p:cNvSpPr>
            <p:nvPr/>
          </p:nvSpPr>
          <p:spPr bwMode="auto">
            <a:xfrm rot="-2120236">
              <a:off x="5011" y="1445"/>
              <a:ext cx="276" cy="43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0" name="Rectangle 10"/>
            <p:cNvSpPr>
              <a:spLocks noChangeArrowheads="1"/>
            </p:cNvSpPr>
            <p:nvPr/>
          </p:nvSpPr>
          <p:spPr bwMode="auto">
            <a:xfrm>
              <a:off x="5011" y="1616"/>
              <a:ext cx="33" cy="21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1" name="Rectangle 11"/>
            <p:cNvSpPr>
              <a:spLocks noChangeArrowheads="1"/>
            </p:cNvSpPr>
            <p:nvPr/>
          </p:nvSpPr>
          <p:spPr bwMode="auto">
            <a:xfrm>
              <a:off x="4837" y="1658"/>
              <a:ext cx="34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2" name="Oval 12"/>
            <p:cNvSpPr>
              <a:spLocks noChangeArrowheads="1"/>
            </p:cNvSpPr>
            <p:nvPr/>
          </p:nvSpPr>
          <p:spPr bwMode="auto">
            <a:xfrm>
              <a:off x="4768" y="1445"/>
              <a:ext cx="346" cy="26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3" name="Oval 13"/>
            <p:cNvSpPr>
              <a:spLocks noChangeArrowheads="1"/>
            </p:cNvSpPr>
            <p:nvPr/>
          </p:nvSpPr>
          <p:spPr bwMode="auto">
            <a:xfrm rot="1722357">
              <a:off x="4698" y="1744"/>
              <a:ext cx="173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4" name="Oval 14"/>
            <p:cNvSpPr>
              <a:spLocks noChangeArrowheads="1"/>
            </p:cNvSpPr>
            <p:nvPr/>
          </p:nvSpPr>
          <p:spPr bwMode="auto">
            <a:xfrm>
              <a:off x="4975" y="1787"/>
              <a:ext cx="17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5" name="Oval 15"/>
            <p:cNvSpPr>
              <a:spLocks noChangeArrowheads="1"/>
            </p:cNvSpPr>
            <p:nvPr/>
          </p:nvSpPr>
          <p:spPr bwMode="auto">
            <a:xfrm rot="-1373433">
              <a:off x="5220" y="1332"/>
              <a:ext cx="104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6" name="Oval 16"/>
            <p:cNvSpPr>
              <a:spLocks noChangeArrowheads="1"/>
            </p:cNvSpPr>
            <p:nvPr/>
          </p:nvSpPr>
          <p:spPr bwMode="auto">
            <a:xfrm rot="-1373433">
              <a:off x="4560" y="1274"/>
              <a:ext cx="104" cy="8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17" name="Freeform 17"/>
            <p:cNvSpPr>
              <a:spLocks/>
            </p:cNvSpPr>
            <p:nvPr/>
          </p:nvSpPr>
          <p:spPr bwMode="auto">
            <a:xfrm>
              <a:off x="4677" y="1297"/>
              <a:ext cx="530" cy="50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618" name="Oval 18"/>
            <p:cNvSpPr>
              <a:spLocks noChangeArrowheads="1"/>
            </p:cNvSpPr>
            <p:nvPr/>
          </p:nvSpPr>
          <p:spPr bwMode="auto">
            <a:xfrm>
              <a:off x="4793" y="1138"/>
              <a:ext cx="277" cy="342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3619" name="Group 19"/>
            <p:cNvGrpSpPr>
              <a:grpSpLocks/>
            </p:cNvGrpSpPr>
            <p:nvPr/>
          </p:nvGrpSpPr>
          <p:grpSpPr bwMode="auto">
            <a:xfrm>
              <a:off x="4826" y="1215"/>
              <a:ext cx="104" cy="128"/>
              <a:chOff x="3744" y="1776"/>
              <a:chExt cx="336" cy="336"/>
            </a:xfrm>
          </p:grpSpPr>
          <p:sp>
            <p:nvSpPr>
              <p:cNvPr id="2073620" name="Oval 2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21" name="Oval 2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3622" name="Group 22"/>
            <p:cNvGrpSpPr>
              <a:grpSpLocks/>
            </p:cNvGrpSpPr>
            <p:nvPr/>
          </p:nvGrpSpPr>
          <p:grpSpPr bwMode="auto">
            <a:xfrm>
              <a:off x="4959" y="1215"/>
              <a:ext cx="104" cy="128"/>
              <a:chOff x="3744" y="1776"/>
              <a:chExt cx="336" cy="336"/>
            </a:xfrm>
          </p:grpSpPr>
          <p:sp>
            <p:nvSpPr>
              <p:cNvPr id="2073623" name="Oval 2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24" name="Oval 2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73625" name="Freeform 25"/>
            <p:cNvSpPr>
              <a:spLocks/>
            </p:cNvSpPr>
            <p:nvPr/>
          </p:nvSpPr>
          <p:spPr bwMode="auto">
            <a:xfrm>
              <a:off x="4912" y="142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626" name="Rectangle 26"/>
            <p:cNvSpPr>
              <a:spLocks noChangeArrowheads="1"/>
            </p:cNvSpPr>
            <p:nvPr/>
          </p:nvSpPr>
          <p:spPr bwMode="auto">
            <a:xfrm>
              <a:off x="4766" y="1615"/>
              <a:ext cx="323" cy="63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27" name="Line 27"/>
            <p:cNvSpPr>
              <a:spLocks noChangeShapeType="1"/>
            </p:cNvSpPr>
            <p:nvPr/>
          </p:nvSpPr>
          <p:spPr bwMode="auto">
            <a:xfrm>
              <a:off x="4972" y="1583"/>
              <a:ext cx="59" cy="127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628" name="Line 28"/>
            <p:cNvSpPr>
              <a:spLocks noChangeShapeType="1"/>
            </p:cNvSpPr>
            <p:nvPr/>
          </p:nvSpPr>
          <p:spPr bwMode="auto">
            <a:xfrm flipV="1">
              <a:off x="4942" y="1615"/>
              <a:ext cx="89" cy="3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73629" name="Group 29"/>
          <p:cNvGrpSpPr>
            <a:grpSpLocks/>
          </p:cNvGrpSpPr>
          <p:nvPr/>
        </p:nvGrpSpPr>
        <p:grpSpPr bwMode="auto">
          <a:xfrm>
            <a:off x="7543800" y="5638800"/>
            <a:ext cx="1385888" cy="1219200"/>
            <a:chOff x="4464" y="3168"/>
            <a:chExt cx="873" cy="768"/>
          </a:xfrm>
        </p:grpSpPr>
        <p:sp>
          <p:nvSpPr>
            <p:cNvPr id="2073630" name="Oval 30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1" name="Rectangle 31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2" name="Rectangle 32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3" name="Rectangle 33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4" name="Rectangle 34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5" name="Oval 35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6" name="Oval 36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7" name="Oval 37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8" name="Oval 38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39" name="Oval 39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3640" name="Group 40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73641" name="Freeform 41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642" name="Freeform 42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3643" name="Oval 43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3644" name="Group 44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73645" name="Oval 4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46" name="Oval 4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73647" name="Freeform 47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3648" name="Group 48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73649" name="Oval 4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50" name="Oval 5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73651" name="Group 51"/>
          <p:cNvGrpSpPr>
            <a:grpSpLocks/>
          </p:cNvGrpSpPr>
          <p:nvPr/>
        </p:nvGrpSpPr>
        <p:grpSpPr bwMode="auto">
          <a:xfrm>
            <a:off x="6248400" y="5334000"/>
            <a:ext cx="1385888" cy="1447800"/>
            <a:chOff x="2928" y="3072"/>
            <a:chExt cx="873" cy="912"/>
          </a:xfrm>
        </p:grpSpPr>
        <p:sp>
          <p:nvSpPr>
            <p:cNvPr id="2073652" name="Oval 52"/>
            <p:cNvSpPr>
              <a:spLocks noChangeArrowheads="1"/>
            </p:cNvSpPr>
            <p:nvPr/>
          </p:nvSpPr>
          <p:spPr bwMode="auto">
            <a:xfrm rot="-1373433">
              <a:off x="2928" y="3351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3" name="Rectangle 53"/>
            <p:cNvSpPr>
              <a:spLocks noChangeArrowheads="1"/>
            </p:cNvSpPr>
            <p:nvPr/>
          </p:nvSpPr>
          <p:spPr bwMode="auto">
            <a:xfrm rot="1879721">
              <a:off x="2976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4" name="Rectangle 54"/>
            <p:cNvSpPr>
              <a:spLocks noChangeArrowheads="1"/>
            </p:cNvSpPr>
            <p:nvPr/>
          </p:nvSpPr>
          <p:spPr bwMode="auto">
            <a:xfrm rot="-2120236">
              <a:off x="3447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5" name="Rectangle 55"/>
            <p:cNvSpPr>
              <a:spLocks noChangeArrowheads="1"/>
            </p:cNvSpPr>
            <p:nvPr/>
          </p:nvSpPr>
          <p:spPr bwMode="auto">
            <a:xfrm>
              <a:off x="3447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6" name="Rectangle 56"/>
            <p:cNvSpPr>
              <a:spLocks noChangeArrowheads="1"/>
            </p:cNvSpPr>
            <p:nvPr/>
          </p:nvSpPr>
          <p:spPr bwMode="auto">
            <a:xfrm>
              <a:off x="3250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7" name="Oval 57"/>
            <p:cNvSpPr>
              <a:spLocks noChangeArrowheads="1"/>
            </p:cNvSpPr>
            <p:nvPr/>
          </p:nvSpPr>
          <p:spPr bwMode="auto">
            <a:xfrm>
              <a:off x="3172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8" name="Oval 58"/>
            <p:cNvSpPr>
              <a:spLocks noChangeArrowheads="1"/>
            </p:cNvSpPr>
            <p:nvPr/>
          </p:nvSpPr>
          <p:spPr bwMode="auto">
            <a:xfrm>
              <a:off x="3200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59" name="Oval 59"/>
            <p:cNvSpPr>
              <a:spLocks noChangeArrowheads="1"/>
            </p:cNvSpPr>
            <p:nvPr/>
          </p:nvSpPr>
          <p:spPr bwMode="auto">
            <a:xfrm rot="1722357">
              <a:off x="3093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60" name="Oval 60"/>
            <p:cNvSpPr>
              <a:spLocks noChangeArrowheads="1"/>
            </p:cNvSpPr>
            <p:nvPr/>
          </p:nvSpPr>
          <p:spPr bwMode="auto">
            <a:xfrm>
              <a:off x="3407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61" name="Oval 61"/>
            <p:cNvSpPr>
              <a:spLocks noChangeArrowheads="1"/>
            </p:cNvSpPr>
            <p:nvPr/>
          </p:nvSpPr>
          <p:spPr bwMode="auto">
            <a:xfrm rot="-1373433">
              <a:off x="3683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62" name="Oval 62"/>
            <p:cNvSpPr>
              <a:spLocks noChangeArrowheads="1"/>
            </p:cNvSpPr>
            <p:nvPr/>
          </p:nvSpPr>
          <p:spPr bwMode="auto">
            <a:xfrm rot="-1373433">
              <a:off x="2937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63" name="Freeform 63"/>
            <p:cNvSpPr>
              <a:spLocks/>
            </p:cNvSpPr>
            <p:nvPr/>
          </p:nvSpPr>
          <p:spPr bwMode="auto">
            <a:xfrm>
              <a:off x="3321" y="350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3664" name="Oval 64"/>
            <p:cNvSpPr>
              <a:spLocks noChangeArrowheads="1"/>
            </p:cNvSpPr>
            <p:nvPr/>
          </p:nvSpPr>
          <p:spPr bwMode="auto">
            <a:xfrm>
              <a:off x="3168" y="3072"/>
              <a:ext cx="336" cy="96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3665" name="Group 65"/>
            <p:cNvGrpSpPr>
              <a:grpSpLocks/>
            </p:cNvGrpSpPr>
            <p:nvPr/>
          </p:nvGrpSpPr>
          <p:grpSpPr bwMode="auto">
            <a:xfrm flipH="1">
              <a:off x="3226" y="3303"/>
              <a:ext cx="289" cy="119"/>
              <a:chOff x="3226" y="3303"/>
              <a:chExt cx="289" cy="119"/>
            </a:xfrm>
          </p:grpSpPr>
          <p:grpSp>
            <p:nvGrpSpPr>
              <p:cNvPr id="2073666" name="Group 66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73667" name="Oval 67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3668" name="Oval 68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73669" name="Group 69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73670" name="Oval 70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3671" name="Oval 71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73672" name="Group 72"/>
          <p:cNvGrpSpPr>
            <a:grpSpLocks/>
          </p:cNvGrpSpPr>
          <p:nvPr/>
        </p:nvGrpSpPr>
        <p:grpSpPr bwMode="auto">
          <a:xfrm>
            <a:off x="1676400" y="5486400"/>
            <a:ext cx="1600200" cy="1371600"/>
            <a:chOff x="2448" y="3024"/>
            <a:chExt cx="1008" cy="864"/>
          </a:xfrm>
        </p:grpSpPr>
        <p:sp>
          <p:nvSpPr>
            <p:cNvPr id="2073673" name="AutoShape 73"/>
            <p:cNvSpPr>
              <a:spLocks noChangeArrowheads="1"/>
            </p:cNvSpPr>
            <p:nvPr/>
          </p:nvSpPr>
          <p:spPr bwMode="auto">
            <a:xfrm rot="-2069312">
              <a:off x="268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4" name="AutoShape 74"/>
            <p:cNvSpPr>
              <a:spLocks noChangeArrowheads="1"/>
            </p:cNvSpPr>
            <p:nvPr/>
          </p:nvSpPr>
          <p:spPr bwMode="auto">
            <a:xfrm rot="2069312" flipH="1">
              <a:off x="292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5" name="Oval 75"/>
            <p:cNvSpPr>
              <a:spLocks noChangeArrowheads="1"/>
            </p:cNvSpPr>
            <p:nvPr/>
          </p:nvSpPr>
          <p:spPr bwMode="auto">
            <a:xfrm rot="-1373433">
              <a:off x="2448" y="3255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6" name="Rectangle 76"/>
            <p:cNvSpPr>
              <a:spLocks noChangeArrowheads="1"/>
            </p:cNvSpPr>
            <p:nvPr/>
          </p:nvSpPr>
          <p:spPr bwMode="auto">
            <a:xfrm rot="1879721">
              <a:off x="2496" y="3396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7" name="Rectangle 77"/>
            <p:cNvSpPr>
              <a:spLocks noChangeArrowheads="1"/>
            </p:cNvSpPr>
            <p:nvPr/>
          </p:nvSpPr>
          <p:spPr bwMode="auto">
            <a:xfrm rot="-2120236">
              <a:off x="2967" y="3441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8" name="Rectangle 78"/>
            <p:cNvSpPr>
              <a:spLocks noChangeArrowheads="1"/>
            </p:cNvSpPr>
            <p:nvPr/>
          </p:nvSpPr>
          <p:spPr bwMode="auto">
            <a:xfrm>
              <a:off x="2967" y="3620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79" name="Rectangle 79"/>
            <p:cNvSpPr>
              <a:spLocks noChangeArrowheads="1"/>
            </p:cNvSpPr>
            <p:nvPr/>
          </p:nvSpPr>
          <p:spPr bwMode="auto">
            <a:xfrm>
              <a:off x="2770" y="3665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0" name="Oval 80"/>
            <p:cNvSpPr>
              <a:spLocks noChangeArrowheads="1"/>
            </p:cNvSpPr>
            <p:nvPr/>
          </p:nvSpPr>
          <p:spPr bwMode="auto">
            <a:xfrm>
              <a:off x="2692" y="3441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1" name="Oval 81"/>
            <p:cNvSpPr>
              <a:spLocks noChangeArrowheads="1"/>
            </p:cNvSpPr>
            <p:nvPr/>
          </p:nvSpPr>
          <p:spPr bwMode="auto">
            <a:xfrm rot="1722357">
              <a:off x="2613" y="3754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2" name="Oval 82"/>
            <p:cNvSpPr>
              <a:spLocks noChangeArrowheads="1"/>
            </p:cNvSpPr>
            <p:nvPr/>
          </p:nvSpPr>
          <p:spPr bwMode="auto">
            <a:xfrm>
              <a:off x="2927" y="3799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3" name="Oval 83"/>
            <p:cNvSpPr>
              <a:spLocks noChangeArrowheads="1"/>
            </p:cNvSpPr>
            <p:nvPr/>
          </p:nvSpPr>
          <p:spPr bwMode="auto">
            <a:xfrm rot="-1373433">
              <a:off x="3203" y="332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4" name="Oval 84"/>
            <p:cNvSpPr>
              <a:spLocks noChangeArrowheads="1"/>
            </p:cNvSpPr>
            <p:nvPr/>
          </p:nvSpPr>
          <p:spPr bwMode="auto">
            <a:xfrm rot="-1373433">
              <a:off x="2457" y="326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3685" name="Group 85"/>
            <p:cNvGrpSpPr>
              <a:grpSpLocks/>
            </p:cNvGrpSpPr>
            <p:nvPr/>
          </p:nvGrpSpPr>
          <p:grpSpPr bwMode="auto">
            <a:xfrm>
              <a:off x="2832" y="3456"/>
              <a:ext cx="144" cy="240"/>
              <a:chOff x="4992" y="1776"/>
              <a:chExt cx="432" cy="720"/>
            </a:xfrm>
          </p:grpSpPr>
          <p:sp>
            <p:nvSpPr>
              <p:cNvPr id="2073686" name="Freeform 86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687" name="Freeform 87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3688" name="Oval 88"/>
            <p:cNvSpPr>
              <a:spLocks noChangeArrowheads="1"/>
            </p:cNvSpPr>
            <p:nvPr/>
          </p:nvSpPr>
          <p:spPr bwMode="auto">
            <a:xfrm>
              <a:off x="2720" y="3120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89" name="Freeform 89"/>
            <p:cNvSpPr>
              <a:spLocks/>
            </p:cNvSpPr>
            <p:nvPr/>
          </p:nvSpPr>
          <p:spPr bwMode="auto">
            <a:xfrm flipV="1">
              <a:off x="2841" y="3408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3690" name="Group 90"/>
            <p:cNvGrpSpPr>
              <a:grpSpLocks/>
            </p:cNvGrpSpPr>
            <p:nvPr/>
          </p:nvGrpSpPr>
          <p:grpSpPr bwMode="auto">
            <a:xfrm flipH="1">
              <a:off x="2746" y="3207"/>
              <a:ext cx="289" cy="119"/>
              <a:chOff x="2746" y="3207"/>
              <a:chExt cx="289" cy="119"/>
            </a:xfrm>
          </p:grpSpPr>
          <p:grpSp>
            <p:nvGrpSpPr>
              <p:cNvPr id="2073691" name="Group 91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73692" name="Oval 92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3693" name="Oval 93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73694" name="Group 94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73695" name="Oval 95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3696" name="Oval 96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73697" name="Group 97"/>
            <p:cNvGrpSpPr>
              <a:grpSpLocks/>
            </p:cNvGrpSpPr>
            <p:nvPr/>
          </p:nvGrpSpPr>
          <p:grpSpPr bwMode="auto">
            <a:xfrm>
              <a:off x="3264" y="3144"/>
              <a:ext cx="192" cy="360"/>
              <a:chOff x="3120" y="4152"/>
              <a:chExt cx="336" cy="792"/>
            </a:xfrm>
          </p:grpSpPr>
          <p:sp>
            <p:nvSpPr>
              <p:cNvPr id="2073698" name="Rectangle 98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699" name="Oval 99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Inferential Instability</a:t>
            </a:r>
          </a:p>
        </p:txBody>
      </p:sp>
      <p:sp>
        <p:nvSpPr>
          <p:cNvPr id="207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2743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No guarantee</a:t>
            </a:r>
            <a:r>
              <a:rPr lang="en-US"/>
              <a:t> that small dependencies will not be detected later.</a:t>
            </a:r>
          </a:p>
          <a:p>
            <a:pPr>
              <a:lnSpc>
                <a:spcPct val="80000"/>
              </a:lnSpc>
            </a:pPr>
            <a:r>
              <a:rPr lang="en-US"/>
              <a:t>Can have </a:t>
            </a:r>
            <a:r>
              <a:rPr lang="en-US">
                <a:solidFill>
                  <a:schemeClr val="hlink"/>
                </a:solidFill>
              </a:rPr>
              <a:t>spectacular impact</a:t>
            </a:r>
            <a:r>
              <a:rPr lang="en-US"/>
              <a:t> on prior causal conclusions.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36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/>
              <a:t>Current Policy Analysis</a:t>
            </a:r>
          </a:p>
        </p:txBody>
      </p:sp>
      <p:sp>
        <p:nvSpPr>
          <p:cNvPr id="2033688" name="Line 24"/>
          <p:cNvSpPr>
            <a:spLocks noChangeShapeType="1"/>
          </p:cNvSpPr>
          <p:nvPr/>
        </p:nvSpPr>
        <p:spPr bwMode="auto">
          <a:xfrm flipV="1">
            <a:off x="2362200" y="27432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3689" name="Line 25"/>
          <p:cNvSpPr>
            <a:spLocks noChangeShapeType="1"/>
          </p:cNvSpPr>
          <p:nvPr/>
        </p:nvSpPr>
        <p:spPr bwMode="auto">
          <a:xfrm>
            <a:off x="2362200" y="20574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3690" name="Line 26"/>
          <p:cNvSpPr>
            <a:spLocks noChangeShapeType="1"/>
          </p:cNvSpPr>
          <p:nvPr/>
        </p:nvSpPr>
        <p:spPr bwMode="auto">
          <a:xfrm flipV="1">
            <a:off x="5029200" y="25908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3691" name="Text Box 27"/>
          <p:cNvSpPr txBox="1">
            <a:spLocks noChangeArrowheads="1"/>
          </p:cNvSpPr>
          <p:nvPr/>
        </p:nvSpPr>
        <p:spPr bwMode="auto">
          <a:xfrm>
            <a:off x="381000" y="1676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33692" name="Text Box 28"/>
          <p:cNvSpPr txBox="1">
            <a:spLocks noChangeArrowheads="1"/>
          </p:cNvSpPr>
          <p:nvPr/>
        </p:nvSpPr>
        <p:spPr bwMode="auto">
          <a:xfrm>
            <a:off x="381000" y="29718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33693" name="Text Box 29"/>
          <p:cNvSpPr txBox="1">
            <a:spLocks noChangeArrowheads="1"/>
          </p:cNvSpPr>
          <p:nvPr/>
        </p:nvSpPr>
        <p:spPr bwMode="auto">
          <a:xfrm>
            <a:off x="3124200" y="22860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33694" name="Text Box 30"/>
          <p:cNvSpPr txBox="1">
            <a:spLocks noChangeArrowheads="1"/>
          </p:cNvSpPr>
          <p:nvPr/>
        </p:nvSpPr>
        <p:spPr bwMode="auto">
          <a:xfrm>
            <a:off x="6019800" y="22860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grpSp>
        <p:nvGrpSpPr>
          <p:cNvPr id="2033695" name="Group 31"/>
          <p:cNvGrpSpPr>
            <a:grpSpLocks/>
          </p:cNvGrpSpPr>
          <p:nvPr/>
        </p:nvGrpSpPr>
        <p:grpSpPr bwMode="auto">
          <a:xfrm>
            <a:off x="7543800" y="5638800"/>
            <a:ext cx="1385888" cy="1219200"/>
            <a:chOff x="4464" y="3168"/>
            <a:chExt cx="873" cy="768"/>
          </a:xfrm>
        </p:grpSpPr>
        <p:sp>
          <p:nvSpPr>
            <p:cNvPr id="2033696" name="Oval 32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697" name="Rectangle 33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698" name="Rectangle 34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699" name="Rectangle 35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0" name="Rectangle 36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1" name="Oval 37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2" name="Oval 38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3" name="Oval 39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4" name="Oval 40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05" name="Oval 41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3706" name="Group 42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33707" name="Freeform 43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3708" name="Freeform 44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3709" name="Oval 45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3710" name="Group 46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33711" name="Oval 47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3712" name="Oval 48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33713" name="Freeform 49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33714" name="Group 50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33715" name="Oval 5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3716" name="Oval 5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33717" name="Group 53"/>
          <p:cNvGrpSpPr>
            <a:grpSpLocks/>
          </p:cNvGrpSpPr>
          <p:nvPr/>
        </p:nvGrpSpPr>
        <p:grpSpPr bwMode="auto">
          <a:xfrm>
            <a:off x="6248400" y="5334000"/>
            <a:ext cx="1385888" cy="1447800"/>
            <a:chOff x="2928" y="3072"/>
            <a:chExt cx="873" cy="912"/>
          </a:xfrm>
        </p:grpSpPr>
        <p:sp>
          <p:nvSpPr>
            <p:cNvPr id="2033718" name="Oval 54"/>
            <p:cNvSpPr>
              <a:spLocks noChangeArrowheads="1"/>
            </p:cNvSpPr>
            <p:nvPr/>
          </p:nvSpPr>
          <p:spPr bwMode="auto">
            <a:xfrm rot="-1373433">
              <a:off x="2928" y="3351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19" name="Rectangle 55"/>
            <p:cNvSpPr>
              <a:spLocks noChangeArrowheads="1"/>
            </p:cNvSpPr>
            <p:nvPr/>
          </p:nvSpPr>
          <p:spPr bwMode="auto">
            <a:xfrm rot="1879721">
              <a:off x="2976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0" name="Rectangle 56"/>
            <p:cNvSpPr>
              <a:spLocks noChangeArrowheads="1"/>
            </p:cNvSpPr>
            <p:nvPr/>
          </p:nvSpPr>
          <p:spPr bwMode="auto">
            <a:xfrm rot="-2120236">
              <a:off x="3447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1" name="Rectangle 57"/>
            <p:cNvSpPr>
              <a:spLocks noChangeArrowheads="1"/>
            </p:cNvSpPr>
            <p:nvPr/>
          </p:nvSpPr>
          <p:spPr bwMode="auto">
            <a:xfrm>
              <a:off x="3447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2" name="Rectangle 58"/>
            <p:cNvSpPr>
              <a:spLocks noChangeArrowheads="1"/>
            </p:cNvSpPr>
            <p:nvPr/>
          </p:nvSpPr>
          <p:spPr bwMode="auto">
            <a:xfrm>
              <a:off x="3250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3" name="Oval 59"/>
            <p:cNvSpPr>
              <a:spLocks noChangeArrowheads="1"/>
            </p:cNvSpPr>
            <p:nvPr/>
          </p:nvSpPr>
          <p:spPr bwMode="auto">
            <a:xfrm>
              <a:off x="3172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4" name="Oval 60"/>
            <p:cNvSpPr>
              <a:spLocks noChangeArrowheads="1"/>
            </p:cNvSpPr>
            <p:nvPr/>
          </p:nvSpPr>
          <p:spPr bwMode="auto">
            <a:xfrm>
              <a:off x="3200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5" name="Oval 61"/>
            <p:cNvSpPr>
              <a:spLocks noChangeArrowheads="1"/>
            </p:cNvSpPr>
            <p:nvPr/>
          </p:nvSpPr>
          <p:spPr bwMode="auto">
            <a:xfrm rot="1722357">
              <a:off x="3093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6" name="Oval 62"/>
            <p:cNvSpPr>
              <a:spLocks noChangeArrowheads="1"/>
            </p:cNvSpPr>
            <p:nvPr/>
          </p:nvSpPr>
          <p:spPr bwMode="auto">
            <a:xfrm>
              <a:off x="3407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7" name="Oval 63"/>
            <p:cNvSpPr>
              <a:spLocks noChangeArrowheads="1"/>
            </p:cNvSpPr>
            <p:nvPr/>
          </p:nvSpPr>
          <p:spPr bwMode="auto">
            <a:xfrm rot="-1373433">
              <a:off x="3683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8" name="Oval 64"/>
            <p:cNvSpPr>
              <a:spLocks noChangeArrowheads="1"/>
            </p:cNvSpPr>
            <p:nvPr/>
          </p:nvSpPr>
          <p:spPr bwMode="auto">
            <a:xfrm rot="-1373433">
              <a:off x="2937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29" name="Freeform 65"/>
            <p:cNvSpPr>
              <a:spLocks/>
            </p:cNvSpPr>
            <p:nvPr/>
          </p:nvSpPr>
          <p:spPr bwMode="auto">
            <a:xfrm>
              <a:off x="3321" y="350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3730" name="Oval 66"/>
            <p:cNvSpPr>
              <a:spLocks noChangeArrowheads="1"/>
            </p:cNvSpPr>
            <p:nvPr/>
          </p:nvSpPr>
          <p:spPr bwMode="auto">
            <a:xfrm>
              <a:off x="3168" y="3072"/>
              <a:ext cx="336" cy="96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3731" name="Group 67"/>
            <p:cNvGrpSpPr>
              <a:grpSpLocks/>
            </p:cNvGrpSpPr>
            <p:nvPr/>
          </p:nvGrpSpPr>
          <p:grpSpPr bwMode="auto">
            <a:xfrm flipH="1">
              <a:off x="3226" y="3303"/>
              <a:ext cx="289" cy="119"/>
              <a:chOff x="3226" y="3303"/>
              <a:chExt cx="289" cy="119"/>
            </a:xfrm>
          </p:grpSpPr>
          <p:grpSp>
            <p:nvGrpSpPr>
              <p:cNvPr id="2033732" name="Group 68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33733" name="Oval 69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3734" name="Oval 70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3735" name="Group 71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33736" name="Oval 72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3737" name="Oval 73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33738" name="Group 74"/>
          <p:cNvGrpSpPr>
            <a:grpSpLocks/>
          </p:cNvGrpSpPr>
          <p:nvPr/>
        </p:nvGrpSpPr>
        <p:grpSpPr bwMode="auto">
          <a:xfrm>
            <a:off x="3886200" y="5410200"/>
            <a:ext cx="1600200" cy="1371600"/>
            <a:chOff x="2448" y="3024"/>
            <a:chExt cx="1008" cy="864"/>
          </a:xfrm>
        </p:grpSpPr>
        <p:sp>
          <p:nvSpPr>
            <p:cNvPr id="2033739" name="AutoShape 75"/>
            <p:cNvSpPr>
              <a:spLocks noChangeArrowheads="1"/>
            </p:cNvSpPr>
            <p:nvPr/>
          </p:nvSpPr>
          <p:spPr bwMode="auto">
            <a:xfrm rot="-2069312">
              <a:off x="268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0" name="AutoShape 76"/>
            <p:cNvSpPr>
              <a:spLocks noChangeArrowheads="1"/>
            </p:cNvSpPr>
            <p:nvPr/>
          </p:nvSpPr>
          <p:spPr bwMode="auto">
            <a:xfrm rot="2069312" flipH="1">
              <a:off x="2928" y="3024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1" name="Oval 77"/>
            <p:cNvSpPr>
              <a:spLocks noChangeArrowheads="1"/>
            </p:cNvSpPr>
            <p:nvPr/>
          </p:nvSpPr>
          <p:spPr bwMode="auto">
            <a:xfrm rot="-1373433">
              <a:off x="2448" y="3255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2" name="Rectangle 78"/>
            <p:cNvSpPr>
              <a:spLocks noChangeArrowheads="1"/>
            </p:cNvSpPr>
            <p:nvPr/>
          </p:nvSpPr>
          <p:spPr bwMode="auto">
            <a:xfrm rot="1879721">
              <a:off x="2496" y="3396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3" name="Rectangle 79"/>
            <p:cNvSpPr>
              <a:spLocks noChangeArrowheads="1"/>
            </p:cNvSpPr>
            <p:nvPr/>
          </p:nvSpPr>
          <p:spPr bwMode="auto">
            <a:xfrm rot="-2120236">
              <a:off x="2967" y="3441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4" name="Rectangle 80"/>
            <p:cNvSpPr>
              <a:spLocks noChangeArrowheads="1"/>
            </p:cNvSpPr>
            <p:nvPr/>
          </p:nvSpPr>
          <p:spPr bwMode="auto">
            <a:xfrm>
              <a:off x="2967" y="3620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5" name="Rectangle 81"/>
            <p:cNvSpPr>
              <a:spLocks noChangeArrowheads="1"/>
            </p:cNvSpPr>
            <p:nvPr/>
          </p:nvSpPr>
          <p:spPr bwMode="auto">
            <a:xfrm>
              <a:off x="2770" y="3665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6" name="Oval 82"/>
            <p:cNvSpPr>
              <a:spLocks noChangeArrowheads="1"/>
            </p:cNvSpPr>
            <p:nvPr/>
          </p:nvSpPr>
          <p:spPr bwMode="auto">
            <a:xfrm>
              <a:off x="2692" y="3441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7" name="Oval 83"/>
            <p:cNvSpPr>
              <a:spLocks noChangeArrowheads="1"/>
            </p:cNvSpPr>
            <p:nvPr/>
          </p:nvSpPr>
          <p:spPr bwMode="auto">
            <a:xfrm rot="1722357">
              <a:off x="2613" y="3754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8" name="Oval 84"/>
            <p:cNvSpPr>
              <a:spLocks noChangeArrowheads="1"/>
            </p:cNvSpPr>
            <p:nvPr/>
          </p:nvSpPr>
          <p:spPr bwMode="auto">
            <a:xfrm>
              <a:off x="2927" y="3799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49" name="Oval 85"/>
            <p:cNvSpPr>
              <a:spLocks noChangeArrowheads="1"/>
            </p:cNvSpPr>
            <p:nvPr/>
          </p:nvSpPr>
          <p:spPr bwMode="auto">
            <a:xfrm rot="-1373433">
              <a:off x="3203" y="332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50" name="Oval 86"/>
            <p:cNvSpPr>
              <a:spLocks noChangeArrowheads="1"/>
            </p:cNvSpPr>
            <p:nvPr/>
          </p:nvSpPr>
          <p:spPr bwMode="auto">
            <a:xfrm rot="-1373433">
              <a:off x="2457" y="326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3751" name="Group 87"/>
            <p:cNvGrpSpPr>
              <a:grpSpLocks/>
            </p:cNvGrpSpPr>
            <p:nvPr/>
          </p:nvGrpSpPr>
          <p:grpSpPr bwMode="auto">
            <a:xfrm>
              <a:off x="2832" y="3456"/>
              <a:ext cx="144" cy="240"/>
              <a:chOff x="4992" y="1776"/>
              <a:chExt cx="432" cy="720"/>
            </a:xfrm>
          </p:grpSpPr>
          <p:sp>
            <p:nvSpPr>
              <p:cNvPr id="2033752" name="Freeform 88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3753" name="Freeform 89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3754" name="Oval 90"/>
            <p:cNvSpPr>
              <a:spLocks noChangeArrowheads="1"/>
            </p:cNvSpPr>
            <p:nvPr/>
          </p:nvSpPr>
          <p:spPr bwMode="auto">
            <a:xfrm>
              <a:off x="2720" y="3120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3755" name="Freeform 91"/>
            <p:cNvSpPr>
              <a:spLocks/>
            </p:cNvSpPr>
            <p:nvPr/>
          </p:nvSpPr>
          <p:spPr bwMode="auto">
            <a:xfrm flipV="1">
              <a:off x="2841" y="3408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33756" name="Group 92"/>
            <p:cNvGrpSpPr>
              <a:grpSpLocks/>
            </p:cNvGrpSpPr>
            <p:nvPr/>
          </p:nvGrpSpPr>
          <p:grpSpPr bwMode="auto">
            <a:xfrm flipH="1">
              <a:off x="2746" y="3207"/>
              <a:ext cx="289" cy="119"/>
              <a:chOff x="2746" y="3207"/>
              <a:chExt cx="289" cy="119"/>
            </a:xfrm>
          </p:grpSpPr>
          <p:grpSp>
            <p:nvGrpSpPr>
              <p:cNvPr id="2033757" name="Group 93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33758" name="Oval 94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3759" name="Oval 95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3760" name="Group 96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33761" name="Oval 97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3762" name="Oval 98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33763" name="Group 99"/>
            <p:cNvGrpSpPr>
              <a:grpSpLocks/>
            </p:cNvGrpSpPr>
            <p:nvPr/>
          </p:nvGrpSpPr>
          <p:grpSpPr bwMode="auto">
            <a:xfrm>
              <a:off x="3264" y="3144"/>
              <a:ext cx="192" cy="360"/>
              <a:chOff x="3120" y="4152"/>
              <a:chExt cx="336" cy="792"/>
            </a:xfrm>
          </p:grpSpPr>
          <p:sp>
            <p:nvSpPr>
              <p:cNvPr id="2033764" name="Rectangle 100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3765" name="Oval 101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33766" name="Text Box 102"/>
          <p:cNvSpPr txBox="1">
            <a:spLocks noChangeArrowheads="1"/>
          </p:cNvSpPr>
          <p:nvPr/>
        </p:nvSpPr>
        <p:spPr bwMode="auto">
          <a:xfrm>
            <a:off x="5181600" y="4495800"/>
            <a:ext cx="375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Eliminate protein C!</a:t>
            </a:r>
          </a:p>
        </p:txBody>
      </p:sp>
      <p:sp>
        <p:nvSpPr>
          <p:cNvPr id="2033767" name="Line 103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3782" name="Text Box 118"/>
          <p:cNvSpPr txBox="1">
            <a:spLocks noChangeArrowheads="1"/>
          </p:cNvSpPr>
          <p:nvPr/>
        </p:nvSpPr>
        <p:spPr bwMode="auto">
          <a:xfrm>
            <a:off x="381000" y="1676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33783" name="Text Box 119"/>
          <p:cNvSpPr txBox="1">
            <a:spLocks noChangeArrowheads="1"/>
          </p:cNvSpPr>
          <p:nvPr/>
        </p:nvSpPr>
        <p:spPr bwMode="auto">
          <a:xfrm>
            <a:off x="381000" y="29718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33784" name="Text Box 120"/>
          <p:cNvSpPr txBox="1">
            <a:spLocks noChangeArrowheads="1"/>
          </p:cNvSpPr>
          <p:nvPr/>
        </p:nvSpPr>
        <p:spPr bwMode="auto">
          <a:xfrm>
            <a:off x="3124200" y="22860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33785" name="Text Box 121"/>
          <p:cNvSpPr txBox="1">
            <a:spLocks noChangeArrowheads="1"/>
          </p:cNvSpPr>
          <p:nvPr/>
        </p:nvSpPr>
        <p:spPr bwMode="auto">
          <a:xfrm>
            <a:off x="6019800" y="22860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46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/>
              <a:t>As Sample Size Increases…</a:t>
            </a:r>
          </a:p>
        </p:txBody>
      </p:sp>
      <p:sp>
        <p:nvSpPr>
          <p:cNvPr id="2034699" name="Oval 11"/>
          <p:cNvSpPr>
            <a:spLocks noChangeArrowheads="1"/>
          </p:cNvSpPr>
          <p:nvPr/>
        </p:nvSpPr>
        <p:spPr bwMode="auto">
          <a:xfrm rot="-1373433">
            <a:off x="7543800" y="58531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0" name="Rectangle 12"/>
          <p:cNvSpPr>
            <a:spLocks noChangeArrowheads="1"/>
          </p:cNvSpPr>
          <p:nvPr/>
        </p:nvSpPr>
        <p:spPr bwMode="auto">
          <a:xfrm rot="1879721">
            <a:off x="7620000" y="60769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1" name="Rectangle 13"/>
          <p:cNvSpPr>
            <a:spLocks noChangeArrowheads="1"/>
          </p:cNvSpPr>
          <p:nvPr/>
        </p:nvSpPr>
        <p:spPr bwMode="auto">
          <a:xfrm rot="-2120236">
            <a:off x="8367713" y="61483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2" name="Rectangle 14"/>
          <p:cNvSpPr>
            <a:spLocks noChangeArrowheads="1"/>
          </p:cNvSpPr>
          <p:nvPr/>
        </p:nvSpPr>
        <p:spPr bwMode="auto">
          <a:xfrm>
            <a:off x="8367713" y="64325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3" name="Rectangle 15"/>
          <p:cNvSpPr>
            <a:spLocks noChangeArrowheads="1"/>
          </p:cNvSpPr>
          <p:nvPr/>
        </p:nvSpPr>
        <p:spPr bwMode="auto">
          <a:xfrm>
            <a:off x="8054975" y="65039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4" name="Oval 16"/>
          <p:cNvSpPr>
            <a:spLocks noChangeArrowheads="1"/>
          </p:cNvSpPr>
          <p:nvPr/>
        </p:nvSpPr>
        <p:spPr bwMode="auto">
          <a:xfrm>
            <a:off x="7931150" y="61483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5" name="Oval 17"/>
          <p:cNvSpPr>
            <a:spLocks noChangeArrowheads="1"/>
          </p:cNvSpPr>
          <p:nvPr/>
        </p:nvSpPr>
        <p:spPr bwMode="auto">
          <a:xfrm rot="1722357">
            <a:off x="7805738" y="66452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6" name="Oval 18"/>
          <p:cNvSpPr>
            <a:spLocks noChangeArrowheads="1"/>
          </p:cNvSpPr>
          <p:nvPr/>
        </p:nvSpPr>
        <p:spPr bwMode="auto">
          <a:xfrm>
            <a:off x="8304213" y="67167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7" name="Oval 19"/>
          <p:cNvSpPr>
            <a:spLocks noChangeArrowheads="1"/>
          </p:cNvSpPr>
          <p:nvPr/>
        </p:nvSpPr>
        <p:spPr bwMode="auto">
          <a:xfrm rot="-1373433">
            <a:off x="8742363" y="59626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08" name="Oval 20"/>
          <p:cNvSpPr>
            <a:spLocks noChangeArrowheads="1"/>
          </p:cNvSpPr>
          <p:nvPr/>
        </p:nvSpPr>
        <p:spPr bwMode="auto">
          <a:xfrm rot="-1373433">
            <a:off x="7558088" y="58642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4709" name="Group 21"/>
          <p:cNvGrpSpPr>
            <a:grpSpLocks/>
          </p:cNvGrpSpPr>
          <p:nvPr/>
        </p:nvGrpSpPr>
        <p:grpSpPr bwMode="auto">
          <a:xfrm>
            <a:off x="8153400" y="6172200"/>
            <a:ext cx="228600" cy="381000"/>
            <a:chOff x="4992" y="1776"/>
            <a:chExt cx="432" cy="720"/>
          </a:xfrm>
        </p:grpSpPr>
        <p:sp>
          <p:nvSpPr>
            <p:cNvPr id="2034710" name="Freeform 22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4711" name="Freeform 23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4712" name="Oval 24"/>
          <p:cNvSpPr>
            <a:spLocks noChangeArrowheads="1"/>
          </p:cNvSpPr>
          <p:nvPr/>
        </p:nvSpPr>
        <p:spPr bwMode="auto">
          <a:xfrm>
            <a:off x="7975600" y="56388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4713" name="Group 25"/>
          <p:cNvGrpSpPr>
            <a:grpSpLocks/>
          </p:cNvGrpSpPr>
          <p:nvPr/>
        </p:nvGrpSpPr>
        <p:grpSpPr bwMode="auto">
          <a:xfrm rot="18259277">
            <a:off x="8029575" y="5764213"/>
            <a:ext cx="187325" cy="212725"/>
            <a:chOff x="3801" y="3295"/>
            <a:chExt cx="118" cy="134"/>
          </a:xfrm>
        </p:grpSpPr>
        <p:sp>
          <p:nvSpPr>
            <p:cNvPr id="2034714" name="Oval 26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15" name="Oval 27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34716" name="Freeform 28"/>
          <p:cNvSpPr>
            <a:spLocks/>
          </p:cNvSpPr>
          <p:nvPr/>
        </p:nvSpPr>
        <p:spPr bwMode="auto">
          <a:xfrm flipV="1">
            <a:off x="8167688" y="60960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34717" name="Group 29"/>
          <p:cNvGrpSpPr>
            <a:grpSpLocks/>
          </p:cNvGrpSpPr>
          <p:nvPr/>
        </p:nvGrpSpPr>
        <p:grpSpPr bwMode="auto">
          <a:xfrm rot="18465996">
            <a:off x="8274050" y="5764213"/>
            <a:ext cx="187325" cy="215900"/>
            <a:chOff x="3955" y="3295"/>
            <a:chExt cx="118" cy="136"/>
          </a:xfrm>
        </p:grpSpPr>
        <p:sp>
          <p:nvSpPr>
            <p:cNvPr id="2034718" name="Oval 30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19" name="Oval 31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34721" name="Oval 33"/>
          <p:cNvSpPr>
            <a:spLocks noChangeArrowheads="1"/>
          </p:cNvSpPr>
          <p:nvPr/>
        </p:nvSpPr>
        <p:spPr bwMode="auto">
          <a:xfrm rot="-1373433">
            <a:off x="6248400" y="57769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2" name="Rectangle 34"/>
          <p:cNvSpPr>
            <a:spLocks noChangeArrowheads="1"/>
          </p:cNvSpPr>
          <p:nvPr/>
        </p:nvSpPr>
        <p:spPr bwMode="auto">
          <a:xfrm rot="1879721">
            <a:off x="6324600" y="60007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3" name="Rectangle 35"/>
          <p:cNvSpPr>
            <a:spLocks noChangeArrowheads="1"/>
          </p:cNvSpPr>
          <p:nvPr/>
        </p:nvSpPr>
        <p:spPr bwMode="auto">
          <a:xfrm rot="-2120236">
            <a:off x="7072313" y="60721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4" name="Rectangle 36"/>
          <p:cNvSpPr>
            <a:spLocks noChangeArrowheads="1"/>
          </p:cNvSpPr>
          <p:nvPr/>
        </p:nvSpPr>
        <p:spPr bwMode="auto">
          <a:xfrm>
            <a:off x="7072313" y="63563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5" name="Rectangle 37"/>
          <p:cNvSpPr>
            <a:spLocks noChangeArrowheads="1"/>
          </p:cNvSpPr>
          <p:nvPr/>
        </p:nvSpPr>
        <p:spPr bwMode="auto">
          <a:xfrm>
            <a:off x="6759575" y="64277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6" name="Oval 38"/>
          <p:cNvSpPr>
            <a:spLocks noChangeArrowheads="1"/>
          </p:cNvSpPr>
          <p:nvPr/>
        </p:nvSpPr>
        <p:spPr bwMode="auto">
          <a:xfrm>
            <a:off x="6635750" y="60721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7" name="Oval 39"/>
          <p:cNvSpPr>
            <a:spLocks noChangeArrowheads="1"/>
          </p:cNvSpPr>
          <p:nvPr/>
        </p:nvSpPr>
        <p:spPr bwMode="auto">
          <a:xfrm>
            <a:off x="6680200" y="55626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8" name="Oval 40"/>
          <p:cNvSpPr>
            <a:spLocks noChangeArrowheads="1"/>
          </p:cNvSpPr>
          <p:nvPr/>
        </p:nvSpPr>
        <p:spPr bwMode="auto">
          <a:xfrm rot="1722357">
            <a:off x="6510338" y="65690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29" name="Oval 41"/>
          <p:cNvSpPr>
            <a:spLocks noChangeArrowheads="1"/>
          </p:cNvSpPr>
          <p:nvPr/>
        </p:nvSpPr>
        <p:spPr bwMode="auto">
          <a:xfrm>
            <a:off x="7008813" y="66405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30" name="Oval 42"/>
          <p:cNvSpPr>
            <a:spLocks noChangeArrowheads="1"/>
          </p:cNvSpPr>
          <p:nvPr/>
        </p:nvSpPr>
        <p:spPr bwMode="auto">
          <a:xfrm rot="-1373433">
            <a:off x="7446963" y="58864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31" name="Oval 43"/>
          <p:cNvSpPr>
            <a:spLocks noChangeArrowheads="1"/>
          </p:cNvSpPr>
          <p:nvPr/>
        </p:nvSpPr>
        <p:spPr bwMode="auto">
          <a:xfrm rot="-1373433">
            <a:off x="6262688" y="57880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4732" name="Freeform 44"/>
          <p:cNvSpPr>
            <a:spLocks/>
          </p:cNvSpPr>
          <p:nvPr/>
        </p:nvSpPr>
        <p:spPr bwMode="auto">
          <a:xfrm flipV="1">
            <a:off x="6872288" y="60198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33" name="Oval 45"/>
          <p:cNvSpPr>
            <a:spLocks noChangeArrowheads="1"/>
          </p:cNvSpPr>
          <p:nvPr/>
        </p:nvSpPr>
        <p:spPr bwMode="auto">
          <a:xfrm>
            <a:off x="6629400" y="53340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4734" name="Group 46"/>
          <p:cNvGrpSpPr>
            <a:grpSpLocks/>
          </p:cNvGrpSpPr>
          <p:nvPr/>
        </p:nvGrpSpPr>
        <p:grpSpPr bwMode="auto">
          <a:xfrm flipH="1">
            <a:off x="6721475" y="5700713"/>
            <a:ext cx="458788" cy="188912"/>
            <a:chOff x="3226" y="3303"/>
            <a:chExt cx="289" cy="119"/>
          </a:xfrm>
        </p:grpSpPr>
        <p:grpSp>
          <p:nvGrpSpPr>
            <p:cNvPr id="2034735" name="Group 47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34736" name="Oval 4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4737" name="Oval 4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34738" name="Group 50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34739" name="Oval 5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4740" name="Oval 5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34794" name="Group 106"/>
          <p:cNvGrpSpPr>
            <a:grpSpLocks/>
          </p:cNvGrpSpPr>
          <p:nvPr/>
        </p:nvGrpSpPr>
        <p:grpSpPr bwMode="auto">
          <a:xfrm>
            <a:off x="3886200" y="5410200"/>
            <a:ext cx="1600200" cy="1371600"/>
            <a:chOff x="2448" y="3408"/>
            <a:chExt cx="1008" cy="864"/>
          </a:xfrm>
        </p:grpSpPr>
        <p:sp>
          <p:nvSpPr>
            <p:cNvPr id="2034742" name="AutoShape 54"/>
            <p:cNvSpPr>
              <a:spLocks noChangeArrowheads="1"/>
            </p:cNvSpPr>
            <p:nvPr/>
          </p:nvSpPr>
          <p:spPr bwMode="auto">
            <a:xfrm rot="-2069312">
              <a:off x="268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3" name="AutoShape 55"/>
            <p:cNvSpPr>
              <a:spLocks noChangeArrowheads="1"/>
            </p:cNvSpPr>
            <p:nvPr/>
          </p:nvSpPr>
          <p:spPr bwMode="auto">
            <a:xfrm rot="2069312" flipH="1">
              <a:off x="292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4" name="Oval 56"/>
            <p:cNvSpPr>
              <a:spLocks noChangeArrowheads="1"/>
            </p:cNvSpPr>
            <p:nvPr/>
          </p:nvSpPr>
          <p:spPr bwMode="auto">
            <a:xfrm rot="-1373433">
              <a:off x="2448" y="363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5" name="Rectangle 57"/>
            <p:cNvSpPr>
              <a:spLocks noChangeArrowheads="1"/>
            </p:cNvSpPr>
            <p:nvPr/>
          </p:nvSpPr>
          <p:spPr bwMode="auto">
            <a:xfrm rot="1879721">
              <a:off x="2496" y="3780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6" name="Rectangle 58"/>
            <p:cNvSpPr>
              <a:spLocks noChangeArrowheads="1"/>
            </p:cNvSpPr>
            <p:nvPr/>
          </p:nvSpPr>
          <p:spPr bwMode="auto">
            <a:xfrm rot="-2120236">
              <a:off x="2967" y="3825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7" name="Rectangle 59"/>
            <p:cNvSpPr>
              <a:spLocks noChangeArrowheads="1"/>
            </p:cNvSpPr>
            <p:nvPr/>
          </p:nvSpPr>
          <p:spPr bwMode="auto">
            <a:xfrm>
              <a:off x="2967" y="4004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8" name="Rectangle 60"/>
            <p:cNvSpPr>
              <a:spLocks noChangeArrowheads="1"/>
            </p:cNvSpPr>
            <p:nvPr/>
          </p:nvSpPr>
          <p:spPr bwMode="auto">
            <a:xfrm>
              <a:off x="2770" y="4049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49" name="Oval 61"/>
            <p:cNvSpPr>
              <a:spLocks noChangeArrowheads="1"/>
            </p:cNvSpPr>
            <p:nvPr/>
          </p:nvSpPr>
          <p:spPr bwMode="auto">
            <a:xfrm>
              <a:off x="2692" y="3825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50" name="Oval 62"/>
            <p:cNvSpPr>
              <a:spLocks noChangeArrowheads="1"/>
            </p:cNvSpPr>
            <p:nvPr/>
          </p:nvSpPr>
          <p:spPr bwMode="auto">
            <a:xfrm rot="1722357">
              <a:off x="2613" y="4138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51" name="Oval 63"/>
            <p:cNvSpPr>
              <a:spLocks noChangeArrowheads="1"/>
            </p:cNvSpPr>
            <p:nvPr/>
          </p:nvSpPr>
          <p:spPr bwMode="auto">
            <a:xfrm>
              <a:off x="2927" y="4183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52" name="Oval 64"/>
            <p:cNvSpPr>
              <a:spLocks noChangeArrowheads="1"/>
            </p:cNvSpPr>
            <p:nvPr/>
          </p:nvSpPr>
          <p:spPr bwMode="auto">
            <a:xfrm rot="-1373433">
              <a:off x="3203" y="370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53" name="Oval 65"/>
            <p:cNvSpPr>
              <a:spLocks noChangeArrowheads="1"/>
            </p:cNvSpPr>
            <p:nvPr/>
          </p:nvSpPr>
          <p:spPr bwMode="auto">
            <a:xfrm rot="-1373433">
              <a:off x="2457" y="364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4754" name="Group 66"/>
            <p:cNvGrpSpPr>
              <a:grpSpLocks/>
            </p:cNvGrpSpPr>
            <p:nvPr/>
          </p:nvGrpSpPr>
          <p:grpSpPr bwMode="auto">
            <a:xfrm>
              <a:off x="2832" y="3840"/>
              <a:ext cx="144" cy="240"/>
              <a:chOff x="4992" y="1776"/>
              <a:chExt cx="432" cy="720"/>
            </a:xfrm>
          </p:grpSpPr>
          <p:sp>
            <p:nvSpPr>
              <p:cNvPr id="2034755" name="Freeform 67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4756" name="Freeform 68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4757" name="Oval 69"/>
            <p:cNvSpPr>
              <a:spLocks noChangeArrowheads="1"/>
            </p:cNvSpPr>
            <p:nvPr/>
          </p:nvSpPr>
          <p:spPr bwMode="auto">
            <a:xfrm>
              <a:off x="2720" y="3504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4758" name="Freeform 70"/>
            <p:cNvSpPr>
              <a:spLocks/>
            </p:cNvSpPr>
            <p:nvPr/>
          </p:nvSpPr>
          <p:spPr bwMode="auto">
            <a:xfrm>
              <a:off x="2841" y="3792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34759" name="Group 71"/>
            <p:cNvGrpSpPr>
              <a:grpSpLocks/>
            </p:cNvGrpSpPr>
            <p:nvPr/>
          </p:nvGrpSpPr>
          <p:grpSpPr bwMode="auto">
            <a:xfrm flipH="1">
              <a:off x="2746" y="3591"/>
              <a:ext cx="289" cy="119"/>
              <a:chOff x="2746" y="3207"/>
              <a:chExt cx="289" cy="119"/>
            </a:xfrm>
          </p:grpSpPr>
          <p:grpSp>
            <p:nvGrpSpPr>
              <p:cNvPr id="2034760" name="Group 72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34761" name="Oval 73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4762" name="Oval 74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4763" name="Group 75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34764" name="Oval 76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4765" name="Oval 77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34766" name="Group 78"/>
            <p:cNvGrpSpPr>
              <a:grpSpLocks/>
            </p:cNvGrpSpPr>
            <p:nvPr/>
          </p:nvGrpSpPr>
          <p:grpSpPr bwMode="auto">
            <a:xfrm>
              <a:off x="3264" y="3528"/>
              <a:ext cx="192" cy="360"/>
              <a:chOff x="3120" y="4152"/>
              <a:chExt cx="336" cy="792"/>
            </a:xfrm>
          </p:grpSpPr>
          <p:sp>
            <p:nvSpPr>
              <p:cNvPr id="2034767" name="Rectangle 79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4768" name="Oval 80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34769" name="Text Box 81"/>
          <p:cNvSpPr txBox="1">
            <a:spLocks noChangeArrowheads="1"/>
          </p:cNvSpPr>
          <p:nvPr/>
        </p:nvSpPr>
        <p:spPr bwMode="auto">
          <a:xfrm>
            <a:off x="5029200" y="4495800"/>
            <a:ext cx="3752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Rescind that order</a:t>
            </a:r>
            <a:r>
              <a:rPr lang="en-US"/>
              <a:t>!</a:t>
            </a:r>
          </a:p>
        </p:txBody>
      </p:sp>
      <p:sp>
        <p:nvSpPr>
          <p:cNvPr id="2034770" name="Line 82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83" name="Line 95"/>
          <p:cNvSpPr>
            <a:spLocks noChangeShapeType="1"/>
          </p:cNvSpPr>
          <p:nvPr/>
        </p:nvSpPr>
        <p:spPr bwMode="auto">
          <a:xfrm flipV="1">
            <a:off x="2362200" y="27432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84" name="Line 96"/>
          <p:cNvSpPr>
            <a:spLocks noChangeShapeType="1"/>
          </p:cNvSpPr>
          <p:nvPr/>
        </p:nvSpPr>
        <p:spPr bwMode="auto">
          <a:xfrm>
            <a:off x="2362200" y="20574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85" name="Line 97"/>
          <p:cNvSpPr>
            <a:spLocks noChangeShapeType="1"/>
          </p:cNvSpPr>
          <p:nvPr/>
        </p:nvSpPr>
        <p:spPr bwMode="auto">
          <a:xfrm flipV="1">
            <a:off x="5029200" y="25908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86" name="Text Box 98"/>
          <p:cNvSpPr txBox="1">
            <a:spLocks noChangeArrowheads="1"/>
          </p:cNvSpPr>
          <p:nvPr/>
        </p:nvSpPr>
        <p:spPr bwMode="auto">
          <a:xfrm>
            <a:off x="381000" y="1676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34787" name="Text Box 99"/>
          <p:cNvSpPr txBox="1">
            <a:spLocks noChangeArrowheads="1"/>
          </p:cNvSpPr>
          <p:nvPr/>
        </p:nvSpPr>
        <p:spPr bwMode="auto">
          <a:xfrm>
            <a:off x="381000" y="29718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34788" name="Text Box 100"/>
          <p:cNvSpPr txBox="1">
            <a:spLocks noChangeArrowheads="1"/>
          </p:cNvSpPr>
          <p:nvPr/>
        </p:nvSpPr>
        <p:spPr bwMode="auto">
          <a:xfrm>
            <a:off x="3124200" y="22860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34789" name="Text Box 101"/>
          <p:cNvSpPr txBox="1">
            <a:spLocks noChangeArrowheads="1"/>
          </p:cNvSpPr>
          <p:nvPr/>
        </p:nvSpPr>
        <p:spPr bwMode="auto">
          <a:xfrm>
            <a:off x="6019800" y="22860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sp>
        <p:nvSpPr>
          <p:cNvPr id="2034790" name="Line 102"/>
          <p:cNvSpPr>
            <a:spLocks noChangeShapeType="1"/>
          </p:cNvSpPr>
          <p:nvPr/>
        </p:nvSpPr>
        <p:spPr bwMode="auto">
          <a:xfrm>
            <a:off x="1219200" y="2362200"/>
            <a:ext cx="0" cy="5334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4791" name="Text Box 103"/>
          <p:cNvSpPr txBox="1">
            <a:spLocks noChangeArrowheads="1"/>
          </p:cNvSpPr>
          <p:nvPr/>
        </p:nvSpPr>
        <p:spPr bwMode="auto">
          <a:xfrm>
            <a:off x="1295400" y="238125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34792" name="Text Box 104"/>
          <p:cNvSpPr txBox="1">
            <a:spLocks noChangeArrowheads="1"/>
          </p:cNvSpPr>
          <p:nvPr/>
        </p:nvSpPr>
        <p:spPr bwMode="auto">
          <a:xfrm>
            <a:off x="6096000" y="3657600"/>
            <a:ext cx="187325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D</a:t>
            </a:r>
          </a:p>
        </p:txBody>
      </p:sp>
      <p:sp>
        <p:nvSpPr>
          <p:cNvPr id="2034793" name="Line 105"/>
          <p:cNvSpPr>
            <a:spLocks noChangeShapeType="1"/>
          </p:cNvSpPr>
          <p:nvPr/>
        </p:nvSpPr>
        <p:spPr bwMode="auto">
          <a:xfrm>
            <a:off x="5029200" y="2743200"/>
            <a:ext cx="990600" cy="1143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/>
              <a:t>As Sample Size Increases Again…</a:t>
            </a:r>
          </a:p>
        </p:txBody>
      </p:sp>
      <p:sp>
        <p:nvSpPr>
          <p:cNvPr id="2035766" name="AutoShape 54"/>
          <p:cNvSpPr>
            <a:spLocks noChangeArrowheads="1"/>
          </p:cNvSpPr>
          <p:nvPr/>
        </p:nvSpPr>
        <p:spPr bwMode="auto">
          <a:xfrm rot="-2069312">
            <a:off x="4267200" y="54102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67" name="AutoShape 55"/>
          <p:cNvSpPr>
            <a:spLocks noChangeArrowheads="1"/>
          </p:cNvSpPr>
          <p:nvPr/>
        </p:nvSpPr>
        <p:spPr bwMode="auto">
          <a:xfrm rot="2069312" flipH="1">
            <a:off x="4648200" y="54102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68" name="Oval 56"/>
          <p:cNvSpPr>
            <a:spLocks noChangeArrowheads="1"/>
          </p:cNvSpPr>
          <p:nvPr/>
        </p:nvSpPr>
        <p:spPr bwMode="auto">
          <a:xfrm rot="-1373433">
            <a:off x="3886200" y="57769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69" name="Rectangle 57"/>
          <p:cNvSpPr>
            <a:spLocks noChangeArrowheads="1"/>
          </p:cNvSpPr>
          <p:nvPr/>
        </p:nvSpPr>
        <p:spPr bwMode="auto">
          <a:xfrm rot="1879721">
            <a:off x="3962400" y="6000750"/>
            <a:ext cx="496888" cy="7143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0" name="Rectangle 58"/>
          <p:cNvSpPr>
            <a:spLocks noChangeArrowheads="1"/>
          </p:cNvSpPr>
          <p:nvPr/>
        </p:nvSpPr>
        <p:spPr bwMode="auto">
          <a:xfrm rot="-2120236">
            <a:off x="4710113" y="6072188"/>
            <a:ext cx="495300" cy="7143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1" name="Rectangle 59"/>
          <p:cNvSpPr>
            <a:spLocks noChangeArrowheads="1"/>
          </p:cNvSpPr>
          <p:nvPr/>
        </p:nvSpPr>
        <p:spPr bwMode="auto">
          <a:xfrm>
            <a:off x="4710113" y="6356350"/>
            <a:ext cx="60325" cy="354013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2" name="Rectangle 60"/>
          <p:cNvSpPr>
            <a:spLocks noChangeArrowheads="1"/>
          </p:cNvSpPr>
          <p:nvPr/>
        </p:nvSpPr>
        <p:spPr bwMode="auto">
          <a:xfrm>
            <a:off x="4397375" y="6427788"/>
            <a:ext cx="61913" cy="2825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3" name="Oval 61"/>
          <p:cNvSpPr>
            <a:spLocks noChangeArrowheads="1"/>
          </p:cNvSpPr>
          <p:nvPr/>
        </p:nvSpPr>
        <p:spPr bwMode="auto">
          <a:xfrm>
            <a:off x="4273550" y="6072188"/>
            <a:ext cx="622300" cy="4254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4" name="Oval 62"/>
          <p:cNvSpPr>
            <a:spLocks noChangeArrowheads="1"/>
          </p:cNvSpPr>
          <p:nvPr/>
        </p:nvSpPr>
        <p:spPr bwMode="auto">
          <a:xfrm rot="1722357">
            <a:off x="4148138" y="65690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5" name="Oval 63"/>
          <p:cNvSpPr>
            <a:spLocks noChangeArrowheads="1"/>
          </p:cNvSpPr>
          <p:nvPr/>
        </p:nvSpPr>
        <p:spPr bwMode="auto">
          <a:xfrm>
            <a:off x="4646613" y="66405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6" name="Oval 64"/>
          <p:cNvSpPr>
            <a:spLocks noChangeArrowheads="1"/>
          </p:cNvSpPr>
          <p:nvPr/>
        </p:nvSpPr>
        <p:spPr bwMode="auto">
          <a:xfrm rot="-1373433">
            <a:off x="5084763" y="58864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77" name="Oval 65"/>
          <p:cNvSpPr>
            <a:spLocks noChangeArrowheads="1"/>
          </p:cNvSpPr>
          <p:nvPr/>
        </p:nvSpPr>
        <p:spPr bwMode="auto">
          <a:xfrm rot="-1373433">
            <a:off x="3900488" y="57880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5778" name="Group 66"/>
          <p:cNvGrpSpPr>
            <a:grpSpLocks/>
          </p:cNvGrpSpPr>
          <p:nvPr/>
        </p:nvGrpSpPr>
        <p:grpSpPr bwMode="auto">
          <a:xfrm>
            <a:off x="4495800" y="6096000"/>
            <a:ext cx="228600" cy="381000"/>
            <a:chOff x="4992" y="1776"/>
            <a:chExt cx="432" cy="720"/>
          </a:xfrm>
        </p:grpSpPr>
        <p:sp>
          <p:nvSpPr>
            <p:cNvPr id="2035779" name="Freeform 67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5780" name="Freeform 68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5781" name="Oval 69"/>
          <p:cNvSpPr>
            <a:spLocks noChangeArrowheads="1"/>
          </p:cNvSpPr>
          <p:nvPr/>
        </p:nvSpPr>
        <p:spPr bwMode="auto">
          <a:xfrm>
            <a:off x="4318000" y="55626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782" name="Freeform 70"/>
          <p:cNvSpPr>
            <a:spLocks/>
          </p:cNvSpPr>
          <p:nvPr/>
        </p:nvSpPr>
        <p:spPr bwMode="auto">
          <a:xfrm flipV="1">
            <a:off x="4510088" y="60198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35783" name="Group 71"/>
          <p:cNvGrpSpPr>
            <a:grpSpLocks/>
          </p:cNvGrpSpPr>
          <p:nvPr/>
        </p:nvGrpSpPr>
        <p:grpSpPr bwMode="auto">
          <a:xfrm>
            <a:off x="4359275" y="5700713"/>
            <a:ext cx="458788" cy="188912"/>
            <a:chOff x="2746" y="3207"/>
            <a:chExt cx="289" cy="119"/>
          </a:xfrm>
        </p:grpSpPr>
        <p:grpSp>
          <p:nvGrpSpPr>
            <p:cNvPr id="2035784" name="Group 72"/>
            <p:cNvGrpSpPr>
              <a:grpSpLocks/>
            </p:cNvGrpSpPr>
            <p:nvPr/>
          </p:nvGrpSpPr>
          <p:grpSpPr bwMode="auto">
            <a:xfrm rot="18259277">
              <a:off x="2754" y="3199"/>
              <a:ext cx="118" cy="134"/>
              <a:chOff x="3801" y="3295"/>
              <a:chExt cx="118" cy="134"/>
            </a:xfrm>
          </p:grpSpPr>
          <p:sp>
            <p:nvSpPr>
              <p:cNvPr id="2035785" name="Oval 7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5786" name="Oval 7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35787" name="Group 75"/>
            <p:cNvGrpSpPr>
              <a:grpSpLocks/>
            </p:cNvGrpSpPr>
            <p:nvPr/>
          </p:nvGrpSpPr>
          <p:grpSpPr bwMode="auto">
            <a:xfrm rot="18465996">
              <a:off x="2908" y="3199"/>
              <a:ext cx="118" cy="136"/>
              <a:chOff x="3955" y="3295"/>
              <a:chExt cx="118" cy="136"/>
            </a:xfrm>
          </p:grpSpPr>
          <p:sp>
            <p:nvSpPr>
              <p:cNvPr id="2035788" name="Oval 7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5789" name="Oval 7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35790" name="Group 78"/>
          <p:cNvGrpSpPr>
            <a:grpSpLocks/>
          </p:cNvGrpSpPr>
          <p:nvPr/>
        </p:nvGrpSpPr>
        <p:grpSpPr bwMode="auto">
          <a:xfrm>
            <a:off x="5181600" y="5600700"/>
            <a:ext cx="304800" cy="571500"/>
            <a:chOff x="3120" y="4152"/>
            <a:chExt cx="336" cy="792"/>
          </a:xfrm>
        </p:grpSpPr>
        <p:sp>
          <p:nvSpPr>
            <p:cNvPr id="2035791" name="Rectangle 79"/>
            <p:cNvSpPr>
              <a:spLocks noChangeArrowheads="1"/>
            </p:cNvSpPr>
            <p:nvPr/>
          </p:nvSpPr>
          <p:spPr bwMode="auto">
            <a:xfrm>
              <a:off x="3120" y="4152"/>
              <a:ext cx="336" cy="7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5792" name="Oval 80"/>
            <p:cNvSpPr>
              <a:spLocks noChangeArrowheads="1"/>
            </p:cNvSpPr>
            <p:nvPr/>
          </p:nvSpPr>
          <p:spPr bwMode="auto">
            <a:xfrm>
              <a:off x="3168" y="4512"/>
              <a:ext cx="240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35793" name="Text Box 81"/>
          <p:cNvSpPr txBox="1">
            <a:spLocks noChangeArrowheads="1"/>
          </p:cNvSpPr>
          <p:nvPr/>
        </p:nvSpPr>
        <p:spPr bwMode="auto">
          <a:xfrm>
            <a:off x="4114800" y="4495800"/>
            <a:ext cx="464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Eliminate protein C again!</a:t>
            </a:r>
          </a:p>
        </p:txBody>
      </p:sp>
      <p:sp>
        <p:nvSpPr>
          <p:cNvPr id="2035799" name="Line 87"/>
          <p:cNvSpPr>
            <a:spLocks noChangeShapeType="1"/>
          </p:cNvSpPr>
          <p:nvPr/>
        </p:nvSpPr>
        <p:spPr bwMode="auto">
          <a:xfrm flipV="1">
            <a:off x="2362200" y="27432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00" name="Line 88"/>
          <p:cNvSpPr>
            <a:spLocks noChangeShapeType="1"/>
          </p:cNvSpPr>
          <p:nvPr/>
        </p:nvSpPr>
        <p:spPr bwMode="auto">
          <a:xfrm>
            <a:off x="2362200" y="20574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01" name="Line 89"/>
          <p:cNvSpPr>
            <a:spLocks noChangeShapeType="1"/>
          </p:cNvSpPr>
          <p:nvPr/>
        </p:nvSpPr>
        <p:spPr bwMode="auto">
          <a:xfrm flipV="1">
            <a:off x="5029200" y="25908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02" name="Text Box 90"/>
          <p:cNvSpPr txBox="1">
            <a:spLocks noChangeArrowheads="1"/>
          </p:cNvSpPr>
          <p:nvPr/>
        </p:nvSpPr>
        <p:spPr bwMode="auto">
          <a:xfrm>
            <a:off x="381000" y="1676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35803" name="Text Box 91"/>
          <p:cNvSpPr txBox="1">
            <a:spLocks noChangeArrowheads="1"/>
          </p:cNvSpPr>
          <p:nvPr/>
        </p:nvSpPr>
        <p:spPr bwMode="auto">
          <a:xfrm>
            <a:off x="381000" y="29718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35804" name="Text Box 92"/>
          <p:cNvSpPr txBox="1">
            <a:spLocks noChangeArrowheads="1"/>
          </p:cNvSpPr>
          <p:nvPr/>
        </p:nvSpPr>
        <p:spPr bwMode="auto">
          <a:xfrm>
            <a:off x="3124200" y="22860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35805" name="Text Box 93"/>
          <p:cNvSpPr txBox="1">
            <a:spLocks noChangeArrowheads="1"/>
          </p:cNvSpPr>
          <p:nvPr/>
        </p:nvSpPr>
        <p:spPr bwMode="auto">
          <a:xfrm>
            <a:off x="6019800" y="22860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sp>
        <p:nvSpPr>
          <p:cNvPr id="2035806" name="Line 94"/>
          <p:cNvSpPr>
            <a:spLocks noChangeShapeType="1"/>
          </p:cNvSpPr>
          <p:nvPr/>
        </p:nvSpPr>
        <p:spPr bwMode="auto">
          <a:xfrm>
            <a:off x="1219200" y="2362200"/>
            <a:ext cx="0" cy="5334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07" name="Text Box 95"/>
          <p:cNvSpPr txBox="1">
            <a:spLocks noChangeArrowheads="1"/>
          </p:cNvSpPr>
          <p:nvPr/>
        </p:nvSpPr>
        <p:spPr bwMode="auto">
          <a:xfrm>
            <a:off x="1295400" y="238125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35808" name="Text Box 96"/>
          <p:cNvSpPr txBox="1">
            <a:spLocks noChangeArrowheads="1"/>
          </p:cNvSpPr>
          <p:nvPr/>
        </p:nvSpPr>
        <p:spPr bwMode="auto">
          <a:xfrm>
            <a:off x="6096000" y="3581400"/>
            <a:ext cx="187325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D</a:t>
            </a:r>
          </a:p>
        </p:txBody>
      </p:sp>
      <p:sp>
        <p:nvSpPr>
          <p:cNvPr id="2035809" name="Line 97"/>
          <p:cNvSpPr>
            <a:spLocks noChangeShapeType="1"/>
          </p:cNvSpPr>
          <p:nvPr/>
        </p:nvSpPr>
        <p:spPr bwMode="auto">
          <a:xfrm>
            <a:off x="5029200" y="2743200"/>
            <a:ext cx="990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10" name="Line 98"/>
          <p:cNvSpPr>
            <a:spLocks noChangeShapeType="1"/>
          </p:cNvSpPr>
          <p:nvPr/>
        </p:nvSpPr>
        <p:spPr bwMode="auto">
          <a:xfrm>
            <a:off x="7010400" y="2895600"/>
            <a:ext cx="0" cy="6096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11" name="Text Box 99"/>
          <p:cNvSpPr txBox="1">
            <a:spLocks noChangeArrowheads="1"/>
          </p:cNvSpPr>
          <p:nvPr/>
        </p:nvSpPr>
        <p:spPr bwMode="auto">
          <a:xfrm>
            <a:off x="3124200" y="1219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E</a:t>
            </a:r>
          </a:p>
        </p:txBody>
      </p:sp>
      <p:sp>
        <p:nvSpPr>
          <p:cNvPr id="2035812" name="Line 100"/>
          <p:cNvSpPr>
            <a:spLocks noChangeShapeType="1"/>
          </p:cNvSpPr>
          <p:nvPr/>
        </p:nvSpPr>
        <p:spPr bwMode="auto">
          <a:xfrm flipH="1" flipV="1">
            <a:off x="3962400" y="1828800"/>
            <a:ext cx="152400" cy="4572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13" name="Text Box 101"/>
          <p:cNvSpPr txBox="1">
            <a:spLocks noChangeArrowheads="1"/>
          </p:cNvSpPr>
          <p:nvPr/>
        </p:nvSpPr>
        <p:spPr bwMode="auto">
          <a:xfrm>
            <a:off x="4191000" y="175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35814" name="Text Box 102"/>
          <p:cNvSpPr txBox="1">
            <a:spLocks noChangeArrowheads="1"/>
          </p:cNvSpPr>
          <p:nvPr/>
        </p:nvSpPr>
        <p:spPr bwMode="auto">
          <a:xfrm>
            <a:off x="7239000" y="29718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35815" name="Oval 103"/>
          <p:cNvSpPr>
            <a:spLocks noChangeArrowheads="1"/>
          </p:cNvSpPr>
          <p:nvPr/>
        </p:nvSpPr>
        <p:spPr bwMode="auto">
          <a:xfrm rot="-1373433">
            <a:off x="7543800" y="58531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16" name="Rectangle 104"/>
          <p:cNvSpPr>
            <a:spLocks noChangeArrowheads="1"/>
          </p:cNvSpPr>
          <p:nvPr/>
        </p:nvSpPr>
        <p:spPr bwMode="auto">
          <a:xfrm rot="1879721">
            <a:off x="7620000" y="60769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17" name="Rectangle 105"/>
          <p:cNvSpPr>
            <a:spLocks noChangeArrowheads="1"/>
          </p:cNvSpPr>
          <p:nvPr/>
        </p:nvSpPr>
        <p:spPr bwMode="auto">
          <a:xfrm rot="-2120236">
            <a:off x="8367713" y="61483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18" name="Rectangle 106"/>
          <p:cNvSpPr>
            <a:spLocks noChangeArrowheads="1"/>
          </p:cNvSpPr>
          <p:nvPr/>
        </p:nvSpPr>
        <p:spPr bwMode="auto">
          <a:xfrm>
            <a:off x="8367713" y="64325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19" name="Rectangle 107"/>
          <p:cNvSpPr>
            <a:spLocks noChangeArrowheads="1"/>
          </p:cNvSpPr>
          <p:nvPr/>
        </p:nvSpPr>
        <p:spPr bwMode="auto">
          <a:xfrm>
            <a:off x="8054975" y="65039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20" name="Oval 108"/>
          <p:cNvSpPr>
            <a:spLocks noChangeArrowheads="1"/>
          </p:cNvSpPr>
          <p:nvPr/>
        </p:nvSpPr>
        <p:spPr bwMode="auto">
          <a:xfrm>
            <a:off x="7931150" y="61483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21" name="Oval 109"/>
          <p:cNvSpPr>
            <a:spLocks noChangeArrowheads="1"/>
          </p:cNvSpPr>
          <p:nvPr/>
        </p:nvSpPr>
        <p:spPr bwMode="auto">
          <a:xfrm rot="1722357">
            <a:off x="7805738" y="66452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22" name="Oval 110"/>
          <p:cNvSpPr>
            <a:spLocks noChangeArrowheads="1"/>
          </p:cNvSpPr>
          <p:nvPr/>
        </p:nvSpPr>
        <p:spPr bwMode="auto">
          <a:xfrm>
            <a:off x="8304213" y="67167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23" name="Oval 111"/>
          <p:cNvSpPr>
            <a:spLocks noChangeArrowheads="1"/>
          </p:cNvSpPr>
          <p:nvPr/>
        </p:nvSpPr>
        <p:spPr bwMode="auto">
          <a:xfrm rot="-1373433">
            <a:off x="8742363" y="59626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24" name="Oval 112"/>
          <p:cNvSpPr>
            <a:spLocks noChangeArrowheads="1"/>
          </p:cNvSpPr>
          <p:nvPr/>
        </p:nvSpPr>
        <p:spPr bwMode="auto">
          <a:xfrm rot="-1373433">
            <a:off x="7558088" y="58642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5825" name="Group 113"/>
          <p:cNvGrpSpPr>
            <a:grpSpLocks/>
          </p:cNvGrpSpPr>
          <p:nvPr/>
        </p:nvGrpSpPr>
        <p:grpSpPr bwMode="auto">
          <a:xfrm>
            <a:off x="8153400" y="6172200"/>
            <a:ext cx="228600" cy="381000"/>
            <a:chOff x="4992" y="1776"/>
            <a:chExt cx="432" cy="720"/>
          </a:xfrm>
        </p:grpSpPr>
        <p:sp>
          <p:nvSpPr>
            <p:cNvPr id="2035826" name="Freeform 114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5827" name="Freeform 115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5828" name="Oval 116"/>
          <p:cNvSpPr>
            <a:spLocks noChangeArrowheads="1"/>
          </p:cNvSpPr>
          <p:nvPr/>
        </p:nvSpPr>
        <p:spPr bwMode="auto">
          <a:xfrm>
            <a:off x="7975600" y="56388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5829" name="Group 117"/>
          <p:cNvGrpSpPr>
            <a:grpSpLocks/>
          </p:cNvGrpSpPr>
          <p:nvPr/>
        </p:nvGrpSpPr>
        <p:grpSpPr bwMode="auto">
          <a:xfrm rot="18259277">
            <a:off x="8029575" y="5764213"/>
            <a:ext cx="187325" cy="212725"/>
            <a:chOff x="3801" y="3295"/>
            <a:chExt cx="118" cy="134"/>
          </a:xfrm>
        </p:grpSpPr>
        <p:sp>
          <p:nvSpPr>
            <p:cNvPr id="2035830" name="Oval 118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5831" name="Oval 119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35833" name="Group 121"/>
          <p:cNvGrpSpPr>
            <a:grpSpLocks/>
          </p:cNvGrpSpPr>
          <p:nvPr/>
        </p:nvGrpSpPr>
        <p:grpSpPr bwMode="auto">
          <a:xfrm rot="18465996">
            <a:off x="8274050" y="5764213"/>
            <a:ext cx="187325" cy="215900"/>
            <a:chOff x="3955" y="3295"/>
            <a:chExt cx="118" cy="136"/>
          </a:xfrm>
        </p:grpSpPr>
        <p:sp>
          <p:nvSpPr>
            <p:cNvPr id="2035834" name="Oval 122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5835" name="Oval 123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35836" name="Oval 124"/>
          <p:cNvSpPr>
            <a:spLocks noChangeArrowheads="1"/>
          </p:cNvSpPr>
          <p:nvPr/>
        </p:nvSpPr>
        <p:spPr bwMode="auto">
          <a:xfrm rot="-1373433">
            <a:off x="6248400" y="57769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37" name="Rectangle 125"/>
          <p:cNvSpPr>
            <a:spLocks noChangeArrowheads="1"/>
          </p:cNvSpPr>
          <p:nvPr/>
        </p:nvSpPr>
        <p:spPr bwMode="auto">
          <a:xfrm rot="1879721">
            <a:off x="6324600" y="60007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38" name="Rectangle 126"/>
          <p:cNvSpPr>
            <a:spLocks noChangeArrowheads="1"/>
          </p:cNvSpPr>
          <p:nvPr/>
        </p:nvSpPr>
        <p:spPr bwMode="auto">
          <a:xfrm rot="-2120236">
            <a:off x="7072313" y="60721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39" name="Rectangle 127"/>
          <p:cNvSpPr>
            <a:spLocks noChangeArrowheads="1"/>
          </p:cNvSpPr>
          <p:nvPr/>
        </p:nvSpPr>
        <p:spPr bwMode="auto">
          <a:xfrm>
            <a:off x="7072313" y="63563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0" name="Rectangle 128"/>
          <p:cNvSpPr>
            <a:spLocks noChangeArrowheads="1"/>
          </p:cNvSpPr>
          <p:nvPr/>
        </p:nvSpPr>
        <p:spPr bwMode="auto">
          <a:xfrm>
            <a:off x="6759575" y="64277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1" name="Oval 129"/>
          <p:cNvSpPr>
            <a:spLocks noChangeArrowheads="1"/>
          </p:cNvSpPr>
          <p:nvPr/>
        </p:nvSpPr>
        <p:spPr bwMode="auto">
          <a:xfrm>
            <a:off x="6635750" y="60721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2" name="Oval 130"/>
          <p:cNvSpPr>
            <a:spLocks noChangeArrowheads="1"/>
          </p:cNvSpPr>
          <p:nvPr/>
        </p:nvSpPr>
        <p:spPr bwMode="auto">
          <a:xfrm>
            <a:off x="6680200" y="55626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3" name="Oval 131"/>
          <p:cNvSpPr>
            <a:spLocks noChangeArrowheads="1"/>
          </p:cNvSpPr>
          <p:nvPr/>
        </p:nvSpPr>
        <p:spPr bwMode="auto">
          <a:xfrm rot="1722357">
            <a:off x="6510338" y="65690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4" name="Oval 132"/>
          <p:cNvSpPr>
            <a:spLocks noChangeArrowheads="1"/>
          </p:cNvSpPr>
          <p:nvPr/>
        </p:nvSpPr>
        <p:spPr bwMode="auto">
          <a:xfrm>
            <a:off x="7008813" y="66405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5" name="Oval 133"/>
          <p:cNvSpPr>
            <a:spLocks noChangeArrowheads="1"/>
          </p:cNvSpPr>
          <p:nvPr/>
        </p:nvSpPr>
        <p:spPr bwMode="auto">
          <a:xfrm rot="-1373433">
            <a:off x="7446963" y="58864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6" name="Oval 134"/>
          <p:cNvSpPr>
            <a:spLocks noChangeArrowheads="1"/>
          </p:cNvSpPr>
          <p:nvPr/>
        </p:nvSpPr>
        <p:spPr bwMode="auto">
          <a:xfrm rot="-1373433">
            <a:off x="6262688" y="57880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5848" name="Oval 136"/>
          <p:cNvSpPr>
            <a:spLocks noChangeArrowheads="1"/>
          </p:cNvSpPr>
          <p:nvPr/>
        </p:nvSpPr>
        <p:spPr bwMode="auto">
          <a:xfrm>
            <a:off x="6629400" y="53340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5849" name="Group 137"/>
          <p:cNvGrpSpPr>
            <a:grpSpLocks/>
          </p:cNvGrpSpPr>
          <p:nvPr/>
        </p:nvGrpSpPr>
        <p:grpSpPr bwMode="auto">
          <a:xfrm flipH="1">
            <a:off x="6721475" y="5700713"/>
            <a:ext cx="458788" cy="188912"/>
            <a:chOff x="3226" y="3303"/>
            <a:chExt cx="289" cy="119"/>
          </a:xfrm>
        </p:grpSpPr>
        <p:grpSp>
          <p:nvGrpSpPr>
            <p:cNvPr id="2035850" name="Group 138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35851" name="Oval 13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5852" name="Oval 14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35853" name="Group 141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35854" name="Oval 14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5855" name="Oval 14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35856" name="Line 144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57" name="Line 145"/>
          <p:cNvSpPr>
            <a:spLocks noChangeShapeType="1"/>
          </p:cNvSpPr>
          <p:nvPr/>
        </p:nvSpPr>
        <p:spPr bwMode="auto">
          <a:xfrm>
            <a:off x="6858000" y="60198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5858" name="Line 146"/>
          <p:cNvSpPr>
            <a:spLocks noChangeShapeType="1"/>
          </p:cNvSpPr>
          <p:nvPr/>
        </p:nvSpPr>
        <p:spPr bwMode="auto">
          <a:xfrm>
            <a:off x="8153400" y="60960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en-US"/>
              <a:t>As Sample Size Increases Again…</a:t>
            </a:r>
          </a:p>
        </p:txBody>
      </p:sp>
      <p:sp>
        <p:nvSpPr>
          <p:cNvPr id="2077699" name="AutoShape 3"/>
          <p:cNvSpPr>
            <a:spLocks noChangeArrowheads="1"/>
          </p:cNvSpPr>
          <p:nvPr/>
        </p:nvSpPr>
        <p:spPr bwMode="auto">
          <a:xfrm rot="-2069312">
            <a:off x="4267200" y="54102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0" name="AutoShape 4"/>
          <p:cNvSpPr>
            <a:spLocks noChangeArrowheads="1"/>
          </p:cNvSpPr>
          <p:nvPr/>
        </p:nvSpPr>
        <p:spPr bwMode="auto">
          <a:xfrm rot="2069312" flipH="1">
            <a:off x="4648200" y="54102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1" name="Oval 5"/>
          <p:cNvSpPr>
            <a:spLocks noChangeArrowheads="1"/>
          </p:cNvSpPr>
          <p:nvPr/>
        </p:nvSpPr>
        <p:spPr bwMode="auto">
          <a:xfrm rot="-1373433">
            <a:off x="3886200" y="57769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 rot="1879721">
            <a:off x="3962400" y="6000750"/>
            <a:ext cx="496888" cy="71438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3" name="Rectangle 7"/>
          <p:cNvSpPr>
            <a:spLocks noChangeArrowheads="1"/>
          </p:cNvSpPr>
          <p:nvPr/>
        </p:nvSpPr>
        <p:spPr bwMode="auto">
          <a:xfrm rot="-2120236">
            <a:off x="4710113" y="6072188"/>
            <a:ext cx="495300" cy="71437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4" name="Rectangle 8"/>
          <p:cNvSpPr>
            <a:spLocks noChangeArrowheads="1"/>
          </p:cNvSpPr>
          <p:nvPr/>
        </p:nvSpPr>
        <p:spPr bwMode="auto">
          <a:xfrm>
            <a:off x="4710113" y="6356350"/>
            <a:ext cx="60325" cy="354013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5" name="Rectangle 9"/>
          <p:cNvSpPr>
            <a:spLocks noChangeArrowheads="1"/>
          </p:cNvSpPr>
          <p:nvPr/>
        </p:nvSpPr>
        <p:spPr bwMode="auto">
          <a:xfrm>
            <a:off x="4397375" y="6427788"/>
            <a:ext cx="61913" cy="2825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6" name="Oval 10"/>
          <p:cNvSpPr>
            <a:spLocks noChangeArrowheads="1"/>
          </p:cNvSpPr>
          <p:nvPr/>
        </p:nvSpPr>
        <p:spPr bwMode="auto">
          <a:xfrm>
            <a:off x="4273550" y="6072188"/>
            <a:ext cx="622300" cy="42545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7" name="Oval 11"/>
          <p:cNvSpPr>
            <a:spLocks noChangeArrowheads="1"/>
          </p:cNvSpPr>
          <p:nvPr/>
        </p:nvSpPr>
        <p:spPr bwMode="auto">
          <a:xfrm rot="1722357">
            <a:off x="4148138" y="65690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8" name="Oval 12"/>
          <p:cNvSpPr>
            <a:spLocks noChangeArrowheads="1"/>
          </p:cNvSpPr>
          <p:nvPr/>
        </p:nvSpPr>
        <p:spPr bwMode="auto">
          <a:xfrm>
            <a:off x="4646613" y="66405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09" name="Oval 13"/>
          <p:cNvSpPr>
            <a:spLocks noChangeArrowheads="1"/>
          </p:cNvSpPr>
          <p:nvPr/>
        </p:nvSpPr>
        <p:spPr bwMode="auto">
          <a:xfrm rot="-1373433">
            <a:off x="5084763" y="58864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10" name="Oval 14"/>
          <p:cNvSpPr>
            <a:spLocks noChangeArrowheads="1"/>
          </p:cNvSpPr>
          <p:nvPr/>
        </p:nvSpPr>
        <p:spPr bwMode="auto">
          <a:xfrm rot="-1373433">
            <a:off x="3900488" y="57880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77711" name="Group 15"/>
          <p:cNvGrpSpPr>
            <a:grpSpLocks/>
          </p:cNvGrpSpPr>
          <p:nvPr/>
        </p:nvGrpSpPr>
        <p:grpSpPr bwMode="auto">
          <a:xfrm>
            <a:off x="4495800" y="6096000"/>
            <a:ext cx="228600" cy="381000"/>
            <a:chOff x="4992" y="1776"/>
            <a:chExt cx="432" cy="720"/>
          </a:xfrm>
        </p:grpSpPr>
        <p:sp>
          <p:nvSpPr>
            <p:cNvPr id="2077712" name="Freeform 16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7713" name="Freeform 17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7714" name="Oval 18"/>
          <p:cNvSpPr>
            <a:spLocks noChangeArrowheads="1"/>
          </p:cNvSpPr>
          <p:nvPr/>
        </p:nvSpPr>
        <p:spPr bwMode="auto">
          <a:xfrm>
            <a:off x="4318000" y="55626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15" name="Freeform 19"/>
          <p:cNvSpPr>
            <a:spLocks/>
          </p:cNvSpPr>
          <p:nvPr/>
        </p:nvSpPr>
        <p:spPr bwMode="auto">
          <a:xfrm flipV="1">
            <a:off x="4510088" y="60198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77716" name="Group 20"/>
          <p:cNvGrpSpPr>
            <a:grpSpLocks/>
          </p:cNvGrpSpPr>
          <p:nvPr/>
        </p:nvGrpSpPr>
        <p:grpSpPr bwMode="auto">
          <a:xfrm>
            <a:off x="4359275" y="5700713"/>
            <a:ext cx="458788" cy="188912"/>
            <a:chOff x="2746" y="3207"/>
            <a:chExt cx="289" cy="119"/>
          </a:xfrm>
        </p:grpSpPr>
        <p:grpSp>
          <p:nvGrpSpPr>
            <p:cNvPr id="2077717" name="Group 21"/>
            <p:cNvGrpSpPr>
              <a:grpSpLocks/>
            </p:cNvGrpSpPr>
            <p:nvPr/>
          </p:nvGrpSpPr>
          <p:grpSpPr bwMode="auto">
            <a:xfrm rot="18259277">
              <a:off x="2754" y="3199"/>
              <a:ext cx="118" cy="134"/>
              <a:chOff x="3801" y="3295"/>
              <a:chExt cx="118" cy="134"/>
            </a:xfrm>
          </p:grpSpPr>
          <p:sp>
            <p:nvSpPr>
              <p:cNvPr id="2077718" name="Oval 22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719" name="Oval 23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7720" name="Group 24"/>
            <p:cNvGrpSpPr>
              <a:grpSpLocks/>
            </p:cNvGrpSpPr>
            <p:nvPr/>
          </p:nvGrpSpPr>
          <p:grpSpPr bwMode="auto">
            <a:xfrm rot="18465996">
              <a:off x="2908" y="3199"/>
              <a:ext cx="118" cy="136"/>
              <a:chOff x="3955" y="3295"/>
              <a:chExt cx="118" cy="136"/>
            </a:xfrm>
          </p:grpSpPr>
          <p:sp>
            <p:nvSpPr>
              <p:cNvPr id="2077721" name="Oval 2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722" name="Oval 2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77723" name="Group 27"/>
          <p:cNvGrpSpPr>
            <a:grpSpLocks/>
          </p:cNvGrpSpPr>
          <p:nvPr/>
        </p:nvGrpSpPr>
        <p:grpSpPr bwMode="auto">
          <a:xfrm>
            <a:off x="5181600" y="5600700"/>
            <a:ext cx="304800" cy="571500"/>
            <a:chOff x="3120" y="4152"/>
            <a:chExt cx="336" cy="792"/>
          </a:xfrm>
        </p:grpSpPr>
        <p:sp>
          <p:nvSpPr>
            <p:cNvPr id="2077724" name="Rectangle 28"/>
            <p:cNvSpPr>
              <a:spLocks noChangeArrowheads="1"/>
            </p:cNvSpPr>
            <p:nvPr/>
          </p:nvSpPr>
          <p:spPr bwMode="auto">
            <a:xfrm>
              <a:off x="3120" y="4152"/>
              <a:ext cx="336" cy="792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725" name="Oval 29"/>
            <p:cNvSpPr>
              <a:spLocks noChangeArrowheads="1"/>
            </p:cNvSpPr>
            <p:nvPr/>
          </p:nvSpPr>
          <p:spPr bwMode="auto">
            <a:xfrm>
              <a:off x="3168" y="4512"/>
              <a:ext cx="240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7727" name="Line 31"/>
          <p:cNvSpPr>
            <a:spLocks noChangeShapeType="1"/>
          </p:cNvSpPr>
          <p:nvPr/>
        </p:nvSpPr>
        <p:spPr bwMode="auto">
          <a:xfrm flipV="1">
            <a:off x="2362200" y="27432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28" name="Line 32"/>
          <p:cNvSpPr>
            <a:spLocks noChangeShapeType="1"/>
          </p:cNvSpPr>
          <p:nvPr/>
        </p:nvSpPr>
        <p:spPr bwMode="auto">
          <a:xfrm>
            <a:off x="2362200" y="2057400"/>
            <a:ext cx="685800" cy="4572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29" name="Line 33"/>
          <p:cNvSpPr>
            <a:spLocks noChangeShapeType="1"/>
          </p:cNvSpPr>
          <p:nvPr/>
        </p:nvSpPr>
        <p:spPr bwMode="auto">
          <a:xfrm flipV="1">
            <a:off x="5029200" y="2590800"/>
            <a:ext cx="9906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30" name="Text Box 34"/>
          <p:cNvSpPr txBox="1">
            <a:spLocks noChangeArrowheads="1"/>
          </p:cNvSpPr>
          <p:nvPr/>
        </p:nvSpPr>
        <p:spPr bwMode="auto">
          <a:xfrm>
            <a:off x="381000" y="16764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A</a:t>
            </a:r>
          </a:p>
        </p:txBody>
      </p:sp>
      <p:sp>
        <p:nvSpPr>
          <p:cNvPr id="2077731" name="Text Box 35"/>
          <p:cNvSpPr txBox="1">
            <a:spLocks noChangeArrowheads="1"/>
          </p:cNvSpPr>
          <p:nvPr/>
        </p:nvSpPr>
        <p:spPr bwMode="auto">
          <a:xfrm>
            <a:off x="381000" y="29718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B</a:t>
            </a:r>
          </a:p>
        </p:txBody>
      </p:sp>
      <p:sp>
        <p:nvSpPr>
          <p:cNvPr id="2077732" name="Text Box 36"/>
          <p:cNvSpPr txBox="1">
            <a:spLocks noChangeArrowheads="1"/>
          </p:cNvSpPr>
          <p:nvPr/>
        </p:nvSpPr>
        <p:spPr bwMode="auto">
          <a:xfrm>
            <a:off x="3124200" y="2286000"/>
            <a:ext cx="185896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C</a:t>
            </a:r>
          </a:p>
        </p:txBody>
      </p:sp>
      <p:sp>
        <p:nvSpPr>
          <p:cNvPr id="2077733" name="Text Box 37"/>
          <p:cNvSpPr txBox="1">
            <a:spLocks noChangeArrowheads="1"/>
          </p:cNvSpPr>
          <p:nvPr/>
        </p:nvSpPr>
        <p:spPr bwMode="auto">
          <a:xfrm>
            <a:off x="6019800" y="2286000"/>
            <a:ext cx="27670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Cancer protein</a:t>
            </a:r>
          </a:p>
        </p:txBody>
      </p:sp>
      <p:sp>
        <p:nvSpPr>
          <p:cNvPr id="2077734" name="Line 38"/>
          <p:cNvSpPr>
            <a:spLocks noChangeShapeType="1"/>
          </p:cNvSpPr>
          <p:nvPr/>
        </p:nvSpPr>
        <p:spPr bwMode="auto">
          <a:xfrm>
            <a:off x="1219200" y="2362200"/>
            <a:ext cx="0" cy="5334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35" name="Text Box 39"/>
          <p:cNvSpPr txBox="1">
            <a:spLocks noChangeArrowheads="1"/>
          </p:cNvSpPr>
          <p:nvPr/>
        </p:nvSpPr>
        <p:spPr bwMode="auto">
          <a:xfrm>
            <a:off x="1295400" y="238125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77736" name="Text Box 40"/>
          <p:cNvSpPr txBox="1">
            <a:spLocks noChangeArrowheads="1"/>
          </p:cNvSpPr>
          <p:nvPr/>
        </p:nvSpPr>
        <p:spPr bwMode="auto">
          <a:xfrm>
            <a:off x="6096000" y="3581400"/>
            <a:ext cx="1873250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D</a:t>
            </a:r>
          </a:p>
        </p:txBody>
      </p:sp>
      <p:sp>
        <p:nvSpPr>
          <p:cNvPr id="2077737" name="Line 41"/>
          <p:cNvSpPr>
            <a:spLocks noChangeShapeType="1"/>
          </p:cNvSpPr>
          <p:nvPr/>
        </p:nvSpPr>
        <p:spPr bwMode="auto">
          <a:xfrm>
            <a:off x="5029200" y="2743200"/>
            <a:ext cx="990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38" name="Line 42"/>
          <p:cNvSpPr>
            <a:spLocks noChangeShapeType="1"/>
          </p:cNvSpPr>
          <p:nvPr/>
        </p:nvSpPr>
        <p:spPr bwMode="auto">
          <a:xfrm>
            <a:off x="7010400" y="2895600"/>
            <a:ext cx="0" cy="6096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39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1814513" cy="588963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Protein E</a:t>
            </a:r>
          </a:p>
        </p:txBody>
      </p:sp>
      <p:sp>
        <p:nvSpPr>
          <p:cNvPr id="2077740" name="Line 44"/>
          <p:cNvSpPr>
            <a:spLocks noChangeShapeType="1"/>
          </p:cNvSpPr>
          <p:nvPr/>
        </p:nvSpPr>
        <p:spPr bwMode="auto">
          <a:xfrm flipH="1" flipV="1">
            <a:off x="3962400" y="1828800"/>
            <a:ext cx="152400" cy="457200"/>
          </a:xfrm>
          <a:prstGeom prst="line">
            <a:avLst/>
          </a:prstGeom>
          <a:noFill/>
          <a:ln w="76200">
            <a:solidFill>
              <a:schemeClr val="hlink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41" name="Text Box 45"/>
          <p:cNvSpPr txBox="1">
            <a:spLocks noChangeArrowheads="1"/>
          </p:cNvSpPr>
          <p:nvPr/>
        </p:nvSpPr>
        <p:spPr bwMode="auto">
          <a:xfrm>
            <a:off x="4191000" y="17526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77742" name="Text Box 46"/>
          <p:cNvSpPr txBox="1">
            <a:spLocks noChangeArrowheads="1"/>
          </p:cNvSpPr>
          <p:nvPr/>
        </p:nvSpPr>
        <p:spPr bwMode="auto">
          <a:xfrm>
            <a:off x="7239000" y="2971800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weak</a:t>
            </a:r>
          </a:p>
        </p:txBody>
      </p:sp>
      <p:sp>
        <p:nvSpPr>
          <p:cNvPr id="2077743" name="Oval 47"/>
          <p:cNvSpPr>
            <a:spLocks noChangeArrowheads="1"/>
          </p:cNvSpPr>
          <p:nvPr/>
        </p:nvSpPr>
        <p:spPr bwMode="auto">
          <a:xfrm rot="-1373433">
            <a:off x="7543800" y="58531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4" name="Rectangle 48"/>
          <p:cNvSpPr>
            <a:spLocks noChangeArrowheads="1"/>
          </p:cNvSpPr>
          <p:nvPr/>
        </p:nvSpPr>
        <p:spPr bwMode="auto">
          <a:xfrm rot="1879721">
            <a:off x="7620000" y="60769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5" name="Rectangle 49"/>
          <p:cNvSpPr>
            <a:spLocks noChangeArrowheads="1"/>
          </p:cNvSpPr>
          <p:nvPr/>
        </p:nvSpPr>
        <p:spPr bwMode="auto">
          <a:xfrm rot="-2120236">
            <a:off x="8367713" y="61483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6" name="Rectangle 50"/>
          <p:cNvSpPr>
            <a:spLocks noChangeArrowheads="1"/>
          </p:cNvSpPr>
          <p:nvPr/>
        </p:nvSpPr>
        <p:spPr bwMode="auto">
          <a:xfrm>
            <a:off x="8367713" y="64325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7" name="Rectangle 51"/>
          <p:cNvSpPr>
            <a:spLocks noChangeArrowheads="1"/>
          </p:cNvSpPr>
          <p:nvPr/>
        </p:nvSpPr>
        <p:spPr bwMode="auto">
          <a:xfrm>
            <a:off x="8054975" y="65039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8" name="Oval 52"/>
          <p:cNvSpPr>
            <a:spLocks noChangeArrowheads="1"/>
          </p:cNvSpPr>
          <p:nvPr/>
        </p:nvSpPr>
        <p:spPr bwMode="auto">
          <a:xfrm>
            <a:off x="7931150" y="61483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49" name="Oval 53"/>
          <p:cNvSpPr>
            <a:spLocks noChangeArrowheads="1"/>
          </p:cNvSpPr>
          <p:nvPr/>
        </p:nvSpPr>
        <p:spPr bwMode="auto">
          <a:xfrm rot="1722357">
            <a:off x="7805738" y="66452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50" name="Oval 54"/>
          <p:cNvSpPr>
            <a:spLocks noChangeArrowheads="1"/>
          </p:cNvSpPr>
          <p:nvPr/>
        </p:nvSpPr>
        <p:spPr bwMode="auto">
          <a:xfrm>
            <a:off x="8304213" y="67167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51" name="Oval 55"/>
          <p:cNvSpPr>
            <a:spLocks noChangeArrowheads="1"/>
          </p:cNvSpPr>
          <p:nvPr/>
        </p:nvSpPr>
        <p:spPr bwMode="auto">
          <a:xfrm rot="-1373433">
            <a:off x="8742363" y="59626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52" name="Oval 56"/>
          <p:cNvSpPr>
            <a:spLocks noChangeArrowheads="1"/>
          </p:cNvSpPr>
          <p:nvPr/>
        </p:nvSpPr>
        <p:spPr bwMode="auto">
          <a:xfrm rot="-1373433">
            <a:off x="7558088" y="58642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77753" name="Group 57"/>
          <p:cNvGrpSpPr>
            <a:grpSpLocks/>
          </p:cNvGrpSpPr>
          <p:nvPr/>
        </p:nvGrpSpPr>
        <p:grpSpPr bwMode="auto">
          <a:xfrm>
            <a:off x="8153400" y="6172200"/>
            <a:ext cx="228600" cy="381000"/>
            <a:chOff x="4992" y="1776"/>
            <a:chExt cx="432" cy="720"/>
          </a:xfrm>
        </p:grpSpPr>
        <p:sp>
          <p:nvSpPr>
            <p:cNvPr id="2077754" name="Freeform 58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7755" name="Freeform 59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7756" name="Oval 60"/>
          <p:cNvSpPr>
            <a:spLocks noChangeArrowheads="1"/>
          </p:cNvSpPr>
          <p:nvPr/>
        </p:nvSpPr>
        <p:spPr bwMode="auto">
          <a:xfrm>
            <a:off x="7975600" y="56388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77757" name="Group 61"/>
          <p:cNvGrpSpPr>
            <a:grpSpLocks/>
          </p:cNvGrpSpPr>
          <p:nvPr/>
        </p:nvGrpSpPr>
        <p:grpSpPr bwMode="auto">
          <a:xfrm rot="18259277">
            <a:off x="8029575" y="5764213"/>
            <a:ext cx="187325" cy="212725"/>
            <a:chOff x="3801" y="3295"/>
            <a:chExt cx="118" cy="134"/>
          </a:xfrm>
        </p:grpSpPr>
        <p:sp>
          <p:nvSpPr>
            <p:cNvPr id="2077758" name="Oval 62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759" name="Oval 63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7760" name="Group 64"/>
          <p:cNvGrpSpPr>
            <a:grpSpLocks/>
          </p:cNvGrpSpPr>
          <p:nvPr/>
        </p:nvGrpSpPr>
        <p:grpSpPr bwMode="auto">
          <a:xfrm rot="18465996">
            <a:off x="8274050" y="5764213"/>
            <a:ext cx="187325" cy="215900"/>
            <a:chOff x="3955" y="3295"/>
            <a:chExt cx="118" cy="136"/>
          </a:xfrm>
        </p:grpSpPr>
        <p:sp>
          <p:nvSpPr>
            <p:cNvPr id="2077761" name="Oval 65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762" name="Oval 66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7763" name="Oval 67"/>
          <p:cNvSpPr>
            <a:spLocks noChangeArrowheads="1"/>
          </p:cNvSpPr>
          <p:nvPr/>
        </p:nvSpPr>
        <p:spPr bwMode="auto">
          <a:xfrm rot="-1373433">
            <a:off x="6248400" y="57769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4" name="Rectangle 68"/>
          <p:cNvSpPr>
            <a:spLocks noChangeArrowheads="1"/>
          </p:cNvSpPr>
          <p:nvPr/>
        </p:nvSpPr>
        <p:spPr bwMode="auto">
          <a:xfrm rot="1879721">
            <a:off x="6324600" y="60007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5" name="Rectangle 69"/>
          <p:cNvSpPr>
            <a:spLocks noChangeArrowheads="1"/>
          </p:cNvSpPr>
          <p:nvPr/>
        </p:nvSpPr>
        <p:spPr bwMode="auto">
          <a:xfrm rot="-2120236">
            <a:off x="7072313" y="60721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6" name="Rectangle 70"/>
          <p:cNvSpPr>
            <a:spLocks noChangeArrowheads="1"/>
          </p:cNvSpPr>
          <p:nvPr/>
        </p:nvSpPr>
        <p:spPr bwMode="auto">
          <a:xfrm>
            <a:off x="7072313" y="63563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7" name="Rectangle 71"/>
          <p:cNvSpPr>
            <a:spLocks noChangeArrowheads="1"/>
          </p:cNvSpPr>
          <p:nvPr/>
        </p:nvSpPr>
        <p:spPr bwMode="auto">
          <a:xfrm>
            <a:off x="6759575" y="64277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8" name="Oval 72"/>
          <p:cNvSpPr>
            <a:spLocks noChangeArrowheads="1"/>
          </p:cNvSpPr>
          <p:nvPr/>
        </p:nvSpPr>
        <p:spPr bwMode="auto">
          <a:xfrm>
            <a:off x="6635750" y="60721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69" name="Oval 73"/>
          <p:cNvSpPr>
            <a:spLocks noChangeArrowheads="1"/>
          </p:cNvSpPr>
          <p:nvPr/>
        </p:nvSpPr>
        <p:spPr bwMode="auto">
          <a:xfrm>
            <a:off x="6680200" y="5562600"/>
            <a:ext cx="498475" cy="568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70" name="Oval 74"/>
          <p:cNvSpPr>
            <a:spLocks noChangeArrowheads="1"/>
          </p:cNvSpPr>
          <p:nvPr/>
        </p:nvSpPr>
        <p:spPr bwMode="auto">
          <a:xfrm rot="1722357">
            <a:off x="6510338" y="65690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71" name="Oval 75"/>
          <p:cNvSpPr>
            <a:spLocks noChangeArrowheads="1"/>
          </p:cNvSpPr>
          <p:nvPr/>
        </p:nvSpPr>
        <p:spPr bwMode="auto">
          <a:xfrm>
            <a:off x="7008813" y="66405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72" name="Oval 76"/>
          <p:cNvSpPr>
            <a:spLocks noChangeArrowheads="1"/>
          </p:cNvSpPr>
          <p:nvPr/>
        </p:nvSpPr>
        <p:spPr bwMode="auto">
          <a:xfrm rot="-1373433">
            <a:off x="7446963" y="58864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73" name="Oval 77"/>
          <p:cNvSpPr>
            <a:spLocks noChangeArrowheads="1"/>
          </p:cNvSpPr>
          <p:nvPr/>
        </p:nvSpPr>
        <p:spPr bwMode="auto">
          <a:xfrm rot="-1373433">
            <a:off x="6262688" y="57880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774" name="Oval 78"/>
          <p:cNvSpPr>
            <a:spLocks noChangeArrowheads="1"/>
          </p:cNvSpPr>
          <p:nvPr/>
        </p:nvSpPr>
        <p:spPr bwMode="auto">
          <a:xfrm>
            <a:off x="6629400" y="53340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77775" name="Group 79"/>
          <p:cNvGrpSpPr>
            <a:grpSpLocks/>
          </p:cNvGrpSpPr>
          <p:nvPr/>
        </p:nvGrpSpPr>
        <p:grpSpPr bwMode="auto">
          <a:xfrm flipH="1">
            <a:off x="6721475" y="5700713"/>
            <a:ext cx="458788" cy="188912"/>
            <a:chOff x="3226" y="3303"/>
            <a:chExt cx="289" cy="119"/>
          </a:xfrm>
        </p:grpSpPr>
        <p:grpSp>
          <p:nvGrpSpPr>
            <p:cNvPr id="2077776" name="Group 80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77777" name="Oval 8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778" name="Oval 8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7779" name="Group 83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77780" name="Oval 8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781" name="Oval 8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77782" name="Line 86"/>
          <p:cNvSpPr>
            <a:spLocks noChangeShapeType="1"/>
          </p:cNvSpPr>
          <p:nvPr/>
        </p:nvSpPr>
        <p:spPr bwMode="auto">
          <a:xfrm>
            <a:off x="7543800" y="50292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83" name="Line 87"/>
          <p:cNvSpPr>
            <a:spLocks noChangeShapeType="1"/>
          </p:cNvSpPr>
          <p:nvPr/>
        </p:nvSpPr>
        <p:spPr bwMode="auto">
          <a:xfrm>
            <a:off x="6858000" y="60198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84" name="Line 88"/>
          <p:cNvSpPr>
            <a:spLocks noChangeShapeType="1"/>
          </p:cNvSpPr>
          <p:nvPr/>
        </p:nvSpPr>
        <p:spPr bwMode="auto">
          <a:xfrm>
            <a:off x="8153400" y="6096000"/>
            <a:ext cx="152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7785" name="Text Box 89"/>
          <p:cNvSpPr txBox="1">
            <a:spLocks noChangeArrowheads="1"/>
          </p:cNvSpPr>
          <p:nvPr/>
        </p:nvSpPr>
        <p:spPr bwMode="auto">
          <a:xfrm>
            <a:off x="3048000" y="3505200"/>
            <a:ext cx="10096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/>
              <a:t>Etc.</a:t>
            </a:r>
          </a:p>
        </p:txBody>
      </p:sp>
      <p:sp>
        <p:nvSpPr>
          <p:cNvPr id="2077786" name="Text Box 90"/>
          <p:cNvSpPr txBox="1">
            <a:spLocks noChangeArrowheads="1"/>
          </p:cNvSpPr>
          <p:nvPr/>
        </p:nvSpPr>
        <p:spPr bwMode="auto">
          <a:xfrm>
            <a:off x="4114800" y="4495800"/>
            <a:ext cx="464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Eliminate protein C again!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Applications</a:t>
            </a:r>
          </a:p>
        </p:txBody>
      </p:sp>
      <p:sp>
        <p:nvSpPr>
          <p:cNvPr id="203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95400"/>
            <a:ext cx="8001000" cy="50292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Linear Causal Case:</a:t>
            </a:r>
            <a:r>
              <a:rPr lang="en-US"/>
              <a:t>  each variable </a:t>
            </a:r>
            <a:r>
              <a:rPr lang="en-US" i="1"/>
              <a:t>X</a:t>
            </a:r>
            <a:r>
              <a:rPr lang="en-US"/>
              <a:t> is a linear function of its parents and a normally distributed hidden variable called an “error term”.  The error terms are mutually independent.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</a:rPr>
              <a:t>Discrete Multinomial Case:</a:t>
            </a:r>
            <a:r>
              <a:rPr lang="en-US"/>
              <a:t>  each variable </a:t>
            </a:r>
            <a:r>
              <a:rPr lang="en-US" i="1"/>
              <a:t>X</a:t>
            </a:r>
            <a:r>
              <a:rPr lang="en-US"/>
              <a:t> takes on a finite range of values.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No unobserved latent confounding causes</a:t>
            </a:r>
          </a:p>
        </p:txBody>
      </p:sp>
      <p:sp>
        <p:nvSpPr>
          <p:cNvPr id="2038787" name="Rectangle 3"/>
          <p:cNvSpPr>
            <a:spLocks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 An Optimistic Concession</a:t>
            </a:r>
          </a:p>
        </p:txBody>
      </p:sp>
      <p:grpSp>
        <p:nvGrpSpPr>
          <p:cNvPr id="2038788" name="Group 4"/>
          <p:cNvGrpSpPr>
            <a:grpSpLocks/>
          </p:cNvGrpSpPr>
          <p:nvPr/>
        </p:nvGrpSpPr>
        <p:grpSpPr bwMode="auto">
          <a:xfrm>
            <a:off x="1905000" y="3200400"/>
            <a:ext cx="4708525" cy="1960563"/>
            <a:chOff x="912" y="1824"/>
            <a:chExt cx="2966" cy="1235"/>
          </a:xfrm>
        </p:grpSpPr>
        <p:sp>
          <p:nvSpPr>
            <p:cNvPr id="2038789" name="Text Box 5"/>
            <p:cNvSpPr txBox="1">
              <a:spLocks noChangeArrowheads="1"/>
            </p:cNvSpPr>
            <p:nvPr/>
          </p:nvSpPr>
          <p:spPr bwMode="auto">
            <a:xfrm>
              <a:off x="1958" y="1892"/>
              <a:ext cx="10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Genetics</a:t>
              </a:r>
            </a:p>
          </p:txBody>
        </p:sp>
        <p:sp>
          <p:nvSpPr>
            <p:cNvPr id="2038790" name="Text Box 6"/>
            <p:cNvSpPr txBox="1">
              <a:spLocks noChangeArrowheads="1"/>
            </p:cNvSpPr>
            <p:nvPr/>
          </p:nvSpPr>
          <p:spPr bwMode="auto">
            <a:xfrm>
              <a:off x="912" y="2688"/>
              <a:ext cx="1063" cy="37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Smoking</a:t>
              </a:r>
            </a:p>
          </p:txBody>
        </p:sp>
        <p:sp>
          <p:nvSpPr>
            <p:cNvPr id="2038791" name="Text Box 7"/>
            <p:cNvSpPr txBox="1">
              <a:spLocks noChangeArrowheads="1"/>
            </p:cNvSpPr>
            <p:nvPr/>
          </p:nvSpPr>
          <p:spPr bwMode="auto">
            <a:xfrm>
              <a:off x="2976" y="2688"/>
              <a:ext cx="902" cy="37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Cancer</a:t>
              </a:r>
            </a:p>
          </p:txBody>
        </p:sp>
        <p:sp>
          <p:nvSpPr>
            <p:cNvPr id="2038792" name="Oval 8"/>
            <p:cNvSpPr>
              <a:spLocks noChangeArrowheads="1"/>
            </p:cNvSpPr>
            <p:nvPr/>
          </p:nvSpPr>
          <p:spPr bwMode="auto">
            <a:xfrm>
              <a:off x="1920" y="1824"/>
              <a:ext cx="1152" cy="48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8793" name="Line 9"/>
            <p:cNvSpPr>
              <a:spLocks noChangeShapeType="1"/>
            </p:cNvSpPr>
            <p:nvPr/>
          </p:nvSpPr>
          <p:spPr bwMode="auto">
            <a:xfrm flipH="1">
              <a:off x="1632" y="2256"/>
              <a:ext cx="576" cy="3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38794" name="Line 10"/>
            <p:cNvSpPr>
              <a:spLocks noChangeShapeType="1"/>
            </p:cNvSpPr>
            <p:nvPr/>
          </p:nvSpPr>
          <p:spPr bwMode="auto">
            <a:xfrm>
              <a:off x="2784" y="2256"/>
              <a:ext cx="528" cy="3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8842" name="AutoShape 58"/>
          <p:cNvSpPr>
            <a:spLocks noChangeArrowheads="1"/>
          </p:cNvSpPr>
          <p:nvPr/>
        </p:nvSpPr>
        <p:spPr bwMode="auto">
          <a:xfrm>
            <a:off x="3886200" y="3124200"/>
            <a:ext cx="990600" cy="990600"/>
          </a:xfrm>
          <a:custGeom>
            <a:avLst/>
            <a:gdLst>
              <a:gd name="G0" fmla="+- 270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  <a:r>
              <a:rPr lang="en-US">
                <a:solidFill>
                  <a:schemeClr val="hlink"/>
                </a:solidFill>
              </a:rPr>
              <a:t>Causal Flipping Theorem</a:t>
            </a:r>
          </a:p>
        </p:txBody>
      </p:sp>
      <p:sp>
        <p:nvSpPr>
          <p:cNvPr id="203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3810000"/>
          </a:xfrm>
          <a:noFill/>
          <a:ln/>
        </p:spPr>
        <p:txBody>
          <a:bodyPr/>
          <a:lstStyle/>
          <a:p>
            <a:r>
              <a:rPr lang="en-US"/>
              <a:t>No matter what a </a:t>
            </a:r>
            <a:r>
              <a:rPr lang="en-US">
                <a:solidFill>
                  <a:schemeClr val="hlink"/>
                </a:solidFill>
              </a:rPr>
              <a:t>consistent</a:t>
            </a:r>
            <a:r>
              <a:rPr lang="en-US"/>
              <a:t> causal discovery procedure has seen so far, there exists a pair </a:t>
            </a:r>
            <a:r>
              <a:rPr lang="en-US" i="1"/>
              <a:t>G</a:t>
            </a:r>
            <a:r>
              <a:rPr lang="en-US"/>
              <a:t>, </a:t>
            </a:r>
            <a:r>
              <a:rPr lang="en-US" i="1"/>
              <a:t>p</a:t>
            </a:r>
            <a:r>
              <a:rPr lang="en-US"/>
              <a:t> satisfying the above assumptions so that the current sample is arbitrarily likely in </a:t>
            </a:r>
            <a:r>
              <a:rPr lang="en-US" i="1"/>
              <a:t>p</a:t>
            </a:r>
            <a:r>
              <a:rPr lang="en-US"/>
              <a:t> and the procedure produces arbitrarily many opposite conclusions in </a:t>
            </a:r>
            <a:r>
              <a:rPr lang="en-US" i="1"/>
              <a:t>p</a:t>
            </a:r>
            <a:r>
              <a:rPr lang="en-US"/>
              <a:t> about an arbitrary causal arrow in </a:t>
            </a:r>
            <a:r>
              <a:rPr lang="en-US" i="1"/>
              <a:t>G</a:t>
            </a:r>
            <a:r>
              <a:rPr lang="en-US"/>
              <a:t> as sample size increases.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2036789" name="Line 53"/>
          <p:cNvSpPr>
            <a:spLocks noChangeShapeType="1"/>
          </p:cNvSpPr>
          <p:nvPr/>
        </p:nvSpPr>
        <p:spPr bwMode="auto">
          <a:xfrm>
            <a:off x="4800600" y="50292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6790" name="Line 54"/>
          <p:cNvSpPr>
            <a:spLocks noChangeShapeType="1"/>
          </p:cNvSpPr>
          <p:nvPr/>
        </p:nvSpPr>
        <p:spPr bwMode="auto">
          <a:xfrm>
            <a:off x="4800600" y="54864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6791" name="Line 55"/>
          <p:cNvSpPr>
            <a:spLocks noChangeShapeType="1"/>
          </p:cNvSpPr>
          <p:nvPr/>
        </p:nvSpPr>
        <p:spPr bwMode="auto">
          <a:xfrm>
            <a:off x="4800600" y="59436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6792" name="Line 56"/>
          <p:cNvSpPr>
            <a:spLocks noChangeShapeType="1"/>
          </p:cNvSpPr>
          <p:nvPr/>
        </p:nvSpPr>
        <p:spPr bwMode="auto">
          <a:xfrm>
            <a:off x="4800600" y="64008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6793" name="Text Box 57"/>
          <p:cNvSpPr txBox="1">
            <a:spLocks noChangeArrowheads="1"/>
          </p:cNvSpPr>
          <p:nvPr/>
        </p:nvSpPr>
        <p:spPr bwMode="auto">
          <a:xfrm>
            <a:off x="5715000" y="48371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36794" name="Text Box 58"/>
          <p:cNvSpPr txBox="1">
            <a:spLocks noChangeArrowheads="1"/>
          </p:cNvSpPr>
          <p:nvPr/>
        </p:nvSpPr>
        <p:spPr bwMode="auto">
          <a:xfrm>
            <a:off x="3886200" y="52578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sp>
        <p:nvSpPr>
          <p:cNvPr id="2036795" name="Text Box 59"/>
          <p:cNvSpPr txBox="1">
            <a:spLocks noChangeArrowheads="1"/>
          </p:cNvSpPr>
          <p:nvPr/>
        </p:nvSpPr>
        <p:spPr bwMode="auto">
          <a:xfrm>
            <a:off x="5791200" y="533400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36796" name="Text Box 60"/>
          <p:cNvSpPr txBox="1">
            <a:spLocks noChangeArrowheads="1"/>
          </p:cNvSpPr>
          <p:nvPr/>
        </p:nvSpPr>
        <p:spPr bwMode="auto">
          <a:xfrm>
            <a:off x="5791200" y="579120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36797" name="Text Box 61"/>
          <p:cNvSpPr txBox="1">
            <a:spLocks noChangeArrowheads="1"/>
          </p:cNvSpPr>
          <p:nvPr/>
        </p:nvSpPr>
        <p:spPr bwMode="auto">
          <a:xfrm>
            <a:off x="3886200" y="57150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sp>
        <p:nvSpPr>
          <p:cNvPr id="2036798" name="Text Box 62"/>
          <p:cNvSpPr txBox="1">
            <a:spLocks noChangeArrowheads="1"/>
          </p:cNvSpPr>
          <p:nvPr/>
        </p:nvSpPr>
        <p:spPr bwMode="auto">
          <a:xfrm>
            <a:off x="3886200" y="61722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grpSp>
        <p:nvGrpSpPr>
          <p:cNvPr id="2036822" name="Group 86"/>
          <p:cNvGrpSpPr>
            <a:grpSpLocks/>
          </p:cNvGrpSpPr>
          <p:nvPr/>
        </p:nvGrpSpPr>
        <p:grpSpPr bwMode="auto">
          <a:xfrm>
            <a:off x="6477000" y="5257800"/>
            <a:ext cx="1198563" cy="1252538"/>
            <a:chOff x="4224" y="3216"/>
            <a:chExt cx="755" cy="789"/>
          </a:xfrm>
        </p:grpSpPr>
        <p:sp>
          <p:nvSpPr>
            <p:cNvPr id="2036801" name="Oval 65"/>
            <p:cNvSpPr>
              <a:spLocks noChangeArrowheads="1"/>
            </p:cNvSpPr>
            <p:nvPr/>
          </p:nvSpPr>
          <p:spPr bwMode="auto">
            <a:xfrm rot="-1373433">
              <a:off x="4224" y="3457"/>
              <a:ext cx="91" cy="7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2" name="Rectangle 66"/>
            <p:cNvSpPr>
              <a:spLocks noChangeArrowheads="1"/>
            </p:cNvSpPr>
            <p:nvPr/>
          </p:nvSpPr>
          <p:spPr bwMode="auto">
            <a:xfrm rot="1879721">
              <a:off x="4266" y="3579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3" name="Rectangle 67"/>
            <p:cNvSpPr>
              <a:spLocks noChangeArrowheads="1"/>
            </p:cNvSpPr>
            <p:nvPr/>
          </p:nvSpPr>
          <p:spPr bwMode="auto">
            <a:xfrm rot="-2120236">
              <a:off x="4673" y="3618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4" name="Rectangle 68"/>
            <p:cNvSpPr>
              <a:spLocks noChangeArrowheads="1"/>
            </p:cNvSpPr>
            <p:nvPr/>
          </p:nvSpPr>
          <p:spPr bwMode="auto">
            <a:xfrm>
              <a:off x="4673" y="3773"/>
              <a:ext cx="33" cy="1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5" name="Rectangle 69"/>
            <p:cNvSpPr>
              <a:spLocks noChangeArrowheads="1"/>
            </p:cNvSpPr>
            <p:nvPr/>
          </p:nvSpPr>
          <p:spPr bwMode="auto">
            <a:xfrm>
              <a:off x="4503" y="3812"/>
              <a:ext cx="33" cy="15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6" name="Oval 70"/>
            <p:cNvSpPr>
              <a:spLocks noChangeArrowheads="1"/>
            </p:cNvSpPr>
            <p:nvPr/>
          </p:nvSpPr>
          <p:spPr bwMode="auto">
            <a:xfrm>
              <a:off x="4435" y="3618"/>
              <a:ext cx="339" cy="23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7" name="Oval 71"/>
            <p:cNvSpPr>
              <a:spLocks noChangeArrowheads="1"/>
            </p:cNvSpPr>
            <p:nvPr/>
          </p:nvSpPr>
          <p:spPr bwMode="auto">
            <a:xfrm>
              <a:off x="4459" y="3341"/>
              <a:ext cx="272" cy="30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8" name="Oval 72"/>
            <p:cNvSpPr>
              <a:spLocks noChangeArrowheads="1"/>
            </p:cNvSpPr>
            <p:nvPr/>
          </p:nvSpPr>
          <p:spPr bwMode="auto">
            <a:xfrm rot="1722357">
              <a:off x="4367" y="3889"/>
              <a:ext cx="169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09" name="Oval 73"/>
            <p:cNvSpPr>
              <a:spLocks noChangeArrowheads="1"/>
            </p:cNvSpPr>
            <p:nvPr/>
          </p:nvSpPr>
          <p:spPr bwMode="auto">
            <a:xfrm>
              <a:off x="4638" y="3928"/>
              <a:ext cx="170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10" name="Oval 74"/>
            <p:cNvSpPr>
              <a:spLocks noChangeArrowheads="1"/>
            </p:cNvSpPr>
            <p:nvPr/>
          </p:nvSpPr>
          <p:spPr bwMode="auto">
            <a:xfrm rot="-1373433">
              <a:off x="4877" y="3517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11" name="Oval 75"/>
            <p:cNvSpPr>
              <a:spLocks noChangeArrowheads="1"/>
            </p:cNvSpPr>
            <p:nvPr/>
          </p:nvSpPr>
          <p:spPr bwMode="auto">
            <a:xfrm rot="-1373433">
              <a:off x="4232" y="3463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12" name="Oval 76"/>
            <p:cNvSpPr>
              <a:spLocks noChangeArrowheads="1"/>
            </p:cNvSpPr>
            <p:nvPr/>
          </p:nvSpPr>
          <p:spPr bwMode="auto">
            <a:xfrm>
              <a:off x="4432" y="3216"/>
              <a:ext cx="290" cy="83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6813" name="Group 77"/>
            <p:cNvGrpSpPr>
              <a:grpSpLocks/>
            </p:cNvGrpSpPr>
            <p:nvPr/>
          </p:nvGrpSpPr>
          <p:grpSpPr bwMode="auto">
            <a:xfrm flipH="1">
              <a:off x="4482" y="3416"/>
              <a:ext cx="250" cy="103"/>
              <a:chOff x="3226" y="3303"/>
              <a:chExt cx="289" cy="119"/>
            </a:xfrm>
          </p:grpSpPr>
          <p:grpSp>
            <p:nvGrpSpPr>
              <p:cNvPr id="2036814" name="Group 78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36815" name="Oval 79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6816" name="Oval 80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6817" name="Group 81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36818" name="Oval 82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6819" name="Oval 83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036820" name="Line 84"/>
            <p:cNvSpPr>
              <a:spLocks noChangeShapeType="1"/>
            </p:cNvSpPr>
            <p:nvPr/>
          </p:nvSpPr>
          <p:spPr bwMode="auto">
            <a:xfrm>
              <a:off x="4556" y="3590"/>
              <a:ext cx="83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36823" name="Group 87"/>
          <p:cNvGrpSpPr>
            <a:grpSpLocks/>
          </p:cNvGrpSpPr>
          <p:nvPr/>
        </p:nvGrpSpPr>
        <p:grpSpPr bwMode="auto">
          <a:xfrm>
            <a:off x="1371600" y="5334000"/>
            <a:ext cx="1447800" cy="1241425"/>
            <a:chOff x="2448" y="3408"/>
            <a:chExt cx="1008" cy="864"/>
          </a:xfrm>
        </p:grpSpPr>
        <p:sp>
          <p:nvSpPr>
            <p:cNvPr id="2036824" name="AutoShape 88"/>
            <p:cNvSpPr>
              <a:spLocks noChangeArrowheads="1"/>
            </p:cNvSpPr>
            <p:nvPr/>
          </p:nvSpPr>
          <p:spPr bwMode="auto">
            <a:xfrm rot="-2069312">
              <a:off x="268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25" name="AutoShape 89"/>
            <p:cNvSpPr>
              <a:spLocks noChangeArrowheads="1"/>
            </p:cNvSpPr>
            <p:nvPr/>
          </p:nvSpPr>
          <p:spPr bwMode="auto">
            <a:xfrm rot="2069312" flipH="1">
              <a:off x="292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26" name="Oval 90"/>
            <p:cNvSpPr>
              <a:spLocks noChangeArrowheads="1"/>
            </p:cNvSpPr>
            <p:nvPr/>
          </p:nvSpPr>
          <p:spPr bwMode="auto">
            <a:xfrm rot="-1373433">
              <a:off x="2448" y="363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27" name="Rectangle 91"/>
            <p:cNvSpPr>
              <a:spLocks noChangeArrowheads="1"/>
            </p:cNvSpPr>
            <p:nvPr/>
          </p:nvSpPr>
          <p:spPr bwMode="auto">
            <a:xfrm rot="1879721">
              <a:off x="2496" y="3780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28" name="Rectangle 92"/>
            <p:cNvSpPr>
              <a:spLocks noChangeArrowheads="1"/>
            </p:cNvSpPr>
            <p:nvPr/>
          </p:nvSpPr>
          <p:spPr bwMode="auto">
            <a:xfrm rot="-2120236">
              <a:off x="2967" y="3825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29" name="Rectangle 93"/>
            <p:cNvSpPr>
              <a:spLocks noChangeArrowheads="1"/>
            </p:cNvSpPr>
            <p:nvPr/>
          </p:nvSpPr>
          <p:spPr bwMode="auto">
            <a:xfrm>
              <a:off x="2967" y="4004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0" name="Rectangle 94"/>
            <p:cNvSpPr>
              <a:spLocks noChangeArrowheads="1"/>
            </p:cNvSpPr>
            <p:nvPr/>
          </p:nvSpPr>
          <p:spPr bwMode="auto">
            <a:xfrm>
              <a:off x="2770" y="4049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1" name="Oval 95"/>
            <p:cNvSpPr>
              <a:spLocks noChangeArrowheads="1"/>
            </p:cNvSpPr>
            <p:nvPr/>
          </p:nvSpPr>
          <p:spPr bwMode="auto">
            <a:xfrm>
              <a:off x="2692" y="3825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2" name="Oval 96"/>
            <p:cNvSpPr>
              <a:spLocks noChangeArrowheads="1"/>
            </p:cNvSpPr>
            <p:nvPr/>
          </p:nvSpPr>
          <p:spPr bwMode="auto">
            <a:xfrm rot="1722357">
              <a:off x="2613" y="4138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3" name="Oval 97"/>
            <p:cNvSpPr>
              <a:spLocks noChangeArrowheads="1"/>
            </p:cNvSpPr>
            <p:nvPr/>
          </p:nvSpPr>
          <p:spPr bwMode="auto">
            <a:xfrm>
              <a:off x="2927" y="4183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4" name="Oval 98"/>
            <p:cNvSpPr>
              <a:spLocks noChangeArrowheads="1"/>
            </p:cNvSpPr>
            <p:nvPr/>
          </p:nvSpPr>
          <p:spPr bwMode="auto">
            <a:xfrm rot="-1373433">
              <a:off x="3203" y="370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35" name="Oval 99"/>
            <p:cNvSpPr>
              <a:spLocks noChangeArrowheads="1"/>
            </p:cNvSpPr>
            <p:nvPr/>
          </p:nvSpPr>
          <p:spPr bwMode="auto">
            <a:xfrm rot="-1373433">
              <a:off x="2457" y="364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6836" name="Group 100"/>
            <p:cNvGrpSpPr>
              <a:grpSpLocks/>
            </p:cNvGrpSpPr>
            <p:nvPr/>
          </p:nvGrpSpPr>
          <p:grpSpPr bwMode="auto">
            <a:xfrm>
              <a:off x="2832" y="3840"/>
              <a:ext cx="144" cy="240"/>
              <a:chOff x="4992" y="1776"/>
              <a:chExt cx="432" cy="720"/>
            </a:xfrm>
          </p:grpSpPr>
          <p:sp>
            <p:nvSpPr>
              <p:cNvPr id="2036837" name="Freeform 101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6838" name="Freeform 102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6839" name="Oval 103"/>
            <p:cNvSpPr>
              <a:spLocks noChangeArrowheads="1"/>
            </p:cNvSpPr>
            <p:nvPr/>
          </p:nvSpPr>
          <p:spPr bwMode="auto">
            <a:xfrm>
              <a:off x="2720" y="3504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40" name="Freeform 104"/>
            <p:cNvSpPr>
              <a:spLocks/>
            </p:cNvSpPr>
            <p:nvPr/>
          </p:nvSpPr>
          <p:spPr bwMode="auto">
            <a:xfrm>
              <a:off x="2841" y="3792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36841" name="Group 105"/>
            <p:cNvGrpSpPr>
              <a:grpSpLocks/>
            </p:cNvGrpSpPr>
            <p:nvPr/>
          </p:nvGrpSpPr>
          <p:grpSpPr bwMode="auto">
            <a:xfrm flipH="1">
              <a:off x="2746" y="3591"/>
              <a:ext cx="289" cy="119"/>
              <a:chOff x="2746" y="3207"/>
              <a:chExt cx="289" cy="119"/>
            </a:xfrm>
          </p:grpSpPr>
          <p:grpSp>
            <p:nvGrpSpPr>
              <p:cNvPr id="2036842" name="Group 106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36843" name="Oval 107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6844" name="Oval 108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6845" name="Group 109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36846" name="Oval 110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6847" name="Oval 111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36848" name="Group 112"/>
            <p:cNvGrpSpPr>
              <a:grpSpLocks/>
            </p:cNvGrpSpPr>
            <p:nvPr/>
          </p:nvGrpSpPr>
          <p:grpSpPr bwMode="auto">
            <a:xfrm>
              <a:off x="3264" y="3528"/>
              <a:ext cx="192" cy="360"/>
              <a:chOff x="3120" y="4152"/>
              <a:chExt cx="336" cy="792"/>
            </a:xfrm>
          </p:grpSpPr>
          <p:sp>
            <p:nvSpPr>
              <p:cNvPr id="2036849" name="Rectangle 113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6850" name="Oval 114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36872" name="Group 136"/>
          <p:cNvGrpSpPr>
            <a:grpSpLocks/>
          </p:cNvGrpSpPr>
          <p:nvPr/>
        </p:nvGrpSpPr>
        <p:grpSpPr bwMode="auto">
          <a:xfrm>
            <a:off x="7620000" y="5495925"/>
            <a:ext cx="1219200" cy="1071563"/>
            <a:chOff x="4752" y="3552"/>
            <a:chExt cx="873" cy="768"/>
          </a:xfrm>
        </p:grpSpPr>
        <p:sp>
          <p:nvSpPr>
            <p:cNvPr id="2036851" name="Oval 115"/>
            <p:cNvSpPr>
              <a:spLocks noChangeArrowheads="1"/>
            </p:cNvSpPr>
            <p:nvPr/>
          </p:nvSpPr>
          <p:spPr bwMode="auto">
            <a:xfrm rot="-1373433">
              <a:off x="4752" y="3687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2" name="Rectangle 116"/>
            <p:cNvSpPr>
              <a:spLocks noChangeArrowheads="1"/>
            </p:cNvSpPr>
            <p:nvPr/>
          </p:nvSpPr>
          <p:spPr bwMode="auto">
            <a:xfrm rot="1879721">
              <a:off x="4800" y="3828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3" name="Rectangle 117"/>
            <p:cNvSpPr>
              <a:spLocks noChangeArrowheads="1"/>
            </p:cNvSpPr>
            <p:nvPr/>
          </p:nvSpPr>
          <p:spPr bwMode="auto">
            <a:xfrm rot="-2120236">
              <a:off x="5271" y="3873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4" name="Rectangle 118"/>
            <p:cNvSpPr>
              <a:spLocks noChangeArrowheads="1"/>
            </p:cNvSpPr>
            <p:nvPr/>
          </p:nvSpPr>
          <p:spPr bwMode="auto">
            <a:xfrm>
              <a:off x="5271" y="4052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5" name="Rectangle 119"/>
            <p:cNvSpPr>
              <a:spLocks noChangeArrowheads="1"/>
            </p:cNvSpPr>
            <p:nvPr/>
          </p:nvSpPr>
          <p:spPr bwMode="auto">
            <a:xfrm>
              <a:off x="5074" y="4097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6" name="Oval 120"/>
            <p:cNvSpPr>
              <a:spLocks noChangeArrowheads="1"/>
            </p:cNvSpPr>
            <p:nvPr/>
          </p:nvSpPr>
          <p:spPr bwMode="auto">
            <a:xfrm>
              <a:off x="4996" y="3873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7" name="Oval 121"/>
            <p:cNvSpPr>
              <a:spLocks noChangeArrowheads="1"/>
            </p:cNvSpPr>
            <p:nvPr/>
          </p:nvSpPr>
          <p:spPr bwMode="auto">
            <a:xfrm rot="1722357">
              <a:off x="4917" y="4186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8" name="Oval 122"/>
            <p:cNvSpPr>
              <a:spLocks noChangeArrowheads="1"/>
            </p:cNvSpPr>
            <p:nvPr/>
          </p:nvSpPr>
          <p:spPr bwMode="auto">
            <a:xfrm>
              <a:off x="5231" y="4231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59" name="Oval 123"/>
            <p:cNvSpPr>
              <a:spLocks noChangeArrowheads="1"/>
            </p:cNvSpPr>
            <p:nvPr/>
          </p:nvSpPr>
          <p:spPr bwMode="auto">
            <a:xfrm rot="-1373433">
              <a:off x="5507" y="375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6860" name="Oval 124"/>
            <p:cNvSpPr>
              <a:spLocks noChangeArrowheads="1"/>
            </p:cNvSpPr>
            <p:nvPr/>
          </p:nvSpPr>
          <p:spPr bwMode="auto">
            <a:xfrm rot="-1373433">
              <a:off x="4761" y="369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6861" name="Group 125"/>
            <p:cNvGrpSpPr>
              <a:grpSpLocks/>
            </p:cNvGrpSpPr>
            <p:nvPr/>
          </p:nvGrpSpPr>
          <p:grpSpPr bwMode="auto">
            <a:xfrm>
              <a:off x="5136" y="3888"/>
              <a:ext cx="144" cy="240"/>
              <a:chOff x="4992" y="1776"/>
              <a:chExt cx="432" cy="720"/>
            </a:xfrm>
          </p:grpSpPr>
          <p:sp>
            <p:nvSpPr>
              <p:cNvPr id="2036862" name="Freeform 126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6863" name="Freeform 127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6864" name="Oval 128"/>
            <p:cNvSpPr>
              <a:spLocks noChangeArrowheads="1"/>
            </p:cNvSpPr>
            <p:nvPr/>
          </p:nvSpPr>
          <p:spPr bwMode="auto">
            <a:xfrm>
              <a:off x="5024" y="3552"/>
              <a:ext cx="314" cy="35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6865" name="Group 129"/>
            <p:cNvGrpSpPr>
              <a:grpSpLocks/>
            </p:cNvGrpSpPr>
            <p:nvPr/>
          </p:nvGrpSpPr>
          <p:grpSpPr bwMode="auto">
            <a:xfrm rot="18259277">
              <a:off x="5058" y="3631"/>
              <a:ext cx="118" cy="134"/>
              <a:chOff x="3801" y="3295"/>
              <a:chExt cx="118" cy="134"/>
            </a:xfrm>
          </p:grpSpPr>
          <p:sp>
            <p:nvSpPr>
              <p:cNvPr id="2036866" name="Oval 130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6867" name="Oval 131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36868" name="Group 132"/>
            <p:cNvGrpSpPr>
              <a:grpSpLocks/>
            </p:cNvGrpSpPr>
            <p:nvPr/>
          </p:nvGrpSpPr>
          <p:grpSpPr bwMode="auto">
            <a:xfrm rot="18465996">
              <a:off x="5212" y="3631"/>
              <a:ext cx="118" cy="136"/>
              <a:chOff x="3955" y="3295"/>
              <a:chExt cx="118" cy="136"/>
            </a:xfrm>
          </p:grpSpPr>
          <p:sp>
            <p:nvSpPr>
              <p:cNvPr id="2036869" name="Oval 133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6870" name="Oval 134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36871" name="Line 135"/>
            <p:cNvSpPr>
              <a:spLocks noChangeShapeType="1"/>
            </p:cNvSpPr>
            <p:nvPr/>
          </p:nvSpPr>
          <p:spPr bwMode="auto">
            <a:xfrm>
              <a:off x="5136" y="3840"/>
              <a:ext cx="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6873" name="AutoShape 137"/>
          <p:cNvSpPr>
            <a:spLocks noChangeArrowheads="1"/>
          </p:cNvSpPr>
          <p:nvPr/>
        </p:nvSpPr>
        <p:spPr bwMode="auto">
          <a:xfrm>
            <a:off x="8305800" y="4876800"/>
            <a:ext cx="609600" cy="457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0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Policy</a:t>
            </a:r>
          </a:p>
        </p:txBody>
      </p:sp>
      <p:sp>
        <p:nvSpPr>
          <p:cNvPr id="2009091" name="Rectangle 3"/>
          <p:cNvSpPr>
            <a:spLocks noChangeArrowheads="1"/>
          </p:cNvSpPr>
          <p:nvPr/>
        </p:nvSpPr>
        <p:spPr bwMode="auto">
          <a:xfrm>
            <a:off x="304800" y="163195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Policy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manipulates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to achieve a change in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pSp>
        <p:nvGrpSpPr>
          <p:cNvPr id="2009092" name="Group 4"/>
          <p:cNvGrpSpPr>
            <a:grpSpLocks/>
          </p:cNvGrpSpPr>
          <p:nvPr/>
        </p:nvGrpSpPr>
        <p:grpSpPr bwMode="auto">
          <a:xfrm>
            <a:off x="4648200" y="5105400"/>
            <a:ext cx="1385888" cy="1219200"/>
            <a:chOff x="3351" y="3168"/>
            <a:chExt cx="873" cy="768"/>
          </a:xfrm>
        </p:grpSpPr>
        <p:sp>
          <p:nvSpPr>
            <p:cNvPr id="2009093" name="Oval 5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4" name="Rectangle 6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5" name="Rectangle 7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6" name="Rectangle 8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7" name="Rectangle 9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8" name="Oval 10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099" name="Oval 11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9100" name="Group 12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009101" name="Oval 1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9102" name="Oval 1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09103" name="Group 15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009104" name="Oval 1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9105" name="Oval 1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9106" name="Oval 18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07" name="Oval 19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08" name="Oval 20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09" name="Oval 21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10" name="Freeform 22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9112" name="Line 24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9113" name="Line 25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9114" name="Text Box 26"/>
          <p:cNvSpPr txBox="1">
            <a:spLocks noChangeArrowheads="1"/>
          </p:cNvSpPr>
          <p:nvPr/>
        </p:nvSpPr>
        <p:spPr bwMode="auto">
          <a:xfrm>
            <a:off x="838200" y="5486400"/>
            <a:ext cx="1781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</p:txBody>
      </p:sp>
      <p:sp>
        <p:nvSpPr>
          <p:cNvPr id="2009115" name="Text Box 27"/>
          <p:cNvSpPr txBox="1">
            <a:spLocks noChangeArrowheads="1"/>
          </p:cNvSpPr>
          <p:nvPr/>
        </p:nvSpPr>
        <p:spPr bwMode="auto">
          <a:xfrm rot="-5400000">
            <a:off x="-552450" y="4133850"/>
            <a:ext cx="2293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Lung cancer</a:t>
            </a:r>
          </a:p>
        </p:txBody>
      </p:sp>
      <p:grpSp>
        <p:nvGrpSpPr>
          <p:cNvPr id="2009155" name="Group 67"/>
          <p:cNvGrpSpPr>
            <a:grpSpLocks/>
          </p:cNvGrpSpPr>
          <p:nvPr/>
        </p:nvGrpSpPr>
        <p:grpSpPr bwMode="auto">
          <a:xfrm rot="332279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09116" name="Oval 28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17" name="Oval 29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18" name="Oval 30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19" name="Oval 31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0" name="Oval 32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1" name="Oval 33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2" name="Oval 34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3" name="Oval 35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4" name="Oval 36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5" name="Oval 3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6" name="Oval 38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7" name="Oval 39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28" name="Oval 40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09129" name="Text Box 41"/>
          <p:cNvSpPr txBox="1">
            <a:spLocks noChangeArrowheads="1"/>
          </p:cNvSpPr>
          <p:nvPr/>
        </p:nvSpPr>
        <p:spPr bwMode="auto">
          <a:xfrm>
            <a:off x="6858000" y="3505200"/>
            <a:ext cx="17954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Prohibit </a:t>
            </a:r>
          </a:p>
          <a:p>
            <a:r>
              <a:rPr lang="en-US"/>
              <a:t>ash trays!</a:t>
            </a:r>
          </a:p>
        </p:txBody>
      </p:sp>
      <p:grpSp>
        <p:nvGrpSpPr>
          <p:cNvPr id="2009130" name="Group 42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09131" name="Oval 43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2" name="Rectangle 44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3" name="Rectangle 45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4" name="Rectangle 46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5" name="Rectangle 47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6" name="Oval 48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7" name="Oval 49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8" name="Oval 50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39" name="Oval 51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9140" name="Oval 52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9141" name="Group 53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09142" name="Freeform 54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9143" name="Freeform 55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9144" name="Oval 56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9145" name="Group 57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09146" name="Oval 5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9147" name="Oval 5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09148" name="Freeform 60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9149" name="Group 61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09150" name="Oval 6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9151" name="Oval 6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09152" name="Line 64"/>
          <p:cNvSpPr>
            <a:spLocks noChangeShapeType="1"/>
          </p:cNvSpPr>
          <p:nvPr/>
        </p:nvSpPr>
        <p:spPr bwMode="auto">
          <a:xfrm>
            <a:off x="7696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9153" name="Text Box 65"/>
          <p:cNvSpPr txBox="1">
            <a:spLocks noChangeArrowheads="1"/>
          </p:cNvSpPr>
          <p:nvPr/>
        </p:nvSpPr>
        <p:spPr bwMode="auto">
          <a:xfrm>
            <a:off x="4038600" y="3048000"/>
            <a:ext cx="2398713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  <a:p>
            <a:r>
              <a:rPr lang="en-US"/>
              <a:t>Linked to</a:t>
            </a:r>
          </a:p>
          <a:p>
            <a:r>
              <a:rPr lang="en-US"/>
              <a:t>Lung cancer!</a:t>
            </a:r>
          </a:p>
        </p:txBody>
      </p:sp>
      <p:sp>
        <p:nvSpPr>
          <p:cNvPr id="2009154" name="Line 66"/>
          <p:cNvSpPr>
            <a:spLocks noChangeShapeType="1"/>
          </p:cNvSpPr>
          <p:nvPr/>
        </p:nvSpPr>
        <p:spPr bwMode="auto">
          <a:xfrm>
            <a:off x="52578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9156" name="Line 68"/>
          <p:cNvSpPr>
            <a:spLocks noChangeShapeType="1"/>
          </p:cNvSpPr>
          <p:nvPr/>
        </p:nvSpPr>
        <p:spPr bwMode="auto">
          <a:xfrm flipH="1">
            <a:off x="914400" y="3276600"/>
            <a:ext cx="2590800" cy="2209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  <a:r>
              <a:rPr lang="en-US">
                <a:solidFill>
                  <a:schemeClr val="hlink"/>
                </a:solidFill>
              </a:rPr>
              <a:t>Causal Flipping Theorem </a:t>
            </a:r>
          </a:p>
        </p:txBody>
      </p:sp>
      <p:sp>
        <p:nvSpPr>
          <p:cNvPr id="207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3810000"/>
          </a:xfrm>
          <a:noFill/>
          <a:ln/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Every consistent causal inference method</a:t>
            </a:r>
            <a:r>
              <a:rPr lang="en-US"/>
              <a:t> is covered.  </a:t>
            </a:r>
          </a:p>
          <a:p>
            <a:r>
              <a:rPr lang="en-US"/>
              <a:t>Therefore, multiple instability is an </a:t>
            </a:r>
            <a:r>
              <a:rPr lang="en-US">
                <a:solidFill>
                  <a:schemeClr val="hlink"/>
                </a:solidFill>
              </a:rPr>
              <a:t>intrinsic feature</a:t>
            </a:r>
            <a:r>
              <a:rPr lang="en-US"/>
              <a:t> of the causal discovery problem.  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2078724" name="Line 4"/>
          <p:cNvSpPr>
            <a:spLocks noChangeShapeType="1"/>
          </p:cNvSpPr>
          <p:nvPr/>
        </p:nvSpPr>
        <p:spPr bwMode="auto">
          <a:xfrm>
            <a:off x="4800600" y="50292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725" name="Line 5"/>
          <p:cNvSpPr>
            <a:spLocks noChangeShapeType="1"/>
          </p:cNvSpPr>
          <p:nvPr/>
        </p:nvSpPr>
        <p:spPr bwMode="auto">
          <a:xfrm>
            <a:off x="4800600" y="54864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726" name="Line 6"/>
          <p:cNvSpPr>
            <a:spLocks noChangeShapeType="1"/>
          </p:cNvSpPr>
          <p:nvPr/>
        </p:nvSpPr>
        <p:spPr bwMode="auto">
          <a:xfrm>
            <a:off x="4800600" y="59436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727" name="Line 7"/>
          <p:cNvSpPr>
            <a:spLocks noChangeShapeType="1"/>
          </p:cNvSpPr>
          <p:nvPr/>
        </p:nvSpPr>
        <p:spPr bwMode="auto">
          <a:xfrm>
            <a:off x="4800600" y="6400800"/>
            <a:ext cx="914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728" name="Text Box 8"/>
          <p:cNvSpPr txBox="1">
            <a:spLocks noChangeArrowheads="1"/>
          </p:cNvSpPr>
          <p:nvPr/>
        </p:nvSpPr>
        <p:spPr bwMode="auto">
          <a:xfrm>
            <a:off x="5715000" y="4837113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78729" name="Text Box 9"/>
          <p:cNvSpPr txBox="1">
            <a:spLocks noChangeArrowheads="1"/>
          </p:cNvSpPr>
          <p:nvPr/>
        </p:nvSpPr>
        <p:spPr bwMode="auto">
          <a:xfrm>
            <a:off x="3886200" y="52578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sp>
        <p:nvSpPr>
          <p:cNvPr id="2078730" name="Text Box 10"/>
          <p:cNvSpPr txBox="1">
            <a:spLocks noChangeArrowheads="1"/>
          </p:cNvSpPr>
          <p:nvPr/>
        </p:nvSpPr>
        <p:spPr bwMode="auto">
          <a:xfrm>
            <a:off x="5791200" y="533400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78731" name="Text Box 11"/>
          <p:cNvSpPr txBox="1">
            <a:spLocks noChangeArrowheads="1"/>
          </p:cNvSpPr>
          <p:nvPr/>
        </p:nvSpPr>
        <p:spPr bwMode="auto">
          <a:xfrm>
            <a:off x="5791200" y="5791200"/>
            <a:ext cx="55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oops</a:t>
            </a:r>
          </a:p>
        </p:txBody>
      </p:sp>
      <p:sp>
        <p:nvSpPr>
          <p:cNvPr id="2078732" name="Text Box 12"/>
          <p:cNvSpPr txBox="1">
            <a:spLocks noChangeArrowheads="1"/>
          </p:cNvSpPr>
          <p:nvPr/>
        </p:nvSpPr>
        <p:spPr bwMode="auto">
          <a:xfrm>
            <a:off x="3886200" y="57150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sp>
        <p:nvSpPr>
          <p:cNvPr id="2078733" name="Text Box 13"/>
          <p:cNvSpPr txBox="1">
            <a:spLocks noChangeArrowheads="1"/>
          </p:cNvSpPr>
          <p:nvPr/>
        </p:nvSpPr>
        <p:spPr bwMode="auto">
          <a:xfrm>
            <a:off x="3886200" y="6172200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I meant</a:t>
            </a:r>
          </a:p>
        </p:txBody>
      </p:sp>
      <p:grpSp>
        <p:nvGrpSpPr>
          <p:cNvPr id="2078734" name="Group 14"/>
          <p:cNvGrpSpPr>
            <a:grpSpLocks/>
          </p:cNvGrpSpPr>
          <p:nvPr/>
        </p:nvGrpSpPr>
        <p:grpSpPr bwMode="auto">
          <a:xfrm>
            <a:off x="6477000" y="5257800"/>
            <a:ext cx="1198563" cy="1252538"/>
            <a:chOff x="4224" y="3216"/>
            <a:chExt cx="755" cy="789"/>
          </a:xfrm>
        </p:grpSpPr>
        <p:sp>
          <p:nvSpPr>
            <p:cNvPr id="2078735" name="Oval 15"/>
            <p:cNvSpPr>
              <a:spLocks noChangeArrowheads="1"/>
            </p:cNvSpPr>
            <p:nvPr/>
          </p:nvSpPr>
          <p:spPr bwMode="auto">
            <a:xfrm rot="-1373433">
              <a:off x="4224" y="3457"/>
              <a:ext cx="91" cy="7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36" name="Rectangle 16"/>
            <p:cNvSpPr>
              <a:spLocks noChangeArrowheads="1"/>
            </p:cNvSpPr>
            <p:nvPr/>
          </p:nvSpPr>
          <p:spPr bwMode="auto">
            <a:xfrm rot="1879721">
              <a:off x="4266" y="3579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37" name="Rectangle 17"/>
            <p:cNvSpPr>
              <a:spLocks noChangeArrowheads="1"/>
            </p:cNvSpPr>
            <p:nvPr/>
          </p:nvSpPr>
          <p:spPr bwMode="auto">
            <a:xfrm rot="-2120236">
              <a:off x="4673" y="3618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38" name="Rectangle 18"/>
            <p:cNvSpPr>
              <a:spLocks noChangeArrowheads="1"/>
            </p:cNvSpPr>
            <p:nvPr/>
          </p:nvSpPr>
          <p:spPr bwMode="auto">
            <a:xfrm>
              <a:off x="4673" y="3773"/>
              <a:ext cx="33" cy="1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39" name="Rectangle 19"/>
            <p:cNvSpPr>
              <a:spLocks noChangeArrowheads="1"/>
            </p:cNvSpPr>
            <p:nvPr/>
          </p:nvSpPr>
          <p:spPr bwMode="auto">
            <a:xfrm>
              <a:off x="4503" y="3812"/>
              <a:ext cx="33" cy="15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0" name="Oval 20"/>
            <p:cNvSpPr>
              <a:spLocks noChangeArrowheads="1"/>
            </p:cNvSpPr>
            <p:nvPr/>
          </p:nvSpPr>
          <p:spPr bwMode="auto">
            <a:xfrm>
              <a:off x="4435" y="3618"/>
              <a:ext cx="339" cy="23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1" name="Oval 21"/>
            <p:cNvSpPr>
              <a:spLocks noChangeArrowheads="1"/>
            </p:cNvSpPr>
            <p:nvPr/>
          </p:nvSpPr>
          <p:spPr bwMode="auto">
            <a:xfrm>
              <a:off x="4459" y="3341"/>
              <a:ext cx="272" cy="30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2" name="Oval 22"/>
            <p:cNvSpPr>
              <a:spLocks noChangeArrowheads="1"/>
            </p:cNvSpPr>
            <p:nvPr/>
          </p:nvSpPr>
          <p:spPr bwMode="auto">
            <a:xfrm rot="1722357">
              <a:off x="4367" y="3889"/>
              <a:ext cx="169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3" name="Oval 23"/>
            <p:cNvSpPr>
              <a:spLocks noChangeArrowheads="1"/>
            </p:cNvSpPr>
            <p:nvPr/>
          </p:nvSpPr>
          <p:spPr bwMode="auto">
            <a:xfrm>
              <a:off x="4638" y="3928"/>
              <a:ext cx="170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4" name="Oval 24"/>
            <p:cNvSpPr>
              <a:spLocks noChangeArrowheads="1"/>
            </p:cNvSpPr>
            <p:nvPr/>
          </p:nvSpPr>
          <p:spPr bwMode="auto">
            <a:xfrm rot="-1373433">
              <a:off x="4877" y="3517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5" name="Oval 25"/>
            <p:cNvSpPr>
              <a:spLocks noChangeArrowheads="1"/>
            </p:cNvSpPr>
            <p:nvPr/>
          </p:nvSpPr>
          <p:spPr bwMode="auto">
            <a:xfrm rot="-1373433">
              <a:off x="4232" y="3463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46" name="Oval 26"/>
            <p:cNvSpPr>
              <a:spLocks noChangeArrowheads="1"/>
            </p:cNvSpPr>
            <p:nvPr/>
          </p:nvSpPr>
          <p:spPr bwMode="auto">
            <a:xfrm>
              <a:off x="4432" y="3216"/>
              <a:ext cx="290" cy="83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8747" name="Group 27"/>
            <p:cNvGrpSpPr>
              <a:grpSpLocks/>
            </p:cNvGrpSpPr>
            <p:nvPr/>
          </p:nvGrpSpPr>
          <p:grpSpPr bwMode="auto">
            <a:xfrm flipH="1">
              <a:off x="4482" y="3416"/>
              <a:ext cx="250" cy="103"/>
              <a:chOff x="3226" y="3303"/>
              <a:chExt cx="289" cy="119"/>
            </a:xfrm>
          </p:grpSpPr>
          <p:grpSp>
            <p:nvGrpSpPr>
              <p:cNvPr id="2078748" name="Group 28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78749" name="Oval 29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8750" name="Oval 30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78751" name="Group 31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78752" name="Oval 32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8753" name="Oval 33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078754" name="Line 34"/>
            <p:cNvSpPr>
              <a:spLocks noChangeShapeType="1"/>
            </p:cNvSpPr>
            <p:nvPr/>
          </p:nvSpPr>
          <p:spPr bwMode="auto">
            <a:xfrm>
              <a:off x="4556" y="3590"/>
              <a:ext cx="83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78755" name="Group 35"/>
          <p:cNvGrpSpPr>
            <a:grpSpLocks/>
          </p:cNvGrpSpPr>
          <p:nvPr/>
        </p:nvGrpSpPr>
        <p:grpSpPr bwMode="auto">
          <a:xfrm>
            <a:off x="1371600" y="5334000"/>
            <a:ext cx="1447800" cy="1241425"/>
            <a:chOff x="2448" y="3408"/>
            <a:chExt cx="1008" cy="864"/>
          </a:xfrm>
        </p:grpSpPr>
        <p:sp>
          <p:nvSpPr>
            <p:cNvPr id="2078756" name="AutoShape 36"/>
            <p:cNvSpPr>
              <a:spLocks noChangeArrowheads="1"/>
            </p:cNvSpPr>
            <p:nvPr/>
          </p:nvSpPr>
          <p:spPr bwMode="auto">
            <a:xfrm rot="-2069312">
              <a:off x="268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57" name="AutoShape 37"/>
            <p:cNvSpPr>
              <a:spLocks noChangeArrowheads="1"/>
            </p:cNvSpPr>
            <p:nvPr/>
          </p:nvSpPr>
          <p:spPr bwMode="auto">
            <a:xfrm rot="2069312" flipH="1">
              <a:off x="292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58" name="Oval 38"/>
            <p:cNvSpPr>
              <a:spLocks noChangeArrowheads="1"/>
            </p:cNvSpPr>
            <p:nvPr/>
          </p:nvSpPr>
          <p:spPr bwMode="auto">
            <a:xfrm rot="-1373433">
              <a:off x="2448" y="363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59" name="Rectangle 39"/>
            <p:cNvSpPr>
              <a:spLocks noChangeArrowheads="1"/>
            </p:cNvSpPr>
            <p:nvPr/>
          </p:nvSpPr>
          <p:spPr bwMode="auto">
            <a:xfrm rot="1879721">
              <a:off x="2496" y="3780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0" name="Rectangle 40"/>
            <p:cNvSpPr>
              <a:spLocks noChangeArrowheads="1"/>
            </p:cNvSpPr>
            <p:nvPr/>
          </p:nvSpPr>
          <p:spPr bwMode="auto">
            <a:xfrm rot="-2120236">
              <a:off x="2967" y="3825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1" name="Rectangle 41"/>
            <p:cNvSpPr>
              <a:spLocks noChangeArrowheads="1"/>
            </p:cNvSpPr>
            <p:nvPr/>
          </p:nvSpPr>
          <p:spPr bwMode="auto">
            <a:xfrm>
              <a:off x="2967" y="4004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2" name="Rectangle 42"/>
            <p:cNvSpPr>
              <a:spLocks noChangeArrowheads="1"/>
            </p:cNvSpPr>
            <p:nvPr/>
          </p:nvSpPr>
          <p:spPr bwMode="auto">
            <a:xfrm>
              <a:off x="2770" y="4049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3" name="Oval 43"/>
            <p:cNvSpPr>
              <a:spLocks noChangeArrowheads="1"/>
            </p:cNvSpPr>
            <p:nvPr/>
          </p:nvSpPr>
          <p:spPr bwMode="auto">
            <a:xfrm>
              <a:off x="2692" y="3825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4" name="Oval 44"/>
            <p:cNvSpPr>
              <a:spLocks noChangeArrowheads="1"/>
            </p:cNvSpPr>
            <p:nvPr/>
          </p:nvSpPr>
          <p:spPr bwMode="auto">
            <a:xfrm rot="1722357">
              <a:off x="2613" y="4138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5" name="Oval 45"/>
            <p:cNvSpPr>
              <a:spLocks noChangeArrowheads="1"/>
            </p:cNvSpPr>
            <p:nvPr/>
          </p:nvSpPr>
          <p:spPr bwMode="auto">
            <a:xfrm>
              <a:off x="2927" y="4183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6" name="Oval 46"/>
            <p:cNvSpPr>
              <a:spLocks noChangeArrowheads="1"/>
            </p:cNvSpPr>
            <p:nvPr/>
          </p:nvSpPr>
          <p:spPr bwMode="auto">
            <a:xfrm rot="-1373433">
              <a:off x="3203" y="370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67" name="Oval 47"/>
            <p:cNvSpPr>
              <a:spLocks noChangeArrowheads="1"/>
            </p:cNvSpPr>
            <p:nvPr/>
          </p:nvSpPr>
          <p:spPr bwMode="auto">
            <a:xfrm rot="-1373433">
              <a:off x="2457" y="364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8768" name="Group 48"/>
            <p:cNvGrpSpPr>
              <a:grpSpLocks/>
            </p:cNvGrpSpPr>
            <p:nvPr/>
          </p:nvGrpSpPr>
          <p:grpSpPr bwMode="auto">
            <a:xfrm>
              <a:off x="2832" y="3840"/>
              <a:ext cx="144" cy="240"/>
              <a:chOff x="4992" y="1776"/>
              <a:chExt cx="432" cy="720"/>
            </a:xfrm>
          </p:grpSpPr>
          <p:sp>
            <p:nvSpPr>
              <p:cNvPr id="2078769" name="Freeform 49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770" name="Freeform 50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8771" name="Oval 51"/>
            <p:cNvSpPr>
              <a:spLocks noChangeArrowheads="1"/>
            </p:cNvSpPr>
            <p:nvPr/>
          </p:nvSpPr>
          <p:spPr bwMode="auto">
            <a:xfrm>
              <a:off x="2720" y="3504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72" name="Freeform 52"/>
            <p:cNvSpPr>
              <a:spLocks/>
            </p:cNvSpPr>
            <p:nvPr/>
          </p:nvSpPr>
          <p:spPr bwMode="auto">
            <a:xfrm>
              <a:off x="2841" y="3792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78773" name="Group 53"/>
            <p:cNvGrpSpPr>
              <a:grpSpLocks/>
            </p:cNvGrpSpPr>
            <p:nvPr/>
          </p:nvGrpSpPr>
          <p:grpSpPr bwMode="auto">
            <a:xfrm flipH="1">
              <a:off x="2746" y="3591"/>
              <a:ext cx="289" cy="119"/>
              <a:chOff x="2746" y="3207"/>
              <a:chExt cx="289" cy="119"/>
            </a:xfrm>
          </p:grpSpPr>
          <p:grpSp>
            <p:nvGrpSpPr>
              <p:cNvPr id="2078774" name="Group 54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78775" name="Oval 55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8776" name="Oval 56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78777" name="Group 57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78778" name="Oval 58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8779" name="Oval 59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78780" name="Group 60"/>
            <p:cNvGrpSpPr>
              <a:grpSpLocks/>
            </p:cNvGrpSpPr>
            <p:nvPr/>
          </p:nvGrpSpPr>
          <p:grpSpPr bwMode="auto">
            <a:xfrm>
              <a:off x="3264" y="3528"/>
              <a:ext cx="192" cy="360"/>
              <a:chOff x="3120" y="4152"/>
              <a:chExt cx="336" cy="792"/>
            </a:xfrm>
          </p:grpSpPr>
          <p:sp>
            <p:nvSpPr>
              <p:cNvPr id="2078781" name="Rectangle 61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782" name="Oval 62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78783" name="Group 63"/>
          <p:cNvGrpSpPr>
            <a:grpSpLocks/>
          </p:cNvGrpSpPr>
          <p:nvPr/>
        </p:nvGrpSpPr>
        <p:grpSpPr bwMode="auto">
          <a:xfrm>
            <a:off x="7620000" y="5495925"/>
            <a:ext cx="1219200" cy="1071563"/>
            <a:chOff x="4752" y="3552"/>
            <a:chExt cx="873" cy="768"/>
          </a:xfrm>
        </p:grpSpPr>
        <p:sp>
          <p:nvSpPr>
            <p:cNvPr id="2078784" name="Oval 64"/>
            <p:cNvSpPr>
              <a:spLocks noChangeArrowheads="1"/>
            </p:cNvSpPr>
            <p:nvPr/>
          </p:nvSpPr>
          <p:spPr bwMode="auto">
            <a:xfrm rot="-1373433">
              <a:off x="4752" y="3687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5" name="Rectangle 65"/>
            <p:cNvSpPr>
              <a:spLocks noChangeArrowheads="1"/>
            </p:cNvSpPr>
            <p:nvPr/>
          </p:nvSpPr>
          <p:spPr bwMode="auto">
            <a:xfrm rot="1879721">
              <a:off x="4800" y="3828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6" name="Rectangle 66"/>
            <p:cNvSpPr>
              <a:spLocks noChangeArrowheads="1"/>
            </p:cNvSpPr>
            <p:nvPr/>
          </p:nvSpPr>
          <p:spPr bwMode="auto">
            <a:xfrm rot="-2120236">
              <a:off x="5271" y="3873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7" name="Rectangle 67"/>
            <p:cNvSpPr>
              <a:spLocks noChangeArrowheads="1"/>
            </p:cNvSpPr>
            <p:nvPr/>
          </p:nvSpPr>
          <p:spPr bwMode="auto">
            <a:xfrm>
              <a:off x="5271" y="4052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8" name="Rectangle 68"/>
            <p:cNvSpPr>
              <a:spLocks noChangeArrowheads="1"/>
            </p:cNvSpPr>
            <p:nvPr/>
          </p:nvSpPr>
          <p:spPr bwMode="auto">
            <a:xfrm>
              <a:off x="5074" y="4097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89" name="Oval 69"/>
            <p:cNvSpPr>
              <a:spLocks noChangeArrowheads="1"/>
            </p:cNvSpPr>
            <p:nvPr/>
          </p:nvSpPr>
          <p:spPr bwMode="auto">
            <a:xfrm>
              <a:off x="4996" y="3873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0" name="Oval 70"/>
            <p:cNvSpPr>
              <a:spLocks noChangeArrowheads="1"/>
            </p:cNvSpPr>
            <p:nvPr/>
          </p:nvSpPr>
          <p:spPr bwMode="auto">
            <a:xfrm rot="1722357">
              <a:off x="4917" y="4186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1" name="Oval 71"/>
            <p:cNvSpPr>
              <a:spLocks noChangeArrowheads="1"/>
            </p:cNvSpPr>
            <p:nvPr/>
          </p:nvSpPr>
          <p:spPr bwMode="auto">
            <a:xfrm>
              <a:off x="5231" y="4231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2" name="Oval 72"/>
            <p:cNvSpPr>
              <a:spLocks noChangeArrowheads="1"/>
            </p:cNvSpPr>
            <p:nvPr/>
          </p:nvSpPr>
          <p:spPr bwMode="auto">
            <a:xfrm rot="-1373433">
              <a:off x="5507" y="375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93" name="Oval 73"/>
            <p:cNvSpPr>
              <a:spLocks noChangeArrowheads="1"/>
            </p:cNvSpPr>
            <p:nvPr/>
          </p:nvSpPr>
          <p:spPr bwMode="auto">
            <a:xfrm rot="-1373433">
              <a:off x="4761" y="369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8794" name="Group 74"/>
            <p:cNvGrpSpPr>
              <a:grpSpLocks/>
            </p:cNvGrpSpPr>
            <p:nvPr/>
          </p:nvGrpSpPr>
          <p:grpSpPr bwMode="auto">
            <a:xfrm>
              <a:off x="5136" y="3888"/>
              <a:ext cx="144" cy="240"/>
              <a:chOff x="4992" y="1776"/>
              <a:chExt cx="432" cy="720"/>
            </a:xfrm>
          </p:grpSpPr>
          <p:sp>
            <p:nvSpPr>
              <p:cNvPr id="2078795" name="Freeform 75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796" name="Freeform 76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78797" name="Oval 77"/>
            <p:cNvSpPr>
              <a:spLocks noChangeArrowheads="1"/>
            </p:cNvSpPr>
            <p:nvPr/>
          </p:nvSpPr>
          <p:spPr bwMode="auto">
            <a:xfrm>
              <a:off x="5024" y="3552"/>
              <a:ext cx="314" cy="35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78798" name="Group 78"/>
            <p:cNvGrpSpPr>
              <a:grpSpLocks/>
            </p:cNvGrpSpPr>
            <p:nvPr/>
          </p:nvGrpSpPr>
          <p:grpSpPr bwMode="auto">
            <a:xfrm rot="18259277">
              <a:off x="5058" y="3631"/>
              <a:ext cx="118" cy="134"/>
              <a:chOff x="3801" y="3295"/>
              <a:chExt cx="118" cy="134"/>
            </a:xfrm>
          </p:grpSpPr>
          <p:sp>
            <p:nvSpPr>
              <p:cNvPr id="2078799" name="Oval 7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800" name="Oval 8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8801" name="Group 81"/>
            <p:cNvGrpSpPr>
              <a:grpSpLocks/>
            </p:cNvGrpSpPr>
            <p:nvPr/>
          </p:nvGrpSpPr>
          <p:grpSpPr bwMode="auto">
            <a:xfrm rot="18465996">
              <a:off x="5212" y="3631"/>
              <a:ext cx="118" cy="136"/>
              <a:chOff x="3955" y="3295"/>
              <a:chExt cx="118" cy="136"/>
            </a:xfrm>
          </p:grpSpPr>
          <p:sp>
            <p:nvSpPr>
              <p:cNvPr id="2078802" name="Oval 8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803" name="Oval 8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78804" name="Line 84"/>
            <p:cNvSpPr>
              <a:spLocks noChangeShapeType="1"/>
            </p:cNvSpPr>
            <p:nvPr/>
          </p:nvSpPr>
          <p:spPr bwMode="auto">
            <a:xfrm>
              <a:off x="5136" y="3840"/>
              <a:ext cx="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78805" name="AutoShape 85"/>
          <p:cNvSpPr>
            <a:spLocks noChangeArrowheads="1"/>
          </p:cNvSpPr>
          <p:nvPr/>
        </p:nvSpPr>
        <p:spPr bwMode="auto">
          <a:xfrm>
            <a:off x="8305800" y="4876800"/>
            <a:ext cx="609600" cy="457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9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Crooked Course</a:t>
            </a:r>
            <a:endParaRPr lang="en-US">
              <a:solidFill>
                <a:schemeClr val="hlink"/>
              </a:solidFill>
            </a:endParaRPr>
          </a:p>
        </p:txBody>
      </p:sp>
      <p:sp>
        <p:nvSpPr>
          <p:cNvPr id="2079747" name="Rectangle 3"/>
          <p:cNvSpPr>
            <a:spLocks noChangeArrowheads="1"/>
          </p:cNvSpPr>
          <p:nvPr/>
        </p:nvSpPr>
        <p:spPr bwMode="auto">
          <a:xfrm>
            <a:off x="685800" y="1676400"/>
            <a:ext cx="807720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b="0" i="0"/>
              <a:t>"Living in the midst of ignorance and considering themselves intelligent and enlightened, </a:t>
            </a:r>
            <a:r>
              <a:rPr lang="en-US" b="0" i="0">
                <a:solidFill>
                  <a:schemeClr val="hlink"/>
                </a:solidFill>
              </a:rPr>
              <a:t>the senseless people go round and round, following crooked courses</a:t>
            </a:r>
            <a:r>
              <a:rPr lang="en-US" b="0" i="0"/>
              <a:t>, just like the blind led by the blind."  </a:t>
            </a:r>
            <a:r>
              <a:rPr lang="en-US" b="0"/>
              <a:t>Katha Upanishad</a:t>
            </a:r>
            <a:r>
              <a:rPr lang="en-US" b="0" i="0"/>
              <a:t>, I. ii. 5.</a:t>
            </a:r>
            <a:r>
              <a:rPr 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98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81000"/>
            <a:ext cx="8077200" cy="1143000"/>
          </a:xfrm>
        </p:spPr>
        <p:txBody>
          <a:bodyPr/>
          <a:lstStyle/>
          <a:p>
            <a:r>
              <a:rPr lang="en-US"/>
              <a:t>Extremist Reaction</a:t>
            </a:r>
          </a:p>
        </p:txBody>
      </p:sp>
      <p:sp>
        <p:nvSpPr>
          <p:cNvPr id="203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2971800"/>
          </a:xfrm>
          <a:noFill/>
          <a:ln/>
        </p:spPr>
        <p:txBody>
          <a:bodyPr/>
          <a:lstStyle/>
          <a:p>
            <a:r>
              <a:rPr lang="en-US"/>
              <a:t>Since causal discovery cannot lead straight to the truth, it is </a:t>
            </a:r>
            <a:r>
              <a:rPr lang="en-US">
                <a:solidFill>
                  <a:schemeClr val="hlink"/>
                </a:solidFill>
              </a:rPr>
              <a:t>not justified.</a:t>
            </a:r>
            <a:endParaRPr lang="en-US"/>
          </a:p>
        </p:txBody>
      </p:sp>
      <p:grpSp>
        <p:nvGrpSpPr>
          <p:cNvPr id="2039866" name="Group 58"/>
          <p:cNvGrpSpPr>
            <a:grpSpLocks/>
          </p:cNvGrpSpPr>
          <p:nvPr/>
        </p:nvGrpSpPr>
        <p:grpSpPr bwMode="auto">
          <a:xfrm>
            <a:off x="6477000" y="5257800"/>
            <a:ext cx="1198563" cy="1252538"/>
            <a:chOff x="4224" y="3216"/>
            <a:chExt cx="755" cy="789"/>
          </a:xfrm>
        </p:grpSpPr>
        <p:sp>
          <p:nvSpPr>
            <p:cNvPr id="2039867" name="Oval 59"/>
            <p:cNvSpPr>
              <a:spLocks noChangeArrowheads="1"/>
            </p:cNvSpPr>
            <p:nvPr/>
          </p:nvSpPr>
          <p:spPr bwMode="auto">
            <a:xfrm rot="-1373433">
              <a:off x="4224" y="3457"/>
              <a:ext cx="91" cy="7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68" name="Rectangle 60"/>
            <p:cNvSpPr>
              <a:spLocks noChangeArrowheads="1"/>
            </p:cNvSpPr>
            <p:nvPr/>
          </p:nvSpPr>
          <p:spPr bwMode="auto">
            <a:xfrm rot="1879721">
              <a:off x="4266" y="3579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69" name="Rectangle 61"/>
            <p:cNvSpPr>
              <a:spLocks noChangeArrowheads="1"/>
            </p:cNvSpPr>
            <p:nvPr/>
          </p:nvSpPr>
          <p:spPr bwMode="auto">
            <a:xfrm rot="-2120236">
              <a:off x="4673" y="3618"/>
              <a:ext cx="270" cy="3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0" name="Rectangle 62"/>
            <p:cNvSpPr>
              <a:spLocks noChangeArrowheads="1"/>
            </p:cNvSpPr>
            <p:nvPr/>
          </p:nvSpPr>
          <p:spPr bwMode="auto">
            <a:xfrm>
              <a:off x="4673" y="3773"/>
              <a:ext cx="33" cy="19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1" name="Rectangle 63"/>
            <p:cNvSpPr>
              <a:spLocks noChangeArrowheads="1"/>
            </p:cNvSpPr>
            <p:nvPr/>
          </p:nvSpPr>
          <p:spPr bwMode="auto">
            <a:xfrm>
              <a:off x="4503" y="3812"/>
              <a:ext cx="33" cy="15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2" name="Oval 64"/>
            <p:cNvSpPr>
              <a:spLocks noChangeArrowheads="1"/>
            </p:cNvSpPr>
            <p:nvPr/>
          </p:nvSpPr>
          <p:spPr bwMode="auto">
            <a:xfrm>
              <a:off x="4435" y="3618"/>
              <a:ext cx="339" cy="23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3" name="Oval 65"/>
            <p:cNvSpPr>
              <a:spLocks noChangeArrowheads="1"/>
            </p:cNvSpPr>
            <p:nvPr/>
          </p:nvSpPr>
          <p:spPr bwMode="auto">
            <a:xfrm>
              <a:off x="4459" y="3341"/>
              <a:ext cx="272" cy="30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4" name="Oval 66"/>
            <p:cNvSpPr>
              <a:spLocks noChangeArrowheads="1"/>
            </p:cNvSpPr>
            <p:nvPr/>
          </p:nvSpPr>
          <p:spPr bwMode="auto">
            <a:xfrm rot="1722357">
              <a:off x="4367" y="3889"/>
              <a:ext cx="169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5" name="Oval 67"/>
            <p:cNvSpPr>
              <a:spLocks noChangeArrowheads="1"/>
            </p:cNvSpPr>
            <p:nvPr/>
          </p:nvSpPr>
          <p:spPr bwMode="auto">
            <a:xfrm>
              <a:off x="4638" y="3928"/>
              <a:ext cx="170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6" name="Oval 68"/>
            <p:cNvSpPr>
              <a:spLocks noChangeArrowheads="1"/>
            </p:cNvSpPr>
            <p:nvPr/>
          </p:nvSpPr>
          <p:spPr bwMode="auto">
            <a:xfrm rot="-1373433">
              <a:off x="4877" y="3517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7" name="Oval 69"/>
            <p:cNvSpPr>
              <a:spLocks noChangeArrowheads="1"/>
            </p:cNvSpPr>
            <p:nvPr/>
          </p:nvSpPr>
          <p:spPr bwMode="auto">
            <a:xfrm rot="-1373433">
              <a:off x="4232" y="3463"/>
              <a:ext cx="102" cy="77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78" name="Oval 70"/>
            <p:cNvSpPr>
              <a:spLocks noChangeArrowheads="1"/>
            </p:cNvSpPr>
            <p:nvPr/>
          </p:nvSpPr>
          <p:spPr bwMode="auto">
            <a:xfrm>
              <a:off x="4432" y="3216"/>
              <a:ext cx="290" cy="83"/>
            </a:xfrm>
            <a:prstGeom prst="ellipse">
              <a:avLst/>
            </a:prstGeom>
            <a:noFill/>
            <a:ln w="57150">
              <a:solidFill>
                <a:srgbClr val="FFCC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9879" name="Group 71"/>
            <p:cNvGrpSpPr>
              <a:grpSpLocks/>
            </p:cNvGrpSpPr>
            <p:nvPr/>
          </p:nvGrpSpPr>
          <p:grpSpPr bwMode="auto">
            <a:xfrm flipH="1">
              <a:off x="4482" y="3416"/>
              <a:ext cx="250" cy="103"/>
              <a:chOff x="3226" y="3303"/>
              <a:chExt cx="289" cy="119"/>
            </a:xfrm>
          </p:grpSpPr>
          <p:grpSp>
            <p:nvGrpSpPr>
              <p:cNvPr id="2039880" name="Group 72"/>
              <p:cNvGrpSpPr>
                <a:grpSpLocks/>
              </p:cNvGrpSpPr>
              <p:nvPr/>
            </p:nvGrpSpPr>
            <p:grpSpPr bwMode="auto">
              <a:xfrm rot="3340723" flipH="1">
                <a:off x="3234" y="3295"/>
                <a:ext cx="118" cy="134"/>
                <a:chOff x="3801" y="3295"/>
                <a:chExt cx="118" cy="134"/>
              </a:xfrm>
            </p:grpSpPr>
            <p:sp>
              <p:nvSpPr>
                <p:cNvPr id="2039881" name="Oval 73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9882" name="Oval 74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9883" name="Group 75"/>
              <p:cNvGrpSpPr>
                <a:grpSpLocks/>
              </p:cNvGrpSpPr>
              <p:nvPr/>
            </p:nvGrpSpPr>
            <p:grpSpPr bwMode="auto">
              <a:xfrm rot="3134004" flipH="1">
                <a:off x="3388" y="3295"/>
                <a:ext cx="118" cy="136"/>
                <a:chOff x="3955" y="3295"/>
                <a:chExt cx="118" cy="136"/>
              </a:xfrm>
            </p:grpSpPr>
            <p:sp>
              <p:nvSpPr>
                <p:cNvPr id="2039884" name="Oval 76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9885" name="Oval 77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039886" name="Line 78"/>
            <p:cNvSpPr>
              <a:spLocks noChangeShapeType="1"/>
            </p:cNvSpPr>
            <p:nvPr/>
          </p:nvSpPr>
          <p:spPr bwMode="auto">
            <a:xfrm>
              <a:off x="4556" y="3590"/>
              <a:ext cx="83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39887" name="Group 79"/>
          <p:cNvGrpSpPr>
            <a:grpSpLocks/>
          </p:cNvGrpSpPr>
          <p:nvPr/>
        </p:nvGrpSpPr>
        <p:grpSpPr bwMode="auto">
          <a:xfrm>
            <a:off x="1371600" y="5334000"/>
            <a:ext cx="1447800" cy="1241425"/>
            <a:chOff x="2448" y="3408"/>
            <a:chExt cx="1008" cy="864"/>
          </a:xfrm>
        </p:grpSpPr>
        <p:sp>
          <p:nvSpPr>
            <p:cNvPr id="2039888" name="AutoShape 80"/>
            <p:cNvSpPr>
              <a:spLocks noChangeArrowheads="1"/>
            </p:cNvSpPr>
            <p:nvPr/>
          </p:nvSpPr>
          <p:spPr bwMode="auto">
            <a:xfrm rot="-2069312">
              <a:off x="268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89" name="AutoShape 81"/>
            <p:cNvSpPr>
              <a:spLocks noChangeArrowheads="1"/>
            </p:cNvSpPr>
            <p:nvPr/>
          </p:nvSpPr>
          <p:spPr bwMode="auto">
            <a:xfrm rot="2069312" flipH="1">
              <a:off x="2928" y="3408"/>
              <a:ext cx="130" cy="202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0" name="Oval 82"/>
            <p:cNvSpPr>
              <a:spLocks noChangeArrowheads="1"/>
            </p:cNvSpPr>
            <p:nvPr/>
          </p:nvSpPr>
          <p:spPr bwMode="auto">
            <a:xfrm rot="-1373433">
              <a:off x="2448" y="3639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1" name="Rectangle 83"/>
            <p:cNvSpPr>
              <a:spLocks noChangeArrowheads="1"/>
            </p:cNvSpPr>
            <p:nvPr/>
          </p:nvSpPr>
          <p:spPr bwMode="auto">
            <a:xfrm rot="1879721">
              <a:off x="2496" y="3780"/>
              <a:ext cx="313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2" name="Rectangle 84"/>
            <p:cNvSpPr>
              <a:spLocks noChangeArrowheads="1"/>
            </p:cNvSpPr>
            <p:nvPr/>
          </p:nvSpPr>
          <p:spPr bwMode="auto">
            <a:xfrm rot="-2120236">
              <a:off x="2967" y="3825"/>
              <a:ext cx="312" cy="4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3" name="Rectangle 85"/>
            <p:cNvSpPr>
              <a:spLocks noChangeArrowheads="1"/>
            </p:cNvSpPr>
            <p:nvPr/>
          </p:nvSpPr>
          <p:spPr bwMode="auto">
            <a:xfrm>
              <a:off x="2967" y="4004"/>
              <a:ext cx="38" cy="22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4" name="Rectangle 86"/>
            <p:cNvSpPr>
              <a:spLocks noChangeArrowheads="1"/>
            </p:cNvSpPr>
            <p:nvPr/>
          </p:nvSpPr>
          <p:spPr bwMode="auto">
            <a:xfrm>
              <a:off x="2770" y="4049"/>
              <a:ext cx="39" cy="1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5" name="Oval 87"/>
            <p:cNvSpPr>
              <a:spLocks noChangeArrowheads="1"/>
            </p:cNvSpPr>
            <p:nvPr/>
          </p:nvSpPr>
          <p:spPr bwMode="auto">
            <a:xfrm>
              <a:off x="2692" y="3825"/>
              <a:ext cx="392" cy="268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6" name="Oval 88"/>
            <p:cNvSpPr>
              <a:spLocks noChangeArrowheads="1"/>
            </p:cNvSpPr>
            <p:nvPr/>
          </p:nvSpPr>
          <p:spPr bwMode="auto">
            <a:xfrm rot="1722357">
              <a:off x="2613" y="4138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7" name="Oval 89"/>
            <p:cNvSpPr>
              <a:spLocks noChangeArrowheads="1"/>
            </p:cNvSpPr>
            <p:nvPr/>
          </p:nvSpPr>
          <p:spPr bwMode="auto">
            <a:xfrm>
              <a:off x="2927" y="4183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8" name="Oval 90"/>
            <p:cNvSpPr>
              <a:spLocks noChangeArrowheads="1"/>
            </p:cNvSpPr>
            <p:nvPr/>
          </p:nvSpPr>
          <p:spPr bwMode="auto">
            <a:xfrm rot="-1373433">
              <a:off x="3203" y="370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899" name="Oval 91"/>
            <p:cNvSpPr>
              <a:spLocks noChangeArrowheads="1"/>
            </p:cNvSpPr>
            <p:nvPr/>
          </p:nvSpPr>
          <p:spPr bwMode="auto">
            <a:xfrm rot="-1373433">
              <a:off x="2457" y="364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9900" name="Group 92"/>
            <p:cNvGrpSpPr>
              <a:grpSpLocks/>
            </p:cNvGrpSpPr>
            <p:nvPr/>
          </p:nvGrpSpPr>
          <p:grpSpPr bwMode="auto">
            <a:xfrm>
              <a:off x="2832" y="3840"/>
              <a:ext cx="144" cy="240"/>
              <a:chOff x="4992" y="1776"/>
              <a:chExt cx="432" cy="720"/>
            </a:xfrm>
          </p:grpSpPr>
          <p:sp>
            <p:nvSpPr>
              <p:cNvPr id="2039901" name="Freeform 93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9902" name="Freeform 94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9903" name="Oval 95"/>
            <p:cNvSpPr>
              <a:spLocks noChangeArrowheads="1"/>
            </p:cNvSpPr>
            <p:nvPr/>
          </p:nvSpPr>
          <p:spPr bwMode="auto">
            <a:xfrm>
              <a:off x="2720" y="3504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04" name="Freeform 96"/>
            <p:cNvSpPr>
              <a:spLocks/>
            </p:cNvSpPr>
            <p:nvPr/>
          </p:nvSpPr>
          <p:spPr bwMode="auto">
            <a:xfrm>
              <a:off x="2841" y="3792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39905" name="Group 97"/>
            <p:cNvGrpSpPr>
              <a:grpSpLocks/>
            </p:cNvGrpSpPr>
            <p:nvPr/>
          </p:nvGrpSpPr>
          <p:grpSpPr bwMode="auto">
            <a:xfrm flipH="1">
              <a:off x="2746" y="3591"/>
              <a:ext cx="289" cy="119"/>
              <a:chOff x="2746" y="3207"/>
              <a:chExt cx="289" cy="119"/>
            </a:xfrm>
          </p:grpSpPr>
          <p:grpSp>
            <p:nvGrpSpPr>
              <p:cNvPr id="2039906" name="Group 98"/>
              <p:cNvGrpSpPr>
                <a:grpSpLocks/>
              </p:cNvGrpSpPr>
              <p:nvPr/>
            </p:nvGrpSpPr>
            <p:grpSpPr bwMode="auto">
              <a:xfrm rot="18259277">
                <a:off x="2754" y="3199"/>
                <a:ext cx="118" cy="134"/>
                <a:chOff x="3801" y="3295"/>
                <a:chExt cx="118" cy="134"/>
              </a:xfrm>
            </p:grpSpPr>
            <p:sp>
              <p:nvSpPr>
                <p:cNvPr id="2039907" name="Oval 99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9908" name="Oval 100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39909" name="Group 101"/>
              <p:cNvGrpSpPr>
                <a:grpSpLocks/>
              </p:cNvGrpSpPr>
              <p:nvPr/>
            </p:nvGrpSpPr>
            <p:grpSpPr bwMode="auto">
              <a:xfrm rot="18465996">
                <a:off x="2908" y="3199"/>
                <a:ext cx="118" cy="136"/>
                <a:chOff x="3955" y="3295"/>
                <a:chExt cx="118" cy="136"/>
              </a:xfrm>
            </p:grpSpPr>
            <p:sp>
              <p:nvSpPr>
                <p:cNvPr id="2039910" name="Oval 102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9911" name="Oval 103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39912" name="Group 104"/>
            <p:cNvGrpSpPr>
              <a:grpSpLocks/>
            </p:cNvGrpSpPr>
            <p:nvPr/>
          </p:nvGrpSpPr>
          <p:grpSpPr bwMode="auto">
            <a:xfrm>
              <a:off x="3264" y="3528"/>
              <a:ext cx="192" cy="360"/>
              <a:chOff x="3120" y="4152"/>
              <a:chExt cx="336" cy="792"/>
            </a:xfrm>
          </p:grpSpPr>
          <p:sp>
            <p:nvSpPr>
              <p:cNvPr id="2039913" name="Rectangle 105"/>
              <p:cNvSpPr>
                <a:spLocks noChangeArrowheads="1"/>
              </p:cNvSpPr>
              <p:nvPr/>
            </p:nvSpPr>
            <p:spPr bwMode="auto">
              <a:xfrm>
                <a:off x="3120" y="4152"/>
                <a:ext cx="336" cy="792"/>
              </a:xfrm>
              <a:prstGeom prst="rect">
                <a:avLst/>
              </a:prstGeom>
              <a:solidFill>
                <a:srgbClr val="00CC00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9914" name="Oval 106"/>
              <p:cNvSpPr>
                <a:spLocks noChangeArrowheads="1"/>
              </p:cNvSpPr>
              <p:nvPr/>
            </p:nvSpPr>
            <p:spPr bwMode="auto">
              <a:xfrm>
                <a:off x="3168" y="4512"/>
                <a:ext cx="240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39915" name="Group 107"/>
          <p:cNvGrpSpPr>
            <a:grpSpLocks/>
          </p:cNvGrpSpPr>
          <p:nvPr/>
        </p:nvGrpSpPr>
        <p:grpSpPr bwMode="auto">
          <a:xfrm>
            <a:off x="7620000" y="5495925"/>
            <a:ext cx="1219200" cy="1071563"/>
            <a:chOff x="4752" y="3552"/>
            <a:chExt cx="873" cy="768"/>
          </a:xfrm>
        </p:grpSpPr>
        <p:sp>
          <p:nvSpPr>
            <p:cNvPr id="2039916" name="Oval 108"/>
            <p:cNvSpPr>
              <a:spLocks noChangeArrowheads="1"/>
            </p:cNvSpPr>
            <p:nvPr/>
          </p:nvSpPr>
          <p:spPr bwMode="auto">
            <a:xfrm rot="-1373433">
              <a:off x="4752" y="3687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17" name="Rectangle 109"/>
            <p:cNvSpPr>
              <a:spLocks noChangeArrowheads="1"/>
            </p:cNvSpPr>
            <p:nvPr/>
          </p:nvSpPr>
          <p:spPr bwMode="auto">
            <a:xfrm rot="1879721">
              <a:off x="4800" y="3828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18" name="Rectangle 110"/>
            <p:cNvSpPr>
              <a:spLocks noChangeArrowheads="1"/>
            </p:cNvSpPr>
            <p:nvPr/>
          </p:nvSpPr>
          <p:spPr bwMode="auto">
            <a:xfrm rot="-2120236">
              <a:off x="5271" y="3873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19" name="Rectangle 111"/>
            <p:cNvSpPr>
              <a:spLocks noChangeArrowheads="1"/>
            </p:cNvSpPr>
            <p:nvPr/>
          </p:nvSpPr>
          <p:spPr bwMode="auto">
            <a:xfrm>
              <a:off x="5271" y="4052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0" name="Rectangle 112"/>
            <p:cNvSpPr>
              <a:spLocks noChangeArrowheads="1"/>
            </p:cNvSpPr>
            <p:nvPr/>
          </p:nvSpPr>
          <p:spPr bwMode="auto">
            <a:xfrm>
              <a:off x="5074" y="4097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1" name="Oval 113"/>
            <p:cNvSpPr>
              <a:spLocks noChangeArrowheads="1"/>
            </p:cNvSpPr>
            <p:nvPr/>
          </p:nvSpPr>
          <p:spPr bwMode="auto">
            <a:xfrm>
              <a:off x="4996" y="3873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2" name="Oval 114"/>
            <p:cNvSpPr>
              <a:spLocks noChangeArrowheads="1"/>
            </p:cNvSpPr>
            <p:nvPr/>
          </p:nvSpPr>
          <p:spPr bwMode="auto">
            <a:xfrm rot="1722357">
              <a:off x="4917" y="4186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3" name="Oval 115"/>
            <p:cNvSpPr>
              <a:spLocks noChangeArrowheads="1"/>
            </p:cNvSpPr>
            <p:nvPr/>
          </p:nvSpPr>
          <p:spPr bwMode="auto">
            <a:xfrm>
              <a:off x="5231" y="4231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4" name="Oval 116"/>
            <p:cNvSpPr>
              <a:spLocks noChangeArrowheads="1"/>
            </p:cNvSpPr>
            <p:nvPr/>
          </p:nvSpPr>
          <p:spPr bwMode="auto">
            <a:xfrm rot="-1373433">
              <a:off x="5507" y="3756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9925" name="Oval 117"/>
            <p:cNvSpPr>
              <a:spLocks noChangeArrowheads="1"/>
            </p:cNvSpPr>
            <p:nvPr/>
          </p:nvSpPr>
          <p:spPr bwMode="auto">
            <a:xfrm rot="-1373433">
              <a:off x="4761" y="3694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9926" name="Group 118"/>
            <p:cNvGrpSpPr>
              <a:grpSpLocks/>
            </p:cNvGrpSpPr>
            <p:nvPr/>
          </p:nvGrpSpPr>
          <p:grpSpPr bwMode="auto">
            <a:xfrm>
              <a:off x="5136" y="3888"/>
              <a:ext cx="144" cy="240"/>
              <a:chOff x="4992" y="1776"/>
              <a:chExt cx="432" cy="720"/>
            </a:xfrm>
          </p:grpSpPr>
          <p:sp>
            <p:nvSpPr>
              <p:cNvPr id="2039927" name="Freeform 119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9928" name="Freeform 120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9929" name="Oval 121"/>
            <p:cNvSpPr>
              <a:spLocks noChangeArrowheads="1"/>
            </p:cNvSpPr>
            <p:nvPr/>
          </p:nvSpPr>
          <p:spPr bwMode="auto">
            <a:xfrm>
              <a:off x="5024" y="3552"/>
              <a:ext cx="314" cy="35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39930" name="Group 122"/>
            <p:cNvGrpSpPr>
              <a:grpSpLocks/>
            </p:cNvGrpSpPr>
            <p:nvPr/>
          </p:nvGrpSpPr>
          <p:grpSpPr bwMode="auto">
            <a:xfrm rot="18259277">
              <a:off x="5058" y="3631"/>
              <a:ext cx="118" cy="134"/>
              <a:chOff x="3801" y="3295"/>
              <a:chExt cx="118" cy="134"/>
            </a:xfrm>
          </p:grpSpPr>
          <p:sp>
            <p:nvSpPr>
              <p:cNvPr id="2039931" name="Oval 12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9932" name="Oval 12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39933" name="Group 125"/>
            <p:cNvGrpSpPr>
              <a:grpSpLocks/>
            </p:cNvGrpSpPr>
            <p:nvPr/>
          </p:nvGrpSpPr>
          <p:grpSpPr bwMode="auto">
            <a:xfrm rot="18465996">
              <a:off x="5212" y="3631"/>
              <a:ext cx="118" cy="136"/>
              <a:chOff x="3955" y="3295"/>
              <a:chExt cx="118" cy="136"/>
            </a:xfrm>
          </p:grpSpPr>
          <p:sp>
            <p:nvSpPr>
              <p:cNvPr id="2039934" name="Oval 12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9935" name="Oval 12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39936" name="Line 128"/>
            <p:cNvSpPr>
              <a:spLocks noChangeShapeType="1"/>
            </p:cNvSpPr>
            <p:nvPr/>
          </p:nvSpPr>
          <p:spPr bwMode="auto">
            <a:xfrm>
              <a:off x="5136" y="3840"/>
              <a:ext cx="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9937" name="AutoShape 129"/>
          <p:cNvSpPr>
            <a:spLocks noChangeArrowheads="1"/>
          </p:cNvSpPr>
          <p:nvPr/>
        </p:nvSpPr>
        <p:spPr bwMode="auto">
          <a:xfrm>
            <a:off x="8305800" y="4876800"/>
            <a:ext cx="609600" cy="457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39938" name="Text Box 130"/>
          <p:cNvSpPr txBox="1">
            <a:spLocks noChangeArrowheads="1"/>
          </p:cNvSpPr>
          <p:nvPr/>
        </p:nvSpPr>
        <p:spPr bwMode="auto">
          <a:xfrm>
            <a:off x="4343400" y="37338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I must remain silent.</a:t>
            </a:r>
          </a:p>
        </p:txBody>
      </p:sp>
      <p:sp>
        <p:nvSpPr>
          <p:cNvPr id="2039939" name="Line 131"/>
          <p:cNvSpPr>
            <a:spLocks noChangeShapeType="1"/>
          </p:cNvSpPr>
          <p:nvPr/>
        </p:nvSpPr>
        <p:spPr bwMode="auto">
          <a:xfrm>
            <a:off x="6477000" y="42672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9940" name="AutoShape 132"/>
          <p:cNvSpPr>
            <a:spLocks noChangeArrowheads="1"/>
          </p:cNvSpPr>
          <p:nvPr/>
        </p:nvSpPr>
        <p:spPr bwMode="auto">
          <a:xfrm>
            <a:off x="381000" y="3810000"/>
            <a:ext cx="1447800" cy="381000"/>
          </a:xfrm>
          <a:prstGeom prst="cloudCallout">
            <a:avLst>
              <a:gd name="adj1" fmla="val -7676"/>
              <a:gd name="adj2" fmla="val 112500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39941" name="Rectangle 133"/>
          <p:cNvSpPr>
            <a:spLocks noChangeArrowheads="1"/>
          </p:cNvSpPr>
          <p:nvPr/>
        </p:nvSpPr>
        <p:spPr bwMode="auto">
          <a:xfrm>
            <a:off x="838200" y="44196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2" name="Rectangle 134"/>
          <p:cNvSpPr>
            <a:spLocks noChangeArrowheads="1"/>
          </p:cNvSpPr>
          <p:nvPr/>
        </p:nvSpPr>
        <p:spPr bwMode="auto">
          <a:xfrm>
            <a:off x="1143000" y="44196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3" name="Rectangle 135"/>
          <p:cNvSpPr>
            <a:spLocks noChangeArrowheads="1"/>
          </p:cNvSpPr>
          <p:nvPr/>
        </p:nvSpPr>
        <p:spPr bwMode="auto">
          <a:xfrm>
            <a:off x="1447800" y="4419600"/>
            <a:ext cx="152400" cy="685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4" name="Oval 136"/>
          <p:cNvSpPr>
            <a:spLocks noChangeArrowheads="1"/>
          </p:cNvSpPr>
          <p:nvPr/>
        </p:nvSpPr>
        <p:spPr bwMode="auto">
          <a:xfrm>
            <a:off x="1371600" y="42672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5" name="Oval 137"/>
          <p:cNvSpPr>
            <a:spLocks noChangeArrowheads="1"/>
          </p:cNvSpPr>
          <p:nvPr/>
        </p:nvSpPr>
        <p:spPr bwMode="auto">
          <a:xfrm>
            <a:off x="1447800" y="4191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6" name="Oval 138"/>
          <p:cNvSpPr>
            <a:spLocks noChangeArrowheads="1"/>
          </p:cNvSpPr>
          <p:nvPr/>
        </p:nvSpPr>
        <p:spPr bwMode="auto">
          <a:xfrm>
            <a:off x="1066800" y="43434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7" name="Oval 139"/>
          <p:cNvSpPr>
            <a:spLocks noChangeArrowheads="1"/>
          </p:cNvSpPr>
          <p:nvPr/>
        </p:nvSpPr>
        <p:spPr bwMode="auto">
          <a:xfrm>
            <a:off x="1066800" y="4191000"/>
            <a:ext cx="228600" cy="76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8" name="Rectangle 140"/>
          <p:cNvSpPr>
            <a:spLocks noChangeArrowheads="1"/>
          </p:cNvSpPr>
          <p:nvPr/>
        </p:nvSpPr>
        <p:spPr bwMode="auto">
          <a:xfrm>
            <a:off x="762000" y="4876800"/>
            <a:ext cx="990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9949" name="Text Box 141"/>
          <p:cNvSpPr txBox="1">
            <a:spLocks noChangeArrowheads="1"/>
          </p:cNvSpPr>
          <p:nvPr/>
        </p:nvSpPr>
        <p:spPr bwMode="auto">
          <a:xfrm>
            <a:off x="3429000" y="43434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Therefore, I win.</a:t>
            </a:r>
          </a:p>
        </p:txBody>
      </p:sp>
      <p:sp>
        <p:nvSpPr>
          <p:cNvPr id="2039950" name="Line 142"/>
          <p:cNvSpPr>
            <a:spLocks noChangeShapeType="1"/>
          </p:cNvSpPr>
          <p:nvPr/>
        </p:nvSpPr>
        <p:spPr bwMode="auto">
          <a:xfrm flipV="1">
            <a:off x="2895600" y="48768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Moderate Reaction</a:t>
            </a:r>
            <a:endParaRPr lang="en-US" sz="2400"/>
          </a:p>
        </p:txBody>
      </p:sp>
      <p:sp>
        <p:nvSpPr>
          <p:cNvPr id="205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explanations have been offered to make sense of the here-today-gone-tomorrow nature of medical wisdom — </a:t>
            </a:r>
            <a:r>
              <a:rPr lang="en-US">
                <a:solidFill>
                  <a:schemeClr val="hlink"/>
                </a:solidFill>
              </a:rPr>
              <a:t>what we are advised with confidence one year is reversed the next</a:t>
            </a:r>
            <a:r>
              <a:rPr lang="en-US"/>
              <a:t> — but the simplest one is that it is </a:t>
            </a:r>
            <a:r>
              <a:rPr lang="en-US">
                <a:solidFill>
                  <a:schemeClr val="hlink"/>
                </a:solidFill>
              </a:rPr>
              <a:t>the natural rhythm of science</a:t>
            </a:r>
            <a:r>
              <a:rPr lang="en-US"/>
              <a:t>. </a:t>
            </a:r>
          </a:p>
          <a:p>
            <a:r>
              <a:rPr lang="en-US" sz="2800"/>
              <a:t>(</a:t>
            </a:r>
            <a:r>
              <a:rPr lang="en-US" sz="2800" i="1"/>
              <a:t>Do We Really Know What Makes us Healthy?</a:t>
            </a:r>
            <a:r>
              <a:rPr lang="en-US" sz="2800"/>
              <a:t>, NY Times Magazine, Sept. 16, 2007).</a:t>
            </a:r>
            <a:r>
              <a:rPr lang="en-US"/>
              <a:t> 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Skepticism Inverted</a:t>
            </a:r>
            <a:endParaRPr lang="en-US" sz="2400"/>
          </a:p>
        </p:txBody>
      </p:sp>
      <p:sp>
        <p:nvSpPr>
          <p:cNvPr id="205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Unavoidable </a:t>
            </a:r>
            <a:r>
              <a:rPr lang="en-US"/>
              <a:t>retractions are justified because they are unavoidable.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Avoidable retractions </a:t>
            </a:r>
            <a:r>
              <a:rPr lang="en-US"/>
              <a:t>are not justified because they are avoidable.</a:t>
            </a:r>
          </a:p>
          <a:p>
            <a:pPr>
              <a:lnSpc>
                <a:spcPct val="90000"/>
              </a:lnSpc>
            </a:pPr>
            <a:r>
              <a:rPr lang="en-US"/>
              <a:t>So the </a:t>
            </a:r>
            <a:r>
              <a:rPr lang="en-US">
                <a:solidFill>
                  <a:schemeClr val="hlink"/>
                </a:solidFill>
              </a:rPr>
              <a:t>best possible methods</a:t>
            </a:r>
            <a:r>
              <a:rPr lang="en-US"/>
              <a:t> for causal discovery are those that </a:t>
            </a:r>
            <a:r>
              <a:rPr lang="en-US">
                <a:solidFill>
                  <a:schemeClr val="hlink"/>
                </a:solidFill>
              </a:rPr>
              <a:t>minimize causal retractions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</a:pPr>
            <a:r>
              <a:rPr lang="en-US"/>
              <a:t>The best possible means for finding the truth are </a:t>
            </a:r>
            <a:r>
              <a:rPr lang="en-US">
                <a:solidFill>
                  <a:schemeClr val="hlink"/>
                </a:solidFill>
              </a:rPr>
              <a:t>justified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Larger Proposal</a:t>
            </a:r>
            <a:endParaRPr lang="en-US" sz="2400"/>
          </a:p>
        </p:txBody>
      </p:sp>
      <p:sp>
        <p:nvSpPr>
          <p:cNvPr id="208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048000"/>
          </a:xfrm>
        </p:spPr>
        <p:txBody>
          <a:bodyPr/>
          <a:lstStyle/>
          <a:p>
            <a:r>
              <a:rPr lang="en-US"/>
              <a:t>The same holds for Ockham’s razor </a:t>
            </a:r>
            <a:r>
              <a:rPr lang="en-US">
                <a:solidFill>
                  <a:schemeClr val="hlink"/>
                </a:solidFill>
              </a:rPr>
              <a:t>in general</a:t>
            </a:r>
            <a:r>
              <a:rPr lang="en-US"/>
              <a:t> when the aim is to find the </a:t>
            </a:r>
            <a:r>
              <a:rPr lang="en-US">
                <a:solidFill>
                  <a:schemeClr val="hlink"/>
                </a:solidFill>
              </a:rPr>
              <a:t>true theory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36725"/>
            <a:ext cx="7620000" cy="1920875"/>
          </a:xfrm>
        </p:spPr>
        <p:txBody>
          <a:bodyPr/>
          <a:lstStyle/>
          <a:p>
            <a:pPr marL="1524000" indent="-1524000"/>
            <a:r>
              <a:rPr lang="en-US" sz="5400"/>
              <a:t>IV. Ockham’s Razor</a:t>
            </a:r>
            <a:r>
              <a:rPr lang="en-US"/>
              <a:t>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97" name="Freeform 69"/>
          <p:cNvSpPr>
            <a:spLocks/>
          </p:cNvSpPr>
          <p:nvPr/>
        </p:nvSpPr>
        <p:spPr bwMode="auto">
          <a:xfrm>
            <a:off x="914400" y="3079750"/>
            <a:ext cx="3352800" cy="2787650"/>
          </a:xfrm>
          <a:custGeom>
            <a:avLst/>
            <a:gdLst/>
            <a:ahLst/>
            <a:cxnLst>
              <a:cxn ang="0">
                <a:pos x="0" y="1276"/>
              </a:cxn>
              <a:cxn ang="0">
                <a:pos x="272" y="37"/>
              </a:cxn>
              <a:cxn ang="0">
                <a:pos x="546" y="1500"/>
              </a:cxn>
              <a:cxn ang="0">
                <a:pos x="672" y="508"/>
              </a:cxn>
              <a:cxn ang="0">
                <a:pos x="1296" y="940"/>
              </a:cxn>
              <a:cxn ang="0">
                <a:pos x="1680" y="1324"/>
              </a:cxn>
              <a:cxn ang="0">
                <a:pos x="2112" y="1756"/>
              </a:cxn>
            </a:cxnLst>
            <a:rect l="0" t="0" r="r" b="b"/>
            <a:pathLst>
              <a:path w="2112" h="1756">
                <a:moveTo>
                  <a:pt x="0" y="1276"/>
                </a:moveTo>
                <a:cubicBezTo>
                  <a:pt x="45" y="1070"/>
                  <a:pt x="181" y="0"/>
                  <a:pt x="272" y="37"/>
                </a:cubicBezTo>
                <a:cubicBezTo>
                  <a:pt x="363" y="74"/>
                  <a:pt x="479" y="1422"/>
                  <a:pt x="546" y="1500"/>
                </a:cubicBezTo>
                <a:cubicBezTo>
                  <a:pt x="613" y="1578"/>
                  <a:pt x="547" y="601"/>
                  <a:pt x="672" y="508"/>
                </a:cubicBezTo>
                <a:cubicBezTo>
                  <a:pt x="797" y="415"/>
                  <a:pt x="1128" y="804"/>
                  <a:pt x="1296" y="940"/>
                </a:cubicBezTo>
                <a:cubicBezTo>
                  <a:pt x="1464" y="1076"/>
                  <a:pt x="1544" y="1188"/>
                  <a:pt x="1680" y="1324"/>
                </a:cubicBezTo>
                <a:cubicBezTo>
                  <a:pt x="1816" y="1460"/>
                  <a:pt x="1964" y="1608"/>
                  <a:pt x="2112" y="1756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94" name="Freeform 66"/>
          <p:cNvSpPr>
            <a:spLocks/>
          </p:cNvSpPr>
          <p:nvPr/>
        </p:nvSpPr>
        <p:spPr bwMode="auto">
          <a:xfrm>
            <a:off x="838200" y="2427288"/>
            <a:ext cx="2379663" cy="3386137"/>
          </a:xfrm>
          <a:custGeom>
            <a:avLst/>
            <a:gdLst/>
            <a:ahLst/>
            <a:cxnLst>
              <a:cxn ang="0">
                <a:pos x="0" y="1735"/>
              </a:cxn>
              <a:cxn ang="0">
                <a:pos x="366" y="951"/>
              </a:cxn>
              <a:cxn ang="0">
                <a:pos x="1022" y="1975"/>
              </a:cxn>
              <a:cxn ang="0">
                <a:pos x="1499" y="0"/>
              </a:cxn>
            </a:cxnLst>
            <a:rect l="0" t="0" r="r" b="b"/>
            <a:pathLst>
              <a:path w="1499" h="2133">
                <a:moveTo>
                  <a:pt x="0" y="1735"/>
                </a:moveTo>
                <a:cubicBezTo>
                  <a:pt x="61" y="1604"/>
                  <a:pt x="196" y="911"/>
                  <a:pt x="366" y="951"/>
                </a:cubicBezTo>
                <a:cubicBezTo>
                  <a:pt x="536" y="991"/>
                  <a:pt x="833" y="2133"/>
                  <a:pt x="1022" y="1975"/>
                </a:cubicBezTo>
                <a:cubicBezTo>
                  <a:pt x="1211" y="1817"/>
                  <a:pt x="1400" y="411"/>
                  <a:pt x="1499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91" name="Line 63"/>
          <p:cNvSpPr>
            <a:spLocks noChangeShapeType="1"/>
          </p:cNvSpPr>
          <p:nvPr/>
        </p:nvSpPr>
        <p:spPr bwMode="auto">
          <a:xfrm flipV="1">
            <a:off x="838200" y="3962400"/>
            <a:ext cx="3276600" cy="1219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274638"/>
            <a:ext cx="8077200" cy="1143000"/>
          </a:xfrm>
        </p:spPr>
        <p:txBody>
          <a:bodyPr/>
          <a:lstStyle/>
          <a:p>
            <a:r>
              <a:rPr lang="en-US" sz="4000"/>
              <a:t>Which Theory is Right?</a:t>
            </a:r>
          </a:p>
        </p:txBody>
      </p:sp>
      <p:sp>
        <p:nvSpPr>
          <p:cNvPr id="48165" name="Text Box 37"/>
          <p:cNvSpPr txBox="1">
            <a:spLocks noChangeArrowheads="1"/>
          </p:cNvSpPr>
          <p:nvPr/>
        </p:nvSpPr>
        <p:spPr bwMode="auto">
          <a:xfrm>
            <a:off x="5715000" y="4495800"/>
            <a:ext cx="574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???</a:t>
            </a:r>
          </a:p>
        </p:txBody>
      </p:sp>
      <p:grpSp>
        <p:nvGrpSpPr>
          <p:cNvPr id="48167" name="Group 39"/>
          <p:cNvGrpSpPr>
            <a:grpSpLocks/>
          </p:cNvGrpSpPr>
          <p:nvPr/>
        </p:nvGrpSpPr>
        <p:grpSpPr bwMode="auto">
          <a:xfrm>
            <a:off x="5334000" y="5029200"/>
            <a:ext cx="1371600" cy="1219200"/>
            <a:chOff x="3504" y="3216"/>
            <a:chExt cx="864" cy="768"/>
          </a:xfrm>
        </p:grpSpPr>
        <p:sp>
          <p:nvSpPr>
            <p:cNvPr id="48168" name="Rectangle 40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9" name="Rectangle 41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2" name="Oval 44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3" name="Oval 45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174" name="Group 46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48175" name="Oval 47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6" name="Oval 48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8177" name="Group 49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48178" name="Oval 50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9" name="Oval 51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180" name="Oval 52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Oval 53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2" name="Oval 54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3" name="Oval 55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4" name="Line 56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88" name="Oval 60"/>
          <p:cNvSpPr>
            <a:spLocks noChangeArrowheads="1"/>
          </p:cNvSpPr>
          <p:nvPr/>
        </p:nvSpPr>
        <p:spPr bwMode="auto">
          <a:xfrm>
            <a:off x="762000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89" name="Oval 61"/>
          <p:cNvSpPr>
            <a:spLocks noChangeArrowheads="1"/>
          </p:cNvSpPr>
          <p:nvPr/>
        </p:nvSpPr>
        <p:spPr bwMode="auto">
          <a:xfrm>
            <a:off x="17526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90" name="Oval 62"/>
          <p:cNvSpPr>
            <a:spLocks noChangeArrowheads="1"/>
          </p:cNvSpPr>
          <p:nvPr/>
        </p:nvSpPr>
        <p:spPr bwMode="auto">
          <a:xfrm>
            <a:off x="2743200" y="4343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Ockham Says:</a:t>
            </a:r>
            <a:endParaRPr lang="en-US" sz="4000">
              <a:solidFill>
                <a:schemeClr val="hlink"/>
              </a:solidFill>
            </a:endParaRPr>
          </a:p>
        </p:txBody>
      </p:sp>
      <p:grpSp>
        <p:nvGrpSpPr>
          <p:cNvPr id="50337" name="Group 161"/>
          <p:cNvGrpSpPr>
            <a:grpSpLocks/>
          </p:cNvGrpSpPr>
          <p:nvPr/>
        </p:nvGrpSpPr>
        <p:grpSpPr bwMode="auto">
          <a:xfrm rot="-2668339">
            <a:off x="4114800" y="4648200"/>
            <a:ext cx="141288" cy="671513"/>
            <a:chOff x="2916" y="3264"/>
            <a:chExt cx="89" cy="423"/>
          </a:xfrm>
        </p:grpSpPr>
        <p:sp>
          <p:nvSpPr>
            <p:cNvPr id="50276" name="Rectangle 100"/>
            <p:cNvSpPr>
              <a:spLocks noChangeArrowheads="1"/>
            </p:cNvSpPr>
            <p:nvPr/>
          </p:nvSpPr>
          <p:spPr bwMode="auto">
            <a:xfrm rot="1447567">
              <a:off x="2935" y="3271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336" name="Group 160"/>
            <p:cNvGrpSpPr>
              <a:grpSpLocks/>
            </p:cNvGrpSpPr>
            <p:nvPr/>
          </p:nvGrpSpPr>
          <p:grpSpPr bwMode="auto">
            <a:xfrm>
              <a:off x="2916" y="3264"/>
              <a:ext cx="55" cy="423"/>
              <a:chOff x="2916" y="3264"/>
              <a:chExt cx="55" cy="423"/>
            </a:xfrm>
          </p:grpSpPr>
          <p:sp>
            <p:nvSpPr>
              <p:cNvPr id="50277" name="Rectangle 101"/>
              <p:cNvSpPr>
                <a:spLocks noChangeArrowheads="1"/>
              </p:cNvSpPr>
              <p:nvPr/>
            </p:nvSpPr>
            <p:spPr bwMode="auto">
              <a:xfrm rot="1447567">
                <a:off x="2936" y="3264"/>
                <a:ext cx="35" cy="29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78" name="Line 102"/>
              <p:cNvSpPr>
                <a:spLocks noChangeShapeType="1"/>
              </p:cNvSpPr>
              <p:nvPr/>
            </p:nvSpPr>
            <p:spPr bwMode="auto">
              <a:xfrm rot="1447567">
                <a:off x="2916" y="3566"/>
                <a:ext cx="18" cy="121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0253" name="Rectangle 77"/>
          <p:cNvSpPr>
            <a:spLocks noChangeArrowheads="1"/>
          </p:cNvSpPr>
          <p:nvPr/>
        </p:nvSpPr>
        <p:spPr bwMode="auto">
          <a:xfrm rot="1879721">
            <a:off x="4322763" y="5354638"/>
            <a:ext cx="441325" cy="68262"/>
          </a:xfrm>
          <a:prstGeom prst="rect">
            <a:avLst/>
          </a:prstGeom>
          <a:solidFill>
            <a:srgbClr val="FF505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54" name="Rectangle 78"/>
          <p:cNvSpPr>
            <a:spLocks noChangeArrowheads="1"/>
          </p:cNvSpPr>
          <p:nvPr/>
        </p:nvSpPr>
        <p:spPr bwMode="auto">
          <a:xfrm rot="-2120236">
            <a:off x="4986338" y="5422900"/>
            <a:ext cx="441325" cy="69850"/>
          </a:xfrm>
          <a:prstGeom prst="rect">
            <a:avLst/>
          </a:prstGeom>
          <a:solidFill>
            <a:srgbClr val="FF505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55" name="Rectangle 79"/>
          <p:cNvSpPr>
            <a:spLocks noChangeArrowheads="1"/>
          </p:cNvSpPr>
          <p:nvPr/>
        </p:nvSpPr>
        <p:spPr bwMode="auto">
          <a:xfrm>
            <a:off x="4986338" y="5695950"/>
            <a:ext cx="53975" cy="3413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56" name="Rectangle 80"/>
          <p:cNvSpPr>
            <a:spLocks noChangeArrowheads="1"/>
          </p:cNvSpPr>
          <p:nvPr/>
        </p:nvSpPr>
        <p:spPr bwMode="auto">
          <a:xfrm>
            <a:off x="4708525" y="5764213"/>
            <a:ext cx="55563" cy="27305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57" name="Oval 81"/>
          <p:cNvSpPr>
            <a:spLocks noChangeArrowheads="1"/>
          </p:cNvSpPr>
          <p:nvPr/>
        </p:nvSpPr>
        <p:spPr bwMode="auto">
          <a:xfrm>
            <a:off x="4598988" y="5422900"/>
            <a:ext cx="552450" cy="4238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65" name="Oval 89"/>
          <p:cNvSpPr>
            <a:spLocks noChangeArrowheads="1"/>
          </p:cNvSpPr>
          <p:nvPr/>
        </p:nvSpPr>
        <p:spPr bwMode="auto">
          <a:xfrm rot="1722357">
            <a:off x="4487863" y="5900738"/>
            <a:ext cx="276225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66" name="Oval 90"/>
          <p:cNvSpPr>
            <a:spLocks noChangeArrowheads="1"/>
          </p:cNvSpPr>
          <p:nvPr/>
        </p:nvSpPr>
        <p:spPr bwMode="auto">
          <a:xfrm>
            <a:off x="4929188" y="5969000"/>
            <a:ext cx="277812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68" name="Oval 92"/>
          <p:cNvSpPr>
            <a:spLocks noChangeArrowheads="1"/>
          </p:cNvSpPr>
          <p:nvPr/>
        </p:nvSpPr>
        <p:spPr bwMode="auto">
          <a:xfrm rot="-1373433">
            <a:off x="4267200" y="5149850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71" name="Freeform 95"/>
          <p:cNvSpPr>
            <a:spLocks/>
          </p:cNvSpPr>
          <p:nvPr/>
        </p:nvSpPr>
        <p:spPr bwMode="auto">
          <a:xfrm>
            <a:off x="4454525" y="5186363"/>
            <a:ext cx="844550" cy="812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0" y="432"/>
              </a:cxn>
              <a:cxn ang="0">
                <a:pos x="144" y="384"/>
              </a:cxn>
              <a:cxn ang="0">
                <a:pos x="144" y="720"/>
              </a:cxn>
              <a:cxn ang="0">
                <a:pos x="288" y="768"/>
              </a:cxn>
              <a:cxn ang="0">
                <a:pos x="384" y="720"/>
              </a:cxn>
              <a:cxn ang="0">
                <a:pos x="432" y="768"/>
              </a:cxn>
              <a:cxn ang="0">
                <a:pos x="480" y="672"/>
              </a:cxn>
              <a:cxn ang="0">
                <a:pos x="528" y="768"/>
              </a:cxn>
              <a:cxn ang="0">
                <a:pos x="576" y="720"/>
              </a:cxn>
              <a:cxn ang="0">
                <a:pos x="624" y="768"/>
              </a:cxn>
              <a:cxn ang="0">
                <a:pos x="720" y="336"/>
              </a:cxn>
              <a:cxn ang="0">
                <a:pos x="864" y="480"/>
              </a:cxn>
              <a:cxn ang="0">
                <a:pos x="864" y="144"/>
              </a:cxn>
              <a:cxn ang="0">
                <a:pos x="624" y="288"/>
              </a:cxn>
              <a:cxn ang="0">
                <a:pos x="720" y="192"/>
              </a:cxn>
              <a:cxn ang="0">
                <a:pos x="528" y="48"/>
              </a:cxn>
              <a:cxn ang="0">
                <a:pos x="288" y="0"/>
              </a:cxn>
              <a:cxn ang="0">
                <a:pos x="192" y="96"/>
              </a:cxn>
              <a:cxn ang="0">
                <a:pos x="192" y="192"/>
              </a:cxn>
              <a:cxn ang="0">
                <a:pos x="0" y="96"/>
              </a:cxn>
            </a:cxnLst>
            <a:rect l="0" t="0" r="r" b="b"/>
            <a:pathLst>
              <a:path w="864" h="768">
                <a:moveTo>
                  <a:pt x="0" y="96"/>
                </a:moveTo>
                <a:lnTo>
                  <a:pt x="0" y="432"/>
                </a:lnTo>
                <a:lnTo>
                  <a:pt x="144" y="384"/>
                </a:lnTo>
                <a:lnTo>
                  <a:pt x="144" y="720"/>
                </a:lnTo>
                <a:lnTo>
                  <a:pt x="288" y="768"/>
                </a:lnTo>
                <a:lnTo>
                  <a:pt x="384" y="720"/>
                </a:lnTo>
                <a:lnTo>
                  <a:pt x="432" y="768"/>
                </a:lnTo>
                <a:lnTo>
                  <a:pt x="480" y="672"/>
                </a:lnTo>
                <a:lnTo>
                  <a:pt x="528" y="768"/>
                </a:lnTo>
                <a:lnTo>
                  <a:pt x="576" y="720"/>
                </a:lnTo>
                <a:lnTo>
                  <a:pt x="624" y="768"/>
                </a:lnTo>
                <a:lnTo>
                  <a:pt x="720" y="336"/>
                </a:lnTo>
                <a:lnTo>
                  <a:pt x="864" y="480"/>
                </a:lnTo>
                <a:lnTo>
                  <a:pt x="864" y="144"/>
                </a:lnTo>
                <a:lnTo>
                  <a:pt x="624" y="288"/>
                </a:lnTo>
                <a:lnTo>
                  <a:pt x="720" y="192"/>
                </a:lnTo>
                <a:lnTo>
                  <a:pt x="528" y="48"/>
                </a:lnTo>
                <a:lnTo>
                  <a:pt x="288" y="0"/>
                </a:lnTo>
                <a:lnTo>
                  <a:pt x="192" y="96"/>
                </a:lnTo>
                <a:lnTo>
                  <a:pt x="192" y="192"/>
                </a:lnTo>
                <a:lnTo>
                  <a:pt x="0" y="96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58" name="Oval 82"/>
          <p:cNvSpPr>
            <a:spLocks noChangeArrowheads="1"/>
          </p:cNvSpPr>
          <p:nvPr/>
        </p:nvSpPr>
        <p:spPr bwMode="auto">
          <a:xfrm>
            <a:off x="4638675" y="4932363"/>
            <a:ext cx="442913" cy="547687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259" name="Group 83"/>
          <p:cNvGrpSpPr>
            <a:grpSpLocks/>
          </p:cNvGrpSpPr>
          <p:nvPr/>
        </p:nvGrpSpPr>
        <p:grpSpPr bwMode="auto">
          <a:xfrm>
            <a:off x="4691063" y="5056188"/>
            <a:ext cx="166687" cy="204787"/>
            <a:chOff x="3744" y="1776"/>
            <a:chExt cx="336" cy="336"/>
          </a:xfrm>
        </p:grpSpPr>
        <p:sp>
          <p:nvSpPr>
            <p:cNvPr id="50260" name="Oval 84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1" name="Oval 85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0262" name="Group 86"/>
          <p:cNvGrpSpPr>
            <a:grpSpLocks/>
          </p:cNvGrpSpPr>
          <p:nvPr/>
        </p:nvGrpSpPr>
        <p:grpSpPr bwMode="auto">
          <a:xfrm>
            <a:off x="4903788" y="5056188"/>
            <a:ext cx="166687" cy="204787"/>
            <a:chOff x="3744" y="1776"/>
            <a:chExt cx="336" cy="336"/>
          </a:xfrm>
        </p:grpSpPr>
        <p:sp>
          <p:nvSpPr>
            <p:cNvPr id="50263" name="Oval 87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4" name="Oval 88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70" name="Freeform 94"/>
          <p:cNvSpPr>
            <a:spLocks/>
          </p:cNvSpPr>
          <p:nvPr/>
        </p:nvSpPr>
        <p:spPr bwMode="auto">
          <a:xfrm>
            <a:off x="4829175" y="5389563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74" name="Rectangle 98"/>
          <p:cNvSpPr>
            <a:spLocks noChangeArrowheads="1"/>
          </p:cNvSpPr>
          <p:nvPr/>
        </p:nvSpPr>
        <p:spPr bwMode="auto">
          <a:xfrm>
            <a:off x="4595813" y="5694363"/>
            <a:ext cx="515937" cy="101600"/>
          </a:xfrm>
          <a:prstGeom prst="rect">
            <a:avLst/>
          </a:prstGeom>
          <a:solidFill>
            <a:srgbClr val="66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72" name="Line 96"/>
          <p:cNvSpPr>
            <a:spLocks noChangeShapeType="1"/>
          </p:cNvSpPr>
          <p:nvPr/>
        </p:nvSpPr>
        <p:spPr bwMode="auto">
          <a:xfrm>
            <a:off x="4924425" y="5643563"/>
            <a:ext cx="93663" cy="2032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73" name="Line 97"/>
          <p:cNvSpPr>
            <a:spLocks noChangeShapeType="1"/>
          </p:cNvSpPr>
          <p:nvPr/>
        </p:nvSpPr>
        <p:spPr bwMode="auto">
          <a:xfrm flipV="1">
            <a:off x="4876800" y="5694363"/>
            <a:ext cx="141288" cy="50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68" name="Freeform 192"/>
          <p:cNvSpPr>
            <a:spLocks/>
          </p:cNvSpPr>
          <p:nvPr/>
        </p:nvSpPr>
        <p:spPr bwMode="auto">
          <a:xfrm>
            <a:off x="914400" y="3079750"/>
            <a:ext cx="3352800" cy="2787650"/>
          </a:xfrm>
          <a:custGeom>
            <a:avLst/>
            <a:gdLst/>
            <a:ahLst/>
            <a:cxnLst>
              <a:cxn ang="0">
                <a:pos x="0" y="1276"/>
              </a:cxn>
              <a:cxn ang="0">
                <a:pos x="272" y="37"/>
              </a:cxn>
              <a:cxn ang="0">
                <a:pos x="546" y="1500"/>
              </a:cxn>
              <a:cxn ang="0">
                <a:pos x="672" y="508"/>
              </a:cxn>
              <a:cxn ang="0">
                <a:pos x="1296" y="940"/>
              </a:cxn>
              <a:cxn ang="0">
                <a:pos x="1680" y="1324"/>
              </a:cxn>
              <a:cxn ang="0">
                <a:pos x="2112" y="1756"/>
              </a:cxn>
            </a:cxnLst>
            <a:rect l="0" t="0" r="r" b="b"/>
            <a:pathLst>
              <a:path w="2112" h="1756">
                <a:moveTo>
                  <a:pt x="0" y="1276"/>
                </a:moveTo>
                <a:cubicBezTo>
                  <a:pt x="45" y="1070"/>
                  <a:pt x="181" y="0"/>
                  <a:pt x="272" y="37"/>
                </a:cubicBezTo>
                <a:cubicBezTo>
                  <a:pt x="363" y="74"/>
                  <a:pt x="479" y="1422"/>
                  <a:pt x="546" y="1500"/>
                </a:cubicBezTo>
                <a:cubicBezTo>
                  <a:pt x="613" y="1578"/>
                  <a:pt x="547" y="601"/>
                  <a:pt x="672" y="508"/>
                </a:cubicBezTo>
                <a:cubicBezTo>
                  <a:pt x="797" y="415"/>
                  <a:pt x="1128" y="804"/>
                  <a:pt x="1296" y="940"/>
                </a:cubicBezTo>
                <a:cubicBezTo>
                  <a:pt x="1464" y="1076"/>
                  <a:pt x="1544" y="1188"/>
                  <a:pt x="1680" y="1324"/>
                </a:cubicBezTo>
                <a:cubicBezTo>
                  <a:pt x="1816" y="1460"/>
                  <a:pt x="1964" y="1608"/>
                  <a:pt x="2112" y="1756"/>
                </a:cubicBezTo>
              </a:path>
            </a:pathLst>
          </a:custGeom>
          <a:noFill/>
          <a:ln w="19050" cap="flat" cmpd="sng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69" name="Freeform 193"/>
          <p:cNvSpPr>
            <a:spLocks/>
          </p:cNvSpPr>
          <p:nvPr/>
        </p:nvSpPr>
        <p:spPr bwMode="auto">
          <a:xfrm>
            <a:off x="838200" y="2427288"/>
            <a:ext cx="2379663" cy="3386137"/>
          </a:xfrm>
          <a:custGeom>
            <a:avLst/>
            <a:gdLst/>
            <a:ahLst/>
            <a:cxnLst>
              <a:cxn ang="0">
                <a:pos x="0" y="1735"/>
              </a:cxn>
              <a:cxn ang="0">
                <a:pos x="366" y="951"/>
              </a:cxn>
              <a:cxn ang="0">
                <a:pos x="1022" y="1975"/>
              </a:cxn>
              <a:cxn ang="0">
                <a:pos x="1499" y="0"/>
              </a:cxn>
            </a:cxnLst>
            <a:rect l="0" t="0" r="r" b="b"/>
            <a:pathLst>
              <a:path w="1499" h="2133">
                <a:moveTo>
                  <a:pt x="0" y="1735"/>
                </a:moveTo>
                <a:cubicBezTo>
                  <a:pt x="61" y="1604"/>
                  <a:pt x="196" y="911"/>
                  <a:pt x="366" y="951"/>
                </a:cubicBezTo>
                <a:cubicBezTo>
                  <a:pt x="536" y="991"/>
                  <a:pt x="833" y="2133"/>
                  <a:pt x="1022" y="1975"/>
                </a:cubicBezTo>
                <a:cubicBezTo>
                  <a:pt x="1211" y="1817"/>
                  <a:pt x="1400" y="411"/>
                  <a:pt x="1499" y="0"/>
                </a:cubicBezTo>
              </a:path>
            </a:pathLst>
          </a:custGeom>
          <a:noFill/>
          <a:ln w="19050" cap="flat" cmpd="sng">
            <a:solidFill>
              <a:srgbClr val="00CC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70" name="Line 194"/>
          <p:cNvSpPr>
            <a:spLocks noChangeShapeType="1"/>
          </p:cNvSpPr>
          <p:nvPr/>
        </p:nvSpPr>
        <p:spPr bwMode="auto">
          <a:xfrm flipV="1">
            <a:off x="838200" y="3962400"/>
            <a:ext cx="3276600" cy="12192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371" name="Oval 195"/>
          <p:cNvSpPr>
            <a:spLocks noChangeArrowheads="1"/>
          </p:cNvSpPr>
          <p:nvPr/>
        </p:nvSpPr>
        <p:spPr bwMode="auto">
          <a:xfrm>
            <a:off x="762000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372" name="Oval 196"/>
          <p:cNvSpPr>
            <a:spLocks noChangeArrowheads="1"/>
          </p:cNvSpPr>
          <p:nvPr/>
        </p:nvSpPr>
        <p:spPr bwMode="auto">
          <a:xfrm>
            <a:off x="17526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373" name="Oval 197"/>
          <p:cNvSpPr>
            <a:spLocks noChangeArrowheads="1"/>
          </p:cNvSpPr>
          <p:nvPr/>
        </p:nvSpPr>
        <p:spPr bwMode="auto">
          <a:xfrm>
            <a:off x="2743200" y="4343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374" name="Text Box 198"/>
          <p:cNvSpPr txBox="1">
            <a:spLocks noChangeArrowheads="1"/>
          </p:cNvSpPr>
          <p:nvPr/>
        </p:nvSpPr>
        <p:spPr bwMode="auto">
          <a:xfrm>
            <a:off x="4343400" y="3886200"/>
            <a:ext cx="1617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Choose the</a:t>
            </a:r>
          </a:p>
          <a:p>
            <a:r>
              <a:rPr lang="en-US" sz="2400" b="0" i="0"/>
              <a:t>Simplest!</a:t>
            </a:r>
          </a:p>
        </p:txBody>
      </p:sp>
      <p:grpSp>
        <p:nvGrpSpPr>
          <p:cNvPr id="50402" name="Group 226"/>
          <p:cNvGrpSpPr>
            <a:grpSpLocks/>
          </p:cNvGrpSpPr>
          <p:nvPr/>
        </p:nvGrpSpPr>
        <p:grpSpPr bwMode="auto">
          <a:xfrm>
            <a:off x="5319713" y="5029200"/>
            <a:ext cx="1385887" cy="1219200"/>
            <a:chOff x="3351" y="3168"/>
            <a:chExt cx="873" cy="768"/>
          </a:xfrm>
        </p:grpSpPr>
        <p:sp>
          <p:nvSpPr>
            <p:cNvPr id="50267" name="Oval 91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4" name="Rectangle 138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5" name="Rectangle 139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6" name="Rectangle 140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7" name="Rectangle 141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8" name="Oval 142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9" name="Oval 143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320" name="Group 144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50321" name="Oval 14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322" name="Oval 14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0323" name="Group 147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50324" name="Oval 148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325" name="Oval 149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326" name="Oval 150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27" name="Oval 151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28" name="Oval 152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29" name="Oval 153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75" name="Freeform 199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398" name="Line 222"/>
          <p:cNvSpPr>
            <a:spLocks noChangeShapeType="1"/>
          </p:cNvSpPr>
          <p:nvPr/>
        </p:nvSpPr>
        <p:spPr bwMode="auto">
          <a:xfrm flipH="1">
            <a:off x="5029200" y="4724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 Why?</a:t>
            </a:r>
          </a:p>
        </p:txBody>
      </p:sp>
      <p:grpSp>
        <p:nvGrpSpPr>
          <p:cNvPr id="476396" name="Group 236"/>
          <p:cNvGrpSpPr>
            <a:grpSpLocks/>
          </p:cNvGrpSpPr>
          <p:nvPr/>
        </p:nvGrpSpPr>
        <p:grpSpPr bwMode="auto">
          <a:xfrm rot="-2668339">
            <a:off x="4114800" y="4648200"/>
            <a:ext cx="141288" cy="671513"/>
            <a:chOff x="2916" y="3264"/>
            <a:chExt cx="89" cy="423"/>
          </a:xfrm>
        </p:grpSpPr>
        <p:sp>
          <p:nvSpPr>
            <p:cNvPr id="476397" name="Rectangle 237"/>
            <p:cNvSpPr>
              <a:spLocks noChangeArrowheads="1"/>
            </p:cNvSpPr>
            <p:nvPr/>
          </p:nvSpPr>
          <p:spPr bwMode="auto">
            <a:xfrm rot="1447567">
              <a:off x="2935" y="3271"/>
              <a:ext cx="70" cy="295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6398" name="Group 238"/>
            <p:cNvGrpSpPr>
              <a:grpSpLocks/>
            </p:cNvGrpSpPr>
            <p:nvPr/>
          </p:nvGrpSpPr>
          <p:grpSpPr bwMode="auto">
            <a:xfrm>
              <a:off x="2916" y="3264"/>
              <a:ext cx="55" cy="423"/>
              <a:chOff x="2916" y="3264"/>
              <a:chExt cx="55" cy="423"/>
            </a:xfrm>
          </p:grpSpPr>
          <p:sp>
            <p:nvSpPr>
              <p:cNvPr id="476399" name="Rectangle 239"/>
              <p:cNvSpPr>
                <a:spLocks noChangeArrowheads="1"/>
              </p:cNvSpPr>
              <p:nvPr/>
            </p:nvSpPr>
            <p:spPr bwMode="auto">
              <a:xfrm rot="1447567">
                <a:off x="2936" y="3264"/>
                <a:ext cx="35" cy="29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400" name="Line 240"/>
              <p:cNvSpPr>
                <a:spLocks noChangeShapeType="1"/>
              </p:cNvSpPr>
              <p:nvPr/>
            </p:nvSpPr>
            <p:spPr bwMode="auto">
              <a:xfrm rot="1447567">
                <a:off x="2916" y="3566"/>
                <a:ext cx="18" cy="121"/>
              </a:xfrm>
              <a:prstGeom prst="line">
                <a:avLst/>
              </a:prstGeom>
              <a:noFill/>
              <a:ln w="762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76401" name="Rectangle 241"/>
          <p:cNvSpPr>
            <a:spLocks noChangeArrowheads="1"/>
          </p:cNvSpPr>
          <p:nvPr/>
        </p:nvSpPr>
        <p:spPr bwMode="auto">
          <a:xfrm rot="1879721">
            <a:off x="4322763" y="5354638"/>
            <a:ext cx="441325" cy="68262"/>
          </a:xfrm>
          <a:prstGeom prst="rect">
            <a:avLst/>
          </a:prstGeom>
          <a:solidFill>
            <a:srgbClr val="FF505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2" name="Rectangle 242"/>
          <p:cNvSpPr>
            <a:spLocks noChangeArrowheads="1"/>
          </p:cNvSpPr>
          <p:nvPr/>
        </p:nvSpPr>
        <p:spPr bwMode="auto">
          <a:xfrm rot="-2120236">
            <a:off x="4986338" y="5422900"/>
            <a:ext cx="441325" cy="69850"/>
          </a:xfrm>
          <a:prstGeom prst="rect">
            <a:avLst/>
          </a:prstGeom>
          <a:solidFill>
            <a:srgbClr val="FF505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3" name="Rectangle 243"/>
          <p:cNvSpPr>
            <a:spLocks noChangeArrowheads="1"/>
          </p:cNvSpPr>
          <p:nvPr/>
        </p:nvSpPr>
        <p:spPr bwMode="auto">
          <a:xfrm>
            <a:off x="4986338" y="5695950"/>
            <a:ext cx="53975" cy="3413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4" name="Rectangle 244"/>
          <p:cNvSpPr>
            <a:spLocks noChangeArrowheads="1"/>
          </p:cNvSpPr>
          <p:nvPr/>
        </p:nvSpPr>
        <p:spPr bwMode="auto">
          <a:xfrm>
            <a:off x="4708525" y="5764213"/>
            <a:ext cx="55563" cy="27305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5" name="Oval 245"/>
          <p:cNvSpPr>
            <a:spLocks noChangeArrowheads="1"/>
          </p:cNvSpPr>
          <p:nvPr/>
        </p:nvSpPr>
        <p:spPr bwMode="auto">
          <a:xfrm>
            <a:off x="4598988" y="5422900"/>
            <a:ext cx="552450" cy="4238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6" name="Oval 246"/>
          <p:cNvSpPr>
            <a:spLocks noChangeArrowheads="1"/>
          </p:cNvSpPr>
          <p:nvPr/>
        </p:nvSpPr>
        <p:spPr bwMode="auto">
          <a:xfrm rot="1722357">
            <a:off x="4487863" y="5900738"/>
            <a:ext cx="276225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7" name="Oval 247"/>
          <p:cNvSpPr>
            <a:spLocks noChangeArrowheads="1"/>
          </p:cNvSpPr>
          <p:nvPr/>
        </p:nvSpPr>
        <p:spPr bwMode="auto">
          <a:xfrm>
            <a:off x="4929188" y="5969000"/>
            <a:ext cx="277812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8" name="Oval 248"/>
          <p:cNvSpPr>
            <a:spLocks noChangeArrowheads="1"/>
          </p:cNvSpPr>
          <p:nvPr/>
        </p:nvSpPr>
        <p:spPr bwMode="auto">
          <a:xfrm rot="-1373433">
            <a:off x="5319713" y="5243513"/>
            <a:ext cx="166687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09" name="Oval 249"/>
          <p:cNvSpPr>
            <a:spLocks noChangeArrowheads="1"/>
          </p:cNvSpPr>
          <p:nvPr/>
        </p:nvSpPr>
        <p:spPr bwMode="auto">
          <a:xfrm rot="-1373433">
            <a:off x="4267200" y="5149850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10" name="Freeform 250"/>
          <p:cNvSpPr>
            <a:spLocks/>
          </p:cNvSpPr>
          <p:nvPr/>
        </p:nvSpPr>
        <p:spPr bwMode="auto">
          <a:xfrm>
            <a:off x="4454525" y="5186363"/>
            <a:ext cx="844550" cy="812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0" y="432"/>
              </a:cxn>
              <a:cxn ang="0">
                <a:pos x="144" y="384"/>
              </a:cxn>
              <a:cxn ang="0">
                <a:pos x="144" y="720"/>
              </a:cxn>
              <a:cxn ang="0">
                <a:pos x="288" y="768"/>
              </a:cxn>
              <a:cxn ang="0">
                <a:pos x="384" y="720"/>
              </a:cxn>
              <a:cxn ang="0">
                <a:pos x="432" y="768"/>
              </a:cxn>
              <a:cxn ang="0">
                <a:pos x="480" y="672"/>
              </a:cxn>
              <a:cxn ang="0">
                <a:pos x="528" y="768"/>
              </a:cxn>
              <a:cxn ang="0">
                <a:pos x="576" y="720"/>
              </a:cxn>
              <a:cxn ang="0">
                <a:pos x="624" y="768"/>
              </a:cxn>
              <a:cxn ang="0">
                <a:pos x="720" y="336"/>
              </a:cxn>
              <a:cxn ang="0">
                <a:pos x="864" y="480"/>
              </a:cxn>
              <a:cxn ang="0">
                <a:pos x="864" y="144"/>
              </a:cxn>
              <a:cxn ang="0">
                <a:pos x="624" y="288"/>
              </a:cxn>
              <a:cxn ang="0">
                <a:pos x="720" y="192"/>
              </a:cxn>
              <a:cxn ang="0">
                <a:pos x="528" y="48"/>
              </a:cxn>
              <a:cxn ang="0">
                <a:pos x="288" y="0"/>
              </a:cxn>
              <a:cxn ang="0">
                <a:pos x="192" y="96"/>
              </a:cxn>
              <a:cxn ang="0">
                <a:pos x="192" y="192"/>
              </a:cxn>
              <a:cxn ang="0">
                <a:pos x="0" y="96"/>
              </a:cxn>
            </a:cxnLst>
            <a:rect l="0" t="0" r="r" b="b"/>
            <a:pathLst>
              <a:path w="864" h="768">
                <a:moveTo>
                  <a:pt x="0" y="96"/>
                </a:moveTo>
                <a:lnTo>
                  <a:pt x="0" y="432"/>
                </a:lnTo>
                <a:lnTo>
                  <a:pt x="144" y="384"/>
                </a:lnTo>
                <a:lnTo>
                  <a:pt x="144" y="720"/>
                </a:lnTo>
                <a:lnTo>
                  <a:pt x="288" y="768"/>
                </a:lnTo>
                <a:lnTo>
                  <a:pt x="384" y="720"/>
                </a:lnTo>
                <a:lnTo>
                  <a:pt x="432" y="768"/>
                </a:lnTo>
                <a:lnTo>
                  <a:pt x="480" y="672"/>
                </a:lnTo>
                <a:lnTo>
                  <a:pt x="528" y="768"/>
                </a:lnTo>
                <a:lnTo>
                  <a:pt x="576" y="720"/>
                </a:lnTo>
                <a:lnTo>
                  <a:pt x="624" y="768"/>
                </a:lnTo>
                <a:lnTo>
                  <a:pt x="720" y="336"/>
                </a:lnTo>
                <a:lnTo>
                  <a:pt x="864" y="480"/>
                </a:lnTo>
                <a:lnTo>
                  <a:pt x="864" y="144"/>
                </a:lnTo>
                <a:lnTo>
                  <a:pt x="624" y="288"/>
                </a:lnTo>
                <a:lnTo>
                  <a:pt x="720" y="192"/>
                </a:lnTo>
                <a:lnTo>
                  <a:pt x="528" y="48"/>
                </a:lnTo>
                <a:lnTo>
                  <a:pt x="288" y="0"/>
                </a:lnTo>
                <a:lnTo>
                  <a:pt x="192" y="96"/>
                </a:lnTo>
                <a:lnTo>
                  <a:pt x="192" y="192"/>
                </a:lnTo>
                <a:lnTo>
                  <a:pt x="0" y="96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11" name="Oval 251"/>
          <p:cNvSpPr>
            <a:spLocks noChangeArrowheads="1"/>
          </p:cNvSpPr>
          <p:nvPr/>
        </p:nvSpPr>
        <p:spPr bwMode="auto">
          <a:xfrm>
            <a:off x="4638675" y="4932363"/>
            <a:ext cx="442913" cy="54768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6412" name="Group 252"/>
          <p:cNvGrpSpPr>
            <a:grpSpLocks/>
          </p:cNvGrpSpPr>
          <p:nvPr/>
        </p:nvGrpSpPr>
        <p:grpSpPr bwMode="auto">
          <a:xfrm flipH="1" flipV="1">
            <a:off x="4691063" y="5056188"/>
            <a:ext cx="166687" cy="204787"/>
            <a:chOff x="3744" y="1776"/>
            <a:chExt cx="336" cy="336"/>
          </a:xfrm>
        </p:grpSpPr>
        <p:sp>
          <p:nvSpPr>
            <p:cNvPr id="476413" name="Oval 25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14" name="Oval 254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6415" name="Group 255"/>
          <p:cNvGrpSpPr>
            <a:grpSpLocks/>
          </p:cNvGrpSpPr>
          <p:nvPr/>
        </p:nvGrpSpPr>
        <p:grpSpPr bwMode="auto">
          <a:xfrm flipH="1" flipV="1">
            <a:off x="4903788" y="5056188"/>
            <a:ext cx="166687" cy="204787"/>
            <a:chOff x="3744" y="1776"/>
            <a:chExt cx="336" cy="336"/>
          </a:xfrm>
        </p:grpSpPr>
        <p:sp>
          <p:nvSpPr>
            <p:cNvPr id="476416" name="Oval 256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17" name="Oval 257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6419" name="Rectangle 259"/>
          <p:cNvSpPr>
            <a:spLocks noChangeArrowheads="1"/>
          </p:cNvSpPr>
          <p:nvPr/>
        </p:nvSpPr>
        <p:spPr bwMode="auto">
          <a:xfrm>
            <a:off x="4595813" y="5694363"/>
            <a:ext cx="515937" cy="101600"/>
          </a:xfrm>
          <a:prstGeom prst="rect">
            <a:avLst/>
          </a:prstGeom>
          <a:solidFill>
            <a:srgbClr val="66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0" name="Line 260"/>
          <p:cNvSpPr>
            <a:spLocks noChangeShapeType="1"/>
          </p:cNvSpPr>
          <p:nvPr/>
        </p:nvSpPr>
        <p:spPr bwMode="auto">
          <a:xfrm>
            <a:off x="4924425" y="5643563"/>
            <a:ext cx="93663" cy="2032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21" name="Line 261"/>
          <p:cNvSpPr>
            <a:spLocks noChangeShapeType="1"/>
          </p:cNvSpPr>
          <p:nvPr/>
        </p:nvSpPr>
        <p:spPr bwMode="auto">
          <a:xfrm flipV="1">
            <a:off x="4876800" y="5694363"/>
            <a:ext cx="141288" cy="50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22" name="Rectangle 262"/>
          <p:cNvSpPr>
            <a:spLocks noChangeArrowheads="1"/>
          </p:cNvSpPr>
          <p:nvPr/>
        </p:nvSpPr>
        <p:spPr bwMode="auto">
          <a:xfrm rot="1879721">
            <a:off x="5395913" y="5467350"/>
            <a:ext cx="496887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3" name="Rectangle 263"/>
          <p:cNvSpPr>
            <a:spLocks noChangeArrowheads="1"/>
          </p:cNvSpPr>
          <p:nvPr/>
        </p:nvSpPr>
        <p:spPr bwMode="auto">
          <a:xfrm rot="-2120236">
            <a:off x="6143625" y="55387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4" name="Rectangle 264"/>
          <p:cNvSpPr>
            <a:spLocks noChangeArrowheads="1"/>
          </p:cNvSpPr>
          <p:nvPr/>
        </p:nvSpPr>
        <p:spPr bwMode="auto">
          <a:xfrm>
            <a:off x="6143625" y="58229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5" name="Rectangle 265"/>
          <p:cNvSpPr>
            <a:spLocks noChangeArrowheads="1"/>
          </p:cNvSpPr>
          <p:nvPr/>
        </p:nvSpPr>
        <p:spPr bwMode="auto">
          <a:xfrm>
            <a:off x="5830888" y="5894388"/>
            <a:ext cx="61912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6" name="Oval 266"/>
          <p:cNvSpPr>
            <a:spLocks noChangeArrowheads="1"/>
          </p:cNvSpPr>
          <p:nvPr/>
        </p:nvSpPr>
        <p:spPr bwMode="auto">
          <a:xfrm>
            <a:off x="5707063" y="55387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27" name="Oval 267"/>
          <p:cNvSpPr>
            <a:spLocks noChangeArrowheads="1"/>
          </p:cNvSpPr>
          <p:nvPr/>
        </p:nvSpPr>
        <p:spPr bwMode="auto">
          <a:xfrm>
            <a:off x="5751513" y="50292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6428" name="Group 268"/>
          <p:cNvGrpSpPr>
            <a:grpSpLocks/>
          </p:cNvGrpSpPr>
          <p:nvPr/>
        </p:nvGrpSpPr>
        <p:grpSpPr bwMode="auto">
          <a:xfrm rot="18259277">
            <a:off x="5805488" y="5154613"/>
            <a:ext cx="187325" cy="212725"/>
            <a:chOff x="3801" y="3295"/>
            <a:chExt cx="118" cy="134"/>
          </a:xfrm>
        </p:grpSpPr>
        <p:sp>
          <p:nvSpPr>
            <p:cNvPr id="476429" name="Oval 269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30" name="Oval 270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6431" name="Group 271"/>
          <p:cNvGrpSpPr>
            <a:grpSpLocks/>
          </p:cNvGrpSpPr>
          <p:nvPr/>
        </p:nvGrpSpPr>
        <p:grpSpPr bwMode="auto">
          <a:xfrm rot="18465996">
            <a:off x="6049962" y="5154613"/>
            <a:ext cx="187325" cy="215900"/>
            <a:chOff x="3955" y="3295"/>
            <a:chExt cx="118" cy="136"/>
          </a:xfrm>
        </p:grpSpPr>
        <p:sp>
          <p:nvSpPr>
            <p:cNvPr id="476432" name="Oval 272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33" name="Oval 273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6434" name="Oval 274"/>
          <p:cNvSpPr>
            <a:spLocks noChangeArrowheads="1"/>
          </p:cNvSpPr>
          <p:nvPr/>
        </p:nvSpPr>
        <p:spPr bwMode="auto">
          <a:xfrm rot="1722357">
            <a:off x="5581650" y="60356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35" name="Oval 275"/>
          <p:cNvSpPr>
            <a:spLocks noChangeArrowheads="1"/>
          </p:cNvSpPr>
          <p:nvPr/>
        </p:nvSpPr>
        <p:spPr bwMode="auto">
          <a:xfrm>
            <a:off x="6080125" y="61071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36" name="Oval 276"/>
          <p:cNvSpPr>
            <a:spLocks noChangeArrowheads="1"/>
          </p:cNvSpPr>
          <p:nvPr/>
        </p:nvSpPr>
        <p:spPr bwMode="auto">
          <a:xfrm rot="-1373433">
            <a:off x="6518275" y="53530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37" name="Oval 277"/>
          <p:cNvSpPr>
            <a:spLocks noChangeArrowheads="1"/>
          </p:cNvSpPr>
          <p:nvPr/>
        </p:nvSpPr>
        <p:spPr bwMode="auto">
          <a:xfrm rot="-1373433">
            <a:off x="5334000" y="52546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38" name="Freeform 278"/>
          <p:cNvSpPr>
            <a:spLocks/>
          </p:cNvSpPr>
          <p:nvPr/>
        </p:nvSpPr>
        <p:spPr bwMode="auto">
          <a:xfrm>
            <a:off x="914400" y="3079750"/>
            <a:ext cx="3352800" cy="2787650"/>
          </a:xfrm>
          <a:custGeom>
            <a:avLst/>
            <a:gdLst/>
            <a:ahLst/>
            <a:cxnLst>
              <a:cxn ang="0">
                <a:pos x="0" y="1276"/>
              </a:cxn>
              <a:cxn ang="0">
                <a:pos x="272" y="37"/>
              </a:cxn>
              <a:cxn ang="0">
                <a:pos x="546" y="1500"/>
              </a:cxn>
              <a:cxn ang="0">
                <a:pos x="672" y="508"/>
              </a:cxn>
              <a:cxn ang="0">
                <a:pos x="1296" y="940"/>
              </a:cxn>
              <a:cxn ang="0">
                <a:pos x="1680" y="1324"/>
              </a:cxn>
              <a:cxn ang="0">
                <a:pos x="2112" y="1756"/>
              </a:cxn>
            </a:cxnLst>
            <a:rect l="0" t="0" r="r" b="b"/>
            <a:pathLst>
              <a:path w="2112" h="1756">
                <a:moveTo>
                  <a:pt x="0" y="1276"/>
                </a:moveTo>
                <a:cubicBezTo>
                  <a:pt x="45" y="1070"/>
                  <a:pt x="181" y="0"/>
                  <a:pt x="272" y="37"/>
                </a:cubicBezTo>
                <a:cubicBezTo>
                  <a:pt x="363" y="74"/>
                  <a:pt x="479" y="1422"/>
                  <a:pt x="546" y="1500"/>
                </a:cubicBezTo>
                <a:cubicBezTo>
                  <a:pt x="613" y="1578"/>
                  <a:pt x="547" y="601"/>
                  <a:pt x="672" y="508"/>
                </a:cubicBezTo>
                <a:cubicBezTo>
                  <a:pt x="797" y="415"/>
                  <a:pt x="1128" y="804"/>
                  <a:pt x="1296" y="940"/>
                </a:cubicBezTo>
                <a:cubicBezTo>
                  <a:pt x="1464" y="1076"/>
                  <a:pt x="1544" y="1188"/>
                  <a:pt x="1680" y="1324"/>
                </a:cubicBezTo>
                <a:cubicBezTo>
                  <a:pt x="1816" y="1460"/>
                  <a:pt x="1964" y="1608"/>
                  <a:pt x="2112" y="1756"/>
                </a:cubicBezTo>
              </a:path>
            </a:pathLst>
          </a:custGeom>
          <a:noFill/>
          <a:ln w="19050" cap="flat" cmpd="sng">
            <a:solidFill>
              <a:schemeClr val="hlink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39" name="Freeform 279"/>
          <p:cNvSpPr>
            <a:spLocks/>
          </p:cNvSpPr>
          <p:nvPr/>
        </p:nvSpPr>
        <p:spPr bwMode="auto">
          <a:xfrm>
            <a:off x="838200" y="2427288"/>
            <a:ext cx="2379663" cy="3386137"/>
          </a:xfrm>
          <a:custGeom>
            <a:avLst/>
            <a:gdLst/>
            <a:ahLst/>
            <a:cxnLst>
              <a:cxn ang="0">
                <a:pos x="0" y="1735"/>
              </a:cxn>
              <a:cxn ang="0">
                <a:pos x="366" y="951"/>
              </a:cxn>
              <a:cxn ang="0">
                <a:pos x="1022" y="1975"/>
              </a:cxn>
              <a:cxn ang="0">
                <a:pos x="1499" y="0"/>
              </a:cxn>
            </a:cxnLst>
            <a:rect l="0" t="0" r="r" b="b"/>
            <a:pathLst>
              <a:path w="1499" h="2133">
                <a:moveTo>
                  <a:pt x="0" y="1735"/>
                </a:moveTo>
                <a:cubicBezTo>
                  <a:pt x="61" y="1604"/>
                  <a:pt x="196" y="911"/>
                  <a:pt x="366" y="951"/>
                </a:cubicBezTo>
                <a:cubicBezTo>
                  <a:pt x="536" y="991"/>
                  <a:pt x="833" y="2133"/>
                  <a:pt x="1022" y="1975"/>
                </a:cubicBezTo>
                <a:cubicBezTo>
                  <a:pt x="1211" y="1817"/>
                  <a:pt x="1400" y="411"/>
                  <a:pt x="1499" y="0"/>
                </a:cubicBezTo>
              </a:path>
            </a:pathLst>
          </a:custGeom>
          <a:noFill/>
          <a:ln w="57150" cap="flat" cmpd="sng">
            <a:solidFill>
              <a:srgbClr val="00CC00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40" name="Line 280"/>
          <p:cNvSpPr>
            <a:spLocks noChangeShapeType="1"/>
          </p:cNvSpPr>
          <p:nvPr/>
        </p:nvSpPr>
        <p:spPr bwMode="auto">
          <a:xfrm flipV="1">
            <a:off x="838200" y="3962400"/>
            <a:ext cx="3276600" cy="1219200"/>
          </a:xfrm>
          <a:prstGeom prst="line">
            <a:avLst/>
          </a:prstGeom>
          <a:noFill/>
          <a:ln w="19050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41" name="Oval 281"/>
          <p:cNvSpPr>
            <a:spLocks noChangeArrowheads="1"/>
          </p:cNvSpPr>
          <p:nvPr/>
        </p:nvSpPr>
        <p:spPr bwMode="auto">
          <a:xfrm>
            <a:off x="762000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42" name="Oval 282"/>
          <p:cNvSpPr>
            <a:spLocks noChangeArrowheads="1"/>
          </p:cNvSpPr>
          <p:nvPr/>
        </p:nvSpPr>
        <p:spPr bwMode="auto">
          <a:xfrm>
            <a:off x="17526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43" name="Oval 283"/>
          <p:cNvSpPr>
            <a:spLocks noChangeArrowheads="1"/>
          </p:cNvSpPr>
          <p:nvPr/>
        </p:nvSpPr>
        <p:spPr bwMode="auto">
          <a:xfrm>
            <a:off x="2743200" y="4343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45" name="Freeform 285"/>
          <p:cNvSpPr>
            <a:spLocks/>
          </p:cNvSpPr>
          <p:nvPr/>
        </p:nvSpPr>
        <p:spPr bwMode="auto">
          <a:xfrm flipV="1">
            <a:off x="5943600" y="54864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76471" name="Group 311"/>
          <p:cNvGrpSpPr>
            <a:grpSpLocks/>
          </p:cNvGrpSpPr>
          <p:nvPr/>
        </p:nvGrpSpPr>
        <p:grpSpPr bwMode="auto">
          <a:xfrm rot="1833914">
            <a:off x="1447800" y="2514600"/>
            <a:ext cx="1143000" cy="1016000"/>
            <a:chOff x="2256" y="1584"/>
            <a:chExt cx="1059" cy="912"/>
          </a:xfrm>
        </p:grpSpPr>
        <p:sp>
          <p:nvSpPr>
            <p:cNvPr id="476472" name="Freeform 312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6473" name="Rectangle 313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4" name="Rectangle 314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5" name="Rectangle 315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6" name="Rectangle 316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7" name="Oval 317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8" name="AutoShape 318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79" name="AutoShape 319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80" name="Oval 320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81" name="AutoShape 321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76482" name="Group 322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476483" name="Oval 32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484" name="Oval 32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76485" name="Group 325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476486" name="Oval 32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487" name="Oval 32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6488" name="Oval 328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89" name="Oval 329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90" name="Oval 330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6491" name="Oval 331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6492" name="Oval 332"/>
          <p:cNvSpPr>
            <a:spLocks noChangeArrowheads="1"/>
          </p:cNvSpPr>
          <p:nvPr/>
        </p:nvSpPr>
        <p:spPr bwMode="auto">
          <a:xfrm>
            <a:off x="28956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93" name="Oval 333"/>
          <p:cNvSpPr>
            <a:spLocks noChangeArrowheads="1"/>
          </p:cNvSpPr>
          <p:nvPr/>
        </p:nvSpPr>
        <p:spPr bwMode="auto">
          <a:xfrm>
            <a:off x="3048000" y="2438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94" name="Oval 334"/>
          <p:cNvSpPr>
            <a:spLocks noChangeArrowheads="1"/>
          </p:cNvSpPr>
          <p:nvPr/>
        </p:nvSpPr>
        <p:spPr bwMode="auto">
          <a:xfrm>
            <a:off x="2209800" y="5486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495" name="Text Box 335"/>
          <p:cNvSpPr txBox="1">
            <a:spLocks noChangeArrowheads="1"/>
          </p:cNvSpPr>
          <p:nvPr/>
        </p:nvSpPr>
        <p:spPr bwMode="auto">
          <a:xfrm>
            <a:off x="1295400" y="1981200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i="0"/>
              <a:t>Gotcha!</a:t>
            </a:r>
          </a:p>
        </p:txBody>
      </p:sp>
      <p:sp>
        <p:nvSpPr>
          <p:cNvPr id="476496" name="Line 336"/>
          <p:cNvSpPr>
            <a:spLocks noChangeShapeType="1"/>
          </p:cNvSpPr>
          <p:nvPr/>
        </p:nvSpPr>
        <p:spPr bwMode="auto">
          <a:xfrm flipV="1">
            <a:off x="4800600" y="5334000"/>
            <a:ext cx="15240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6499" name="AutoShape 339"/>
          <p:cNvSpPr>
            <a:spLocks noChangeArrowheads="1"/>
          </p:cNvSpPr>
          <p:nvPr/>
        </p:nvSpPr>
        <p:spPr bwMode="auto">
          <a:xfrm>
            <a:off x="6248400" y="4572000"/>
            <a:ext cx="411163" cy="3429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4D4D4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 i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31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Policy</a:t>
            </a:r>
          </a:p>
        </p:txBody>
      </p:sp>
      <p:sp>
        <p:nvSpPr>
          <p:cNvPr id="2013187" name="Rectangle 3"/>
          <p:cNvSpPr>
            <a:spLocks noChangeArrowheads="1"/>
          </p:cNvSpPr>
          <p:nvPr/>
        </p:nvSpPr>
        <p:spPr bwMode="auto">
          <a:xfrm>
            <a:off x="304800" y="163195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Policy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manipulates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to achieve a change in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2013188" name="Oval 4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89" name="Rectangle 5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90" name="Rectangle 6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91" name="Rectangle 7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92" name="Rectangle 8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93" name="Oval 9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194" name="Oval 10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3266" name="Group 82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13195" name="Group 11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3196" name="Oval 12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3197" name="Oval 13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3198" name="Group 14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3199" name="Oval 1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3200" name="Oval 1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3201" name="Oval 17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02" name="Oval 18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03" name="Oval 19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04" name="Oval 20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05" name="Freeform 21"/>
          <p:cNvSpPr>
            <a:spLocks/>
          </p:cNvSpPr>
          <p:nvPr/>
        </p:nvSpPr>
        <p:spPr bwMode="auto">
          <a:xfrm flipV="1"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3206" name="Line 22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3207" name="Line 23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3208" name="Text Box 24"/>
          <p:cNvSpPr txBox="1">
            <a:spLocks noChangeArrowheads="1"/>
          </p:cNvSpPr>
          <p:nvPr/>
        </p:nvSpPr>
        <p:spPr bwMode="auto">
          <a:xfrm>
            <a:off x="838200" y="5486400"/>
            <a:ext cx="1781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</p:txBody>
      </p:sp>
      <p:sp>
        <p:nvSpPr>
          <p:cNvPr id="2013209" name="Text Box 25"/>
          <p:cNvSpPr txBox="1">
            <a:spLocks noChangeArrowheads="1"/>
          </p:cNvSpPr>
          <p:nvPr/>
        </p:nvSpPr>
        <p:spPr bwMode="auto">
          <a:xfrm rot="-5400000">
            <a:off x="-552450" y="4133850"/>
            <a:ext cx="2293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Lung cancer</a:t>
            </a:r>
          </a:p>
        </p:txBody>
      </p:sp>
      <p:sp>
        <p:nvSpPr>
          <p:cNvPr id="2013210" name="Oval 26"/>
          <p:cNvSpPr>
            <a:spLocks noChangeArrowheads="1"/>
          </p:cNvSpPr>
          <p:nvPr/>
        </p:nvSpPr>
        <p:spPr bwMode="auto">
          <a:xfrm rot="2704767">
            <a:off x="12192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11" name="Oval 27"/>
          <p:cNvSpPr>
            <a:spLocks noChangeArrowheads="1"/>
          </p:cNvSpPr>
          <p:nvPr/>
        </p:nvSpPr>
        <p:spPr bwMode="auto">
          <a:xfrm rot="2704767">
            <a:off x="12192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12" name="Oval 28"/>
          <p:cNvSpPr>
            <a:spLocks noChangeArrowheads="1"/>
          </p:cNvSpPr>
          <p:nvPr/>
        </p:nvSpPr>
        <p:spPr bwMode="auto">
          <a:xfrm rot="2704767">
            <a:off x="12192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13" name="Oval 29"/>
          <p:cNvSpPr>
            <a:spLocks noChangeArrowheads="1"/>
          </p:cNvSpPr>
          <p:nvPr/>
        </p:nvSpPr>
        <p:spPr bwMode="auto">
          <a:xfrm rot="2704767">
            <a:off x="1219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3267" name="Group 83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13214" name="Oval 30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15" name="Rectangle 31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16" name="Rectangle 32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17" name="Rectangle 33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18" name="Rectangle 34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19" name="Oval 35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20" name="Oval 36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21" name="Oval 37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22" name="Oval 38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23" name="Oval 39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3224" name="Group 40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3225" name="Freeform 41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3226" name="Freeform 42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3227" name="Oval 43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3228" name="Group 44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3229" name="Oval 4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3230" name="Oval 4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3231" name="Freeform 47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3232" name="Group 48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3233" name="Oval 4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3234" name="Oval 5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3235" name="Oval 51"/>
          <p:cNvSpPr>
            <a:spLocks noChangeArrowheads="1"/>
          </p:cNvSpPr>
          <p:nvPr/>
        </p:nvSpPr>
        <p:spPr bwMode="auto">
          <a:xfrm rot="2704767">
            <a:off x="32004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36" name="Oval 52"/>
          <p:cNvSpPr>
            <a:spLocks noChangeArrowheads="1"/>
          </p:cNvSpPr>
          <p:nvPr/>
        </p:nvSpPr>
        <p:spPr bwMode="auto">
          <a:xfrm rot="2704767">
            <a:off x="32004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37" name="Oval 53"/>
          <p:cNvSpPr>
            <a:spLocks noChangeArrowheads="1"/>
          </p:cNvSpPr>
          <p:nvPr/>
        </p:nvSpPr>
        <p:spPr bwMode="auto">
          <a:xfrm rot="2704767">
            <a:off x="32004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38" name="Oval 54"/>
          <p:cNvSpPr>
            <a:spLocks noChangeArrowheads="1"/>
          </p:cNvSpPr>
          <p:nvPr/>
        </p:nvSpPr>
        <p:spPr bwMode="auto">
          <a:xfrm rot="2704767">
            <a:off x="3200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3239" name="Group 55"/>
          <p:cNvGrpSpPr>
            <a:grpSpLocks/>
          </p:cNvGrpSpPr>
          <p:nvPr/>
        </p:nvGrpSpPr>
        <p:grpSpPr bwMode="auto">
          <a:xfrm rot="-1753683">
            <a:off x="6096000" y="5715000"/>
            <a:ext cx="685800" cy="304800"/>
            <a:chOff x="3984" y="2832"/>
            <a:chExt cx="432" cy="192"/>
          </a:xfrm>
        </p:grpSpPr>
        <p:sp>
          <p:nvSpPr>
            <p:cNvPr id="2013240" name="Oval 56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41" name="Oval 57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3242" name="Group 58"/>
          <p:cNvGrpSpPr>
            <a:grpSpLocks/>
          </p:cNvGrpSpPr>
          <p:nvPr/>
        </p:nvGrpSpPr>
        <p:grpSpPr bwMode="auto">
          <a:xfrm rot="436980">
            <a:off x="6248400" y="5867400"/>
            <a:ext cx="685800" cy="304800"/>
            <a:chOff x="3984" y="2832"/>
            <a:chExt cx="432" cy="192"/>
          </a:xfrm>
        </p:grpSpPr>
        <p:sp>
          <p:nvSpPr>
            <p:cNvPr id="2013243" name="Oval 59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44" name="Oval 60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3245" name="Group 61"/>
          <p:cNvGrpSpPr>
            <a:grpSpLocks/>
          </p:cNvGrpSpPr>
          <p:nvPr/>
        </p:nvGrpSpPr>
        <p:grpSpPr bwMode="auto">
          <a:xfrm rot="-353372">
            <a:off x="5867400" y="5867400"/>
            <a:ext cx="685800" cy="304800"/>
            <a:chOff x="3984" y="2832"/>
            <a:chExt cx="432" cy="192"/>
          </a:xfrm>
        </p:grpSpPr>
        <p:sp>
          <p:nvSpPr>
            <p:cNvPr id="2013246" name="Oval 62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47" name="Oval 63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3248" name="Group 64"/>
          <p:cNvGrpSpPr>
            <a:grpSpLocks/>
          </p:cNvGrpSpPr>
          <p:nvPr/>
        </p:nvGrpSpPr>
        <p:grpSpPr bwMode="auto">
          <a:xfrm rot="220233">
            <a:off x="5943600" y="5638800"/>
            <a:ext cx="685800" cy="304800"/>
            <a:chOff x="3984" y="2832"/>
            <a:chExt cx="432" cy="192"/>
          </a:xfrm>
        </p:grpSpPr>
        <p:sp>
          <p:nvSpPr>
            <p:cNvPr id="2013249" name="Oval 65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50" name="Oval 66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3251" name="Text Box 67"/>
          <p:cNvSpPr txBox="1">
            <a:spLocks noChangeArrowheads="1"/>
          </p:cNvSpPr>
          <p:nvPr/>
        </p:nvSpPr>
        <p:spPr bwMode="auto">
          <a:xfrm>
            <a:off x="5486400" y="3962400"/>
            <a:ext cx="1947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We failed!</a:t>
            </a:r>
          </a:p>
        </p:txBody>
      </p:sp>
      <p:sp>
        <p:nvSpPr>
          <p:cNvPr id="2013252" name="Line 68"/>
          <p:cNvSpPr>
            <a:spLocks noChangeShapeType="1"/>
          </p:cNvSpPr>
          <p:nvPr/>
        </p:nvSpPr>
        <p:spPr bwMode="auto">
          <a:xfrm flipH="1">
            <a:off x="5410200" y="45720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3253" name="Line 69"/>
          <p:cNvSpPr>
            <a:spLocks noChangeShapeType="1"/>
          </p:cNvSpPr>
          <p:nvPr/>
        </p:nvSpPr>
        <p:spPr bwMode="auto">
          <a:xfrm>
            <a:off x="7010400" y="45720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3254" name="Oval 70"/>
          <p:cNvSpPr>
            <a:spLocks noChangeArrowheads="1"/>
          </p:cNvSpPr>
          <p:nvPr/>
        </p:nvSpPr>
        <p:spPr bwMode="auto">
          <a:xfrm rot="2704767">
            <a:off x="22098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55" name="Oval 71"/>
          <p:cNvSpPr>
            <a:spLocks noChangeArrowheads="1"/>
          </p:cNvSpPr>
          <p:nvPr/>
        </p:nvSpPr>
        <p:spPr bwMode="auto">
          <a:xfrm rot="2704767">
            <a:off x="22098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56" name="Oval 72"/>
          <p:cNvSpPr>
            <a:spLocks noChangeArrowheads="1"/>
          </p:cNvSpPr>
          <p:nvPr/>
        </p:nvSpPr>
        <p:spPr bwMode="auto">
          <a:xfrm rot="2704767">
            <a:off x="2209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57" name="Oval 73"/>
          <p:cNvSpPr>
            <a:spLocks noChangeArrowheads="1"/>
          </p:cNvSpPr>
          <p:nvPr/>
        </p:nvSpPr>
        <p:spPr bwMode="auto">
          <a:xfrm rot="2704767">
            <a:off x="22098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3258" name="Line 74"/>
          <p:cNvSpPr>
            <a:spLocks noChangeShapeType="1"/>
          </p:cNvSpPr>
          <p:nvPr/>
        </p:nvSpPr>
        <p:spPr bwMode="auto">
          <a:xfrm flipH="1">
            <a:off x="914400" y="4343400"/>
            <a:ext cx="2819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3259" name="Group 75"/>
          <p:cNvGrpSpPr>
            <a:grpSpLocks/>
          </p:cNvGrpSpPr>
          <p:nvPr/>
        </p:nvGrpSpPr>
        <p:grpSpPr bwMode="auto">
          <a:xfrm rot="-751120">
            <a:off x="6096000" y="5410200"/>
            <a:ext cx="685800" cy="304800"/>
            <a:chOff x="3984" y="2832"/>
            <a:chExt cx="432" cy="192"/>
          </a:xfrm>
        </p:grpSpPr>
        <p:sp>
          <p:nvSpPr>
            <p:cNvPr id="2013260" name="Oval 76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61" name="Oval 77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3262" name="Group 78"/>
          <p:cNvGrpSpPr>
            <a:grpSpLocks/>
          </p:cNvGrpSpPr>
          <p:nvPr/>
        </p:nvGrpSpPr>
        <p:grpSpPr bwMode="auto">
          <a:xfrm rot="636131">
            <a:off x="6553200" y="5791200"/>
            <a:ext cx="685800" cy="304800"/>
            <a:chOff x="3984" y="2832"/>
            <a:chExt cx="432" cy="192"/>
          </a:xfrm>
        </p:grpSpPr>
        <p:sp>
          <p:nvSpPr>
            <p:cNvPr id="2013263" name="Oval 79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3264" name="Oval 80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Puzzle</a:t>
            </a:r>
          </a:p>
        </p:txBody>
      </p:sp>
      <p:sp>
        <p:nvSpPr>
          <p:cNvPr id="1194062" name="Oval 78"/>
          <p:cNvSpPr>
            <a:spLocks noChangeArrowheads="1"/>
          </p:cNvSpPr>
          <p:nvPr/>
        </p:nvSpPr>
        <p:spPr bwMode="auto">
          <a:xfrm>
            <a:off x="3200400" y="3886200"/>
            <a:ext cx="25908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/>
          </a:p>
        </p:txBody>
      </p:sp>
      <p:sp>
        <p:nvSpPr>
          <p:cNvPr id="1194065" name="AutoShape 81"/>
          <p:cNvSpPr>
            <a:spLocks noChangeArrowheads="1"/>
          </p:cNvSpPr>
          <p:nvPr/>
        </p:nvSpPr>
        <p:spPr bwMode="auto">
          <a:xfrm>
            <a:off x="4343400" y="4267200"/>
            <a:ext cx="3048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>
              <a:solidFill>
                <a:srgbClr val="FF5050"/>
              </a:solidFill>
            </a:endParaRPr>
          </a:p>
        </p:txBody>
      </p:sp>
      <p:sp>
        <p:nvSpPr>
          <p:cNvPr id="1194066" name="AutoShape 82"/>
          <p:cNvSpPr>
            <a:spLocks noChangeArrowheads="1"/>
          </p:cNvSpPr>
          <p:nvPr/>
        </p:nvSpPr>
        <p:spPr bwMode="auto">
          <a:xfrm flipV="1">
            <a:off x="4343400" y="5181600"/>
            <a:ext cx="304800" cy="914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4069" name="Rectangle 8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1447800"/>
          </a:xfrm>
          <a:noFill/>
          <a:ln/>
        </p:spPr>
        <p:txBody>
          <a:bodyPr/>
          <a:lstStyle/>
          <a:p>
            <a:r>
              <a:rPr lang="en-US"/>
              <a:t>An indicator must be </a:t>
            </a:r>
            <a:r>
              <a:rPr lang="en-US">
                <a:solidFill>
                  <a:schemeClr val="hlink"/>
                </a:solidFill>
              </a:rPr>
              <a:t>sensitive</a:t>
            </a:r>
            <a:r>
              <a:rPr lang="en-US"/>
              <a:t> to what it indicates.</a:t>
            </a:r>
          </a:p>
        </p:txBody>
      </p:sp>
      <p:sp>
        <p:nvSpPr>
          <p:cNvPr id="1194070" name="Text Box 86"/>
          <p:cNvSpPr txBox="1">
            <a:spLocks noChangeArrowheads="1"/>
          </p:cNvSpPr>
          <p:nvPr/>
        </p:nvSpPr>
        <p:spPr bwMode="auto">
          <a:xfrm>
            <a:off x="3886200" y="31242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>
                <a:solidFill>
                  <a:schemeClr val="hlink"/>
                </a:solidFill>
              </a:rPr>
              <a:t>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Puzzle</a:t>
            </a:r>
          </a:p>
        </p:txBody>
      </p:sp>
      <p:sp>
        <p:nvSpPr>
          <p:cNvPr id="1195011" name="Oval 3"/>
          <p:cNvSpPr>
            <a:spLocks noChangeArrowheads="1"/>
          </p:cNvSpPr>
          <p:nvPr/>
        </p:nvSpPr>
        <p:spPr bwMode="auto">
          <a:xfrm>
            <a:off x="3200400" y="3886200"/>
            <a:ext cx="25908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/>
          </a:p>
        </p:txBody>
      </p:sp>
      <p:sp>
        <p:nvSpPr>
          <p:cNvPr id="1195013" name="AutoShape 5"/>
          <p:cNvSpPr>
            <a:spLocks noChangeArrowheads="1"/>
          </p:cNvSpPr>
          <p:nvPr/>
        </p:nvSpPr>
        <p:spPr bwMode="auto">
          <a:xfrm rot="2545806">
            <a:off x="4651375" y="4386263"/>
            <a:ext cx="3048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>
              <a:solidFill>
                <a:srgbClr val="FF5050"/>
              </a:solidFill>
            </a:endParaRPr>
          </a:p>
        </p:txBody>
      </p:sp>
      <p:sp>
        <p:nvSpPr>
          <p:cNvPr id="1195014" name="AutoShape 6"/>
          <p:cNvSpPr>
            <a:spLocks noChangeArrowheads="1"/>
          </p:cNvSpPr>
          <p:nvPr/>
        </p:nvSpPr>
        <p:spPr bwMode="auto">
          <a:xfrm rot="2545806" flipV="1">
            <a:off x="4033838" y="5060950"/>
            <a:ext cx="304800" cy="914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50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1447800"/>
          </a:xfrm>
          <a:noFill/>
          <a:ln/>
        </p:spPr>
        <p:txBody>
          <a:bodyPr/>
          <a:lstStyle/>
          <a:p>
            <a:r>
              <a:rPr lang="en-US"/>
              <a:t>An indicator must be </a:t>
            </a:r>
            <a:r>
              <a:rPr lang="en-US">
                <a:solidFill>
                  <a:schemeClr val="hlink"/>
                </a:solidFill>
              </a:rPr>
              <a:t>sensitive</a:t>
            </a:r>
            <a:r>
              <a:rPr lang="en-US"/>
              <a:t> to what it indicates.</a:t>
            </a:r>
          </a:p>
        </p:txBody>
      </p:sp>
      <p:sp>
        <p:nvSpPr>
          <p:cNvPr id="1195018" name="Text Box 10"/>
          <p:cNvSpPr txBox="1">
            <a:spLocks noChangeArrowheads="1"/>
          </p:cNvSpPr>
          <p:nvPr/>
        </p:nvSpPr>
        <p:spPr bwMode="auto">
          <a:xfrm>
            <a:off x="5410200" y="3657600"/>
            <a:ext cx="1617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>
                <a:solidFill>
                  <a:schemeClr val="hlink"/>
                </a:solidFill>
              </a:rPr>
              <a:t>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Puzzle</a:t>
            </a:r>
          </a:p>
        </p:txBody>
      </p:sp>
      <p:sp>
        <p:nvSpPr>
          <p:cNvPr id="1196035" name="Oval 3"/>
          <p:cNvSpPr>
            <a:spLocks noChangeArrowheads="1"/>
          </p:cNvSpPr>
          <p:nvPr/>
        </p:nvSpPr>
        <p:spPr bwMode="auto">
          <a:xfrm>
            <a:off x="3200400" y="3886200"/>
            <a:ext cx="25908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/>
          </a:p>
        </p:txBody>
      </p:sp>
      <p:sp>
        <p:nvSpPr>
          <p:cNvPr id="1196037" name="AutoShape 5"/>
          <p:cNvSpPr>
            <a:spLocks noChangeArrowheads="1"/>
          </p:cNvSpPr>
          <p:nvPr/>
        </p:nvSpPr>
        <p:spPr bwMode="auto">
          <a:xfrm>
            <a:off x="4343400" y="4267200"/>
            <a:ext cx="3048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>
              <a:solidFill>
                <a:srgbClr val="FF5050"/>
              </a:solidFill>
            </a:endParaRPr>
          </a:p>
        </p:txBody>
      </p:sp>
      <p:sp>
        <p:nvSpPr>
          <p:cNvPr id="1196038" name="AutoShape 6"/>
          <p:cNvSpPr>
            <a:spLocks noChangeArrowheads="1"/>
          </p:cNvSpPr>
          <p:nvPr/>
        </p:nvSpPr>
        <p:spPr bwMode="auto">
          <a:xfrm flipV="1">
            <a:off x="4343400" y="5181600"/>
            <a:ext cx="304800" cy="914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6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1447800"/>
          </a:xfrm>
          <a:noFill/>
          <a:ln/>
        </p:spPr>
        <p:txBody>
          <a:bodyPr/>
          <a:lstStyle/>
          <a:p>
            <a:r>
              <a:rPr lang="en-US"/>
              <a:t>But Ockham’s razor </a:t>
            </a:r>
            <a:r>
              <a:rPr lang="en-US">
                <a:solidFill>
                  <a:schemeClr val="hlink"/>
                </a:solidFill>
              </a:rPr>
              <a:t>always</a:t>
            </a:r>
            <a:r>
              <a:rPr lang="en-US"/>
              <a:t> points at simplicity.</a:t>
            </a:r>
          </a:p>
        </p:txBody>
      </p:sp>
      <p:sp>
        <p:nvSpPr>
          <p:cNvPr id="1196041" name="Rectangle 9"/>
          <p:cNvSpPr>
            <a:spLocks noChangeArrowheads="1"/>
          </p:cNvSpPr>
          <p:nvPr/>
        </p:nvSpPr>
        <p:spPr bwMode="auto">
          <a:xfrm rot="2700000">
            <a:off x="3619500" y="51435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6042" name="Rectangle 10"/>
          <p:cNvSpPr>
            <a:spLocks noChangeArrowheads="1"/>
          </p:cNvSpPr>
          <p:nvPr/>
        </p:nvSpPr>
        <p:spPr bwMode="auto">
          <a:xfrm rot="-1982277">
            <a:off x="3810000" y="50292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6043" name="Text Box 11"/>
          <p:cNvSpPr txBox="1">
            <a:spLocks noChangeArrowheads="1"/>
          </p:cNvSpPr>
          <p:nvPr/>
        </p:nvSpPr>
        <p:spPr bwMode="auto">
          <a:xfrm>
            <a:off x="3886200" y="31242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>
                <a:solidFill>
                  <a:schemeClr val="hlink"/>
                </a:solidFill>
              </a:rPr>
              <a:t>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Puzzle</a:t>
            </a:r>
          </a:p>
        </p:txBody>
      </p:sp>
      <p:sp>
        <p:nvSpPr>
          <p:cNvPr id="1197059" name="Oval 3"/>
          <p:cNvSpPr>
            <a:spLocks noChangeArrowheads="1"/>
          </p:cNvSpPr>
          <p:nvPr/>
        </p:nvSpPr>
        <p:spPr bwMode="auto">
          <a:xfrm>
            <a:off x="3200400" y="3886200"/>
            <a:ext cx="25908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/>
          </a:p>
        </p:txBody>
      </p:sp>
      <p:sp>
        <p:nvSpPr>
          <p:cNvPr id="1197061" name="AutoShape 5"/>
          <p:cNvSpPr>
            <a:spLocks noChangeArrowheads="1"/>
          </p:cNvSpPr>
          <p:nvPr/>
        </p:nvSpPr>
        <p:spPr bwMode="auto">
          <a:xfrm>
            <a:off x="4343400" y="4267200"/>
            <a:ext cx="3048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>
              <a:solidFill>
                <a:srgbClr val="FF5050"/>
              </a:solidFill>
            </a:endParaRPr>
          </a:p>
        </p:txBody>
      </p:sp>
      <p:sp>
        <p:nvSpPr>
          <p:cNvPr id="1197062" name="AutoShape 6"/>
          <p:cNvSpPr>
            <a:spLocks noChangeArrowheads="1"/>
          </p:cNvSpPr>
          <p:nvPr/>
        </p:nvSpPr>
        <p:spPr bwMode="auto">
          <a:xfrm flipV="1">
            <a:off x="4343400" y="5181600"/>
            <a:ext cx="304800" cy="914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7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1447800"/>
          </a:xfrm>
          <a:noFill/>
          <a:ln/>
        </p:spPr>
        <p:txBody>
          <a:bodyPr/>
          <a:lstStyle/>
          <a:p>
            <a:r>
              <a:rPr lang="en-US"/>
              <a:t>But Ockham’s razor </a:t>
            </a:r>
            <a:r>
              <a:rPr lang="en-US">
                <a:solidFill>
                  <a:schemeClr val="hlink"/>
                </a:solidFill>
              </a:rPr>
              <a:t>always</a:t>
            </a:r>
            <a:r>
              <a:rPr lang="en-US"/>
              <a:t> points at simplicity.</a:t>
            </a:r>
          </a:p>
        </p:txBody>
      </p:sp>
      <p:sp>
        <p:nvSpPr>
          <p:cNvPr id="1197065" name="Rectangle 9"/>
          <p:cNvSpPr>
            <a:spLocks noChangeArrowheads="1"/>
          </p:cNvSpPr>
          <p:nvPr/>
        </p:nvSpPr>
        <p:spPr bwMode="auto">
          <a:xfrm rot="2700000">
            <a:off x="3619500" y="51435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7066" name="Rectangle 10"/>
          <p:cNvSpPr>
            <a:spLocks noChangeArrowheads="1"/>
          </p:cNvSpPr>
          <p:nvPr/>
        </p:nvSpPr>
        <p:spPr bwMode="auto">
          <a:xfrm rot="-1982277">
            <a:off x="3810000" y="50292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7067" name="Text Box 11"/>
          <p:cNvSpPr txBox="1">
            <a:spLocks noChangeArrowheads="1"/>
          </p:cNvSpPr>
          <p:nvPr/>
        </p:nvSpPr>
        <p:spPr bwMode="auto">
          <a:xfrm>
            <a:off x="5410200" y="3657600"/>
            <a:ext cx="1617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>
                <a:solidFill>
                  <a:schemeClr val="hlink"/>
                </a:solidFill>
              </a:rPr>
              <a:t>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Puzzle</a:t>
            </a:r>
          </a:p>
        </p:txBody>
      </p:sp>
      <p:sp>
        <p:nvSpPr>
          <p:cNvPr id="1843203" name="Oval 3"/>
          <p:cNvSpPr>
            <a:spLocks noChangeArrowheads="1"/>
          </p:cNvSpPr>
          <p:nvPr/>
        </p:nvSpPr>
        <p:spPr bwMode="auto">
          <a:xfrm>
            <a:off x="3200400" y="3886200"/>
            <a:ext cx="2590800" cy="2590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/>
          </a:p>
        </p:txBody>
      </p:sp>
      <p:sp>
        <p:nvSpPr>
          <p:cNvPr id="1843204" name="AutoShape 4"/>
          <p:cNvSpPr>
            <a:spLocks noChangeArrowheads="1"/>
          </p:cNvSpPr>
          <p:nvPr/>
        </p:nvSpPr>
        <p:spPr bwMode="auto">
          <a:xfrm>
            <a:off x="4343400" y="4267200"/>
            <a:ext cx="3048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b="0" i="0">
              <a:solidFill>
                <a:srgbClr val="FF5050"/>
              </a:solidFill>
            </a:endParaRPr>
          </a:p>
        </p:txBody>
      </p:sp>
      <p:sp>
        <p:nvSpPr>
          <p:cNvPr id="1843205" name="AutoShape 5"/>
          <p:cNvSpPr>
            <a:spLocks noChangeArrowheads="1"/>
          </p:cNvSpPr>
          <p:nvPr/>
        </p:nvSpPr>
        <p:spPr bwMode="auto">
          <a:xfrm flipV="1">
            <a:off x="4343400" y="5181600"/>
            <a:ext cx="304800" cy="914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1447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How can a broken compass help you find something unless you already know where it is?</a:t>
            </a:r>
          </a:p>
        </p:txBody>
      </p:sp>
      <p:sp>
        <p:nvSpPr>
          <p:cNvPr id="1843207" name="Rectangle 7"/>
          <p:cNvSpPr>
            <a:spLocks noChangeArrowheads="1"/>
          </p:cNvSpPr>
          <p:nvPr/>
        </p:nvSpPr>
        <p:spPr bwMode="auto">
          <a:xfrm rot="2700000">
            <a:off x="3619500" y="51435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08" name="Rectangle 8"/>
          <p:cNvSpPr>
            <a:spLocks noChangeArrowheads="1"/>
          </p:cNvSpPr>
          <p:nvPr/>
        </p:nvSpPr>
        <p:spPr bwMode="auto">
          <a:xfrm rot="-1982277">
            <a:off x="3810000" y="5029200"/>
            <a:ext cx="1676400" cy="381000"/>
          </a:xfrm>
          <a:prstGeom prst="rect">
            <a:avLst/>
          </a:prstGeom>
          <a:solidFill>
            <a:srgbClr val="B2B2B2">
              <a:alpha val="5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09" name="Text Box 9"/>
          <p:cNvSpPr txBox="1">
            <a:spLocks noChangeArrowheads="1"/>
          </p:cNvSpPr>
          <p:nvPr/>
        </p:nvSpPr>
        <p:spPr bwMode="auto">
          <a:xfrm>
            <a:off x="5410200" y="3657600"/>
            <a:ext cx="16176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>
                <a:solidFill>
                  <a:schemeClr val="hlink"/>
                </a:solidFill>
              </a:rPr>
              <a:t>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5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458200" cy="1219200"/>
          </a:xfrm>
        </p:spPr>
        <p:txBody>
          <a:bodyPr/>
          <a:lstStyle/>
          <a:p>
            <a:pPr marL="1524000" indent="-1524000"/>
            <a:r>
              <a:rPr lang="en-US" sz="4800"/>
              <a:t>Standard Accounts</a:t>
            </a:r>
          </a:p>
        </p:txBody>
      </p:sp>
      <p:sp>
        <p:nvSpPr>
          <p:cNvPr id="1825849" name="Rectangle 57"/>
          <p:cNvSpPr>
            <a:spLocks noChangeArrowheads="1"/>
          </p:cNvSpPr>
          <p:nvPr/>
        </p:nvSpPr>
        <p:spPr bwMode="auto">
          <a:xfrm>
            <a:off x="228600" y="1600200"/>
            <a:ext cx="8534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360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Prior Simplicity Bias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		Bayes, BIC, MDL, MML, etc.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b="0" i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</a:pPr>
            <a:r>
              <a:rPr lang="en-US" sz="360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Risk Minimization</a:t>
            </a:r>
          </a:p>
          <a:p>
            <a:pPr marL="990600" lvl="1" indent="-533400" eaLnBrk="1" hangingPunct="1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8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SRM, AIC, cross-validation,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4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458200" cy="1219200"/>
          </a:xfrm>
        </p:spPr>
        <p:txBody>
          <a:bodyPr/>
          <a:lstStyle/>
          <a:p>
            <a:pPr marL="1524000" indent="-1524000"/>
            <a:r>
              <a:rPr lang="en-US" sz="4800"/>
              <a:t>1. Bayesian Account</a:t>
            </a:r>
          </a:p>
        </p:txBody>
      </p:sp>
      <p:sp>
        <p:nvSpPr>
          <p:cNvPr id="2134019" name="Rectangle 3"/>
          <p:cNvSpPr>
            <a:spLocks noChangeArrowheads="1"/>
          </p:cNvSpPr>
          <p:nvPr/>
        </p:nvSpPr>
        <p:spPr bwMode="auto">
          <a:xfrm>
            <a:off x="228600" y="1600200"/>
            <a:ext cx="8534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Ockham’s razor is a feature of one’s </a:t>
            </a: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personal prior belief state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Short run: 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no objective connection with finding the truth (flipping theorem applies).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Long run: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converges to the truth, but other prior biases would also lead to convergence.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5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458200" cy="1219200"/>
          </a:xfrm>
        </p:spPr>
        <p:txBody>
          <a:bodyPr/>
          <a:lstStyle/>
          <a:p>
            <a:pPr marL="1524000" indent="-1524000"/>
            <a:r>
              <a:rPr lang="en-US" sz="4800"/>
              <a:t>2. Risk Minimization Acct.</a:t>
            </a:r>
          </a:p>
        </p:txBody>
      </p:sp>
      <p:sp>
        <p:nvSpPr>
          <p:cNvPr id="2135043" name="Rectangle 3"/>
          <p:cNvSpPr>
            <a:spLocks noChangeArrowheads="1"/>
          </p:cNvSpPr>
          <p:nvPr/>
        </p:nvSpPr>
        <p:spPr bwMode="auto">
          <a:xfrm>
            <a:off x="228600" y="1600200"/>
            <a:ext cx="853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Risk minimization is about </a:t>
            </a: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prediction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rather than truth.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Urges using a </a:t>
            </a: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false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causal theory rather than the known true theory for predictive purposes.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Therefore, not suited to </a:t>
            </a: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exact science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or to practical </a:t>
            </a:r>
            <a:r>
              <a:rPr lang="en-US" sz="3600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policy applications</a:t>
            </a:r>
            <a:r>
              <a:rPr lang="en-US" sz="3600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36725"/>
            <a:ext cx="7620000" cy="1920875"/>
          </a:xfrm>
        </p:spPr>
        <p:txBody>
          <a:bodyPr/>
          <a:lstStyle/>
          <a:p>
            <a:pPr marL="1524000" indent="-1524000"/>
            <a:r>
              <a:rPr lang="en-US" sz="5400"/>
              <a:t>V. A New Foundation for Ockham’s Razor</a:t>
            </a:r>
            <a:r>
              <a:rPr lang="en-US"/>
              <a:t>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Connections to the Truth</a:t>
            </a:r>
          </a:p>
        </p:txBody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5105400" cy="5410200"/>
          </a:xfrm>
        </p:spPr>
        <p:txBody>
          <a:bodyPr/>
          <a:lstStyle/>
          <a:p>
            <a:r>
              <a:rPr lang="en-US" b="1">
                <a:solidFill>
                  <a:schemeClr val="hlink"/>
                </a:solidFill>
              </a:rPr>
              <a:t>Short-run Reliability</a:t>
            </a:r>
          </a:p>
          <a:p>
            <a:pPr lvl="1"/>
            <a:r>
              <a:rPr lang="en-US" b="1" i="1"/>
              <a:t>Too strong to be feasible when theory matters.</a:t>
            </a:r>
          </a:p>
          <a:p>
            <a:pPr lvl="1"/>
            <a:endParaRPr lang="en-US" b="1"/>
          </a:p>
          <a:p>
            <a:r>
              <a:rPr lang="en-US" b="1">
                <a:solidFill>
                  <a:schemeClr val="hlink"/>
                </a:solidFill>
              </a:rPr>
              <a:t>Long-run Convergence </a:t>
            </a:r>
          </a:p>
          <a:p>
            <a:pPr lvl="1"/>
            <a:r>
              <a:rPr lang="en-US" b="1" i="1"/>
              <a:t>Too weak to single out Ockham’s razor</a:t>
            </a:r>
          </a:p>
        </p:txBody>
      </p:sp>
      <p:sp>
        <p:nvSpPr>
          <p:cNvPr id="1560580" name="Text Box 4"/>
          <p:cNvSpPr txBox="1">
            <a:spLocks noChangeArrowheads="1"/>
          </p:cNvSpPr>
          <p:nvPr/>
        </p:nvSpPr>
        <p:spPr bwMode="auto">
          <a:xfrm>
            <a:off x="7934325" y="3589338"/>
            <a:ext cx="106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Complex</a:t>
            </a:r>
          </a:p>
        </p:txBody>
      </p:sp>
      <p:sp>
        <p:nvSpPr>
          <p:cNvPr id="1560581" name="Freeform 5"/>
          <p:cNvSpPr>
            <a:spLocks/>
          </p:cNvSpPr>
          <p:nvPr/>
        </p:nvSpPr>
        <p:spPr bwMode="auto">
          <a:xfrm>
            <a:off x="6629400" y="3810000"/>
            <a:ext cx="1955800" cy="769938"/>
          </a:xfrm>
          <a:custGeom>
            <a:avLst/>
            <a:gdLst/>
            <a:ahLst/>
            <a:cxnLst>
              <a:cxn ang="0">
                <a:pos x="672" y="672"/>
              </a:cxn>
              <a:cxn ang="0">
                <a:pos x="1152" y="624"/>
              </a:cxn>
              <a:cxn ang="0">
                <a:pos x="576" y="528"/>
              </a:cxn>
              <a:cxn ang="0">
                <a:pos x="1152" y="384"/>
              </a:cxn>
              <a:cxn ang="0">
                <a:pos x="96" y="192"/>
              </a:cxn>
              <a:cxn ang="0">
                <a:pos x="576" y="0"/>
              </a:cxn>
            </a:cxnLst>
            <a:rect l="0" t="0" r="r" b="b"/>
            <a:pathLst>
              <a:path w="1232" h="672">
                <a:moveTo>
                  <a:pt x="672" y="672"/>
                </a:moveTo>
                <a:cubicBezTo>
                  <a:pt x="920" y="660"/>
                  <a:pt x="1168" y="648"/>
                  <a:pt x="1152" y="624"/>
                </a:cubicBezTo>
                <a:cubicBezTo>
                  <a:pt x="1136" y="600"/>
                  <a:pt x="576" y="568"/>
                  <a:pt x="576" y="528"/>
                </a:cubicBezTo>
                <a:cubicBezTo>
                  <a:pt x="576" y="488"/>
                  <a:pt x="1232" y="440"/>
                  <a:pt x="1152" y="384"/>
                </a:cubicBezTo>
                <a:cubicBezTo>
                  <a:pt x="1072" y="328"/>
                  <a:pt x="192" y="256"/>
                  <a:pt x="96" y="192"/>
                </a:cubicBezTo>
                <a:cubicBezTo>
                  <a:pt x="0" y="128"/>
                  <a:pt x="288" y="64"/>
                  <a:pt x="576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0584" name="Text Box 8"/>
          <p:cNvSpPr txBox="1">
            <a:spLocks noChangeArrowheads="1"/>
          </p:cNvSpPr>
          <p:nvPr/>
        </p:nvSpPr>
        <p:spPr bwMode="auto">
          <a:xfrm>
            <a:off x="6172200" y="3513138"/>
            <a:ext cx="852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Simple</a:t>
            </a:r>
          </a:p>
        </p:txBody>
      </p:sp>
      <p:sp>
        <p:nvSpPr>
          <p:cNvPr id="1560586" name="Text Box 10"/>
          <p:cNvSpPr txBox="1">
            <a:spLocks noChangeArrowheads="1"/>
          </p:cNvSpPr>
          <p:nvPr/>
        </p:nvSpPr>
        <p:spPr bwMode="auto">
          <a:xfrm>
            <a:off x="7924800" y="1684338"/>
            <a:ext cx="106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Complex</a:t>
            </a:r>
          </a:p>
        </p:txBody>
      </p:sp>
      <p:sp>
        <p:nvSpPr>
          <p:cNvPr id="1560587" name="Text Box 11"/>
          <p:cNvSpPr txBox="1">
            <a:spLocks noChangeArrowheads="1"/>
          </p:cNvSpPr>
          <p:nvPr/>
        </p:nvSpPr>
        <p:spPr bwMode="auto">
          <a:xfrm>
            <a:off x="6172200" y="1684338"/>
            <a:ext cx="852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Simple</a:t>
            </a:r>
          </a:p>
        </p:txBody>
      </p:sp>
      <p:sp>
        <p:nvSpPr>
          <p:cNvPr id="1560588" name="Line 12"/>
          <p:cNvSpPr>
            <a:spLocks noChangeShapeType="1"/>
          </p:cNvSpPr>
          <p:nvPr/>
        </p:nvSpPr>
        <p:spPr bwMode="auto">
          <a:xfrm flipH="1" flipV="1">
            <a:off x="6477000" y="2057400"/>
            <a:ext cx="838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0589" name="Freeform 13"/>
          <p:cNvSpPr>
            <a:spLocks/>
          </p:cNvSpPr>
          <p:nvPr/>
        </p:nvSpPr>
        <p:spPr bwMode="auto">
          <a:xfrm>
            <a:off x="5638800" y="3733800"/>
            <a:ext cx="2286000" cy="838200"/>
          </a:xfrm>
          <a:custGeom>
            <a:avLst/>
            <a:gdLst/>
            <a:ahLst/>
            <a:cxnLst>
              <a:cxn ang="0">
                <a:pos x="864" y="528"/>
              </a:cxn>
              <a:cxn ang="0">
                <a:pos x="96" y="288"/>
              </a:cxn>
              <a:cxn ang="0">
                <a:pos x="1440" y="0"/>
              </a:cxn>
            </a:cxnLst>
            <a:rect l="0" t="0" r="r" b="b"/>
            <a:pathLst>
              <a:path w="1440" h="528">
                <a:moveTo>
                  <a:pt x="864" y="528"/>
                </a:moveTo>
                <a:cubicBezTo>
                  <a:pt x="432" y="452"/>
                  <a:pt x="0" y="376"/>
                  <a:pt x="96" y="288"/>
                </a:cubicBezTo>
                <a:cubicBezTo>
                  <a:pt x="192" y="200"/>
                  <a:pt x="816" y="100"/>
                  <a:pt x="1440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01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Correlation is not Causation</a:t>
            </a:r>
          </a:p>
        </p:txBody>
      </p:sp>
      <p:sp>
        <p:nvSpPr>
          <p:cNvPr id="2010115" name="Rectangle 3"/>
          <p:cNvSpPr>
            <a:spLocks noChangeArrowheads="1"/>
          </p:cNvSpPr>
          <p:nvPr/>
        </p:nvSpPr>
        <p:spPr bwMode="auto">
          <a:xfrm>
            <a:off x="304800" y="163195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Manipulation of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can </a:t>
            </a:r>
            <a:r>
              <a:rPr lang="en-US" b="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destroy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the correlation of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 with </a:t>
            </a:r>
            <a:r>
              <a:rPr lang="en-US" b="0"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2010136" name="Line 24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0137" name="Line 25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0138" name="Text Box 26"/>
          <p:cNvSpPr txBox="1">
            <a:spLocks noChangeArrowheads="1"/>
          </p:cNvSpPr>
          <p:nvPr/>
        </p:nvSpPr>
        <p:spPr bwMode="auto">
          <a:xfrm>
            <a:off x="838200" y="5486400"/>
            <a:ext cx="1781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Ash trays</a:t>
            </a:r>
          </a:p>
        </p:txBody>
      </p:sp>
      <p:sp>
        <p:nvSpPr>
          <p:cNvPr id="2010139" name="Text Box 27"/>
          <p:cNvSpPr txBox="1">
            <a:spLocks noChangeArrowheads="1"/>
          </p:cNvSpPr>
          <p:nvPr/>
        </p:nvSpPr>
        <p:spPr bwMode="auto">
          <a:xfrm rot="-5400000">
            <a:off x="-552450" y="4133850"/>
            <a:ext cx="2293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Lung cancer</a:t>
            </a:r>
          </a:p>
        </p:txBody>
      </p:sp>
      <p:sp>
        <p:nvSpPr>
          <p:cNvPr id="2010140" name="Oval 28"/>
          <p:cNvSpPr>
            <a:spLocks noChangeArrowheads="1"/>
          </p:cNvSpPr>
          <p:nvPr/>
        </p:nvSpPr>
        <p:spPr bwMode="auto">
          <a:xfrm rot="2704767">
            <a:off x="12192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41" name="Oval 29"/>
          <p:cNvSpPr>
            <a:spLocks noChangeArrowheads="1"/>
          </p:cNvSpPr>
          <p:nvPr/>
        </p:nvSpPr>
        <p:spPr bwMode="auto">
          <a:xfrm rot="2704767">
            <a:off x="12192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42" name="Oval 30"/>
          <p:cNvSpPr>
            <a:spLocks noChangeArrowheads="1"/>
          </p:cNvSpPr>
          <p:nvPr/>
        </p:nvSpPr>
        <p:spPr bwMode="auto">
          <a:xfrm rot="2704767">
            <a:off x="12192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44" name="Oval 32"/>
          <p:cNvSpPr>
            <a:spLocks noChangeArrowheads="1"/>
          </p:cNvSpPr>
          <p:nvPr/>
        </p:nvSpPr>
        <p:spPr bwMode="auto">
          <a:xfrm rot="2704767">
            <a:off x="12192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80" name="Oval 68"/>
          <p:cNvSpPr>
            <a:spLocks noChangeArrowheads="1"/>
          </p:cNvSpPr>
          <p:nvPr/>
        </p:nvSpPr>
        <p:spPr bwMode="auto">
          <a:xfrm rot="2704767">
            <a:off x="32004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81" name="Oval 69"/>
          <p:cNvSpPr>
            <a:spLocks noChangeArrowheads="1"/>
          </p:cNvSpPr>
          <p:nvPr/>
        </p:nvSpPr>
        <p:spPr bwMode="auto">
          <a:xfrm rot="2704767">
            <a:off x="32004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82" name="Oval 70"/>
          <p:cNvSpPr>
            <a:spLocks noChangeArrowheads="1"/>
          </p:cNvSpPr>
          <p:nvPr/>
        </p:nvSpPr>
        <p:spPr bwMode="auto">
          <a:xfrm rot="2704767">
            <a:off x="32004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83" name="Oval 71"/>
          <p:cNvSpPr>
            <a:spLocks noChangeArrowheads="1"/>
          </p:cNvSpPr>
          <p:nvPr/>
        </p:nvSpPr>
        <p:spPr bwMode="auto">
          <a:xfrm rot="2704767">
            <a:off x="32004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0186" name="Group 74"/>
          <p:cNvGrpSpPr>
            <a:grpSpLocks/>
          </p:cNvGrpSpPr>
          <p:nvPr/>
        </p:nvGrpSpPr>
        <p:grpSpPr bwMode="auto">
          <a:xfrm rot="-1753683">
            <a:off x="6096000" y="5715000"/>
            <a:ext cx="685800" cy="304800"/>
            <a:chOff x="3984" y="2832"/>
            <a:chExt cx="432" cy="192"/>
          </a:xfrm>
        </p:grpSpPr>
        <p:sp>
          <p:nvSpPr>
            <p:cNvPr id="2010184" name="Oval 72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85" name="Oval 73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0187" name="Group 75"/>
          <p:cNvGrpSpPr>
            <a:grpSpLocks/>
          </p:cNvGrpSpPr>
          <p:nvPr/>
        </p:nvGrpSpPr>
        <p:grpSpPr bwMode="auto">
          <a:xfrm rot="436980">
            <a:off x="6248400" y="5867400"/>
            <a:ext cx="685800" cy="304800"/>
            <a:chOff x="3984" y="2832"/>
            <a:chExt cx="432" cy="192"/>
          </a:xfrm>
        </p:grpSpPr>
        <p:sp>
          <p:nvSpPr>
            <p:cNvPr id="2010188" name="Oval 76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89" name="Oval 77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0190" name="Group 78"/>
          <p:cNvGrpSpPr>
            <a:grpSpLocks/>
          </p:cNvGrpSpPr>
          <p:nvPr/>
        </p:nvGrpSpPr>
        <p:grpSpPr bwMode="auto">
          <a:xfrm rot="-353372">
            <a:off x="5867400" y="5867400"/>
            <a:ext cx="685800" cy="304800"/>
            <a:chOff x="3984" y="2832"/>
            <a:chExt cx="432" cy="192"/>
          </a:xfrm>
        </p:grpSpPr>
        <p:sp>
          <p:nvSpPr>
            <p:cNvPr id="2010191" name="Oval 79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92" name="Oval 80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0193" name="Group 81"/>
          <p:cNvGrpSpPr>
            <a:grpSpLocks/>
          </p:cNvGrpSpPr>
          <p:nvPr/>
        </p:nvGrpSpPr>
        <p:grpSpPr bwMode="auto">
          <a:xfrm rot="220233">
            <a:off x="5943600" y="5638800"/>
            <a:ext cx="685800" cy="304800"/>
            <a:chOff x="3984" y="2832"/>
            <a:chExt cx="432" cy="192"/>
          </a:xfrm>
        </p:grpSpPr>
        <p:sp>
          <p:nvSpPr>
            <p:cNvPr id="2010194" name="Oval 82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95" name="Oval 83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0196" name="Text Box 84"/>
          <p:cNvSpPr txBox="1">
            <a:spLocks noChangeArrowheads="1"/>
          </p:cNvSpPr>
          <p:nvPr/>
        </p:nvSpPr>
        <p:spPr bwMode="auto">
          <a:xfrm>
            <a:off x="5486400" y="3962400"/>
            <a:ext cx="1947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We failed!</a:t>
            </a:r>
          </a:p>
        </p:txBody>
      </p:sp>
      <p:sp>
        <p:nvSpPr>
          <p:cNvPr id="2010197" name="Line 85"/>
          <p:cNvSpPr>
            <a:spLocks noChangeShapeType="1"/>
          </p:cNvSpPr>
          <p:nvPr/>
        </p:nvSpPr>
        <p:spPr bwMode="auto">
          <a:xfrm flipH="1">
            <a:off x="5410200" y="45720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0211" name="Group 99"/>
          <p:cNvGrpSpPr>
            <a:grpSpLocks/>
          </p:cNvGrpSpPr>
          <p:nvPr/>
        </p:nvGrpSpPr>
        <p:grpSpPr bwMode="auto">
          <a:xfrm>
            <a:off x="7010400" y="4572000"/>
            <a:ext cx="1462088" cy="1676400"/>
            <a:chOff x="4416" y="2880"/>
            <a:chExt cx="921" cy="1056"/>
          </a:xfrm>
        </p:grpSpPr>
        <p:sp>
          <p:nvSpPr>
            <p:cNvPr id="2010155" name="Oval 43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56" name="Rectangle 44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57" name="Rectangle 45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58" name="Rectangle 46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59" name="Rectangle 47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60" name="Oval 48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61" name="Oval 49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62" name="Oval 50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63" name="Oval 51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164" name="Oval 52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0165" name="Group 53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0166" name="Freeform 54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0167" name="Freeform 55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0168" name="Oval 56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0169" name="Group 57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0170" name="Oval 5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0171" name="Oval 5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0172" name="Freeform 60"/>
            <p:cNvSpPr>
              <a:spLocks/>
            </p:cNvSpPr>
            <p:nvPr/>
          </p:nvSpPr>
          <p:spPr bwMode="auto">
            <a:xfrm flipV="1"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0173" name="Group 61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0174" name="Oval 6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0175" name="Oval 6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0198" name="Line 86"/>
            <p:cNvSpPr>
              <a:spLocks noChangeShapeType="1"/>
            </p:cNvSpPr>
            <p:nvPr/>
          </p:nvSpPr>
          <p:spPr bwMode="auto">
            <a:xfrm>
              <a:off x="4416" y="288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0200" name="Oval 88"/>
          <p:cNvSpPr>
            <a:spLocks noChangeArrowheads="1"/>
          </p:cNvSpPr>
          <p:nvPr/>
        </p:nvSpPr>
        <p:spPr bwMode="auto">
          <a:xfrm rot="2704767">
            <a:off x="22098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201" name="Oval 89"/>
          <p:cNvSpPr>
            <a:spLocks noChangeArrowheads="1"/>
          </p:cNvSpPr>
          <p:nvPr/>
        </p:nvSpPr>
        <p:spPr bwMode="auto">
          <a:xfrm rot="2704767">
            <a:off x="2209800" y="4495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202" name="Oval 90"/>
          <p:cNvSpPr>
            <a:spLocks noChangeArrowheads="1"/>
          </p:cNvSpPr>
          <p:nvPr/>
        </p:nvSpPr>
        <p:spPr bwMode="auto">
          <a:xfrm rot="2704767">
            <a:off x="22098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203" name="Oval 91"/>
          <p:cNvSpPr>
            <a:spLocks noChangeArrowheads="1"/>
          </p:cNvSpPr>
          <p:nvPr/>
        </p:nvSpPr>
        <p:spPr bwMode="auto">
          <a:xfrm rot="2704767">
            <a:off x="2209800" y="4267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0199" name="Line 87"/>
          <p:cNvSpPr>
            <a:spLocks noChangeShapeType="1"/>
          </p:cNvSpPr>
          <p:nvPr/>
        </p:nvSpPr>
        <p:spPr bwMode="auto">
          <a:xfrm flipH="1">
            <a:off x="914400" y="4343400"/>
            <a:ext cx="2819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0204" name="Group 92"/>
          <p:cNvGrpSpPr>
            <a:grpSpLocks/>
          </p:cNvGrpSpPr>
          <p:nvPr/>
        </p:nvGrpSpPr>
        <p:grpSpPr bwMode="auto">
          <a:xfrm rot="-751120">
            <a:off x="6096000" y="5410200"/>
            <a:ext cx="685800" cy="304800"/>
            <a:chOff x="3984" y="2832"/>
            <a:chExt cx="432" cy="192"/>
          </a:xfrm>
        </p:grpSpPr>
        <p:sp>
          <p:nvSpPr>
            <p:cNvPr id="2010205" name="Oval 93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06" name="Oval 94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0207" name="Group 95"/>
          <p:cNvGrpSpPr>
            <a:grpSpLocks/>
          </p:cNvGrpSpPr>
          <p:nvPr/>
        </p:nvGrpSpPr>
        <p:grpSpPr bwMode="auto">
          <a:xfrm rot="636131">
            <a:off x="6553200" y="5791200"/>
            <a:ext cx="685800" cy="304800"/>
            <a:chOff x="3984" y="2832"/>
            <a:chExt cx="432" cy="192"/>
          </a:xfrm>
        </p:grpSpPr>
        <p:sp>
          <p:nvSpPr>
            <p:cNvPr id="2010208" name="Oval 96"/>
            <p:cNvSpPr>
              <a:spLocks noChangeArrowheads="1"/>
            </p:cNvSpPr>
            <p:nvPr/>
          </p:nvSpPr>
          <p:spPr bwMode="auto">
            <a:xfrm>
              <a:off x="3984" y="2880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09" name="Oval 97"/>
            <p:cNvSpPr>
              <a:spLocks noChangeArrowheads="1"/>
            </p:cNvSpPr>
            <p:nvPr/>
          </p:nvSpPr>
          <p:spPr bwMode="auto">
            <a:xfrm>
              <a:off x="3984" y="2832"/>
              <a:ext cx="432" cy="144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0212" name="Group 100"/>
          <p:cNvGrpSpPr>
            <a:grpSpLocks/>
          </p:cNvGrpSpPr>
          <p:nvPr/>
        </p:nvGrpSpPr>
        <p:grpSpPr bwMode="auto">
          <a:xfrm>
            <a:off x="4648200" y="5105400"/>
            <a:ext cx="1385888" cy="1219200"/>
            <a:chOff x="2928" y="3216"/>
            <a:chExt cx="873" cy="768"/>
          </a:xfrm>
        </p:grpSpPr>
        <p:sp>
          <p:nvSpPr>
            <p:cNvPr id="2010213" name="Oval 101"/>
            <p:cNvSpPr>
              <a:spLocks noChangeArrowheads="1"/>
            </p:cNvSpPr>
            <p:nvPr/>
          </p:nvSpPr>
          <p:spPr bwMode="auto">
            <a:xfrm rot="-1373433">
              <a:off x="2928" y="3351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4" name="Rectangle 102"/>
            <p:cNvSpPr>
              <a:spLocks noChangeArrowheads="1"/>
            </p:cNvSpPr>
            <p:nvPr/>
          </p:nvSpPr>
          <p:spPr bwMode="auto">
            <a:xfrm rot="1879721">
              <a:off x="2976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5" name="Rectangle 103"/>
            <p:cNvSpPr>
              <a:spLocks noChangeArrowheads="1"/>
            </p:cNvSpPr>
            <p:nvPr/>
          </p:nvSpPr>
          <p:spPr bwMode="auto">
            <a:xfrm rot="-2120236">
              <a:off x="3447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6" name="Rectangle 104"/>
            <p:cNvSpPr>
              <a:spLocks noChangeArrowheads="1"/>
            </p:cNvSpPr>
            <p:nvPr/>
          </p:nvSpPr>
          <p:spPr bwMode="auto">
            <a:xfrm>
              <a:off x="3447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7" name="Rectangle 105"/>
            <p:cNvSpPr>
              <a:spLocks noChangeArrowheads="1"/>
            </p:cNvSpPr>
            <p:nvPr/>
          </p:nvSpPr>
          <p:spPr bwMode="auto">
            <a:xfrm>
              <a:off x="3250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8" name="Oval 106"/>
            <p:cNvSpPr>
              <a:spLocks noChangeArrowheads="1"/>
            </p:cNvSpPr>
            <p:nvPr/>
          </p:nvSpPr>
          <p:spPr bwMode="auto">
            <a:xfrm>
              <a:off x="3172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19" name="Oval 107"/>
            <p:cNvSpPr>
              <a:spLocks noChangeArrowheads="1"/>
            </p:cNvSpPr>
            <p:nvPr/>
          </p:nvSpPr>
          <p:spPr bwMode="auto">
            <a:xfrm>
              <a:off x="3200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0220" name="Group 108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0221" name="Oval 10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0222" name="Oval 11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0223" name="Group 111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0224" name="Oval 11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0225" name="Oval 11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0226" name="Oval 114"/>
            <p:cNvSpPr>
              <a:spLocks noChangeArrowheads="1"/>
            </p:cNvSpPr>
            <p:nvPr/>
          </p:nvSpPr>
          <p:spPr bwMode="auto">
            <a:xfrm rot="1722357">
              <a:off x="3093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27" name="Oval 115"/>
            <p:cNvSpPr>
              <a:spLocks noChangeArrowheads="1"/>
            </p:cNvSpPr>
            <p:nvPr/>
          </p:nvSpPr>
          <p:spPr bwMode="auto">
            <a:xfrm>
              <a:off x="3407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28" name="Oval 116"/>
            <p:cNvSpPr>
              <a:spLocks noChangeArrowheads="1"/>
            </p:cNvSpPr>
            <p:nvPr/>
          </p:nvSpPr>
          <p:spPr bwMode="auto">
            <a:xfrm rot="-1373433">
              <a:off x="3683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29" name="Oval 117"/>
            <p:cNvSpPr>
              <a:spLocks noChangeArrowheads="1"/>
            </p:cNvSpPr>
            <p:nvPr/>
          </p:nvSpPr>
          <p:spPr bwMode="auto">
            <a:xfrm rot="-1373433">
              <a:off x="2937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0230" name="Freeform 118"/>
            <p:cNvSpPr>
              <a:spLocks/>
            </p:cNvSpPr>
            <p:nvPr/>
          </p:nvSpPr>
          <p:spPr bwMode="auto">
            <a:xfrm flipV="1">
              <a:off x="3321" y="3504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5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Middle Path</a:t>
            </a:r>
          </a:p>
        </p:txBody>
      </p:sp>
      <p:sp>
        <p:nvSpPr>
          <p:cNvPr id="179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5257800" cy="5410200"/>
          </a:xfrm>
        </p:spPr>
        <p:txBody>
          <a:bodyPr/>
          <a:lstStyle/>
          <a:p>
            <a:r>
              <a:rPr lang="en-US" b="1"/>
              <a:t>Short-run Reliability</a:t>
            </a:r>
          </a:p>
          <a:p>
            <a:pPr lvl="1"/>
            <a:r>
              <a:rPr lang="en-US" b="1" i="1"/>
              <a:t>Too strong to be feasible when theory matters.</a:t>
            </a:r>
          </a:p>
          <a:p>
            <a:pPr lvl="1"/>
            <a:endParaRPr lang="en-US" b="1"/>
          </a:p>
          <a:p>
            <a:r>
              <a:rPr lang="en-US" b="1">
                <a:solidFill>
                  <a:schemeClr val="hlink"/>
                </a:solidFill>
              </a:rPr>
              <a:t>“Straightest” convergence</a:t>
            </a:r>
          </a:p>
          <a:p>
            <a:pPr lvl="1"/>
            <a:r>
              <a:rPr lang="en-US" b="1"/>
              <a:t>Just right?</a:t>
            </a:r>
          </a:p>
          <a:p>
            <a:pPr lvl="1">
              <a:buFont typeface="Wingdings" pitchFamily="2" charset="2"/>
              <a:buNone/>
            </a:pPr>
            <a:endParaRPr lang="en-US" b="1"/>
          </a:p>
          <a:p>
            <a:r>
              <a:rPr lang="en-US" b="1"/>
              <a:t>Long-run Convergence </a:t>
            </a:r>
          </a:p>
          <a:p>
            <a:pPr lvl="1"/>
            <a:r>
              <a:rPr lang="en-US" b="1" i="1"/>
              <a:t>Too weak to single out Ockham’s razor</a:t>
            </a:r>
          </a:p>
        </p:txBody>
      </p:sp>
      <p:sp>
        <p:nvSpPr>
          <p:cNvPr id="1795082" name="Text Box 10"/>
          <p:cNvSpPr txBox="1">
            <a:spLocks noChangeArrowheads="1"/>
          </p:cNvSpPr>
          <p:nvPr/>
        </p:nvSpPr>
        <p:spPr bwMode="auto">
          <a:xfrm>
            <a:off x="7924800" y="1684338"/>
            <a:ext cx="1060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Complex</a:t>
            </a:r>
          </a:p>
        </p:txBody>
      </p:sp>
      <p:sp>
        <p:nvSpPr>
          <p:cNvPr id="1795083" name="Text Box 11"/>
          <p:cNvSpPr txBox="1">
            <a:spLocks noChangeArrowheads="1"/>
          </p:cNvSpPr>
          <p:nvPr/>
        </p:nvSpPr>
        <p:spPr bwMode="auto">
          <a:xfrm>
            <a:off x="6172200" y="1684338"/>
            <a:ext cx="852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0"/>
              <a:t>Simple</a:t>
            </a:r>
          </a:p>
        </p:txBody>
      </p:sp>
      <p:sp>
        <p:nvSpPr>
          <p:cNvPr id="1795084" name="Line 12"/>
          <p:cNvSpPr>
            <a:spLocks noChangeShapeType="1"/>
          </p:cNvSpPr>
          <p:nvPr/>
        </p:nvSpPr>
        <p:spPr bwMode="auto">
          <a:xfrm flipH="1" flipV="1">
            <a:off x="6477000" y="2057400"/>
            <a:ext cx="838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95088" name="Group 16"/>
          <p:cNvGrpSpPr>
            <a:grpSpLocks/>
          </p:cNvGrpSpPr>
          <p:nvPr/>
        </p:nvGrpSpPr>
        <p:grpSpPr bwMode="auto">
          <a:xfrm>
            <a:off x="5788025" y="5334000"/>
            <a:ext cx="3355975" cy="1066800"/>
            <a:chOff x="3552" y="2213"/>
            <a:chExt cx="2114" cy="672"/>
          </a:xfrm>
        </p:grpSpPr>
        <p:sp>
          <p:nvSpPr>
            <p:cNvPr id="1795076" name="Text Box 4"/>
            <p:cNvSpPr txBox="1">
              <a:spLocks noChangeArrowheads="1"/>
            </p:cNvSpPr>
            <p:nvPr/>
          </p:nvSpPr>
          <p:spPr bwMode="auto">
            <a:xfrm>
              <a:off x="4998" y="2261"/>
              <a:ext cx="6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Complex</a:t>
              </a:r>
            </a:p>
          </p:txBody>
        </p:sp>
        <p:sp>
          <p:nvSpPr>
            <p:cNvPr id="1795077" name="Freeform 5"/>
            <p:cNvSpPr>
              <a:spLocks/>
            </p:cNvSpPr>
            <p:nvPr/>
          </p:nvSpPr>
          <p:spPr bwMode="auto">
            <a:xfrm>
              <a:off x="4176" y="2400"/>
              <a:ext cx="1232" cy="485"/>
            </a:xfrm>
            <a:custGeom>
              <a:avLst/>
              <a:gdLst/>
              <a:ahLst/>
              <a:cxnLst>
                <a:cxn ang="0">
                  <a:pos x="672" y="672"/>
                </a:cxn>
                <a:cxn ang="0">
                  <a:pos x="1152" y="624"/>
                </a:cxn>
                <a:cxn ang="0">
                  <a:pos x="576" y="528"/>
                </a:cxn>
                <a:cxn ang="0">
                  <a:pos x="1152" y="384"/>
                </a:cxn>
                <a:cxn ang="0">
                  <a:pos x="96" y="192"/>
                </a:cxn>
                <a:cxn ang="0">
                  <a:pos x="576" y="0"/>
                </a:cxn>
              </a:cxnLst>
              <a:rect l="0" t="0" r="r" b="b"/>
              <a:pathLst>
                <a:path w="1232" h="672">
                  <a:moveTo>
                    <a:pt x="672" y="672"/>
                  </a:moveTo>
                  <a:cubicBezTo>
                    <a:pt x="920" y="660"/>
                    <a:pt x="1168" y="648"/>
                    <a:pt x="1152" y="624"/>
                  </a:cubicBezTo>
                  <a:cubicBezTo>
                    <a:pt x="1136" y="600"/>
                    <a:pt x="576" y="568"/>
                    <a:pt x="576" y="528"/>
                  </a:cubicBezTo>
                  <a:cubicBezTo>
                    <a:pt x="576" y="488"/>
                    <a:pt x="1232" y="440"/>
                    <a:pt x="1152" y="384"/>
                  </a:cubicBezTo>
                  <a:cubicBezTo>
                    <a:pt x="1072" y="328"/>
                    <a:pt x="192" y="256"/>
                    <a:pt x="96" y="192"/>
                  </a:cubicBezTo>
                  <a:cubicBezTo>
                    <a:pt x="0" y="128"/>
                    <a:pt x="288" y="64"/>
                    <a:pt x="576" y="0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95080" name="Text Box 8"/>
            <p:cNvSpPr txBox="1">
              <a:spLocks noChangeArrowheads="1"/>
            </p:cNvSpPr>
            <p:nvPr/>
          </p:nvSpPr>
          <p:spPr bwMode="auto">
            <a:xfrm>
              <a:off x="3888" y="2213"/>
              <a:ext cx="5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Simple</a:t>
              </a:r>
            </a:p>
          </p:txBody>
        </p:sp>
        <p:sp>
          <p:nvSpPr>
            <p:cNvPr id="1795085" name="Freeform 13"/>
            <p:cNvSpPr>
              <a:spLocks/>
            </p:cNvSpPr>
            <p:nvPr/>
          </p:nvSpPr>
          <p:spPr bwMode="auto">
            <a:xfrm>
              <a:off x="3552" y="2352"/>
              <a:ext cx="1440" cy="528"/>
            </a:xfrm>
            <a:custGeom>
              <a:avLst/>
              <a:gdLst/>
              <a:ahLst/>
              <a:cxnLst>
                <a:cxn ang="0">
                  <a:pos x="864" y="528"/>
                </a:cxn>
                <a:cxn ang="0">
                  <a:pos x="96" y="288"/>
                </a:cxn>
                <a:cxn ang="0">
                  <a:pos x="1440" y="0"/>
                </a:cxn>
              </a:cxnLst>
              <a:rect l="0" t="0" r="r" b="b"/>
              <a:pathLst>
                <a:path w="1440" h="528">
                  <a:moveTo>
                    <a:pt x="864" y="528"/>
                  </a:moveTo>
                  <a:cubicBezTo>
                    <a:pt x="432" y="452"/>
                    <a:pt x="0" y="376"/>
                    <a:pt x="96" y="288"/>
                  </a:cubicBezTo>
                  <a:cubicBezTo>
                    <a:pt x="192" y="200"/>
                    <a:pt x="816" y="100"/>
                    <a:pt x="1440" y="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95089" name="Group 17"/>
          <p:cNvGrpSpPr>
            <a:grpSpLocks/>
          </p:cNvGrpSpPr>
          <p:nvPr/>
        </p:nvGrpSpPr>
        <p:grpSpPr bwMode="auto">
          <a:xfrm>
            <a:off x="5635625" y="3352800"/>
            <a:ext cx="3508375" cy="1058863"/>
            <a:chOff x="3504" y="3413"/>
            <a:chExt cx="2210" cy="667"/>
          </a:xfrm>
        </p:grpSpPr>
        <p:sp>
          <p:nvSpPr>
            <p:cNvPr id="1795078" name="Text Box 6"/>
            <p:cNvSpPr txBox="1">
              <a:spLocks noChangeArrowheads="1"/>
            </p:cNvSpPr>
            <p:nvPr/>
          </p:nvSpPr>
          <p:spPr bwMode="auto">
            <a:xfrm>
              <a:off x="5046" y="3413"/>
              <a:ext cx="6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Complex</a:t>
              </a:r>
            </a:p>
          </p:txBody>
        </p:sp>
        <p:sp>
          <p:nvSpPr>
            <p:cNvPr id="1795079" name="Freeform 7"/>
            <p:cNvSpPr>
              <a:spLocks/>
            </p:cNvSpPr>
            <p:nvPr/>
          </p:nvSpPr>
          <p:spPr bwMode="auto">
            <a:xfrm>
              <a:off x="4224" y="3552"/>
              <a:ext cx="1232" cy="485"/>
            </a:xfrm>
            <a:custGeom>
              <a:avLst/>
              <a:gdLst/>
              <a:ahLst/>
              <a:cxnLst>
                <a:cxn ang="0">
                  <a:pos x="672" y="672"/>
                </a:cxn>
                <a:cxn ang="0">
                  <a:pos x="1152" y="624"/>
                </a:cxn>
                <a:cxn ang="0">
                  <a:pos x="576" y="528"/>
                </a:cxn>
                <a:cxn ang="0">
                  <a:pos x="1152" y="384"/>
                </a:cxn>
                <a:cxn ang="0">
                  <a:pos x="96" y="192"/>
                </a:cxn>
                <a:cxn ang="0">
                  <a:pos x="576" y="0"/>
                </a:cxn>
              </a:cxnLst>
              <a:rect l="0" t="0" r="r" b="b"/>
              <a:pathLst>
                <a:path w="1232" h="672">
                  <a:moveTo>
                    <a:pt x="672" y="672"/>
                  </a:moveTo>
                  <a:cubicBezTo>
                    <a:pt x="920" y="660"/>
                    <a:pt x="1168" y="648"/>
                    <a:pt x="1152" y="624"/>
                  </a:cubicBezTo>
                  <a:cubicBezTo>
                    <a:pt x="1136" y="600"/>
                    <a:pt x="576" y="568"/>
                    <a:pt x="576" y="528"/>
                  </a:cubicBezTo>
                  <a:cubicBezTo>
                    <a:pt x="576" y="488"/>
                    <a:pt x="1232" y="440"/>
                    <a:pt x="1152" y="384"/>
                  </a:cubicBezTo>
                  <a:cubicBezTo>
                    <a:pt x="1072" y="328"/>
                    <a:pt x="192" y="256"/>
                    <a:pt x="96" y="192"/>
                  </a:cubicBezTo>
                  <a:cubicBezTo>
                    <a:pt x="0" y="128"/>
                    <a:pt x="288" y="64"/>
                    <a:pt x="576" y="0"/>
                  </a:cubicBezTo>
                </a:path>
              </a:pathLst>
            </a:custGeom>
            <a:noFill/>
            <a:ln w="38100" cap="rnd" cmpd="sng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95081" name="Text Box 9"/>
            <p:cNvSpPr txBox="1">
              <a:spLocks noChangeArrowheads="1"/>
            </p:cNvSpPr>
            <p:nvPr/>
          </p:nvSpPr>
          <p:spPr bwMode="auto">
            <a:xfrm>
              <a:off x="3888" y="3413"/>
              <a:ext cx="5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 i="0"/>
                <a:t>Simple</a:t>
              </a:r>
            </a:p>
          </p:txBody>
        </p:sp>
        <p:sp>
          <p:nvSpPr>
            <p:cNvPr id="1795086" name="Freeform 14"/>
            <p:cNvSpPr>
              <a:spLocks/>
            </p:cNvSpPr>
            <p:nvPr/>
          </p:nvSpPr>
          <p:spPr bwMode="auto">
            <a:xfrm>
              <a:off x="3504" y="3552"/>
              <a:ext cx="1440" cy="528"/>
            </a:xfrm>
            <a:custGeom>
              <a:avLst/>
              <a:gdLst/>
              <a:ahLst/>
              <a:cxnLst>
                <a:cxn ang="0">
                  <a:pos x="864" y="528"/>
                </a:cxn>
                <a:cxn ang="0">
                  <a:pos x="96" y="288"/>
                </a:cxn>
                <a:cxn ang="0">
                  <a:pos x="1440" y="0"/>
                </a:cxn>
              </a:cxnLst>
              <a:rect l="0" t="0" r="r" b="b"/>
              <a:pathLst>
                <a:path w="1440" h="528">
                  <a:moveTo>
                    <a:pt x="864" y="528"/>
                  </a:moveTo>
                  <a:cubicBezTo>
                    <a:pt x="432" y="452"/>
                    <a:pt x="0" y="376"/>
                    <a:pt x="96" y="288"/>
                  </a:cubicBezTo>
                  <a:cubicBezTo>
                    <a:pt x="192" y="200"/>
                    <a:pt x="816" y="100"/>
                    <a:pt x="1440" y="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Empirical Problems</a:t>
            </a:r>
            <a:endParaRPr lang="en-US" i="1">
              <a:solidFill>
                <a:schemeClr val="hlink"/>
              </a:solidFill>
            </a:endParaRPr>
          </a:p>
        </p:txBody>
      </p:sp>
      <p:grpSp>
        <p:nvGrpSpPr>
          <p:cNvPr id="1565746" name="Group 50"/>
          <p:cNvGrpSpPr>
            <a:grpSpLocks/>
          </p:cNvGrpSpPr>
          <p:nvPr/>
        </p:nvGrpSpPr>
        <p:grpSpPr bwMode="auto">
          <a:xfrm>
            <a:off x="1905000" y="3581400"/>
            <a:ext cx="914400" cy="812800"/>
            <a:chOff x="1152" y="2112"/>
            <a:chExt cx="576" cy="512"/>
          </a:xfrm>
        </p:grpSpPr>
        <p:sp>
          <p:nvSpPr>
            <p:cNvPr id="1565706" name="Rectangle 10"/>
            <p:cNvSpPr>
              <a:spLocks noChangeArrowheads="1"/>
            </p:cNvSpPr>
            <p:nvPr/>
          </p:nvSpPr>
          <p:spPr bwMode="auto">
            <a:xfrm rot="1879721">
              <a:off x="1178" y="2296"/>
              <a:ext cx="209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07" name="Rectangle 11"/>
            <p:cNvSpPr>
              <a:spLocks noChangeArrowheads="1"/>
            </p:cNvSpPr>
            <p:nvPr/>
          </p:nvSpPr>
          <p:spPr bwMode="auto">
            <a:xfrm rot="-2120236">
              <a:off x="1492" y="2326"/>
              <a:ext cx="208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08" name="Rectangle 12"/>
            <p:cNvSpPr>
              <a:spLocks noChangeArrowheads="1"/>
            </p:cNvSpPr>
            <p:nvPr/>
          </p:nvSpPr>
          <p:spPr bwMode="auto">
            <a:xfrm>
              <a:off x="1492" y="2445"/>
              <a:ext cx="25" cy="1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09" name="Rectangle 13"/>
            <p:cNvSpPr>
              <a:spLocks noChangeArrowheads="1"/>
            </p:cNvSpPr>
            <p:nvPr/>
          </p:nvSpPr>
          <p:spPr bwMode="auto">
            <a:xfrm>
              <a:off x="1361" y="2475"/>
              <a:ext cx="26" cy="11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10" name="Oval 14"/>
            <p:cNvSpPr>
              <a:spLocks noChangeArrowheads="1"/>
            </p:cNvSpPr>
            <p:nvPr/>
          </p:nvSpPr>
          <p:spPr bwMode="auto">
            <a:xfrm>
              <a:off x="1309" y="2326"/>
              <a:ext cx="261" cy="17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11" name="Oval 15"/>
            <p:cNvSpPr>
              <a:spLocks noChangeArrowheads="1"/>
            </p:cNvSpPr>
            <p:nvPr/>
          </p:nvSpPr>
          <p:spPr bwMode="auto">
            <a:xfrm>
              <a:off x="1327" y="2112"/>
              <a:ext cx="210" cy="23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65745" name="Group 49"/>
            <p:cNvGrpSpPr>
              <a:grpSpLocks/>
            </p:cNvGrpSpPr>
            <p:nvPr/>
          </p:nvGrpSpPr>
          <p:grpSpPr bwMode="auto">
            <a:xfrm flipV="1">
              <a:off x="1345" y="2170"/>
              <a:ext cx="192" cy="79"/>
              <a:chOff x="1345" y="2170"/>
              <a:chExt cx="192" cy="79"/>
            </a:xfrm>
          </p:grpSpPr>
          <p:grpSp>
            <p:nvGrpSpPr>
              <p:cNvPr id="1565712" name="Group 16"/>
              <p:cNvGrpSpPr>
                <a:grpSpLocks/>
              </p:cNvGrpSpPr>
              <p:nvPr/>
            </p:nvGrpSpPr>
            <p:grpSpPr bwMode="auto">
              <a:xfrm rot="18259277">
                <a:off x="1350" y="2165"/>
                <a:ext cx="79" cy="89"/>
                <a:chOff x="3801" y="3295"/>
                <a:chExt cx="118" cy="134"/>
              </a:xfrm>
            </p:grpSpPr>
            <p:sp>
              <p:nvSpPr>
                <p:cNvPr id="1565713" name="Oval 17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714" name="Oval 18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5715" name="Group 19"/>
              <p:cNvGrpSpPr>
                <a:grpSpLocks/>
              </p:cNvGrpSpPr>
              <p:nvPr/>
            </p:nvGrpSpPr>
            <p:grpSpPr bwMode="auto">
              <a:xfrm rot="18465996">
                <a:off x="1453" y="2165"/>
                <a:ext cx="78" cy="90"/>
                <a:chOff x="3955" y="3295"/>
                <a:chExt cx="118" cy="136"/>
              </a:xfrm>
            </p:grpSpPr>
            <p:sp>
              <p:nvSpPr>
                <p:cNvPr id="1565716" name="Oval 20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5717" name="Oval 21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65718" name="Oval 22"/>
            <p:cNvSpPr>
              <a:spLocks noChangeArrowheads="1"/>
            </p:cNvSpPr>
            <p:nvPr/>
          </p:nvSpPr>
          <p:spPr bwMode="auto">
            <a:xfrm rot="1722357">
              <a:off x="1256" y="253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19" name="Oval 23"/>
            <p:cNvSpPr>
              <a:spLocks noChangeArrowheads="1"/>
            </p:cNvSpPr>
            <p:nvPr/>
          </p:nvSpPr>
          <p:spPr bwMode="auto">
            <a:xfrm>
              <a:off x="1465" y="256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20" name="Oval 24"/>
            <p:cNvSpPr>
              <a:spLocks noChangeArrowheads="1"/>
            </p:cNvSpPr>
            <p:nvPr/>
          </p:nvSpPr>
          <p:spPr bwMode="auto">
            <a:xfrm rot="-1373433">
              <a:off x="1649" y="2248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21" name="Oval 25"/>
            <p:cNvSpPr>
              <a:spLocks noChangeArrowheads="1"/>
            </p:cNvSpPr>
            <p:nvPr/>
          </p:nvSpPr>
          <p:spPr bwMode="auto">
            <a:xfrm rot="-1373433">
              <a:off x="1152" y="2207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5722" name="Line 26"/>
            <p:cNvSpPr>
              <a:spLocks noChangeShapeType="1"/>
            </p:cNvSpPr>
            <p:nvPr/>
          </p:nvSpPr>
          <p:spPr bwMode="auto">
            <a:xfrm flipV="1">
              <a:off x="1403" y="2288"/>
              <a:ext cx="37" cy="1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65731" name="Rectangle 35"/>
          <p:cNvSpPr>
            <a:spLocks noChangeArrowheads="1"/>
          </p:cNvSpPr>
          <p:nvPr/>
        </p:nvSpPr>
        <p:spPr bwMode="auto">
          <a:xfrm>
            <a:off x="5029200" y="3657600"/>
            <a:ext cx="32004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5732" name="Rectangle 36"/>
          <p:cNvSpPr>
            <a:spLocks noChangeArrowheads="1"/>
          </p:cNvSpPr>
          <p:nvPr/>
        </p:nvSpPr>
        <p:spPr bwMode="auto">
          <a:xfrm>
            <a:off x="5029200" y="3657600"/>
            <a:ext cx="1066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565733" name="Rectangle 37"/>
          <p:cNvSpPr>
            <a:spLocks noChangeArrowheads="1"/>
          </p:cNvSpPr>
          <p:nvPr/>
        </p:nvSpPr>
        <p:spPr bwMode="auto">
          <a:xfrm>
            <a:off x="6096000" y="3657600"/>
            <a:ext cx="1066800" cy="16764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T2</a:t>
            </a:r>
          </a:p>
        </p:txBody>
      </p:sp>
      <p:sp>
        <p:nvSpPr>
          <p:cNvPr id="1565734" name="Rectangle 38"/>
          <p:cNvSpPr>
            <a:spLocks noChangeArrowheads="1"/>
          </p:cNvSpPr>
          <p:nvPr/>
        </p:nvSpPr>
        <p:spPr bwMode="auto">
          <a:xfrm>
            <a:off x="7162800" y="3657600"/>
            <a:ext cx="1066800" cy="16764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56573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  <a:noFill/>
          <a:ln/>
        </p:spPr>
        <p:txBody>
          <a:bodyPr/>
          <a:lstStyle/>
          <a:p>
            <a:r>
              <a:rPr lang="en-US"/>
              <a:t>Set </a:t>
            </a:r>
            <a:r>
              <a:rPr lang="en-US" i="1"/>
              <a:t>K</a:t>
            </a:r>
            <a:r>
              <a:rPr lang="en-US"/>
              <a:t> of infinite </a:t>
            </a:r>
            <a:r>
              <a:rPr lang="en-US">
                <a:solidFill>
                  <a:schemeClr val="hlink"/>
                </a:solidFill>
              </a:rPr>
              <a:t>input sequences</a:t>
            </a:r>
            <a:r>
              <a:rPr lang="en-US"/>
              <a:t>.</a:t>
            </a:r>
          </a:p>
          <a:p>
            <a:r>
              <a:rPr lang="en-US"/>
              <a:t>Partition of </a:t>
            </a:r>
            <a:r>
              <a:rPr lang="en-US" i="1"/>
              <a:t>K</a:t>
            </a:r>
            <a:r>
              <a:rPr lang="en-US"/>
              <a:t> into alternative </a:t>
            </a:r>
            <a:r>
              <a:rPr lang="en-US">
                <a:solidFill>
                  <a:schemeClr val="hlink"/>
                </a:solidFill>
              </a:rPr>
              <a:t>theories</a:t>
            </a:r>
            <a:r>
              <a:rPr lang="en-US"/>
              <a:t>.</a:t>
            </a:r>
          </a:p>
        </p:txBody>
      </p:sp>
      <p:sp>
        <p:nvSpPr>
          <p:cNvPr id="1565738" name="Freeform 42"/>
          <p:cNvSpPr>
            <a:spLocks/>
          </p:cNvSpPr>
          <p:nvPr/>
        </p:nvSpPr>
        <p:spPr bwMode="auto">
          <a:xfrm>
            <a:off x="241300" y="4038600"/>
            <a:ext cx="5795963" cy="2157413"/>
          </a:xfrm>
          <a:custGeom>
            <a:avLst/>
            <a:gdLst/>
            <a:ahLst/>
            <a:cxnLst>
              <a:cxn ang="0">
                <a:pos x="3592" y="0"/>
              </a:cxn>
              <a:cxn ang="0">
                <a:pos x="3616" y="816"/>
              </a:cxn>
              <a:cxn ang="0">
                <a:pos x="3448" y="1304"/>
              </a:cxn>
              <a:cxn ang="0">
                <a:pos x="2400" y="1144"/>
              </a:cxn>
              <a:cxn ang="0">
                <a:pos x="2096" y="640"/>
              </a:cxn>
              <a:cxn ang="0">
                <a:pos x="16" y="568"/>
              </a:cxn>
              <a:cxn ang="0">
                <a:pos x="0" y="216"/>
              </a:cxn>
              <a:cxn ang="0">
                <a:pos x="1960" y="480"/>
              </a:cxn>
              <a:cxn ang="0">
                <a:pos x="2296" y="1056"/>
              </a:cxn>
              <a:cxn ang="0">
                <a:pos x="3352" y="1248"/>
              </a:cxn>
              <a:cxn ang="0">
                <a:pos x="3544" y="808"/>
              </a:cxn>
              <a:cxn ang="0">
                <a:pos x="3592" y="48"/>
              </a:cxn>
            </a:cxnLst>
            <a:rect l="0" t="0" r="r" b="b"/>
            <a:pathLst>
              <a:path w="3651" h="1359">
                <a:moveTo>
                  <a:pt x="3592" y="0"/>
                </a:moveTo>
                <a:cubicBezTo>
                  <a:pt x="3596" y="136"/>
                  <a:pt x="3640" y="599"/>
                  <a:pt x="3616" y="816"/>
                </a:cubicBezTo>
                <a:cubicBezTo>
                  <a:pt x="3592" y="1033"/>
                  <a:pt x="3651" y="1249"/>
                  <a:pt x="3448" y="1304"/>
                </a:cubicBezTo>
                <a:cubicBezTo>
                  <a:pt x="3245" y="1359"/>
                  <a:pt x="2625" y="1255"/>
                  <a:pt x="2400" y="1144"/>
                </a:cubicBezTo>
                <a:cubicBezTo>
                  <a:pt x="2175" y="1033"/>
                  <a:pt x="2493" y="736"/>
                  <a:pt x="2096" y="640"/>
                </a:cubicBezTo>
                <a:cubicBezTo>
                  <a:pt x="1699" y="544"/>
                  <a:pt x="400" y="568"/>
                  <a:pt x="16" y="568"/>
                </a:cubicBezTo>
                <a:cubicBezTo>
                  <a:pt x="16" y="448"/>
                  <a:pt x="48" y="360"/>
                  <a:pt x="0" y="216"/>
                </a:cubicBezTo>
                <a:cubicBezTo>
                  <a:pt x="296" y="225"/>
                  <a:pt x="1577" y="340"/>
                  <a:pt x="1960" y="480"/>
                </a:cubicBezTo>
                <a:cubicBezTo>
                  <a:pt x="2343" y="620"/>
                  <a:pt x="2064" y="928"/>
                  <a:pt x="2296" y="1056"/>
                </a:cubicBezTo>
                <a:cubicBezTo>
                  <a:pt x="2528" y="1184"/>
                  <a:pt x="3144" y="1289"/>
                  <a:pt x="3352" y="1248"/>
                </a:cubicBezTo>
                <a:cubicBezTo>
                  <a:pt x="3560" y="1207"/>
                  <a:pt x="3504" y="1008"/>
                  <a:pt x="3544" y="808"/>
                </a:cubicBezTo>
                <a:cubicBezTo>
                  <a:pt x="3584" y="608"/>
                  <a:pt x="3582" y="206"/>
                  <a:pt x="3592" y="48"/>
                </a:cubicBezTo>
              </a:path>
            </a:pathLst>
          </a:custGeom>
          <a:solidFill>
            <a:srgbClr val="5F5F5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39" name="Line 43"/>
          <p:cNvSpPr>
            <a:spLocks noChangeShapeType="1"/>
          </p:cNvSpPr>
          <p:nvPr/>
        </p:nvSpPr>
        <p:spPr bwMode="auto">
          <a:xfrm>
            <a:off x="83820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40" name="Line 44"/>
          <p:cNvSpPr>
            <a:spLocks noChangeShapeType="1"/>
          </p:cNvSpPr>
          <p:nvPr/>
        </p:nvSpPr>
        <p:spPr bwMode="auto">
          <a:xfrm flipH="1">
            <a:off x="1371600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41" name="Line 45"/>
          <p:cNvSpPr>
            <a:spLocks noChangeShapeType="1"/>
          </p:cNvSpPr>
          <p:nvPr/>
        </p:nvSpPr>
        <p:spPr bwMode="auto">
          <a:xfrm flipH="1">
            <a:off x="22860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42" name="Line 46"/>
          <p:cNvSpPr>
            <a:spLocks noChangeShapeType="1"/>
          </p:cNvSpPr>
          <p:nvPr/>
        </p:nvSpPr>
        <p:spPr bwMode="auto">
          <a:xfrm flipH="1">
            <a:off x="2667000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43" name="Text Box 47"/>
          <p:cNvSpPr txBox="1">
            <a:spLocks noChangeArrowheads="1"/>
          </p:cNvSpPr>
          <p:nvPr/>
        </p:nvSpPr>
        <p:spPr bwMode="auto">
          <a:xfrm>
            <a:off x="6553200" y="3276600"/>
            <a:ext cx="36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K</a:t>
            </a:r>
          </a:p>
        </p:txBody>
      </p:sp>
      <p:sp>
        <p:nvSpPr>
          <p:cNvPr id="1565744" name="Line 48"/>
          <p:cNvSpPr>
            <a:spLocks noChangeShapeType="1"/>
          </p:cNvSpPr>
          <p:nvPr/>
        </p:nvSpPr>
        <p:spPr bwMode="auto">
          <a:xfrm>
            <a:off x="3352800" y="480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50" name="Line 54"/>
          <p:cNvSpPr>
            <a:spLocks noChangeShapeType="1"/>
          </p:cNvSpPr>
          <p:nvPr/>
        </p:nvSpPr>
        <p:spPr bwMode="auto">
          <a:xfrm flipH="1">
            <a:off x="1828800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5751" name="Line 55"/>
          <p:cNvSpPr>
            <a:spLocks noChangeShapeType="1"/>
          </p:cNvSpPr>
          <p:nvPr/>
        </p:nvSpPr>
        <p:spPr bwMode="auto">
          <a:xfrm flipH="1">
            <a:off x="30480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Empirical Methods</a:t>
            </a:r>
            <a:endParaRPr lang="en-US" i="1">
              <a:solidFill>
                <a:schemeClr val="hlink"/>
              </a:solidFill>
            </a:endParaRPr>
          </a:p>
        </p:txBody>
      </p:sp>
      <p:grpSp>
        <p:nvGrpSpPr>
          <p:cNvPr id="1566723" name="Group 3"/>
          <p:cNvGrpSpPr>
            <a:grpSpLocks/>
          </p:cNvGrpSpPr>
          <p:nvPr/>
        </p:nvGrpSpPr>
        <p:grpSpPr bwMode="auto">
          <a:xfrm>
            <a:off x="1905000" y="3581400"/>
            <a:ext cx="914400" cy="812800"/>
            <a:chOff x="1152" y="2112"/>
            <a:chExt cx="576" cy="512"/>
          </a:xfrm>
        </p:grpSpPr>
        <p:sp>
          <p:nvSpPr>
            <p:cNvPr id="1566724" name="Rectangle 4"/>
            <p:cNvSpPr>
              <a:spLocks noChangeArrowheads="1"/>
            </p:cNvSpPr>
            <p:nvPr/>
          </p:nvSpPr>
          <p:spPr bwMode="auto">
            <a:xfrm rot="1879721">
              <a:off x="1178" y="2296"/>
              <a:ext cx="209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25" name="Rectangle 5"/>
            <p:cNvSpPr>
              <a:spLocks noChangeArrowheads="1"/>
            </p:cNvSpPr>
            <p:nvPr/>
          </p:nvSpPr>
          <p:spPr bwMode="auto">
            <a:xfrm rot="-2120236">
              <a:off x="1492" y="2326"/>
              <a:ext cx="208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26" name="Rectangle 6"/>
            <p:cNvSpPr>
              <a:spLocks noChangeArrowheads="1"/>
            </p:cNvSpPr>
            <p:nvPr/>
          </p:nvSpPr>
          <p:spPr bwMode="auto">
            <a:xfrm>
              <a:off x="1492" y="2445"/>
              <a:ext cx="25" cy="1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27" name="Rectangle 7"/>
            <p:cNvSpPr>
              <a:spLocks noChangeArrowheads="1"/>
            </p:cNvSpPr>
            <p:nvPr/>
          </p:nvSpPr>
          <p:spPr bwMode="auto">
            <a:xfrm>
              <a:off x="1361" y="2475"/>
              <a:ext cx="26" cy="11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28" name="Oval 8"/>
            <p:cNvSpPr>
              <a:spLocks noChangeArrowheads="1"/>
            </p:cNvSpPr>
            <p:nvPr/>
          </p:nvSpPr>
          <p:spPr bwMode="auto">
            <a:xfrm>
              <a:off x="1309" y="2326"/>
              <a:ext cx="261" cy="17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29" name="Oval 9"/>
            <p:cNvSpPr>
              <a:spLocks noChangeArrowheads="1"/>
            </p:cNvSpPr>
            <p:nvPr/>
          </p:nvSpPr>
          <p:spPr bwMode="auto">
            <a:xfrm>
              <a:off x="1327" y="2112"/>
              <a:ext cx="210" cy="23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66730" name="Group 10"/>
            <p:cNvGrpSpPr>
              <a:grpSpLocks/>
            </p:cNvGrpSpPr>
            <p:nvPr/>
          </p:nvGrpSpPr>
          <p:grpSpPr bwMode="auto">
            <a:xfrm flipV="1">
              <a:off x="1345" y="2170"/>
              <a:ext cx="192" cy="79"/>
              <a:chOff x="1345" y="2170"/>
              <a:chExt cx="192" cy="79"/>
            </a:xfrm>
          </p:grpSpPr>
          <p:grpSp>
            <p:nvGrpSpPr>
              <p:cNvPr id="1566731" name="Group 11"/>
              <p:cNvGrpSpPr>
                <a:grpSpLocks/>
              </p:cNvGrpSpPr>
              <p:nvPr/>
            </p:nvGrpSpPr>
            <p:grpSpPr bwMode="auto">
              <a:xfrm rot="18259277">
                <a:off x="1350" y="2165"/>
                <a:ext cx="79" cy="89"/>
                <a:chOff x="3801" y="3295"/>
                <a:chExt cx="118" cy="134"/>
              </a:xfrm>
            </p:grpSpPr>
            <p:sp>
              <p:nvSpPr>
                <p:cNvPr id="1566732" name="Oval 12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733" name="Oval 13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566734" name="Group 14"/>
              <p:cNvGrpSpPr>
                <a:grpSpLocks/>
              </p:cNvGrpSpPr>
              <p:nvPr/>
            </p:nvGrpSpPr>
            <p:grpSpPr bwMode="auto">
              <a:xfrm rot="18465996">
                <a:off x="1453" y="2165"/>
                <a:ext cx="78" cy="90"/>
                <a:chOff x="3955" y="3295"/>
                <a:chExt cx="118" cy="136"/>
              </a:xfrm>
            </p:grpSpPr>
            <p:sp>
              <p:nvSpPr>
                <p:cNvPr id="1566735" name="Oval 15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6736" name="Oval 16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66737" name="Oval 17"/>
            <p:cNvSpPr>
              <a:spLocks noChangeArrowheads="1"/>
            </p:cNvSpPr>
            <p:nvPr/>
          </p:nvSpPr>
          <p:spPr bwMode="auto">
            <a:xfrm rot="1722357">
              <a:off x="1256" y="253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38" name="Oval 18"/>
            <p:cNvSpPr>
              <a:spLocks noChangeArrowheads="1"/>
            </p:cNvSpPr>
            <p:nvPr/>
          </p:nvSpPr>
          <p:spPr bwMode="auto">
            <a:xfrm>
              <a:off x="1465" y="256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39" name="Oval 19"/>
            <p:cNvSpPr>
              <a:spLocks noChangeArrowheads="1"/>
            </p:cNvSpPr>
            <p:nvPr/>
          </p:nvSpPr>
          <p:spPr bwMode="auto">
            <a:xfrm rot="-1373433">
              <a:off x="1649" y="2248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40" name="Oval 20"/>
            <p:cNvSpPr>
              <a:spLocks noChangeArrowheads="1"/>
            </p:cNvSpPr>
            <p:nvPr/>
          </p:nvSpPr>
          <p:spPr bwMode="auto">
            <a:xfrm rot="-1373433">
              <a:off x="1152" y="2207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6741" name="Line 21"/>
            <p:cNvSpPr>
              <a:spLocks noChangeShapeType="1"/>
            </p:cNvSpPr>
            <p:nvPr/>
          </p:nvSpPr>
          <p:spPr bwMode="auto">
            <a:xfrm flipV="1">
              <a:off x="1403" y="2288"/>
              <a:ext cx="37" cy="1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66742" name="Rectangle 22"/>
          <p:cNvSpPr>
            <a:spLocks noChangeArrowheads="1"/>
          </p:cNvSpPr>
          <p:nvPr/>
        </p:nvSpPr>
        <p:spPr bwMode="auto">
          <a:xfrm>
            <a:off x="5029200" y="3657600"/>
            <a:ext cx="32004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743" name="Rectangle 23"/>
          <p:cNvSpPr>
            <a:spLocks noChangeArrowheads="1"/>
          </p:cNvSpPr>
          <p:nvPr/>
        </p:nvSpPr>
        <p:spPr bwMode="auto">
          <a:xfrm>
            <a:off x="5029200" y="3657600"/>
            <a:ext cx="1066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566744" name="Rectangle 24"/>
          <p:cNvSpPr>
            <a:spLocks noChangeArrowheads="1"/>
          </p:cNvSpPr>
          <p:nvPr/>
        </p:nvSpPr>
        <p:spPr bwMode="auto">
          <a:xfrm>
            <a:off x="6096000" y="3657600"/>
            <a:ext cx="1066800" cy="16764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T2</a:t>
            </a:r>
          </a:p>
        </p:txBody>
      </p:sp>
      <p:sp>
        <p:nvSpPr>
          <p:cNvPr id="1566745" name="Rectangle 25"/>
          <p:cNvSpPr>
            <a:spLocks noChangeArrowheads="1"/>
          </p:cNvSpPr>
          <p:nvPr/>
        </p:nvSpPr>
        <p:spPr bwMode="auto">
          <a:xfrm>
            <a:off x="7162800" y="3657600"/>
            <a:ext cx="1066800" cy="16764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566746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  <a:noFill/>
          <a:ln/>
        </p:spPr>
        <p:txBody>
          <a:bodyPr/>
          <a:lstStyle/>
          <a:p>
            <a:r>
              <a:rPr lang="en-US"/>
              <a:t>Map finite input sequences to theories or to “?”.</a:t>
            </a:r>
          </a:p>
        </p:txBody>
      </p:sp>
      <p:sp>
        <p:nvSpPr>
          <p:cNvPr id="1566747" name="Freeform 27"/>
          <p:cNvSpPr>
            <a:spLocks/>
          </p:cNvSpPr>
          <p:nvPr/>
        </p:nvSpPr>
        <p:spPr bwMode="auto">
          <a:xfrm>
            <a:off x="228600" y="4038600"/>
            <a:ext cx="5842000" cy="2184400"/>
          </a:xfrm>
          <a:custGeom>
            <a:avLst/>
            <a:gdLst/>
            <a:ahLst/>
            <a:cxnLst>
              <a:cxn ang="0">
                <a:pos x="3600" y="0"/>
              </a:cxn>
              <a:cxn ang="0">
                <a:pos x="3624" y="816"/>
              </a:cxn>
              <a:cxn ang="0">
                <a:pos x="3456" y="1304"/>
              </a:cxn>
              <a:cxn ang="0">
                <a:pos x="2408" y="1144"/>
              </a:cxn>
              <a:cxn ang="0">
                <a:pos x="2104" y="640"/>
              </a:cxn>
              <a:cxn ang="0">
                <a:pos x="16" y="568"/>
              </a:cxn>
              <a:cxn ang="0">
                <a:pos x="8" y="216"/>
              </a:cxn>
              <a:cxn ang="0">
                <a:pos x="1968" y="480"/>
              </a:cxn>
              <a:cxn ang="0">
                <a:pos x="2304" y="1056"/>
              </a:cxn>
              <a:cxn ang="0">
                <a:pos x="3464" y="1208"/>
              </a:cxn>
              <a:cxn ang="0">
                <a:pos x="3600" y="48"/>
              </a:cxn>
            </a:cxnLst>
            <a:rect l="0" t="0" r="r" b="b"/>
            <a:pathLst>
              <a:path w="3680" h="1376">
                <a:moveTo>
                  <a:pt x="3600" y="0"/>
                </a:moveTo>
                <a:cubicBezTo>
                  <a:pt x="3604" y="136"/>
                  <a:pt x="3648" y="599"/>
                  <a:pt x="3624" y="816"/>
                </a:cubicBezTo>
                <a:cubicBezTo>
                  <a:pt x="3600" y="1033"/>
                  <a:pt x="3659" y="1249"/>
                  <a:pt x="3456" y="1304"/>
                </a:cubicBezTo>
                <a:cubicBezTo>
                  <a:pt x="3253" y="1359"/>
                  <a:pt x="2633" y="1255"/>
                  <a:pt x="2408" y="1144"/>
                </a:cubicBezTo>
                <a:cubicBezTo>
                  <a:pt x="2183" y="1033"/>
                  <a:pt x="2502" y="736"/>
                  <a:pt x="2104" y="640"/>
                </a:cubicBezTo>
                <a:cubicBezTo>
                  <a:pt x="1706" y="544"/>
                  <a:pt x="400" y="568"/>
                  <a:pt x="16" y="568"/>
                </a:cubicBezTo>
                <a:cubicBezTo>
                  <a:pt x="16" y="448"/>
                  <a:pt x="0" y="368"/>
                  <a:pt x="8" y="216"/>
                </a:cubicBezTo>
                <a:cubicBezTo>
                  <a:pt x="304" y="225"/>
                  <a:pt x="1585" y="340"/>
                  <a:pt x="1968" y="480"/>
                </a:cubicBezTo>
                <a:cubicBezTo>
                  <a:pt x="2351" y="620"/>
                  <a:pt x="2055" y="935"/>
                  <a:pt x="2304" y="1056"/>
                </a:cubicBezTo>
                <a:cubicBezTo>
                  <a:pt x="2553" y="1177"/>
                  <a:pt x="3248" y="1376"/>
                  <a:pt x="3464" y="1208"/>
                </a:cubicBezTo>
                <a:cubicBezTo>
                  <a:pt x="3680" y="1040"/>
                  <a:pt x="3572" y="290"/>
                  <a:pt x="3600" y="48"/>
                </a:cubicBezTo>
              </a:path>
            </a:pathLst>
          </a:custGeom>
          <a:solidFill>
            <a:srgbClr val="5F5F5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48" name="Line 28"/>
          <p:cNvSpPr>
            <a:spLocks noChangeShapeType="1"/>
          </p:cNvSpPr>
          <p:nvPr/>
        </p:nvSpPr>
        <p:spPr bwMode="auto">
          <a:xfrm>
            <a:off x="838200" y="4419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49" name="Line 29"/>
          <p:cNvSpPr>
            <a:spLocks noChangeShapeType="1"/>
          </p:cNvSpPr>
          <p:nvPr/>
        </p:nvSpPr>
        <p:spPr bwMode="auto">
          <a:xfrm flipH="1">
            <a:off x="1371600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0" name="Line 30"/>
          <p:cNvSpPr>
            <a:spLocks noChangeShapeType="1"/>
          </p:cNvSpPr>
          <p:nvPr/>
        </p:nvSpPr>
        <p:spPr bwMode="auto">
          <a:xfrm flipH="1">
            <a:off x="22860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1" name="Line 31"/>
          <p:cNvSpPr>
            <a:spLocks noChangeShapeType="1"/>
          </p:cNvSpPr>
          <p:nvPr/>
        </p:nvSpPr>
        <p:spPr bwMode="auto">
          <a:xfrm flipH="1">
            <a:off x="2667000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2" name="Text Box 32"/>
          <p:cNvSpPr txBox="1">
            <a:spLocks noChangeArrowheads="1"/>
          </p:cNvSpPr>
          <p:nvPr/>
        </p:nvSpPr>
        <p:spPr bwMode="auto">
          <a:xfrm>
            <a:off x="6553200" y="3276600"/>
            <a:ext cx="36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K</a:t>
            </a:r>
          </a:p>
        </p:txBody>
      </p:sp>
      <p:sp>
        <p:nvSpPr>
          <p:cNvPr id="1566753" name="Line 33"/>
          <p:cNvSpPr>
            <a:spLocks noChangeShapeType="1"/>
          </p:cNvSpPr>
          <p:nvPr/>
        </p:nvSpPr>
        <p:spPr bwMode="auto">
          <a:xfrm>
            <a:off x="3352800" y="480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4" name="Line 34"/>
          <p:cNvSpPr>
            <a:spLocks noChangeShapeType="1"/>
          </p:cNvSpPr>
          <p:nvPr/>
        </p:nvSpPr>
        <p:spPr bwMode="auto">
          <a:xfrm flipH="1">
            <a:off x="228600" y="3733800"/>
            <a:ext cx="20574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5" name="Line 35"/>
          <p:cNvSpPr>
            <a:spLocks noChangeShapeType="1"/>
          </p:cNvSpPr>
          <p:nvPr/>
        </p:nvSpPr>
        <p:spPr bwMode="auto">
          <a:xfrm>
            <a:off x="2438400" y="3733800"/>
            <a:ext cx="91440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6" name="Line 36"/>
          <p:cNvSpPr>
            <a:spLocks noChangeShapeType="1"/>
          </p:cNvSpPr>
          <p:nvPr/>
        </p:nvSpPr>
        <p:spPr bwMode="auto">
          <a:xfrm flipH="1">
            <a:off x="1828800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57" name="Line 37"/>
          <p:cNvSpPr>
            <a:spLocks noChangeShapeType="1"/>
          </p:cNvSpPr>
          <p:nvPr/>
        </p:nvSpPr>
        <p:spPr bwMode="auto">
          <a:xfrm flipH="1">
            <a:off x="3048000" y="4724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60" name="AutoShape 40"/>
          <p:cNvSpPr>
            <a:spLocks noChangeArrowheads="1"/>
          </p:cNvSpPr>
          <p:nvPr/>
        </p:nvSpPr>
        <p:spPr bwMode="auto">
          <a:xfrm>
            <a:off x="2438400" y="2514600"/>
            <a:ext cx="1447800" cy="762000"/>
          </a:xfrm>
          <a:prstGeom prst="wedgeRoundRectCallout">
            <a:avLst>
              <a:gd name="adj1" fmla="val -43750"/>
              <a:gd name="adj2" fmla="val 93958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566761" name="Rectangle 41"/>
          <p:cNvSpPr>
            <a:spLocks noChangeArrowheads="1"/>
          </p:cNvSpPr>
          <p:nvPr/>
        </p:nvSpPr>
        <p:spPr bwMode="auto">
          <a:xfrm>
            <a:off x="2895600" y="2667000"/>
            <a:ext cx="387350" cy="3810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566762" name="AutoShape 42"/>
          <p:cNvSpPr>
            <a:spLocks/>
          </p:cNvSpPr>
          <p:nvPr/>
        </p:nvSpPr>
        <p:spPr bwMode="auto">
          <a:xfrm rot="-5400000">
            <a:off x="1600200" y="3810000"/>
            <a:ext cx="381000" cy="3124200"/>
          </a:xfrm>
          <a:prstGeom prst="leftBrace">
            <a:avLst>
              <a:gd name="adj1" fmla="val 6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6763" name="Text Box 43"/>
          <p:cNvSpPr txBox="1">
            <a:spLocks noChangeArrowheads="1"/>
          </p:cNvSpPr>
          <p:nvPr/>
        </p:nvSpPr>
        <p:spPr bwMode="auto">
          <a:xfrm>
            <a:off x="1660525" y="5570538"/>
            <a:ext cx="287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Method Choice</a:t>
            </a:r>
            <a:endParaRPr lang="en-US" i="1">
              <a:solidFill>
                <a:schemeClr val="hlink"/>
              </a:solidFill>
            </a:endParaRPr>
          </a:p>
        </p:txBody>
      </p:sp>
      <p:sp>
        <p:nvSpPr>
          <p:cNvPr id="1557507" name="Rectangle 3"/>
          <p:cNvSpPr>
            <a:spLocks noChangeArrowheads="1"/>
          </p:cNvSpPr>
          <p:nvPr/>
        </p:nvSpPr>
        <p:spPr bwMode="auto">
          <a:xfrm>
            <a:off x="1219200" y="3581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7508" name="Rectangle 4"/>
          <p:cNvSpPr>
            <a:spLocks noChangeArrowheads="1"/>
          </p:cNvSpPr>
          <p:nvPr/>
        </p:nvSpPr>
        <p:spPr bwMode="auto">
          <a:xfrm>
            <a:off x="1752600" y="3581400"/>
            <a:ext cx="533400" cy="5334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7509" name="Rectangle 5"/>
          <p:cNvSpPr>
            <a:spLocks noChangeArrowheads="1"/>
          </p:cNvSpPr>
          <p:nvPr/>
        </p:nvSpPr>
        <p:spPr bwMode="auto">
          <a:xfrm>
            <a:off x="2286000" y="3581400"/>
            <a:ext cx="533400" cy="5334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7510" name="Rectangle 6"/>
          <p:cNvSpPr>
            <a:spLocks noChangeArrowheads="1"/>
          </p:cNvSpPr>
          <p:nvPr/>
        </p:nvSpPr>
        <p:spPr bwMode="auto">
          <a:xfrm>
            <a:off x="1219200" y="4495800"/>
            <a:ext cx="533400" cy="533400"/>
          </a:xfrm>
          <a:prstGeom prst="rect">
            <a:avLst/>
          </a:prstGeom>
          <a:solidFill>
            <a:srgbClr val="2929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/>
              <a:t>e</a:t>
            </a:r>
            <a:r>
              <a:rPr lang="en-US" sz="1800" b="0" i="0"/>
              <a:t>1</a:t>
            </a:r>
          </a:p>
        </p:txBody>
      </p:sp>
      <p:sp>
        <p:nvSpPr>
          <p:cNvPr id="1557511" name="Rectangle 7"/>
          <p:cNvSpPr>
            <a:spLocks noChangeArrowheads="1"/>
          </p:cNvSpPr>
          <p:nvPr/>
        </p:nvSpPr>
        <p:spPr bwMode="auto">
          <a:xfrm>
            <a:off x="1752600" y="4495800"/>
            <a:ext cx="533400" cy="533400"/>
          </a:xfrm>
          <a:prstGeom prst="rect">
            <a:avLst/>
          </a:prstGeom>
          <a:solidFill>
            <a:srgbClr val="2929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/>
              <a:t>e</a:t>
            </a:r>
            <a:r>
              <a:rPr lang="en-US" sz="1800" b="0" i="0"/>
              <a:t>2</a:t>
            </a:r>
          </a:p>
        </p:txBody>
      </p:sp>
      <p:sp>
        <p:nvSpPr>
          <p:cNvPr id="1557512" name="Rectangle 8"/>
          <p:cNvSpPr>
            <a:spLocks noChangeArrowheads="1"/>
          </p:cNvSpPr>
          <p:nvPr/>
        </p:nvSpPr>
        <p:spPr bwMode="auto">
          <a:xfrm>
            <a:off x="2286000" y="4495800"/>
            <a:ext cx="533400" cy="533400"/>
          </a:xfrm>
          <a:prstGeom prst="rect">
            <a:avLst/>
          </a:prstGeom>
          <a:solidFill>
            <a:srgbClr val="2929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/>
              <a:t>e</a:t>
            </a:r>
            <a:r>
              <a:rPr lang="en-US" sz="1800" b="0" i="0"/>
              <a:t>3</a:t>
            </a:r>
          </a:p>
        </p:txBody>
      </p:sp>
      <p:sp>
        <p:nvSpPr>
          <p:cNvPr id="1557513" name="Rectangle 9"/>
          <p:cNvSpPr>
            <a:spLocks noChangeArrowheads="1"/>
          </p:cNvSpPr>
          <p:nvPr/>
        </p:nvSpPr>
        <p:spPr bwMode="auto">
          <a:xfrm>
            <a:off x="2819400" y="4495800"/>
            <a:ext cx="533400" cy="533400"/>
          </a:xfrm>
          <a:prstGeom prst="rect">
            <a:avLst/>
          </a:prstGeom>
          <a:solidFill>
            <a:srgbClr val="29292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/>
              <a:t>e</a:t>
            </a:r>
            <a:r>
              <a:rPr lang="en-US" sz="1800" b="0" i="0"/>
              <a:t>4</a:t>
            </a:r>
          </a:p>
        </p:txBody>
      </p:sp>
      <p:sp>
        <p:nvSpPr>
          <p:cNvPr id="1557514" name="Text Box 10"/>
          <p:cNvSpPr txBox="1">
            <a:spLocks noChangeArrowheads="1"/>
          </p:cNvSpPr>
          <p:nvPr/>
        </p:nvSpPr>
        <p:spPr bwMode="auto">
          <a:xfrm>
            <a:off x="533400" y="5105400"/>
            <a:ext cx="2244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/>
              <a:t>Input history</a:t>
            </a:r>
            <a:endParaRPr lang="en-US" b="0"/>
          </a:p>
        </p:txBody>
      </p:sp>
      <p:sp>
        <p:nvSpPr>
          <p:cNvPr id="1557515" name="Text Box 11"/>
          <p:cNvSpPr txBox="1">
            <a:spLocks noChangeArrowheads="1"/>
          </p:cNvSpPr>
          <p:nvPr/>
        </p:nvSpPr>
        <p:spPr bwMode="auto">
          <a:xfrm>
            <a:off x="381000" y="2895600"/>
            <a:ext cx="2527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/>
              <a:t>Output history</a:t>
            </a:r>
            <a:endParaRPr lang="en-US" b="0"/>
          </a:p>
        </p:txBody>
      </p:sp>
      <p:sp>
        <p:nvSpPr>
          <p:cNvPr id="1557516" name="Text Box 12"/>
          <p:cNvSpPr txBox="1">
            <a:spLocks noChangeArrowheads="1"/>
          </p:cNvSpPr>
          <p:nvPr/>
        </p:nvSpPr>
        <p:spPr bwMode="auto">
          <a:xfrm>
            <a:off x="4800600" y="3200400"/>
            <a:ext cx="3810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0" i="0"/>
              <a:t>At each stage, scientist can choose a new method (agreeing with past theory choices).</a:t>
            </a:r>
            <a:endParaRPr lang="en-US" b="0"/>
          </a:p>
        </p:txBody>
      </p:sp>
      <p:sp>
        <p:nvSpPr>
          <p:cNvPr id="1557517" name="Line 13"/>
          <p:cNvSpPr>
            <a:spLocks noChangeShapeType="1"/>
          </p:cNvSpPr>
          <p:nvPr/>
        </p:nvSpPr>
        <p:spPr bwMode="auto">
          <a:xfrm>
            <a:off x="2819400" y="35814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57518" name="Group 14"/>
          <p:cNvGrpSpPr>
            <a:grpSpLocks/>
          </p:cNvGrpSpPr>
          <p:nvPr/>
        </p:nvGrpSpPr>
        <p:grpSpPr bwMode="auto">
          <a:xfrm>
            <a:off x="2895600" y="3352800"/>
            <a:ext cx="914400" cy="812800"/>
            <a:chOff x="3504" y="3216"/>
            <a:chExt cx="864" cy="768"/>
          </a:xfrm>
        </p:grpSpPr>
        <p:sp>
          <p:nvSpPr>
            <p:cNvPr id="1557519" name="Rectangle 15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20" name="Rectangle 16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21" name="Rectangle 17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22" name="Rectangle 18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23" name="Oval 19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24" name="Oval 20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7525" name="Group 21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57526" name="Oval 22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7" name="Oval 23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7528" name="Group 24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57529" name="Oval 2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30" name="Oval 2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7531" name="Oval 27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32" name="Oval 28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33" name="Oval 29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34" name="Oval 30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7535" name="Line 31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55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/>
              <a:t>Aim: </a:t>
            </a:r>
            <a:r>
              <a:rPr lang="en-US">
                <a:solidFill>
                  <a:schemeClr val="hlink"/>
                </a:solidFill>
              </a:rPr>
              <a:t>Converge to the Truth</a:t>
            </a:r>
          </a:p>
        </p:txBody>
      </p:sp>
      <p:grpSp>
        <p:nvGrpSpPr>
          <p:cNvPr id="1645571" name="Group 3"/>
          <p:cNvGrpSpPr>
            <a:grpSpLocks/>
          </p:cNvGrpSpPr>
          <p:nvPr/>
        </p:nvGrpSpPr>
        <p:grpSpPr bwMode="auto">
          <a:xfrm>
            <a:off x="2057400" y="3733800"/>
            <a:ext cx="914400" cy="812800"/>
            <a:chOff x="1152" y="2112"/>
            <a:chExt cx="576" cy="512"/>
          </a:xfrm>
        </p:grpSpPr>
        <p:sp>
          <p:nvSpPr>
            <p:cNvPr id="1645572" name="Rectangle 4"/>
            <p:cNvSpPr>
              <a:spLocks noChangeArrowheads="1"/>
            </p:cNvSpPr>
            <p:nvPr/>
          </p:nvSpPr>
          <p:spPr bwMode="auto">
            <a:xfrm rot="1879721">
              <a:off x="1178" y="2296"/>
              <a:ext cx="209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73" name="Rectangle 5"/>
            <p:cNvSpPr>
              <a:spLocks noChangeArrowheads="1"/>
            </p:cNvSpPr>
            <p:nvPr/>
          </p:nvSpPr>
          <p:spPr bwMode="auto">
            <a:xfrm rot="-2120236">
              <a:off x="1492" y="2326"/>
              <a:ext cx="208" cy="3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74" name="Rectangle 6"/>
            <p:cNvSpPr>
              <a:spLocks noChangeArrowheads="1"/>
            </p:cNvSpPr>
            <p:nvPr/>
          </p:nvSpPr>
          <p:spPr bwMode="auto">
            <a:xfrm>
              <a:off x="1492" y="2445"/>
              <a:ext cx="25" cy="1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75" name="Rectangle 7"/>
            <p:cNvSpPr>
              <a:spLocks noChangeArrowheads="1"/>
            </p:cNvSpPr>
            <p:nvPr/>
          </p:nvSpPr>
          <p:spPr bwMode="auto">
            <a:xfrm>
              <a:off x="1361" y="2475"/>
              <a:ext cx="26" cy="11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76" name="Oval 8"/>
            <p:cNvSpPr>
              <a:spLocks noChangeArrowheads="1"/>
            </p:cNvSpPr>
            <p:nvPr/>
          </p:nvSpPr>
          <p:spPr bwMode="auto">
            <a:xfrm>
              <a:off x="1309" y="2326"/>
              <a:ext cx="261" cy="17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77" name="Oval 9"/>
            <p:cNvSpPr>
              <a:spLocks noChangeArrowheads="1"/>
            </p:cNvSpPr>
            <p:nvPr/>
          </p:nvSpPr>
          <p:spPr bwMode="auto">
            <a:xfrm>
              <a:off x="1327" y="2112"/>
              <a:ext cx="210" cy="23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5578" name="Group 10"/>
            <p:cNvGrpSpPr>
              <a:grpSpLocks/>
            </p:cNvGrpSpPr>
            <p:nvPr/>
          </p:nvGrpSpPr>
          <p:grpSpPr bwMode="auto">
            <a:xfrm flipV="1">
              <a:off x="1345" y="2170"/>
              <a:ext cx="192" cy="79"/>
              <a:chOff x="1345" y="2170"/>
              <a:chExt cx="192" cy="79"/>
            </a:xfrm>
          </p:grpSpPr>
          <p:grpSp>
            <p:nvGrpSpPr>
              <p:cNvPr id="1645579" name="Group 11"/>
              <p:cNvGrpSpPr>
                <a:grpSpLocks/>
              </p:cNvGrpSpPr>
              <p:nvPr/>
            </p:nvGrpSpPr>
            <p:grpSpPr bwMode="auto">
              <a:xfrm rot="18259277">
                <a:off x="1350" y="2165"/>
                <a:ext cx="79" cy="89"/>
                <a:chOff x="3801" y="3295"/>
                <a:chExt cx="118" cy="134"/>
              </a:xfrm>
            </p:grpSpPr>
            <p:sp>
              <p:nvSpPr>
                <p:cNvPr id="1645580" name="Oval 12"/>
                <p:cNvSpPr>
                  <a:spLocks noChangeArrowheads="1"/>
                </p:cNvSpPr>
                <p:nvPr/>
              </p:nvSpPr>
              <p:spPr bwMode="auto">
                <a:xfrm>
                  <a:off x="3801" y="3295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581" name="Oval 13"/>
                <p:cNvSpPr>
                  <a:spLocks noChangeArrowheads="1"/>
                </p:cNvSpPr>
                <p:nvPr/>
              </p:nvSpPr>
              <p:spPr bwMode="auto">
                <a:xfrm>
                  <a:off x="3828" y="3295"/>
                  <a:ext cx="60" cy="65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645582" name="Group 14"/>
              <p:cNvGrpSpPr>
                <a:grpSpLocks/>
              </p:cNvGrpSpPr>
              <p:nvPr/>
            </p:nvGrpSpPr>
            <p:grpSpPr bwMode="auto">
              <a:xfrm rot="18465996">
                <a:off x="1453" y="2165"/>
                <a:ext cx="78" cy="90"/>
                <a:chOff x="3955" y="3295"/>
                <a:chExt cx="118" cy="136"/>
              </a:xfrm>
            </p:grpSpPr>
            <p:sp>
              <p:nvSpPr>
                <p:cNvPr id="1645583" name="Oval 15"/>
                <p:cNvSpPr>
                  <a:spLocks noChangeArrowheads="1"/>
                </p:cNvSpPr>
                <p:nvPr/>
              </p:nvSpPr>
              <p:spPr bwMode="auto">
                <a:xfrm>
                  <a:off x="3955" y="3297"/>
                  <a:ext cx="118" cy="134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584" name="Oval 16"/>
                <p:cNvSpPr>
                  <a:spLocks noChangeArrowheads="1"/>
                </p:cNvSpPr>
                <p:nvPr/>
              </p:nvSpPr>
              <p:spPr bwMode="auto">
                <a:xfrm>
                  <a:off x="3990" y="3295"/>
                  <a:ext cx="68" cy="77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645585" name="Oval 17"/>
            <p:cNvSpPr>
              <a:spLocks noChangeArrowheads="1"/>
            </p:cNvSpPr>
            <p:nvPr/>
          </p:nvSpPr>
          <p:spPr bwMode="auto">
            <a:xfrm rot="1722357">
              <a:off x="1256" y="253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86" name="Oval 18"/>
            <p:cNvSpPr>
              <a:spLocks noChangeArrowheads="1"/>
            </p:cNvSpPr>
            <p:nvPr/>
          </p:nvSpPr>
          <p:spPr bwMode="auto">
            <a:xfrm>
              <a:off x="1465" y="2565"/>
              <a:ext cx="131" cy="5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87" name="Oval 19"/>
            <p:cNvSpPr>
              <a:spLocks noChangeArrowheads="1"/>
            </p:cNvSpPr>
            <p:nvPr/>
          </p:nvSpPr>
          <p:spPr bwMode="auto">
            <a:xfrm rot="-1373433">
              <a:off x="1649" y="2248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88" name="Oval 20"/>
            <p:cNvSpPr>
              <a:spLocks noChangeArrowheads="1"/>
            </p:cNvSpPr>
            <p:nvPr/>
          </p:nvSpPr>
          <p:spPr bwMode="auto">
            <a:xfrm rot="-1373433">
              <a:off x="1152" y="2207"/>
              <a:ext cx="79" cy="5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5589" name="Line 21"/>
            <p:cNvSpPr>
              <a:spLocks noChangeShapeType="1"/>
            </p:cNvSpPr>
            <p:nvPr/>
          </p:nvSpPr>
          <p:spPr bwMode="auto">
            <a:xfrm flipV="1">
              <a:off x="1403" y="2288"/>
              <a:ext cx="37" cy="1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5590" name="Rectangle 22"/>
          <p:cNvSpPr>
            <a:spLocks noChangeArrowheads="1"/>
          </p:cNvSpPr>
          <p:nvPr/>
        </p:nvSpPr>
        <p:spPr bwMode="auto">
          <a:xfrm>
            <a:off x="5181600" y="3810000"/>
            <a:ext cx="32004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5591" name="Rectangle 23"/>
          <p:cNvSpPr>
            <a:spLocks noChangeArrowheads="1"/>
          </p:cNvSpPr>
          <p:nvPr/>
        </p:nvSpPr>
        <p:spPr bwMode="auto">
          <a:xfrm>
            <a:off x="5181600" y="3810000"/>
            <a:ext cx="1066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592" name="Rectangle 24"/>
          <p:cNvSpPr>
            <a:spLocks noChangeArrowheads="1"/>
          </p:cNvSpPr>
          <p:nvPr/>
        </p:nvSpPr>
        <p:spPr bwMode="auto">
          <a:xfrm>
            <a:off x="6248400" y="3810000"/>
            <a:ext cx="1066800" cy="16764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T2</a:t>
            </a:r>
          </a:p>
        </p:txBody>
      </p:sp>
      <p:sp>
        <p:nvSpPr>
          <p:cNvPr id="1645593" name="Rectangle 25"/>
          <p:cNvSpPr>
            <a:spLocks noChangeArrowheads="1"/>
          </p:cNvSpPr>
          <p:nvPr/>
        </p:nvSpPr>
        <p:spPr bwMode="auto">
          <a:xfrm>
            <a:off x="7315200" y="3810000"/>
            <a:ext cx="1066800" cy="16764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645594" name="Freeform 26"/>
          <p:cNvSpPr>
            <a:spLocks/>
          </p:cNvSpPr>
          <p:nvPr/>
        </p:nvSpPr>
        <p:spPr bwMode="auto">
          <a:xfrm>
            <a:off x="381000" y="4191000"/>
            <a:ext cx="5842000" cy="2184400"/>
          </a:xfrm>
          <a:custGeom>
            <a:avLst/>
            <a:gdLst/>
            <a:ahLst/>
            <a:cxnLst>
              <a:cxn ang="0">
                <a:pos x="3600" y="0"/>
              </a:cxn>
              <a:cxn ang="0">
                <a:pos x="3624" y="816"/>
              </a:cxn>
              <a:cxn ang="0">
                <a:pos x="3456" y="1304"/>
              </a:cxn>
              <a:cxn ang="0">
                <a:pos x="2408" y="1144"/>
              </a:cxn>
              <a:cxn ang="0">
                <a:pos x="2104" y="640"/>
              </a:cxn>
              <a:cxn ang="0">
                <a:pos x="16" y="568"/>
              </a:cxn>
              <a:cxn ang="0">
                <a:pos x="8" y="216"/>
              </a:cxn>
              <a:cxn ang="0">
                <a:pos x="1968" y="480"/>
              </a:cxn>
              <a:cxn ang="0">
                <a:pos x="2304" y="1056"/>
              </a:cxn>
              <a:cxn ang="0">
                <a:pos x="3464" y="1208"/>
              </a:cxn>
              <a:cxn ang="0">
                <a:pos x="3600" y="48"/>
              </a:cxn>
            </a:cxnLst>
            <a:rect l="0" t="0" r="r" b="b"/>
            <a:pathLst>
              <a:path w="3680" h="1376">
                <a:moveTo>
                  <a:pt x="3600" y="0"/>
                </a:moveTo>
                <a:cubicBezTo>
                  <a:pt x="3604" y="136"/>
                  <a:pt x="3648" y="599"/>
                  <a:pt x="3624" y="816"/>
                </a:cubicBezTo>
                <a:cubicBezTo>
                  <a:pt x="3600" y="1033"/>
                  <a:pt x="3659" y="1249"/>
                  <a:pt x="3456" y="1304"/>
                </a:cubicBezTo>
                <a:cubicBezTo>
                  <a:pt x="3253" y="1359"/>
                  <a:pt x="2633" y="1255"/>
                  <a:pt x="2408" y="1144"/>
                </a:cubicBezTo>
                <a:cubicBezTo>
                  <a:pt x="2183" y="1033"/>
                  <a:pt x="2502" y="736"/>
                  <a:pt x="2104" y="640"/>
                </a:cubicBezTo>
                <a:cubicBezTo>
                  <a:pt x="1706" y="544"/>
                  <a:pt x="400" y="568"/>
                  <a:pt x="16" y="568"/>
                </a:cubicBezTo>
                <a:cubicBezTo>
                  <a:pt x="16" y="448"/>
                  <a:pt x="0" y="368"/>
                  <a:pt x="8" y="216"/>
                </a:cubicBezTo>
                <a:cubicBezTo>
                  <a:pt x="304" y="225"/>
                  <a:pt x="1585" y="340"/>
                  <a:pt x="1968" y="480"/>
                </a:cubicBezTo>
                <a:cubicBezTo>
                  <a:pt x="2351" y="620"/>
                  <a:pt x="2055" y="935"/>
                  <a:pt x="2304" y="1056"/>
                </a:cubicBezTo>
                <a:cubicBezTo>
                  <a:pt x="2553" y="1177"/>
                  <a:pt x="3248" y="1376"/>
                  <a:pt x="3464" y="1208"/>
                </a:cubicBezTo>
                <a:cubicBezTo>
                  <a:pt x="3680" y="1040"/>
                  <a:pt x="3572" y="290"/>
                  <a:pt x="3600" y="48"/>
                </a:cubicBezTo>
              </a:path>
            </a:pathLst>
          </a:custGeom>
          <a:solidFill>
            <a:srgbClr val="5F5F5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95" name="Line 27"/>
          <p:cNvSpPr>
            <a:spLocks noChangeShapeType="1"/>
          </p:cNvSpPr>
          <p:nvPr/>
        </p:nvSpPr>
        <p:spPr bwMode="auto">
          <a:xfrm>
            <a:off x="9906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96" name="Line 28"/>
          <p:cNvSpPr>
            <a:spLocks noChangeShapeType="1"/>
          </p:cNvSpPr>
          <p:nvPr/>
        </p:nvSpPr>
        <p:spPr bwMode="auto">
          <a:xfrm flipH="1">
            <a:off x="15240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97" name="Line 29"/>
          <p:cNvSpPr>
            <a:spLocks noChangeShapeType="1"/>
          </p:cNvSpPr>
          <p:nvPr/>
        </p:nvSpPr>
        <p:spPr bwMode="auto">
          <a:xfrm flipH="1">
            <a:off x="2438400" y="4724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98" name="Line 30"/>
          <p:cNvSpPr>
            <a:spLocks noChangeShapeType="1"/>
          </p:cNvSpPr>
          <p:nvPr/>
        </p:nvSpPr>
        <p:spPr bwMode="auto">
          <a:xfrm flipH="1">
            <a:off x="28194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99" name="Text Box 31"/>
          <p:cNvSpPr txBox="1">
            <a:spLocks noChangeArrowheads="1"/>
          </p:cNvSpPr>
          <p:nvPr/>
        </p:nvSpPr>
        <p:spPr bwMode="auto">
          <a:xfrm>
            <a:off x="6705600" y="3429000"/>
            <a:ext cx="36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K</a:t>
            </a:r>
          </a:p>
        </p:txBody>
      </p:sp>
      <p:sp>
        <p:nvSpPr>
          <p:cNvPr id="1645600" name="Line 32"/>
          <p:cNvSpPr>
            <a:spLocks noChangeShapeType="1"/>
          </p:cNvSpPr>
          <p:nvPr/>
        </p:nvSpPr>
        <p:spPr bwMode="auto">
          <a:xfrm>
            <a:off x="35052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601" name="Line 33"/>
          <p:cNvSpPr>
            <a:spLocks noChangeShapeType="1"/>
          </p:cNvSpPr>
          <p:nvPr/>
        </p:nvSpPr>
        <p:spPr bwMode="auto">
          <a:xfrm flipH="1">
            <a:off x="1981200" y="4648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602" name="Line 34"/>
          <p:cNvSpPr>
            <a:spLocks noChangeShapeType="1"/>
          </p:cNvSpPr>
          <p:nvPr/>
        </p:nvSpPr>
        <p:spPr bwMode="auto">
          <a:xfrm flipH="1">
            <a:off x="3200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603" name="AutoShape 35"/>
          <p:cNvSpPr>
            <a:spLocks noChangeArrowheads="1"/>
          </p:cNvSpPr>
          <p:nvPr/>
        </p:nvSpPr>
        <p:spPr bwMode="auto">
          <a:xfrm>
            <a:off x="2438400" y="2514600"/>
            <a:ext cx="6019800" cy="762000"/>
          </a:xfrm>
          <a:prstGeom prst="wedgeRoundRectCallout">
            <a:avLst>
              <a:gd name="adj1" fmla="val -46176"/>
              <a:gd name="adj2" fmla="val 108958"/>
              <a:gd name="adj3" fmla="val 16667"/>
            </a:avLst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800" b="0"/>
          </a:p>
        </p:txBody>
      </p:sp>
      <p:sp>
        <p:nvSpPr>
          <p:cNvPr id="1645604" name="Rectangle 36"/>
          <p:cNvSpPr>
            <a:spLocks noChangeArrowheads="1"/>
          </p:cNvSpPr>
          <p:nvPr/>
        </p:nvSpPr>
        <p:spPr bwMode="auto">
          <a:xfrm>
            <a:off x="2895600" y="2667000"/>
            <a:ext cx="457200" cy="457200"/>
          </a:xfrm>
          <a:prstGeom prst="rect">
            <a:avLst/>
          </a:prstGeom>
          <a:solidFill>
            <a:srgbClr val="AF2BA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T3</a:t>
            </a:r>
          </a:p>
        </p:txBody>
      </p:sp>
      <p:sp>
        <p:nvSpPr>
          <p:cNvPr id="1645605" name="Rectangle 37"/>
          <p:cNvSpPr>
            <a:spLocks noChangeArrowheads="1"/>
          </p:cNvSpPr>
          <p:nvPr/>
        </p:nvSpPr>
        <p:spPr bwMode="auto">
          <a:xfrm>
            <a:off x="3352800" y="2667000"/>
            <a:ext cx="457200" cy="4572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?</a:t>
            </a:r>
          </a:p>
        </p:txBody>
      </p:sp>
      <p:sp>
        <p:nvSpPr>
          <p:cNvPr id="1645606" name="Rectangle 38"/>
          <p:cNvSpPr>
            <a:spLocks noChangeArrowheads="1"/>
          </p:cNvSpPr>
          <p:nvPr/>
        </p:nvSpPr>
        <p:spPr bwMode="auto">
          <a:xfrm>
            <a:off x="3810000" y="2667000"/>
            <a:ext cx="457200" cy="4572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T2</a:t>
            </a:r>
          </a:p>
        </p:txBody>
      </p:sp>
      <p:sp>
        <p:nvSpPr>
          <p:cNvPr id="1645607" name="Rectangle 39"/>
          <p:cNvSpPr>
            <a:spLocks noChangeArrowheads="1"/>
          </p:cNvSpPr>
          <p:nvPr/>
        </p:nvSpPr>
        <p:spPr bwMode="auto">
          <a:xfrm>
            <a:off x="4267200" y="2667000"/>
            <a:ext cx="457200" cy="4572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?</a:t>
            </a:r>
          </a:p>
        </p:txBody>
      </p:sp>
      <p:sp>
        <p:nvSpPr>
          <p:cNvPr id="1645608" name="Rectangle 40"/>
          <p:cNvSpPr>
            <a:spLocks noChangeArrowheads="1"/>
          </p:cNvSpPr>
          <p:nvPr/>
        </p:nvSpPr>
        <p:spPr bwMode="auto">
          <a:xfrm>
            <a:off x="47244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09" name="Rectangle 41"/>
          <p:cNvSpPr>
            <a:spLocks noChangeArrowheads="1"/>
          </p:cNvSpPr>
          <p:nvPr/>
        </p:nvSpPr>
        <p:spPr bwMode="auto">
          <a:xfrm>
            <a:off x="51816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10" name="Rectangle 42"/>
          <p:cNvSpPr>
            <a:spLocks noChangeArrowheads="1"/>
          </p:cNvSpPr>
          <p:nvPr/>
        </p:nvSpPr>
        <p:spPr bwMode="auto">
          <a:xfrm>
            <a:off x="56388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11" name="Rectangle 43"/>
          <p:cNvSpPr>
            <a:spLocks noChangeArrowheads="1"/>
          </p:cNvSpPr>
          <p:nvPr/>
        </p:nvSpPr>
        <p:spPr bwMode="auto">
          <a:xfrm>
            <a:off x="60960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12" name="Text Box 44"/>
          <p:cNvSpPr txBox="1">
            <a:spLocks noChangeArrowheads="1"/>
          </p:cNvSpPr>
          <p:nvPr/>
        </p:nvSpPr>
        <p:spPr bwMode="auto">
          <a:xfrm>
            <a:off x="7924800" y="2667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645613" name="Rectangle 45"/>
          <p:cNvSpPr>
            <a:spLocks noChangeArrowheads="1"/>
          </p:cNvSpPr>
          <p:nvPr/>
        </p:nvSpPr>
        <p:spPr bwMode="auto">
          <a:xfrm>
            <a:off x="65532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14" name="Rectangle 46"/>
          <p:cNvSpPr>
            <a:spLocks noChangeArrowheads="1"/>
          </p:cNvSpPr>
          <p:nvPr/>
        </p:nvSpPr>
        <p:spPr bwMode="auto">
          <a:xfrm>
            <a:off x="70104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  <p:sp>
        <p:nvSpPr>
          <p:cNvPr id="1645615" name="Rectangle 47"/>
          <p:cNvSpPr>
            <a:spLocks noChangeArrowheads="1"/>
          </p:cNvSpPr>
          <p:nvPr/>
        </p:nvSpPr>
        <p:spPr bwMode="auto">
          <a:xfrm>
            <a:off x="7467600" y="2667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0"/>
              <a:t>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Retraction</a:t>
            </a:r>
          </a:p>
        </p:txBody>
      </p:sp>
      <p:sp>
        <p:nvSpPr>
          <p:cNvPr id="164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US" b="1"/>
              <a:t>Choosing </a:t>
            </a:r>
            <a:r>
              <a:rPr lang="en-US" b="1" i="1"/>
              <a:t>T</a:t>
            </a:r>
            <a:r>
              <a:rPr lang="en-US" b="1"/>
              <a:t> and then not choosing </a:t>
            </a:r>
            <a:r>
              <a:rPr lang="en-US" b="1" i="1"/>
              <a:t>T</a:t>
            </a:r>
            <a:r>
              <a:rPr lang="en-US" b="1"/>
              <a:t> next</a:t>
            </a:r>
          </a:p>
          <a:p>
            <a:pPr>
              <a:buFont typeface="Wingdings" pitchFamily="2" charset="2"/>
              <a:buNone/>
            </a:pPr>
            <a:endParaRPr lang="en-US" sz="2400" b="1"/>
          </a:p>
        </p:txBody>
      </p:sp>
      <p:sp>
        <p:nvSpPr>
          <p:cNvPr id="1644550" name="Rectangle 6"/>
          <p:cNvSpPr>
            <a:spLocks noChangeArrowheads="1"/>
          </p:cNvSpPr>
          <p:nvPr/>
        </p:nvSpPr>
        <p:spPr bwMode="auto">
          <a:xfrm>
            <a:off x="3810000" y="4495800"/>
            <a:ext cx="10445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T’</a:t>
            </a:r>
          </a:p>
        </p:txBody>
      </p:sp>
      <p:sp>
        <p:nvSpPr>
          <p:cNvPr id="1644551" name="UTurnArrow"/>
          <p:cNvSpPr>
            <a:spLocks noEditPoints="1" noChangeArrowheads="1"/>
          </p:cNvSpPr>
          <p:nvPr/>
        </p:nvSpPr>
        <p:spPr bwMode="auto">
          <a:xfrm rot="5400000">
            <a:off x="3619500" y="3848100"/>
            <a:ext cx="3048000" cy="2057400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44552" name="Rectangle 8"/>
          <p:cNvSpPr>
            <a:spLocks noChangeArrowheads="1"/>
          </p:cNvSpPr>
          <p:nvPr/>
        </p:nvSpPr>
        <p:spPr bwMode="auto">
          <a:xfrm>
            <a:off x="3048000" y="2971800"/>
            <a:ext cx="80803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</a:t>
            </a:r>
          </a:p>
        </p:txBody>
      </p:sp>
      <p:sp>
        <p:nvSpPr>
          <p:cNvPr id="1644553" name="Rectangle 9"/>
          <p:cNvSpPr>
            <a:spLocks noChangeArrowheads="1"/>
          </p:cNvSpPr>
          <p:nvPr/>
        </p:nvSpPr>
        <p:spPr bwMode="auto">
          <a:xfrm>
            <a:off x="4038600" y="5334000"/>
            <a:ext cx="6080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0" i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lang="en-US" sz="8000" i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Aim: </a:t>
            </a:r>
            <a:r>
              <a:rPr lang="en-US" sz="4000">
                <a:solidFill>
                  <a:schemeClr val="tx1"/>
                </a:solidFill>
              </a:rPr>
              <a:t>Eliminate </a:t>
            </a:r>
            <a:r>
              <a:rPr lang="en-US" sz="4000">
                <a:solidFill>
                  <a:schemeClr val="hlink"/>
                </a:solidFill>
              </a:rPr>
              <a:t>Needless Retractions</a:t>
            </a:r>
          </a:p>
        </p:txBody>
      </p:sp>
      <p:sp>
        <p:nvSpPr>
          <p:cNvPr id="1540099" name="Rectangle 3"/>
          <p:cNvSpPr>
            <a:spLocks noChangeArrowheads="1"/>
          </p:cNvSpPr>
          <p:nvPr/>
        </p:nvSpPr>
        <p:spPr bwMode="auto">
          <a:xfrm>
            <a:off x="3200400" y="3276600"/>
            <a:ext cx="2514600" cy="2514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00" name="Line 4"/>
          <p:cNvSpPr>
            <a:spLocks noChangeShapeType="1"/>
          </p:cNvSpPr>
          <p:nvPr/>
        </p:nvSpPr>
        <p:spPr bwMode="auto">
          <a:xfrm>
            <a:off x="3200400" y="3886200"/>
            <a:ext cx="1676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101" name="Line 5"/>
          <p:cNvSpPr>
            <a:spLocks noChangeShapeType="1"/>
          </p:cNvSpPr>
          <p:nvPr/>
        </p:nvSpPr>
        <p:spPr bwMode="auto">
          <a:xfrm>
            <a:off x="4114800" y="4572000"/>
            <a:ext cx="1600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102" name="Line 6"/>
          <p:cNvSpPr>
            <a:spLocks noChangeShapeType="1"/>
          </p:cNvSpPr>
          <p:nvPr/>
        </p:nvSpPr>
        <p:spPr bwMode="auto">
          <a:xfrm>
            <a:off x="3200400" y="5181600"/>
            <a:ext cx="1600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103" name="Freeform 7"/>
          <p:cNvSpPr>
            <a:spLocks/>
          </p:cNvSpPr>
          <p:nvPr/>
        </p:nvSpPr>
        <p:spPr bwMode="auto">
          <a:xfrm>
            <a:off x="3886200" y="3276600"/>
            <a:ext cx="1828800" cy="2514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52" y="0"/>
              </a:cxn>
              <a:cxn ang="0">
                <a:pos x="1152" y="1584"/>
              </a:cxn>
              <a:cxn ang="0">
                <a:pos x="0" y="1584"/>
              </a:cxn>
            </a:cxnLst>
            <a:rect l="0" t="0" r="r" b="b"/>
            <a:pathLst>
              <a:path w="1152" h="1584">
                <a:moveTo>
                  <a:pt x="0" y="0"/>
                </a:moveTo>
                <a:lnTo>
                  <a:pt x="1152" y="0"/>
                </a:lnTo>
                <a:lnTo>
                  <a:pt x="1152" y="1584"/>
                </a:lnTo>
                <a:lnTo>
                  <a:pt x="0" y="1584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104" name="Line 8"/>
          <p:cNvSpPr>
            <a:spLocks noChangeShapeType="1"/>
          </p:cNvSpPr>
          <p:nvPr/>
        </p:nvSpPr>
        <p:spPr bwMode="auto">
          <a:xfrm>
            <a:off x="3200400" y="3200400"/>
            <a:ext cx="0" cy="2590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105" name="Text Box 9"/>
          <p:cNvSpPr txBox="1">
            <a:spLocks noChangeArrowheads="1"/>
          </p:cNvSpPr>
          <p:nvPr/>
        </p:nvSpPr>
        <p:spPr bwMode="auto">
          <a:xfrm>
            <a:off x="3810000" y="2819400"/>
            <a:ext cx="696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Truth</a:t>
            </a:r>
          </a:p>
        </p:txBody>
      </p:sp>
      <p:sp>
        <p:nvSpPr>
          <p:cNvPr id="1540106" name="Freeform 10"/>
          <p:cNvSpPr>
            <a:spLocks/>
          </p:cNvSpPr>
          <p:nvPr/>
        </p:nvSpPr>
        <p:spPr bwMode="auto">
          <a:xfrm>
            <a:off x="3492500" y="2844800"/>
            <a:ext cx="2070100" cy="3556000"/>
          </a:xfrm>
          <a:custGeom>
            <a:avLst/>
            <a:gdLst/>
            <a:ahLst/>
            <a:cxnLst>
              <a:cxn ang="0">
                <a:pos x="8" y="2240"/>
              </a:cxn>
              <a:cxn ang="0">
                <a:pos x="8" y="1568"/>
              </a:cxn>
              <a:cxn ang="0">
                <a:pos x="824" y="1568"/>
              </a:cxn>
              <a:cxn ang="0">
                <a:pos x="824" y="1664"/>
              </a:cxn>
              <a:cxn ang="0">
                <a:pos x="152" y="1664"/>
              </a:cxn>
              <a:cxn ang="0">
                <a:pos x="152" y="1760"/>
              </a:cxn>
              <a:cxn ang="0">
                <a:pos x="1304" y="1760"/>
              </a:cxn>
              <a:cxn ang="0">
                <a:pos x="1304" y="1184"/>
              </a:cxn>
              <a:cxn ang="0">
                <a:pos x="1160" y="1184"/>
              </a:cxn>
              <a:cxn ang="0">
                <a:pos x="1160" y="1664"/>
              </a:cxn>
              <a:cxn ang="0">
                <a:pos x="1016" y="1664"/>
              </a:cxn>
              <a:cxn ang="0">
                <a:pos x="1016" y="1184"/>
              </a:cxn>
              <a:cxn ang="0">
                <a:pos x="104" y="1184"/>
              </a:cxn>
              <a:cxn ang="0">
                <a:pos x="104" y="1280"/>
              </a:cxn>
              <a:cxn ang="0">
                <a:pos x="824" y="1280"/>
              </a:cxn>
              <a:cxn ang="0">
                <a:pos x="824" y="1376"/>
              </a:cxn>
              <a:cxn ang="0">
                <a:pos x="8" y="1376"/>
              </a:cxn>
              <a:cxn ang="0">
                <a:pos x="8" y="752"/>
              </a:cxn>
              <a:cxn ang="0">
                <a:pos x="824" y="752"/>
              </a:cxn>
              <a:cxn ang="0">
                <a:pos x="824" y="848"/>
              </a:cxn>
              <a:cxn ang="0">
                <a:pos x="104" y="848"/>
              </a:cxn>
              <a:cxn ang="0">
                <a:pos x="104" y="944"/>
              </a:cxn>
              <a:cxn ang="0">
                <a:pos x="1304" y="944"/>
              </a:cxn>
              <a:cxn ang="0">
                <a:pos x="1304" y="368"/>
              </a:cxn>
              <a:cxn ang="0">
                <a:pos x="344" y="368"/>
              </a:cxn>
              <a:cxn ang="0">
                <a:pos x="336" y="456"/>
              </a:cxn>
              <a:cxn ang="0">
                <a:pos x="1152" y="456"/>
              </a:cxn>
              <a:cxn ang="0">
                <a:pos x="1160" y="560"/>
              </a:cxn>
              <a:cxn ang="0">
                <a:pos x="16" y="544"/>
              </a:cxn>
              <a:cxn ang="0">
                <a:pos x="0" y="0"/>
              </a:cxn>
            </a:cxnLst>
            <a:rect l="0" t="0" r="r" b="b"/>
            <a:pathLst>
              <a:path w="1304" h="2240">
                <a:moveTo>
                  <a:pt x="8" y="2240"/>
                </a:moveTo>
                <a:lnTo>
                  <a:pt x="8" y="1568"/>
                </a:lnTo>
                <a:lnTo>
                  <a:pt x="824" y="1568"/>
                </a:lnTo>
                <a:lnTo>
                  <a:pt x="824" y="1664"/>
                </a:lnTo>
                <a:lnTo>
                  <a:pt x="152" y="1664"/>
                </a:lnTo>
                <a:lnTo>
                  <a:pt x="152" y="1760"/>
                </a:lnTo>
                <a:lnTo>
                  <a:pt x="1304" y="1760"/>
                </a:lnTo>
                <a:lnTo>
                  <a:pt x="1304" y="1184"/>
                </a:lnTo>
                <a:lnTo>
                  <a:pt x="1160" y="1184"/>
                </a:lnTo>
                <a:lnTo>
                  <a:pt x="1160" y="1664"/>
                </a:lnTo>
                <a:lnTo>
                  <a:pt x="1016" y="1664"/>
                </a:lnTo>
                <a:lnTo>
                  <a:pt x="1016" y="1184"/>
                </a:lnTo>
                <a:lnTo>
                  <a:pt x="104" y="1184"/>
                </a:lnTo>
                <a:lnTo>
                  <a:pt x="104" y="1280"/>
                </a:lnTo>
                <a:lnTo>
                  <a:pt x="824" y="1280"/>
                </a:lnTo>
                <a:lnTo>
                  <a:pt x="824" y="1376"/>
                </a:lnTo>
                <a:lnTo>
                  <a:pt x="8" y="1376"/>
                </a:lnTo>
                <a:lnTo>
                  <a:pt x="8" y="752"/>
                </a:lnTo>
                <a:lnTo>
                  <a:pt x="824" y="752"/>
                </a:lnTo>
                <a:lnTo>
                  <a:pt x="824" y="848"/>
                </a:lnTo>
                <a:lnTo>
                  <a:pt x="104" y="848"/>
                </a:lnTo>
                <a:lnTo>
                  <a:pt x="104" y="944"/>
                </a:lnTo>
                <a:lnTo>
                  <a:pt x="1304" y="944"/>
                </a:lnTo>
                <a:lnTo>
                  <a:pt x="1304" y="368"/>
                </a:lnTo>
                <a:lnTo>
                  <a:pt x="344" y="368"/>
                </a:lnTo>
                <a:lnTo>
                  <a:pt x="336" y="456"/>
                </a:lnTo>
                <a:lnTo>
                  <a:pt x="1152" y="456"/>
                </a:lnTo>
                <a:lnTo>
                  <a:pt x="1160" y="560"/>
                </a:lnTo>
                <a:lnTo>
                  <a:pt x="16" y="544"/>
                </a:lnTo>
                <a:lnTo>
                  <a:pt x="0" y="0"/>
                </a:lnTo>
              </a:path>
            </a:pathLst>
          </a:custGeom>
          <a:noFill/>
          <a:ln w="5715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40107" name="Group 11"/>
          <p:cNvGrpSpPr>
            <a:grpSpLocks/>
          </p:cNvGrpSpPr>
          <p:nvPr/>
        </p:nvGrpSpPr>
        <p:grpSpPr bwMode="auto">
          <a:xfrm>
            <a:off x="2971800" y="1828800"/>
            <a:ext cx="990600" cy="881063"/>
            <a:chOff x="3504" y="3216"/>
            <a:chExt cx="864" cy="768"/>
          </a:xfrm>
        </p:grpSpPr>
        <p:sp>
          <p:nvSpPr>
            <p:cNvPr id="1540108" name="Rectangle 12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09" name="Rectangle 13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10" name="Rectangle 14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11" name="Rectangle 15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12" name="Oval 16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13" name="Oval 17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0114" name="Group 18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40115" name="Oval 1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116" name="Oval 2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40117" name="Group 21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40118" name="Oval 2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119" name="Oval 2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0120" name="Oval 24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21" name="Oval 25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22" name="Oval 26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23" name="Oval 27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24" name="Line 28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125" name="Freeform 29"/>
          <p:cNvSpPr>
            <a:spLocks/>
          </p:cNvSpPr>
          <p:nvPr/>
        </p:nvSpPr>
        <p:spPr bwMode="auto">
          <a:xfrm>
            <a:off x="3135313" y="1289050"/>
            <a:ext cx="522287" cy="501650"/>
          </a:xfrm>
          <a:custGeom>
            <a:avLst/>
            <a:gdLst/>
            <a:ahLst/>
            <a:cxnLst>
              <a:cxn ang="0">
                <a:pos x="113" y="316"/>
              </a:cxn>
              <a:cxn ang="0">
                <a:pos x="265" y="284"/>
              </a:cxn>
              <a:cxn ang="0">
                <a:pos x="281" y="260"/>
              </a:cxn>
              <a:cxn ang="0">
                <a:pos x="329" y="228"/>
              </a:cxn>
              <a:cxn ang="0">
                <a:pos x="57" y="204"/>
              </a:cxn>
              <a:cxn ang="0">
                <a:pos x="73" y="244"/>
              </a:cxn>
              <a:cxn ang="0">
                <a:pos x="233" y="228"/>
              </a:cxn>
              <a:cxn ang="0">
                <a:pos x="281" y="196"/>
              </a:cxn>
              <a:cxn ang="0">
                <a:pos x="305" y="180"/>
              </a:cxn>
              <a:cxn ang="0">
                <a:pos x="321" y="156"/>
              </a:cxn>
              <a:cxn ang="0">
                <a:pos x="257" y="108"/>
              </a:cxn>
              <a:cxn ang="0">
                <a:pos x="81" y="116"/>
              </a:cxn>
              <a:cxn ang="0">
                <a:pos x="89" y="140"/>
              </a:cxn>
              <a:cxn ang="0">
                <a:pos x="265" y="76"/>
              </a:cxn>
              <a:cxn ang="0">
                <a:pos x="145" y="12"/>
              </a:cxn>
            </a:cxnLst>
            <a:rect l="0" t="0" r="r" b="b"/>
            <a:pathLst>
              <a:path w="329" h="316">
                <a:moveTo>
                  <a:pt x="113" y="316"/>
                </a:moveTo>
                <a:cubicBezTo>
                  <a:pt x="164" y="303"/>
                  <a:pt x="215" y="301"/>
                  <a:pt x="265" y="284"/>
                </a:cubicBezTo>
                <a:cubicBezTo>
                  <a:pt x="270" y="276"/>
                  <a:pt x="274" y="266"/>
                  <a:pt x="281" y="260"/>
                </a:cubicBezTo>
                <a:cubicBezTo>
                  <a:pt x="295" y="247"/>
                  <a:pt x="329" y="228"/>
                  <a:pt x="329" y="228"/>
                </a:cubicBezTo>
                <a:cubicBezTo>
                  <a:pt x="299" y="138"/>
                  <a:pt x="78" y="203"/>
                  <a:pt x="57" y="204"/>
                </a:cubicBezTo>
                <a:cubicBezTo>
                  <a:pt x="0" y="223"/>
                  <a:pt x="44" y="237"/>
                  <a:pt x="73" y="244"/>
                </a:cubicBezTo>
                <a:cubicBezTo>
                  <a:pt x="126" y="241"/>
                  <a:pt x="185" y="252"/>
                  <a:pt x="233" y="228"/>
                </a:cubicBezTo>
                <a:cubicBezTo>
                  <a:pt x="250" y="219"/>
                  <a:pt x="265" y="207"/>
                  <a:pt x="281" y="196"/>
                </a:cubicBezTo>
                <a:cubicBezTo>
                  <a:pt x="289" y="191"/>
                  <a:pt x="305" y="180"/>
                  <a:pt x="305" y="180"/>
                </a:cubicBezTo>
                <a:cubicBezTo>
                  <a:pt x="310" y="172"/>
                  <a:pt x="320" y="166"/>
                  <a:pt x="321" y="156"/>
                </a:cubicBezTo>
                <a:cubicBezTo>
                  <a:pt x="327" y="112"/>
                  <a:pt x="285" y="117"/>
                  <a:pt x="257" y="108"/>
                </a:cubicBezTo>
                <a:cubicBezTo>
                  <a:pt x="198" y="111"/>
                  <a:pt x="139" y="105"/>
                  <a:pt x="81" y="116"/>
                </a:cubicBezTo>
                <a:cubicBezTo>
                  <a:pt x="73" y="118"/>
                  <a:pt x="81" y="138"/>
                  <a:pt x="89" y="140"/>
                </a:cubicBezTo>
                <a:cubicBezTo>
                  <a:pt x="127" y="151"/>
                  <a:pt x="229" y="100"/>
                  <a:pt x="265" y="76"/>
                </a:cubicBezTo>
                <a:cubicBezTo>
                  <a:pt x="316" y="0"/>
                  <a:pt x="181" y="12"/>
                  <a:pt x="145" y="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Aim: </a:t>
            </a:r>
            <a:r>
              <a:rPr lang="en-US" sz="4000">
                <a:solidFill>
                  <a:schemeClr val="tx1"/>
                </a:solidFill>
              </a:rPr>
              <a:t>Eliminate </a:t>
            </a:r>
            <a:r>
              <a:rPr lang="en-US" sz="4000">
                <a:solidFill>
                  <a:schemeClr val="hlink"/>
                </a:solidFill>
              </a:rPr>
              <a:t>Needless Retractions</a:t>
            </a:r>
          </a:p>
        </p:txBody>
      </p:sp>
      <p:sp>
        <p:nvSpPr>
          <p:cNvPr id="1541123" name="Rectangle 3"/>
          <p:cNvSpPr>
            <a:spLocks noChangeArrowheads="1"/>
          </p:cNvSpPr>
          <p:nvPr/>
        </p:nvSpPr>
        <p:spPr bwMode="auto">
          <a:xfrm>
            <a:off x="3200400" y="3276600"/>
            <a:ext cx="2514600" cy="2514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24" name="Line 4"/>
          <p:cNvSpPr>
            <a:spLocks noChangeShapeType="1"/>
          </p:cNvSpPr>
          <p:nvPr/>
        </p:nvSpPr>
        <p:spPr bwMode="auto">
          <a:xfrm>
            <a:off x="3200400" y="3886200"/>
            <a:ext cx="1676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125" name="Line 5"/>
          <p:cNvSpPr>
            <a:spLocks noChangeShapeType="1"/>
          </p:cNvSpPr>
          <p:nvPr/>
        </p:nvSpPr>
        <p:spPr bwMode="auto">
          <a:xfrm>
            <a:off x="4114800" y="4572000"/>
            <a:ext cx="1600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126" name="Line 6"/>
          <p:cNvSpPr>
            <a:spLocks noChangeShapeType="1"/>
          </p:cNvSpPr>
          <p:nvPr/>
        </p:nvSpPr>
        <p:spPr bwMode="auto">
          <a:xfrm>
            <a:off x="3200400" y="5181600"/>
            <a:ext cx="1600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127" name="Freeform 7"/>
          <p:cNvSpPr>
            <a:spLocks/>
          </p:cNvSpPr>
          <p:nvPr/>
        </p:nvSpPr>
        <p:spPr bwMode="auto">
          <a:xfrm>
            <a:off x="3886200" y="3276600"/>
            <a:ext cx="1828800" cy="2514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52" y="0"/>
              </a:cxn>
              <a:cxn ang="0">
                <a:pos x="1152" y="1584"/>
              </a:cxn>
              <a:cxn ang="0">
                <a:pos x="0" y="1584"/>
              </a:cxn>
            </a:cxnLst>
            <a:rect l="0" t="0" r="r" b="b"/>
            <a:pathLst>
              <a:path w="1152" h="1584">
                <a:moveTo>
                  <a:pt x="0" y="0"/>
                </a:moveTo>
                <a:lnTo>
                  <a:pt x="1152" y="0"/>
                </a:lnTo>
                <a:lnTo>
                  <a:pt x="1152" y="1584"/>
                </a:lnTo>
                <a:lnTo>
                  <a:pt x="0" y="1584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128" name="Line 8"/>
          <p:cNvSpPr>
            <a:spLocks noChangeShapeType="1"/>
          </p:cNvSpPr>
          <p:nvPr/>
        </p:nvSpPr>
        <p:spPr bwMode="auto">
          <a:xfrm>
            <a:off x="3200400" y="3200400"/>
            <a:ext cx="0" cy="2590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129" name="Text Box 9"/>
          <p:cNvSpPr txBox="1">
            <a:spLocks noChangeArrowheads="1"/>
          </p:cNvSpPr>
          <p:nvPr/>
        </p:nvSpPr>
        <p:spPr bwMode="auto">
          <a:xfrm>
            <a:off x="3810000" y="2819400"/>
            <a:ext cx="696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i="0"/>
              <a:t>Truth</a:t>
            </a:r>
          </a:p>
        </p:txBody>
      </p:sp>
      <p:sp>
        <p:nvSpPr>
          <p:cNvPr id="1541130" name="Freeform 10"/>
          <p:cNvSpPr>
            <a:spLocks/>
          </p:cNvSpPr>
          <p:nvPr/>
        </p:nvSpPr>
        <p:spPr bwMode="auto">
          <a:xfrm>
            <a:off x="3505200" y="2895600"/>
            <a:ext cx="1676400" cy="3581400"/>
          </a:xfrm>
          <a:custGeom>
            <a:avLst/>
            <a:gdLst/>
            <a:ahLst/>
            <a:cxnLst>
              <a:cxn ang="0">
                <a:pos x="0" y="2256"/>
              </a:cxn>
              <a:cxn ang="0">
                <a:pos x="0" y="1632"/>
              </a:cxn>
              <a:cxn ang="0">
                <a:pos x="1056" y="1632"/>
              </a:cxn>
              <a:cxn ang="0">
                <a:pos x="1056" y="1248"/>
              </a:cxn>
              <a:cxn ang="0">
                <a:pos x="0" y="1248"/>
              </a:cxn>
              <a:cxn ang="0">
                <a:pos x="0" y="864"/>
              </a:cxn>
              <a:cxn ang="0">
                <a:pos x="1044" y="876"/>
              </a:cxn>
              <a:cxn ang="0">
                <a:pos x="1056" y="432"/>
              </a:cxn>
              <a:cxn ang="0">
                <a:pos x="0" y="432"/>
              </a:cxn>
              <a:cxn ang="0">
                <a:pos x="0" y="0"/>
              </a:cxn>
            </a:cxnLst>
            <a:rect l="0" t="0" r="r" b="b"/>
            <a:pathLst>
              <a:path w="1056" h="2256">
                <a:moveTo>
                  <a:pt x="0" y="2256"/>
                </a:moveTo>
                <a:lnTo>
                  <a:pt x="0" y="1632"/>
                </a:lnTo>
                <a:lnTo>
                  <a:pt x="1056" y="1632"/>
                </a:lnTo>
                <a:lnTo>
                  <a:pt x="1056" y="1248"/>
                </a:lnTo>
                <a:lnTo>
                  <a:pt x="0" y="1248"/>
                </a:lnTo>
                <a:lnTo>
                  <a:pt x="0" y="864"/>
                </a:lnTo>
                <a:lnTo>
                  <a:pt x="1044" y="876"/>
                </a:lnTo>
                <a:lnTo>
                  <a:pt x="1056" y="432"/>
                </a:lnTo>
                <a:lnTo>
                  <a:pt x="0" y="432"/>
                </a:lnTo>
                <a:lnTo>
                  <a:pt x="0" y="0"/>
                </a:lnTo>
              </a:path>
            </a:pathLst>
          </a:custGeom>
          <a:noFill/>
          <a:ln w="57150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41131" name="Group 11"/>
          <p:cNvGrpSpPr>
            <a:grpSpLocks/>
          </p:cNvGrpSpPr>
          <p:nvPr/>
        </p:nvGrpSpPr>
        <p:grpSpPr bwMode="auto">
          <a:xfrm>
            <a:off x="2971800" y="1828800"/>
            <a:ext cx="990600" cy="881063"/>
            <a:chOff x="3504" y="3216"/>
            <a:chExt cx="864" cy="768"/>
          </a:xfrm>
        </p:grpSpPr>
        <p:sp>
          <p:nvSpPr>
            <p:cNvPr id="1541132" name="Rectangle 12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33" name="Rectangle 13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34" name="Rectangle 14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35" name="Rectangle 15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36" name="Oval 16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37" name="Oval 17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41138" name="Group 18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41139" name="Oval 1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1140" name="Oval 2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41141" name="Group 21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41142" name="Oval 2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1143" name="Oval 2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41144" name="Oval 24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45" name="Oval 25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46" name="Oval 26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47" name="Oval 27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148" name="Line 28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Aim: Eliminate </a:t>
            </a:r>
            <a:r>
              <a:rPr lang="en-US" sz="4000">
                <a:solidFill>
                  <a:schemeClr val="hlink"/>
                </a:solidFill>
              </a:rPr>
              <a:t>Needless Delays</a:t>
            </a:r>
            <a:r>
              <a:rPr lang="en-US" sz="4000"/>
              <a:t> to Retractions</a:t>
            </a:r>
          </a:p>
        </p:txBody>
      </p:sp>
      <p:sp>
        <p:nvSpPr>
          <p:cNvPr id="155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/>
          </a:p>
          <a:p>
            <a:endParaRPr lang="en-US" sz="2400" b="1"/>
          </a:p>
        </p:txBody>
      </p:sp>
      <p:sp>
        <p:nvSpPr>
          <p:cNvPr id="1552388" name="Freeform 4"/>
          <p:cNvSpPr>
            <a:spLocks/>
          </p:cNvSpPr>
          <p:nvPr/>
        </p:nvSpPr>
        <p:spPr bwMode="auto">
          <a:xfrm>
            <a:off x="762000" y="4876800"/>
            <a:ext cx="1219200" cy="1558925"/>
          </a:xfrm>
          <a:custGeom>
            <a:avLst/>
            <a:gdLst/>
            <a:ahLst/>
            <a:cxnLst>
              <a:cxn ang="0">
                <a:pos x="0" y="120"/>
              </a:cxn>
              <a:cxn ang="0">
                <a:pos x="96" y="840"/>
              </a:cxn>
              <a:cxn ang="0">
                <a:pos x="384" y="972"/>
              </a:cxn>
              <a:cxn ang="0">
                <a:pos x="672" y="840"/>
              </a:cxn>
              <a:cxn ang="0">
                <a:pos x="768" y="120"/>
              </a:cxn>
              <a:cxn ang="0">
                <a:pos x="0" y="120"/>
              </a:cxn>
            </a:cxnLst>
            <a:rect l="0" t="0" r="r" b="b"/>
            <a:pathLst>
              <a:path w="768" h="982">
                <a:moveTo>
                  <a:pt x="0" y="120"/>
                </a:moveTo>
                <a:cubicBezTo>
                  <a:pt x="48" y="420"/>
                  <a:pt x="32" y="704"/>
                  <a:pt x="96" y="840"/>
                </a:cubicBezTo>
                <a:cubicBezTo>
                  <a:pt x="160" y="982"/>
                  <a:pt x="288" y="972"/>
                  <a:pt x="384" y="972"/>
                </a:cubicBezTo>
                <a:cubicBezTo>
                  <a:pt x="480" y="972"/>
                  <a:pt x="608" y="982"/>
                  <a:pt x="672" y="840"/>
                </a:cubicBezTo>
                <a:cubicBezTo>
                  <a:pt x="736" y="698"/>
                  <a:pt x="720" y="360"/>
                  <a:pt x="768" y="120"/>
                </a:cubicBezTo>
                <a:cubicBezTo>
                  <a:pt x="576" y="72"/>
                  <a:pt x="112" y="0"/>
                  <a:pt x="0" y="120"/>
                </a:cubicBezTo>
                <a:close/>
              </a:path>
            </a:pathLst>
          </a:cu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389" name="Oval 5"/>
          <p:cNvSpPr>
            <a:spLocks noChangeArrowheads="1"/>
          </p:cNvSpPr>
          <p:nvPr/>
        </p:nvSpPr>
        <p:spPr bwMode="auto">
          <a:xfrm>
            <a:off x="762000" y="4914900"/>
            <a:ext cx="1219200" cy="304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2390" name="Line 6"/>
          <p:cNvSpPr>
            <a:spLocks noChangeShapeType="1"/>
          </p:cNvSpPr>
          <p:nvPr/>
        </p:nvSpPr>
        <p:spPr bwMode="auto">
          <a:xfrm>
            <a:off x="914400" y="5372100"/>
            <a:ext cx="76200" cy="8382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391" name="Line 7"/>
          <p:cNvSpPr>
            <a:spLocks noChangeShapeType="1"/>
          </p:cNvSpPr>
          <p:nvPr/>
        </p:nvSpPr>
        <p:spPr bwMode="auto">
          <a:xfrm>
            <a:off x="1066800" y="5448300"/>
            <a:ext cx="76200" cy="838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392" name="Line 8"/>
          <p:cNvSpPr>
            <a:spLocks noChangeShapeType="1"/>
          </p:cNvSpPr>
          <p:nvPr/>
        </p:nvSpPr>
        <p:spPr bwMode="auto">
          <a:xfrm>
            <a:off x="1219200" y="5448300"/>
            <a:ext cx="7620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393" name="Freeform 9"/>
          <p:cNvSpPr>
            <a:spLocks/>
          </p:cNvSpPr>
          <p:nvPr/>
        </p:nvSpPr>
        <p:spPr bwMode="auto">
          <a:xfrm flipH="1">
            <a:off x="1676400" y="5372100"/>
            <a:ext cx="431800" cy="304800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32" y="144"/>
              </a:cxn>
              <a:cxn ang="0">
                <a:pos x="320" y="240"/>
              </a:cxn>
              <a:cxn ang="0">
                <a:pos x="368" y="96"/>
              </a:cxn>
            </a:cxnLst>
            <a:rect l="0" t="0" r="r" b="b"/>
            <a:pathLst>
              <a:path w="376" h="248">
                <a:moveTo>
                  <a:pt x="128" y="0"/>
                </a:moveTo>
                <a:cubicBezTo>
                  <a:pt x="64" y="52"/>
                  <a:pt x="0" y="104"/>
                  <a:pt x="32" y="144"/>
                </a:cubicBezTo>
                <a:cubicBezTo>
                  <a:pt x="64" y="184"/>
                  <a:pt x="264" y="248"/>
                  <a:pt x="320" y="240"/>
                </a:cubicBezTo>
                <a:cubicBezTo>
                  <a:pt x="376" y="232"/>
                  <a:pt x="372" y="164"/>
                  <a:pt x="368" y="96"/>
                </a:cubicBezTo>
              </a:path>
            </a:pathLst>
          </a:custGeom>
          <a:noFill/>
          <a:ln w="57150" cmpd="sng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394" name="Rectangle 10"/>
          <p:cNvSpPr>
            <a:spLocks noChangeArrowheads="1"/>
          </p:cNvSpPr>
          <p:nvPr/>
        </p:nvSpPr>
        <p:spPr bwMode="auto">
          <a:xfrm>
            <a:off x="3124200" y="3048000"/>
            <a:ext cx="1447800" cy="762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theory</a:t>
            </a:r>
          </a:p>
        </p:txBody>
      </p:sp>
      <p:sp>
        <p:nvSpPr>
          <p:cNvPr id="1552395" name="AutoShape 11"/>
          <p:cNvSpPr>
            <a:spLocks noChangeArrowheads="1"/>
          </p:cNvSpPr>
          <p:nvPr/>
        </p:nvSpPr>
        <p:spPr bwMode="auto">
          <a:xfrm rot="16200000" flipH="1">
            <a:off x="1104900" y="3086100"/>
            <a:ext cx="1600200" cy="1828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410" name="Rectangle 2"/>
          <p:cNvSpPr>
            <a:spLocks noChangeArrowheads="1"/>
          </p:cNvSpPr>
          <p:nvPr/>
        </p:nvSpPr>
        <p:spPr bwMode="auto">
          <a:xfrm>
            <a:off x="4495800" y="34290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/>
          </a:p>
          <a:p>
            <a:pPr>
              <a:buFont typeface="Wingdings" pitchFamily="2" charset="2"/>
              <a:buNone/>
            </a:pPr>
            <a:endParaRPr lang="en-US" b="1"/>
          </a:p>
          <a:p>
            <a:endParaRPr lang="en-US" sz="2400" b="1"/>
          </a:p>
        </p:txBody>
      </p:sp>
      <p:sp>
        <p:nvSpPr>
          <p:cNvPr id="1553413" name="Freeform 5"/>
          <p:cNvSpPr>
            <a:spLocks/>
          </p:cNvSpPr>
          <p:nvPr/>
        </p:nvSpPr>
        <p:spPr bwMode="auto">
          <a:xfrm>
            <a:off x="762000" y="4876800"/>
            <a:ext cx="1219200" cy="1558925"/>
          </a:xfrm>
          <a:custGeom>
            <a:avLst/>
            <a:gdLst/>
            <a:ahLst/>
            <a:cxnLst>
              <a:cxn ang="0">
                <a:pos x="0" y="120"/>
              </a:cxn>
              <a:cxn ang="0">
                <a:pos x="96" y="840"/>
              </a:cxn>
              <a:cxn ang="0">
                <a:pos x="384" y="972"/>
              </a:cxn>
              <a:cxn ang="0">
                <a:pos x="672" y="840"/>
              </a:cxn>
              <a:cxn ang="0">
                <a:pos x="768" y="120"/>
              </a:cxn>
              <a:cxn ang="0">
                <a:pos x="0" y="120"/>
              </a:cxn>
            </a:cxnLst>
            <a:rect l="0" t="0" r="r" b="b"/>
            <a:pathLst>
              <a:path w="768" h="982">
                <a:moveTo>
                  <a:pt x="0" y="120"/>
                </a:moveTo>
                <a:cubicBezTo>
                  <a:pt x="48" y="420"/>
                  <a:pt x="32" y="704"/>
                  <a:pt x="96" y="840"/>
                </a:cubicBezTo>
                <a:cubicBezTo>
                  <a:pt x="160" y="982"/>
                  <a:pt x="288" y="972"/>
                  <a:pt x="384" y="972"/>
                </a:cubicBezTo>
                <a:cubicBezTo>
                  <a:pt x="480" y="972"/>
                  <a:pt x="608" y="982"/>
                  <a:pt x="672" y="840"/>
                </a:cubicBezTo>
                <a:cubicBezTo>
                  <a:pt x="736" y="698"/>
                  <a:pt x="720" y="360"/>
                  <a:pt x="768" y="120"/>
                </a:cubicBezTo>
                <a:cubicBezTo>
                  <a:pt x="576" y="72"/>
                  <a:pt x="112" y="0"/>
                  <a:pt x="0" y="120"/>
                </a:cubicBezTo>
                <a:close/>
              </a:path>
            </a:pathLst>
          </a:custGeom>
          <a:solidFill>
            <a:srgbClr val="B2B2B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3414" name="Oval 6"/>
          <p:cNvSpPr>
            <a:spLocks noChangeArrowheads="1"/>
          </p:cNvSpPr>
          <p:nvPr/>
        </p:nvSpPr>
        <p:spPr bwMode="auto">
          <a:xfrm>
            <a:off x="762000" y="4914900"/>
            <a:ext cx="1219200" cy="304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415" name="Line 7"/>
          <p:cNvSpPr>
            <a:spLocks noChangeShapeType="1"/>
          </p:cNvSpPr>
          <p:nvPr/>
        </p:nvSpPr>
        <p:spPr bwMode="auto">
          <a:xfrm>
            <a:off x="914400" y="5372100"/>
            <a:ext cx="76200" cy="8382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3416" name="Line 8"/>
          <p:cNvSpPr>
            <a:spLocks noChangeShapeType="1"/>
          </p:cNvSpPr>
          <p:nvPr/>
        </p:nvSpPr>
        <p:spPr bwMode="auto">
          <a:xfrm>
            <a:off x="1066800" y="5448300"/>
            <a:ext cx="76200" cy="838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3417" name="Line 9"/>
          <p:cNvSpPr>
            <a:spLocks noChangeShapeType="1"/>
          </p:cNvSpPr>
          <p:nvPr/>
        </p:nvSpPr>
        <p:spPr bwMode="auto">
          <a:xfrm>
            <a:off x="1219200" y="5448300"/>
            <a:ext cx="7620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3418" name="Freeform 10"/>
          <p:cNvSpPr>
            <a:spLocks/>
          </p:cNvSpPr>
          <p:nvPr/>
        </p:nvSpPr>
        <p:spPr bwMode="auto">
          <a:xfrm flipH="1">
            <a:off x="1676400" y="5372100"/>
            <a:ext cx="431800" cy="304800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32" y="144"/>
              </a:cxn>
              <a:cxn ang="0">
                <a:pos x="320" y="240"/>
              </a:cxn>
              <a:cxn ang="0">
                <a:pos x="368" y="96"/>
              </a:cxn>
            </a:cxnLst>
            <a:rect l="0" t="0" r="r" b="b"/>
            <a:pathLst>
              <a:path w="376" h="248">
                <a:moveTo>
                  <a:pt x="128" y="0"/>
                </a:moveTo>
                <a:cubicBezTo>
                  <a:pt x="64" y="52"/>
                  <a:pt x="0" y="104"/>
                  <a:pt x="32" y="144"/>
                </a:cubicBezTo>
                <a:cubicBezTo>
                  <a:pt x="64" y="184"/>
                  <a:pt x="264" y="248"/>
                  <a:pt x="320" y="240"/>
                </a:cubicBezTo>
                <a:cubicBezTo>
                  <a:pt x="376" y="232"/>
                  <a:pt x="372" y="164"/>
                  <a:pt x="368" y="96"/>
                </a:cubicBezTo>
              </a:path>
            </a:pathLst>
          </a:custGeom>
          <a:noFill/>
          <a:ln w="57150" cmpd="sng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3419" name="AutoShape 11"/>
          <p:cNvSpPr>
            <a:spLocks noChangeArrowheads="1"/>
          </p:cNvSpPr>
          <p:nvPr/>
        </p:nvSpPr>
        <p:spPr bwMode="auto">
          <a:xfrm rot="16200000" flipH="1">
            <a:off x="1104900" y="3086100"/>
            <a:ext cx="1600200" cy="18288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420" name="Rectangle 12"/>
          <p:cNvSpPr>
            <a:spLocks noChangeArrowheads="1"/>
          </p:cNvSpPr>
          <p:nvPr/>
        </p:nvSpPr>
        <p:spPr bwMode="auto">
          <a:xfrm>
            <a:off x="3581400" y="35814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1" name="Rectangle 13"/>
          <p:cNvSpPr>
            <a:spLocks noChangeArrowheads="1"/>
          </p:cNvSpPr>
          <p:nvPr/>
        </p:nvSpPr>
        <p:spPr bwMode="auto">
          <a:xfrm>
            <a:off x="4267200" y="38862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2" name="Rectangle 14"/>
          <p:cNvSpPr>
            <a:spLocks noChangeArrowheads="1"/>
          </p:cNvSpPr>
          <p:nvPr/>
        </p:nvSpPr>
        <p:spPr bwMode="auto">
          <a:xfrm>
            <a:off x="3810000" y="43434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3" name="Rectangle 15"/>
          <p:cNvSpPr>
            <a:spLocks noChangeArrowheads="1"/>
          </p:cNvSpPr>
          <p:nvPr/>
        </p:nvSpPr>
        <p:spPr bwMode="auto">
          <a:xfrm>
            <a:off x="5181600" y="41910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corollary</a:t>
            </a:r>
          </a:p>
        </p:txBody>
      </p:sp>
      <p:sp>
        <p:nvSpPr>
          <p:cNvPr id="1553424" name="Rectangle 16"/>
          <p:cNvSpPr>
            <a:spLocks noChangeArrowheads="1"/>
          </p:cNvSpPr>
          <p:nvPr/>
        </p:nvSpPr>
        <p:spPr bwMode="auto">
          <a:xfrm>
            <a:off x="5105400" y="29718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5" name="Rectangle 17"/>
          <p:cNvSpPr>
            <a:spLocks noChangeArrowheads="1"/>
          </p:cNvSpPr>
          <p:nvPr/>
        </p:nvSpPr>
        <p:spPr bwMode="auto">
          <a:xfrm>
            <a:off x="3124200" y="3048000"/>
            <a:ext cx="1447800" cy="762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theory</a:t>
            </a:r>
          </a:p>
        </p:txBody>
      </p:sp>
      <p:sp>
        <p:nvSpPr>
          <p:cNvPr id="1553426" name="Rectangle 18"/>
          <p:cNvSpPr>
            <a:spLocks noChangeArrowheads="1"/>
          </p:cNvSpPr>
          <p:nvPr/>
        </p:nvSpPr>
        <p:spPr bwMode="auto">
          <a:xfrm>
            <a:off x="4343400" y="48768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7" name="Rectangle 19"/>
          <p:cNvSpPr>
            <a:spLocks noChangeArrowheads="1"/>
          </p:cNvSpPr>
          <p:nvPr/>
        </p:nvSpPr>
        <p:spPr bwMode="auto">
          <a:xfrm>
            <a:off x="5562600" y="48768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28" name="Rectangle 20"/>
          <p:cNvSpPr>
            <a:spLocks noChangeArrowheads="1"/>
          </p:cNvSpPr>
          <p:nvPr/>
        </p:nvSpPr>
        <p:spPr bwMode="auto">
          <a:xfrm>
            <a:off x="3962400" y="5410200"/>
            <a:ext cx="16002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corollary</a:t>
            </a:r>
          </a:p>
        </p:txBody>
      </p:sp>
      <p:sp>
        <p:nvSpPr>
          <p:cNvPr id="1553429" name="Rectangle 21"/>
          <p:cNvSpPr>
            <a:spLocks noChangeArrowheads="1"/>
          </p:cNvSpPr>
          <p:nvPr/>
        </p:nvSpPr>
        <p:spPr bwMode="auto">
          <a:xfrm>
            <a:off x="5943600" y="55626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application</a:t>
            </a:r>
          </a:p>
        </p:txBody>
      </p:sp>
      <p:sp>
        <p:nvSpPr>
          <p:cNvPr id="1553430" name="Rectangle 22"/>
          <p:cNvSpPr>
            <a:spLocks noChangeArrowheads="1"/>
          </p:cNvSpPr>
          <p:nvPr/>
        </p:nvSpPr>
        <p:spPr bwMode="auto">
          <a:xfrm>
            <a:off x="5257800" y="5715000"/>
            <a:ext cx="1676400" cy="762000"/>
          </a:xfrm>
          <a:prstGeom prst="rec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0" i="0"/>
              <a:t>corollary</a:t>
            </a:r>
          </a:p>
        </p:txBody>
      </p:sp>
      <p:sp>
        <p:nvSpPr>
          <p:cNvPr id="1553433" name="Rectangle 25"/>
          <p:cNvSpPr>
            <a:spLocks noGrp="1" noRot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Aim: Eliminate </a:t>
            </a:r>
            <a:r>
              <a:rPr lang="en-US" sz="4000">
                <a:solidFill>
                  <a:schemeClr val="hlink"/>
                </a:solidFill>
              </a:rPr>
              <a:t>Needless Delays</a:t>
            </a:r>
            <a:r>
              <a:rPr lang="en-US" sz="4000"/>
              <a:t> to Retractions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1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Standard Remedy</a:t>
            </a:r>
          </a:p>
        </p:txBody>
      </p:sp>
      <p:sp>
        <p:nvSpPr>
          <p:cNvPr id="2011139" name="Rectangle 3"/>
          <p:cNvSpPr>
            <a:spLocks noChangeArrowheads="1"/>
          </p:cNvSpPr>
          <p:nvPr/>
        </p:nvSpPr>
        <p:spPr bwMode="auto">
          <a:xfrm>
            <a:off x="304800" y="163195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Randomized controlled study</a:t>
            </a:r>
          </a:p>
        </p:txBody>
      </p:sp>
      <p:grpSp>
        <p:nvGrpSpPr>
          <p:cNvPr id="2011140" name="Group 4"/>
          <p:cNvGrpSpPr>
            <a:grpSpLocks/>
          </p:cNvGrpSpPr>
          <p:nvPr/>
        </p:nvGrpSpPr>
        <p:grpSpPr bwMode="auto">
          <a:xfrm>
            <a:off x="4648200" y="5105400"/>
            <a:ext cx="1385888" cy="1219200"/>
            <a:chOff x="3351" y="3168"/>
            <a:chExt cx="873" cy="768"/>
          </a:xfrm>
        </p:grpSpPr>
        <p:sp>
          <p:nvSpPr>
            <p:cNvPr id="2011141" name="Oval 5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2" name="Rectangle 6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3" name="Rectangle 7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4" name="Rectangle 8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5" name="Rectangle 9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6" name="Oval 10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47" name="Oval 11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1148" name="Group 12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011149" name="Oval 13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1150" name="Oval 14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1151" name="Group 15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011152" name="Oval 16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1153" name="Oval 17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1154" name="Oval 18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55" name="Oval 19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56" name="Oval 20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57" name="Oval 21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58" name="Freeform 22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11159" name="Group 23"/>
          <p:cNvGrpSpPr>
            <a:grpSpLocks/>
          </p:cNvGrpSpPr>
          <p:nvPr/>
        </p:nvGrpSpPr>
        <p:grpSpPr bwMode="auto">
          <a:xfrm>
            <a:off x="304800" y="3276600"/>
            <a:ext cx="3276600" cy="2789238"/>
            <a:chOff x="864" y="2400"/>
            <a:chExt cx="2064" cy="1757"/>
          </a:xfrm>
        </p:grpSpPr>
        <p:sp>
          <p:nvSpPr>
            <p:cNvPr id="2011160" name="Line 24"/>
            <p:cNvSpPr>
              <a:spLocks noChangeShapeType="1"/>
            </p:cNvSpPr>
            <p:nvPr/>
          </p:nvSpPr>
          <p:spPr bwMode="auto">
            <a:xfrm flipH="1">
              <a:off x="1248" y="3792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1161" name="Line 25"/>
            <p:cNvSpPr>
              <a:spLocks noChangeShapeType="1"/>
            </p:cNvSpPr>
            <p:nvPr/>
          </p:nvSpPr>
          <p:spPr bwMode="auto">
            <a:xfrm>
              <a:off x="1248" y="2592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1162" name="Text Box 26"/>
            <p:cNvSpPr txBox="1">
              <a:spLocks noChangeArrowheads="1"/>
            </p:cNvSpPr>
            <p:nvPr/>
          </p:nvSpPr>
          <p:spPr bwMode="auto">
            <a:xfrm>
              <a:off x="1200" y="3792"/>
              <a:ext cx="112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Ash trays</a:t>
              </a:r>
            </a:p>
          </p:txBody>
        </p:sp>
        <p:sp>
          <p:nvSpPr>
            <p:cNvPr id="2011163" name="Text Box 27"/>
            <p:cNvSpPr txBox="1">
              <a:spLocks noChangeArrowheads="1"/>
            </p:cNvSpPr>
            <p:nvPr/>
          </p:nvSpPr>
          <p:spPr bwMode="auto">
            <a:xfrm rot="-5400000">
              <a:off x="324" y="2940"/>
              <a:ext cx="144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Lung cancer</a:t>
              </a:r>
            </a:p>
          </p:txBody>
        </p:sp>
        <p:sp>
          <p:nvSpPr>
            <p:cNvPr id="2011164" name="Oval 28"/>
            <p:cNvSpPr>
              <a:spLocks noChangeArrowheads="1"/>
            </p:cNvSpPr>
            <p:nvPr/>
          </p:nvSpPr>
          <p:spPr bwMode="auto">
            <a:xfrm>
              <a:off x="1632" y="350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65" name="Oval 29"/>
            <p:cNvSpPr>
              <a:spLocks noChangeArrowheads="1"/>
            </p:cNvSpPr>
            <p:nvPr/>
          </p:nvSpPr>
          <p:spPr bwMode="auto">
            <a:xfrm>
              <a:off x="1872" y="34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66" name="Oval 30"/>
            <p:cNvSpPr>
              <a:spLocks noChangeArrowheads="1"/>
            </p:cNvSpPr>
            <p:nvPr/>
          </p:nvSpPr>
          <p:spPr bwMode="auto">
            <a:xfrm>
              <a:off x="1680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67" name="Oval 31"/>
            <p:cNvSpPr>
              <a:spLocks noChangeArrowheads="1"/>
            </p:cNvSpPr>
            <p:nvPr/>
          </p:nvSpPr>
          <p:spPr bwMode="auto">
            <a:xfrm>
              <a:off x="1824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68" name="Oval 32"/>
            <p:cNvSpPr>
              <a:spLocks noChangeArrowheads="1"/>
            </p:cNvSpPr>
            <p:nvPr/>
          </p:nvSpPr>
          <p:spPr bwMode="auto">
            <a:xfrm>
              <a:off x="1824" y="326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69" name="Oval 33"/>
            <p:cNvSpPr>
              <a:spLocks noChangeArrowheads="1"/>
            </p:cNvSpPr>
            <p:nvPr/>
          </p:nvSpPr>
          <p:spPr bwMode="auto">
            <a:xfrm>
              <a:off x="2064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0" name="Oval 34"/>
            <p:cNvSpPr>
              <a:spLocks noChangeArrowheads="1"/>
            </p:cNvSpPr>
            <p:nvPr/>
          </p:nvSpPr>
          <p:spPr bwMode="auto">
            <a:xfrm>
              <a:off x="2064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1" name="Oval 35"/>
            <p:cNvSpPr>
              <a:spLocks noChangeArrowheads="1"/>
            </p:cNvSpPr>
            <p:nvPr/>
          </p:nvSpPr>
          <p:spPr bwMode="auto">
            <a:xfrm>
              <a:off x="2208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2" name="Oval 36"/>
            <p:cNvSpPr>
              <a:spLocks noChangeArrowheads="1"/>
            </p:cNvSpPr>
            <p:nvPr/>
          </p:nvSpPr>
          <p:spPr bwMode="auto">
            <a:xfrm>
              <a:off x="2256" y="302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3" name="Oval 37"/>
            <p:cNvSpPr>
              <a:spLocks noChangeArrowheads="1"/>
            </p:cNvSpPr>
            <p:nvPr/>
          </p:nvSpPr>
          <p:spPr bwMode="auto">
            <a:xfrm>
              <a:off x="2448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4" name="Oval 38"/>
            <p:cNvSpPr>
              <a:spLocks noChangeArrowheads="1"/>
            </p:cNvSpPr>
            <p:nvPr/>
          </p:nvSpPr>
          <p:spPr bwMode="auto">
            <a:xfrm>
              <a:off x="2496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5" name="Oval 39"/>
            <p:cNvSpPr>
              <a:spLocks noChangeArrowheads="1"/>
            </p:cNvSpPr>
            <p:nvPr/>
          </p:nvSpPr>
          <p:spPr bwMode="auto">
            <a:xfrm>
              <a:off x="2256" y="326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76" name="Oval 40"/>
            <p:cNvSpPr>
              <a:spLocks noChangeArrowheads="1"/>
            </p:cNvSpPr>
            <p:nvPr/>
          </p:nvSpPr>
          <p:spPr bwMode="auto">
            <a:xfrm>
              <a:off x="1920" y="288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11178" name="Group 42"/>
          <p:cNvGrpSpPr>
            <a:grpSpLocks/>
          </p:cNvGrpSpPr>
          <p:nvPr/>
        </p:nvGrpSpPr>
        <p:grpSpPr bwMode="auto">
          <a:xfrm>
            <a:off x="7086600" y="5029200"/>
            <a:ext cx="1385888" cy="1219200"/>
            <a:chOff x="4464" y="3168"/>
            <a:chExt cx="873" cy="768"/>
          </a:xfrm>
        </p:grpSpPr>
        <p:sp>
          <p:nvSpPr>
            <p:cNvPr id="2011179" name="Oval 43"/>
            <p:cNvSpPr>
              <a:spLocks noChangeArrowheads="1"/>
            </p:cNvSpPr>
            <p:nvPr/>
          </p:nvSpPr>
          <p:spPr bwMode="auto">
            <a:xfrm rot="-1373433">
              <a:off x="4464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0" name="Rectangle 44"/>
            <p:cNvSpPr>
              <a:spLocks noChangeArrowheads="1"/>
            </p:cNvSpPr>
            <p:nvPr/>
          </p:nvSpPr>
          <p:spPr bwMode="auto">
            <a:xfrm rot="1879721">
              <a:off x="4512" y="3444"/>
              <a:ext cx="313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1" name="Rectangle 45"/>
            <p:cNvSpPr>
              <a:spLocks noChangeArrowheads="1"/>
            </p:cNvSpPr>
            <p:nvPr/>
          </p:nvSpPr>
          <p:spPr bwMode="auto">
            <a:xfrm rot="-2120236">
              <a:off x="4983" y="3489"/>
              <a:ext cx="312" cy="45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2" name="Rectangle 46"/>
            <p:cNvSpPr>
              <a:spLocks noChangeArrowheads="1"/>
            </p:cNvSpPr>
            <p:nvPr/>
          </p:nvSpPr>
          <p:spPr bwMode="auto">
            <a:xfrm>
              <a:off x="4983" y="3668"/>
              <a:ext cx="38" cy="223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3" name="Rectangle 47"/>
            <p:cNvSpPr>
              <a:spLocks noChangeArrowheads="1"/>
            </p:cNvSpPr>
            <p:nvPr/>
          </p:nvSpPr>
          <p:spPr bwMode="auto">
            <a:xfrm>
              <a:off x="4786" y="3713"/>
              <a:ext cx="39" cy="178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4" name="Oval 48"/>
            <p:cNvSpPr>
              <a:spLocks noChangeArrowheads="1"/>
            </p:cNvSpPr>
            <p:nvPr/>
          </p:nvSpPr>
          <p:spPr bwMode="auto">
            <a:xfrm>
              <a:off x="4708" y="3489"/>
              <a:ext cx="392" cy="268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5" name="Oval 49"/>
            <p:cNvSpPr>
              <a:spLocks noChangeArrowheads="1"/>
            </p:cNvSpPr>
            <p:nvPr/>
          </p:nvSpPr>
          <p:spPr bwMode="auto">
            <a:xfrm rot="1722357">
              <a:off x="4629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6" name="Oval 50"/>
            <p:cNvSpPr>
              <a:spLocks noChangeArrowheads="1"/>
            </p:cNvSpPr>
            <p:nvPr/>
          </p:nvSpPr>
          <p:spPr bwMode="auto">
            <a:xfrm>
              <a:off x="4943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7" name="Oval 51"/>
            <p:cNvSpPr>
              <a:spLocks noChangeArrowheads="1"/>
            </p:cNvSpPr>
            <p:nvPr/>
          </p:nvSpPr>
          <p:spPr bwMode="auto">
            <a:xfrm rot="-1373433">
              <a:off x="5219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1188" name="Oval 52"/>
            <p:cNvSpPr>
              <a:spLocks noChangeArrowheads="1"/>
            </p:cNvSpPr>
            <p:nvPr/>
          </p:nvSpPr>
          <p:spPr bwMode="auto">
            <a:xfrm rot="-1373433">
              <a:off x="4473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1189" name="Group 53"/>
            <p:cNvGrpSpPr>
              <a:grpSpLocks/>
            </p:cNvGrpSpPr>
            <p:nvPr/>
          </p:nvGrpSpPr>
          <p:grpSpPr bwMode="auto">
            <a:xfrm>
              <a:off x="4848" y="3504"/>
              <a:ext cx="144" cy="240"/>
              <a:chOff x="4992" y="1776"/>
              <a:chExt cx="432" cy="720"/>
            </a:xfrm>
          </p:grpSpPr>
          <p:sp>
            <p:nvSpPr>
              <p:cNvPr id="2011190" name="Freeform 54"/>
              <p:cNvSpPr>
                <a:spLocks/>
              </p:cNvSpPr>
              <p:nvPr/>
            </p:nvSpPr>
            <p:spPr bwMode="auto">
              <a:xfrm>
                <a:off x="4992" y="1776"/>
                <a:ext cx="43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528"/>
                  </a:cxn>
                  <a:cxn ang="0">
                    <a:pos x="240" y="720"/>
                  </a:cxn>
                  <a:cxn ang="0">
                    <a:pos x="384" y="480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2" h="720">
                    <a:moveTo>
                      <a:pt x="0" y="0"/>
                    </a:moveTo>
                    <a:lnTo>
                      <a:pt x="96" y="528"/>
                    </a:lnTo>
                    <a:lnTo>
                      <a:pt x="240" y="720"/>
                    </a:lnTo>
                    <a:lnTo>
                      <a:pt x="384" y="480"/>
                    </a:lnTo>
                    <a:lnTo>
                      <a:pt x="43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1191" name="Freeform 55"/>
              <p:cNvSpPr>
                <a:spLocks/>
              </p:cNvSpPr>
              <p:nvPr/>
            </p:nvSpPr>
            <p:spPr bwMode="auto">
              <a:xfrm>
                <a:off x="5088" y="1776"/>
                <a:ext cx="240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96"/>
                  </a:cxn>
                  <a:cxn ang="0">
                    <a:pos x="0" y="528"/>
                  </a:cxn>
                  <a:cxn ang="0">
                    <a:pos x="144" y="720"/>
                  </a:cxn>
                  <a:cxn ang="0">
                    <a:pos x="240" y="528"/>
                  </a:cxn>
                  <a:cxn ang="0">
                    <a:pos x="144" y="96"/>
                  </a:cxn>
                  <a:cxn ang="0">
                    <a:pos x="240" y="0"/>
                  </a:cxn>
                  <a:cxn ang="0">
                    <a:pos x="0" y="0"/>
                  </a:cxn>
                </a:cxnLst>
                <a:rect l="0" t="0" r="r" b="b"/>
                <a:pathLst>
                  <a:path w="240" h="720">
                    <a:moveTo>
                      <a:pt x="0" y="0"/>
                    </a:moveTo>
                    <a:lnTo>
                      <a:pt x="96" y="96"/>
                    </a:lnTo>
                    <a:lnTo>
                      <a:pt x="0" y="528"/>
                    </a:lnTo>
                    <a:lnTo>
                      <a:pt x="144" y="720"/>
                    </a:lnTo>
                    <a:lnTo>
                      <a:pt x="240" y="528"/>
                    </a:lnTo>
                    <a:lnTo>
                      <a:pt x="144" y="96"/>
                    </a:lnTo>
                    <a:lnTo>
                      <a:pt x="24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11192" name="Oval 56"/>
            <p:cNvSpPr>
              <a:spLocks noChangeArrowheads="1"/>
            </p:cNvSpPr>
            <p:nvPr/>
          </p:nvSpPr>
          <p:spPr bwMode="auto">
            <a:xfrm>
              <a:off x="4736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1193" name="Group 57"/>
            <p:cNvGrpSpPr>
              <a:grpSpLocks/>
            </p:cNvGrpSpPr>
            <p:nvPr/>
          </p:nvGrpSpPr>
          <p:grpSpPr bwMode="auto">
            <a:xfrm rot="18259277">
              <a:off x="4770" y="3247"/>
              <a:ext cx="118" cy="134"/>
              <a:chOff x="3801" y="3295"/>
              <a:chExt cx="118" cy="134"/>
            </a:xfrm>
          </p:grpSpPr>
          <p:sp>
            <p:nvSpPr>
              <p:cNvPr id="2011194" name="Oval 5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1195" name="Oval 5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1196" name="Freeform 60"/>
            <p:cNvSpPr>
              <a:spLocks/>
            </p:cNvSpPr>
            <p:nvPr/>
          </p:nvSpPr>
          <p:spPr bwMode="auto">
            <a:xfrm>
              <a:off x="4857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11197" name="Group 61"/>
            <p:cNvGrpSpPr>
              <a:grpSpLocks/>
            </p:cNvGrpSpPr>
            <p:nvPr/>
          </p:nvGrpSpPr>
          <p:grpSpPr bwMode="auto">
            <a:xfrm rot="18465996">
              <a:off x="4924" y="3247"/>
              <a:ext cx="118" cy="136"/>
              <a:chOff x="3955" y="3295"/>
              <a:chExt cx="118" cy="136"/>
            </a:xfrm>
          </p:grpSpPr>
          <p:sp>
            <p:nvSpPr>
              <p:cNvPr id="2011198" name="Oval 6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1199" name="Oval 6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11201" name="Text Box 65"/>
          <p:cNvSpPr txBox="1">
            <a:spLocks noChangeArrowheads="1"/>
          </p:cNvSpPr>
          <p:nvPr/>
        </p:nvSpPr>
        <p:spPr bwMode="auto">
          <a:xfrm>
            <a:off x="4267200" y="3276600"/>
            <a:ext cx="376872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That’s what happens</a:t>
            </a:r>
          </a:p>
          <a:p>
            <a:r>
              <a:rPr lang="en-US"/>
              <a:t>if you </a:t>
            </a:r>
            <a:r>
              <a:rPr lang="en-US">
                <a:solidFill>
                  <a:schemeClr val="hlink"/>
                </a:solidFill>
              </a:rPr>
              <a:t>carry out</a:t>
            </a:r>
            <a:r>
              <a:rPr lang="en-US"/>
              <a:t> the</a:t>
            </a:r>
          </a:p>
          <a:p>
            <a:r>
              <a:rPr lang="en-US"/>
              <a:t>policy.</a:t>
            </a:r>
          </a:p>
        </p:txBody>
      </p:sp>
      <p:sp>
        <p:nvSpPr>
          <p:cNvPr id="2011202" name="Line 66"/>
          <p:cNvSpPr>
            <a:spLocks noChangeShapeType="1"/>
          </p:cNvSpPr>
          <p:nvPr/>
        </p:nvSpPr>
        <p:spPr bwMode="auto">
          <a:xfrm>
            <a:off x="5257800" y="4800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1203" name="Line 67"/>
          <p:cNvSpPr>
            <a:spLocks noChangeShapeType="1"/>
          </p:cNvSpPr>
          <p:nvPr/>
        </p:nvSpPr>
        <p:spPr bwMode="auto">
          <a:xfrm flipH="1">
            <a:off x="914400" y="3276600"/>
            <a:ext cx="2590800" cy="2209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Timed Retractions?</a:t>
            </a:r>
            <a:endParaRPr lang="en-US">
              <a:solidFill>
                <a:schemeClr val="hlink"/>
              </a:solidFill>
            </a:endParaRPr>
          </a:p>
        </p:txBody>
      </p:sp>
      <p:sp>
        <p:nvSpPr>
          <p:cNvPr id="1990659" name="Rectangle 3"/>
          <p:cNvSpPr>
            <a:spLocks noChangeArrowheads="1"/>
          </p:cNvSpPr>
          <p:nvPr/>
        </p:nvSpPr>
        <p:spPr bwMode="auto">
          <a:xfrm>
            <a:off x="1219200" y="1998663"/>
            <a:ext cx="7239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en-US" sz="4000" b="0" i="0"/>
              <a:t>Retraction minimization =</a:t>
            </a:r>
          </a:p>
          <a:p>
            <a:pPr eaLnBrk="1" hangingPunct="1"/>
            <a:r>
              <a:rPr lang="en-US" sz="4000" b="0" i="0">
                <a:solidFill>
                  <a:schemeClr val="hlink"/>
                </a:solidFill>
              </a:rPr>
              <a:t>generalized</a:t>
            </a:r>
            <a:r>
              <a:rPr lang="en-US" sz="4000" b="0" i="0"/>
              <a:t> </a:t>
            </a:r>
            <a:r>
              <a:rPr lang="en-US" sz="4000" b="0" i="0">
                <a:solidFill>
                  <a:srgbClr val="FFCC00"/>
                </a:solidFill>
              </a:rPr>
              <a:t>significance level</a:t>
            </a:r>
            <a:r>
              <a:rPr lang="en-US" sz="4000" b="0" i="0"/>
              <a:t>.</a:t>
            </a:r>
          </a:p>
          <a:p>
            <a:pPr eaLnBrk="1" hangingPunct="1"/>
            <a:endParaRPr lang="en-US" sz="4000" b="0" i="0"/>
          </a:p>
          <a:p>
            <a:pPr eaLnBrk="1" hangingPunct="1"/>
            <a:r>
              <a:rPr lang="en-US" sz="4000" b="0" i="0"/>
              <a:t>Retraction time minimization = </a:t>
            </a:r>
          </a:p>
          <a:p>
            <a:pPr eaLnBrk="1" hangingPunct="1"/>
            <a:r>
              <a:rPr lang="en-US" sz="4000" b="0" i="0">
                <a:solidFill>
                  <a:srgbClr val="FFCC00"/>
                </a:solidFill>
              </a:rPr>
              <a:t>generalized power</a:t>
            </a:r>
            <a:r>
              <a:rPr lang="en-US" sz="4000" b="0" i="0"/>
              <a:t>. </a:t>
            </a:r>
            <a:endParaRPr lang="en-US" sz="4000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Easy Retraction Time Comparisons</a:t>
            </a:r>
          </a:p>
        </p:txBody>
      </p:sp>
      <p:sp>
        <p:nvSpPr>
          <p:cNvPr id="1554435" name="Rectangle 3"/>
          <p:cNvSpPr>
            <a:spLocks noChangeArrowheads="1"/>
          </p:cNvSpPr>
          <p:nvPr/>
        </p:nvSpPr>
        <p:spPr bwMode="auto">
          <a:xfrm>
            <a:off x="27432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4436" name="Rectangle 4"/>
          <p:cNvSpPr>
            <a:spLocks noChangeArrowheads="1"/>
          </p:cNvSpPr>
          <p:nvPr/>
        </p:nvSpPr>
        <p:spPr bwMode="auto">
          <a:xfrm>
            <a:off x="32766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4437" name="Rectangle 5"/>
          <p:cNvSpPr>
            <a:spLocks noChangeArrowheads="1"/>
          </p:cNvSpPr>
          <p:nvPr/>
        </p:nvSpPr>
        <p:spPr bwMode="auto">
          <a:xfrm>
            <a:off x="38100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38" name="Rectangle 6"/>
          <p:cNvSpPr>
            <a:spLocks noChangeArrowheads="1"/>
          </p:cNvSpPr>
          <p:nvPr/>
        </p:nvSpPr>
        <p:spPr bwMode="auto">
          <a:xfrm>
            <a:off x="43434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39" name="Rectangle 7"/>
          <p:cNvSpPr>
            <a:spLocks noChangeArrowheads="1"/>
          </p:cNvSpPr>
          <p:nvPr/>
        </p:nvSpPr>
        <p:spPr bwMode="auto">
          <a:xfrm>
            <a:off x="2743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4440" name="Rectangle 8"/>
          <p:cNvSpPr>
            <a:spLocks noChangeArrowheads="1"/>
          </p:cNvSpPr>
          <p:nvPr/>
        </p:nvSpPr>
        <p:spPr bwMode="auto">
          <a:xfrm>
            <a:off x="3276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4441" name="Rectangle 9"/>
          <p:cNvSpPr>
            <a:spLocks noChangeArrowheads="1"/>
          </p:cNvSpPr>
          <p:nvPr/>
        </p:nvSpPr>
        <p:spPr bwMode="auto">
          <a:xfrm>
            <a:off x="4343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42" name="Rectangle 10"/>
          <p:cNvSpPr>
            <a:spLocks noChangeArrowheads="1"/>
          </p:cNvSpPr>
          <p:nvPr/>
        </p:nvSpPr>
        <p:spPr bwMode="auto">
          <a:xfrm>
            <a:off x="48768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43" name="Rectangle 11"/>
          <p:cNvSpPr>
            <a:spLocks noChangeArrowheads="1"/>
          </p:cNvSpPr>
          <p:nvPr/>
        </p:nvSpPr>
        <p:spPr bwMode="auto">
          <a:xfrm>
            <a:off x="54102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4444" name="Rectangle 12"/>
          <p:cNvSpPr>
            <a:spLocks noChangeArrowheads="1"/>
          </p:cNvSpPr>
          <p:nvPr/>
        </p:nvSpPr>
        <p:spPr bwMode="auto">
          <a:xfrm>
            <a:off x="59436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4445" name="Rectangle 13"/>
          <p:cNvSpPr>
            <a:spLocks noChangeArrowheads="1"/>
          </p:cNvSpPr>
          <p:nvPr/>
        </p:nvSpPr>
        <p:spPr bwMode="auto">
          <a:xfrm>
            <a:off x="3810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46" name="Line 14"/>
          <p:cNvSpPr>
            <a:spLocks noChangeShapeType="1"/>
          </p:cNvSpPr>
          <p:nvPr/>
        </p:nvSpPr>
        <p:spPr bwMode="auto">
          <a:xfrm>
            <a:off x="3810000" y="34290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47" name="Line 15"/>
          <p:cNvSpPr>
            <a:spLocks noChangeShapeType="1"/>
          </p:cNvSpPr>
          <p:nvPr/>
        </p:nvSpPr>
        <p:spPr bwMode="auto">
          <a:xfrm>
            <a:off x="5943600" y="3429000"/>
            <a:ext cx="4572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48" name="Rectangle 16"/>
          <p:cNvSpPr>
            <a:spLocks noChangeArrowheads="1"/>
          </p:cNvSpPr>
          <p:nvPr/>
        </p:nvSpPr>
        <p:spPr bwMode="auto">
          <a:xfrm>
            <a:off x="64770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4449" name="Rectangle 17"/>
          <p:cNvSpPr>
            <a:spLocks noChangeArrowheads="1"/>
          </p:cNvSpPr>
          <p:nvPr/>
        </p:nvSpPr>
        <p:spPr bwMode="auto">
          <a:xfrm>
            <a:off x="7010400" y="4343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4450" name="Rectangle 18"/>
          <p:cNvSpPr>
            <a:spLocks noChangeArrowheads="1"/>
          </p:cNvSpPr>
          <p:nvPr/>
        </p:nvSpPr>
        <p:spPr bwMode="auto">
          <a:xfrm>
            <a:off x="48768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51" name="Rectangle 19"/>
          <p:cNvSpPr>
            <a:spLocks noChangeArrowheads="1"/>
          </p:cNvSpPr>
          <p:nvPr/>
        </p:nvSpPr>
        <p:spPr bwMode="auto">
          <a:xfrm>
            <a:off x="54102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4452" name="Text Box 20"/>
          <p:cNvSpPr txBox="1">
            <a:spLocks noChangeArrowheads="1"/>
          </p:cNvSpPr>
          <p:nvPr/>
        </p:nvSpPr>
        <p:spPr bwMode="auto">
          <a:xfrm>
            <a:off x="685800" y="1905000"/>
            <a:ext cx="1527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Method 1</a:t>
            </a:r>
          </a:p>
        </p:txBody>
      </p:sp>
      <p:sp>
        <p:nvSpPr>
          <p:cNvPr id="1554453" name="Text Box 21"/>
          <p:cNvSpPr txBox="1">
            <a:spLocks noChangeArrowheads="1"/>
          </p:cNvSpPr>
          <p:nvPr/>
        </p:nvSpPr>
        <p:spPr bwMode="auto">
          <a:xfrm>
            <a:off x="685800" y="5257800"/>
            <a:ext cx="1527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Method 2</a:t>
            </a:r>
          </a:p>
        </p:txBody>
      </p:sp>
      <p:sp>
        <p:nvSpPr>
          <p:cNvPr id="1554454" name="Line 22"/>
          <p:cNvSpPr>
            <a:spLocks noChangeShapeType="1"/>
          </p:cNvSpPr>
          <p:nvPr/>
        </p:nvSpPr>
        <p:spPr bwMode="auto">
          <a:xfrm>
            <a:off x="3810000" y="28956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56" name="Line 24"/>
          <p:cNvSpPr>
            <a:spLocks noChangeShapeType="1"/>
          </p:cNvSpPr>
          <p:nvPr/>
        </p:nvSpPr>
        <p:spPr bwMode="auto">
          <a:xfrm>
            <a:off x="3810000" y="4343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57" name="Line 25"/>
          <p:cNvSpPr>
            <a:spLocks noChangeShapeType="1"/>
          </p:cNvSpPr>
          <p:nvPr/>
        </p:nvSpPr>
        <p:spPr bwMode="auto">
          <a:xfrm>
            <a:off x="6477000" y="4343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58" name="Line 26"/>
          <p:cNvSpPr>
            <a:spLocks noChangeShapeType="1"/>
          </p:cNvSpPr>
          <p:nvPr/>
        </p:nvSpPr>
        <p:spPr bwMode="auto">
          <a:xfrm>
            <a:off x="5410200" y="4343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4459" name="Rectangle 27"/>
          <p:cNvSpPr>
            <a:spLocks noChangeArrowheads="1"/>
          </p:cNvSpPr>
          <p:nvPr/>
        </p:nvSpPr>
        <p:spPr bwMode="auto">
          <a:xfrm>
            <a:off x="59436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4460" name="Rectangle 28"/>
          <p:cNvSpPr>
            <a:spLocks noChangeArrowheads="1"/>
          </p:cNvSpPr>
          <p:nvPr/>
        </p:nvSpPr>
        <p:spPr bwMode="auto">
          <a:xfrm>
            <a:off x="64770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4461" name="Rectangle 29"/>
          <p:cNvSpPr>
            <a:spLocks noChangeArrowheads="1"/>
          </p:cNvSpPr>
          <p:nvPr/>
        </p:nvSpPr>
        <p:spPr bwMode="auto">
          <a:xfrm>
            <a:off x="7010400" y="2895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grpSp>
        <p:nvGrpSpPr>
          <p:cNvPr id="1554466" name="Group 34"/>
          <p:cNvGrpSpPr>
            <a:grpSpLocks/>
          </p:cNvGrpSpPr>
          <p:nvPr/>
        </p:nvGrpSpPr>
        <p:grpSpPr bwMode="auto">
          <a:xfrm>
            <a:off x="838200" y="2819400"/>
            <a:ext cx="914400" cy="812800"/>
            <a:chOff x="3504" y="3216"/>
            <a:chExt cx="864" cy="768"/>
          </a:xfrm>
        </p:grpSpPr>
        <p:sp>
          <p:nvSpPr>
            <p:cNvPr id="1554467" name="Rectangle 35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68" name="Rectangle 36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69" name="Rectangle 37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70" name="Rectangle 38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71" name="Oval 39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72" name="Oval 40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4473" name="Group 41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54474" name="Oval 42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475" name="Oval 43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4476" name="Group 44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54477" name="Oval 4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478" name="Oval 4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4479" name="Oval 47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0" name="Oval 48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1" name="Oval 49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2" name="Oval 50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3" name="Line 51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54484" name="Group 52"/>
          <p:cNvGrpSpPr>
            <a:grpSpLocks/>
          </p:cNvGrpSpPr>
          <p:nvPr/>
        </p:nvGrpSpPr>
        <p:grpSpPr bwMode="auto">
          <a:xfrm>
            <a:off x="914400" y="4191000"/>
            <a:ext cx="914400" cy="812800"/>
            <a:chOff x="3504" y="3216"/>
            <a:chExt cx="864" cy="768"/>
          </a:xfrm>
        </p:grpSpPr>
        <p:sp>
          <p:nvSpPr>
            <p:cNvPr id="1554485" name="Rectangle 53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6" name="Rectangle 54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7" name="Rectangle 55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8" name="Rectangle 56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89" name="Oval 57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0" name="Oval 58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4491" name="Group 59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54492" name="Oval 60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493" name="Oval 61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4494" name="Group 62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54495" name="Oval 63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4496" name="Oval 64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4497" name="Oval 65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8" name="Oval 66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499" name="Oval 67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500" name="Oval 68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4501" name="Line 69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4503" name="Text Box 71"/>
          <p:cNvSpPr txBox="1">
            <a:spLocks noChangeArrowheads="1"/>
          </p:cNvSpPr>
          <p:nvPr/>
        </p:nvSpPr>
        <p:spPr bwMode="auto">
          <a:xfrm>
            <a:off x="7772400" y="44196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54504" name="Text Box 72"/>
          <p:cNvSpPr txBox="1">
            <a:spLocks noChangeArrowheads="1"/>
          </p:cNvSpPr>
          <p:nvPr/>
        </p:nvSpPr>
        <p:spPr bwMode="auto">
          <a:xfrm>
            <a:off x="7772400" y="3048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 . .</a:t>
            </a:r>
          </a:p>
        </p:txBody>
      </p:sp>
      <p:sp>
        <p:nvSpPr>
          <p:cNvPr id="1554505" name="Text Box 73"/>
          <p:cNvSpPr txBox="1">
            <a:spLocks noChangeArrowheads="1"/>
          </p:cNvSpPr>
          <p:nvPr/>
        </p:nvSpPr>
        <p:spPr bwMode="auto">
          <a:xfrm>
            <a:off x="4267200" y="4876800"/>
            <a:ext cx="2416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at least as </a:t>
            </a:r>
            <a:r>
              <a:rPr lang="en-US" sz="2800" b="0" i="0">
                <a:solidFill>
                  <a:schemeClr val="hlink"/>
                </a:solidFill>
              </a:rPr>
              <a:t>many </a:t>
            </a:r>
          </a:p>
          <a:p>
            <a:r>
              <a:rPr lang="en-US" sz="2800" b="0" i="0"/>
              <a:t>at least as </a:t>
            </a:r>
            <a:r>
              <a:rPr lang="en-US" sz="2800" b="0" i="0">
                <a:solidFill>
                  <a:schemeClr val="hlink"/>
                </a:solidFill>
              </a:rPr>
              <a:t>late</a:t>
            </a:r>
          </a:p>
        </p:txBody>
      </p:sp>
      <p:sp>
        <p:nvSpPr>
          <p:cNvPr id="1554455" name="Line 23"/>
          <p:cNvSpPr>
            <a:spLocks noChangeShapeType="1"/>
          </p:cNvSpPr>
          <p:nvPr/>
        </p:nvSpPr>
        <p:spPr bwMode="auto">
          <a:xfrm>
            <a:off x="5943600" y="28956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hlink"/>
                </a:solidFill>
              </a:rPr>
              <a:t>Worst-case Retraction Time Bounds</a:t>
            </a:r>
          </a:p>
        </p:txBody>
      </p:sp>
      <p:grpSp>
        <p:nvGrpSpPr>
          <p:cNvPr id="1555459" name="Group 3"/>
          <p:cNvGrpSpPr>
            <a:grpSpLocks/>
          </p:cNvGrpSpPr>
          <p:nvPr/>
        </p:nvGrpSpPr>
        <p:grpSpPr bwMode="auto">
          <a:xfrm>
            <a:off x="1524000" y="4572000"/>
            <a:ext cx="914400" cy="812800"/>
            <a:chOff x="3504" y="3216"/>
            <a:chExt cx="864" cy="768"/>
          </a:xfrm>
        </p:grpSpPr>
        <p:sp>
          <p:nvSpPr>
            <p:cNvPr id="1555460" name="Rectangle 4"/>
            <p:cNvSpPr>
              <a:spLocks noChangeArrowheads="1"/>
            </p:cNvSpPr>
            <p:nvPr/>
          </p:nvSpPr>
          <p:spPr bwMode="auto">
            <a:xfrm rot="1879721">
              <a:off x="3543" y="3492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61" name="Rectangle 5"/>
            <p:cNvSpPr>
              <a:spLocks noChangeArrowheads="1"/>
            </p:cNvSpPr>
            <p:nvPr/>
          </p:nvSpPr>
          <p:spPr bwMode="auto">
            <a:xfrm rot="-2120236">
              <a:off x="4014" y="3537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62" name="Rectangle 6"/>
            <p:cNvSpPr>
              <a:spLocks noChangeArrowheads="1"/>
            </p:cNvSpPr>
            <p:nvPr/>
          </p:nvSpPr>
          <p:spPr bwMode="auto">
            <a:xfrm>
              <a:off x="4014" y="3716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63" name="Rectangle 7"/>
            <p:cNvSpPr>
              <a:spLocks noChangeArrowheads="1"/>
            </p:cNvSpPr>
            <p:nvPr/>
          </p:nvSpPr>
          <p:spPr bwMode="auto">
            <a:xfrm>
              <a:off x="3817" y="3761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64" name="Oval 8"/>
            <p:cNvSpPr>
              <a:spLocks noChangeArrowheads="1"/>
            </p:cNvSpPr>
            <p:nvPr/>
          </p:nvSpPr>
          <p:spPr bwMode="auto">
            <a:xfrm>
              <a:off x="3739" y="3537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65" name="Oval 9"/>
            <p:cNvSpPr>
              <a:spLocks noChangeArrowheads="1"/>
            </p:cNvSpPr>
            <p:nvPr/>
          </p:nvSpPr>
          <p:spPr bwMode="auto">
            <a:xfrm>
              <a:off x="3767" y="3216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55466" name="Group 10"/>
            <p:cNvGrpSpPr>
              <a:grpSpLocks/>
            </p:cNvGrpSpPr>
            <p:nvPr/>
          </p:nvGrpSpPr>
          <p:grpSpPr bwMode="auto">
            <a:xfrm rot="18259277">
              <a:off x="3801" y="3295"/>
              <a:ext cx="118" cy="134"/>
              <a:chOff x="3801" y="3295"/>
              <a:chExt cx="118" cy="134"/>
            </a:xfrm>
          </p:grpSpPr>
          <p:sp>
            <p:nvSpPr>
              <p:cNvPr id="1555467" name="Oval 11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8" name="Oval 12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55469" name="Group 13"/>
            <p:cNvGrpSpPr>
              <a:grpSpLocks/>
            </p:cNvGrpSpPr>
            <p:nvPr/>
          </p:nvGrpSpPr>
          <p:grpSpPr bwMode="auto">
            <a:xfrm rot="18465996">
              <a:off x="3955" y="3295"/>
              <a:ext cx="118" cy="136"/>
              <a:chOff x="3955" y="3295"/>
              <a:chExt cx="118" cy="136"/>
            </a:xfrm>
          </p:grpSpPr>
          <p:sp>
            <p:nvSpPr>
              <p:cNvPr id="1555470" name="Oval 14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1" name="Oval 15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55472" name="Oval 16"/>
            <p:cNvSpPr>
              <a:spLocks noChangeArrowheads="1"/>
            </p:cNvSpPr>
            <p:nvPr/>
          </p:nvSpPr>
          <p:spPr bwMode="auto">
            <a:xfrm rot="1722357">
              <a:off x="3660" y="3850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3" name="Oval 17"/>
            <p:cNvSpPr>
              <a:spLocks noChangeArrowheads="1"/>
            </p:cNvSpPr>
            <p:nvPr/>
          </p:nvSpPr>
          <p:spPr bwMode="auto">
            <a:xfrm>
              <a:off x="3974" y="3895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4" name="Oval 18"/>
            <p:cNvSpPr>
              <a:spLocks noChangeArrowheads="1"/>
            </p:cNvSpPr>
            <p:nvPr/>
          </p:nvSpPr>
          <p:spPr bwMode="auto">
            <a:xfrm rot="-1373433">
              <a:off x="4250" y="342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5" name="Oval 19"/>
            <p:cNvSpPr>
              <a:spLocks noChangeArrowheads="1"/>
            </p:cNvSpPr>
            <p:nvPr/>
          </p:nvSpPr>
          <p:spPr bwMode="auto">
            <a:xfrm rot="-1373433">
              <a:off x="3504" y="3358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5476" name="Line 20"/>
            <p:cNvSpPr>
              <a:spLocks noChangeShapeType="1"/>
            </p:cNvSpPr>
            <p:nvPr/>
          </p:nvSpPr>
          <p:spPr bwMode="auto">
            <a:xfrm flipV="1">
              <a:off x="3880" y="3480"/>
              <a:ext cx="56" cy="1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55478" name="Rectangle 22"/>
          <p:cNvSpPr>
            <a:spLocks noChangeArrowheads="1"/>
          </p:cNvSpPr>
          <p:nvPr/>
        </p:nvSpPr>
        <p:spPr bwMode="auto">
          <a:xfrm>
            <a:off x="25908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5479" name="Rectangle 23"/>
          <p:cNvSpPr>
            <a:spLocks noChangeArrowheads="1"/>
          </p:cNvSpPr>
          <p:nvPr/>
        </p:nvSpPr>
        <p:spPr bwMode="auto">
          <a:xfrm>
            <a:off x="31242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5480" name="Line 24"/>
          <p:cNvSpPr>
            <a:spLocks noChangeShapeType="1"/>
          </p:cNvSpPr>
          <p:nvPr/>
        </p:nvSpPr>
        <p:spPr bwMode="auto">
          <a:xfrm>
            <a:off x="3124200" y="53340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481" name="Text Box 25"/>
          <p:cNvSpPr txBox="1">
            <a:spLocks noChangeArrowheads="1"/>
          </p:cNvSpPr>
          <p:nvPr/>
        </p:nvSpPr>
        <p:spPr bwMode="auto">
          <a:xfrm>
            <a:off x="3276600" y="6019800"/>
            <a:ext cx="2668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Output sequences</a:t>
            </a:r>
          </a:p>
        </p:txBody>
      </p:sp>
      <p:sp>
        <p:nvSpPr>
          <p:cNvPr id="1555482" name="Rectangle 26"/>
          <p:cNvSpPr>
            <a:spLocks noChangeArrowheads="1"/>
          </p:cNvSpPr>
          <p:nvPr/>
        </p:nvSpPr>
        <p:spPr bwMode="auto">
          <a:xfrm>
            <a:off x="25908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5483" name="Rectangle 27"/>
          <p:cNvSpPr>
            <a:spLocks noChangeArrowheads="1"/>
          </p:cNvSpPr>
          <p:nvPr/>
        </p:nvSpPr>
        <p:spPr bwMode="auto">
          <a:xfrm>
            <a:off x="31242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5484" name="Line 28"/>
          <p:cNvSpPr>
            <a:spLocks noChangeShapeType="1"/>
          </p:cNvSpPr>
          <p:nvPr/>
        </p:nvSpPr>
        <p:spPr bwMode="auto">
          <a:xfrm>
            <a:off x="3124200" y="4724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485" name="Rectangle 29"/>
          <p:cNvSpPr>
            <a:spLocks noChangeArrowheads="1"/>
          </p:cNvSpPr>
          <p:nvPr/>
        </p:nvSpPr>
        <p:spPr bwMode="auto">
          <a:xfrm>
            <a:off x="25908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5486" name="Rectangle 30"/>
          <p:cNvSpPr>
            <a:spLocks noChangeArrowheads="1"/>
          </p:cNvSpPr>
          <p:nvPr/>
        </p:nvSpPr>
        <p:spPr bwMode="auto">
          <a:xfrm>
            <a:off x="31242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5487" name="Rectangle 31"/>
          <p:cNvSpPr>
            <a:spLocks noChangeArrowheads="1"/>
          </p:cNvSpPr>
          <p:nvPr/>
        </p:nvSpPr>
        <p:spPr bwMode="auto">
          <a:xfrm>
            <a:off x="41910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488" name="Line 32"/>
          <p:cNvSpPr>
            <a:spLocks noChangeShapeType="1"/>
          </p:cNvSpPr>
          <p:nvPr/>
        </p:nvSpPr>
        <p:spPr bwMode="auto">
          <a:xfrm>
            <a:off x="3124200" y="41148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489" name="Rectangle 33"/>
          <p:cNvSpPr>
            <a:spLocks noChangeArrowheads="1"/>
          </p:cNvSpPr>
          <p:nvPr/>
        </p:nvSpPr>
        <p:spPr bwMode="auto">
          <a:xfrm>
            <a:off x="36576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0" name="Rectangle 34"/>
          <p:cNvSpPr>
            <a:spLocks noChangeArrowheads="1"/>
          </p:cNvSpPr>
          <p:nvPr/>
        </p:nvSpPr>
        <p:spPr bwMode="auto">
          <a:xfrm>
            <a:off x="36576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1" name="Rectangle 35"/>
          <p:cNvSpPr>
            <a:spLocks noChangeArrowheads="1"/>
          </p:cNvSpPr>
          <p:nvPr/>
        </p:nvSpPr>
        <p:spPr bwMode="auto">
          <a:xfrm>
            <a:off x="36576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2" name="Rectangle 36"/>
          <p:cNvSpPr>
            <a:spLocks noChangeArrowheads="1"/>
          </p:cNvSpPr>
          <p:nvPr/>
        </p:nvSpPr>
        <p:spPr bwMode="auto">
          <a:xfrm>
            <a:off x="41910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3" name="Rectangle 37"/>
          <p:cNvSpPr>
            <a:spLocks noChangeArrowheads="1"/>
          </p:cNvSpPr>
          <p:nvPr/>
        </p:nvSpPr>
        <p:spPr bwMode="auto">
          <a:xfrm>
            <a:off x="41910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4" name="Rectangle 38"/>
          <p:cNvSpPr>
            <a:spLocks noChangeArrowheads="1"/>
          </p:cNvSpPr>
          <p:nvPr/>
        </p:nvSpPr>
        <p:spPr bwMode="auto">
          <a:xfrm>
            <a:off x="47244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495" name="Line 39"/>
          <p:cNvSpPr>
            <a:spLocks noChangeShapeType="1"/>
          </p:cNvSpPr>
          <p:nvPr/>
        </p:nvSpPr>
        <p:spPr bwMode="auto">
          <a:xfrm>
            <a:off x="3657600" y="53340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496" name="Line 40"/>
          <p:cNvSpPr>
            <a:spLocks noChangeShapeType="1"/>
          </p:cNvSpPr>
          <p:nvPr/>
        </p:nvSpPr>
        <p:spPr bwMode="auto">
          <a:xfrm>
            <a:off x="3657600" y="4724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497" name="Rectangle 41"/>
          <p:cNvSpPr>
            <a:spLocks noChangeArrowheads="1"/>
          </p:cNvSpPr>
          <p:nvPr/>
        </p:nvSpPr>
        <p:spPr bwMode="auto">
          <a:xfrm>
            <a:off x="47244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498" name="Rectangle 42"/>
          <p:cNvSpPr>
            <a:spLocks noChangeArrowheads="1"/>
          </p:cNvSpPr>
          <p:nvPr/>
        </p:nvSpPr>
        <p:spPr bwMode="auto">
          <a:xfrm>
            <a:off x="52578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499" name="Rectangle 43"/>
          <p:cNvSpPr>
            <a:spLocks noChangeArrowheads="1"/>
          </p:cNvSpPr>
          <p:nvPr/>
        </p:nvSpPr>
        <p:spPr bwMode="auto">
          <a:xfrm>
            <a:off x="52578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00" name="Rectangle 44"/>
          <p:cNvSpPr>
            <a:spLocks noChangeArrowheads="1"/>
          </p:cNvSpPr>
          <p:nvPr/>
        </p:nvSpPr>
        <p:spPr bwMode="auto">
          <a:xfrm>
            <a:off x="47244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01" name="Rectangle 45"/>
          <p:cNvSpPr>
            <a:spLocks noChangeArrowheads="1"/>
          </p:cNvSpPr>
          <p:nvPr/>
        </p:nvSpPr>
        <p:spPr bwMode="auto">
          <a:xfrm>
            <a:off x="52578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02" name="Line 46"/>
          <p:cNvSpPr>
            <a:spLocks noChangeShapeType="1"/>
          </p:cNvSpPr>
          <p:nvPr/>
        </p:nvSpPr>
        <p:spPr bwMode="auto">
          <a:xfrm>
            <a:off x="4191000" y="53340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03" name="Line 47"/>
          <p:cNvSpPr>
            <a:spLocks noChangeShapeType="1"/>
          </p:cNvSpPr>
          <p:nvPr/>
        </p:nvSpPr>
        <p:spPr bwMode="auto">
          <a:xfrm>
            <a:off x="4724400" y="47244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04" name="Line 48"/>
          <p:cNvSpPr>
            <a:spLocks noChangeShapeType="1"/>
          </p:cNvSpPr>
          <p:nvPr/>
        </p:nvSpPr>
        <p:spPr bwMode="auto">
          <a:xfrm>
            <a:off x="5257800" y="41148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05" name="Text Box 49"/>
          <p:cNvSpPr txBox="1">
            <a:spLocks noChangeArrowheads="1"/>
          </p:cNvSpPr>
          <p:nvPr/>
        </p:nvSpPr>
        <p:spPr bwMode="auto">
          <a:xfrm rot="7565637">
            <a:off x="5905500" y="29337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. . .</a:t>
            </a:r>
          </a:p>
        </p:txBody>
      </p:sp>
      <p:sp>
        <p:nvSpPr>
          <p:cNvPr id="1555506" name="Text Box 50"/>
          <p:cNvSpPr txBox="1">
            <a:spLocks noChangeArrowheads="1"/>
          </p:cNvSpPr>
          <p:nvPr/>
        </p:nvSpPr>
        <p:spPr bwMode="auto">
          <a:xfrm>
            <a:off x="2743200" y="1676400"/>
            <a:ext cx="18780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 i="0"/>
              <a:t>(1,   2,   ∞)</a:t>
            </a:r>
          </a:p>
        </p:txBody>
      </p:sp>
      <p:sp>
        <p:nvSpPr>
          <p:cNvPr id="1555507" name="Line 51"/>
          <p:cNvSpPr>
            <a:spLocks noChangeShapeType="1"/>
          </p:cNvSpPr>
          <p:nvPr/>
        </p:nvSpPr>
        <p:spPr bwMode="auto">
          <a:xfrm>
            <a:off x="3657600" y="41148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08" name="Text Box 52"/>
          <p:cNvSpPr txBox="1">
            <a:spLocks noChangeArrowheads="1"/>
          </p:cNvSpPr>
          <p:nvPr/>
        </p:nvSpPr>
        <p:spPr bwMode="auto">
          <a:xfrm>
            <a:off x="6629400" y="42672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. . .</a:t>
            </a:r>
          </a:p>
        </p:txBody>
      </p:sp>
      <p:sp>
        <p:nvSpPr>
          <p:cNvPr id="1555509" name="Text Box 53"/>
          <p:cNvSpPr txBox="1">
            <a:spLocks noChangeArrowheads="1"/>
          </p:cNvSpPr>
          <p:nvPr/>
        </p:nvSpPr>
        <p:spPr bwMode="auto">
          <a:xfrm>
            <a:off x="6629400" y="48768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. . .</a:t>
            </a:r>
          </a:p>
        </p:txBody>
      </p:sp>
      <p:sp>
        <p:nvSpPr>
          <p:cNvPr id="1555510" name="Text Box 54"/>
          <p:cNvSpPr txBox="1">
            <a:spLocks noChangeArrowheads="1"/>
          </p:cNvSpPr>
          <p:nvPr/>
        </p:nvSpPr>
        <p:spPr bwMode="auto">
          <a:xfrm>
            <a:off x="6629400" y="54102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. . .</a:t>
            </a:r>
          </a:p>
        </p:txBody>
      </p:sp>
      <p:sp>
        <p:nvSpPr>
          <p:cNvPr id="1555511" name="Line 55"/>
          <p:cNvSpPr>
            <a:spLocks noChangeShapeType="1"/>
          </p:cNvSpPr>
          <p:nvPr/>
        </p:nvSpPr>
        <p:spPr bwMode="auto">
          <a:xfrm flipH="1">
            <a:off x="3048000" y="228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12" name="Line 56"/>
          <p:cNvSpPr>
            <a:spLocks noChangeShapeType="1"/>
          </p:cNvSpPr>
          <p:nvPr/>
        </p:nvSpPr>
        <p:spPr bwMode="auto">
          <a:xfrm flipH="1">
            <a:off x="3581400" y="2286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14" name="Freeform 58"/>
          <p:cNvSpPr>
            <a:spLocks/>
          </p:cNvSpPr>
          <p:nvPr/>
        </p:nvSpPr>
        <p:spPr bwMode="auto">
          <a:xfrm>
            <a:off x="4191000" y="2286000"/>
            <a:ext cx="2133600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624" y="192"/>
              </a:cxn>
              <a:cxn ang="0">
                <a:pos x="624" y="384"/>
              </a:cxn>
            </a:cxnLst>
            <a:rect l="0" t="0" r="r" b="b"/>
            <a:pathLst>
              <a:path w="624" h="384">
                <a:moveTo>
                  <a:pt x="0" y="0"/>
                </a:moveTo>
                <a:lnTo>
                  <a:pt x="0" y="192"/>
                </a:lnTo>
                <a:lnTo>
                  <a:pt x="624" y="192"/>
                </a:lnTo>
                <a:lnTo>
                  <a:pt x="624" y="38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15" name="Text Box 59"/>
          <p:cNvSpPr txBox="1">
            <a:spLocks noChangeArrowheads="1"/>
          </p:cNvSpPr>
          <p:nvPr/>
        </p:nvSpPr>
        <p:spPr bwMode="auto">
          <a:xfrm rot="5400000">
            <a:off x="3467100" y="28575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. . .</a:t>
            </a:r>
          </a:p>
        </p:txBody>
      </p:sp>
      <p:sp>
        <p:nvSpPr>
          <p:cNvPr id="1555516" name="Text Box 60"/>
          <p:cNvSpPr txBox="1">
            <a:spLocks noChangeArrowheads="1"/>
          </p:cNvSpPr>
          <p:nvPr/>
        </p:nvSpPr>
        <p:spPr bwMode="auto">
          <a:xfrm rot="5400000">
            <a:off x="2933700" y="28575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i="0"/>
              <a:t>. . .</a:t>
            </a:r>
          </a:p>
        </p:txBody>
      </p:sp>
      <p:sp>
        <p:nvSpPr>
          <p:cNvPr id="1555517" name="Rectangle 61"/>
          <p:cNvSpPr>
            <a:spLocks noChangeArrowheads="1"/>
          </p:cNvSpPr>
          <p:nvPr/>
        </p:nvSpPr>
        <p:spPr bwMode="auto">
          <a:xfrm>
            <a:off x="5791200" y="5334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18" name="Rectangle 62"/>
          <p:cNvSpPr>
            <a:spLocks noChangeArrowheads="1"/>
          </p:cNvSpPr>
          <p:nvPr/>
        </p:nvSpPr>
        <p:spPr bwMode="auto">
          <a:xfrm>
            <a:off x="57912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19" name="Rectangle 63"/>
          <p:cNvSpPr>
            <a:spLocks noChangeArrowheads="1"/>
          </p:cNvSpPr>
          <p:nvPr/>
        </p:nvSpPr>
        <p:spPr bwMode="auto">
          <a:xfrm>
            <a:off x="5791200" y="4114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20" name="Rectangle 64"/>
          <p:cNvSpPr>
            <a:spLocks noChangeArrowheads="1"/>
          </p:cNvSpPr>
          <p:nvPr/>
        </p:nvSpPr>
        <p:spPr bwMode="auto">
          <a:xfrm>
            <a:off x="25908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T1</a:t>
            </a:r>
          </a:p>
        </p:txBody>
      </p:sp>
      <p:sp>
        <p:nvSpPr>
          <p:cNvPr id="1555521" name="Rectangle 65"/>
          <p:cNvSpPr>
            <a:spLocks noChangeArrowheads="1"/>
          </p:cNvSpPr>
          <p:nvPr/>
        </p:nvSpPr>
        <p:spPr bwMode="auto">
          <a:xfrm>
            <a:off x="31242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T2</a:t>
            </a:r>
          </a:p>
        </p:txBody>
      </p:sp>
      <p:sp>
        <p:nvSpPr>
          <p:cNvPr id="1555522" name="Line 66"/>
          <p:cNvSpPr>
            <a:spLocks noChangeShapeType="1"/>
          </p:cNvSpPr>
          <p:nvPr/>
        </p:nvSpPr>
        <p:spPr bwMode="auto">
          <a:xfrm>
            <a:off x="3124200" y="35052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23" name="Rectangle 67"/>
          <p:cNvSpPr>
            <a:spLocks noChangeArrowheads="1"/>
          </p:cNvSpPr>
          <p:nvPr/>
        </p:nvSpPr>
        <p:spPr bwMode="auto">
          <a:xfrm>
            <a:off x="36576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524" name="Rectangle 68"/>
          <p:cNvSpPr>
            <a:spLocks noChangeArrowheads="1"/>
          </p:cNvSpPr>
          <p:nvPr/>
        </p:nvSpPr>
        <p:spPr bwMode="auto">
          <a:xfrm>
            <a:off x="41910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525" name="Rectangle 69"/>
          <p:cNvSpPr>
            <a:spLocks noChangeArrowheads="1"/>
          </p:cNvSpPr>
          <p:nvPr/>
        </p:nvSpPr>
        <p:spPr bwMode="auto">
          <a:xfrm>
            <a:off x="47244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528" name="Line 72"/>
          <p:cNvSpPr>
            <a:spLocks noChangeShapeType="1"/>
          </p:cNvSpPr>
          <p:nvPr/>
        </p:nvSpPr>
        <p:spPr bwMode="auto">
          <a:xfrm>
            <a:off x="3657600" y="35052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29" name="Rectangle 73"/>
          <p:cNvSpPr>
            <a:spLocks noChangeArrowheads="1"/>
          </p:cNvSpPr>
          <p:nvPr/>
        </p:nvSpPr>
        <p:spPr bwMode="auto">
          <a:xfrm>
            <a:off x="57912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T4</a:t>
            </a:r>
          </a:p>
        </p:txBody>
      </p:sp>
      <p:sp>
        <p:nvSpPr>
          <p:cNvPr id="1555530" name="Rectangle 74"/>
          <p:cNvSpPr>
            <a:spLocks noChangeArrowheads="1"/>
          </p:cNvSpPr>
          <p:nvPr/>
        </p:nvSpPr>
        <p:spPr bwMode="auto">
          <a:xfrm>
            <a:off x="5257800" y="3505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0" i="0"/>
              <a:t>T3</a:t>
            </a:r>
          </a:p>
        </p:txBody>
      </p:sp>
      <p:sp>
        <p:nvSpPr>
          <p:cNvPr id="1555527" name="Line 71"/>
          <p:cNvSpPr>
            <a:spLocks noChangeShapeType="1"/>
          </p:cNvSpPr>
          <p:nvPr/>
        </p:nvSpPr>
        <p:spPr bwMode="auto">
          <a:xfrm>
            <a:off x="5791200" y="3505200"/>
            <a:ext cx="0" cy="533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5531" name="Text Box 75"/>
          <p:cNvSpPr txBox="1">
            <a:spLocks noChangeArrowheads="1"/>
          </p:cNvSpPr>
          <p:nvPr/>
        </p:nvSpPr>
        <p:spPr bwMode="auto">
          <a:xfrm>
            <a:off x="6629400" y="3581400"/>
            <a:ext cx="595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/>
              <a:t>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98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sp>
        <p:nvSpPr>
          <p:cNvPr id="1529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Data = open intervals around </a:t>
            </a:r>
            <a:r>
              <a:rPr lang="en-US" b="1" i="1"/>
              <a:t>Y</a:t>
            </a:r>
            <a:r>
              <a:rPr lang="en-US" b="1"/>
              <a:t> at rational values of </a:t>
            </a:r>
            <a:r>
              <a:rPr lang="en-US" b="1" i="1"/>
              <a:t>X.</a:t>
            </a:r>
          </a:p>
        </p:txBody>
      </p:sp>
      <p:sp>
        <p:nvSpPr>
          <p:cNvPr id="1529860" name="Freeform 4"/>
          <p:cNvSpPr>
            <a:spLocks/>
          </p:cNvSpPr>
          <p:nvPr/>
        </p:nvSpPr>
        <p:spPr bwMode="auto">
          <a:xfrm>
            <a:off x="2209800" y="3429000"/>
            <a:ext cx="4876800" cy="1600200"/>
          </a:xfrm>
          <a:custGeom>
            <a:avLst/>
            <a:gdLst/>
            <a:ahLst/>
            <a:cxnLst>
              <a:cxn ang="0">
                <a:pos x="0" y="1008"/>
              </a:cxn>
              <a:cxn ang="0">
                <a:pos x="672" y="720"/>
              </a:cxn>
              <a:cxn ang="0">
                <a:pos x="1440" y="240"/>
              </a:cxn>
              <a:cxn ang="0">
                <a:pos x="2208" y="384"/>
              </a:cxn>
              <a:cxn ang="0">
                <a:pos x="3072" y="0"/>
              </a:cxn>
            </a:cxnLst>
            <a:rect l="0" t="0" r="r" b="b"/>
            <a:pathLst>
              <a:path w="3072" h="1008">
                <a:moveTo>
                  <a:pt x="0" y="1008"/>
                </a:moveTo>
                <a:cubicBezTo>
                  <a:pt x="216" y="928"/>
                  <a:pt x="432" y="848"/>
                  <a:pt x="672" y="720"/>
                </a:cubicBezTo>
                <a:cubicBezTo>
                  <a:pt x="912" y="592"/>
                  <a:pt x="1184" y="296"/>
                  <a:pt x="1440" y="240"/>
                </a:cubicBezTo>
                <a:cubicBezTo>
                  <a:pt x="1696" y="184"/>
                  <a:pt x="1936" y="424"/>
                  <a:pt x="2208" y="384"/>
                </a:cubicBezTo>
                <a:cubicBezTo>
                  <a:pt x="2480" y="344"/>
                  <a:pt x="2776" y="172"/>
                  <a:pt x="3072" y="0"/>
                </a:cubicBezTo>
              </a:path>
            </a:pathLst>
          </a:custGeom>
          <a:noFill/>
          <a:ln w="762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1" name="Line 5"/>
          <p:cNvSpPr>
            <a:spLocks noChangeShapeType="1"/>
          </p:cNvSpPr>
          <p:nvPr/>
        </p:nvSpPr>
        <p:spPr bwMode="auto">
          <a:xfrm>
            <a:off x="2133600" y="3048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2" name="Line 6"/>
          <p:cNvSpPr>
            <a:spLocks noChangeShapeType="1"/>
          </p:cNvSpPr>
          <p:nvPr/>
        </p:nvSpPr>
        <p:spPr bwMode="auto">
          <a:xfrm>
            <a:off x="2133600" y="55626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3" name="Line 7"/>
          <p:cNvSpPr>
            <a:spLocks noChangeShapeType="1"/>
          </p:cNvSpPr>
          <p:nvPr/>
        </p:nvSpPr>
        <p:spPr bwMode="auto">
          <a:xfrm>
            <a:off x="27432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4" name="Line 8"/>
          <p:cNvSpPr>
            <a:spLocks noChangeShapeType="1"/>
          </p:cNvSpPr>
          <p:nvPr/>
        </p:nvSpPr>
        <p:spPr bwMode="auto">
          <a:xfrm>
            <a:off x="3810000" y="3962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5" name="Line 9"/>
          <p:cNvSpPr>
            <a:spLocks noChangeShapeType="1"/>
          </p:cNvSpPr>
          <p:nvPr/>
        </p:nvSpPr>
        <p:spPr bwMode="auto">
          <a:xfrm>
            <a:off x="57150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9866" name="Line 10"/>
          <p:cNvSpPr>
            <a:spLocks noChangeShapeType="1"/>
          </p:cNvSpPr>
          <p:nvPr/>
        </p:nvSpPr>
        <p:spPr bwMode="auto">
          <a:xfrm>
            <a:off x="41148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882" name="Line 2"/>
          <p:cNvSpPr>
            <a:spLocks noChangeShapeType="1"/>
          </p:cNvSpPr>
          <p:nvPr/>
        </p:nvSpPr>
        <p:spPr bwMode="auto">
          <a:xfrm>
            <a:off x="2209800" y="4343400"/>
            <a:ext cx="4953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0883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sp>
        <p:nvSpPr>
          <p:cNvPr id="153088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No effects:</a:t>
            </a:r>
            <a:endParaRPr lang="en-US" b="1" i="1"/>
          </a:p>
        </p:txBody>
      </p:sp>
      <p:sp>
        <p:nvSpPr>
          <p:cNvPr id="1530885" name="Line 5"/>
          <p:cNvSpPr>
            <a:spLocks noChangeShapeType="1"/>
          </p:cNvSpPr>
          <p:nvPr/>
        </p:nvSpPr>
        <p:spPr bwMode="auto">
          <a:xfrm>
            <a:off x="2133600" y="3048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0886" name="Line 6"/>
          <p:cNvSpPr>
            <a:spLocks noChangeShapeType="1"/>
          </p:cNvSpPr>
          <p:nvPr/>
        </p:nvSpPr>
        <p:spPr bwMode="auto">
          <a:xfrm>
            <a:off x="2133600" y="55626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0887" name="Line 7"/>
          <p:cNvSpPr>
            <a:spLocks noChangeShapeType="1"/>
          </p:cNvSpPr>
          <p:nvPr/>
        </p:nvSpPr>
        <p:spPr bwMode="auto">
          <a:xfrm>
            <a:off x="2819400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0888" name="Line 8"/>
          <p:cNvSpPr>
            <a:spLocks noChangeShapeType="1"/>
          </p:cNvSpPr>
          <p:nvPr/>
        </p:nvSpPr>
        <p:spPr bwMode="auto">
          <a:xfrm>
            <a:off x="4724400" y="3962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0889" name="Line 9"/>
          <p:cNvSpPr>
            <a:spLocks noChangeShapeType="1"/>
          </p:cNvSpPr>
          <p:nvPr/>
        </p:nvSpPr>
        <p:spPr bwMode="auto">
          <a:xfrm>
            <a:off x="5943600" y="3886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2146" name="Line 2"/>
          <p:cNvSpPr>
            <a:spLocks noChangeShapeType="1"/>
          </p:cNvSpPr>
          <p:nvPr/>
        </p:nvSpPr>
        <p:spPr bwMode="auto">
          <a:xfrm flipV="1">
            <a:off x="2209800" y="3886200"/>
            <a:ext cx="4724400" cy="457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47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sp>
        <p:nvSpPr>
          <p:cNvPr id="1542148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First-order effect:</a:t>
            </a:r>
            <a:endParaRPr lang="en-US" b="1" i="1"/>
          </a:p>
        </p:txBody>
      </p:sp>
      <p:sp>
        <p:nvSpPr>
          <p:cNvPr id="1542149" name="Line 5"/>
          <p:cNvSpPr>
            <a:spLocks noChangeShapeType="1"/>
          </p:cNvSpPr>
          <p:nvPr/>
        </p:nvSpPr>
        <p:spPr bwMode="auto">
          <a:xfrm>
            <a:off x="2133600" y="3048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50" name="Line 6"/>
          <p:cNvSpPr>
            <a:spLocks noChangeShapeType="1"/>
          </p:cNvSpPr>
          <p:nvPr/>
        </p:nvSpPr>
        <p:spPr bwMode="auto">
          <a:xfrm>
            <a:off x="2133600" y="55626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51" name="Line 7"/>
          <p:cNvSpPr>
            <a:spLocks noChangeShapeType="1"/>
          </p:cNvSpPr>
          <p:nvPr/>
        </p:nvSpPr>
        <p:spPr bwMode="auto">
          <a:xfrm>
            <a:off x="2819400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52" name="Line 8"/>
          <p:cNvSpPr>
            <a:spLocks noChangeShapeType="1"/>
          </p:cNvSpPr>
          <p:nvPr/>
        </p:nvSpPr>
        <p:spPr bwMode="auto">
          <a:xfrm>
            <a:off x="4724400" y="3962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53" name="Line 9"/>
          <p:cNvSpPr>
            <a:spLocks noChangeShapeType="1"/>
          </p:cNvSpPr>
          <p:nvPr/>
        </p:nvSpPr>
        <p:spPr bwMode="auto">
          <a:xfrm>
            <a:off x="5943600" y="3886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2154" name="Line 10"/>
          <p:cNvSpPr>
            <a:spLocks noChangeShapeType="1"/>
          </p:cNvSpPr>
          <p:nvPr/>
        </p:nvSpPr>
        <p:spPr bwMode="auto">
          <a:xfrm>
            <a:off x="66294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170" name="Freeform 2"/>
          <p:cNvSpPr>
            <a:spLocks/>
          </p:cNvSpPr>
          <p:nvPr/>
        </p:nvSpPr>
        <p:spPr bwMode="auto">
          <a:xfrm>
            <a:off x="2197100" y="3886200"/>
            <a:ext cx="4737100" cy="585788"/>
          </a:xfrm>
          <a:custGeom>
            <a:avLst/>
            <a:gdLst/>
            <a:ahLst/>
            <a:cxnLst>
              <a:cxn ang="0">
                <a:pos x="0" y="152"/>
              </a:cxn>
              <a:cxn ang="0">
                <a:pos x="1416" y="344"/>
              </a:cxn>
              <a:cxn ang="0">
                <a:pos x="2984" y="0"/>
              </a:cxn>
            </a:cxnLst>
            <a:rect l="0" t="0" r="r" b="b"/>
            <a:pathLst>
              <a:path w="2984" h="369">
                <a:moveTo>
                  <a:pt x="0" y="152"/>
                </a:moveTo>
                <a:cubicBezTo>
                  <a:pt x="236" y="185"/>
                  <a:pt x="919" y="369"/>
                  <a:pt x="1416" y="344"/>
                </a:cubicBezTo>
                <a:cubicBezTo>
                  <a:pt x="2200" y="360"/>
                  <a:pt x="2657" y="72"/>
                  <a:pt x="2984" y="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1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Curve Fitting</a:t>
            </a:r>
          </a:p>
        </p:txBody>
      </p:sp>
      <p:sp>
        <p:nvSpPr>
          <p:cNvPr id="154317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/>
              <a:t>Second-order effect:</a:t>
            </a:r>
            <a:endParaRPr lang="en-US" b="1" i="1"/>
          </a:p>
        </p:txBody>
      </p:sp>
      <p:sp>
        <p:nvSpPr>
          <p:cNvPr id="1543173" name="Line 5"/>
          <p:cNvSpPr>
            <a:spLocks noChangeShapeType="1"/>
          </p:cNvSpPr>
          <p:nvPr/>
        </p:nvSpPr>
        <p:spPr bwMode="auto">
          <a:xfrm>
            <a:off x="2133600" y="3048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4" name="Line 6"/>
          <p:cNvSpPr>
            <a:spLocks noChangeShapeType="1"/>
          </p:cNvSpPr>
          <p:nvPr/>
        </p:nvSpPr>
        <p:spPr bwMode="auto">
          <a:xfrm>
            <a:off x="2133600" y="5562600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5" name="Line 7"/>
          <p:cNvSpPr>
            <a:spLocks noChangeShapeType="1"/>
          </p:cNvSpPr>
          <p:nvPr/>
        </p:nvSpPr>
        <p:spPr bwMode="auto">
          <a:xfrm>
            <a:off x="2819400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6" name="Line 8"/>
          <p:cNvSpPr>
            <a:spLocks noChangeShapeType="1"/>
          </p:cNvSpPr>
          <p:nvPr/>
        </p:nvSpPr>
        <p:spPr bwMode="auto">
          <a:xfrm>
            <a:off x="4724400" y="3962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7" name="Line 9"/>
          <p:cNvSpPr>
            <a:spLocks noChangeShapeType="1"/>
          </p:cNvSpPr>
          <p:nvPr/>
        </p:nvSpPr>
        <p:spPr bwMode="auto">
          <a:xfrm>
            <a:off x="5943600" y="3886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8" name="Line 10"/>
          <p:cNvSpPr>
            <a:spLocks noChangeShapeType="1"/>
          </p:cNvSpPr>
          <p:nvPr/>
        </p:nvSpPr>
        <p:spPr bwMode="auto">
          <a:xfrm>
            <a:off x="66294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179" name="Line 11"/>
          <p:cNvSpPr>
            <a:spLocks noChangeShapeType="1"/>
          </p:cNvSpPr>
          <p:nvPr/>
        </p:nvSpPr>
        <p:spPr bwMode="auto">
          <a:xfrm>
            <a:off x="25146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8658" name="Line 2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8659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</a:t>
            </a:r>
          </a:p>
        </p:txBody>
      </p:sp>
      <p:sp>
        <p:nvSpPr>
          <p:cNvPr id="2118660" name="Rectangle 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8661" name="Rectangle 5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8662" name="Rectangle 6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8663" name="Rectangle 7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8664" name="Rectangle 8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18665" name="Group 9"/>
          <p:cNvGrpSpPr>
            <a:grpSpLocks/>
          </p:cNvGrpSpPr>
          <p:nvPr/>
        </p:nvGrpSpPr>
        <p:grpSpPr bwMode="auto">
          <a:xfrm>
            <a:off x="381000" y="4572000"/>
            <a:ext cx="969963" cy="1219200"/>
            <a:chOff x="2544" y="2928"/>
            <a:chExt cx="611" cy="768"/>
          </a:xfrm>
        </p:grpSpPr>
        <p:sp>
          <p:nvSpPr>
            <p:cNvPr id="2118666" name="Rectangle 10"/>
            <p:cNvSpPr>
              <a:spLocks noChangeArrowheads="1"/>
            </p:cNvSpPr>
            <p:nvPr/>
          </p:nvSpPr>
          <p:spPr bwMode="auto">
            <a:xfrm rot="1447567">
              <a:off x="2588" y="2934"/>
              <a:ext cx="55" cy="234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67" name="Rectangle 11"/>
            <p:cNvSpPr>
              <a:spLocks noChangeArrowheads="1"/>
            </p:cNvSpPr>
            <p:nvPr/>
          </p:nvSpPr>
          <p:spPr bwMode="auto">
            <a:xfrm rot="1447567">
              <a:off x="2589" y="2928"/>
              <a:ext cx="28" cy="23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68" name="Line 12"/>
            <p:cNvSpPr>
              <a:spLocks noChangeShapeType="1"/>
            </p:cNvSpPr>
            <p:nvPr/>
          </p:nvSpPr>
          <p:spPr bwMode="auto">
            <a:xfrm rot="1447567">
              <a:off x="2573" y="3168"/>
              <a:ext cx="14" cy="96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8669" name="Rectangle 13"/>
            <p:cNvSpPr>
              <a:spLocks noChangeArrowheads="1"/>
            </p:cNvSpPr>
            <p:nvPr/>
          </p:nvSpPr>
          <p:spPr bwMode="auto">
            <a:xfrm rot="1879721">
              <a:off x="2572" y="3320"/>
              <a:ext cx="221" cy="3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0" name="Rectangle 14"/>
            <p:cNvSpPr>
              <a:spLocks noChangeArrowheads="1"/>
            </p:cNvSpPr>
            <p:nvPr/>
          </p:nvSpPr>
          <p:spPr bwMode="auto">
            <a:xfrm rot="-2120236">
              <a:off x="2905" y="3354"/>
              <a:ext cx="220" cy="35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1" name="Rectangle 15"/>
            <p:cNvSpPr>
              <a:spLocks noChangeArrowheads="1"/>
            </p:cNvSpPr>
            <p:nvPr/>
          </p:nvSpPr>
          <p:spPr bwMode="auto">
            <a:xfrm>
              <a:off x="2905" y="3491"/>
              <a:ext cx="26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2" name="Rectangle 16"/>
            <p:cNvSpPr>
              <a:spLocks noChangeArrowheads="1"/>
            </p:cNvSpPr>
            <p:nvPr/>
          </p:nvSpPr>
          <p:spPr bwMode="auto">
            <a:xfrm>
              <a:off x="2766" y="3525"/>
              <a:ext cx="27" cy="1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3" name="Oval 17"/>
            <p:cNvSpPr>
              <a:spLocks noChangeArrowheads="1"/>
            </p:cNvSpPr>
            <p:nvPr/>
          </p:nvSpPr>
          <p:spPr bwMode="auto">
            <a:xfrm>
              <a:off x="2710" y="3354"/>
              <a:ext cx="277" cy="2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4" name="Oval 18"/>
            <p:cNvSpPr>
              <a:spLocks noChangeArrowheads="1"/>
            </p:cNvSpPr>
            <p:nvPr/>
          </p:nvSpPr>
          <p:spPr bwMode="auto">
            <a:xfrm rot="1722357">
              <a:off x="2654" y="3594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5" name="Oval 19"/>
            <p:cNvSpPr>
              <a:spLocks noChangeArrowheads="1"/>
            </p:cNvSpPr>
            <p:nvPr/>
          </p:nvSpPr>
          <p:spPr bwMode="auto">
            <a:xfrm>
              <a:off x="2876" y="3628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6" name="Oval 20"/>
            <p:cNvSpPr>
              <a:spLocks noChangeArrowheads="1"/>
            </p:cNvSpPr>
            <p:nvPr/>
          </p:nvSpPr>
          <p:spPr bwMode="auto">
            <a:xfrm rot="-1373433">
              <a:off x="3072" y="3264"/>
              <a:ext cx="83" cy="6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7" name="Oval 21"/>
            <p:cNvSpPr>
              <a:spLocks noChangeArrowheads="1"/>
            </p:cNvSpPr>
            <p:nvPr/>
          </p:nvSpPr>
          <p:spPr bwMode="auto">
            <a:xfrm rot="-1373433">
              <a:off x="2544" y="3218"/>
              <a:ext cx="83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78" name="Freeform 22"/>
            <p:cNvSpPr>
              <a:spLocks/>
            </p:cNvSpPr>
            <p:nvPr/>
          </p:nvSpPr>
          <p:spPr bwMode="auto">
            <a:xfrm>
              <a:off x="2638" y="3236"/>
              <a:ext cx="423" cy="40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8679" name="Oval 23"/>
            <p:cNvSpPr>
              <a:spLocks noChangeArrowheads="1"/>
            </p:cNvSpPr>
            <p:nvPr/>
          </p:nvSpPr>
          <p:spPr bwMode="auto">
            <a:xfrm>
              <a:off x="2730" y="3109"/>
              <a:ext cx="222" cy="2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18680" name="Group 24"/>
            <p:cNvGrpSpPr>
              <a:grpSpLocks/>
            </p:cNvGrpSpPr>
            <p:nvPr/>
          </p:nvGrpSpPr>
          <p:grpSpPr bwMode="auto">
            <a:xfrm>
              <a:off x="2757" y="3170"/>
              <a:ext cx="83" cy="103"/>
              <a:chOff x="3744" y="1776"/>
              <a:chExt cx="336" cy="336"/>
            </a:xfrm>
          </p:grpSpPr>
          <p:sp>
            <p:nvSpPr>
              <p:cNvPr id="2118681" name="Oval 2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682" name="Oval 2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18683" name="Group 27"/>
            <p:cNvGrpSpPr>
              <a:grpSpLocks/>
            </p:cNvGrpSpPr>
            <p:nvPr/>
          </p:nvGrpSpPr>
          <p:grpSpPr bwMode="auto">
            <a:xfrm>
              <a:off x="2863" y="3170"/>
              <a:ext cx="83" cy="103"/>
              <a:chOff x="3744" y="1776"/>
              <a:chExt cx="336" cy="336"/>
            </a:xfrm>
          </p:grpSpPr>
          <p:sp>
            <p:nvSpPr>
              <p:cNvPr id="2118684" name="Oval 2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685" name="Oval 2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18686" name="Freeform 30"/>
            <p:cNvSpPr>
              <a:spLocks/>
            </p:cNvSpPr>
            <p:nvPr/>
          </p:nvSpPr>
          <p:spPr bwMode="auto">
            <a:xfrm>
              <a:off x="2826" y="3338"/>
              <a:ext cx="47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8687" name="Rectangle 31"/>
            <p:cNvSpPr>
              <a:spLocks noChangeArrowheads="1"/>
            </p:cNvSpPr>
            <p:nvPr/>
          </p:nvSpPr>
          <p:spPr bwMode="auto">
            <a:xfrm>
              <a:off x="2709" y="3490"/>
              <a:ext cx="258" cy="51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688" name="Line 32"/>
            <p:cNvSpPr>
              <a:spLocks noChangeShapeType="1"/>
            </p:cNvSpPr>
            <p:nvPr/>
          </p:nvSpPr>
          <p:spPr bwMode="auto">
            <a:xfrm>
              <a:off x="2873" y="3465"/>
              <a:ext cx="48" cy="10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8689" name="Line 33"/>
            <p:cNvSpPr>
              <a:spLocks noChangeShapeType="1"/>
            </p:cNvSpPr>
            <p:nvPr/>
          </p:nvSpPr>
          <p:spPr bwMode="auto">
            <a:xfrm flipV="1">
              <a:off x="2850" y="3490"/>
              <a:ext cx="71" cy="2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18690" name="Text Box 34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18691" name="Text Box 35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18692" name="Text Box 36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18693" name="Text Box 37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18694" name="Text Box 38"/>
          <p:cNvSpPr txBox="1">
            <a:spLocks noChangeArrowheads="1"/>
          </p:cNvSpPr>
          <p:nvPr/>
        </p:nvSpPr>
        <p:spPr bwMode="auto">
          <a:xfrm>
            <a:off x="228600" y="3429000"/>
            <a:ext cx="155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There yet?</a:t>
            </a:r>
          </a:p>
        </p:txBody>
      </p:sp>
      <p:sp>
        <p:nvSpPr>
          <p:cNvPr id="2118695" name="Line 39"/>
          <p:cNvSpPr>
            <a:spLocks noChangeShapeType="1"/>
          </p:cNvSpPr>
          <p:nvPr/>
        </p:nvSpPr>
        <p:spPr bwMode="auto">
          <a:xfrm flipV="1">
            <a:off x="914400" y="3962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8696" name="Text Box 40"/>
          <p:cNvSpPr txBox="1">
            <a:spLocks noChangeArrowheads="1"/>
          </p:cNvSpPr>
          <p:nvPr/>
        </p:nvSpPr>
        <p:spPr bwMode="auto">
          <a:xfrm>
            <a:off x="1905000" y="39624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18697" name="Line 41"/>
          <p:cNvSpPr>
            <a:spLocks noChangeShapeType="1"/>
          </p:cNvSpPr>
          <p:nvPr/>
        </p:nvSpPr>
        <p:spPr bwMode="auto">
          <a:xfrm flipH="1">
            <a:off x="1676400" y="4419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18698" name="Group 42"/>
          <p:cNvGrpSpPr>
            <a:grpSpLocks/>
          </p:cNvGrpSpPr>
          <p:nvPr/>
        </p:nvGrpSpPr>
        <p:grpSpPr bwMode="auto">
          <a:xfrm>
            <a:off x="914400" y="4800600"/>
            <a:ext cx="1143000" cy="1016000"/>
            <a:chOff x="2256" y="1584"/>
            <a:chExt cx="1059" cy="912"/>
          </a:xfrm>
        </p:grpSpPr>
        <p:sp>
          <p:nvSpPr>
            <p:cNvPr id="2118699" name="Freeform 43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8700" name="Rectangle 44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1" name="Rectangle 45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2" name="Rectangle 46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3" name="Rectangle 47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4" name="Oval 48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5" name="AutoShape 49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6" name="AutoShape 50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7" name="Oval 51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08" name="AutoShape 52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18709" name="Group 53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18710" name="Oval 54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711" name="Oval 55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18712" name="Group 56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18713" name="Oval 57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8714" name="Oval 58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18715" name="Oval 59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16" name="Oval 60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17" name="Oval 61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8718" name="Oval 62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82" name="Line 2"/>
          <p:cNvSpPr>
            <a:spLocks noChangeShapeType="1"/>
          </p:cNvSpPr>
          <p:nvPr/>
        </p:nvSpPr>
        <p:spPr bwMode="auto">
          <a:xfrm flipV="1">
            <a:off x="1066800" y="5181600"/>
            <a:ext cx="1676400" cy="5334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683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68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</a:t>
            </a:r>
          </a:p>
        </p:txBody>
      </p:sp>
      <p:sp>
        <p:nvSpPr>
          <p:cNvPr id="2119685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686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687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688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689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19690" name="Group 10"/>
          <p:cNvGrpSpPr>
            <a:grpSpLocks/>
          </p:cNvGrpSpPr>
          <p:nvPr/>
        </p:nvGrpSpPr>
        <p:grpSpPr bwMode="auto">
          <a:xfrm>
            <a:off x="1905000" y="4038600"/>
            <a:ext cx="969963" cy="1219200"/>
            <a:chOff x="2544" y="2928"/>
            <a:chExt cx="611" cy="768"/>
          </a:xfrm>
        </p:grpSpPr>
        <p:sp>
          <p:nvSpPr>
            <p:cNvPr id="2119691" name="Rectangle 11"/>
            <p:cNvSpPr>
              <a:spLocks noChangeArrowheads="1"/>
            </p:cNvSpPr>
            <p:nvPr/>
          </p:nvSpPr>
          <p:spPr bwMode="auto">
            <a:xfrm rot="1447567">
              <a:off x="2588" y="2934"/>
              <a:ext cx="55" cy="234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2" name="Rectangle 12"/>
            <p:cNvSpPr>
              <a:spLocks noChangeArrowheads="1"/>
            </p:cNvSpPr>
            <p:nvPr/>
          </p:nvSpPr>
          <p:spPr bwMode="auto">
            <a:xfrm rot="1447567">
              <a:off x="2589" y="2928"/>
              <a:ext cx="28" cy="23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3" name="Line 13"/>
            <p:cNvSpPr>
              <a:spLocks noChangeShapeType="1"/>
            </p:cNvSpPr>
            <p:nvPr/>
          </p:nvSpPr>
          <p:spPr bwMode="auto">
            <a:xfrm rot="1447567">
              <a:off x="2573" y="3168"/>
              <a:ext cx="14" cy="96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9694" name="Rectangle 14"/>
            <p:cNvSpPr>
              <a:spLocks noChangeArrowheads="1"/>
            </p:cNvSpPr>
            <p:nvPr/>
          </p:nvSpPr>
          <p:spPr bwMode="auto">
            <a:xfrm rot="1879721">
              <a:off x="2572" y="3320"/>
              <a:ext cx="221" cy="3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5" name="Rectangle 15"/>
            <p:cNvSpPr>
              <a:spLocks noChangeArrowheads="1"/>
            </p:cNvSpPr>
            <p:nvPr/>
          </p:nvSpPr>
          <p:spPr bwMode="auto">
            <a:xfrm rot="-2120236">
              <a:off x="2905" y="3354"/>
              <a:ext cx="220" cy="35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6" name="Rectangle 16"/>
            <p:cNvSpPr>
              <a:spLocks noChangeArrowheads="1"/>
            </p:cNvSpPr>
            <p:nvPr/>
          </p:nvSpPr>
          <p:spPr bwMode="auto">
            <a:xfrm>
              <a:off x="2905" y="3491"/>
              <a:ext cx="26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7" name="Rectangle 17"/>
            <p:cNvSpPr>
              <a:spLocks noChangeArrowheads="1"/>
            </p:cNvSpPr>
            <p:nvPr/>
          </p:nvSpPr>
          <p:spPr bwMode="auto">
            <a:xfrm>
              <a:off x="2766" y="3525"/>
              <a:ext cx="27" cy="1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8" name="Oval 18"/>
            <p:cNvSpPr>
              <a:spLocks noChangeArrowheads="1"/>
            </p:cNvSpPr>
            <p:nvPr/>
          </p:nvSpPr>
          <p:spPr bwMode="auto">
            <a:xfrm>
              <a:off x="2710" y="3354"/>
              <a:ext cx="277" cy="2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699" name="Oval 19"/>
            <p:cNvSpPr>
              <a:spLocks noChangeArrowheads="1"/>
            </p:cNvSpPr>
            <p:nvPr/>
          </p:nvSpPr>
          <p:spPr bwMode="auto">
            <a:xfrm rot="1722357">
              <a:off x="2654" y="3594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00" name="Oval 20"/>
            <p:cNvSpPr>
              <a:spLocks noChangeArrowheads="1"/>
            </p:cNvSpPr>
            <p:nvPr/>
          </p:nvSpPr>
          <p:spPr bwMode="auto">
            <a:xfrm>
              <a:off x="2876" y="3628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01" name="Oval 21"/>
            <p:cNvSpPr>
              <a:spLocks noChangeArrowheads="1"/>
            </p:cNvSpPr>
            <p:nvPr/>
          </p:nvSpPr>
          <p:spPr bwMode="auto">
            <a:xfrm rot="-1373433">
              <a:off x="3072" y="3264"/>
              <a:ext cx="83" cy="6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02" name="Oval 22"/>
            <p:cNvSpPr>
              <a:spLocks noChangeArrowheads="1"/>
            </p:cNvSpPr>
            <p:nvPr/>
          </p:nvSpPr>
          <p:spPr bwMode="auto">
            <a:xfrm rot="-1373433">
              <a:off x="2544" y="3218"/>
              <a:ext cx="83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03" name="Freeform 23"/>
            <p:cNvSpPr>
              <a:spLocks/>
            </p:cNvSpPr>
            <p:nvPr/>
          </p:nvSpPr>
          <p:spPr bwMode="auto">
            <a:xfrm>
              <a:off x="2638" y="3236"/>
              <a:ext cx="423" cy="40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9704" name="Oval 24"/>
            <p:cNvSpPr>
              <a:spLocks noChangeArrowheads="1"/>
            </p:cNvSpPr>
            <p:nvPr/>
          </p:nvSpPr>
          <p:spPr bwMode="auto">
            <a:xfrm>
              <a:off x="2730" y="3109"/>
              <a:ext cx="222" cy="2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19705" name="Group 25"/>
            <p:cNvGrpSpPr>
              <a:grpSpLocks/>
            </p:cNvGrpSpPr>
            <p:nvPr/>
          </p:nvGrpSpPr>
          <p:grpSpPr bwMode="auto">
            <a:xfrm>
              <a:off x="2757" y="3170"/>
              <a:ext cx="83" cy="103"/>
              <a:chOff x="3744" y="1776"/>
              <a:chExt cx="336" cy="336"/>
            </a:xfrm>
          </p:grpSpPr>
          <p:sp>
            <p:nvSpPr>
              <p:cNvPr id="2119706" name="Oval 2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9707" name="Oval 2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19708" name="Group 28"/>
            <p:cNvGrpSpPr>
              <a:grpSpLocks/>
            </p:cNvGrpSpPr>
            <p:nvPr/>
          </p:nvGrpSpPr>
          <p:grpSpPr bwMode="auto">
            <a:xfrm>
              <a:off x="2863" y="3170"/>
              <a:ext cx="83" cy="103"/>
              <a:chOff x="3744" y="1776"/>
              <a:chExt cx="336" cy="336"/>
            </a:xfrm>
          </p:grpSpPr>
          <p:sp>
            <p:nvSpPr>
              <p:cNvPr id="2119709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9710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19711" name="Freeform 31"/>
            <p:cNvSpPr>
              <a:spLocks/>
            </p:cNvSpPr>
            <p:nvPr/>
          </p:nvSpPr>
          <p:spPr bwMode="auto">
            <a:xfrm>
              <a:off x="2826" y="3338"/>
              <a:ext cx="47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9712" name="Rectangle 32"/>
            <p:cNvSpPr>
              <a:spLocks noChangeArrowheads="1"/>
            </p:cNvSpPr>
            <p:nvPr/>
          </p:nvSpPr>
          <p:spPr bwMode="auto">
            <a:xfrm>
              <a:off x="2709" y="3490"/>
              <a:ext cx="258" cy="51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13" name="Line 33"/>
            <p:cNvSpPr>
              <a:spLocks noChangeShapeType="1"/>
            </p:cNvSpPr>
            <p:nvPr/>
          </p:nvSpPr>
          <p:spPr bwMode="auto">
            <a:xfrm>
              <a:off x="2873" y="3465"/>
              <a:ext cx="48" cy="10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9714" name="Line 34"/>
            <p:cNvSpPr>
              <a:spLocks noChangeShapeType="1"/>
            </p:cNvSpPr>
            <p:nvPr/>
          </p:nvSpPr>
          <p:spPr bwMode="auto">
            <a:xfrm flipV="1">
              <a:off x="2850" y="3490"/>
              <a:ext cx="71" cy="2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19715" name="Text Box 35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19716" name="Text Box 36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19717" name="Text Box 37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19718" name="Text Box 38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19719" name="Text Box 39"/>
          <p:cNvSpPr txBox="1">
            <a:spLocks noChangeArrowheads="1"/>
          </p:cNvSpPr>
          <p:nvPr/>
        </p:nvSpPr>
        <p:spPr bwMode="auto">
          <a:xfrm>
            <a:off x="1752600" y="2895600"/>
            <a:ext cx="155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There yet?</a:t>
            </a:r>
          </a:p>
        </p:txBody>
      </p:sp>
      <p:sp>
        <p:nvSpPr>
          <p:cNvPr id="2119720" name="Line 40"/>
          <p:cNvSpPr>
            <a:spLocks noChangeShapeType="1"/>
          </p:cNvSpPr>
          <p:nvPr/>
        </p:nvSpPr>
        <p:spPr bwMode="auto">
          <a:xfrm flipV="1">
            <a:off x="2438400" y="3429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21" name="Text Box 41"/>
          <p:cNvSpPr txBox="1">
            <a:spLocks noChangeArrowheads="1"/>
          </p:cNvSpPr>
          <p:nvPr/>
        </p:nvSpPr>
        <p:spPr bwMode="auto">
          <a:xfrm>
            <a:off x="3505200" y="35052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19722" name="Line 42"/>
          <p:cNvSpPr>
            <a:spLocks noChangeShapeType="1"/>
          </p:cNvSpPr>
          <p:nvPr/>
        </p:nvSpPr>
        <p:spPr bwMode="auto">
          <a:xfrm flipH="1">
            <a:off x="3352800" y="3886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19723" name="Group 43"/>
          <p:cNvGrpSpPr>
            <a:grpSpLocks/>
          </p:cNvGrpSpPr>
          <p:nvPr/>
        </p:nvGrpSpPr>
        <p:grpSpPr bwMode="auto">
          <a:xfrm>
            <a:off x="2438400" y="4267200"/>
            <a:ext cx="1143000" cy="1016000"/>
            <a:chOff x="2256" y="1584"/>
            <a:chExt cx="1059" cy="912"/>
          </a:xfrm>
        </p:grpSpPr>
        <p:sp>
          <p:nvSpPr>
            <p:cNvPr id="2119724" name="Freeform 44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19725" name="Rectangle 45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26" name="Rectangle 46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27" name="Rectangle 47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28" name="Rectangle 48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29" name="Oval 49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30" name="AutoShape 50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31" name="AutoShape 51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32" name="Oval 52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33" name="AutoShape 53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19734" name="Group 54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19735" name="Oval 5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9736" name="Oval 5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19737" name="Group 57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19738" name="Oval 5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9739" name="Oval 5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19740" name="Oval 60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41" name="Oval 61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42" name="Oval 62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9743" name="Oval 63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706" name="Line 2"/>
          <p:cNvSpPr>
            <a:spLocks noChangeShapeType="1"/>
          </p:cNvSpPr>
          <p:nvPr/>
        </p:nvSpPr>
        <p:spPr bwMode="auto">
          <a:xfrm flipV="1">
            <a:off x="1066800" y="4648200"/>
            <a:ext cx="3429000" cy="10668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707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70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</a:t>
            </a:r>
          </a:p>
        </p:txBody>
      </p:sp>
      <p:sp>
        <p:nvSpPr>
          <p:cNvPr id="2120709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0710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0711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0712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0713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0714" name="Group 10"/>
          <p:cNvGrpSpPr>
            <a:grpSpLocks/>
          </p:cNvGrpSpPr>
          <p:nvPr/>
        </p:nvGrpSpPr>
        <p:grpSpPr bwMode="auto">
          <a:xfrm>
            <a:off x="3505200" y="3505200"/>
            <a:ext cx="969963" cy="1219200"/>
            <a:chOff x="2544" y="2928"/>
            <a:chExt cx="611" cy="768"/>
          </a:xfrm>
        </p:grpSpPr>
        <p:sp>
          <p:nvSpPr>
            <p:cNvPr id="2120715" name="Rectangle 11"/>
            <p:cNvSpPr>
              <a:spLocks noChangeArrowheads="1"/>
            </p:cNvSpPr>
            <p:nvPr/>
          </p:nvSpPr>
          <p:spPr bwMode="auto">
            <a:xfrm rot="1447567">
              <a:off x="2588" y="2934"/>
              <a:ext cx="55" cy="234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16" name="Rectangle 12"/>
            <p:cNvSpPr>
              <a:spLocks noChangeArrowheads="1"/>
            </p:cNvSpPr>
            <p:nvPr/>
          </p:nvSpPr>
          <p:spPr bwMode="auto">
            <a:xfrm rot="1447567">
              <a:off x="2589" y="2928"/>
              <a:ext cx="28" cy="23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17" name="Line 13"/>
            <p:cNvSpPr>
              <a:spLocks noChangeShapeType="1"/>
            </p:cNvSpPr>
            <p:nvPr/>
          </p:nvSpPr>
          <p:spPr bwMode="auto">
            <a:xfrm rot="1447567">
              <a:off x="2573" y="3168"/>
              <a:ext cx="14" cy="96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0718" name="Rectangle 14"/>
            <p:cNvSpPr>
              <a:spLocks noChangeArrowheads="1"/>
            </p:cNvSpPr>
            <p:nvPr/>
          </p:nvSpPr>
          <p:spPr bwMode="auto">
            <a:xfrm rot="1879721">
              <a:off x="2572" y="3320"/>
              <a:ext cx="221" cy="3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19" name="Rectangle 15"/>
            <p:cNvSpPr>
              <a:spLocks noChangeArrowheads="1"/>
            </p:cNvSpPr>
            <p:nvPr/>
          </p:nvSpPr>
          <p:spPr bwMode="auto">
            <a:xfrm rot="-2120236">
              <a:off x="2905" y="3354"/>
              <a:ext cx="220" cy="35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0" name="Rectangle 16"/>
            <p:cNvSpPr>
              <a:spLocks noChangeArrowheads="1"/>
            </p:cNvSpPr>
            <p:nvPr/>
          </p:nvSpPr>
          <p:spPr bwMode="auto">
            <a:xfrm>
              <a:off x="2905" y="3491"/>
              <a:ext cx="26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1" name="Rectangle 17"/>
            <p:cNvSpPr>
              <a:spLocks noChangeArrowheads="1"/>
            </p:cNvSpPr>
            <p:nvPr/>
          </p:nvSpPr>
          <p:spPr bwMode="auto">
            <a:xfrm>
              <a:off x="2766" y="3525"/>
              <a:ext cx="27" cy="1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2" name="Oval 18"/>
            <p:cNvSpPr>
              <a:spLocks noChangeArrowheads="1"/>
            </p:cNvSpPr>
            <p:nvPr/>
          </p:nvSpPr>
          <p:spPr bwMode="auto">
            <a:xfrm>
              <a:off x="2710" y="3354"/>
              <a:ext cx="277" cy="2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3" name="Oval 19"/>
            <p:cNvSpPr>
              <a:spLocks noChangeArrowheads="1"/>
            </p:cNvSpPr>
            <p:nvPr/>
          </p:nvSpPr>
          <p:spPr bwMode="auto">
            <a:xfrm rot="1722357">
              <a:off x="2654" y="3594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4" name="Oval 20"/>
            <p:cNvSpPr>
              <a:spLocks noChangeArrowheads="1"/>
            </p:cNvSpPr>
            <p:nvPr/>
          </p:nvSpPr>
          <p:spPr bwMode="auto">
            <a:xfrm>
              <a:off x="2876" y="3628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5" name="Oval 21"/>
            <p:cNvSpPr>
              <a:spLocks noChangeArrowheads="1"/>
            </p:cNvSpPr>
            <p:nvPr/>
          </p:nvSpPr>
          <p:spPr bwMode="auto">
            <a:xfrm rot="-1373433">
              <a:off x="3072" y="3264"/>
              <a:ext cx="83" cy="6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6" name="Oval 22"/>
            <p:cNvSpPr>
              <a:spLocks noChangeArrowheads="1"/>
            </p:cNvSpPr>
            <p:nvPr/>
          </p:nvSpPr>
          <p:spPr bwMode="auto">
            <a:xfrm rot="-1373433">
              <a:off x="2544" y="3218"/>
              <a:ext cx="83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27" name="Freeform 23"/>
            <p:cNvSpPr>
              <a:spLocks/>
            </p:cNvSpPr>
            <p:nvPr/>
          </p:nvSpPr>
          <p:spPr bwMode="auto">
            <a:xfrm>
              <a:off x="2638" y="3236"/>
              <a:ext cx="423" cy="40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0728" name="Oval 24"/>
            <p:cNvSpPr>
              <a:spLocks noChangeArrowheads="1"/>
            </p:cNvSpPr>
            <p:nvPr/>
          </p:nvSpPr>
          <p:spPr bwMode="auto">
            <a:xfrm>
              <a:off x="2730" y="3109"/>
              <a:ext cx="222" cy="2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0729" name="Group 25"/>
            <p:cNvGrpSpPr>
              <a:grpSpLocks/>
            </p:cNvGrpSpPr>
            <p:nvPr/>
          </p:nvGrpSpPr>
          <p:grpSpPr bwMode="auto">
            <a:xfrm>
              <a:off x="2757" y="3170"/>
              <a:ext cx="83" cy="103"/>
              <a:chOff x="3744" y="1776"/>
              <a:chExt cx="336" cy="336"/>
            </a:xfrm>
          </p:grpSpPr>
          <p:sp>
            <p:nvSpPr>
              <p:cNvPr id="2120730" name="Oval 2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731" name="Oval 2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0732" name="Group 28"/>
            <p:cNvGrpSpPr>
              <a:grpSpLocks/>
            </p:cNvGrpSpPr>
            <p:nvPr/>
          </p:nvGrpSpPr>
          <p:grpSpPr bwMode="auto">
            <a:xfrm>
              <a:off x="2863" y="3170"/>
              <a:ext cx="83" cy="103"/>
              <a:chOff x="3744" y="1776"/>
              <a:chExt cx="336" cy="336"/>
            </a:xfrm>
          </p:grpSpPr>
          <p:sp>
            <p:nvSpPr>
              <p:cNvPr id="2120733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734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0735" name="Freeform 31"/>
            <p:cNvSpPr>
              <a:spLocks/>
            </p:cNvSpPr>
            <p:nvPr/>
          </p:nvSpPr>
          <p:spPr bwMode="auto">
            <a:xfrm>
              <a:off x="2826" y="3338"/>
              <a:ext cx="47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0736" name="Rectangle 32"/>
            <p:cNvSpPr>
              <a:spLocks noChangeArrowheads="1"/>
            </p:cNvSpPr>
            <p:nvPr/>
          </p:nvSpPr>
          <p:spPr bwMode="auto">
            <a:xfrm>
              <a:off x="2709" y="3490"/>
              <a:ext cx="258" cy="51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37" name="Line 33"/>
            <p:cNvSpPr>
              <a:spLocks noChangeShapeType="1"/>
            </p:cNvSpPr>
            <p:nvPr/>
          </p:nvSpPr>
          <p:spPr bwMode="auto">
            <a:xfrm>
              <a:off x="2873" y="3465"/>
              <a:ext cx="48" cy="10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0738" name="Line 34"/>
            <p:cNvSpPr>
              <a:spLocks noChangeShapeType="1"/>
            </p:cNvSpPr>
            <p:nvPr/>
          </p:nvSpPr>
          <p:spPr bwMode="auto">
            <a:xfrm flipV="1">
              <a:off x="2850" y="3490"/>
              <a:ext cx="71" cy="2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0739" name="Text Box 35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0740" name="Text Box 36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0741" name="Text Box 37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0742" name="Text Box 38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0743" name="Text Box 39"/>
          <p:cNvSpPr txBox="1">
            <a:spLocks noChangeArrowheads="1"/>
          </p:cNvSpPr>
          <p:nvPr/>
        </p:nvSpPr>
        <p:spPr bwMode="auto">
          <a:xfrm>
            <a:off x="3352800" y="2362200"/>
            <a:ext cx="155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There yet?</a:t>
            </a:r>
          </a:p>
        </p:txBody>
      </p:sp>
      <p:sp>
        <p:nvSpPr>
          <p:cNvPr id="2120744" name="Line 40"/>
          <p:cNvSpPr>
            <a:spLocks noChangeShapeType="1"/>
          </p:cNvSpPr>
          <p:nvPr/>
        </p:nvSpPr>
        <p:spPr bwMode="auto">
          <a:xfrm flipV="1">
            <a:off x="4038600" y="28956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0745" name="Rectangle 41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0746" name="Text Box 42"/>
          <p:cNvSpPr txBox="1">
            <a:spLocks noChangeArrowheads="1"/>
          </p:cNvSpPr>
          <p:nvPr/>
        </p:nvSpPr>
        <p:spPr bwMode="auto">
          <a:xfrm>
            <a:off x="4876800" y="28194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20747" name="Line 43"/>
          <p:cNvSpPr>
            <a:spLocks noChangeShapeType="1"/>
          </p:cNvSpPr>
          <p:nvPr/>
        </p:nvSpPr>
        <p:spPr bwMode="auto">
          <a:xfrm flipH="1">
            <a:off x="4876800" y="3276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0748" name="Group 44"/>
          <p:cNvGrpSpPr>
            <a:grpSpLocks/>
          </p:cNvGrpSpPr>
          <p:nvPr/>
        </p:nvGrpSpPr>
        <p:grpSpPr bwMode="auto">
          <a:xfrm>
            <a:off x="4114800" y="3581400"/>
            <a:ext cx="1143000" cy="1016000"/>
            <a:chOff x="2256" y="1584"/>
            <a:chExt cx="1059" cy="912"/>
          </a:xfrm>
        </p:grpSpPr>
        <p:sp>
          <p:nvSpPr>
            <p:cNvPr id="2120749" name="Freeform 45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0750" name="Rectangle 46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1" name="Rectangle 47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2" name="Rectangle 48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3" name="Rectangle 49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4" name="Oval 50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5" name="AutoShape 51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6" name="AutoShape 52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7" name="Oval 53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58" name="AutoShape 54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0759" name="Group 55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0760" name="Oval 5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761" name="Oval 5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0762" name="Group 58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0763" name="Oval 5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0764" name="Oval 6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0765" name="Oval 61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66" name="Oval 62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67" name="Oval 63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0768" name="Oval 64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1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Infeasibility</a:t>
            </a:r>
          </a:p>
        </p:txBody>
      </p:sp>
      <p:sp>
        <p:nvSpPr>
          <p:cNvPr id="2012163" name="Rectangle 3"/>
          <p:cNvSpPr>
            <a:spLocks noChangeArrowheads="1"/>
          </p:cNvSpPr>
          <p:nvPr/>
        </p:nvSpPr>
        <p:spPr bwMode="auto">
          <a:xfrm>
            <a:off x="1066800" y="1524000"/>
            <a:ext cx="50292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Expense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Morality</a:t>
            </a:r>
          </a:p>
        </p:txBody>
      </p:sp>
      <p:sp>
        <p:nvSpPr>
          <p:cNvPr id="2012184" name="Line 24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185" name="Line 25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186" name="Text Box 26"/>
          <p:cNvSpPr txBox="1">
            <a:spLocks noChangeArrowheads="1"/>
          </p:cNvSpPr>
          <p:nvPr/>
        </p:nvSpPr>
        <p:spPr bwMode="auto">
          <a:xfrm>
            <a:off x="838200" y="5486400"/>
            <a:ext cx="1047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Lead</a:t>
            </a:r>
          </a:p>
        </p:txBody>
      </p:sp>
      <p:sp>
        <p:nvSpPr>
          <p:cNvPr id="2012187" name="Text Box 27"/>
          <p:cNvSpPr txBox="1">
            <a:spLocks noChangeArrowheads="1"/>
          </p:cNvSpPr>
          <p:nvPr/>
        </p:nvSpPr>
        <p:spPr bwMode="auto">
          <a:xfrm rot="-5400000">
            <a:off x="257175" y="4941888"/>
            <a:ext cx="677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IQ</a:t>
            </a:r>
          </a:p>
        </p:txBody>
      </p:sp>
      <p:grpSp>
        <p:nvGrpSpPr>
          <p:cNvPr id="2012225" name="Group 65"/>
          <p:cNvGrpSpPr>
            <a:grpSpLocks/>
          </p:cNvGrpSpPr>
          <p:nvPr/>
        </p:nvGrpSpPr>
        <p:grpSpPr bwMode="auto">
          <a:xfrm rot="5400000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12188" name="Oval 28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89" name="Oval 29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0" name="Oval 30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1" name="Oval 31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2" name="Oval 32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3" name="Oval 33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4" name="Oval 34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5" name="Oval 35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6" name="Oval 36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7" name="Oval 37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8" name="Oval 38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199" name="Oval 39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200" name="Oval 40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2223" name="Text Box 63"/>
          <p:cNvSpPr txBox="1">
            <a:spLocks noChangeArrowheads="1"/>
          </p:cNvSpPr>
          <p:nvPr/>
        </p:nvSpPr>
        <p:spPr bwMode="auto">
          <a:xfrm>
            <a:off x="3962400" y="2895600"/>
            <a:ext cx="3989388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Let me force a </a:t>
            </a:r>
          </a:p>
          <a:p>
            <a:r>
              <a:rPr lang="en-US"/>
              <a:t>few thousand children</a:t>
            </a:r>
          </a:p>
          <a:p>
            <a:r>
              <a:rPr lang="en-US"/>
              <a:t>to eat lead.</a:t>
            </a:r>
          </a:p>
        </p:txBody>
      </p:sp>
      <p:sp>
        <p:nvSpPr>
          <p:cNvPr id="2012224" name="Line 64"/>
          <p:cNvSpPr>
            <a:spLocks noChangeShapeType="1"/>
          </p:cNvSpPr>
          <p:nvPr/>
        </p:nvSpPr>
        <p:spPr bwMode="auto">
          <a:xfrm>
            <a:off x="5257800" y="4419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26" name="Line 66"/>
          <p:cNvSpPr>
            <a:spLocks noChangeShapeType="1"/>
          </p:cNvSpPr>
          <p:nvPr/>
        </p:nvSpPr>
        <p:spPr bwMode="auto">
          <a:xfrm flipH="1" flipV="1">
            <a:off x="1066800" y="3276600"/>
            <a:ext cx="2514600" cy="213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28" name="Oval 68"/>
          <p:cNvSpPr>
            <a:spLocks noChangeArrowheads="1"/>
          </p:cNvSpPr>
          <p:nvPr/>
        </p:nvSpPr>
        <p:spPr bwMode="auto">
          <a:xfrm rot="-1373433">
            <a:off x="7086600" y="52435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29" name="Rectangle 69"/>
          <p:cNvSpPr>
            <a:spLocks noChangeArrowheads="1"/>
          </p:cNvSpPr>
          <p:nvPr/>
        </p:nvSpPr>
        <p:spPr bwMode="auto">
          <a:xfrm rot="1879721">
            <a:off x="7162800" y="54673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0" name="Rectangle 70"/>
          <p:cNvSpPr>
            <a:spLocks noChangeArrowheads="1"/>
          </p:cNvSpPr>
          <p:nvPr/>
        </p:nvSpPr>
        <p:spPr bwMode="auto">
          <a:xfrm rot="-2120236">
            <a:off x="7910513" y="55387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1" name="Rectangle 71"/>
          <p:cNvSpPr>
            <a:spLocks noChangeArrowheads="1"/>
          </p:cNvSpPr>
          <p:nvPr/>
        </p:nvSpPr>
        <p:spPr bwMode="auto">
          <a:xfrm>
            <a:off x="7910513" y="58229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2" name="Rectangle 72"/>
          <p:cNvSpPr>
            <a:spLocks noChangeArrowheads="1"/>
          </p:cNvSpPr>
          <p:nvPr/>
        </p:nvSpPr>
        <p:spPr bwMode="auto">
          <a:xfrm>
            <a:off x="7597775" y="58943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3" name="Oval 73"/>
          <p:cNvSpPr>
            <a:spLocks noChangeArrowheads="1"/>
          </p:cNvSpPr>
          <p:nvPr/>
        </p:nvSpPr>
        <p:spPr bwMode="auto">
          <a:xfrm>
            <a:off x="7473950" y="55387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4" name="Oval 74"/>
          <p:cNvSpPr>
            <a:spLocks noChangeArrowheads="1"/>
          </p:cNvSpPr>
          <p:nvPr/>
        </p:nvSpPr>
        <p:spPr bwMode="auto">
          <a:xfrm rot="1722357">
            <a:off x="7348538" y="60356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5" name="Oval 75"/>
          <p:cNvSpPr>
            <a:spLocks noChangeArrowheads="1"/>
          </p:cNvSpPr>
          <p:nvPr/>
        </p:nvSpPr>
        <p:spPr bwMode="auto">
          <a:xfrm>
            <a:off x="7847013" y="61071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6" name="Oval 76"/>
          <p:cNvSpPr>
            <a:spLocks noChangeArrowheads="1"/>
          </p:cNvSpPr>
          <p:nvPr/>
        </p:nvSpPr>
        <p:spPr bwMode="auto">
          <a:xfrm rot="-1373433">
            <a:off x="8285163" y="53530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37" name="Oval 77"/>
          <p:cNvSpPr>
            <a:spLocks noChangeArrowheads="1"/>
          </p:cNvSpPr>
          <p:nvPr/>
        </p:nvSpPr>
        <p:spPr bwMode="auto">
          <a:xfrm rot="-1373433">
            <a:off x="7100888" y="52546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2238" name="Group 78"/>
          <p:cNvGrpSpPr>
            <a:grpSpLocks/>
          </p:cNvGrpSpPr>
          <p:nvPr/>
        </p:nvGrpSpPr>
        <p:grpSpPr bwMode="auto">
          <a:xfrm>
            <a:off x="7696200" y="5562600"/>
            <a:ext cx="228600" cy="381000"/>
            <a:chOff x="4992" y="1776"/>
            <a:chExt cx="432" cy="720"/>
          </a:xfrm>
        </p:grpSpPr>
        <p:sp>
          <p:nvSpPr>
            <p:cNvPr id="2012239" name="Freeform 79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2240" name="Freeform 80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2241" name="Oval 81"/>
          <p:cNvSpPr>
            <a:spLocks noChangeArrowheads="1"/>
          </p:cNvSpPr>
          <p:nvPr/>
        </p:nvSpPr>
        <p:spPr bwMode="auto">
          <a:xfrm>
            <a:off x="7518400" y="50292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2242" name="Group 82"/>
          <p:cNvGrpSpPr>
            <a:grpSpLocks/>
          </p:cNvGrpSpPr>
          <p:nvPr/>
        </p:nvGrpSpPr>
        <p:grpSpPr bwMode="auto">
          <a:xfrm rot="18259277">
            <a:off x="7572375" y="5154613"/>
            <a:ext cx="187325" cy="212725"/>
            <a:chOff x="3801" y="3295"/>
            <a:chExt cx="118" cy="134"/>
          </a:xfrm>
        </p:grpSpPr>
        <p:sp>
          <p:nvSpPr>
            <p:cNvPr id="2012243" name="Oval 83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244" name="Oval 84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2245" name="Freeform 85"/>
          <p:cNvSpPr>
            <a:spLocks/>
          </p:cNvSpPr>
          <p:nvPr/>
        </p:nvSpPr>
        <p:spPr bwMode="auto">
          <a:xfrm flipV="1">
            <a:off x="7710488" y="54864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2246" name="Group 86"/>
          <p:cNvGrpSpPr>
            <a:grpSpLocks/>
          </p:cNvGrpSpPr>
          <p:nvPr/>
        </p:nvGrpSpPr>
        <p:grpSpPr bwMode="auto">
          <a:xfrm rot="18465996">
            <a:off x="7816850" y="5154613"/>
            <a:ext cx="187325" cy="215900"/>
            <a:chOff x="3955" y="3295"/>
            <a:chExt cx="118" cy="136"/>
          </a:xfrm>
        </p:grpSpPr>
        <p:sp>
          <p:nvSpPr>
            <p:cNvPr id="2012247" name="Oval 87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248" name="Oval 88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2250" name="Line 90"/>
          <p:cNvSpPr>
            <a:spLocks noChangeShapeType="1"/>
          </p:cNvSpPr>
          <p:nvPr/>
        </p:nvSpPr>
        <p:spPr bwMode="auto">
          <a:xfrm>
            <a:off x="7162800" y="4876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51" name="Line 91"/>
          <p:cNvSpPr>
            <a:spLocks noChangeShapeType="1"/>
          </p:cNvSpPr>
          <p:nvPr/>
        </p:nvSpPr>
        <p:spPr bwMode="auto">
          <a:xfrm>
            <a:off x="7467600" y="4648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52" name="Line 92"/>
          <p:cNvSpPr>
            <a:spLocks noChangeShapeType="1"/>
          </p:cNvSpPr>
          <p:nvPr/>
        </p:nvSpPr>
        <p:spPr bwMode="auto">
          <a:xfrm flipH="1">
            <a:off x="7924800" y="4572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53" name="Line 93"/>
          <p:cNvSpPr>
            <a:spLocks noChangeShapeType="1"/>
          </p:cNvSpPr>
          <p:nvPr/>
        </p:nvSpPr>
        <p:spPr bwMode="auto">
          <a:xfrm flipH="1">
            <a:off x="8077200" y="4953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55" name="Oval 95"/>
          <p:cNvSpPr>
            <a:spLocks noChangeArrowheads="1"/>
          </p:cNvSpPr>
          <p:nvPr/>
        </p:nvSpPr>
        <p:spPr bwMode="auto">
          <a:xfrm rot="-1373433">
            <a:off x="7086600" y="52435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56" name="Rectangle 96"/>
          <p:cNvSpPr>
            <a:spLocks noChangeArrowheads="1"/>
          </p:cNvSpPr>
          <p:nvPr/>
        </p:nvSpPr>
        <p:spPr bwMode="auto">
          <a:xfrm rot="1879721">
            <a:off x="7162800" y="54673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57" name="Rectangle 97"/>
          <p:cNvSpPr>
            <a:spLocks noChangeArrowheads="1"/>
          </p:cNvSpPr>
          <p:nvPr/>
        </p:nvSpPr>
        <p:spPr bwMode="auto">
          <a:xfrm rot="-2120236">
            <a:off x="7910513" y="55387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58" name="Rectangle 98"/>
          <p:cNvSpPr>
            <a:spLocks noChangeArrowheads="1"/>
          </p:cNvSpPr>
          <p:nvPr/>
        </p:nvSpPr>
        <p:spPr bwMode="auto">
          <a:xfrm>
            <a:off x="7910513" y="58229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59" name="Rectangle 99"/>
          <p:cNvSpPr>
            <a:spLocks noChangeArrowheads="1"/>
          </p:cNvSpPr>
          <p:nvPr/>
        </p:nvSpPr>
        <p:spPr bwMode="auto">
          <a:xfrm>
            <a:off x="7597775" y="58943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60" name="Oval 100"/>
          <p:cNvSpPr>
            <a:spLocks noChangeArrowheads="1"/>
          </p:cNvSpPr>
          <p:nvPr/>
        </p:nvSpPr>
        <p:spPr bwMode="auto">
          <a:xfrm>
            <a:off x="7473950" y="55387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61" name="Oval 101"/>
          <p:cNvSpPr>
            <a:spLocks noChangeArrowheads="1"/>
          </p:cNvSpPr>
          <p:nvPr/>
        </p:nvSpPr>
        <p:spPr bwMode="auto">
          <a:xfrm rot="1722357">
            <a:off x="7348538" y="60356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62" name="Oval 102"/>
          <p:cNvSpPr>
            <a:spLocks noChangeArrowheads="1"/>
          </p:cNvSpPr>
          <p:nvPr/>
        </p:nvSpPr>
        <p:spPr bwMode="auto">
          <a:xfrm>
            <a:off x="7847013" y="61071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63" name="Oval 103"/>
          <p:cNvSpPr>
            <a:spLocks noChangeArrowheads="1"/>
          </p:cNvSpPr>
          <p:nvPr/>
        </p:nvSpPr>
        <p:spPr bwMode="auto">
          <a:xfrm rot="-1373433">
            <a:off x="8285163" y="53530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64" name="Oval 104"/>
          <p:cNvSpPr>
            <a:spLocks noChangeArrowheads="1"/>
          </p:cNvSpPr>
          <p:nvPr/>
        </p:nvSpPr>
        <p:spPr bwMode="auto">
          <a:xfrm rot="-1373433">
            <a:off x="7100888" y="52546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2265" name="Group 105"/>
          <p:cNvGrpSpPr>
            <a:grpSpLocks/>
          </p:cNvGrpSpPr>
          <p:nvPr/>
        </p:nvGrpSpPr>
        <p:grpSpPr bwMode="auto">
          <a:xfrm>
            <a:off x="7696200" y="5562600"/>
            <a:ext cx="228600" cy="381000"/>
            <a:chOff x="4992" y="1776"/>
            <a:chExt cx="432" cy="720"/>
          </a:xfrm>
        </p:grpSpPr>
        <p:sp>
          <p:nvSpPr>
            <p:cNvPr id="2012266" name="Freeform 106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2267" name="Freeform 107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12268" name="Oval 108"/>
          <p:cNvSpPr>
            <a:spLocks noChangeArrowheads="1"/>
          </p:cNvSpPr>
          <p:nvPr/>
        </p:nvSpPr>
        <p:spPr bwMode="auto">
          <a:xfrm>
            <a:off x="7518400" y="50292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12269" name="Group 109"/>
          <p:cNvGrpSpPr>
            <a:grpSpLocks/>
          </p:cNvGrpSpPr>
          <p:nvPr/>
        </p:nvGrpSpPr>
        <p:grpSpPr bwMode="auto">
          <a:xfrm rot="18259277">
            <a:off x="7572375" y="5154613"/>
            <a:ext cx="187325" cy="212725"/>
            <a:chOff x="3801" y="3295"/>
            <a:chExt cx="118" cy="134"/>
          </a:xfrm>
        </p:grpSpPr>
        <p:sp>
          <p:nvSpPr>
            <p:cNvPr id="2012270" name="Oval 110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271" name="Oval 111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2272" name="Freeform 112"/>
          <p:cNvSpPr>
            <a:spLocks/>
          </p:cNvSpPr>
          <p:nvPr/>
        </p:nvSpPr>
        <p:spPr bwMode="auto">
          <a:xfrm flipV="1">
            <a:off x="7710488" y="54864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2273" name="Group 113"/>
          <p:cNvGrpSpPr>
            <a:grpSpLocks/>
          </p:cNvGrpSpPr>
          <p:nvPr/>
        </p:nvGrpSpPr>
        <p:grpSpPr bwMode="auto">
          <a:xfrm rot="18465996">
            <a:off x="7816850" y="5154613"/>
            <a:ext cx="187325" cy="215900"/>
            <a:chOff x="3955" y="3295"/>
            <a:chExt cx="118" cy="136"/>
          </a:xfrm>
        </p:grpSpPr>
        <p:sp>
          <p:nvSpPr>
            <p:cNvPr id="2012274" name="Oval 114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2275" name="Oval 115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12278" name="Oval 118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79" name="Rectangle 119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80" name="Rectangle 120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81" name="Rectangle 121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82" name="Rectangle 122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83" name="Oval 123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84" name="Oval 124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1" name="Oval 131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2" name="Oval 132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3" name="Oval 133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4" name="Oval 134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5" name="Freeform 135"/>
          <p:cNvSpPr>
            <a:spLocks/>
          </p:cNvSpPr>
          <p:nvPr/>
        </p:nvSpPr>
        <p:spPr bwMode="auto">
          <a:xfrm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2297" name="AutoShape 137"/>
          <p:cNvSpPr>
            <a:spLocks noChangeArrowheads="1"/>
          </p:cNvSpPr>
          <p:nvPr/>
        </p:nvSpPr>
        <p:spPr bwMode="auto">
          <a:xfrm rot="-2069312">
            <a:off x="5029200" y="4953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8" name="AutoShape 138"/>
          <p:cNvSpPr>
            <a:spLocks noChangeArrowheads="1"/>
          </p:cNvSpPr>
          <p:nvPr/>
        </p:nvSpPr>
        <p:spPr bwMode="auto">
          <a:xfrm rot="2069312" flipH="1">
            <a:off x="5410200" y="4953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299" name="Oval 139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2303" name="Freeform 143"/>
          <p:cNvSpPr>
            <a:spLocks/>
          </p:cNvSpPr>
          <p:nvPr/>
        </p:nvSpPr>
        <p:spPr bwMode="auto">
          <a:xfrm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12307" name="Group 147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12308" name="Group 148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12309" name="Oval 14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2310" name="Oval 15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12311" name="Group 151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12312" name="Oval 15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2313" name="Oval 15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730" name="Line 2"/>
          <p:cNvSpPr>
            <a:spLocks noChangeShapeType="1"/>
          </p:cNvSpPr>
          <p:nvPr/>
        </p:nvSpPr>
        <p:spPr bwMode="auto">
          <a:xfrm flipV="1">
            <a:off x="1066800" y="4038600"/>
            <a:ext cx="5181600" cy="16764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1731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173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</a:t>
            </a:r>
          </a:p>
        </p:txBody>
      </p:sp>
      <p:sp>
        <p:nvSpPr>
          <p:cNvPr id="2121733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1734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1735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1736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1737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1738" name="Group 10"/>
          <p:cNvGrpSpPr>
            <a:grpSpLocks/>
          </p:cNvGrpSpPr>
          <p:nvPr/>
        </p:nvGrpSpPr>
        <p:grpSpPr bwMode="auto">
          <a:xfrm>
            <a:off x="5410200" y="2971800"/>
            <a:ext cx="969963" cy="1219200"/>
            <a:chOff x="2544" y="2928"/>
            <a:chExt cx="611" cy="768"/>
          </a:xfrm>
        </p:grpSpPr>
        <p:sp>
          <p:nvSpPr>
            <p:cNvPr id="2121739" name="Rectangle 11"/>
            <p:cNvSpPr>
              <a:spLocks noChangeArrowheads="1"/>
            </p:cNvSpPr>
            <p:nvPr/>
          </p:nvSpPr>
          <p:spPr bwMode="auto">
            <a:xfrm rot="1447567">
              <a:off x="2588" y="2934"/>
              <a:ext cx="55" cy="234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0" name="Rectangle 12"/>
            <p:cNvSpPr>
              <a:spLocks noChangeArrowheads="1"/>
            </p:cNvSpPr>
            <p:nvPr/>
          </p:nvSpPr>
          <p:spPr bwMode="auto">
            <a:xfrm rot="1447567">
              <a:off x="2589" y="2928"/>
              <a:ext cx="28" cy="23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1" name="Line 13"/>
            <p:cNvSpPr>
              <a:spLocks noChangeShapeType="1"/>
            </p:cNvSpPr>
            <p:nvPr/>
          </p:nvSpPr>
          <p:spPr bwMode="auto">
            <a:xfrm rot="1447567">
              <a:off x="2573" y="3168"/>
              <a:ext cx="14" cy="96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1742" name="Rectangle 14"/>
            <p:cNvSpPr>
              <a:spLocks noChangeArrowheads="1"/>
            </p:cNvSpPr>
            <p:nvPr/>
          </p:nvSpPr>
          <p:spPr bwMode="auto">
            <a:xfrm rot="1879721">
              <a:off x="2572" y="3320"/>
              <a:ext cx="221" cy="3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3" name="Rectangle 15"/>
            <p:cNvSpPr>
              <a:spLocks noChangeArrowheads="1"/>
            </p:cNvSpPr>
            <p:nvPr/>
          </p:nvSpPr>
          <p:spPr bwMode="auto">
            <a:xfrm rot="-2120236">
              <a:off x="2905" y="3354"/>
              <a:ext cx="220" cy="35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4" name="Rectangle 16"/>
            <p:cNvSpPr>
              <a:spLocks noChangeArrowheads="1"/>
            </p:cNvSpPr>
            <p:nvPr/>
          </p:nvSpPr>
          <p:spPr bwMode="auto">
            <a:xfrm>
              <a:off x="2905" y="3491"/>
              <a:ext cx="26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5" name="Rectangle 17"/>
            <p:cNvSpPr>
              <a:spLocks noChangeArrowheads="1"/>
            </p:cNvSpPr>
            <p:nvPr/>
          </p:nvSpPr>
          <p:spPr bwMode="auto">
            <a:xfrm>
              <a:off x="2766" y="3525"/>
              <a:ext cx="27" cy="1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6" name="Oval 18"/>
            <p:cNvSpPr>
              <a:spLocks noChangeArrowheads="1"/>
            </p:cNvSpPr>
            <p:nvPr/>
          </p:nvSpPr>
          <p:spPr bwMode="auto">
            <a:xfrm>
              <a:off x="2710" y="3354"/>
              <a:ext cx="277" cy="2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7" name="Oval 19"/>
            <p:cNvSpPr>
              <a:spLocks noChangeArrowheads="1"/>
            </p:cNvSpPr>
            <p:nvPr/>
          </p:nvSpPr>
          <p:spPr bwMode="auto">
            <a:xfrm rot="1722357">
              <a:off x="2654" y="3594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8" name="Oval 20"/>
            <p:cNvSpPr>
              <a:spLocks noChangeArrowheads="1"/>
            </p:cNvSpPr>
            <p:nvPr/>
          </p:nvSpPr>
          <p:spPr bwMode="auto">
            <a:xfrm>
              <a:off x="2876" y="3628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49" name="Oval 21"/>
            <p:cNvSpPr>
              <a:spLocks noChangeArrowheads="1"/>
            </p:cNvSpPr>
            <p:nvPr/>
          </p:nvSpPr>
          <p:spPr bwMode="auto">
            <a:xfrm rot="-1373433">
              <a:off x="3072" y="3264"/>
              <a:ext cx="83" cy="6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50" name="Oval 22"/>
            <p:cNvSpPr>
              <a:spLocks noChangeArrowheads="1"/>
            </p:cNvSpPr>
            <p:nvPr/>
          </p:nvSpPr>
          <p:spPr bwMode="auto">
            <a:xfrm rot="-1373433">
              <a:off x="2544" y="3218"/>
              <a:ext cx="83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51" name="Freeform 23"/>
            <p:cNvSpPr>
              <a:spLocks/>
            </p:cNvSpPr>
            <p:nvPr/>
          </p:nvSpPr>
          <p:spPr bwMode="auto">
            <a:xfrm>
              <a:off x="2638" y="3236"/>
              <a:ext cx="423" cy="40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1752" name="Oval 24"/>
            <p:cNvSpPr>
              <a:spLocks noChangeArrowheads="1"/>
            </p:cNvSpPr>
            <p:nvPr/>
          </p:nvSpPr>
          <p:spPr bwMode="auto">
            <a:xfrm>
              <a:off x="2730" y="3109"/>
              <a:ext cx="222" cy="2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1753" name="Group 25"/>
            <p:cNvGrpSpPr>
              <a:grpSpLocks/>
            </p:cNvGrpSpPr>
            <p:nvPr/>
          </p:nvGrpSpPr>
          <p:grpSpPr bwMode="auto">
            <a:xfrm>
              <a:off x="2757" y="3170"/>
              <a:ext cx="83" cy="103"/>
              <a:chOff x="3744" y="1776"/>
              <a:chExt cx="336" cy="336"/>
            </a:xfrm>
          </p:grpSpPr>
          <p:sp>
            <p:nvSpPr>
              <p:cNvPr id="2121754" name="Oval 2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755" name="Oval 2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1756" name="Group 28"/>
            <p:cNvGrpSpPr>
              <a:grpSpLocks/>
            </p:cNvGrpSpPr>
            <p:nvPr/>
          </p:nvGrpSpPr>
          <p:grpSpPr bwMode="auto">
            <a:xfrm>
              <a:off x="2863" y="3170"/>
              <a:ext cx="83" cy="103"/>
              <a:chOff x="3744" y="1776"/>
              <a:chExt cx="336" cy="336"/>
            </a:xfrm>
          </p:grpSpPr>
          <p:sp>
            <p:nvSpPr>
              <p:cNvPr id="2121757" name="Oval 2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758" name="Oval 3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1759" name="Freeform 31"/>
            <p:cNvSpPr>
              <a:spLocks/>
            </p:cNvSpPr>
            <p:nvPr/>
          </p:nvSpPr>
          <p:spPr bwMode="auto">
            <a:xfrm>
              <a:off x="2826" y="3338"/>
              <a:ext cx="47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1760" name="Rectangle 32"/>
            <p:cNvSpPr>
              <a:spLocks noChangeArrowheads="1"/>
            </p:cNvSpPr>
            <p:nvPr/>
          </p:nvSpPr>
          <p:spPr bwMode="auto">
            <a:xfrm>
              <a:off x="2709" y="3490"/>
              <a:ext cx="258" cy="51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61" name="Line 33"/>
            <p:cNvSpPr>
              <a:spLocks noChangeShapeType="1"/>
            </p:cNvSpPr>
            <p:nvPr/>
          </p:nvSpPr>
          <p:spPr bwMode="auto">
            <a:xfrm>
              <a:off x="2873" y="3465"/>
              <a:ext cx="48" cy="10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1762" name="Line 34"/>
            <p:cNvSpPr>
              <a:spLocks noChangeShapeType="1"/>
            </p:cNvSpPr>
            <p:nvPr/>
          </p:nvSpPr>
          <p:spPr bwMode="auto">
            <a:xfrm flipV="1">
              <a:off x="2850" y="3490"/>
              <a:ext cx="71" cy="2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1763" name="Text Box 35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1764" name="Text Box 36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1765" name="Text Box 37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1766" name="Text Box 38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1767" name="Text Box 39"/>
          <p:cNvSpPr txBox="1">
            <a:spLocks noChangeArrowheads="1"/>
          </p:cNvSpPr>
          <p:nvPr/>
        </p:nvSpPr>
        <p:spPr bwMode="auto">
          <a:xfrm>
            <a:off x="5257800" y="1828800"/>
            <a:ext cx="155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There yet?</a:t>
            </a:r>
          </a:p>
        </p:txBody>
      </p:sp>
      <p:sp>
        <p:nvSpPr>
          <p:cNvPr id="2121768" name="Line 40"/>
          <p:cNvSpPr>
            <a:spLocks noChangeShapeType="1"/>
          </p:cNvSpPr>
          <p:nvPr/>
        </p:nvSpPr>
        <p:spPr bwMode="auto">
          <a:xfrm flipV="1">
            <a:off x="5943600" y="2362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1769" name="Rectangle 41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1770" name="Text Box 42"/>
          <p:cNvSpPr txBox="1">
            <a:spLocks noChangeArrowheads="1"/>
          </p:cNvSpPr>
          <p:nvPr/>
        </p:nvSpPr>
        <p:spPr bwMode="auto">
          <a:xfrm>
            <a:off x="6858000" y="23622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21771" name="Line 43"/>
          <p:cNvSpPr>
            <a:spLocks noChangeShapeType="1"/>
          </p:cNvSpPr>
          <p:nvPr/>
        </p:nvSpPr>
        <p:spPr bwMode="auto">
          <a:xfrm flipH="1">
            <a:off x="6781800" y="2819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1772" name="Group 44"/>
          <p:cNvGrpSpPr>
            <a:grpSpLocks/>
          </p:cNvGrpSpPr>
          <p:nvPr/>
        </p:nvGrpSpPr>
        <p:grpSpPr bwMode="auto">
          <a:xfrm>
            <a:off x="6019800" y="2971800"/>
            <a:ext cx="1143000" cy="1016000"/>
            <a:chOff x="2256" y="1584"/>
            <a:chExt cx="1059" cy="912"/>
          </a:xfrm>
        </p:grpSpPr>
        <p:sp>
          <p:nvSpPr>
            <p:cNvPr id="2121773" name="Freeform 45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1774" name="Rectangle 46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75" name="Rectangle 47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76" name="Rectangle 48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77" name="Rectangle 49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78" name="Oval 50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79" name="AutoShape 51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80" name="AutoShape 52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81" name="Oval 53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82" name="AutoShape 54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1783" name="Group 55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1784" name="Oval 5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785" name="Oval 5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1786" name="Group 58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1787" name="Oval 5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1788" name="Oval 6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1789" name="Oval 61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90" name="Oval 62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91" name="Oval 63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1792" name="Oval 64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754" name="Line 2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2755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Violation</a:t>
            </a:r>
          </a:p>
        </p:txBody>
      </p:sp>
      <p:sp>
        <p:nvSpPr>
          <p:cNvPr id="2122756" name="Rectangle 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2757" name="Rectangle 5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2758" name="Rectangle 6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2759" name="Rectangle 7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2760" name="Rectangle 8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2761" name="Text Box 9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2762" name="Text Box 10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2763" name="Text Box 11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2764" name="Text Box 12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2765" name="Rectangle 13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2766" name="Group 14"/>
          <p:cNvGrpSpPr>
            <a:grpSpLocks/>
          </p:cNvGrpSpPr>
          <p:nvPr/>
        </p:nvGrpSpPr>
        <p:grpSpPr bwMode="auto">
          <a:xfrm>
            <a:off x="304800" y="4876800"/>
            <a:ext cx="1131888" cy="1004888"/>
            <a:chOff x="3552" y="1911"/>
            <a:chExt cx="713" cy="633"/>
          </a:xfrm>
        </p:grpSpPr>
        <p:sp>
          <p:nvSpPr>
            <p:cNvPr id="2122767" name="Rectangle 15"/>
            <p:cNvSpPr>
              <a:spLocks noChangeArrowheads="1"/>
            </p:cNvSpPr>
            <p:nvPr/>
          </p:nvSpPr>
          <p:spPr bwMode="auto">
            <a:xfrm rot="1879721">
              <a:off x="3585" y="2138"/>
              <a:ext cx="258" cy="3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68" name="Rectangle 16"/>
            <p:cNvSpPr>
              <a:spLocks noChangeArrowheads="1"/>
            </p:cNvSpPr>
            <p:nvPr/>
          </p:nvSpPr>
          <p:spPr bwMode="auto">
            <a:xfrm rot="-2120236">
              <a:off x="3973" y="2176"/>
              <a:ext cx="257" cy="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69" name="Rectangle 17"/>
            <p:cNvSpPr>
              <a:spLocks noChangeArrowheads="1"/>
            </p:cNvSpPr>
            <p:nvPr/>
          </p:nvSpPr>
          <p:spPr bwMode="auto">
            <a:xfrm>
              <a:off x="3973" y="2323"/>
              <a:ext cx="31" cy="18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70" name="Rectangle 18"/>
            <p:cNvSpPr>
              <a:spLocks noChangeArrowheads="1"/>
            </p:cNvSpPr>
            <p:nvPr/>
          </p:nvSpPr>
          <p:spPr bwMode="auto">
            <a:xfrm>
              <a:off x="3811" y="2360"/>
              <a:ext cx="32" cy="1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71" name="Oval 19"/>
            <p:cNvSpPr>
              <a:spLocks noChangeArrowheads="1"/>
            </p:cNvSpPr>
            <p:nvPr/>
          </p:nvSpPr>
          <p:spPr bwMode="auto">
            <a:xfrm>
              <a:off x="3746" y="2176"/>
              <a:ext cx="324" cy="2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72" name="Oval 20"/>
            <p:cNvSpPr>
              <a:spLocks noChangeArrowheads="1"/>
            </p:cNvSpPr>
            <p:nvPr/>
          </p:nvSpPr>
          <p:spPr bwMode="auto">
            <a:xfrm>
              <a:off x="3769" y="1911"/>
              <a:ext cx="259" cy="29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2773" name="Group 21"/>
            <p:cNvGrpSpPr>
              <a:grpSpLocks/>
            </p:cNvGrpSpPr>
            <p:nvPr/>
          </p:nvGrpSpPr>
          <p:grpSpPr bwMode="auto">
            <a:xfrm rot="18259277">
              <a:off x="3797" y="1977"/>
              <a:ext cx="97" cy="110"/>
              <a:chOff x="3801" y="3295"/>
              <a:chExt cx="118" cy="134"/>
            </a:xfrm>
          </p:grpSpPr>
          <p:sp>
            <p:nvSpPr>
              <p:cNvPr id="2122774" name="Oval 22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775" name="Oval 23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2776" name="Group 24"/>
            <p:cNvGrpSpPr>
              <a:grpSpLocks/>
            </p:cNvGrpSpPr>
            <p:nvPr/>
          </p:nvGrpSpPr>
          <p:grpSpPr bwMode="auto">
            <a:xfrm rot="18465996">
              <a:off x="3924" y="1977"/>
              <a:ext cx="97" cy="112"/>
              <a:chOff x="3955" y="3295"/>
              <a:chExt cx="118" cy="136"/>
            </a:xfrm>
          </p:grpSpPr>
          <p:sp>
            <p:nvSpPr>
              <p:cNvPr id="2122777" name="Oval 25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778" name="Oval 26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2779" name="Oval 27"/>
            <p:cNvSpPr>
              <a:spLocks noChangeArrowheads="1"/>
            </p:cNvSpPr>
            <p:nvPr/>
          </p:nvSpPr>
          <p:spPr bwMode="auto">
            <a:xfrm rot="1722357">
              <a:off x="3681" y="2434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80" name="Oval 28"/>
            <p:cNvSpPr>
              <a:spLocks noChangeArrowheads="1"/>
            </p:cNvSpPr>
            <p:nvPr/>
          </p:nvSpPr>
          <p:spPr bwMode="auto">
            <a:xfrm>
              <a:off x="3940" y="2471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81" name="Oval 29"/>
            <p:cNvSpPr>
              <a:spLocks noChangeArrowheads="1"/>
            </p:cNvSpPr>
            <p:nvPr/>
          </p:nvSpPr>
          <p:spPr bwMode="auto">
            <a:xfrm rot="-1373433">
              <a:off x="4168" y="2079"/>
              <a:ext cx="97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82" name="Oval 30"/>
            <p:cNvSpPr>
              <a:spLocks noChangeArrowheads="1"/>
            </p:cNvSpPr>
            <p:nvPr/>
          </p:nvSpPr>
          <p:spPr bwMode="auto">
            <a:xfrm rot="-1373433">
              <a:off x="3552" y="2028"/>
              <a:ext cx="98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83" name="Freeform 31"/>
            <p:cNvSpPr>
              <a:spLocks/>
            </p:cNvSpPr>
            <p:nvPr/>
          </p:nvSpPr>
          <p:spPr bwMode="auto">
            <a:xfrm flipV="1">
              <a:off x="3888" y="2112"/>
              <a:ext cx="50" cy="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2784" name="Text Box 32"/>
          <p:cNvSpPr txBox="1">
            <a:spLocks noChangeArrowheads="1"/>
          </p:cNvSpPr>
          <p:nvPr/>
        </p:nvSpPr>
        <p:spPr bwMode="auto">
          <a:xfrm>
            <a:off x="152400" y="3352800"/>
            <a:ext cx="1555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There yet?</a:t>
            </a:r>
          </a:p>
        </p:txBody>
      </p:sp>
      <p:sp>
        <p:nvSpPr>
          <p:cNvPr id="2122785" name="Text Box 33"/>
          <p:cNvSpPr txBox="1">
            <a:spLocks noChangeArrowheads="1"/>
          </p:cNvSpPr>
          <p:nvPr/>
        </p:nvSpPr>
        <p:spPr bwMode="auto">
          <a:xfrm>
            <a:off x="2057400" y="36576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22786" name="Line 34"/>
          <p:cNvSpPr>
            <a:spLocks noChangeShapeType="1"/>
          </p:cNvSpPr>
          <p:nvPr/>
        </p:nvSpPr>
        <p:spPr bwMode="auto">
          <a:xfrm>
            <a:off x="838200" y="3962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2787" name="Line 35"/>
          <p:cNvSpPr>
            <a:spLocks noChangeShapeType="1"/>
          </p:cNvSpPr>
          <p:nvPr/>
        </p:nvSpPr>
        <p:spPr bwMode="auto">
          <a:xfrm flipH="1">
            <a:off x="1905000" y="42672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2788" name="Group 36"/>
          <p:cNvGrpSpPr>
            <a:grpSpLocks/>
          </p:cNvGrpSpPr>
          <p:nvPr/>
        </p:nvGrpSpPr>
        <p:grpSpPr bwMode="auto">
          <a:xfrm>
            <a:off x="1143000" y="4724400"/>
            <a:ext cx="1143000" cy="1016000"/>
            <a:chOff x="2256" y="1584"/>
            <a:chExt cx="1059" cy="912"/>
          </a:xfrm>
        </p:grpSpPr>
        <p:sp>
          <p:nvSpPr>
            <p:cNvPr id="2122789" name="Freeform 37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2790" name="Rectangle 38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1" name="Rectangle 39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2" name="Rectangle 40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3" name="Rectangle 41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4" name="Oval 42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5" name="AutoShape 43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6" name="AutoShape 44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7" name="Oval 45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798" name="AutoShape 46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2799" name="Group 47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2800" name="Oval 4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801" name="Oval 4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2802" name="Group 50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2803" name="Oval 5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2804" name="Oval 5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2805" name="Oval 53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806" name="Oval 54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807" name="Oval 55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2808" name="Oval 56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3778" name="Line 2"/>
          <p:cNvSpPr>
            <a:spLocks noChangeShapeType="1"/>
          </p:cNvSpPr>
          <p:nvPr/>
        </p:nvSpPr>
        <p:spPr bwMode="auto">
          <a:xfrm flipV="1">
            <a:off x="838200" y="3657600"/>
            <a:ext cx="5181600" cy="1676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3779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378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Violation</a:t>
            </a:r>
          </a:p>
        </p:txBody>
      </p:sp>
      <p:sp>
        <p:nvSpPr>
          <p:cNvPr id="2123781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3782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3783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3784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3785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3786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3787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3788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3789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3790" name="Text Box 14"/>
          <p:cNvSpPr txBox="1">
            <a:spLocks noChangeArrowheads="1"/>
          </p:cNvSpPr>
          <p:nvPr/>
        </p:nvSpPr>
        <p:spPr bwMode="auto">
          <a:xfrm>
            <a:off x="5257800" y="1828800"/>
            <a:ext cx="3143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I know you’re coming!</a:t>
            </a:r>
          </a:p>
        </p:txBody>
      </p:sp>
      <p:sp>
        <p:nvSpPr>
          <p:cNvPr id="2123791" name="Line 15"/>
          <p:cNvSpPr>
            <a:spLocks noChangeShapeType="1"/>
          </p:cNvSpPr>
          <p:nvPr/>
        </p:nvSpPr>
        <p:spPr bwMode="auto">
          <a:xfrm flipV="1">
            <a:off x="5943600" y="2362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3792" name="Rectangle 16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3793" name="Group 17"/>
          <p:cNvGrpSpPr>
            <a:grpSpLocks/>
          </p:cNvGrpSpPr>
          <p:nvPr/>
        </p:nvGrpSpPr>
        <p:grpSpPr bwMode="auto">
          <a:xfrm>
            <a:off x="5638800" y="3048000"/>
            <a:ext cx="1143000" cy="1004888"/>
            <a:chOff x="3351" y="3168"/>
            <a:chExt cx="873" cy="768"/>
          </a:xfrm>
        </p:grpSpPr>
        <p:sp>
          <p:nvSpPr>
            <p:cNvPr id="2123794" name="Oval 18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795" name="Rectangle 19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796" name="Rectangle 20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797" name="Rectangle 21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798" name="Rectangle 22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799" name="Oval 23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00" name="Oval 24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3801" name="Group 25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123802" name="Oval 2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803" name="Oval 2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3804" name="Group 28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123805" name="Oval 2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806" name="Oval 3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3807" name="Oval 31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08" name="Oval 32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09" name="Oval 33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0" name="Oval 34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1" name="Freeform 35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23812" name="Group 36"/>
          <p:cNvGrpSpPr>
            <a:grpSpLocks/>
          </p:cNvGrpSpPr>
          <p:nvPr/>
        </p:nvGrpSpPr>
        <p:grpSpPr bwMode="auto">
          <a:xfrm>
            <a:off x="533400" y="4724400"/>
            <a:ext cx="1143000" cy="1016000"/>
            <a:chOff x="2256" y="1584"/>
            <a:chExt cx="1059" cy="912"/>
          </a:xfrm>
        </p:grpSpPr>
        <p:sp>
          <p:nvSpPr>
            <p:cNvPr id="2123813" name="Freeform 37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3814" name="Rectangle 38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5" name="Rectangle 39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6" name="Rectangle 40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7" name="Rectangle 41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8" name="Oval 42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19" name="AutoShape 43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20" name="AutoShape 44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21" name="Oval 45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22" name="AutoShape 46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3823" name="Group 47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3824" name="Oval 4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825" name="Oval 4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3826" name="Group 50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3827" name="Oval 5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3828" name="Oval 5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3829" name="Oval 53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30" name="Oval 54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31" name="Oval 55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3832" name="Oval 56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4802" name="Line 2"/>
          <p:cNvSpPr>
            <a:spLocks noChangeShapeType="1"/>
          </p:cNvSpPr>
          <p:nvPr/>
        </p:nvSpPr>
        <p:spPr bwMode="auto">
          <a:xfrm flipV="1">
            <a:off x="838200" y="3657600"/>
            <a:ext cx="5181600" cy="1676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4803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480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Violation</a:t>
            </a:r>
          </a:p>
        </p:txBody>
      </p:sp>
      <p:sp>
        <p:nvSpPr>
          <p:cNvPr id="2124805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06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07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08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09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0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4811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4812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4813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4814" name="Rectangle 1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5" name="Rectangle 15"/>
          <p:cNvSpPr>
            <a:spLocks noChangeArrowheads="1"/>
          </p:cNvSpPr>
          <p:nvPr/>
        </p:nvSpPr>
        <p:spPr bwMode="auto">
          <a:xfrm rot="1879721">
            <a:off x="5691188" y="3394075"/>
            <a:ext cx="409575" cy="6032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6" name="Rectangle 16"/>
          <p:cNvSpPr>
            <a:spLocks noChangeArrowheads="1"/>
          </p:cNvSpPr>
          <p:nvPr/>
        </p:nvSpPr>
        <p:spPr bwMode="auto">
          <a:xfrm rot="-2120236">
            <a:off x="6307138" y="3454400"/>
            <a:ext cx="407987" cy="587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7" name="Rectangle 17"/>
          <p:cNvSpPr>
            <a:spLocks noChangeArrowheads="1"/>
          </p:cNvSpPr>
          <p:nvPr/>
        </p:nvSpPr>
        <p:spPr bwMode="auto">
          <a:xfrm>
            <a:off x="6307138" y="3687763"/>
            <a:ext cx="49212" cy="2921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8" name="Rectangle 18"/>
          <p:cNvSpPr>
            <a:spLocks noChangeArrowheads="1"/>
          </p:cNvSpPr>
          <p:nvPr/>
        </p:nvSpPr>
        <p:spPr bwMode="auto">
          <a:xfrm>
            <a:off x="6049963" y="3746500"/>
            <a:ext cx="50800" cy="23336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19" name="Oval 19"/>
          <p:cNvSpPr>
            <a:spLocks noChangeArrowheads="1"/>
          </p:cNvSpPr>
          <p:nvPr/>
        </p:nvSpPr>
        <p:spPr bwMode="auto">
          <a:xfrm>
            <a:off x="5946775" y="3454400"/>
            <a:ext cx="514350" cy="349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20" name="Oval 20"/>
          <p:cNvSpPr>
            <a:spLocks noChangeArrowheads="1"/>
          </p:cNvSpPr>
          <p:nvPr/>
        </p:nvSpPr>
        <p:spPr bwMode="auto">
          <a:xfrm>
            <a:off x="5983288" y="3033713"/>
            <a:ext cx="411162" cy="46831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4821" name="Group 21"/>
          <p:cNvGrpSpPr>
            <a:grpSpLocks/>
          </p:cNvGrpSpPr>
          <p:nvPr/>
        </p:nvGrpSpPr>
        <p:grpSpPr bwMode="auto">
          <a:xfrm rot="18259277">
            <a:off x="6028532" y="3137694"/>
            <a:ext cx="153987" cy="174625"/>
            <a:chOff x="3801" y="3295"/>
            <a:chExt cx="118" cy="134"/>
          </a:xfrm>
        </p:grpSpPr>
        <p:sp>
          <p:nvSpPr>
            <p:cNvPr id="2124822" name="Oval 22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23" name="Oval 23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24824" name="Group 24"/>
          <p:cNvGrpSpPr>
            <a:grpSpLocks/>
          </p:cNvGrpSpPr>
          <p:nvPr/>
        </p:nvGrpSpPr>
        <p:grpSpPr bwMode="auto">
          <a:xfrm rot="18465996">
            <a:off x="6230144" y="3137694"/>
            <a:ext cx="153988" cy="177800"/>
            <a:chOff x="3955" y="3295"/>
            <a:chExt cx="118" cy="136"/>
          </a:xfrm>
        </p:grpSpPr>
        <p:sp>
          <p:nvSpPr>
            <p:cNvPr id="2124825" name="Oval 25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26" name="Oval 26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24827" name="Oval 27"/>
          <p:cNvSpPr>
            <a:spLocks noChangeArrowheads="1"/>
          </p:cNvSpPr>
          <p:nvPr/>
        </p:nvSpPr>
        <p:spPr bwMode="auto">
          <a:xfrm rot="1722357">
            <a:off x="5843588" y="3863975"/>
            <a:ext cx="257175" cy="1158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28" name="Oval 28"/>
          <p:cNvSpPr>
            <a:spLocks noChangeArrowheads="1"/>
          </p:cNvSpPr>
          <p:nvPr/>
        </p:nvSpPr>
        <p:spPr bwMode="auto">
          <a:xfrm>
            <a:off x="6254750" y="3922713"/>
            <a:ext cx="257175" cy="1158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29" name="Oval 29"/>
          <p:cNvSpPr>
            <a:spLocks noChangeArrowheads="1"/>
          </p:cNvSpPr>
          <p:nvPr/>
        </p:nvSpPr>
        <p:spPr bwMode="auto">
          <a:xfrm rot="-1373433">
            <a:off x="6616700" y="3300413"/>
            <a:ext cx="153988" cy="115887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30" name="Oval 30"/>
          <p:cNvSpPr>
            <a:spLocks noChangeArrowheads="1"/>
          </p:cNvSpPr>
          <p:nvPr/>
        </p:nvSpPr>
        <p:spPr bwMode="auto">
          <a:xfrm rot="-1373433">
            <a:off x="5638800" y="3219450"/>
            <a:ext cx="155575" cy="1158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4831" name="Line 31"/>
          <p:cNvSpPr>
            <a:spLocks noChangeShapeType="1"/>
          </p:cNvSpPr>
          <p:nvPr/>
        </p:nvSpPr>
        <p:spPr bwMode="auto">
          <a:xfrm flipV="1">
            <a:off x="6161088" y="3352800"/>
            <a:ext cx="7620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4832" name="Text Box 32"/>
          <p:cNvSpPr txBox="1">
            <a:spLocks noChangeArrowheads="1"/>
          </p:cNvSpPr>
          <p:nvPr/>
        </p:nvSpPr>
        <p:spPr bwMode="auto">
          <a:xfrm>
            <a:off x="1219200" y="3276600"/>
            <a:ext cx="1192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Maybe.</a:t>
            </a:r>
          </a:p>
        </p:txBody>
      </p:sp>
      <p:sp>
        <p:nvSpPr>
          <p:cNvPr id="2124833" name="Line 33"/>
          <p:cNvSpPr>
            <a:spLocks noChangeShapeType="1"/>
          </p:cNvSpPr>
          <p:nvPr/>
        </p:nvSpPr>
        <p:spPr bwMode="auto">
          <a:xfrm flipH="1">
            <a:off x="1524000" y="3962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4834" name="Group 34"/>
          <p:cNvGrpSpPr>
            <a:grpSpLocks/>
          </p:cNvGrpSpPr>
          <p:nvPr/>
        </p:nvGrpSpPr>
        <p:grpSpPr bwMode="auto">
          <a:xfrm>
            <a:off x="533400" y="4724400"/>
            <a:ext cx="1143000" cy="1016000"/>
            <a:chOff x="2256" y="1584"/>
            <a:chExt cx="1059" cy="912"/>
          </a:xfrm>
        </p:grpSpPr>
        <p:sp>
          <p:nvSpPr>
            <p:cNvPr id="2124835" name="Freeform 35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4836" name="Rectangle 36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37" name="Rectangle 37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38" name="Rectangle 38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39" name="Rectangle 39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40" name="Oval 40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41" name="AutoShape 41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42" name="AutoShape 42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43" name="Oval 43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44" name="AutoShape 44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4845" name="Group 45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4846" name="Oval 46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4847" name="Oval 47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4848" name="Group 48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4849" name="Oval 4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4850" name="Oval 5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4851" name="Oval 51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52" name="Oval 52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53" name="Oval 53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4854" name="Oval 54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5826" name="Line 2"/>
          <p:cNvSpPr>
            <a:spLocks noChangeShapeType="1"/>
          </p:cNvSpPr>
          <p:nvPr/>
        </p:nvSpPr>
        <p:spPr bwMode="auto">
          <a:xfrm flipV="1">
            <a:off x="838200" y="3657600"/>
            <a:ext cx="5181600" cy="1676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5827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582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Violation</a:t>
            </a:r>
          </a:p>
        </p:txBody>
      </p:sp>
      <p:sp>
        <p:nvSpPr>
          <p:cNvPr id="2125829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0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1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2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3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4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5835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5836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5837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5838" name="Rectangle 1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5839" name="Line 15"/>
          <p:cNvSpPr>
            <a:spLocks noChangeShapeType="1"/>
          </p:cNvSpPr>
          <p:nvPr/>
        </p:nvSpPr>
        <p:spPr bwMode="auto">
          <a:xfrm flipV="1">
            <a:off x="6008688" y="2514600"/>
            <a:ext cx="87312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5840" name="Text Box 16"/>
          <p:cNvSpPr txBox="1">
            <a:spLocks noChangeArrowheads="1"/>
          </p:cNvSpPr>
          <p:nvPr/>
        </p:nvSpPr>
        <p:spPr bwMode="auto">
          <a:xfrm>
            <a:off x="6019800" y="1981200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!!!</a:t>
            </a:r>
          </a:p>
        </p:txBody>
      </p:sp>
      <p:grpSp>
        <p:nvGrpSpPr>
          <p:cNvPr id="2125841" name="Group 17"/>
          <p:cNvGrpSpPr>
            <a:grpSpLocks/>
          </p:cNvGrpSpPr>
          <p:nvPr/>
        </p:nvGrpSpPr>
        <p:grpSpPr bwMode="auto">
          <a:xfrm>
            <a:off x="5638800" y="3033713"/>
            <a:ext cx="1131888" cy="1004887"/>
            <a:chOff x="3552" y="1911"/>
            <a:chExt cx="713" cy="633"/>
          </a:xfrm>
        </p:grpSpPr>
        <p:sp>
          <p:nvSpPr>
            <p:cNvPr id="2125842" name="Rectangle 18"/>
            <p:cNvSpPr>
              <a:spLocks noChangeArrowheads="1"/>
            </p:cNvSpPr>
            <p:nvPr/>
          </p:nvSpPr>
          <p:spPr bwMode="auto">
            <a:xfrm rot="1879721">
              <a:off x="3585" y="2138"/>
              <a:ext cx="258" cy="3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43" name="Rectangle 19"/>
            <p:cNvSpPr>
              <a:spLocks noChangeArrowheads="1"/>
            </p:cNvSpPr>
            <p:nvPr/>
          </p:nvSpPr>
          <p:spPr bwMode="auto">
            <a:xfrm rot="-2120236">
              <a:off x="3973" y="2176"/>
              <a:ext cx="257" cy="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44" name="Rectangle 20"/>
            <p:cNvSpPr>
              <a:spLocks noChangeArrowheads="1"/>
            </p:cNvSpPr>
            <p:nvPr/>
          </p:nvSpPr>
          <p:spPr bwMode="auto">
            <a:xfrm>
              <a:off x="3973" y="2323"/>
              <a:ext cx="31" cy="18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45" name="Rectangle 21"/>
            <p:cNvSpPr>
              <a:spLocks noChangeArrowheads="1"/>
            </p:cNvSpPr>
            <p:nvPr/>
          </p:nvSpPr>
          <p:spPr bwMode="auto">
            <a:xfrm>
              <a:off x="3811" y="2360"/>
              <a:ext cx="32" cy="1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46" name="Oval 22"/>
            <p:cNvSpPr>
              <a:spLocks noChangeArrowheads="1"/>
            </p:cNvSpPr>
            <p:nvPr/>
          </p:nvSpPr>
          <p:spPr bwMode="auto">
            <a:xfrm>
              <a:off x="3746" y="2176"/>
              <a:ext cx="324" cy="2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47" name="Oval 23"/>
            <p:cNvSpPr>
              <a:spLocks noChangeArrowheads="1"/>
            </p:cNvSpPr>
            <p:nvPr/>
          </p:nvSpPr>
          <p:spPr bwMode="auto">
            <a:xfrm>
              <a:off x="3769" y="1911"/>
              <a:ext cx="259" cy="29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5848" name="Group 24"/>
            <p:cNvGrpSpPr>
              <a:grpSpLocks/>
            </p:cNvGrpSpPr>
            <p:nvPr/>
          </p:nvGrpSpPr>
          <p:grpSpPr bwMode="auto">
            <a:xfrm rot="18259277">
              <a:off x="3797" y="1977"/>
              <a:ext cx="97" cy="110"/>
              <a:chOff x="3801" y="3295"/>
              <a:chExt cx="118" cy="134"/>
            </a:xfrm>
          </p:grpSpPr>
          <p:sp>
            <p:nvSpPr>
              <p:cNvPr id="2125849" name="Oval 25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850" name="Oval 26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5851" name="Group 27"/>
            <p:cNvGrpSpPr>
              <a:grpSpLocks/>
            </p:cNvGrpSpPr>
            <p:nvPr/>
          </p:nvGrpSpPr>
          <p:grpSpPr bwMode="auto">
            <a:xfrm rot="18465996">
              <a:off x="3924" y="1977"/>
              <a:ext cx="97" cy="112"/>
              <a:chOff x="3955" y="3295"/>
              <a:chExt cx="118" cy="136"/>
            </a:xfrm>
          </p:grpSpPr>
          <p:sp>
            <p:nvSpPr>
              <p:cNvPr id="2125852" name="Oval 28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853" name="Oval 29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5854" name="Oval 30"/>
            <p:cNvSpPr>
              <a:spLocks noChangeArrowheads="1"/>
            </p:cNvSpPr>
            <p:nvPr/>
          </p:nvSpPr>
          <p:spPr bwMode="auto">
            <a:xfrm rot="1722357">
              <a:off x="3681" y="2434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55" name="Oval 31"/>
            <p:cNvSpPr>
              <a:spLocks noChangeArrowheads="1"/>
            </p:cNvSpPr>
            <p:nvPr/>
          </p:nvSpPr>
          <p:spPr bwMode="auto">
            <a:xfrm>
              <a:off x="3940" y="2471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56" name="Oval 32"/>
            <p:cNvSpPr>
              <a:spLocks noChangeArrowheads="1"/>
            </p:cNvSpPr>
            <p:nvPr/>
          </p:nvSpPr>
          <p:spPr bwMode="auto">
            <a:xfrm rot="-1373433">
              <a:off x="4168" y="2079"/>
              <a:ext cx="97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57" name="Oval 33"/>
            <p:cNvSpPr>
              <a:spLocks noChangeArrowheads="1"/>
            </p:cNvSpPr>
            <p:nvPr/>
          </p:nvSpPr>
          <p:spPr bwMode="auto">
            <a:xfrm rot="-1373433">
              <a:off x="3552" y="2028"/>
              <a:ext cx="98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58" name="Freeform 34"/>
            <p:cNvSpPr>
              <a:spLocks/>
            </p:cNvSpPr>
            <p:nvPr/>
          </p:nvSpPr>
          <p:spPr bwMode="auto">
            <a:xfrm flipV="1">
              <a:off x="3888" y="2112"/>
              <a:ext cx="50" cy="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5859" name="Text Box 35"/>
          <p:cNvSpPr txBox="1">
            <a:spLocks noChangeArrowheads="1"/>
          </p:cNvSpPr>
          <p:nvPr/>
        </p:nvSpPr>
        <p:spPr bwMode="auto">
          <a:xfrm>
            <a:off x="457200" y="3200400"/>
            <a:ext cx="3995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Hmm, it’s quite nice here…</a:t>
            </a:r>
          </a:p>
        </p:txBody>
      </p:sp>
      <p:sp>
        <p:nvSpPr>
          <p:cNvPr id="2125860" name="Line 36"/>
          <p:cNvSpPr>
            <a:spLocks noChangeShapeType="1"/>
          </p:cNvSpPr>
          <p:nvPr/>
        </p:nvSpPr>
        <p:spPr bwMode="auto">
          <a:xfrm flipH="1">
            <a:off x="1447800" y="3886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5861" name="Group 37"/>
          <p:cNvGrpSpPr>
            <a:grpSpLocks/>
          </p:cNvGrpSpPr>
          <p:nvPr/>
        </p:nvGrpSpPr>
        <p:grpSpPr bwMode="auto">
          <a:xfrm>
            <a:off x="533400" y="4724400"/>
            <a:ext cx="1143000" cy="1016000"/>
            <a:chOff x="2256" y="1584"/>
            <a:chExt cx="1059" cy="912"/>
          </a:xfrm>
        </p:grpSpPr>
        <p:sp>
          <p:nvSpPr>
            <p:cNvPr id="2125862" name="Freeform 38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5863" name="Rectangle 39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4" name="Rectangle 40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5" name="Rectangle 41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6" name="Rectangle 42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7" name="Oval 43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8" name="AutoShape 44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69" name="AutoShape 45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70" name="Oval 46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71" name="AutoShape 47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5872" name="Group 48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5873" name="Oval 49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874" name="Oval 50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5875" name="Group 51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5876" name="Oval 5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5877" name="Oval 5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5878" name="Oval 54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79" name="Oval 55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80" name="Oval 56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5881" name="Oval 57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850" name="Line 2"/>
          <p:cNvSpPr>
            <a:spLocks noChangeShapeType="1"/>
          </p:cNvSpPr>
          <p:nvPr/>
        </p:nvSpPr>
        <p:spPr bwMode="auto">
          <a:xfrm flipV="1">
            <a:off x="838200" y="3657600"/>
            <a:ext cx="5181600" cy="1676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6851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68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Violation</a:t>
            </a:r>
          </a:p>
        </p:txBody>
      </p:sp>
      <p:sp>
        <p:nvSpPr>
          <p:cNvPr id="2126853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54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55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56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57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58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6859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6860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6861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6862" name="Rectangle 1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6863" name="Text Box 15"/>
          <p:cNvSpPr txBox="1">
            <a:spLocks noChangeArrowheads="1"/>
          </p:cNvSpPr>
          <p:nvPr/>
        </p:nvSpPr>
        <p:spPr bwMode="auto">
          <a:xfrm>
            <a:off x="685800" y="2590800"/>
            <a:ext cx="29956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You’re back!</a:t>
            </a:r>
          </a:p>
          <a:p>
            <a:r>
              <a:rPr lang="en-US" b="0"/>
              <a:t>Learned your lesson?</a:t>
            </a:r>
          </a:p>
        </p:txBody>
      </p:sp>
      <p:sp>
        <p:nvSpPr>
          <p:cNvPr id="2126864" name="Freeform 16"/>
          <p:cNvSpPr>
            <a:spLocks/>
          </p:cNvSpPr>
          <p:nvPr/>
        </p:nvSpPr>
        <p:spPr bwMode="auto">
          <a:xfrm>
            <a:off x="1244600" y="3568700"/>
            <a:ext cx="5316538" cy="1841500"/>
          </a:xfrm>
          <a:custGeom>
            <a:avLst/>
            <a:gdLst/>
            <a:ahLst/>
            <a:cxnLst>
              <a:cxn ang="0">
                <a:pos x="2960" y="56"/>
              </a:cxn>
              <a:cxn ang="0">
                <a:pos x="2856" y="184"/>
              </a:cxn>
              <a:cxn ang="0">
                <a:pos x="0" y="1160"/>
              </a:cxn>
            </a:cxnLst>
            <a:rect l="0" t="0" r="r" b="b"/>
            <a:pathLst>
              <a:path w="3349" h="1160">
                <a:moveTo>
                  <a:pt x="2960" y="56"/>
                </a:moveTo>
                <a:cubicBezTo>
                  <a:pt x="2943" y="77"/>
                  <a:pt x="3349" y="0"/>
                  <a:pt x="2856" y="184"/>
                </a:cubicBezTo>
                <a:cubicBezTo>
                  <a:pt x="2363" y="368"/>
                  <a:pt x="595" y="957"/>
                  <a:pt x="0" y="1160"/>
                </a:cubicBezTo>
              </a:path>
            </a:pathLst>
          </a:custGeom>
          <a:noFill/>
          <a:ln w="762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6865" name="Line 17"/>
          <p:cNvSpPr>
            <a:spLocks noChangeShapeType="1"/>
          </p:cNvSpPr>
          <p:nvPr/>
        </p:nvSpPr>
        <p:spPr bwMode="auto">
          <a:xfrm flipH="1">
            <a:off x="1524000" y="3733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6866" name="Group 18"/>
          <p:cNvGrpSpPr>
            <a:grpSpLocks/>
          </p:cNvGrpSpPr>
          <p:nvPr/>
        </p:nvGrpSpPr>
        <p:grpSpPr bwMode="auto">
          <a:xfrm>
            <a:off x="1143000" y="4724400"/>
            <a:ext cx="1131888" cy="1004888"/>
            <a:chOff x="3552" y="1911"/>
            <a:chExt cx="713" cy="633"/>
          </a:xfrm>
        </p:grpSpPr>
        <p:sp>
          <p:nvSpPr>
            <p:cNvPr id="2126867" name="Rectangle 19"/>
            <p:cNvSpPr>
              <a:spLocks noChangeArrowheads="1"/>
            </p:cNvSpPr>
            <p:nvPr/>
          </p:nvSpPr>
          <p:spPr bwMode="auto">
            <a:xfrm rot="1879721">
              <a:off x="3585" y="2138"/>
              <a:ext cx="258" cy="3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68" name="Rectangle 20"/>
            <p:cNvSpPr>
              <a:spLocks noChangeArrowheads="1"/>
            </p:cNvSpPr>
            <p:nvPr/>
          </p:nvSpPr>
          <p:spPr bwMode="auto">
            <a:xfrm rot="-2120236">
              <a:off x="3973" y="2176"/>
              <a:ext cx="257" cy="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69" name="Rectangle 21"/>
            <p:cNvSpPr>
              <a:spLocks noChangeArrowheads="1"/>
            </p:cNvSpPr>
            <p:nvPr/>
          </p:nvSpPr>
          <p:spPr bwMode="auto">
            <a:xfrm>
              <a:off x="3973" y="2323"/>
              <a:ext cx="31" cy="18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70" name="Rectangle 22"/>
            <p:cNvSpPr>
              <a:spLocks noChangeArrowheads="1"/>
            </p:cNvSpPr>
            <p:nvPr/>
          </p:nvSpPr>
          <p:spPr bwMode="auto">
            <a:xfrm>
              <a:off x="3811" y="2360"/>
              <a:ext cx="32" cy="1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71" name="Oval 23"/>
            <p:cNvSpPr>
              <a:spLocks noChangeArrowheads="1"/>
            </p:cNvSpPr>
            <p:nvPr/>
          </p:nvSpPr>
          <p:spPr bwMode="auto">
            <a:xfrm>
              <a:off x="3746" y="2176"/>
              <a:ext cx="324" cy="2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72" name="Oval 24"/>
            <p:cNvSpPr>
              <a:spLocks noChangeArrowheads="1"/>
            </p:cNvSpPr>
            <p:nvPr/>
          </p:nvSpPr>
          <p:spPr bwMode="auto">
            <a:xfrm>
              <a:off x="3769" y="1911"/>
              <a:ext cx="259" cy="29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6873" name="Group 25"/>
            <p:cNvGrpSpPr>
              <a:grpSpLocks/>
            </p:cNvGrpSpPr>
            <p:nvPr/>
          </p:nvGrpSpPr>
          <p:grpSpPr bwMode="auto">
            <a:xfrm rot="18259277">
              <a:off x="3797" y="1977"/>
              <a:ext cx="97" cy="110"/>
              <a:chOff x="3801" y="3295"/>
              <a:chExt cx="118" cy="134"/>
            </a:xfrm>
          </p:grpSpPr>
          <p:sp>
            <p:nvSpPr>
              <p:cNvPr id="2126874" name="Oval 2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875" name="Oval 2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6876" name="Group 28"/>
            <p:cNvGrpSpPr>
              <a:grpSpLocks/>
            </p:cNvGrpSpPr>
            <p:nvPr/>
          </p:nvGrpSpPr>
          <p:grpSpPr bwMode="auto">
            <a:xfrm rot="18465996">
              <a:off x="3924" y="1977"/>
              <a:ext cx="97" cy="112"/>
              <a:chOff x="3955" y="3295"/>
              <a:chExt cx="118" cy="136"/>
            </a:xfrm>
          </p:grpSpPr>
          <p:sp>
            <p:nvSpPr>
              <p:cNvPr id="2126877" name="Oval 2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878" name="Oval 3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6879" name="Oval 31"/>
            <p:cNvSpPr>
              <a:spLocks noChangeArrowheads="1"/>
            </p:cNvSpPr>
            <p:nvPr/>
          </p:nvSpPr>
          <p:spPr bwMode="auto">
            <a:xfrm rot="1722357">
              <a:off x="3681" y="2434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0" name="Oval 32"/>
            <p:cNvSpPr>
              <a:spLocks noChangeArrowheads="1"/>
            </p:cNvSpPr>
            <p:nvPr/>
          </p:nvSpPr>
          <p:spPr bwMode="auto">
            <a:xfrm>
              <a:off x="3940" y="2471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1" name="Oval 33"/>
            <p:cNvSpPr>
              <a:spLocks noChangeArrowheads="1"/>
            </p:cNvSpPr>
            <p:nvPr/>
          </p:nvSpPr>
          <p:spPr bwMode="auto">
            <a:xfrm rot="-1373433">
              <a:off x="4168" y="2079"/>
              <a:ext cx="97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2" name="Oval 34"/>
            <p:cNvSpPr>
              <a:spLocks noChangeArrowheads="1"/>
            </p:cNvSpPr>
            <p:nvPr/>
          </p:nvSpPr>
          <p:spPr bwMode="auto">
            <a:xfrm rot="-1373433">
              <a:off x="3552" y="2028"/>
              <a:ext cx="98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3" name="Freeform 35"/>
            <p:cNvSpPr>
              <a:spLocks/>
            </p:cNvSpPr>
            <p:nvPr/>
          </p:nvSpPr>
          <p:spPr bwMode="auto">
            <a:xfrm flipV="1">
              <a:off x="3888" y="2112"/>
              <a:ext cx="50" cy="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26884" name="Group 36"/>
          <p:cNvGrpSpPr>
            <a:grpSpLocks/>
          </p:cNvGrpSpPr>
          <p:nvPr/>
        </p:nvGrpSpPr>
        <p:grpSpPr bwMode="auto">
          <a:xfrm>
            <a:off x="533400" y="4724400"/>
            <a:ext cx="1143000" cy="1016000"/>
            <a:chOff x="2256" y="1584"/>
            <a:chExt cx="1059" cy="912"/>
          </a:xfrm>
        </p:grpSpPr>
        <p:sp>
          <p:nvSpPr>
            <p:cNvPr id="2126885" name="Freeform 37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6886" name="Rectangle 38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7" name="Rectangle 39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8" name="Rectangle 40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89" name="Rectangle 41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90" name="Oval 42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91" name="AutoShape 43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92" name="AutoShape 44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93" name="Oval 45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894" name="AutoShape 46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6895" name="Group 47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6896" name="Oval 48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897" name="Oval 49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6898" name="Group 50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6899" name="Oval 5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900" name="Oval 5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6901" name="Oval 53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902" name="Oval 54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903" name="Oval 55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6904" name="Oval 56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7874" name="Line 2"/>
          <p:cNvSpPr>
            <a:spLocks noChangeShapeType="1"/>
          </p:cNvSpPr>
          <p:nvPr/>
        </p:nvSpPr>
        <p:spPr bwMode="auto">
          <a:xfrm flipV="1">
            <a:off x="838200" y="3657600"/>
            <a:ext cx="5181600" cy="1676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7875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78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Violator’s Path</a:t>
            </a:r>
          </a:p>
        </p:txBody>
      </p:sp>
      <p:sp>
        <p:nvSpPr>
          <p:cNvPr id="2127877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78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79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80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81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82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7883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7884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7885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7886" name="Rectangle 1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7887" name="Freeform 15"/>
          <p:cNvSpPr>
            <a:spLocks/>
          </p:cNvSpPr>
          <p:nvPr/>
        </p:nvSpPr>
        <p:spPr bwMode="auto">
          <a:xfrm>
            <a:off x="1244600" y="3568700"/>
            <a:ext cx="5316538" cy="1841500"/>
          </a:xfrm>
          <a:custGeom>
            <a:avLst/>
            <a:gdLst/>
            <a:ahLst/>
            <a:cxnLst>
              <a:cxn ang="0">
                <a:pos x="2960" y="56"/>
              </a:cxn>
              <a:cxn ang="0">
                <a:pos x="2856" y="184"/>
              </a:cxn>
              <a:cxn ang="0">
                <a:pos x="0" y="1160"/>
              </a:cxn>
            </a:cxnLst>
            <a:rect l="0" t="0" r="r" b="b"/>
            <a:pathLst>
              <a:path w="3349" h="1160">
                <a:moveTo>
                  <a:pt x="2960" y="56"/>
                </a:moveTo>
                <a:cubicBezTo>
                  <a:pt x="2943" y="77"/>
                  <a:pt x="3349" y="0"/>
                  <a:pt x="2856" y="184"/>
                </a:cubicBezTo>
                <a:cubicBezTo>
                  <a:pt x="2363" y="368"/>
                  <a:pt x="595" y="957"/>
                  <a:pt x="0" y="1160"/>
                </a:cubicBezTo>
              </a:path>
            </a:pathLst>
          </a:custGeom>
          <a:noFill/>
          <a:ln w="762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7888" name="Line 16"/>
          <p:cNvSpPr>
            <a:spLocks noChangeShapeType="1"/>
          </p:cNvSpPr>
          <p:nvPr/>
        </p:nvSpPr>
        <p:spPr bwMode="auto">
          <a:xfrm flipV="1">
            <a:off x="1066800" y="4038600"/>
            <a:ext cx="5181600" cy="16764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7889" name="Freeform 17"/>
          <p:cNvSpPr>
            <a:spLocks/>
          </p:cNvSpPr>
          <p:nvPr/>
        </p:nvSpPr>
        <p:spPr bwMode="auto">
          <a:xfrm>
            <a:off x="876300" y="5410200"/>
            <a:ext cx="419100" cy="304800"/>
          </a:xfrm>
          <a:custGeom>
            <a:avLst/>
            <a:gdLst/>
            <a:ahLst/>
            <a:cxnLst>
              <a:cxn ang="0">
                <a:pos x="264" y="0"/>
              </a:cxn>
              <a:cxn ang="0">
                <a:pos x="24" y="96"/>
              </a:cxn>
              <a:cxn ang="0">
                <a:pos x="120" y="192"/>
              </a:cxn>
            </a:cxnLst>
            <a:rect l="0" t="0" r="r" b="b"/>
            <a:pathLst>
              <a:path w="264" h="192">
                <a:moveTo>
                  <a:pt x="264" y="0"/>
                </a:moveTo>
                <a:cubicBezTo>
                  <a:pt x="156" y="32"/>
                  <a:pt x="48" y="64"/>
                  <a:pt x="24" y="96"/>
                </a:cubicBezTo>
                <a:cubicBezTo>
                  <a:pt x="0" y="128"/>
                  <a:pt x="60" y="160"/>
                  <a:pt x="120" y="192"/>
                </a:cubicBezTo>
              </a:path>
            </a:pathLst>
          </a:custGeom>
          <a:noFill/>
          <a:ln w="76200" cmpd="sng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7890" name="Group 18"/>
          <p:cNvGrpSpPr>
            <a:grpSpLocks/>
          </p:cNvGrpSpPr>
          <p:nvPr/>
        </p:nvGrpSpPr>
        <p:grpSpPr bwMode="auto">
          <a:xfrm>
            <a:off x="5791200" y="3276600"/>
            <a:ext cx="1131888" cy="1004888"/>
            <a:chOff x="3552" y="1911"/>
            <a:chExt cx="713" cy="633"/>
          </a:xfrm>
        </p:grpSpPr>
        <p:sp>
          <p:nvSpPr>
            <p:cNvPr id="2127891" name="Rectangle 19"/>
            <p:cNvSpPr>
              <a:spLocks noChangeArrowheads="1"/>
            </p:cNvSpPr>
            <p:nvPr/>
          </p:nvSpPr>
          <p:spPr bwMode="auto">
            <a:xfrm rot="1879721">
              <a:off x="3585" y="2138"/>
              <a:ext cx="258" cy="3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892" name="Rectangle 20"/>
            <p:cNvSpPr>
              <a:spLocks noChangeArrowheads="1"/>
            </p:cNvSpPr>
            <p:nvPr/>
          </p:nvSpPr>
          <p:spPr bwMode="auto">
            <a:xfrm rot="-2120236">
              <a:off x="3973" y="2176"/>
              <a:ext cx="257" cy="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893" name="Rectangle 21"/>
            <p:cNvSpPr>
              <a:spLocks noChangeArrowheads="1"/>
            </p:cNvSpPr>
            <p:nvPr/>
          </p:nvSpPr>
          <p:spPr bwMode="auto">
            <a:xfrm>
              <a:off x="3973" y="2323"/>
              <a:ext cx="31" cy="18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894" name="Rectangle 22"/>
            <p:cNvSpPr>
              <a:spLocks noChangeArrowheads="1"/>
            </p:cNvSpPr>
            <p:nvPr/>
          </p:nvSpPr>
          <p:spPr bwMode="auto">
            <a:xfrm>
              <a:off x="3811" y="2360"/>
              <a:ext cx="32" cy="1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895" name="Oval 23"/>
            <p:cNvSpPr>
              <a:spLocks noChangeArrowheads="1"/>
            </p:cNvSpPr>
            <p:nvPr/>
          </p:nvSpPr>
          <p:spPr bwMode="auto">
            <a:xfrm>
              <a:off x="3746" y="2176"/>
              <a:ext cx="324" cy="2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896" name="Oval 24"/>
            <p:cNvSpPr>
              <a:spLocks noChangeArrowheads="1"/>
            </p:cNvSpPr>
            <p:nvPr/>
          </p:nvSpPr>
          <p:spPr bwMode="auto">
            <a:xfrm>
              <a:off x="3769" y="1911"/>
              <a:ext cx="259" cy="295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7897" name="Group 25"/>
            <p:cNvGrpSpPr>
              <a:grpSpLocks/>
            </p:cNvGrpSpPr>
            <p:nvPr/>
          </p:nvGrpSpPr>
          <p:grpSpPr bwMode="auto">
            <a:xfrm rot="18259277">
              <a:off x="3797" y="1977"/>
              <a:ext cx="97" cy="110"/>
              <a:chOff x="3801" y="3295"/>
              <a:chExt cx="118" cy="134"/>
            </a:xfrm>
          </p:grpSpPr>
          <p:sp>
            <p:nvSpPr>
              <p:cNvPr id="2127898" name="Oval 26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899" name="Oval 27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7900" name="Group 28"/>
            <p:cNvGrpSpPr>
              <a:grpSpLocks/>
            </p:cNvGrpSpPr>
            <p:nvPr/>
          </p:nvGrpSpPr>
          <p:grpSpPr bwMode="auto">
            <a:xfrm rot="18465996">
              <a:off x="3924" y="1977"/>
              <a:ext cx="97" cy="112"/>
              <a:chOff x="3955" y="3295"/>
              <a:chExt cx="118" cy="136"/>
            </a:xfrm>
          </p:grpSpPr>
          <p:sp>
            <p:nvSpPr>
              <p:cNvPr id="2127901" name="Oval 29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902" name="Oval 30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7903" name="Oval 31"/>
            <p:cNvSpPr>
              <a:spLocks noChangeArrowheads="1"/>
            </p:cNvSpPr>
            <p:nvPr/>
          </p:nvSpPr>
          <p:spPr bwMode="auto">
            <a:xfrm rot="1722357">
              <a:off x="3681" y="2434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04" name="Oval 32"/>
            <p:cNvSpPr>
              <a:spLocks noChangeArrowheads="1"/>
            </p:cNvSpPr>
            <p:nvPr/>
          </p:nvSpPr>
          <p:spPr bwMode="auto">
            <a:xfrm>
              <a:off x="3940" y="2471"/>
              <a:ext cx="162" cy="73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05" name="Oval 33"/>
            <p:cNvSpPr>
              <a:spLocks noChangeArrowheads="1"/>
            </p:cNvSpPr>
            <p:nvPr/>
          </p:nvSpPr>
          <p:spPr bwMode="auto">
            <a:xfrm rot="-1373433">
              <a:off x="4168" y="2079"/>
              <a:ext cx="97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06" name="Oval 34"/>
            <p:cNvSpPr>
              <a:spLocks noChangeArrowheads="1"/>
            </p:cNvSpPr>
            <p:nvPr/>
          </p:nvSpPr>
          <p:spPr bwMode="auto">
            <a:xfrm rot="-1373433">
              <a:off x="3552" y="2028"/>
              <a:ext cx="98" cy="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07" name="Freeform 35"/>
            <p:cNvSpPr>
              <a:spLocks/>
            </p:cNvSpPr>
            <p:nvPr/>
          </p:nvSpPr>
          <p:spPr bwMode="auto">
            <a:xfrm flipV="1">
              <a:off x="3888" y="2112"/>
              <a:ext cx="50" cy="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27908" name="Text Box 36"/>
          <p:cNvSpPr txBox="1">
            <a:spLocks noChangeArrowheads="1"/>
          </p:cNvSpPr>
          <p:nvPr/>
        </p:nvSpPr>
        <p:spPr bwMode="auto">
          <a:xfrm>
            <a:off x="2743200" y="1524000"/>
            <a:ext cx="40497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See, you shouldn’t run ahead</a:t>
            </a:r>
          </a:p>
          <a:p>
            <a:r>
              <a:rPr lang="en-US"/>
              <a:t>Even if you are right!</a:t>
            </a:r>
          </a:p>
        </p:txBody>
      </p:sp>
      <p:sp>
        <p:nvSpPr>
          <p:cNvPr id="2127909" name="Line 37"/>
          <p:cNvSpPr>
            <a:spLocks noChangeShapeType="1"/>
          </p:cNvSpPr>
          <p:nvPr/>
        </p:nvSpPr>
        <p:spPr bwMode="auto">
          <a:xfrm>
            <a:off x="5638800" y="25908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127910" name="Group 38"/>
          <p:cNvGrpSpPr>
            <a:grpSpLocks/>
          </p:cNvGrpSpPr>
          <p:nvPr/>
        </p:nvGrpSpPr>
        <p:grpSpPr bwMode="auto">
          <a:xfrm>
            <a:off x="6400800" y="2971800"/>
            <a:ext cx="1143000" cy="1016000"/>
            <a:chOff x="2256" y="1584"/>
            <a:chExt cx="1059" cy="912"/>
          </a:xfrm>
        </p:grpSpPr>
        <p:sp>
          <p:nvSpPr>
            <p:cNvPr id="2127911" name="Freeform 39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7912" name="Rectangle 40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3" name="Rectangle 41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4" name="Rectangle 42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5" name="Rectangle 43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6" name="Oval 44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7" name="AutoShape 45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8" name="AutoShape 46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19" name="Oval 47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20" name="AutoShape 48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7921" name="Group 49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7922" name="Oval 50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923" name="Oval 51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7924" name="Group 52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7925" name="Oval 53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926" name="Oval 54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7927" name="Oval 55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28" name="Oval 56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29" name="Oval 57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7930" name="Oval 58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8898" name="Line 2"/>
          <p:cNvSpPr>
            <a:spLocks noChangeShapeType="1"/>
          </p:cNvSpPr>
          <p:nvPr/>
        </p:nvSpPr>
        <p:spPr bwMode="auto">
          <a:xfrm flipV="1">
            <a:off x="1066800" y="4038600"/>
            <a:ext cx="5181600" cy="167640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8899" name="Line 3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289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Ockham Path</a:t>
            </a:r>
          </a:p>
        </p:txBody>
      </p:sp>
      <p:sp>
        <p:nvSpPr>
          <p:cNvPr id="2128901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8902" name="Rectangle 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8903" name="Rectangle 7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8904" name="Rectangle 8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8905" name="Rectangle 9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28906" name="Text Box 10"/>
          <p:cNvSpPr txBox="1">
            <a:spLocks noChangeArrowheads="1"/>
          </p:cNvSpPr>
          <p:nvPr/>
        </p:nvSpPr>
        <p:spPr bwMode="auto">
          <a:xfrm>
            <a:off x="1050925" y="5975350"/>
            <a:ext cx="1728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Constant</a:t>
            </a:r>
          </a:p>
        </p:txBody>
      </p:sp>
      <p:sp>
        <p:nvSpPr>
          <p:cNvPr id="2128907" name="Text Box 11"/>
          <p:cNvSpPr txBox="1">
            <a:spLocks noChangeArrowheads="1"/>
          </p:cNvSpPr>
          <p:nvPr/>
        </p:nvSpPr>
        <p:spPr bwMode="auto">
          <a:xfrm>
            <a:off x="2971800" y="5410200"/>
            <a:ext cx="1331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Linear</a:t>
            </a:r>
          </a:p>
        </p:txBody>
      </p:sp>
      <p:sp>
        <p:nvSpPr>
          <p:cNvPr id="2128908" name="Text Box 12"/>
          <p:cNvSpPr txBox="1">
            <a:spLocks noChangeArrowheads="1"/>
          </p:cNvSpPr>
          <p:nvPr/>
        </p:nvSpPr>
        <p:spPr bwMode="auto">
          <a:xfrm>
            <a:off x="4572000" y="4953000"/>
            <a:ext cx="1966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Quadratic</a:t>
            </a:r>
          </a:p>
        </p:txBody>
      </p:sp>
      <p:sp>
        <p:nvSpPr>
          <p:cNvPr id="2128909" name="Text Box 13"/>
          <p:cNvSpPr txBox="1">
            <a:spLocks noChangeArrowheads="1"/>
          </p:cNvSpPr>
          <p:nvPr/>
        </p:nvSpPr>
        <p:spPr bwMode="auto">
          <a:xfrm>
            <a:off x="6553200" y="4267200"/>
            <a:ext cx="12271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Cubic</a:t>
            </a:r>
          </a:p>
        </p:txBody>
      </p:sp>
      <p:sp>
        <p:nvSpPr>
          <p:cNvPr id="2128910" name="Rectangle 14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28911" name="Group 15"/>
          <p:cNvGrpSpPr>
            <a:grpSpLocks/>
          </p:cNvGrpSpPr>
          <p:nvPr/>
        </p:nvGrpSpPr>
        <p:grpSpPr bwMode="auto">
          <a:xfrm>
            <a:off x="5867400" y="3048000"/>
            <a:ext cx="969963" cy="1219200"/>
            <a:chOff x="2544" y="2928"/>
            <a:chExt cx="611" cy="768"/>
          </a:xfrm>
        </p:grpSpPr>
        <p:sp>
          <p:nvSpPr>
            <p:cNvPr id="2128912" name="Rectangle 16"/>
            <p:cNvSpPr>
              <a:spLocks noChangeArrowheads="1"/>
            </p:cNvSpPr>
            <p:nvPr/>
          </p:nvSpPr>
          <p:spPr bwMode="auto">
            <a:xfrm rot="1447567">
              <a:off x="2588" y="2934"/>
              <a:ext cx="55" cy="234"/>
            </a:xfrm>
            <a:prstGeom prst="rect">
              <a:avLst/>
            </a:prstGeom>
            <a:solidFill>
              <a:srgbClr val="B4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3" name="Rectangle 17"/>
            <p:cNvSpPr>
              <a:spLocks noChangeArrowheads="1"/>
            </p:cNvSpPr>
            <p:nvPr/>
          </p:nvSpPr>
          <p:spPr bwMode="auto">
            <a:xfrm rot="1447567">
              <a:off x="2589" y="2928"/>
              <a:ext cx="28" cy="23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4" name="Line 18"/>
            <p:cNvSpPr>
              <a:spLocks noChangeShapeType="1"/>
            </p:cNvSpPr>
            <p:nvPr/>
          </p:nvSpPr>
          <p:spPr bwMode="auto">
            <a:xfrm rot="1447567">
              <a:off x="2573" y="3168"/>
              <a:ext cx="14" cy="96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8915" name="Rectangle 19"/>
            <p:cNvSpPr>
              <a:spLocks noChangeArrowheads="1"/>
            </p:cNvSpPr>
            <p:nvPr/>
          </p:nvSpPr>
          <p:spPr bwMode="auto">
            <a:xfrm rot="1879721">
              <a:off x="2572" y="3320"/>
              <a:ext cx="221" cy="34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6" name="Rectangle 20"/>
            <p:cNvSpPr>
              <a:spLocks noChangeArrowheads="1"/>
            </p:cNvSpPr>
            <p:nvPr/>
          </p:nvSpPr>
          <p:spPr bwMode="auto">
            <a:xfrm rot="-2120236">
              <a:off x="2905" y="3354"/>
              <a:ext cx="220" cy="35"/>
            </a:xfrm>
            <a:prstGeom prst="rect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7" name="Rectangle 21"/>
            <p:cNvSpPr>
              <a:spLocks noChangeArrowheads="1"/>
            </p:cNvSpPr>
            <p:nvPr/>
          </p:nvSpPr>
          <p:spPr bwMode="auto">
            <a:xfrm>
              <a:off x="2905" y="3491"/>
              <a:ext cx="26" cy="17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8" name="Rectangle 22"/>
            <p:cNvSpPr>
              <a:spLocks noChangeArrowheads="1"/>
            </p:cNvSpPr>
            <p:nvPr/>
          </p:nvSpPr>
          <p:spPr bwMode="auto">
            <a:xfrm>
              <a:off x="2766" y="3525"/>
              <a:ext cx="27" cy="13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19" name="Oval 23"/>
            <p:cNvSpPr>
              <a:spLocks noChangeArrowheads="1"/>
            </p:cNvSpPr>
            <p:nvPr/>
          </p:nvSpPr>
          <p:spPr bwMode="auto">
            <a:xfrm>
              <a:off x="2710" y="3354"/>
              <a:ext cx="277" cy="21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20" name="Oval 24"/>
            <p:cNvSpPr>
              <a:spLocks noChangeArrowheads="1"/>
            </p:cNvSpPr>
            <p:nvPr/>
          </p:nvSpPr>
          <p:spPr bwMode="auto">
            <a:xfrm rot="1722357">
              <a:off x="2654" y="3594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21" name="Oval 25"/>
            <p:cNvSpPr>
              <a:spLocks noChangeArrowheads="1"/>
            </p:cNvSpPr>
            <p:nvPr/>
          </p:nvSpPr>
          <p:spPr bwMode="auto">
            <a:xfrm>
              <a:off x="2876" y="3628"/>
              <a:ext cx="139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22" name="Oval 26"/>
            <p:cNvSpPr>
              <a:spLocks noChangeArrowheads="1"/>
            </p:cNvSpPr>
            <p:nvPr/>
          </p:nvSpPr>
          <p:spPr bwMode="auto">
            <a:xfrm rot="-1373433">
              <a:off x="3072" y="3264"/>
              <a:ext cx="83" cy="6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23" name="Oval 27"/>
            <p:cNvSpPr>
              <a:spLocks noChangeArrowheads="1"/>
            </p:cNvSpPr>
            <p:nvPr/>
          </p:nvSpPr>
          <p:spPr bwMode="auto">
            <a:xfrm rot="-1373433">
              <a:off x="2544" y="3218"/>
              <a:ext cx="83" cy="6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24" name="Freeform 28"/>
            <p:cNvSpPr>
              <a:spLocks/>
            </p:cNvSpPr>
            <p:nvPr/>
          </p:nvSpPr>
          <p:spPr bwMode="auto">
            <a:xfrm>
              <a:off x="2638" y="3236"/>
              <a:ext cx="423" cy="406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0" y="432"/>
                </a:cxn>
                <a:cxn ang="0">
                  <a:pos x="144" y="384"/>
                </a:cxn>
                <a:cxn ang="0">
                  <a:pos x="144" y="720"/>
                </a:cxn>
                <a:cxn ang="0">
                  <a:pos x="288" y="768"/>
                </a:cxn>
                <a:cxn ang="0">
                  <a:pos x="384" y="720"/>
                </a:cxn>
                <a:cxn ang="0">
                  <a:pos x="432" y="768"/>
                </a:cxn>
                <a:cxn ang="0">
                  <a:pos x="480" y="672"/>
                </a:cxn>
                <a:cxn ang="0">
                  <a:pos x="528" y="768"/>
                </a:cxn>
                <a:cxn ang="0">
                  <a:pos x="576" y="720"/>
                </a:cxn>
                <a:cxn ang="0">
                  <a:pos x="624" y="768"/>
                </a:cxn>
                <a:cxn ang="0">
                  <a:pos x="720" y="336"/>
                </a:cxn>
                <a:cxn ang="0">
                  <a:pos x="864" y="480"/>
                </a:cxn>
                <a:cxn ang="0">
                  <a:pos x="864" y="144"/>
                </a:cxn>
                <a:cxn ang="0">
                  <a:pos x="624" y="288"/>
                </a:cxn>
                <a:cxn ang="0">
                  <a:pos x="720" y="192"/>
                </a:cxn>
                <a:cxn ang="0">
                  <a:pos x="528" y="48"/>
                </a:cxn>
                <a:cxn ang="0">
                  <a:pos x="288" y="0"/>
                </a:cxn>
                <a:cxn ang="0">
                  <a:pos x="192" y="96"/>
                </a:cxn>
                <a:cxn ang="0">
                  <a:pos x="192" y="192"/>
                </a:cxn>
                <a:cxn ang="0">
                  <a:pos x="0" y="96"/>
                </a:cxn>
              </a:cxnLst>
              <a:rect l="0" t="0" r="r" b="b"/>
              <a:pathLst>
                <a:path w="864" h="768">
                  <a:moveTo>
                    <a:pt x="0" y="96"/>
                  </a:moveTo>
                  <a:lnTo>
                    <a:pt x="0" y="432"/>
                  </a:lnTo>
                  <a:lnTo>
                    <a:pt x="144" y="384"/>
                  </a:lnTo>
                  <a:lnTo>
                    <a:pt x="144" y="720"/>
                  </a:lnTo>
                  <a:lnTo>
                    <a:pt x="288" y="768"/>
                  </a:lnTo>
                  <a:lnTo>
                    <a:pt x="384" y="720"/>
                  </a:lnTo>
                  <a:lnTo>
                    <a:pt x="432" y="768"/>
                  </a:lnTo>
                  <a:lnTo>
                    <a:pt x="480" y="672"/>
                  </a:lnTo>
                  <a:lnTo>
                    <a:pt x="528" y="768"/>
                  </a:lnTo>
                  <a:lnTo>
                    <a:pt x="576" y="720"/>
                  </a:lnTo>
                  <a:lnTo>
                    <a:pt x="624" y="768"/>
                  </a:lnTo>
                  <a:lnTo>
                    <a:pt x="720" y="336"/>
                  </a:lnTo>
                  <a:lnTo>
                    <a:pt x="864" y="480"/>
                  </a:lnTo>
                  <a:lnTo>
                    <a:pt x="864" y="144"/>
                  </a:lnTo>
                  <a:lnTo>
                    <a:pt x="624" y="288"/>
                  </a:lnTo>
                  <a:lnTo>
                    <a:pt x="720" y="192"/>
                  </a:lnTo>
                  <a:lnTo>
                    <a:pt x="528" y="48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192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996633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8925" name="Oval 29"/>
            <p:cNvSpPr>
              <a:spLocks noChangeArrowheads="1"/>
            </p:cNvSpPr>
            <p:nvPr/>
          </p:nvSpPr>
          <p:spPr bwMode="auto">
            <a:xfrm>
              <a:off x="2730" y="3109"/>
              <a:ext cx="222" cy="273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8926" name="Group 30"/>
            <p:cNvGrpSpPr>
              <a:grpSpLocks/>
            </p:cNvGrpSpPr>
            <p:nvPr/>
          </p:nvGrpSpPr>
          <p:grpSpPr bwMode="auto">
            <a:xfrm>
              <a:off x="2757" y="3170"/>
              <a:ext cx="83" cy="103"/>
              <a:chOff x="3744" y="1776"/>
              <a:chExt cx="336" cy="336"/>
            </a:xfrm>
          </p:grpSpPr>
          <p:sp>
            <p:nvSpPr>
              <p:cNvPr id="2128927" name="Oval 31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928" name="Oval 32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8929" name="Group 33"/>
            <p:cNvGrpSpPr>
              <a:grpSpLocks/>
            </p:cNvGrpSpPr>
            <p:nvPr/>
          </p:nvGrpSpPr>
          <p:grpSpPr bwMode="auto">
            <a:xfrm>
              <a:off x="2863" y="3170"/>
              <a:ext cx="83" cy="103"/>
              <a:chOff x="3744" y="1776"/>
              <a:chExt cx="336" cy="336"/>
            </a:xfrm>
          </p:grpSpPr>
          <p:sp>
            <p:nvSpPr>
              <p:cNvPr id="2128930" name="Oval 34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931" name="Oval 35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8932" name="Freeform 36"/>
            <p:cNvSpPr>
              <a:spLocks/>
            </p:cNvSpPr>
            <p:nvPr/>
          </p:nvSpPr>
          <p:spPr bwMode="auto">
            <a:xfrm>
              <a:off x="2826" y="3338"/>
              <a:ext cx="47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8933" name="Rectangle 37"/>
            <p:cNvSpPr>
              <a:spLocks noChangeArrowheads="1"/>
            </p:cNvSpPr>
            <p:nvPr/>
          </p:nvSpPr>
          <p:spPr bwMode="auto">
            <a:xfrm>
              <a:off x="2709" y="3490"/>
              <a:ext cx="258" cy="51"/>
            </a:xfrm>
            <a:prstGeom prst="rect">
              <a:avLst/>
            </a:prstGeom>
            <a:solidFill>
              <a:srgbClr val="66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34" name="Line 38"/>
            <p:cNvSpPr>
              <a:spLocks noChangeShapeType="1"/>
            </p:cNvSpPr>
            <p:nvPr/>
          </p:nvSpPr>
          <p:spPr bwMode="auto">
            <a:xfrm>
              <a:off x="2873" y="3465"/>
              <a:ext cx="48" cy="101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8935" name="Line 39"/>
            <p:cNvSpPr>
              <a:spLocks noChangeShapeType="1"/>
            </p:cNvSpPr>
            <p:nvPr/>
          </p:nvSpPr>
          <p:spPr bwMode="auto">
            <a:xfrm flipV="1">
              <a:off x="2850" y="3490"/>
              <a:ext cx="71" cy="25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28936" name="Group 40"/>
          <p:cNvGrpSpPr>
            <a:grpSpLocks/>
          </p:cNvGrpSpPr>
          <p:nvPr/>
        </p:nvGrpSpPr>
        <p:grpSpPr bwMode="auto">
          <a:xfrm>
            <a:off x="6400800" y="2971800"/>
            <a:ext cx="1143000" cy="1016000"/>
            <a:chOff x="2256" y="1584"/>
            <a:chExt cx="1059" cy="912"/>
          </a:xfrm>
        </p:grpSpPr>
        <p:sp>
          <p:nvSpPr>
            <p:cNvPr id="2128937" name="Freeform 41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8938" name="Rectangle 42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39" name="Rectangle 43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0" name="Rectangle 44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1" name="Rectangle 45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2" name="Oval 46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3" name="AutoShape 47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4" name="AutoShape 48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5" name="Oval 49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46" name="AutoShape 50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28947" name="Group 51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28948" name="Oval 5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949" name="Oval 5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28950" name="Group 54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28951" name="Oval 5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952" name="Oval 5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8953" name="Oval 57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54" name="Oval 58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55" name="Oval 59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8956" name="Oval 60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2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tx1"/>
                </a:solidFill>
              </a:rPr>
              <a:t>More General Argument Required</a:t>
            </a:r>
          </a:p>
        </p:txBody>
      </p:sp>
      <p:sp>
        <p:nvSpPr>
          <p:cNvPr id="216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7543800" cy="3505200"/>
          </a:xfrm>
        </p:spPr>
        <p:txBody>
          <a:bodyPr/>
          <a:lstStyle/>
          <a:p>
            <a:r>
              <a:rPr lang="en-US" b="1"/>
              <a:t>Cover case in which demon has branching paths (causal discovery)</a:t>
            </a:r>
            <a:endParaRPr lang="en-US" b="1" i="1"/>
          </a:p>
        </p:txBody>
      </p:sp>
      <p:sp>
        <p:nvSpPr>
          <p:cNvPr id="2162747" name="Line 59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2748" name="Rectangle 60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750" name="Rectangle 62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752" name="Rectangle 64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757" name="Rectangle 69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2758" name="Group 70"/>
          <p:cNvGrpSpPr>
            <a:grpSpLocks/>
          </p:cNvGrpSpPr>
          <p:nvPr/>
        </p:nvGrpSpPr>
        <p:grpSpPr bwMode="auto">
          <a:xfrm flipH="1">
            <a:off x="457200" y="4724400"/>
            <a:ext cx="1143000" cy="1004888"/>
            <a:chOff x="3351" y="3168"/>
            <a:chExt cx="873" cy="768"/>
          </a:xfrm>
        </p:grpSpPr>
        <p:sp>
          <p:nvSpPr>
            <p:cNvPr id="2162759" name="Oval 71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0" name="Rectangle 72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1" name="Rectangle 73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2" name="Rectangle 74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3" name="Rectangle 75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4" name="Oval 76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65" name="Oval 77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2766" name="Group 78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162767" name="Oval 7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768" name="Oval 8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2769" name="Group 81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162770" name="Oval 8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771" name="Oval 8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2772" name="Oval 84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73" name="Oval 85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74" name="Oval 86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75" name="Oval 87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776" name="Freeform 88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62798" name="Group 110"/>
          <p:cNvGrpSpPr>
            <a:grpSpLocks/>
          </p:cNvGrpSpPr>
          <p:nvPr/>
        </p:nvGrpSpPr>
        <p:grpSpPr bwMode="auto">
          <a:xfrm>
            <a:off x="1219200" y="4648200"/>
            <a:ext cx="1143000" cy="1016000"/>
            <a:chOff x="2256" y="1584"/>
            <a:chExt cx="1059" cy="912"/>
          </a:xfrm>
        </p:grpSpPr>
        <p:sp>
          <p:nvSpPr>
            <p:cNvPr id="2162799" name="Freeform 111"/>
            <p:cNvSpPr>
              <a:spLocks/>
            </p:cNvSpPr>
            <p:nvPr/>
          </p:nvSpPr>
          <p:spPr bwMode="auto">
            <a:xfrm>
              <a:off x="2496" y="1824"/>
              <a:ext cx="144" cy="448"/>
            </a:xfrm>
            <a:custGeom>
              <a:avLst/>
              <a:gdLst/>
              <a:ahLst/>
              <a:cxnLst>
                <a:cxn ang="0">
                  <a:pos x="528" y="384"/>
                </a:cxn>
                <a:cxn ang="0">
                  <a:pos x="96" y="384"/>
                </a:cxn>
                <a:cxn ang="0">
                  <a:pos x="0" y="0"/>
                </a:cxn>
              </a:cxnLst>
              <a:rect l="0" t="0" r="r" b="b"/>
              <a:pathLst>
                <a:path w="528" h="448">
                  <a:moveTo>
                    <a:pt x="528" y="384"/>
                  </a:moveTo>
                  <a:cubicBezTo>
                    <a:pt x="356" y="416"/>
                    <a:pt x="184" y="448"/>
                    <a:pt x="96" y="384"/>
                  </a:cubicBezTo>
                  <a:cubicBezTo>
                    <a:pt x="8" y="320"/>
                    <a:pt x="4" y="160"/>
                    <a:pt x="0" y="0"/>
                  </a:cubicBezTo>
                </a:path>
              </a:pathLst>
            </a:custGeom>
            <a:noFill/>
            <a:ln w="57150" cmpd="sng">
              <a:solidFill>
                <a:schemeClr val="bg2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2800" name="Rectangle 112"/>
            <p:cNvSpPr>
              <a:spLocks noChangeArrowheads="1"/>
            </p:cNvSpPr>
            <p:nvPr/>
          </p:nvSpPr>
          <p:spPr bwMode="auto">
            <a:xfrm rot="1879721">
              <a:off x="2304" y="1968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1" name="Rectangle 113"/>
            <p:cNvSpPr>
              <a:spLocks noChangeArrowheads="1"/>
            </p:cNvSpPr>
            <p:nvPr/>
          </p:nvSpPr>
          <p:spPr bwMode="auto">
            <a:xfrm rot="-2120236">
              <a:off x="2880" y="2016"/>
              <a:ext cx="384" cy="4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2" name="Rectangle 114"/>
            <p:cNvSpPr>
              <a:spLocks noChangeArrowheads="1"/>
            </p:cNvSpPr>
            <p:nvPr/>
          </p:nvSpPr>
          <p:spPr bwMode="auto">
            <a:xfrm>
              <a:off x="2880" y="2208"/>
              <a:ext cx="48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3" name="Rectangle 115"/>
            <p:cNvSpPr>
              <a:spLocks noChangeArrowheads="1"/>
            </p:cNvSpPr>
            <p:nvPr/>
          </p:nvSpPr>
          <p:spPr bwMode="auto">
            <a:xfrm>
              <a:off x="2640" y="2256"/>
              <a:ext cx="48" cy="19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4" name="Oval 116"/>
            <p:cNvSpPr>
              <a:spLocks noChangeArrowheads="1"/>
            </p:cNvSpPr>
            <p:nvPr/>
          </p:nvSpPr>
          <p:spPr bwMode="auto">
            <a:xfrm>
              <a:off x="2544" y="2016"/>
              <a:ext cx="480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5" name="AutoShape 117"/>
            <p:cNvSpPr>
              <a:spLocks noChangeArrowheads="1"/>
            </p:cNvSpPr>
            <p:nvPr/>
          </p:nvSpPr>
          <p:spPr bwMode="auto">
            <a:xfrm rot="-2069312">
              <a:off x="2544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6" name="AutoShape 118"/>
            <p:cNvSpPr>
              <a:spLocks noChangeArrowheads="1"/>
            </p:cNvSpPr>
            <p:nvPr/>
          </p:nvSpPr>
          <p:spPr bwMode="auto">
            <a:xfrm rot="2069312" flipH="1">
              <a:off x="2832" y="1584"/>
              <a:ext cx="192" cy="288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7" name="Oval 119"/>
            <p:cNvSpPr>
              <a:spLocks noChangeArrowheads="1"/>
            </p:cNvSpPr>
            <p:nvPr/>
          </p:nvSpPr>
          <p:spPr bwMode="auto">
            <a:xfrm>
              <a:off x="2592" y="1680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08" name="AutoShape 120"/>
            <p:cNvSpPr>
              <a:spLocks noChangeArrowheads="1"/>
            </p:cNvSpPr>
            <p:nvPr/>
          </p:nvSpPr>
          <p:spPr bwMode="auto">
            <a:xfrm rot="-5149774">
              <a:off x="2736" y="1872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2809" name="Group 121"/>
            <p:cNvGrpSpPr>
              <a:grpSpLocks/>
            </p:cNvGrpSpPr>
            <p:nvPr/>
          </p:nvGrpSpPr>
          <p:grpSpPr bwMode="auto">
            <a:xfrm>
              <a:off x="2640" y="1728"/>
              <a:ext cx="144" cy="144"/>
              <a:chOff x="3744" y="1776"/>
              <a:chExt cx="336" cy="336"/>
            </a:xfrm>
          </p:grpSpPr>
          <p:sp>
            <p:nvSpPr>
              <p:cNvPr id="2162810" name="Oval 122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11" name="Oval 123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2812" name="Group 124"/>
            <p:cNvGrpSpPr>
              <a:grpSpLocks/>
            </p:cNvGrpSpPr>
            <p:nvPr/>
          </p:nvGrpSpPr>
          <p:grpSpPr bwMode="auto">
            <a:xfrm>
              <a:off x="2832" y="1728"/>
              <a:ext cx="144" cy="144"/>
              <a:chOff x="3744" y="1776"/>
              <a:chExt cx="336" cy="336"/>
            </a:xfrm>
          </p:grpSpPr>
          <p:sp>
            <p:nvSpPr>
              <p:cNvPr id="2162813" name="Oval 125"/>
              <p:cNvSpPr>
                <a:spLocks noChangeArrowheads="1"/>
              </p:cNvSpPr>
              <p:nvPr/>
            </p:nvSpPr>
            <p:spPr bwMode="auto">
              <a:xfrm>
                <a:off x="3744" y="1776"/>
                <a:ext cx="336" cy="3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2814" name="Oval 126"/>
              <p:cNvSpPr>
                <a:spLocks noChangeArrowheads="1"/>
              </p:cNvSpPr>
              <p:nvPr/>
            </p:nvSpPr>
            <p:spPr bwMode="auto">
              <a:xfrm>
                <a:off x="3840" y="1872"/>
                <a:ext cx="192" cy="192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2815" name="Oval 127"/>
            <p:cNvSpPr>
              <a:spLocks noChangeArrowheads="1"/>
            </p:cNvSpPr>
            <p:nvPr/>
          </p:nvSpPr>
          <p:spPr bwMode="auto">
            <a:xfrm rot="1722357">
              <a:off x="2448" y="2352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16" name="Oval 128"/>
            <p:cNvSpPr>
              <a:spLocks noChangeArrowheads="1"/>
            </p:cNvSpPr>
            <p:nvPr/>
          </p:nvSpPr>
          <p:spPr bwMode="auto">
            <a:xfrm>
              <a:off x="2832" y="2400"/>
              <a:ext cx="240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17" name="Oval 129"/>
            <p:cNvSpPr>
              <a:spLocks noChangeArrowheads="1"/>
            </p:cNvSpPr>
            <p:nvPr/>
          </p:nvSpPr>
          <p:spPr bwMode="auto">
            <a:xfrm rot="-1373433">
              <a:off x="3171" y="1890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18" name="Oval 130"/>
            <p:cNvSpPr>
              <a:spLocks noChangeArrowheads="1"/>
            </p:cNvSpPr>
            <p:nvPr/>
          </p:nvSpPr>
          <p:spPr bwMode="auto">
            <a:xfrm rot="-1373433">
              <a:off x="2256" y="1824"/>
              <a:ext cx="144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62819" name="Line 131"/>
          <p:cNvSpPr>
            <a:spLocks noChangeShapeType="1"/>
          </p:cNvSpPr>
          <p:nvPr/>
        </p:nvSpPr>
        <p:spPr bwMode="auto">
          <a:xfrm flipV="1">
            <a:off x="4648200" y="2590800"/>
            <a:ext cx="2743200" cy="2286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2751" name="Rectangle 63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821" name="Rectangle 133"/>
          <p:cNvSpPr>
            <a:spLocks noChangeArrowheads="1"/>
          </p:cNvSpPr>
          <p:nvPr/>
        </p:nvSpPr>
        <p:spPr bwMode="auto">
          <a:xfrm>
            <a:off x="7239000" y="2514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822" name="Line 134"/>
          <p:cNvSpPr>
            <a:spLocks noChangeShapeType="1"/>
          </p:cNvSpPr>
          <p:nvPr/>
        </p:nvSpPr>
        <p:spPr bwMode="auto">
          <a:xfrm flipV="1">
            <a:off x="6019800" y="2362200"/>
            <a:ext cx="533400" cy="1371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2823" name="Rectangle 135"/>
          <p:cNvSpPr>
            <a:spLocks noChangeArrowheads="1"/>
          </p:cNvSpPr>
          <p:nvPr/>
        </p:nvSpPr>
        <p:spPr bwMode="auto">
          <a:xfrm>
            <a:off x="6400800" y="22098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824" name="Line 136"/>
          <p:cNvSpPr>
            <a:spLocks noChangeShapeType="1"/>
          </p:cNvSpPr>
          <p:nvPr/>
        </p:nvSpPr>
        <p:spPr bwMode="auto">
          <a:xfrm flipV="1">
            <a:off x="6096000" y="3657600"/>
            <a:ext cx="2286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2820" name="Rectangle 132"/>
          <p:cNvSpPr>
            <a:spLocks noChangeArrowheads="1"/>
          </p:cNvSpPr>
          <p:nvPr/>
        </p:nvSpPr>
        <p:spPr bwMode="auto">
          <a:xfrm>
            <a:off x="5943600" y="35814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2749" name="Rectangle 61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chemeClr val="tx1"/>
                </a:solidFill>
              </a:rPr>
              <a:t>More General Argument Required</a:t>
            </a:r>
          </a:p>
        </p:txBody>
      </p:sp>
      <p:sp>
        <p:nvSpPr>
          <p:cNvPr id="216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7543800" cy="3505200"/>
          </a:xfrm>
        </p:spPr>
        <p:txBody>
          <a:bodyPr/>
          <a:lstStyle/>
          <a:p>
            <a:r>
              <a:rPr lang="en-US" b="1"/>
              <a:t>Cover case in which scientist lags behind (using time as a cost)</a:t>
            </a:r>
            <a:endParaRPr lang="en-US" b="1" i="1"/>
          </a:p>
        </p:txBody>
      </p:sp>
      <p:sp>
        <p:nvSpPr>
          <p:cNvPr id="2165764" name="Line 4"/>
          <p:cNvSpPr>
            <a:spLocks noChangeShapeType="1"/>
          </p:cNvSpPr>
          <p:nvPr/>
        </p:nvSpPr>
        <p:spPr bwMode="auto">
          <a:xfrm flipV="1">
            <a:off x="1143000" y="3657600"/>
            <a:ext cx="7315200" cy="2362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5765" name="Rectangle 5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66" name="Rectangle 6"/>
          <p:cNvSpPr>
            <a:spLocks noChangeArrowheads="1"/>
          </p:cNvSpPr>
          <p:nvPr/>
        </p:nvSpPr>
        <p:spPr bwMode="auto">
          <a:xfrm>
            <a:off x="2667000" y="5334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67" name="Rectangle 7"/>
          <p:cNvSpPr>
            <a:spLocks noChangeArrowheads="1"/>
          </p:cNvSpPr>
          <p:nvPr/>
        </p:nvSpPr>
        <p:spPr bwMode="auto">
          <a:xfrm>
            <a:off x="6248400" y="4191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68" name="Rectangle 8"/>
          <p:cNvSpPr>
            <a:spLocks noChangeArrowheads="1"/>
          </p:cNvSpPr>
          <p:nvPr/>
        </p:nvSpPr>
        <p:spPr bwMode="auto">
          <a:xfrm>
            <a:off x="1028700" y="5842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5769" name="Group 9"/>
          <p:cNvGrpSpPr>
            <a:grpSpLocks/>
          </p:cNvGrpSpPr>
          <p:nvPr/>
        </p:nvGrpSpPr>
        <p:grpSpPr bwMode="auto">
          <a:xfrm flipH="1">
            <a:off x="457200" y="4724400"/>
            <a:ext cx="1143000" cy="1004888"/>
            <a:chOff x="3351" y="3168"/>
            <a:chExt cx="873" cy="768"/>
          </a:xfrm>
        </p:grpSpPr>
        <p:sp>
          <p:nvSpPr>
            <p:cNvPr id="2165770" name="Oval 10"/>
            <p:cNvSpPr>
              <a:spLocks noChangeArrowheads="1"/>
            </p:cNvSpPr>
            <p:nvPr/>
          </p:nvSpPr>
          <p:spPr bwMode="auto">
            <a:xfrm rot="-1373433">
              <a:off x="3351" y="3303"/>
              <a:ext cx="105" cy="86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1" name="Rectangle 11"/>
            <p:cNvSpPr>
              <a:spLocks noChangeArrowheads="1"/>
            </p:cNvSpPr>
            <p:nvPr/>
          </p:nvSpPr>
          <p:spPr bwMode="auto">
            <a:xfrm rot="1879721">
              <a:off x="3399" y="3444"/>
              <a:ext cx="313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2" name="Rectangle 12"/>
            <p:cNvSpPr>
              <a:spLocks noChangeArrowheads="1"/>
            </p:cNvSpPr>
            <p:nvPr/>
          </p:nvSpPr>
          <p:spPr bwMode="auto">
            <a:xfrm rot="-2120236">
              <a:off x="3870" y="3489"/>
              <a:ext cx="31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3" name="Rectangle 13"/>
            <p:cNvSpPr>
              <a:spLocks noChangeArrowheads="1"/>
            </p:cNvSpPr>
            <p:nvPr/>
          </p:nvSpPr>
          <p:spPr bwMode="auto">
            <a:xfrm>
              <a:off x="3870" y="3668"/>
              <a:ext cx="38" cy="22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4" name="Rectangle 14"/>
            <p:cNvSpPr>
              <a:spLocks noChangeArrowheads="1"/>
            </p:cNvSpPr>
            <p:nvPr/>
          </p:nvSpPr>
          <p:spPr bwMode="auto">
            <a:xfrm>
              <a:off x="3673" y="3713"/>
              <a:ext cx="39" cy="17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5" name="Oval 15"/>
            <p:cNvSpPr>
              <a:spLocks noChangeArrowheads="1"/>
            </p:cNvSpPr>
            <p:nvPr/>
          </p:nvSpPr>
          <p:spPr bwMode="auto">
            <a:xfrm>
              <a:off x="3595" y="3489"/>
              <a:ext cx="392" cy="26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76" name="Oval 16"/>
            <p:cNvSpPr>
              <a:spLocks noChangeArrowheads="1"/>
            </p:cNvSpPr>
            <p:nvPr/>
          </p:nvSpPr>
          <p:spPr bwMode="auto">
            <a:xfrm>
              <a:off x="3623" y="3168"/>
              <a:ext cx="314" cy="35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5777" name="Group 17"/>
            <p:cNvGrpSpPr>
              <a:grpSpLocks/>
            </p:cNvGrpSpPr>
            <p:nvPr/>
          </p:nvGrpSpPr>
          <p:grpSpPr bwMode="auto">
            <a:xfrm rot="18259277">
              <a:off x="3657" y="3247"/>
              <a:ext cx="118" cy="134"/>
              <a:chOff x="3801" y="3295"/>
              <a:chExt cx="118" cy="134"/>
            </a:xfrm>
          </p:grpSpPr>
          <p:sp>
            <p:nvSpPr>
              <p:cNvPr id="2165778" name="Oval 18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779" name="Oval 19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65780" name="Group 20"/>
            <p:cNvGrpSpPr>
              <a:grpSpLocks/>
            </p:cNvGrpSpPr>
            <p:nvPr/>
          </p:nvGrpSpPr>
          <p:grpSpPr bwMode="auto">
            <a:xfrm rot="18465996">
              <a:off x="3811" y="3247"/>
              <a:ext cx="118" cy="136"/>
              <a:chOff x="3955" y="3295"/>
              <a:chExt cx="118" cy="136"/>
            </a:xfrm>
          </p:grpSpPr>
          <p:sp>
            <p:nvSpPr>
              <p:cNvPr id="2165781" name="Oval 21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5782" name="Oval 22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5783" name="Oval 23"/>
            <p:cNvSpPr>
              <a:spLocks noChangeArrowheads="1"/>
            </p:cNvSpPr>
            <p:nvPr/>
          </p:nvSpPr>
          <p:spPr bwMode="auto">
            <a:xfrm rot="1722357">
              <a:off x="3516" y="3802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84" name="Oval 24"/>
            <p:cNvSpPr>
              <a:spLocks noChangeArrowheads="1"/>
            </p:cNvSpPr>
            <p:nvPr/>
          </p:nvSpPr>
          <p:spPr bwMode="auto">
            <a:xfrm>
              <a:off x="3830" y="3847"/>
              <a:ext cx="196" cy="89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85" name="Oval 25"/>
            <p:cNvSpPr>
              <a:spLocks noChangeArrowheads="1"/>
            </p:cNvSpPr>
            <p:nvPr/>
          </p:nvSpPr>
          <p:spPr bwMode="auto">
            <a:xfrm rot="-1373433">
              <a:off x="4106" y="3372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86" name="Oval 26"/>
            <p:cNvSpPr>
              <a:spLocks noChangeArrowheads="1"/>
            </p:cNvSpPr>
            <p:nvPr/>
          </p:nvSpPr>
          <p:spPr bwMode="auto">
            <a:xfrm rot="-1373433">
              <a:off x="3360" y="3310"/>
              <a:ext cx="118" cy="89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87" name="Freeform 27"/>
            <p:cNvSpPr>
              <a:spLocks/>
            </p:cNvSpPr>
            <p:nvPr/>
          </p:nvSpPr>
          <p:spPr bwMode="auto">
            <a:xfrm>
              <a:off x="3744" y="3456"/>
              <a:ext cx="60" cy="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2" y="96"/>
                </a:cxn>
                <a:cxn ang="0">
                  <a:pos x="336" y="0"/>
                </a:cxn>
              </a:cxnLst>
              <a:rect l="0" t="0" r="r" b="b"/>
              <a:pathLst>
                <a:path w="336" h="96">
                  <a:moveTo>
                    <a:pt x="0" y="0"/>
                  </a:moveTo>
                  <a:cubicBezTo>
                    <a:pt x="68" y="48"/>
                    <a:pt x="136" y="96"/>
                    <a:pt x="192" y="96"/>
                  </a:cubicBezTo>
                  <a:cubicBezTo>
                    <a:pt x="248" y="96"/>
                    <a:pt x="292" y="48"/>
                    <a:pt x="336" y="0"/>
                  </a:cubicBezTo>
                </a:path>
              </a:pathLst>
            </a:cu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65789" name="Freeform 29"/>
          <p:cNvSpPr>
            <a:spLocks/>
          </p:cNvSpPr>
          <p:nvPr/>
        </p:nvSpPr>
        <p:spPr bwMode="auto">
          <a:xfrm>
            <a:off x="5897563" y="3314700"/>
            <a:ext cx="155575" cy="500063"/>
          </a:xfrm>
          <a:custGeom>
            <a:avLst/>
            <a:gdLst/>
            <a:ahLst/>
            <a:cxnLst>
              <a:cxn ang="0">
                <a:pos x="528" y="384"/>
              </a:cxn>
              <a:cxn ang="0">
                <a:pos x="96" y="384"/>
              </a:cxn>
              <a:cxn ang="0">
                <a:pos x="0" y="0"/>
              </a:cxn>
            </a:cxnLst>
            <a:rect l="0" t="0" r="r" b="b"/>
            <a:pathLst>
              <a:path w="528" h="448">
                <a:moveTo>
                  <a:pt x="528" y="384"/>
                </a:moveTo>
                <a:cubicBezTo>
                  <a:pt x="356" y="416"/>
                  <a:pt x="184" y="448"/>
                  <a:pt x="96" y="384"/>
                </a:cubicBezTo>
                <a:cubicBezTo>
                  <a:pt x="8" y="320"/>
                  <a:pt x="4" y="160"/>
                  <a:pt x="0" y="0"/>
                </a:cubicBezTo>
              </a:path>
            </a:pathLst>
          </a:custGeom>
          <a:noFill/>
          <a:ln w="57150" cmpd="sng">
            <a:solidFill>
              <a:schemeClr val="bg2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65790" name="Rectangle 30"/>
          <p:cNvSpPr>
            <a:spLocks noChangeArrowheads="1"/>
          </p:cNvSpPr>
          <p:nvPr/>
        </p:nvSpPr>
        <p:spPr bwMode="auto">
          <a:xfrm rot="1879721">
            <a:off x="5691188" y="3475038"/>
            <a:ext cx="414337" cy="53975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1" name="Rectangle 31"/>
          <p:cNvSpPr>
            <a:spLocks noChangeArrowheads="1"/>
          </p:cNvSpPr>
          <p:nvPr/>
        </p:nvSpPr>
        <p:spPr bwMode="auto">
          <a:xfrm rot="-2120236">
            <a:off x="6311900" y="3529013"/>
            <a:ext cx="414338" cy="53975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2" name="Rectangle 32"/>
          <p:cNvSpPr>
            <a:spLocks noChangeArrowheads="1"/>
          </p:cNvSpPr>
          <p:nvPr/>
        </p:nvSpPr>
        <p:spPr bwMode="auto">
          <a:xfrm>
            <a:off x="6311900" y="3743325"/>
            <a:ext cx="52388" cy="2667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3" name="Rectangle 33"/>
          <p:cNvSpPr>
            <a:spLocks noChangeArrowheads="1"/>
          </p:cNvSpPr>
          <p:nvPr/>
        </p:nvSpPr>
        <p:spPr bwMode="auto">
          <a:xfrm>
            <a:off x="6053138" y="3797300"/>
            <a:ext cx="52387" cy="212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4" name="Oval 34"/>
          <p:cNvSpPr>
            <a:spLocks noChangeArrowheads="1"/>
          </p:cNvSpPr>
          <p:nvPr/>
        </p:nvSpPr>
        <p:spPr bwMode="auto">
          <a:xfrm>
            <a:off x="5949950" y="3529013"/>
            <a:ext cx="517525" cy="3206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5" name="AutoShape 35"/>
          <p:cNvSpPr>
            <a:spLocks noChangeArrowheads="1"/>
          </p:cNvSpPr>
          <p:nvPr/>
        </p:nvSpPr>
        <p:spPr bwMode="auto">
          <a:xfrm rot="-2069312">
            <a:off x="5949950" y="3048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6" name="AutoShape 36"/>
          <p:cNvSpPr>
            <a:spLocks noChangeArrowheads="1"/>
          </p:cNvSpPr>
          <p:nvPr/>
        </p:nvSpPr>
        <p:spPr bwMode="auto">
          <a:xfrm rot="2069312" flipH="1">
            <a:off x="6261100" y="3048000"/>
            <a:ext cx="206375" cy="32067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7" name="Oval 37"/>
          <p:cNvSpPr>
            <a:spLocks noChangeArrowheads="1"/>
          </p:cNvSpPr>
          <p:nvPr/>
        </p:nvSpPr>
        <p:spPr bwMode="auto">
          <a:xfrm>
            <a:off x="6000750" y="3154363"/>
            <a:ext cx="415925" cy="4286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798" name="AutoShape 38"/>
          <p:cNvSpPr>
            <a:spLocks noChangeArrowheads="1"/>
          </p:cNvSpPr>
          <p:nvPr/>
        </p:nvSpPr>
        <p:spPr bwMode="auto">
          <a:xfrm rot="5149774" flipV="1">
            <a:off x="6155531" y="3372644"/>
            <a:ext cx="106363" cy="206375"/>
          </a:xfrm>
          <a:prstGeom prst="moon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65799" name="Group 39"/>
          <p:cNvGrpSpPr>
            <a:grpSpLocks/>
          </p:cNvGrpSpPr>
          <p:nvPr/>
        </p:nvGrpSpPr>
        <p:grpSpPr bwMode="auto">
          <a:xfrm>
            <a:off x="6053138" y="3208338"/>
            <a:ext cx="155575" cy="160337"/>
            <a:chOff x="3744" y="1776"/>
            <a:chExt cx="336" cy="336"/>
          </a:xfrm>
        </p:grpSpPr>
        <p:sp>
          <p:nvSpPr>
            <p:cNvPr id="2165800" name="Oval 40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801" name="Oval 41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65802" name="Group 42"/>
          <p:cNvGrpSpPr>
            <a:grpSpLocks/>
          </p:cNvGrpSpPr>
          <p:nvPr/>
        </p:nvGrpSpPr>
        <p:grpSpPr bwMode="auto">
          <a:xfrm>
            <a:off x="6261100" y="3208338"/>
            <a:ext cx="155575" cy="160337"/>
            <a:chOff x="3744" y="1776"/>
            <a:chExt cx="336" cy="336"/>
          </a:xfrm>
        </p:grpSpPr>
        <p:sp>
          <p:nvSpPr>
            <p:cNvPr id="2165803" name="Oval 43"/>
            <p:cNvSpPr>
              <a:spLocks noChangeArrowheads="1"/>
            </p:cNvSpPr>
            <p:nvPr/>
          </p:nvSpPr>
          <p:spPr bwMode="auto">
            <a:xfrm>
              <a:off x="3744" y="1776"/>
              <a:ext cx="336" cy="3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804" name="Oval 44"/>
            <p:cNvSpPr>
              <a:spLocks noChangeArrowheads="1"/>
            </p:cNvSpPr>
            <p:nvPr/>
          </p:nvSpPr>
          <p:spPr bwMode="auto">
            <a:xfrm>
              <a:off x="3840" y="187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65805" name="Oval 45"/>
          <p:cNvSpPr>
            <a:spLocks noChangeArrowheads="1"/>
          </p:cNvSpPr>
          <p:nvPr/>
        </p:nvSpPr>
        <p:spPr bwMode="auto">
          <a:xfrm rot="1722357">
            <a:off x="5846763" y="3903663"/>
            <a:ext cx="258762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06" name="Oval 46"/>
          <p:cNvSpPr>
            <a:spLocks noChangeArrowheads="1"/>
          </p:cNvSpPr>
          <p:nvPr/>
        </p:nvSpPr>
        <p:spPr bwMode="auto">
          <a:xfrm>
            <a:off x="6261100" y="3957638"/>
            <a:ext cx="258763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07" name="Oval 47"/>
          <p:cNvSpPr>
            <a:spLocks noChangeArrowheads="1"/>
          </p:cNvSpPr>
          <p:nvPr/>
        </p:nvSpPr>
        <p:spPr bwMode="auto">
          <a:xfrm rot="-1373433">
            <a:off x="6626225" y="3389313"/>
            <a:ext cx="155575" cy="106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08" name="Oval 48"/>
          <p:cNvSpPr>
            <a:spLocks noChangeArrowheads="1"/>
          </p:cNvSpPr>
          <p:nvPr/>
        </p:nvSpPr>
        <p:spPr bwMode="auto">
          <a:xfrm rot="-1373433">
            <a:off x="5638800" y="3314700"/>
            <a:ext cx="155575" cy="1079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10" name="Rectangle 50"/>
          <p:cNvSpPr>
            <a:spLocks noChangeArrowheads="1"/>
          </p:cNvSpPr>
          <p:nvPr/>
        </p:nvSpPr>
        <p:spPr bwMode="auto">
          <a:xfrm>
            <a:off x="4495800" y="48006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16" name="Rectangle 56"/>
          <p:cNvSpPr>
            <a:spLocks noChangeArrowheads="1"/>
          </p:cNvSpPr>
          <p:nvPr/>
        </p:nvSpPr>
        <p:spPr bwMode="auto">
          <a:xfrm>
            <a:off x="8343900" y="3556000"/>
            <a:ext cx="228600" cy="228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5817" name="Text Box 57"/>
          <p:cNvSpPr txBox="1">
            <a:spLocks noChangeArrowheads="1"/>
          </p:cNvSpPr>
          <p:nvPr/>
        </p:nvSpPr>
        <p:spPr bwMode="auto">
          <a:xfrm>
            <a:off x="4479925" y="262255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65818" name="Text Box 58"/>
          <p:cNvSpPr txBox="1">
            <a:spLocks noChangeArrowheads="1"/>
          </p:cNvSpPr>
          <p:nvPr/>
        </p:nvSpPr>
        <p:spPr bwMode="auto">
          <a:xfrm>
            <a:off x="4114800" y="2514600"/>
            <a:ext cx="1463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0"/>
              <a:t>Come on!</a:t>
            </a:r>
          </a:p>
        </p:txBody>
      </p:sp>
      <p:sp>
        <p:nvSpPr>
          <p:cNvPr id="2165819" name="Line 59"/>
          <p:cNvSpPr>
            <a:spLocks noChangeShapeType="1"/>
          </p:cNvSpPr>
          <p:nvPr/>
        </p:nvSpPr>
        <p:spPr bwMode="auto">
          <a:xfrm>
            <a:off x="5334000" y="30480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4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228600"/>
            <a:ext cx="8382000" cy="1325563"/>
          </a:xfrm>
        </p:spPr>
        <p:txBody>
          <a:bodyPr/>
          <a:lstStyle/>
          <a:p>
            <a:r>
              <a:rPr lang="en-US"/>
              <a:t>Infeasibility</a:t>
            </a:r>
          </a:p>
        </p:txBody>
      </p:sp>
      <p:sp>
        <p:nvSpPr>
          <p:cNvPr id="2026499" name="Rectangle 3"/>
          <p:cNvSpPr>
            <a:spLocks noChangeArrowheads="1"/>
          </p:cNvSpPr>
          <p:nvPr/>
        </p:nvSpPr>
        <p:spPr bwMode="auto">
          <a:xfrm>
            <a:off x="1066800" y="1524000"/>
            <a:ext cx="44196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Expense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b="0" i="0">
                <a:effectLst>
                  <a:outerShdw blurRad="38100" dist="38100" dir="2700000" algn="tl">
                    <a:srgbClr val="000000"/>
                  </a:outerShdw>
                </a:effectLst>
              </a:rPr>
              <a:t>Morality</a:t>
            </a:r>
          </a:p>
        </p:txBody>
      </p:sp>
      <p:sp>
        <p:nvSpPr>
          <p:cNvPr id="2026500" name="Line 4"/>
          <p:cNvSpPr>
            <a:spLocks noChangeShapeType="1"/>
          </p:cNvSpPr>
          <p:nvPr/>
        </p:nvSpPr>
        <p:spPr bwMode="auto">
          <a:xfrm flipH="1">
            <a:off x="9144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6501" name="Line 5"/>
          <p:cNvSpPr>
            <a:spLocks noChangeShapeType="1"/>
          </p:cNvSpPr>
          <p:nvPr/>
        </p:nvSpPr>
        <p:spPr bwMode="auto">
          <a:xfrm>
            <a:off x="914400" y="3581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6502" name="Text Box 6"/>
          <p:cNvSpPr txBox="1">
            <a:spLocks noChangeArrowheads="1"/>
          </p:cNvSpPr>
          <p:nvPr/>
        </p:nvSpPr>
        <p:spPr bwMode="auto">
          <a:xfrm>
            <a:off x="838200" y="5486400"/>
            <a:ext cx="1047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Lead</a:t>
            </a:r>
          </a:p>
        </p:txBody>
      </p:sp>
      <p:sp>
        <p:nvSpPr>
          <p:cNvPr id="2026503" name="Text Box 7"/>
          <p:cNvSpPr txBox="1">
            <a:spLocks noChangeArrowheads="1"/>
          </p:cNvSpPr>
          <p:nvPr/>
        </p:nvSpPr>
        <p:spPr bwMode="auto">
          <a:xfrm rot="-5400000">
            <a:off x="257175" y="4941888"/>
            <a:ext cx="677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IQ</a:t>
            </a:r>
          </a:p>
        </p:txBody>
      </p:sp>
      <p:grpSp>
        <p:nvGrpSpPr>
          <p:cNvPr id="2026504" name="Group 8"/>
          <p:cNvGrpSpPr>
            <a:grpSpLocks/>
          </p:cNvGrpSpPr>
          <p:nvPr/>
        </p:nvGrpSpPr>
        <p:grpSpPr bwMode="auto">
          <a:xfrm rot="5400000">
            <a:off x="1524000" y="3505200"/>
            <a:ext cx="1524000" cy="1676400"/>
            <a:chOff x="960" y="2208"/>
            <a:chExt cx="960" cy="1056"/>
          </a:xfrm>
        </p:grpSpPr>
        <p:sp>
          <p:nvSpPr>
            <p:cNvPr id="2026505" name="Oval 9"/>
            <p:cNvSpPr>
              <a:spLocks noChangeArrowheads="1"/>
            </p:cNvSpPr>
            <p:nvPr/>
          </p:nvSpPr>
          <p:spPr bwMode="auto">
            <a:xfrm>
              <a:off x="960" y="316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06" name="Oval 10"/>
            <p:cNvSpPr>
              <a:spLocks noChangeArrowheads="1"/>
            </p:cNvSpPr>
            <p:nvPr/>
          </p:nvSpPr>
          <p:spPr bwMode="auto">
            <a:xfrm>
              <a:off x="1200" y="307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07" name="Oval 11"/>
            <p:cNvSpPr>
              <a:spLocks noChangeArrowheads="1"/>
            </p:cNvSpPr>
            <p:nvPr/>
          </p:nvSpPr>
          <p:spPr bwMode="auto">
            <a:xfrm>
              <a:off x="1008" y="297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08" name="Oval 12"/>
            <p:cNvSpPr>
              <a:spLocks noChangeArrowheads="1"/>
            </p:cNvSpPr>
            <p:nvPr/>
          </p:nvSpPr>
          <p:spPr bwMode="auto">
            <a:xfrm>
              <a:off x="1152" y="273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09" name="Oval 13"/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0" name="Oval 14"/>
            <p:cNvSpPr>
              <a:spLocks noChangeArrowheads="1"/>
            </p:cNvSpPr>
            <p:nvPr/>
          </p:nvSpPr>
          <p:spPr bwMode="auto">
            <a:xfrm>
              <a:off x="13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1" name="Oval 15"/>
            <p:cNvSpPr>
              <a:spLocks noChangeArrowheads="1"/>
            </p:cNvSpPr>
            <p:nvPr/>
          </p:nvSpPr>
          <p:spPr bwMode="auto">
            <a:xfrm>
              <a:off x="13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2" name="Oval 16"/>
            <p:cNvSpPr>
              <a:spLocks noChangeArrowheads="1"/>
            </p:cNvSpPr>
            <p:nvPr/>
          </p:nvSpPr>
          <p:spPr bwMode="auto">
            <a:xfrm>
              <a:off x="153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3" name="Oval 17"/>
            <p:cNvSpPr>
              <a:spLocks noChangeArrowheads="1"/>
            </p:cNvSpPr>
            <p:nvPr/>
          </p:nvSpPr>
          <p:spPr bwMode="auto">
            <a:xfrm>
              <a:off x="1584" y="26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4" name="Oval 18"/>
            <p:cNvSpPr>
              <a:spLocks noChangeArrowheads="1"/>
            </p:cNvSpPr>
            <p:nvPr/>
          </p:nvSpPr>
          <p:spPr bwMode="auto">
            <a:xfrm>
              <a:off x="1776" y="249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5" name="Oval 19"/>
            <p:cNvSpPr>
              <a:spLocks noChangeArrowheads="1"/>
            </p:cNvSpPr>
            <p:nvPr/>
          </p:nvSpPr>
          <p:spPr bwMode="auto">
            <a:xfrm>
              <a:off x="1824" y="220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6" name="Oval 20"/>
            <p:cNvSpPr>
              <a:spLocks noChangeArrowheads="1"/>
            </p:cNvSpPr>
            <p:nvPr/>
          </p:nvSpPr>
          <p:spPr bwMode="auto">
            <a:xfrm>
              <a:off x="1584" y="292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17" name="Oval 21"/>
            <p:cNvSpPr>
              <a:spLocks noChangeArrowheads="1"/>
            </p:cNvSpPr>
            <p:nvPr/>
          </p:nvSpPr>
          <p:spPr bwMode="auto">
            <a:xfrm>
              <a:off x="1248" y="254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6518" name="Text Box 22"/>
          <p:cNvSpPr txBox="1">
            <a:spLocks noChangeArrowheads="1"/>
          </p:cNvSpPr>
          <p:nvPr/>
        </p:nvSpPr>
        <p:spPr bwMode="auto">
          <a:xfrm>
            <a:off x="3962400" y="3657600"/>
            <a:ext cx="2097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Just joking!</a:t>
            </a:r>
          </a:p>
        </p:txBody>
      </p:sp>
      <p:sp>
        <p:nvSpPr>
          <p:cNvPr id="2026519" name="Line 23"/>
          <p:cNvSpPr>
            <a:spLocks noChangeShapeType="1"/>
          </p:cNvSpPr>
          <p:nvPr/>
        </p:nvSpPr>
        <p:spPr bwMode="auto">
          <a:xfrm>
            <a:off x="52578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6520" name="Line 24"/>
          <p:cNvSpPr>
            <a:spLocks noChangeShapeType="1"/>
          </p:cNvSpPr>
          <p:nvPr/>
        </p:nvSpPr>
        <p:spPr bwMode="auto">
          <a:xfrm flipH="1" flipV="1">
            <a:off x="1066800" y="3276600"/>
            <a:ext cx="2514600" cy="2133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6521" name="Oval 25"/>
          <p:cNvSpPr>
            <a:spLocks noChangeArrowheads="1"/>
          </p:cNvSpPr>
          <p:nvPr/>
        </p:nvSpPr>
        <p:spPr bwMode="auto">
          <a:xfrm rot="-1373433">
            <a:off x="7086600" y="52435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2" name="Rectangle 26"/>
          <p:cNvSpPr>
            <a:spLocks noChangeArrowheads="1"/>
          </p:cNvSpPr>
          <p:nvPr/>
        </p:nvSpPr>
        <p:spPr bwMode="auto">
          <a:xfrm rot="1879721">
            <a:off x="7162800" y="54673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3" name="Rectangle 27"/>
          <p:cNvSpPr>
            <a:spLocks noChangeArrowheads="1"/>
          </p:cNvSpPr>
          <p:nvPr/>
        </p:nvSpPr>
        <p:spPr bwMode="auto">
          <a:xfrm rot="-2120236">
            <a:off x="7910513" y="55387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4" name="Rectangle 28"/>
          <p:cNvSpPr>
            <a:spLocks noChangeArrowheads="1"/>
          </p:cNvSpPr>
          <p:nvPr/>
        </p:nvSpPr>
        <p:spPr bwMode="auto">
          <a:xfrm>
            <a:off x="7910513" y="58229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5" name="Rectangle 29"/>
          <p:cNvSpPr>
            <a:spLocks noChangeArrowheads="1"/>
          </p:cNvSpPr>
          <p:nvPr/>
        </p:nvSpPr>
        <p:spPr bwMode="auto">
          <a:xfrm>
            <a:off x="7597775" y="58943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6" name="Oval 30"/>
          <p:cNvSpPr>
            <a:spLocks noChangeArrowheads="1"/>
          </p:cNvSpPr>
          <p:nvPr/>
        </p:nvSpPr>
        <p:spPr bwMode="auto">
          <a:xfrm>
            <a:off x="7473950" y="55387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7" name="Oval 31"/>
          <p:cNvSpPr>
            <a:spLocks noChangeArrowheads="1"/>
          </p:cNvSpPr>
          <p:nvPr/>
        </p:nvSpPr>
        <p:spPr bwMode="auto">
          <a:xfrm rot="1722357">
            <a:off x="7348538" y="60356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8" name="Oval 32"/>
          <p:cNvSpPr>
            <a:spLocks noChangeArrowheads="1"/>
          </p:cNvSpPr>
          <p:nvPr/>
        </p:nvSpPr>
        <p:spPr bwMode="auto">
          <a:xfrm>
            <a:off x="7847013" y="61071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29" name="Oval 33"/>
          <p:cNvSpPr>
            <a:spLocks noChangeArrowheads="1"/>
          </p:cNvSpPr>
          <p:nvPr/>
        </p:nvSpPr>
        <p:spPr bwMode="auto">
          <a:xfrm rot="-1373433">
            <a:off x="8285163" y="53530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30" name="Oval 34"/>
          <p:cNvSpPr>
            <a:spLocks noChangeArrowheads="1"/>
          </p:cNvSpPr>
          <p:nvPr/>
        </p:nvSpPr>
        <p:spPr bwMode="auto">
          <a:xfrm rot="-1373433">
            <a:off x="7100888" y="52546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6531" name="Group 35"/>
          <p:cNvGrpSpPr>
            <a:grpSpLocks/>
          </p:cNvGrpSpPr>
          <p:nvPr/>
        </p:nvGrpSpPr>
        <p:grpSpPr bwMode="auto">
          <a:xfrm>
            <a:off x="7696200" y="5562600"/>
            <a:ext cx="228600" cy="381000"/>
            <a:chOff x="4992" y="1776"/>
            <a:chExt cx="432" cy="720"/>
          </a:xfrm>
        </p:grpSpPr>
        <p:sp>
          <p:nvSpPr>
            <p:cNvPr id="2026532" name="Freeform 36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6533" name="Freeform 37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6534" name="Oval 38"/>
          <p:cNvSpPr>
            <a:spLocks noChangeArrowheads="1"/>
          </p:cNvSpPr>
          <p:nvPr/>
        </p:nvSpPr>
        <p:spPr bwMode="auto">
          <a:xfrm>
            <a:off x="7518400" y="50292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6535" name="Group 39"/>
          <p:cNvGrpSpPr>
            <a:grpSpLocks/>
          </p:cNvGrpSpPr>
          <p:nvPr/>
        </p:nvGrpSpPr>
        <p:grpSpPr bwMode="auto">
          <a:xfrm rot="18259277">
            <a:off x="7572375" y="5154613"/>
            <a:ext cx="187325" cy="212725"/>
            <a:chOff x="3801" y="3295"/>
            <a:chExt cx="118" cy="134"/>
          </a:xfrm>
        </p:grpSpPr>
        <p:sp>
          <p:nvSpPr>
            <p:cNvPr id="2026536" name="Oval 40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37" name="Oval 41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6538" name="Freeform 42"/>
          <p:cNvSpPr>
            <a:spLocks/>
          </p:cNvSpPr>
          <p:nvPr/>
        </p:nvSpPr>
        <p:spPr bwMode="auto">
          <a:xfrm flipV="1">
            <a:off x="7710488" y="54864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26539" name="Group 43"/>
          <p:cNvGrpSpPr>
            <a:grpSpLocks/>
          </p:cNvGrpSpPr>
          <p:nvPr/>
        </p:nvGrpSpPr>
        <p:grpSpPr bwMode="auto">
          <a:xfrm rot="18465996">
            <a:off x="7816850" y="5154613"/>
            <a:ext cx="187325" cy="215900"/>
            <a:chOff x="3955" y="3295"/>
            <a:chExt cx="118" cy="136"/>
          </a:xfrm>
        </p:grpSpPr>
        <p:sp>
          <p:nvSpPr>
            <p:cNvPr id="2026540" name="Oval 44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41" name="Oval 45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6546" name="Oval 50"/>
          <p:cNvSpPr>
            <a:spLocks noChangeArrowheads="1"/>
          </p:cNvSpPr>
          <p:nvPr/>
        </p:nvSpPr>
        <p:spPr bwMode="auto">
          <a:xfrm rot="-1373433">
            <a:off x="7086600" y="52435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47" name="Rectangle 51"/>
          <p:cNvSpPr>
            <a:spLocks noChangeArrowheads="1"/>
          </p:cNvSpPr>
          <p:nvPr/>
        </p:nvSpPr>
        <p:spPr bwMode="auto">
          <a:xfrm rot="1879721">
            <a:off x="7162800" y="5467350"/>
            <a:ext cx="496888" cy="7143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48" name="Rectangle 52"/>
          <p:cNvSpPr>
            <a:spLocks noChangeArrowheads="1"/>
          </p:cNvSpPr>
          <p:nvPr/>
        </p:nvSpPr>
        <p:spPr bwMode="auto">
          <a:xfrm rot="-2120236">
            <a:off x="7910513" y="5538788"/>
            <a:ext cx="495300" cy="71437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49" name="Rectangle 53"/>
          <p:cNvSpPr>
            <a:spLocks noChangeArrowheads="1"/>
          </p:cNvSpPr>
          <p:nvPr/>
        </p:nvSpPr>
        <p:spPr bwMode="auto">
          <a:xfrm>
            <a:off x="7910513" y="5822950"/>
            <a:ext cx="60325" cy="354013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0" name="Rectangle 54"/>
          <p:cNvSpPr>
            <a:spLocks noChangeArrowheads="1"/>
          </p:cNvSpPr>
          <p:nvPr/>
        </p:nvSpPr>
        <p:spPr bwMode="auto">
          <a:xfrm>
            <a:off x="7597775" y="5894388"/>
            <a:ext cx="61913" cy="282575"/>
          </a:xfrm>
          <a:prstGeom prst="rect">
            <a:avLst/>
          </a:prstGeom>
          <a:solidFill>
            <a:srgbClr val="96969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1" name="Oval 55"/>
          <p:cNvSpPr>
            <a:spLocks noChangeArrowheads="1"/>
          </p:cNvSpPr>
          <p:nvPr/>
        </p:nvSpPr>
        <p:spPr bwMode="auto">
          <a:xfrm>
            <a:off x="7473950" y="5538788"/>
            <a:ext cx="622300" cy="425450"/>
          </a:xfrm>
          <a:prstGeom prst="ellipse">
            <a:avLst/>
          </a:prstGeom>
          <a:solidFill>
            <a:srgbClr val="969696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2" name="Oval 56"/>
          <p:cNvSpPr>
            <a:spLocks noChangeArrowheads="1"/>
          </p:cNvSpPr>
          <p:nvPr/>
        </p:nvSpPr>
        <p:spPr bwMode="auto">
          <a:xfrm rot="1722357">
            <a:off x="7348538" y="60356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3" name="Oval 57"/>
          <p:cNvSpPr>
            <a:spLocks noChangeArrowheads="1"/>
          </p:cNvSpPr>
          <p:nvPr/>
        </p:nvSpPr>
        <p:spPr bwMode="auto">
          <a:xfrm>
            <a:off x="7847013" y="61071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4" name="Oval 58"/>
          <p:cNvSpPr>
            <a:spLocks noChangeArrowheads="1"/>
          </p:cNvSpPr>
          <p:nvPr/>
        </p:nvSpPr>
        <p:spPr bwMode="auto">
          <a:xfrm rot="-1373433">
            <a:off x="8285163" y="53530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55" name="Oval 59"/>
          <p:cNvSpPr>
            <a:spLocks noChangeArrowheads="1"/>
          </p:cNvSpPr>
          <p:nvPr/>
        </p:nvSpPr>
        <p:spPr bwMode="auto">
          <a:xfrm rot="-1373433">
            <a:off x="7100888" y="52546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6556" name="Group 60"/>
          <p:cNvGrpSpPr>
            <a:grpSpLocks/>
          </p:cNvGrpSpPr>
          <p:nvPr/>
        </p:nvGrpSpPr>
        <p:grpSpPr bwMode="auto">
          <a:xfrm>
            <a:off x="7696200" y="5562600"/>
            <a:ext cx="228600" cy="381000"/>
            <a:chOff x="4992" y="1776"/>
            <a:chExt cx="432" cy="720"/>
          </a:xfrm>
        </p:grpSpPr>
        <p:sp>
          <p:nvSpPr>
            <p:cNvPr id="2026557" name="Freeform 61"/>
            <p:cNvSpPr>
              <a:spLocks/>
            </p:cNvSpPr>
            <p:nvPr/>
          </p:nvSpPr>
          <p:spPr bwMode="auto">
            <a:xfrm>
              <a:off x="4992" y="1776"/>
              <a:ext cx="432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528"/>
                </a:cxn>
                <a:cxn ang="0">
                  <a:pos x="240" y="720"/>
                </a:cxn>
                <a:cxn ang="0">
                  <a:pos x="384" y="480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2" h="720">
                  <a:moveTo>
                    <a:pt x="0" y="0"/>
                  </a:moveTo>
                  <a:lnTo>
                    <a:pt x="96" y="528"/>
                  </a:lnTo>
                  <a:lnTo>
                    <a:pt x="240" y="720"/>
                  </a:lnTo>
                  <a:lnTo>
                    <a:pt x="384" y="480"/>
                  </a:lnTo>
                  <a:lnTo>
                    <a:pt x="4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6558" name="Freeform 62"/>
            <p:cNvSpPr>
              <a:spLocks/>
            </p:cNvSpPr>
            <p:nvPr/>
          </p:nvSpPr>
          <p:spPr bwMode="auto">
            <a:xfrm>
              <a:off x="5088" y="1776"/>
              <a:ext cx="240" cy="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" y="96"/>
                </a:cxn>
                <a:cxn ang="0">
                  <a:pos x="0" y="528"/>
                </a:cxn>
                <a:cxn ang="0">
                  <a:pos x="144" y="720"/>
                </a:cxn>
                <a:cxn ang="0">
                  <a:pos x="240" y="528"/>
                </a:cxn>
                <a:cxn ang="0">
                  <a:pos x="144" y="96"/>
                </a:cxn>
                <a:cxn ang="0">
                  <a:pos x="240" y="0"/>
                </a:cxn>
                <a:cxn ang="0">
                  <a:pos x="0" y="0"/>
                </a:cxn>
              </a:cxnLst>
              <a:rect l="0" t="0" r="r" b="b"/>
              <a:pathLst>
                <a:path w="240" h="720">
                  <a:moveTo>
                    <a:pt x="0" y="0"/>
                  </a:moveTo>
                  <a:lnTo>
                    <a:pt x="96" y="96"/>
                  </a:lnTo>
                  <a:lnTo>
                    <a:pt x="0" y="528"/>
                  </a:lnTo>
                  <a:lnTo>
                    <a:pt x="144" y="720"/>
                  </a:lnTo>
                  <a:lnTo>
                    <a:pt x="240" y="528"/>
                  </a:lnTo>
                  <a:lnTo>
                    <a:pt x="144" y="96"/>
                  </a:lnTo>
                  <a:lnTo>
                    <a:pt x="2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6559" name="Oval 63"/>
          <p:cNvSpPr>
            <a:spLocks noChangeArrowheads="1"/>
          </p:cNvSpPr>
          <p:nvPr/>
        </p:nvSpPr>
        <p:spPr bwMode="auto">
          <a:xfrm>
            <a:off x="7518400" y="50292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26560" name="Group 64"/>
          <p:cNvGrpSpPr>
            <a:grpSpLocks/>
          </p:cNvGrpSpPr>
          <p:nvPr/>
        </p:nvGrpSpPr>
        <p:grpSpPr bwMode="auto">
          <a:xfrm rot="18259277">
            <a:off x="7572375" y="5154613"/>
            <a:ext cx="187325" cy="212725"/>
            <a:chOff x="3801" y="3295"/>
            <a:chExt cx="118" cy="134"/>
          </a:xfrm>
        </p:grpSpPr>
        <p:sp>
          <p:nvSpPr>
            <p:cNvPr id="2026561" name="Oval 65"/>
            <p:cNvSpPr>
              <a:spLocks noChangeArrowheads="1"/>
            </p:cNvSpPr>
            <p:nvPr/>
          </p:nvSpPr>
          <p:spPr bwMode="auto">
            <a:xfrm>
              <a:off x="3801" y="3295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62" name="Oval 66"/>
            <p:cNvSpPr>
              <a:spLocks noChangeArrowheads="1"/>
            </p:cNvSpPr>
            <p:nvPr/>
          </p:nvSpPr>
          <p:spPr bwMode="auto">
            <a:xfrm>
              <a:off x="3828" y="3295"/>
              <a:ext cx="60" cy="6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6563" name="Freeform 67"/>
          <p:cNvSpPr>
            <a:spLocks/>
          </p:cNvSpPr>
          <p:nvPr/>
        </p:nvSpPr>
        <p:spPr bwMode="auto">
          <a:xfrm flipV="1">
            <a:off x="7710488" y="54864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26564" name="Group 68"/>
          <p:cNvGrpSpPr>
            <a:grpSpLocks/>
          </p:cNvGrpSpPr>
          <p:nvPr/>
        </p:nvGrpSpPr>
        <p:grpSpPr bwMode="auto">
          <a:xfrm rot="18465996">
            <a:off x="7816850" y="5154613"/>
            <a:ext cx="187325" cy="215900"/>
            <a:chOff x="3955" y="3295"/>
            <a:chExt cx="118" cy="136"/>
          </a:xfrm>
        </p:grpSpPr>
        <p:sp>
          <p:nvSpPr>
            <p:cNvPr id="2026565" name="Oval 69"/>
            <p:cNvSpPr>
              <a:spLocks noChangeArrowheads="1"/>
            </p:cNvSpPr>
            <p:nvPr/>
          </p:nvSpPr>
          <p:spPr bwMode="auto">
            <a:xfrm>
              <a:off x="3955" y="3297"/>
              <a:ext cx="118" cy="13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6566" name="Oval 70"/>
            <p:cNvSpPr>
              <a:spLocks noChangeArrowheads="1"/>
            </p:cNvSpPr>
            <p:nvPr/>
          </p:nvSpPr>
          <p:spPr bwMode="auto">
            <a:xfrm>
              <a:off x="3990" y="3295"/>
              <a:ext cx="68" cy="7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6567" name="Oval 71"/>
          <p:cNvSpPr>
            <a:spLocks noChangeArrowheads="1"/>
          </p:cNvSpPr>
          <p:nvPr/>
        </p:nvSpPr>
        <p:spPr bwMode="auto">
          <a:xfrm rot="-1373433">
            <a:off x="4648200" y="5319713"/>
            <a:ext cx="166688" cy="1365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68" name="Rectangle 72"/>
          <p:cNvSpPr>
            <a:spLocks noChangeArrowheads="1"/>
          </p:cNvSpPr>
          <p:nvPr/>
        </p:nvSpPr>
        <p:spPr bwMode="auto">
          <a:xfrm rot="1879721">
            <a:off x="4724400" y="5543550"/>
            <a:ext cx="496888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69" name="Rectangle 73"/>
          <p:cNvSpPr>
            <a:spLocks noChangeArrowheads="1"/>
          </p:cNvSpPr>
          <p:nvPr/>
        </p:nvSpPr>
        <p:spPr bwMode="auto">
          <a:xfrm rot="-2120236">
            <a:off x="5472113" y="5614988"/>
            <a:ext cx="4953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0" name="Rectangle 74"/>
          <p:cNvSpPr>
            <a:spLocks noChangeArrowheads="1"/>
          </p:cNvSpPr>
          <p:nvPr/>
        </p:nvSpPr>
        <p:spPr bwMode="auto">
          <a:xfrm>
            <a:off x="5472113" y="5899150"/>
            <a:ext cx="60325" cy="354013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1" name="Rectangle 75"/>
          <p:cNvSpPr>
            <a:spLocks noChangeArrowheads="1"/>
          </p:cNvSpPr>
          <p:nvPr/>
        </p:nvSpPr>
        <p:spPr bwMode="auto">
          <a:xfrm>
            <a:off x="5159375" y="5970588"/>
            <a:ext cx="61913" cy="282575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2" name="Oval 76"/>
          <p:cNvSpPr>
            <a:spLocks noChangeArrowheads="1"/>
          </p:cNvSpPr>
          <p:nvPr/>
        </p:nvSpPr>
        <p:spPr bwMode="auto">
          <a:xfrm>
            <a:off x="5035550" y="5614988"/>
            <a:ext cx="622300" cy="425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3" name="Oval 77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4" name="Oval 78"/>
          <p:cNvSpPr>
            <a:spLocks noChangeArrowheads="1"/>
          </p:cNvSpPr>
          <p:nvPr/>
        </p:nvSpPr>
        <p:spPr bwMode="auto">
          <a:xfrm rot="1722357">
            <a:off x="4910138" y="6111875"/>
            <a:ext cx="311150" cy="14128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5" name="Oval 79"/>
          <p:cNvSpPr>
            <a:spLocks noChangeArrowheads="1"/>
          </p:cNvSpPr>
          <p:nvPr/>
        </p:nvSpPr>
        <p:spPr bwMode="auto">
          <a:xfrm>
            <a:off x="5408613" y="6183313"/>
            <a:ext cx="311150" cy="141287"/>
          </a:xfrm>
          <a:prstGeom prst="ellipse">
            <a:avLst/>
          </a:prstGeom>
          <a:solidFill>
            <a:schemeClr val="bg2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6" name="Oval 80"/>
          <p:cNvSpPr>
            <a:spLocks noChangeArrowheads="1"/>
          </p:cNvSpPr>
          <p:nvPr/>
        </p:nvSpPr>
        <p:spPr bwMode="auto">
          <a:xfrm rot="-1373433">
            <a:off x="5846763" y="5429250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7" name="Oval 81"/>
          <p:cNvSpPr>
            <a:spLocks noChangeArrowheads="1"/>
          </p:cNvSpPr>
          <p:nvPr/>
        </p:nvSpPr>
        <p:spPr bwMode="auto">
          <a:xfrm rot="-1373433">
            <a:off x="4662488" y="5330825"/>
            <a:ext cx="187325" cy="141288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78" name="Freeform 82"/>
          <p:cNvSpPr>
            <a:spLocks/>
          </p:cNvSpPr>
          <p:nvPr/>
        </p:nvSpPr>
        <p:spPr bwMode="auto">
          <a:xfrm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6581" name="Oval 85"/>
          <p:cNvSpPr>
            <a:spLocks noChangeArrowheads="1"/>
          </p:cNvSpPr>
          <p:nvPr/>
        </p:nvSpPr>
        <p:spPr bwMode="auto">
          <a:xfrm>
            <a:off x="5080000" y="5105400"/>
            <a:ext cx="498475" cy="568325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6582" name="Freeform 86"/>
          <p:cNvSpPr>
            <a:spLocks/>
          </p:cNvSpPr>
          <p:nvPr/>
        </p:nvSpPr>
        <p:spPr bwMode="auto">
          <a:xfrm>
            <a:off x="5272088" y="5562600"/>
            <a:ext cx="95250" cy="50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96"/>
              </a:cxn>
              <a:cxn ang="0">
                <a:pos x="336" y="0"/>
              </a:cxn>
            </a:cxnLst>
            <a:rect l="0" t="0" r="r" b="b"/>
            <a:pathLst>
              <a:path w="336" h="96">
                <a:moveTo>
                  <a:pt x="0" y="0"/>
                </a:moveTo>
                <a:cubicBezTo>
                  <a:pt x="68" y="48"/>
                  <a:pt x="136" y="96"/>
                  <a:pt x="192" y="96"/>
                </a:cubicBezTo>
                <a:cubicBezTo>
                  <a:pt x="248" y="96"/>
                  <a:pt x="292" y="48"/>
                  <a:pt x="336" y="0"/>
                </a:cubicBez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026583" name="Group 87"/>
          <p:cNvGrpSpPr>
            <a:grpSpLocks/>
          </p:cNvGrpSpPr>
          <p:nvPr/>
        </p:nvGrpSpPr>
        <p:grpSpPr bwMode="auto">
          <a:xfrm>
            <a:off x="5121275" y="5243513"/>
            <a:ext cx="458788" cy="188912"/>
            <a:chOff x="3226" y="3303"/>
            <a:chExt cx="289" cy="119"/>
          </a:xfrm>
        </p:grpSpPr>
        <p:grpSp>
          <p:nvGrpSpPr>
            <p:cNvPr id="2026584" name="Group 88"/>
            <p:cNvGrpSpPr>
              <a:grpSpLocks/>
            </p:cNvGrpSpPr>
            <p:nvPr/>
          </p:nvGrpSpPr>
          <p:grpSpPr bwMode="auto">
            <a:xfrm rot="3340723" flipH="1">
              <a:off x="3234" y="3295"/>
              <a:ext cx="118" cy="134"/>
              <a:chOff x="3801" y="3295"/>
              <a:chExt cx="118" cy="134"/>
            </a:xfrm>
          </p:grpSpPr>
          <p:sp>
            <p:nvSpPr>
              <p:cNvPr id="2026585" name="Oval 89"/>
              <p:cNvSpPr>
                <a:spLocks noChangeArrowheads="1"/>
              </p:cNvSpPr>
              <p:nvPr/>
            </p:nvSpPr>
            <p:spPr bwMode="auto">
              <a:xfrm>
                <a:off x="3801" y="3295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6586" name="Oval 90"/>
              <p:cNvSpPr>
                <a:spLocks noChangeArrowheads="1"/>
              </p:cNvSpPr>
              <p:nvPr/>
            </p:nvSpPr>
            <p:spPr bwMode="auto">
              <a:xfrm>
                <a:off x="3828" y="3295"/>
                <a:ext cx="60" cy="65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26587" name="Group 91"/>
            <p:cNvGrpSpPr>
              <a:grpSpLocks/>
            </p:cNvGrpSpPr>
            <p:nvPr/>
          </p:nvGrpSpPr>
          <p:grpSpPr bwMode="auto">
            <a:xfrm rot="3134004" flipH="1">
              <a:off x="3388" y="3295"/>
              <a:ext cx="118" cy="136"/>
              <a:chOff x="3955" y="3295"/>
              <a:chExt cx="118" cy="136"/>
            </a:xfrm>
          </p:grpSpPr>
          <p:sp>
            <p:nvSpPr>
              <p:cNvPr id="2026588" name="Oval 92"/>
              <p:cNvSpPr>
                <a:spLocks noChangeArrowheads="1"/>
              </p:cNvSpPr>
              <p:nvPr/>
            </p:nvSpPr>
            <p:spPr bwMode="auto">
              <a:xfrm>
                <a:off x="3955" y="3297"/>
                <a:ext cx="118" cy="13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6589" name="Oval 93"/>
              <p:cNvSpPr>
                <a:spLocks noChangeArrowheads="1"/>
              </p:cNvSpPr>
              <p:nvPr/>
            </p:nvSpPr>
            <p:spPr bwMode="auto">
              <a:xfrm>
                <a:off x="3990" y="3295"/>
                <a:ext cx="68" cy="77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26590" name="Oval 94"/>
          <p:cNvSpPr>
            <a:spLocks noChangeArrowheads="1"/>
          </p:cNvSpPr>
          <p:nvPr/>
        </p:nvSpPr>
        <p:spPr bwMode="auto">
          <a:xfrm>
            <a:off x="5029200" y="4876800"/>
            <a:ext cx="533400" cy="152400"/>
          </a:xfrm>
          <a:prstGeom prst="ellipse">
            <a:avLst/>
          </a:prstGeom>
          <a:noFill/>
          <a:ln w="571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0628" name="Group 36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576" y="1680"/>
            <a:chExt cx="1536" cy="1392"/>
          </a:xfrm>
        </p:grpSpPr>
        <p:sp>
          <p:nvSpPr>
            <p:cNvPr id="110622" name="AutoShape 30"/>
            <p:cNvSpPr>
              <a:spLocks noChangeArrowheads="1"/>
            </p:cNvSpPr>
            <p:nvPr/>
          </p:nvSpPr>
          <p:spPr bwMode="auto">
            <a:xfrm>
              <a:off x="576" y="1680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5" name="AutoShape 33"/>
            <p:cNvSpPr>
              <a:spLocks noChangeArrowheads="1"/>
            </p:cNvSpPr>
            <p:nvPr/>
          </p:nvSpPr>
          <p:spPr bwMode="auto">
            <a:xfrm rot="5400000">
              <a:off x="1368" y="2136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26" name="Oval 34"/>
            <p:cNvSpPr>
              <a:spLocks noChangeArrowheads="1"/>
            </p:cNvSpPr>
            <p:nvPr/>
          </p:nvSpPr>
          <p:spPr bwMode="auto">
            <a:xfrm>
              <a:off x="2016" y="1920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1619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1620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21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22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1623" name="Oval 7"/>
          <p:cNvSpPr>
            <a:spLocks noChangeArrowheads="1"/>
          </p:cNvSpPr>
          <p:nvPr/>
        </p:nvSpPr>
        <p:spPr bwMode="auto">
          <a:xfrm>
            <a:off x="3276600" y="35052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2643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2644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5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46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4572000" y="35052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3667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3668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69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70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671" name="Oval 7"/>
          <p:cNvSpPr>
            <a:spLocks noChangeArrowheads="1"/>
          </p:cNvSpPr>
          <p:nvPr/>
        </p:nvSpPr>
        <p:spPr bwMode="auto">
          <a:xfrm>
            <a:off x="6781800" y="3581400"/>
            <a:ext cx="685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5715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5716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7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8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3" name="Rectangle 11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6739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6740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1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2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3" name="Oval 7"/>
          <p:cNvSpPr>
            <a:spLocks noChangeArrowheads="1"/>
          </p:cNvSpPr>
          <p:nvPr/>
        </p:nvSpPr>
        <p:spPr bwMode="auto">
          <a:xfrm>
            <a:off x="3276600" y="3505200"/>
            <a:ext cx="685800" cy="6858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8" name="Rectangle 12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7763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7764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765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766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7767" name="Oval 7"/>
          <p:cNvSpPr>
            <a:spLocks noChangeArrowheads="1"/>
          </p:cNvSpPr>
          <p:nvPr/>
        </p:nvSpPr>
        <p:spPr bwMode="auto">
          <a:xfrm>
            <a:off x="4572000" y="3505200"/>
            <a:ext cx="685800" cy="6858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771" name="Rectangle 11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8787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8788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89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0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6781800" y="3581400"/>
            <a:ext cx="685800" cy="6858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95" name="Rectangle 11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Empirical Effects</a:t>
            </a:r>
          </a:p>
        </p:txBody>
      </p:sp>
      <p:grpSp>
        <p:nvGrpSpPr>
          <p:cNvPr id="119811" name="Group 3"/>
          <p:cNvGrpSpPr>
            <a:grpSpLocks/>
          </p:cNvGrpSpPr>
          <p:nvPr/>
        </p:nvGrpSpPr>
        <p:grpSpPr bwMode="auto">
          <a:xfrm>
            <a:off x="914400" y="2667000"/>
            <a:ext cx="2438400" cy="2209800"/>
            <a:chOff x="1008" y="1728"/>
            <a:chExt cx="1536" cy="1392"/>
          </a:xfrm>
        </p:grpSpPr>
        <p:sp>
          <p:nvSpPr>
            <p:cNvPr id="119812" name="AutoShape 4"/>
            <p:cNvSpPr>
              <a:spLocks noChangeArrowheads="1"/>
            </p:cNvSpPr>
            <p:nvPr/>
          </p:nvSpPr>
          <p:spPr bwMode="auto">
            <a:xfrm>
              <a:off x="1008" y="1728"/>
              <a:ext cx="1152" cy="1392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3" name="AutoShape 5"/>
            <p:cNvSpPr>
              <a:spLocks noChangeArrowheads="1"/>
            </p:cNvSpPr>
            <p:nvPr/>
          </p:nvSpPr>
          <p:spPr bwMode="auto">
            <a:xfrm rot="5400000">
              <a:off x="1800" y="2184"/>
              <a:ext cx="912" cy="48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4" name="Oval 6"/>
            <p:cNvSpPr>
              <a:spLocks noChangeArrowheads="1"/>
            </p:cNvSpPr>
            <p:nvPr/>
          </p:nvSpPr>
          <p:spPr bwMode="auto">
            <a:xfrm>
              <a:off x="2448" y="1968"/>
              <a:ext cx="96" cy="91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2209800" y="5035550"/>
            <a:ext cx="4838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May take arbitrarily long to discover</a:t>
            </a:r>
          </a:p>
          <a:p>
            <a:r>
              <a:rPr lang="en-US" sz="2400" i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can’t be taken 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Empirical Theories</a:t>
            </a:r>
          </a:p>
        </p:txBody>
      </p:sp>
      <p:sp>
        <p:nvSpPr>
          <p:cNvPr id="125748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1524000"/>
          </a:xfrm>
          <a:noFill/>
          <a:ln/>
        </p:spPr>
        <p:txBody>
          <a:bodyPr/>
          <a:lstStyle/>
          <a:p>
            <a:r>
              <a:rPr lang="en-US"/>
              <a:t>True theory determined by which effects appear.</a:t>
            </a:r>
          </a:p>
        </p:txBody>
      </p:sp>
      <p:sp>
        <p:nvSpPr>
          <p:cNvPr id="1257484" name="Rectangle 12"/>
          <p:cNvSpPr>
            <a:spLocks noChangeArrowheads="1"/>
          </p:cNvSpPr>
          <p:nvPr/>
        </p:nvSpPr>
        <p:spPr bwMode="auto">
          <a:xfrm>
            <a:off x="31242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79" name="Oval 7"/>
          <p:cNvSpPr>
            <a:spLocks noChangeArrowheads="1"/>
          </p:cNvSpPr>
          <p:nvPr/>
        </p:nvSpPr>
        <p:spPr bwMode="auto">
          <a:xfrm>
            <a:off x="3284538" y="4700588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86" name="Rectangle 14"/>
          <p:cNvSpPr>
            <a:spLocks noChangeArrowheads="1"/>
          </p:cNvSpPr>
          <p:nvPr/>
        </p:nvSpPr>
        <p:spPr bwMode="auto">
          <a:xfrm>
            <a:off x="41910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87" name="Oval 15"/>
          <p:cNvSpPr>
            <a:spLocks noChangeArrowheads="1"/>
          </p:cNvSpPr>
          <p:nvPr/>
        </p:nvSpPr>
        <p:spPr bwMode="auto">
          <a:xfrm>
            <a:off x="4351338" y="4700588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88" name="Rectangle 16"/>
          <p:cNvSpPr>
            <a:spLocks noChangeArrowheads="1"/>
          </p:cNvSpPr>
          <p:nvPr/>
        </p:nvSpPr>
        <p:spPr bwMode="auto">
          <a:xfrm>
            <a:off x="5257800" y="4541838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89" name="Oval 17"/>
          <p:cNvSpPr>
            <a:spLocks noChangeArrowheads="1"/>
          </p:cNvSpPr>
          <p:nvPr/>
        </p:nvSpPr>
        <p:spPr bwMode="auto">
          <a:xfrm>
            <a:off x="5418138" y="4700588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0" name="Rectangle 18"/>
          <p:cNvSpPr>
            <a:spLocks noChangeArrowheads="1"/>
          </p:cNvSpPr>
          <p:nvPr/>
        </p:nvSpPr>
        <p:spPr bwMode="auto">
          <a:xfrm>
            <a:off x="20574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91" name="Oval 19"/>
          <p:cNvSpPr>
            <a:spLocks noChangeArrowheads="1"/>
          </p:cNvSpPr>
          <p:nvPr/>
        </p:nvSpPr>
        <p:spPr bwMode="auto">
          <a:xfrm>
            <a:off x="22177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2" name="Oval 20"/>
          <p:cNvSpPr>
            <a:spLocks noChangeArrowheads="1"/>
          </p:cNvSpPr>
          <p:nvPr/>
        </p:nvSpPr>
        <p:spPr bwMode="auto">
          <a:xfrm>
            <a:off x="26971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3" name="Rectangle 21"/>
          <p:cNvSpPr>
            <a:spLocks noChangeArrowheads="1"/>
          </p:cNvSpPr>
          <p:nvPr/>
        </p:nvSpPr>
        <p:spPr bwMode="auto">
          <a:xfrm>
            <a:off x="3924300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94" name="Oval 22"/>
          <p:cNvSpPr>
            <a:spLocks noChangeArrowheads="1"/>
          </p:cNvSpPr>
          <p:nvPr/>
        </p:nvSpPr>
        <p:spPr bwMode="auto">
          <a:xfrm>
            <a:off x="4084638" y="3687763"/>
            <a:ext cx="312737" cy="3127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5" name="Oval 23"/>
          <p:cNvSpPr>
            <a:spLocks noChangeArrowheads="1"/>
          </p:cNvSpPr>
          <p:nvPr/>
        </p:nvSpPr>
        <p:spPr bwMode="auto">
          <a:xfrm>
            <a:off x="4564063" y="3687763"/>
            <a:ext cx="312737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6" name="Rectangle 24"/>
          <p:cNvSpPr>
            <a:spLocks noChangeArrowheads="1"/>
          </p:cNvSpPr>
          <p:nvPr/>
        </p:nvSpPr>
        <p:spPr bwMode="auto">
          <a:xfrm>
            <a:off x="5737225" y="3527425"/>
            <a:ext cx="1120775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497" name="Oval 25"/>
          <p:cNvSpPr>
            <a:spLocks noChangeArrowheads="1"/>
          </p:cNvSpPr>
          <p:nvPr/>
        </p:nvSpPr>
        <p:spPr bwMode="auto">
          <a:xfrm>
            <a:off x="5897563" y="3687763"/>
            <a:ext cx="312737" cy="312737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8" name="Oval 26"/>
          <p:cNvSpPr>
            <a:spLocks noChangeArrowheads="1"/>
          </p:cNvSpPr>
          <p:nvPr/>
        </p:nvSpPr>
        <p:spPr bwMode="auto">
          <a:xfrm>
            <a:off x="6378575" y="3687763"/>
            <a:ext cx="311150" cy="312737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499" name="Rectangle 27"/>
          <p:cNvSpPr>
            <a:spLocks noChangeArrowheads="1"/>
          </p:cNvSpPr>
          <p:nvPr/>
        </p:nvSpPr>
        <p:spPr bwMode="auto">
          <a:xfrm>
            <a:off x="4191000" y="5554663"/>
            <a:ext cx="639763" cy="639762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501" name="Line 29"/>
          <p:cNvSpPr>
            <a:spLocks noChangeShapeType="1"/>
          </p:cNvSpPr>
          <p:nvPr/>
        </p:nvSpPr>
        <p:spPr bwMode="auto">
          <a:xfrm flipV="1">
            <a:off x="4511675" y="5181600"/>
            <a:ext cx="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2" name="Line 30"/>
          <p:cNvSpPr>
            <a:spLocks noChangeShapeType="1"/>
          </p:cNvSpPr>
          <p:nvPr/>
        </p:nvSpPr>
        <p:spPr bwMode="auto">
          <a:xfrm flipH="1" flipV="1">
            <a:off x="3551238" y="5181600"/>
            <a:ext cx="746125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3" name="Line 31"/>
          <p:cNvSpPr>
            <a:spLocks noChangeShapeType="1"/>
          </p:cNvSpPr>
          <p:nvPr/>
        </p:nvSpPr>
        <p:spPr bwMode="auto">
          <a:xfrm flipV="1">
            <a:off x="4724400" y="5181600"/>
            <a:ext cx="800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4" name="Line 32"/>
          <p:cNvSpPr>
            <a:spLocks noChangeShapeType="1"/>
          </p:cNvSpPr>
          <p:nvPr/>
        </p:nvSpPr>
        <p:spPr bwMode="auto">
          <a:xfrm flipH="1" flipV="1">
            <a:off x="2751138" y="4167188"/>
            <a:ext cx="693737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5" name="Line 33"/>
          <p:cNvSpPr>
            <a:spLocks noChangeShapeType="1"/>
          </p:cNvSpPr>
          <p:nvPr/>
        </p:nvSpPr>
        <p:spPr bwMode="auto">
          <a:xfrm flipV="1">
            <a:off x="5578475" y="4167188"/>
            <a:ext cx="58578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7" name="Line 35"/>
          <p:cNvSpPr>
            <a:spLocks noChangeShapeType="1"/>
          </p:cNvSpPr>
          <p:nvPr/>
        </p:nvSpPr>
        <p:spPr bwMode="auto">
          <a:xfrm flipV="1">
            <a:off x="3603625" y="4167188"/>
            <a:ext cx="6937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8" name="Line 36"/>
          <p:cNvSpPr>
            <a:spLocks noChangeShapeType="1"/>
          </p:cNvSpPr>
          <p:nvPr/>
        </p:nvSpPr>
        <p:spPr bwMode="auto">
          <a:xfrm flipH="1" flipV="1">
            <a:off x="4778375" y="4167188"/>
            <a:ext cx="639763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09" name="Line 37"/>
          <p:cNvSpPr>
            <a:spLocks noChangeShapeType="1"/>
          </p:cNvSpPr>
          <p:nvPr/>
        </p:nvSpPr>
        <p:spPr bwMode="auto">
          <a:xfrm flipH="1" flipV="1">
            <a:off x="2963863" y="4167188"/>
            <a:ext cx="1439862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10" name="Line 38"/>
          <p:cNvSpPr>
            <a:spLocks noChangeShapeType="1"/>
          </p:cNvSpPr>
          <p:nvPr/>
        </p:nvSpPr>
        <p:spPr bwMode="auto">
          <a:xfrm flipV="1">
            <a:off x="4670425" y="4167188"/>
            <a:ext cx="122713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11" name="Rectangle 39"/>
          <p:cNvSpPr>
            <a:spLocks noChangeArrowheads="1"/>
          </p:cNvSpPr>
          <p:nvPr/>
        </p:nvSpPr>
        <p:spPr bwMode="auto">
          <a:xfrm>
            <a:off x="3711575" y="2514600"/>
            <a:ext cx="1492250" cy="639763"/>
          </a:xfrm>
          <a:prstGeom prst="rect">
            <a:avLst/>
          </a:prstGeom>
          <a:solidFill>
            <a:srgbClr val="5F5F5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257512" name="Oval 40"/>
          <p:cNvSpPr>
            <a:spLocks noChangeArrowheads="1"/>
          </p:cNvSpPr>
          <p:nvPr/>
        </p:nvSpPr>
        <p:spPr bwMode="auto">
          <a:xfrm>
            <a:off x="3871913" y="2674938"/>
            <a:ext cx="311150" cy="3111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513" name="Oval 41"/>
          <p:cNvSpPr>
            <a:spLocks noChangeArrowheads="1"/>
          </p:cNvSpPr>
          <p:nvPr/>
        </p:nvSpPr>
        <p:spPr bwMode="auto">
          <a:xfrm>
            <a:off x="4724400" y="2674938"/>
            <a:ext cx="311150" cy="311150"/>
          </a:xfrm>
          <a:prstGeom prst="ellipse">
            <a:avLst/>
          </a:prstGeom>
          <a:solidFill>
            <a:srgbClr val="00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514" name="Oval 42"/>
          <p:cNvSpPr>
            <a:spLocks noChangeArrowheads="1"/>
          </p:cNvSpPr>
          <p:nvPr/>
        </p:nvSpPr>
        <p:spPr bwMode="auto">
          <a:xfrm>
            <a:off x="4297363" y="2674938"/>
            <a:ext cx="312737" cy="31115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7516" name="Line 44"/>
          <p:cNvSpPr>
            <a:spLocks noChangeShapeType="1"/>
          </p:cNvSpPr>
          <p:nvPr/>
        </p:nvSpPr>
        <p:spPr bwMode="auto">
          <a:xfrm flipV="1">
            <a:off x="2857500" y="3154363"/>
            <a:ext cx="80010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17" name="Line 45"/>
          <p:cNvSpPr>
            <a:spLocks noChangeShapeType="1"/>
          </p:cNvSpPr>
          <p:nvPr/>
        </p:nvSpPr>
        <p:spPr bwMode="auto">
          <a:xfrm flipH="1" flipV="1">
            <a:off x="5257800" y="3154363"/>
            <a:ext cx="746125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7518" name="Line 46"/>
          <p:cNvSpPr>
            <a:spLocks noChangeShapeType="1"/>
          </p:cNvSpPr>
          <p:nvPr/>
        </p:nvSpPr>
        <p:spPr bwMode="auto">
          <a:xfrm flipV="1">
            <a:off x="4511675" y="3154363"/>
            <a:ext cx="0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31170</TotalTime>
  <Words>3569</Words>
  <Application>Microsoft Office PowerPoint</Application>
  <PresentationFormat>On-screen Show (4:3)</PresentationFormat>
  <Paragraphs>988</Paragraphs>
  <Slides>152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152</vt:i4>
      </vt:variant>
    </vt:vector>
  </HeadingPairs>
  <TitlesOfParts>
    <vt:vector size="158" baseType="lpstr">
      <vt:lpstr>Arial</vt:lpstr>
      <vt:lpstr>Garamond</vt:lpstr>
      <vt:lpstr>Times New Roman</vt:lpstr>
      <vt:lpstr>Wingdings</vt:lpstr>
      <vt:lpstr>Symbol</vt:lpstr>
      <vt:lpstr>Stream</vt:lpstr>
      <vt:lpstr>Ockham’s Razor in Causal Discovery: A New Explanation</vt:lpstr>
      <vt:lpstr>I. Prediction vs. Policy </vt:lpstr>
      <vt:lpstr>Predictive Links</vt:lpstr>
      <vt:lpstr>Policy</vt:lpstr>
      <vt:lpstr>Policy</vt:lpstr>
      <vt:lpstr>Correlation is not Causation</vt:lpstr>
      <vt:lpstr>Standard Remedy</vt:lpstr>
      <vt:lpstr>Infeasibility</vt:lpstr>
      <vt:lpstr>Infeasibility</vt:lpstr>
      <vt:lpstr>Ironic Alliance</vt:lpstr>
      <vt:lpstr>Ironic Alliance</vt:lpstr>
      <vt:lpstr>Ironic Alliance</vt:lpstr>
      <vt:lpstr>II. Causes From Correlations </vt:lpstr>
      <vt:lpstr>Causal Discovery</vt:lpstr>
      <vt:lpstr>Basic Idea</vt:lpstr>
      <vt:lpstr>Compatibility</vt:lpstr>
      <vt:lpstr> Common Cause</vt:lpstr>
      <vt:lpstr> Causal Chain</vt:lpstr>
      <vt:lpstr> Common Effect</vt:lpstr>
      <vt:lpstr> Distinguishability</vt:lpstr>
      <vt:lpstr> Immediate Connections</vt:lpstr>
      <vt:lpstr> Recovery of Skeleton</vt:lpstr>
      <vt:lpstr> Orientation of Skeleton</vt:lpstr>
      <vt:lpstr> Orientation of Skeleton</vt:lpstr>
      <vt:lpstr>Causation from Correlation</vt:lpstr>
      <vt:lpstr>Causation from Correlation</vt:lpstr>
      <vt:lpstr>Brave New World for Policy</vt:lpstr>
      <vt:lpstr>III. The Catch </vt:lpstr>
      <vt:lpstr>Metaphysics vs. Inference</vt:lpstr>
      <vt:lpstr>Problem of Induction</vt:lpstr>
      <vt:lpstr>Bridging the Inductive Gap</vt:lpstr>
      <vt:lpstr>Inferential Instability</vt:lpstr>
      <vt:lpstr>Current Policy Analysis</vt:lpstr>
      <vt:lpstr>As Sample Size Increases…</vt:lpstr>
      <vt:lpstr>As Sample Size Increases Again…</vt:lpstr>
      <vt:lpstr>As Sample Size Increases Again…</vt:lpstr>
      <vt:lpstr>Typical Applications</vt:lpstr>
      <vt:lpstr> An Optimistic Concession</vt:lpstr>
      <vt:lpstr> Causal Flipping Theorem</vt:lpstr>
      <vt:lpstr> Causal Flipping Theorem </vt:lpstr>
      <vt:lpstr>The Crooked Course</vt:lpstr>
      <vt:lpstr>Extremist Reaction</vt:lpstr>
      <vt:lpstr>Moderate Reaction</vt:lpstr>
      <vt:lpstr>Skepticism Inverted</vt:lpstr>
      <vt:lpstr>Larger Proposal</vt:lpstr>
      <vt:lpstr>IV. Ockham’s Razor </vt:lpstr>
      <vt:lpstr>Which Theory is Right?</vt:lpstr>
      <vt:lpstr>Ockham Says:</vt:lpstr>
      <vt:lpstr>But Why?</vt:lpstr>
      <vt:lpstr>Puzzle</vt:lpstr>
      <vt:lpstr>Puzzle</vt:lpstr>
      <vt:lpstr>Puzzle</vt:lpstr>
      <vt:lpstr>Puzzle</vt:lpstr>
      <vt:lpstr>Puzzle</vt:lpstr>
      <vt:lpstr>Standard Accounts</vt:lpstr>
      <vt:lpstr>1. Bayesian Account</vt:lpstr>
      <vt:lpstr>2. Risk Minimization Acct.</vt:lpstr>
      <vt:lpstr>V. A New Foundation for Ockham’s Razor </vt:lpstr>
      <vt:lpstr>Connections to the Truth</vt:lpstr>
      <vt:lpstr>Middle Path</vt:lpstr>
      <vt:lpstr>Empirical Problems</vt:lpstr>
      <vt:lpstr>Empirical Methods</vt:lpstr>
      <vt:lpstr>Method Choice</vt:lpstr>
      <vt:lpstr>Aim: Converge to the Truth</vt:lpstr>
      <vt:lpstr>Retraction</vt:lpstr>
      <vt:lpstr>Aim: Eliminate Needless Retractions</vt:lpstr>
      <vt:lpstr>Aim: Eliminate Needless Retractions</vt:lpstr>
      <vt:lpstr>Aim: Eliminate Needless Delays to Retractions</vt:lpstr>
      <vt:lpstr>Aim: Eliminate Needless Delays to Retractions</vt:lpstr>
      <vt:lpstr>Why Timed Retractions?</vt:lpstr>
      <vt:lpstr>Easy Retraction Time Comparisons</vt:lpstr>
      <vt:lpstr>Worst-case Retraction Time Bounds</vt:lpstr>
      <vt:lpstr>Curve Fitting</vt:lpstr>
      <vt:lpstr>Curve Fitting</vt:lpstr>
      <vt:lpstr>Curve Fitting</vt:lpstr>
      <vt:lpstr>Curve Fitting</vt:lpstr>
      <vt:lpstr>Ockham</vt:lpstr>
      <vt:lpstr>Ockham</vt:lpstr>
      <vt:lpstr>Ockham</vt:lpstr>
      <vt:lpstr>Ockham</vt:lpstr>
      <vt:lpstr>Ockham Violation</vt:lpstr>
      <vt:lpstr>Ockham Violation</vt:lpstr>
      <vt:lpstr>Ockham Violation</vt:lpstr>
      <vt:lpstr>Ockham Violation</vt:lpstr>
      <vt:lpstr>Ockham Violation</vt:lpstr>
      <vt:lpstr>Violator’s Path</vt:lpstr>
      <vt:lpstr>Ockham Path</vt:lpstr>
      <vt:lpstr>More General Argument Required</vt:lpstr>
      <vt:lpstr>More General Argument Required</vt:lpstr>
      <vt:lpstr>Empirical Effects</vt:lpstr>
      <vt:lpstr>Empirical Effects</vt:lpstr>
      <vt:lpstr>Empirical Effects</vt:lpstr>
      <vt:lpstr>Empirical Effects</vt:lpstr>
      <vt:lpstr>Empirical Effects</vt:lpstr>
      <vt:lpstr>Empirical Effects</vt:lpstr>
      <vt:lpstr>Empirical Effects</vt:lpstr>
      <vt:lpstr>Empirical Effects</vt:lpstr>
      <vt:lpstr>Empirical Effects</vt:lpstr>
      <vt:lpstr>Empirical Theories</vt:lpstr>
      <vt:lpstr>Empirical Complexity</vt:lpstr>
      <vt:lpstr>Background Constraints</vt:lpstr>
      <vt:lpstr>Background Constraints</vt:lpstr>
      <vt:lpstr>Ockham’s Razor</vt:lpstr>
      <vt:lpstr>Weak Ockham’s Razor</vt:lpstr>
      <vt:lpstr>Stalwartness</vt:lpstr>
      <vt:lpstr>Stalwartness</vt:lpstr>
      <vt:lpstr>Timed Retraction Bounds</vt:lpstr>
      <vt:lpstr>Efficiency of Method M at e</vt:lpstr>
      <vt:lpstr>M is Beaten at e</vt:lpstr>
      <vt:lpstr>Ockham Efficiency Theorem</vt:lpstr>
      <vt:lpstr>Example: Causal Inference</vt:lpstr>
      <vt:lpstr>Causal Discovery = Ockham’s Razor</vt:lpstr>
      <vt:lpstr>Ockham’s Razor</vt:lpstr>
      <vt:lpstr>Causal Discovery = Ockham’s Razor</vt:lpstr>
      <vt:lpstr>Causal Discovery = Ockham’s Razor</vt:lpstr>
      <vt:lpstr>Causal Discovery = Ockham’s Razor</vt:lpstr>
      <vt:lpstr>Causal Discovery = Ockham’s Razor</vt:lpstr>
      <vt:lpstr>IV. Simplicity Defined</vt:lpstr>
      <vt:lpstr>Approach</vt:lpstr>
      <vt:lpstr>Empirical Problems</vt:lpstr>
      <vt:lpstr>Simplicity Concepts</vt:lpstr>
      <vt:lpstr>Empirical Complexity Defined</vt:lpstr>
      <vt:lpstr>Applications</vt:lpstr>
      <vt:lpstr>General Ockham Efficiency Theorem</vt:lpstr>
      <vt:lpstr>Conclusions</vt:lpstr>
      <vt:lpstr>Future Directions</vt:lpstr>
      <vt:lpstr>Suggested Reading</vt:lpstr>
      <vt:lpstr>1. Prior Simplicity Bias</vt:lpstr>
      <vt:lpstr>More Subtle Version</vt:lpstr>
      <vt:lpstr>However…</vt:lpstr>
      <vt:lpstr>The Real Miracle</vt:lpstr>
      <vt:lpstr>Standard Paradox of Indifference</vt:lpstr>
      <vt:lpstr>The Ellsberg Paradox</vt:lpstr>
      <vt:lpstr>Human Preference</vt:lpstr>
      <vt:lpstr>Human View</vt:lpstr>
      <vt:lpstr>Bayesian “Rationality”</vt:lpstr>
      <vt:lpstr>In Any Event</vt:lpstr>
      <vt:lpstr>Bayesian Convergence</vt:lpstr>
      <vt:lpstr>Bayesian Convergence</vt:lpstr>
      <vt:lpstr>Bayesian Convergence</vt:lpstr>
      <vt:lpstr>Bayesian Convergence</vt:lpstr>
      <vt:lpstr>Bayesian Convergence</vt:lpstr>
      <vt:lpstr>Convergence</vt:lpstr>
      <vt:lpstr>Summary of Bayesian Approach</vt:lpstr>
      <vt:lpstr> 2. Risk Minimization</vt:lpstr>
      <vt:lpstr> Unconstrained Estimates</vt:lpstr>
      <vt:lpstr> </vt:lpstr>
      <vt:lpstr> Constrained Estimates</vt:lpstr>
      <vt:lpstr> Doesn’t Find True Theory</vt:lpstr>
      <vt:lpstr> Makes Sense</vt:lpstr>
      <vt:lpstr> But Not When Truth Matters</vt:lpstr>
      <vt:lpstr>Examples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Ockham’s Razor Helps You Find the Truth</dc:title>
  <dc:creator>Kevin T. Kelly</dc:creator>
  <cp:lastModifiedBy>kk3n</cp:lastModifiedBy>
  <cp:revision>4063</cp:revision>
  <dcterms:created xsi:type="dcterms:W3CDTF">2004-06-01T19:15:38Z</dcterms:created>
  <dcterms:modified xsi:type="dcterms:W3CDTF">2010-05-31T20:32:28Z</dcterms:modified>
</cp:coreProperties>
</file>