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46"/>
  </p:notesMasterIdLst>
  <p:sldIdLst>
    <p:sldId id="309" r:id="rId2"/>
    <p:sldId id="312" r:id="rId3"/>
    <p:sldId id="313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339" r:id="rId16"/>
    <p:sldId id="340" r:id="rId17"/>
    <p:sldId id="338" r:id="rId18"/>
    <p:sldId id="342" r:id="rId19"/>
    <p:sldId id="273" r:id="rId20"/>
    <p:sldId id="314" r:id="rId21"/>
    <p:sldId id="275" r:id="rId22"/>
    <p:sldId id="332" r:id="rId23"/>
    <p:sldId id="326" r:id="rId24"/>
    <p:sldId id="327" r:id="rId25"/>
    <p:sldId id="328" r:id="rId26"/>
    <p:sldId id="329" r:id="rId27"/>
    <p:sldId id="333" r:id="rId28"/>
    <p:sldId id="283" r:id="rId29"/>
    <p:sldId id="336" r:id="rId30"/>
    <p:sldId id="285" r:id="rId31"/>
    <p:sldId id="288" r:id="rId32"/>
    <p:sldId id="345" r:id="rId33"/>
    <p:sldId id="347" r:id="rId34"/>
    <p:sldId id="346" r:id="rId35"/>
    <p:sldId id="293" r:id="rId36"/>
    <p:sldId id="320" r:id="rId37"/>
    <p:sldId id="319" r:id="rId38"/>
    <p:sldId id="321" r:id="rId39"/>
    <p:sldId id="324" r:id="rId40"/>
    <p:sldId id="323" r:id="rId41"/>
    <p:sldId id="294" r:id="rId42"/>
    <p:sldId id="331" r:id="rId43"/>
    <p:sldId id="295" r:id="rId44"/>
    <p:sldId id="337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8DA5"/>
    <a:srgbClr val="E22ACC"/>
    <a:srgbClr val="00D6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706" autoAdjust="0"/>
  </p:normalViewPr>
  <p:slideViewPr>
    <p:cSldViewPr>
      <p:cViewPr varScale="1">
        <p:scale>
          <a:sx n="62" d="100"/>
          <a:sy n="62" d="100"/>
        </p:scale>
        <p:origin x="58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9DAFC95-3A56-4E97-88A0-49B77C73CF77}" type="datetimeFigureOut">
              <a:rPr lang="en-US"/>
              <a:pPr>
                <a:defRPr/>
              </a:pPr>
              <a:t>5/5/2017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1FEB8FD-5352-406E-84DF-3361368482F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3A86193-8985-41A4-9666-B7E859B9A424}" type="slidenum">
              <a:rPr lang="en-US" altLang="en-US">
                <a:latin typeface="Calibri" panose="020F0502020204030204" pitchFamily="34" charset="0"/>
              </a:rPr>
              <a:pPr eaLnBrk="1" hangingPunct="1"/>
              <a:t>19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5FF8BC2-17F8-4727-AD1C-6093CA71C1E5}" type="slidenum">
              <a:rPr lang="en-US" altLang="en-US">
                <a:latin typeface="Calibri" panose="020F0502020204030204" pitchFamily="34" charset="0"/>
              </a:rPr>
              <a:pPr eaLnBrk="1" hangingPunct="1"/>
              <a:t>20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D657DB2-AC4C-48CE-A8FD-9CC1AFA03D6C}" type="slidenum">
              <a:rPr lang="en-US" altLang="en-US">
                <a:latin typeface="Calibri" panose="020F0502020204030204" pitchFamily="34" charset="0"/>
              </a:rPr>
              <a:pPr eaLnBrk="1" hangingPunct="1"/>
              <a:t>29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15B9E1C-9D82-49A7-B455-8FF4477D3552}" type="slidenum">
              <a:rPr lang="en-US" altLang="en-US">
                <a:latin typeface="Calibri" panose="020F0502020204030204" pitchFamily="34" charset="0"/>
              </a:rPr>
              <a:pPr eaLnBrk="1" hangingPunct="1"/>
              <a:t>37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2301C68-C37A-4346-9E31-258DE2974AB6}" type="slidenum">
              <a:rPr lang="en-US" altLang="en-US">
                <a:latin typeface="Calibri" panose="020F0502020204030204" pitchFamily="34" charset="0"/>
              </a:rPr>
              <a:pPr eaLnBrk="1" hangingPunct="1"/>
              <a:t>38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D842D-E0AA-4495-AA27-F0523432EEA8}" type="datetimeFigureOut">
              <a:rPr lang="en-US"/>
              <a:pPr>
                <a:defRPr/>
              </a:pPr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1ABD55-9693-4E0B-9B09-AD64F30A9C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3677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90DCB-4CA5-4CAC-BBB4-FE05F5A04E5D}" type="datetimeFigureOut">
              <a:rPr lang="en-US"/>
              <a:pPr>
                <a:defRPr/>
              </a:pPr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2B5A5-F5D0-4935-9B34-298DBD8C70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172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ABD9C-C785-4E4F-AA29-EB0DC55F215C}" type="datetimeFigureOut">
              <a:rPr lang="en-US"/>
              <a:pPr>
                <a:defRPr/>
              </a:pPr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8B40A-A0AE-4B06-9C6A-A8F35ECCC3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0297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07C8A-F795-4929-A515-BB1778885AC1}" type="datetimeFigureOut">
              <a:rPr lang="en-US"/>
              <a:pPr>
                <a:defRPr/>
              </a:pPr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34D16-F33E-472C-A863-F85B3BBC29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748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84628-E742-428C-B276-567753605EBA}" type="datetimeFigureOut">
              <a:rPr lang="en-US"/>
              <a:pPr>
                <a:defRPr/>
              </a:pPr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4B08C-5AD2-483D-B00D-F5291F9924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5167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BB919-92E1-4CC7-9BAA-26088A9A6125}" type="datetimeFigureOut">
              <a:rPr lang="en-US"/>
              <a:pPr>
                <a:defRPr/>
              </a:pPr>
              <a:t>5/5/2017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5C1AFC-D2C3-41EA-8359-E79EC3BBA9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7990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E05FC-D7E2-4893-8B66-F6BE66FF9302}" type="datetimeFigureOut">
              <a:rPr lang="en-US"/>
              <a:pPr>
                <a:defRPr/>
              </a:pPr>
              <a:t>5/5/2017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4A209E-B80D-47BB-A81E-E7A002D538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49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D8818-A7BC-48D3-B988-05DF6FAB33B2}" type="datetimeFigureOut">
              <a:rPr lang="en-US"/>
              <a:pPr>
                <a:defRPr/>
              </a:pPr>
              <a:t>5/5/2017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A2E7C-D2EE-49BA-95A1-4820C682BC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7678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C5103-6689-4908-B1DC-81F40179F48A}" type="datetimeFigureOut">
              <a:rPr lang="en-US"/>
              <a:pPr>
                <a:defRPr/>
              </a:pPr>
              <a:t>5/5/2017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A23F8-FC56-4810-B0BC-D949698C77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9689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A037C-3A24-469F-AD24-3E46BA78B616}" type="datetimeFigureOut">
              <a:rPr lang="en-US"/>
              <a:pPr>
                <a:defRPr/>
              </a:pPr>
              <a:t>5/5/2017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D468A6-73EE-4B94-B8AA-5642B49D0B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8505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FBE43-36A6-43DA-ADE0-D144FFD1A403}" type="datetimeFigureOut">
              <a:rPr lang="en-US"/>
              <a:pPr>
                <a:defRPr/>
              </a:pPr>
              <a:t>5/5/2017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09B56D-8BE1-4F30-9752-E1B5E55C4A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9383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6F5949-5DFA-45D4-A946-19963AB916F8}" type="datetimeFigureOut">
              <a:rPr lang="en-US"/>
              <a:pPr>
                <a:defRPr/>
              </a:pPr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BF67F02-0F33-4EF6-AA14-9D1158105D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9144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685800" y="5181600"/>
            <a:ext cx="3657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C Sanjeev Kumar</a:t>
            </a: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Charly V. Joseph</a:t>
            </a: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Mewan Peter D’Almeida</a:t>
            </a: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Srinidhi K.</a:t>
            </a:r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8077200" y="0"/>
            <a:ext cx="9144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905000" y="2743200"/>
            <a:ext cx="27432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0" y="1447800"/>
            <a:ext cx="6646863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ZFS The Future Of File Systems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38600"/>
            <a:ext cx="801052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762000"/>
          <a:ext cx="8305800" cy="247332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5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7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Traditional Volumes</a:t>
                      </a:r>
                      <a:endParaRPr lang="en-US" sz="18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ZFS Pooled Storage</a:t>
                      </a:r>
                      <a:endParaRPr lang="en-US" sz="1800" dirty="0"/>
                    </a:p>
                  </a:txBody>
                  <a:tcPr marT="45708" marB="4570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165">
                <a:tc>
                  <a:txBody>
                    <a:bodyPr/>
                    <a:lstStyle/>
                    <a:p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Each file system has limited I/O bandwidth.</a:t>
                      </a:r>
                      <a:endParaRPr lang="en-US" sz="18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combined I/O bandwidth of all the devices in the storage pool is always available to each file system.</a:t>
                      </a:r>
                      <a:endParaRPr lang="en-US" sz="1800" dirty="0"/>
                    </a:p>
                  </a:txBody>
                  <a:tcPr marT="45708" marB="4570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415">
                <a:tc>
                  <a:txBody>
                    <a:bodyPr/>
                    <a:lstStyle/>
                    <a:p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Configuring a traditional file system with</a:t>
                      </a:r>
                    </a:p>
                    <a:p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volumes involves extensive command line or graphical user interface interaction and takes many hours to complete.</a:t>
                      </a:r>
                      <a:endParaRPr lang="en-US" sz="18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Creation of a similarly sized Solaris ZFS file system takes a few seconds.</a:t>
                      </a:r>
                      <a:endParaRPr lang="en-US" sz="1800" dirty="0"/>
                    </a:p>
                  </a:txBody>
                  <a:tcPr marT="45708" marB="4570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8534400" y="6477000"/>
            <a:ext cx="152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81200" y="2057400"/>
            <a:ext cx="27432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2590800"/>
            <a:ext cx="4191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accent6"/>
                </a:solidFill>
                <a:latin typeface="+mn-lt"/>
                <a:cs typeface="Arial" charset="0"/>
              </a:rPr>
              <a:t>Data Integrity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8686800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41719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435292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62400"/>
            <a:ext cx="42767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62400"/>
            <a:ext cx="435292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76200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8610600" y="6324600"/>
            <a:ext cx="381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437197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143000"/>
            <a:ext cx="4400550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533400"/>
            <a:ext cx="6858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Arial" charset="0"/>
              </a:rPr>
              <a:t>End-to-End Checksums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299085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95400"/>
            <a:ext cx="286702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19200"/>
            <a:ext cx="280035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" y="762000"/>
            <a:ext cx="6858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Arial" charset="0"/>
              </a:rPr>
              <a:t>Traditional Mirroring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3019425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00200"/>
            <a:ext cx="2847975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1524000"/>
            <a:ext cx="2847975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" y="762000"/>
            <a:ext cx="6858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Arial" charset="0"/>
              </a:rPr>
              <a:t>Self-Healing data in ZFS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" y="685800"/>
            <a:ext cx="18129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2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Arial" charset="0"/>
              </a:rPr>
              <a:t>Mirroring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447800"/>
            <a:ext cx="45720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GB" sz="2400" dirty="0">
                <a:latin typeface="+mn-lt"/>
                <a:cs typeface="Arial" charset="0"/>
              </a:rPr>
              <a:t> The easiest way to get high availability</a:t>
            </a:r>
          </a:p>
          <a:p>
            <a:pPr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GB" sz="2400" dirty="0">
                <a:latin typeface="+mn-lt"/>
                <a:cs typeface="Arial" charset="0"/>
              </a:rPr>
              <a:t> Half the size</a:t>
            </a:r>
          </a:p>
          <a:p>
            <a:pPr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GB" sz="2400" dirty="0">
                <a:latin typeface="+mn-lt"/>
                <a:cs typeface="Arial" charset="0"/>
              </a:rPr>
              <a:t> Higher read performance</a:t>
            </a:r>
            <a:endParaRPr lang="en-US" sz="2400" dirty="0">
              <a:latin typeface="+mn-lt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3429000"/>
            <a:ext cx="150177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2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Arial" charset="0"/>
              </a:rPr>
              <a:t>Striping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4343400"/>
            <a:ext cx="4572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GB" sz="2400" dirty="0">
                <a:latin typeface="+mn-lt"/>
                <a:cs typeface="Arial" charset="0"/>
              </a:rPr>
              <a:t> Higher performance</a:t>
            </a:r>
            <a:endParaRPr lang="sv-SE" sz="2400" dirty="0">
              <a:latin typeface="+mn-lt"/>
              <a:cs typeface="Arial" charset="0"/>
            </a:endParaRPr>
          </a:p>
          <a:p>
            <a:pPr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GB" sz="2400" dirty="0">
                <a:latin typeface="+mn-lt"/>
                <a:cs typeface="Arial" charset="0"/>
              </a:rPr>
              <a:t> Distributed across disks</a:t>
            </a:r>
          </a:p>
          <a:p>
            <a:pPr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GB" sz="2400" dirty="0">
                <a:latin typeface="+mn-lt"/>
                <a:cs typeface="Arial" charset="0"/>
              </a:rPr>
              <a:t> Work in parallel</a:t>
            </a:r>
            <a:endParaRPr lang="sv-SE" sz="2400" dirty="0">
              <a:latin typeface="+mn-lt"/>
              <a:cs typeface="Arial" charset="0"/>
            </a:endParaRPr>
          </a:p>
        </p:txBody>
      </p:sp>
      <p:pic>
        <p:nvPicPr>
          <p:cNvPr id="18439" name="Picture 7" descr="Mirroring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762000"/>
            <a:ext cx="2732088" cy="2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triping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81400"/>
            <a:ext cx="2732088" cy="2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48042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304800" y="1447800"/>
            <a:ext cx="2438400" cy="228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81400" y="685800"/>
            <a:ext cx="1646238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RAID-Z</a:t>
            </a:r>
            <a:endParaRPr lang="en-US" sz="4000" dirty="0">
              <a:latin typeface="+mn-lt"/>
              <a:cs typeface="+mn-cs"/>
            </a:endParaRPr>
          </a:p>
        </p:txBody>
      </p:sp>
      <p:pic>
        <p:nvPicPr>
          <p:cNvPr id="20485" name="Picture 2" descr="C:\Users\Mewan D'Almeida\Desktop\Hard-Disk-Default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864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2" descr="C:\Users\Mewan D'Almeida\Desktop\Hard-Disk-Default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4864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2" descr="C:\Users\Mewan D'Almeida\Desktop\Hard-Disk-Default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4864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2" descr="C:\Users\Mewan D'Almeida\Desktop\Hard-Disk-Default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4864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2" descr="C:\Users\Mewan D'Almeida\Desktop\Hard-Disk-Default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4864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2" descr="C:\Users\Mewan D'Almeida\Desktop\Hard-Disk-Default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4864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2" descr="C:\Users\Mewan D'Almeida\Desktop\Hard-Disk-Default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4864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2" descr="C:\Users\Mewan D'Almeida\Desktop\Hard-Disk-Default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864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88" y="1295400"/>
            <a:ext cx="1928812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" name="Straight Connector 41"/>
          <p:cNvCxnSpPr>
            <a:endCxn id="38" idx="0"/>
          </p:cNvCxnSpPr>
          <p:nvPr/>
        </p:nvCxnSpPr>
        <p:spPr>
          <a:xfrm rot="5400000" flipH="1" flipV="1">
            <a:off x="3086100" y="1600200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304800" y="2057400"/>
            <a:ext cx="304800" cy="1676400"/>
          </a:xfrm>
          <a:prstGeom prst="rect">
            <a:avLst/>
          </a:prstGeom>
          <a:solidFill>
            <a:srgbClr val="00D6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609600" y="1905000"/>
            <a:ext cx="304800" cy="1828800"/>
          </a:xfrm>
          <a:prstGeom prst="rect">
            <a:avLst/>
          </a:prstGeom>
          <a:solidFill>
            <a:srgbClr val="00D6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914400" y="1981200"/>
            <a:ext cx="304800" cy="1752600"/>
          </a:xfrm>
          <a:prstGeom prst="rect">
            <a:avLst/>
          </a:prstGeom>
          <a:solidFill>
            <a:srgbClr val="00D6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1219200" y="1828800"/>
            <a:ext cx="304800" cy="1905000"/>
          </a:xfrm>
          <a:prstGeom prst="rect">
            <a:avLst/>
          </a:prstGeom>
          <a:solidFill>
            <a:srgbClr val="00D6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1524000" y="1752600"/>
            <a:ext cx="304800" cy="1981200"/>
          </a:xfrm>
          <a:prstGeom prst="rect">
            <a:avLst/>
          </a:prstGeom>
          <a:solidFill>
            <a:srgbClr val="00D6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1828800" y="1981200"/>
            <a:ext cx="304800" cy="1752600"/>
          </a:xfrm>
          <a:prstGeom prst="rect">
            <a:avLst/>
          </a:prstGeom>
          <a:solidFill>
            <a:srgbClr val="00D6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2438400" y="1828800"/>
            <a:ext cx="304800" cy="1905000"/>
          </a:xfrm>
          <a:prstGeom prst="rect">
            <a:avLst/>
          </a:prstGeom>
          <a:solidFill>
            <a:srgbClr val="00D6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2133600" y="2057400"/>
            <a:ext cx="304800" cy="1676400"/>
          </a:xfrm>
          <a:prstGeom prst="rect">
            <a:avLst/>
          </a:prstGeom>
          <a:solidFill>
            <a:srgbClr val="00D6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74" name="Straight Connector 73"/>
          <p:cNvCxnSpPr>
            <a:stCxn id="2052" idx="2"/>
            <a:endCxn id="2050" idx="0"/>
          </p:cNvCxnSpPr>
          <p:nvPr/>
        </p:nvCxnSpPr>
        <p:spPr>
          <a:xfrm rot="5400000">
            <a:off x="3155950" y="1300163"/>
            <a:ext cx="1677987" cy="66944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28" idx="0"/>
            <a:endCxn id="2052" idx="2"/>
          </p:cNvCxnSpPr>
          <p:nvPr/>
        </p:nvCxnSpPr>
        <p:spPr>
          <a:xfrm rot="5400000" flipH="1" flipV="1">
            <a:off x="3651250" y="1795463"/>
            <a:ext cx="1677987" cy="57038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30" idx="0"/>
            <a:endCxn id="2052" idx="2"/>
          </p:cNvCxnSpPr>
          <p:nvPr/>
        </p:nvCxnSpPr>
        <p:spPr>
          <a:xfrm rot="5400000" flipH="1" flipV="1">
            <a:off x="4146550" y="2290763"/>
            <a:ext cx="1677987" cy="47132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31" idx="0"/>
            <a:endCxn id="2052" idx="2"/>
          </p:cNvCxnSpPr>
          <p:nvPr/>
        </p:nvCxnSpPr>
        <p:spPr>
          <a:xfrm rot="5400000" flipH="1" flipV="1">
            <a:off x="4641850" y="2786063"/>
            <a:ext cx="1677987" cy="37226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32" idx="0"/>
            <a:endCxn id="2052" idx="2"/>
          </p:cNvCxnSpPr>
          <p:nvPr/>
        </p:nvCxnSpPr>
        <p:spPr>
          <a:xfrm rot="5400000" flipH="1" flipV="1">
            <a:off x="5137150" y="3281363"/>
            <a:ext cx="1677987" cy="27320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33" idx="0"/>
            <a:endCxn id="2052" idx="2"/>
          </p:cNvCxnSpPr>
          <p:nvPr/>
        </p:nvCxnSpPr>
        <p:spPr>
          <a:xfrm rot="5400000" flipH="1" flipV="1">
            <a:off x="5632450" y="3776663"/>
            <a:ext cx="1677987" cy="17414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34" idx="0"/>
            <a:endCxn id="2052" idx="2"/>
          </p:cNvCxnSpPr>
          <p:nvPr/>
        </p:nvCxnSpPr>
        <p:spPr>
          <a:xfrm rot="5400000" flipH="1" flipV="1">
            <a:off x="6127750" y="4271963"/>
            <a:ext cx="1677987" cy="7508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35" idx="0"/>
            <a:endCxn id="2052" idx="2"/>
          </p:cNvCxnSpPr>
          <p:nvPr/>
        </p:nvCxnSpPr>
        <p:spPr>
          <a:xfrm rot="16200000" flipV="1">
            <a:off x="6623050" y="4527551"/>
            <a:ext cx="1677987" cy="23971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5400000">
            <a:off x="1295400" y="5715000"/>
            <a:ext cx="609600" cy="45720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16200000" flipH="1">
            <a:off x="1295400" y="5715000"/>
            <a:ext cx="609600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609600" y="1905000"/>
            <a:ext cx="304800" cy="1828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03" name="Straight Connector 102"/>
          <p:cNvCxnSpPr/>
          <p:nvPr/>
        </p:nvCxnSpPr>
        <p:spPr>
          <a:xfrm rot="16200000" flipH="1">
            <a:off x="5257800" y="5715000"/>
            <a:ext cx="609600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rot="5400000">
            <a:off x="5257800" y="5715000"/>
            <a:ext cx="609600" cy="45720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1828800" y="1981200"/>
            <a:ext cx="304800" cy="1752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28800" y="2286000"/>
            <a:ext cx="28194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05000" y="2590800"/>
            <a:ext cx="28194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Introduction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304800" y="1447800"/>
            <a:ext cx="2438400" cy="228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81400" y="685800"/>
            <a:ext cx="1646238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RAID-Z</a:t>
            </a:r>
            <a:endParaRPr lang="en-US" sz="4000" dirty="0">
              <a:latin typeface="+mn-lt"/>
              <a:cs typeface="+mn-cs"/>
            </a:endParaRPr>
          </a:p>
        </p:txBody>
      </p:sp>
      <p:pic>
        <p:nvPicPr>
          <p:cNvPr id="21509" name="Picture 2" descr="C:\Users\Mewan D'Almeida\Desktop\Hard-Disk-Default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864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 descr="C:\Users\Mewan D'Almeida\Desktop\Hard-Disk-Default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4864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2" descr="C:\Users\Mewan D'Almeida\Desktop\Hard-Disk-Default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4864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2" descr="C:\Users\Mewan D'Almeida\Desktop\Hard-Disk-Default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4864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2" descr="C:\Users\Mewan D'Almeida\Desktop\Hard-Disk-Default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4864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 descr="C:\Users\Mewan D'Almeida\Desktop\Hard-Disk-Default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4864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2" descr="C:\Users\Mewan D'Almeida\Desktop\Hard-Disk-Default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4864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2" descr="C:\Users\Mewan D'Almeida\Desktop\Hard-Disk-Default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864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88" y="1295400"/>
            <a:ext cx="1928812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" name="Straight Connector 41"/>
          <p:cNvCxnSpPr>
            <a:endCxn id="38" idx="0"/>
          </p:cNvCxnSpPr>
          <p:nvPr/>
        </p:nvCxnSpPr>
        <p:spPr>
          <a:xfrm rot="5400000" flipH="1" flipV="1">
            <a:off x="2933700" y="1447800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304800" y="2057400"/>
            <a:ext cx="304800" cy="1676400"/>
          </a:xfrm>
          <a:prstGeom prst="rect">
            <a:avLst/>
          </a:prstGeom>
          <a:solidFill>
            <a:srgbClr val="00D6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609600" y="1905000"/>
            <a:ext cx="304800" cy="1828800"/>
          </a:xfrm>
          <a:prstGeom prst="rect">
            <a:avLst/>
          </a:prstGeom>
          <a:solidFill>
            <a:srgbClr val="00D6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914400" y="1981200"/>
            <a:ext cx="304800" cy="1752600"/>
          </a:xfrm>
          <a:prstGeom prst="rect">
            <a:avLst/>
          </a:prstGeom>
          <a:solidFill>
            <a:srgbClr val="00D6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1219200" y="1828800"/>
            <a:ext cx="304800" cy="1905000"/>
          </a:xfrm>
          <a:prstGeom prst="rect">
            <a:avLst/>
          </a:prstGeom>
          <a:solidFill>
            <a:srgbClr val="00D6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1524000" y="1752600"/>
            <a:ext cx="304800" cy="1981200"/>
          </a:xfrm>
          <a:prstGeom prst="rect">
            <a:avLst/>
          </a:prstGeom>
          <a:solidFill>
            <a:srgbClr val="00D6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1828800" y="1981200"/>
            <a:ext cx="304800" cy="1752600"/>
          </a:xfrm>
          <a:prstGeom prst="rect">
            <a:avLst/>
          </a:prstGeom>
          <a:solidFill>
            <a:srgbClr val="00D6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2438400" y="1828800"/>
            <a:ext cx="304800" cy="1905000"/>
          </a:xfrm>
          <a:prstGeom prst="rect">
            <a:avLst/>
          </a:prstGeom>
          <a:solidFill>
            <a:srgbClr val="00D6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2133600" y="2057400"/>
            <a:ext cx="304800" cy="1676400"/>
          </a:xfrm>
          <a:prstGeom prst="rect">
            <a:avLst/>
          </a:prstGeom>
          <a:solidFill>
            <a:srgbClr val="00D6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74" name="Straight Connector 73"/>
          <p:cNvCxnSpPr>
            <a:stCxn id="2052" idx="2"/>
            <a:endCxn id="2050" idx="0"/>
          </p:cNvCxnSpPr>
          <p:nvPr/>
        </p:nvCxnSpPr>
        <p:spPr>
          <a:xfrm rot="5400000">
            <a:off x="3155950" y="1300163"/>
            <a:ext cx="1677987" cy="66944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28" idx="0"/>
            <a:endCxn id="2052" idx="2"/>
          </p:cNvCxnSpPr>
          <p:nvPr/>
        </p:nvCxnSpPr>
        <p:spPr>
          <a:xfrm rot="5400000" flipH="1" flipV="1">
            <a:off x="3651250" y="1795463"/>
            <a:ext cx="1677987" cy="57038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30" idx="0"/>
            <a:endCxn id="2052" idx="2"/>
          </p:cNvCxnSpPr>
          <p:nvPr/>
        </p:nvCxnSpPr>
        <p:spPr>
          <a:xfrm rot="5400000" flipH="1" flipV="1">
            <a:off x="4146550" y="2290763"/>
            <a:ext cx="1677987" cy="47132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31" idx="0"/>
            <a:endCxn id="2052" idx="2"/>
          </p:cNvCxnSpPr>
          <p:nvPr/>
        </p:nvCxnSpPr>
        <p:spPr>
          <a:xfrm rot="5400000" flipH="1" flipV="1">
            <a:off x="4641850" y="2786063"/>
            <a:ext cx="1677987" cy="37226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32" idx="0"/>
            <a:endCxn id="2052" idx="2"/>
          </p:cNvCxnSpPr>
          <p:nvPr/>
        </p:nvCxnSpPr>
        <p:spPr>
          <a:xfrm rot="5400000" flipH="1" flipV="1">
            <a:off x="5137150" y="3281363"/>
            <a:ext cx="1677987" cy="27320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33" idx="0"/>
            <a:endCxn id="2052" idx="2"/>
          </p:cNvCxnSpPr>
          <p:nvPr/>
        </p:nvCxnSpPr>
        <p:spPr>
          <a:xfrm rot="5400000" flipH="1" flipV="1">
            <a:off x="5632450" y="3776663"/>
            <a:ext cx="1677987" cy="17414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34" idx="0"/>
            <a:endCxn id="2052" idx="2"/>
          </p:cNvCxnSpPr>
          <p:nvPr/>
        </p:nvCxnSpPr>
        <p:spPr>
          <a:xfrm rot="5400000" flipH="1" flipV="1">
            <a:off x="6127750" y="4271963"/>
            <a:ext cx="1677987" cy="7508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35" idx="0"/>
            <a:endCxn id="2052" idx="2"/>
          </p:cNvCxnSpPr>
          <p:nvPr/>
        </p:nvCxnSpPr>
        <p:spPr>
          <a:xfrm rot="16200000" flipV="1">
            <a:off x="6623050" y="4527551"/>
            <a:ext cx="1677987" cy="23971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609600" y="1905000"/>
            <a:ext cx="304800" cy="1828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1828800" y="1981200"/>
            <a:ext cx="304800" cy="1752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609600" y="1905000"/>
            <a:ext cx="304800" cy="1828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1828800" y="1981200"/>
            <a:ext cx="304800" cy="1752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8821738" cy="580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1905000" y="2209800"/>
            <a:ext cx="2743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1905000" y="2209800"/>
            <a:ext cx="27432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2057400"/>
            <a:ext cx="44958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accent6"/>
                </a:solidFill>
                <a:latin typeface="+mn-lt"/>
                <a:cs typeface="Arial" charset="0"/>
              </a:rPr>
              <a:t>Easier Administration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07415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762000"/>
            <a:ext cx="67056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Arial" charset="0"/>
              </a:rPr>
              <a:t>Resilvering of mirrors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1905000"/>
            <a:ext cx="8534400" cy="423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sz="2800" dirty="0">
                <a:latin typeface="+mn-lt"/>
                <a:cs typeface="Arial" charset="0"/>
              </a:rPr>
              <a:t> Resilvering (AKA resyncing, rebuilding, or reconstructing) is the process of repairing a damaged device using the contents of healthy devices.</a:t>
            </a:r>
          </a:p>
          <a:p>
            <a:pPr>
              <a:buClr>
                <a:schemeClr val="accent6"/>
              </a:buClr>
              <a:defRPr/>
            </a:pPr>
            <a:endParaRPr lang="en-US" sz="2800" dirty="0">
              <a:latin typeface="+mn-lt"/>
              <a:cs typeface="Arial" charset="0"/>
            </a:endParaRPr>
          </a:p>
          <a:p>
            <a:pPr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sz="2800" dirty="0">
                <a:latin typeface="+mn-lt"/>
                <a:cs typeface="Arial" charset="0"/>
              </a:rPr>
              <a:t> For a mirror, resilvering can be as simple as a whole-disk copy. For RAID-5 it's only slightly more complicated: instead of copying one disk to another, all of the other disks in the RAID-5 stripe must be XORed together.</a:t>
            </a:r>
          </a:p>
          <a:p>
            <a:pPr>
              <a:buClr>
                <a:schemeClr val="accent6"/>
              </a:buClr>
              <a:buFont typeface="Arial" pitchFamily="34" charset="0"/>
              <a:buChar char="•"/>
              <a:defRPr/>
            </a:pPr>
            <a:endParaRPr lang="en-US" sz="2300" dirty="0">
              <a:latin typeface="+mn-lt"/>
              <a:cs typeface="Arial" charset="0"/>
            </a:endParaRPr>
          </a:p>
          <a:p>
            <a:pPr>
              <a:buClr>
                <a:schemeClr val="accent6"/>
              </a:buClr>
              <a:buFont typeface="Arial" pitchFamily="34" charset="0"/>
              <a:buChar char="•"/>
              <a:defRPr/>
            </a:pPr>
            <a:endParaRPr lang="en-US" sz="2200" dirty="0">
              <a:latin typeface="+mn-lt"/>
              <a:cs typeface="Arial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762000"/>
            <a:ext cx="4735513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Arial" charset="0"/>
              </a:rPr>
              <a:t>Resilvering of mirrors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1295400"/>
            <a:ext cx="8686800" cy="48625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US" sz="2200" dirty="0">
              <a:latin typeface="+mn-lt"/>
              <a:cs typeface="Arial" charset="0"/>
            </a:endParaRPr>
          </a:p>
          <a:p>
            <a:pPr>
              <a:defRPr/>
            </a:pPr>
            <a:r>
              <a:rPr lang="en-US" sz="2400" dirty="0">
                <a:latin typeface="+mn-lt"/>
                <a:cs typeface="Arial" charset="0"/>
              </a:rPr>
              <a:t>The main advantages of this feature are as follows:</a:t>
            </a:r>
          </a:p>
          <a:p>
            <a:pPr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Arial" charset="0"/>
              </a:rPr>
              <a:t> ZFS only resilvers the minimum amount of necessary data.</a:t>
            </a:r>
          </a:p>
          <a:p>
            <a:pPr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Arial" charset="0"/>
              </a:rPr>
              <a:t> The entire disk can be resilvered in a matter of minutes or seconds, </a:t>
            </a:r>
          </a:p>
          <a:p>
            <a:pPr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Arial" charset="0"/>
              </a:rPr>
              <a:t> Resilvering is interruptible and safe. If the system loses power or is   rebooted, the resilvering process resumes exactly where it left off, without any need for manual intervention.</a:t>
            </a:r>
          </a:p>
          <a:p>
            <a:pPr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sz="2400" b="1" dirty="0">
                <a:latin typeface="+mn-lt"/>
                <a:cs typeface="Arial" charset="0"/>
              </a:rPr>
              <a:t> Transactional pruning.</a:t>
            </a:r>
            <a:r>
              <a:rPr lang="en-US" sz="2400" dirty="0">
                <a:latin typeface="+mn-lt"/>
                <a:cs typeface="Arial" charset="0"/>
              </a:rPr>
              <a:t> If a disk suffers a transient outage, it's not necessary to resilver the entire disk -- only the parts that have changed.</a:t>
            </a:r>
          </a:p>
          <a:p>
            <a:pPr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sz="2400" b="1" dirty="0">
                <a:latin typeface="+mn-lt"/>
                <a:cs typeface="Arial" charset="0"/>
              </a:rPr>
              <a:t> Live blocks only.</a:t>
            </a:r>
            <a:r>
              <a:rPr lang="en-US" sz="2400" dirty="0">
                <a:latin typeface="+mn-lt"/>
                <a:cs typeface="Arial" charset="0"/>
              </a:rPr>
              <a:t> ZFS doesn't waste time and I/O bandwidth copying free disk blocks because they're not part of the storage pool's block tree.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" y="762000"/>
            <a:ext cx="4735513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Arial" charset="0"/>
              </a:rPr>
              <a:t>Resilvering of mirrors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676400"/>
            <a:ext cx="8534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latin typeface="+mn-lt"/>
                <a:cs typeface="Arial" charset="0"/>
              </a:rPr>
              <a:t>Types of resilvering</a:t>
            </a:r>
            <a:r>
              <a:rPr lang="en-US" sz="3200" dirty="0">
                <a:solidFill>
                  <a:schemeClr val="accent6"/>
                </a:solidFill>
                <a:latin typeface="+mn-lt"/>
                <a:cs typeface="Arial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2667000"/>
            <a:ext cx="8534400" cy="2738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sz="3200" b="1" dirty="0">
                <a:latin typeface="+mn-lt"/>
                <a:cs typeface="Arial" charset="0"/>
              </a:rPr>
              <a:t> </a:t>
            </a:r>
            <a:r>
              <a:rPr lang="en-US" sz="2800" b="1" dirty="0">
                <a:latin typeface="+mn-lt"/>
                <a:cs typeface="Arial" charset="0"/>
              </a:rPr>
              <a:t>Top-down resilvering-</a:t>
            </a:r>
            <a:r>
              <a:rPr lang="en-US" sz="2800" dirty="0">
                <a:latin typeface="+mn-lt"/>
                <a:cs typeface="Arial" charset="0"/>
              </a:rPr>
              <a:t>the very first thing ZFS resilvers is the uberblock and the disk labels. Then it resilvers the pool-wide metadata; then each file system's metadata; and so on down the tree.</a:t>
            </a:r>
          </a:p>
          <a:p>
            <a:pPr>
              <a:buClr>
                <a:schemeClr val="accent6"/>
              </a:buClr>
              <a:defRPr/>
            </a:pPr>
            <a:endParaRPr lang="en-US" sz="2800" dirty="0">
              <a:latin typeface="+mn-lt"/>
              <a:cs typeface="Arial" charset="0"/>
            </a:endParaRPr>
          </a:p>
          <a:p>
            <a:pPr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sz="2800" b="1" dirty="0">
                <a:latin typeface="+mn-lt"/>
                <a:cs typeface="Arial" charset="0"/>
              </a:rPr>
              <a:t> Priority-based resilvering-</a:t>
            </a:r>
            <a:r>
              <a:rPr lang="en-US" sz="2800" dirty="0">
                <a:latin typeface="+mn-lt"/>
                <a:cs typeface="Arial" charset="0"/>
              </a:rPr>
              <a:t>Not yet implemented in ZFS.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1000" y="1447800"/>
            <a:ext cx="8382000" cy="4800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533400"/>
            <a:ext cx="40386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Arial" charset="0"/>
              </a:rPr>
              <a:t>Create ZFS Pools</a:t>
            </a:r>
            <a:endParaRPr lang="en-US" sz="4000" dirty="0">
              <a:solidFill>
                <a:schemeClr val="accent5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6"/>
              </a:buClr>
              <a:buFont typeface="Arial" charset="0"/>
              <a:buChar char="•"/>
              <a:defRPr/>
            </a:pPr>
            <a:r>
              <a:rPr lang="en-US" sz="2000" dirty="0"/>
              <a:t>Create a ZFS pool</a:t>
            </a:r>
          </a:p>
          <a:p>
            <a:pPr>
              <a:buClr>
                <a:schemeClr val="accent6"/>
              </a:buClr>
              <a:buFont typeface="Arial" charset="0"/>
              <a:buNone/>
              <a:defRPr/>
            </a:pPr>
            <a:r>
              <a:rPr lang="en-US" sz="2000" dirty="0"/>
              <a:t>	 </a:t>
            </a:r>
            <a:r>
              <a:rPr lang="en-US" sz="2000" i="1" dirty="0">
                <a:solidFill>
                  <a:schemeClr val="accent5">
                    <a:lumMod val="75000"/>
                  </a:schemeClr>
                </a:solidFill>
              </a:rPr>
              <a:t># zpool create tank c0d1 c1d0 c1d1</a:t>
            </a:r>
          </a:p>
          <a:p>
            <a:pPr>
              <a:buClr>
                <a:schemeClr val="accent6"/>
              </a:buClr>
              <a:buFont typeface="Arial" charset="0"/>
              <a:buNone/>
              <a:defRPr/>
            </a:pPr>
            <a:r>
              <a:rPr lang="en-US" sz="2000" i="1" dirty="0">
                <a:solidFill>
                  <a:schemeClr val="accent5">
                    <a:lumMod val="75000"/>
                  </a:schemeClr>
                </a:solidFill>
              </a:rPr>
              <a:t>	 # zpool list</a:t>
            </a:r>
          </a:p>
          <a:p>
            <a:pPr>
              <a:buClr>
                <a:schemeClr val="accent6"/>
              </a:buClr>
              <a:buFont typeface="Arial" charset="0"/>
              <a:buNone/>
              <a:defRPr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NAME                    SIZE        USED    AVAIL    CAP  HEALTH     ALTROOT</a:t>
            </a:r>
          </a:p>
          <a:p>
            <a:pPr>
              <a:buClr>
                <a:schemeClr val="accent6"/>
              </a:buClr>
              <a:buFont typeface="Arial" charset="0"/>
              <a:buNone/>
              <a:defRPr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tank                       23.8G     91K       23.8G     0%   ONLINE            -</a:t>
            </a:r>
          </a:p>
          <a:p>
            <a:pPr>
              <a:buClr>
                <a:schemeClr val="accent6"/>
              </a:buClr>
              <a:buFont typeface="Arial" charset="0"/>
              <a:buChar char="•"/>
              <a:defRPr/>
            </a:pPr>
            <a:r>
              <a:rPr lang="en-US" sz="2000" dirty="0"/>
              <a:t>Destroy a pool</a:t>
            </a:r>
          </a:p>
          <a:p>
            <a:pPr>
              <a:buClr>
                <a:schemeClr val="accent6"/>
              </a:buClr>
              <a:buFont typeface="Arial" charset="0"/>
              <a:buNone/>
              <a:defRPr/>
            </a:pPr>
            <a:r>
              <a:rPr lang="en-US" sz="2000" dirty="0"/>
              <a:t>	</a:t>
            </a:r>
            <a:r>
              <a:rPr lang="en-US" sz="2000" i="1" dirty="0">
                <a:solidFill>
                  <a:schemeClr val="accent5">
                    <a:lumMod val="75000"/>
                  </a:schemeClr>
                </a:solidFill>
              </a:rPr>
              <a:t># zpool destroy tank</a:t>
            </a:r>
          </a:p>
          <a:p>
            <a:pPr>
              <a:buClr>
                <a:schemeClr val="accent6"/>
              </a:buClr>
              <a:buFont typeface="Arial" charset="0"/>
              <a:buChar char="•"/>
              <a:defRPr/>
            </a:pPr>
            <a:r>
              <a:rPr lang="en-US" sz="2000" dirty="0"/>
              <a:t>Create a mirrored pool</a:t>
            </a:r>
          </a:p>
          <a:p>
            <a:pPr>
              <a:buFont typeface="Arial" charset="0"/>
              <a:buNone/>
              <a:defRPr/>
            </a:pPr>
            <a:r>
              <a:rPr lang="en-US" sz="2000" i="1" dirty="0"/>
              <a:t>	</a:t>
            </a:r>
            <a:r>
              <a:rPr lang="en-US" sz="2000" i="1" dirty="0">
                <a:solidFill>
                  <a:schemeClr val="accent5">
                    <a:lumMod val="75000"/>
                  </a:schemeClr>
                </a:solidFill>
              </a:rPr>
              <a:t># zpool create mirror c1d0 c1d1</a:t>
            </a:r>
          </a:p>
          <a:p>
            <a:pPr lvl="1">
              <a:buClr>
                <a:schemeClr val="accent6"/>
              </a:buClr>
              <a:buFont typeface="Wingdings" pitchFamily="2" charset="2"/>
              <a:buChar char="§"/>
              <a:defRPr/>
            </a:pPr>
            <a:r>
              <a:rPr lang="en-US" sz="1600" i="1" dirty="0"/>
              <a:t>Mirror between disk c1d0 and disk c1d1</a:t>
            </a:r>
          </a:p>
          <a:p>
            <a:pPr lvl="1">
              <a:buClr>
                <a:schemeClr val="accent6"/>
              </a:buClr>
              <a:buFont typeface="Wingdings" pitchFamily="2" charset="2"/>
              <a:buChar char="§"/>
              <a:defRPr/>
            </a:pPr>
            <a:r>
              <a:rPr lang="en-US" sz="1600" i="1" dirty="0"/>
              <a:t>Available storage is the same as if you used only one of these disks</a:t>
            </a:r>
          </a:p>
          <a:p>
            <a:pPr lvl="1">
              <a:buClr>
                <a:schemeClr val="accent6"/>
              </a:buClr>
              <a:buFont typeface="Wingdings" pitchFamily="2" charset="2"/>
              <a:buChar char="§"/>
              <a:defRPr/>
            </a:pPr>
            <a:r>
              <a:rPr lang="en-US" sz="1600" i="1" dirty="0"/>
              <a:t>If disk sizes differ, the smaller size will be your storage size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652463"/>
            <a:ext cx="8267700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" y="1524000"/>
            <a:ext cx="7162800" cy="190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1524000"/>
            <a:ext cx="8077200" cy="2538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Arial" charset="0"/>
              </a:rPr>
              <a:t> View of a file system as it was at a particular point in time.</a:t>
            </a:r>
          </a:p>
          <a:p>
            <a:pPr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Arial" charset="0"/>
              </a:rPr>
              <a:t> A snapshot initially consumes no disk space, but it starts to consume disk space as the files it references get modified or deleted.</a:t>
            </a:r>
          </a:p>
          <a:p>
            <a:pPr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Arial" charset="0"/>
              </a:rPr>
              <a:t> Constant time operation.</a:t>
            </a:r>
          </a:p>
          <a:p>
            <a:pPr>
              <a:buClr>
                <a:schemeClr val="accent6"/>
              </a:buClr>
              <a:defRPr/>
            </a:pPr>
            <a:endParaRPr lang="en-US" sz="2100" dirty="0">
              <a:latin typeface="+mn-lt"/>
              <a:cs typeface="Arial" charset="0"/>
            </a:endParaRPr>
          </a:p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267700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" y="1524000"/>
            <a:ext cx="7162800" cy="190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1524000"/>
            <a:ext cx="8077200" cy="2538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Arial" charset="0"/>
              </a:rPr>
              <a:t>View of a file system as it was at a particular point in time.</a:t>
            </a:r>
          </a:p>
          <a:p>
            <a:pPr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Arial" charset="0"/>
              </a:rPr>
              <a:t>A snapshot initially consumes no disk space, but it starts to consume disk space as the files it references get modified or deleted.</a:t>
            </a:r>
          </a:p>
          <a:p>
            <a:pPr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Arial" charset="0"/>
              </a:rPr>
              <a:t>Constant time operation.</a:t>
            </a:r>
          </a:p>
          <a:p>
            <a:pPr>
              <a:buClr>
                <a:schemeClr val="accent6"/>
              </a:buClr>
              <a:defRPr/>
            </a:pPr>
            <a:endParaRPr lang="en-US" sz="2100" dirty="0">
              <a:latin typeface="+mn-lt"/>
              <a:cs typeface="Arial" charset="0"/>
            </a:endParaRPr>
          </a:p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371600"/>
            <a:ext cx="8763000" cy="518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accent6"/>
              </a:buClr>
              <a:defRPr/>
            </a:pPr>
            <a:r>
              <a:rPr lang="en-US" dirty="0"/>
              <a:t>Presence of snapshots doesn’t slow down any operation</a:t>
            </a:r>
          </a:p>
          <a:p>
            <a:pPr>
              <a:buClr>
                <a:schemeClr val="accent6"/>
              </a:buClr>
              <a:defRPr/>
            </a:pPr>
            <a:r>
              <a:rPr lang="en-US" dirty="0"/>
              <a:t>Deleting snapshots takes time proportional to the number of blocks that the delete will free</a:t>
            </a:r>
          </a:p>
          <a:p>
            <a:pPr>
              <a:buClr>
                <a:schemeClr val="accent6"/>
              </a:buClr>
              <a:defRPr/>
            </a:pPr>
            <a:r>
              <a:rPr lang="en-US" dirty="0"/>
              <a:t>Snapshots allow us to take a full back-up of all files/directories referenced by the snapshot</a:t>
            </a:r>
          </a:p>
          <a:p>
            <a:pPr>
              <a:buClr>
                <a:schemeClr val="accent6"/>
              </a:buClr>
              <a:defRPr/>
            </a:pPr>
            <a:r>
              <a:rPr lang="en-US" dirty="0"/>
              <a:t>Independent of the size of the file system that it references to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1447800"/>
            <a:ext cx="8305800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  <a:cs typeface="Arial" charset="0"/>
              </a:rPr>
              <a:t> Independent of the size of the file system that it references to.</a:t>
            </a:r>
          </a:p>
          <a:p>
            <a:pPr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  <a:cs typeface="Arial" charset="0"/>
              </a:rPr>
              <a:t> Presence of snapshots doesn’t slow down any operation.</a:t>
            </a:r>
          </a:p>
          <a:p>
            <a:pPr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  <a:cs typeface="Arial" charset="0"/>
              </a:rPr>
              <a:t> Snapshots allow us to take a full back-up of all files/directories referenced by the snapshot.</a:t>
            </a:r>
          </a:p>
          <a:p>
            <a:pPr>
              <a:buClr>
                <a:schemeClr val="accent6"/>
              </a:buClr>
              <a:defRPr/>
            </a:pPr>
            <a:endParaRPr lang="en-US" sz="3200" dirty="0">
              <a:latin typeface="+mn-lt"/>
              <a:cs typeface="Arial" charset="0"/>
            </a:endParaRPr>
          </a:p>
        </p:txBody>
      </p:sp>
      <p:pic>
        <p:nvPicPr>
          <p:cNvPr id="30728" name="Picture 3" descr="C:\Users\Mewan D'Almeida\Desktop\time-machine-backupd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28950"/>
            <a:ext cx="49911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What is a File System?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    File systems are an integral part of any operating systems with the capacity for long term storage</a:t>
            </a:r>
          </a:p>
          <a:p>
            <a:pPr eaLnBrk="1" fontAlgn="auto" hangingPunct="1">
              <a:spcAft>
                <a:spcPts val="0"/>
              </a:spcAft>
              <a:buClr>
                <a:schemeClr val="accent6"/>
              </a:buClr>
              <a:defRPr/>
            </a:pPr>
            <a:r>
              <a:rPr lang="en-US" dirty="0"/>
              <a:t>present logical (abstract) view of files and directories</a:t>
            </a:r>
          </a:p>
          <a:p>
            <a:pPr eaLnBrk="1" fontAlgn="auto" hangingPunct="1">
              <a:spcAft>
                <a:spcPts val="0"/>
              </a:spcAft>
              <a:buClr>
                <a:schemeClr val="accent6"/>
              </a:buClr>
              <a:defRPr/>
            </a:pPr>
            <a:r>
              <a:rPr lang="en-US" dirty="0"/>
              <a:t>facilitate efficient use of storage devices</a:t>
            </a:r>
          </a:p>
          <a:p>
            <a:pPr eaLnBrk="1" fontAlgn="auto" hangingPunct="1">
              <a:spcAft>
                <a:spcPts val="0"/>
              </a:spcAft>
              <a:buClr>
                <a:schemeClr val="accent6"/>
              </a:buClr>
              <a:defRPr/>
            </a:pPr>
            <a:r>
              <a:rPr lang="en-US" dirty="0"/>
              <a:t>Example-NTFS,XFS,ext2/3…etc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642938"/>
            <a:ext cx="824865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1447800"/>
            <a:ext cx="8458200" cy="495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latin typeface="TimesNewRomanPSMT"/>
              </a:rPr>
              <a:t>A clone is a writable volume or file system whose initial contents are the same as the</a:t>
            </a:r>
          </a:p>
          <a:p>
            <a:pPr>
              <a:defRPr/>
            </a:pPr>
            <a:r>
              <a:rPr lang="en-US" dirty="0">
                <a:latin typeface="TimesNewRomanPSMT"/>
              </a:rPr>
              <a:t>dataset from which it was created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524000"/>
            <a:ext cx="7848600" cy="2492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cs typeface="Arial" charset="0"/>
              </a:rPr>
              <a:t> </a:t>
            </a:r>
            <a:r>
              <a:rPr lang="en-US" sz="2000" dirty="0">
                <a:latin typeface="+mn-lt"/>
                <a:cs typeface="Arial" charset="0"/>
              </a:rPr>
              <a:t>A clone is a writable volume or file system whose initial contents are the same as the dataset from which it was created.</a:t>
            </a:r>
          </a:p>
          <a:p>
            <a:pPr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  <a:cs typeface="Arial" charset="0"/>
              </a:rPr>
              <a:t> Constant time operation.</a:t>
            </a:r>
          </a:p>
          <a:p>
            <a:pPr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  <a:cs typeface="Arial" charset="0"/>
              </a:rPr>
              <a:t> ZFS clones do not occupy additional disk space when they are created.</a:t>
            </a:r>
          </a:p>
          <a:p>
            <a:pPr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  <a:cs typeface="Arial" charset="0"/>
              </a:rPr>
              <a:t> Clones can only be created from a snapshot.</a:t>
            </a:r>
          </a:p>
          <a:p>
            <a:pPr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  <a:cs typeface="Arial" charset="0"/>
              </a:rPr>
              <a:t> An implicit dependency is created between the clone and the snapshot.</a:t>
            </a:r>
          </a:p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317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3" y="3657600"/>
            <a:ext cx="2319337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671513"/>
            <a:ext cx="8181975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457200" y="533400"/>
            <a:ext cx="6172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358DA5"/>
                </a:solidFill>
                <a:latin typeface="Calibri" panose="020F0502020204030204" pitchFamily="34" charset="0"/>
              </a:rPr>
              <a:t>Unparalleled Scalability</a:t>
            </a:r>
            <a:endParaRPr lang="en-US" altLang="en-US" sz="4400">
              <a:solidFill>
                <a:srgbClr val="358DA5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295400"/>
            <a:ext cx="8382000" cy="50482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dirty="0">
                <a:latin typeface="+mn-lt"/>
                <a:cs typeface="+mn-cs"/>
              </a:rPr>
              <a:t>The limitations of ZFS are designed to be so large that they will not be encountered in practice for some time. Some theoretical limitations in ZFS are: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sz="2300" dirty="0">
                <a:latin typeface="+mn-lt"/>
                <a:cs typeface="+mn-cs"/>
              </a:rPr>
              <a:t> Number of snapshots of any file system - 2</a:t>
            </a:r>
            <a:r>
              <a:rPr lang="en-US" sz="2300" baseline="30000" dirty="0">
                <a:latin typeface="+mn-lt"/>
                <a:cs typeface="+mn-cs"/>
              </a:rPr>
              <a:t>64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sz="2300" dirty="0">
                <a:latin typeface="+mn-lt"/>
                <a:cs typeface="+mn-cs"/>
              </a:rPr>
              <a:t> Number of entries in any individual directory - 2</a:t>
            </a:r>
            <a:r>
              <a:rPr lang="en-US" sz="2300" baseline="30000" dirty="0">
                <a:latin typeface="+mn-lt"/>
                <a:cs typeface="+mn-cs"/>
              </a:rPr>
              <a:t>48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sz="2300" dirty="0">
                <a:latin typeface="+mn-lt"/>
                <a:cs typeface="+mn-cs"/>
              </a:rPr>
              <a:t> Maximum size of a file system - 2</a:t>
            </a:r>
            <a:r>
              <a:rPr lang="en-US" sz="2300" baseline="30000" dirty="0">
                <a:latin typeface="+mn-lt"/>
                <a:cs typeface="+mn-cs"/>
              </a:rPr>
              <a:t>64</a:t>
            </a:r>
            <a:r>
              <a:rPr lang="en-US" sz="2300" dirty="0">
                <a:latin typeface="+mn-lt"/>
                <a:cs typeface="+mn-cs"/>
              </a:rPr>
              <a:t> bytes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sz="2300" dirty="0">
                <a:latin typeface="+mn-lt"/>
                <a:cs typeface="+mn-cs"/>
              </a:rPr>
              <a:t> Maximum size of a single file - 2</a:t>
            </a:r>
            <a:r>
              <a:rPr lang="en-US" sz="2300" baseline="30000" dirty="0">
                <a:latin typeface="+mn-lt"/>
                <a:cs typeface="+mn-cs"/>
              </a:rPr>
              <a:t>64</a:t>
            </a:r>
            <a:r>
              <a:rPr lang="en-US" sz="2300" dirty="0">
                <a:latin typeface="+mn-lt"/>
                <a:cs typeface="+mn-cs"/>
              </a:rPr>
              <a:t> bytes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sz="2300" dirty="0">
                <a:latin typeface="+mn-lt"/>
                <a:cs typeface="+mn-cs"/>
              </a:rPr>
              <a:t> Maximum size of any attribute - 2</a:t>
            </a:r>
            <a:r>
              <a:rPr lang="en-US" sz="2300" baseline="30000" dirty="0">
                <a:latin typeface="+mn-lt"/>
                <a:cs typeface="+mn-cs"/>
              </a:rPr>
              <a:t>64</a:t>
            </a:r>
            <a:r>
              <a:rPr lang="en-US" sz="2300" dirty="0">
                <a:latin typeface="+mn-lt"/>
                <a:cs typeface="+mn-cs"/>
              </a:rPr>
              <a:t> bytes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sz="2300" dirty="0">
                <a:latin typeface="+mn-lt"/>
                <a:cs typeface="+mn-cs"/>
              </a:rPr>
              <a:t> Maximum size of any zpool - 2</a:t>
            </a:r>
            <a:r>
              <a:rPr lang="en-US" sz="2300" baseline="30000" dirty="0">
                <a:latin typeface="+mn-lt"/>
                <a:cs typeface="+mn-cs"/>
              </a:rPr>
              <a:t>78</a:t>
            </a:r>
            <a:r>
              <a:rPr lang="en-US" sz="2300" dirty="0">
                <a:latin typeface="+mn-lt"/>
                <a:cs typeface="+mn-cs"/>
              </a:rPr>
              <a:t> bytes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sz="2300" dirty="0">
                <a:latin typeface="+mn-lt"/>
                <a:cs typeface="+mn-cs"/>
              </a:rPr>
              <a:t> Number of attributes of a file - 2</a:t>
            </a:r>
            <a:r>
              <a:rPr lang="en-US" sz="2300" baseline="30000" dirty="0">
                <a:latin typeface="+mn-lt"/>
                <a:cs typeface="+mn-cs"/>
              </a:rPr>
              <a:t>56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sz="2300" dirty="0">
                <a:latin typeface="+mn-lt"/>
                <a:cs typeface="+mn-cs"/>
              </a:rPr>
              <a:t> Number of files in a directory - 2</a:t>
            </a:r>
            <a:r>
              <a:rPr lang="en-US" sz="2300" baseline="30000" dirty="0">
                <a:latin typeface="+mn-lt"/>
                <a:cs typeface="+mn-cs"/>
              </a:rPr>
              <a:t>56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sz="2300" dirty="0">
                <a:latin typeface="+mn-lt"/>
                <a:cs typeface="+mn-cs"/>
              </a:rPr>
              <a:t> Number of devices in any zpool - 2</a:t>
            </a:r>
            <a:r>
              <a:rPr lang="en-US" sz="2300" baseline="30000" dirty="0">
                <a:latin typeface="+mn-lt"/>
                <a:cs typeface="+mn-cs"/>
              </a:rPr>
              <a:t>64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sz="2300" dirty="0">
                <a:latin typeface="+mn-lt"/>
                <a:cs typeface="+mn-cs"/>
              </a:rPr>
              <a:t> Number of zpools in a system - 2</a:t>
            </a:r>
            <a:r>
              <a:rPr lang="en-US" sz="2300" baseline="30000" dirty="0">
                <a:latin typeface="+mn-lt"/>
                <a:cs typeface="+mn-cs"/>
              </a:rPr>
              <a:t>64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sz="2300" dirty="0">
                <a:latin typeface="+mn-lt"/>
                <a:cs typeface="+mn-cs"/>
              </a:rPr>
              <a:t> Number of file systems in a zpool - 2</a:t>
            </a:r>
            <a:r>
              <a:rPr lang="en-US" sz="2300" baseline="30000" dirty="0">
                <a:latin typeface="+mn-lt"/>
                <a:cs typeface="+mn-cs"/>
              </a:rPr>
              <a:t>64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938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225" cy="69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8162925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10000"/>
            <a:ext cx="5238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10000"/>
            <a:ext cx="5238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733800"/>
            <a:ext cx="5238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733800"/>
            <a:ext cx="5238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86200"/>
            <a:ext cx="5238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810000"/>
            <a:ext cx="5238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86200"/>
            <a:ext cx="5238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10000"/>
            <a:ext cx="5238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810000"/>
            <a:ext cx="5238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86200"/>
            <a:ext cx="5238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5000" y="762000"/>
            <a:ext cx="45720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Arial" charset="0"/>
              </a:rPr>
              <a:t>Multiple Block Size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1828800"/>
            <a:ext cx="7543800" cy="4432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sz="2200" dirty="0">
                <a:latin typeface="+mn-lt"/>
                <a:cs typeface="Arial" charset="0"/>
              </a:rPr>
              <a:t> No single value works well with all types of files</a:t>
            </a:r>
          </a:p>
          <a:p>
            <a:pPr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sz="2200" dirty="0">
                <a:latin typeface="+mn-lt"/>
                <a:cs typeface="Arial" charset="0"/>
              </a:rPr>
              <a:t> Large blocks increase bandwidth but reduce metadata and can lead to wasted space</a:t>
            </a:r>
          </a:p>
          <a:p>
            <a:pPr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sz="2200" dirty="0">
                <a:latin typeface="+mn-lt"/>
                <a:cs typeface="Arial" charset="0"/>
              </a:rPr>
              <a:t> Small blocks save space for smaller files, but increase I/O operations on larger ones</a:t>
            </a:r>
          </a:p>
          <a:p>
            <a:pPr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sz="2200" dirty="0">
                <a:latin typeface="+mn-lt"/>
                <a:cs typeface="Arial" charset="0"/>
              </a:rPr>
              <a:t> FSBs are the basic unit of ZFS datasets, of which checksums are maintained</a:t>
            </a:r>
          </a:p>
          <a:p>
            <a:pPr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sz="2200" dirty="0">
                <a:latin typeface="+mn-lt"/>
                <a:cs typeface="Arial" charset="0"/>
              </a:rPr>
              <a:t> Files that are less than the record size are written as a single file system block (FSB) of variable size in multiples of disk sectors (512B)</a:t>
            </a:r>
          </a:p>
          <a:p>
            <a:pPr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sz="2200" dirty="0">
                <a:latin typeface="+mn-lt"/>
                <a:cs typeface="Arial" charset="0"/>
              </a:rPr>
              <a:t> Files that are larger than the record size are stored in multiple FSBs equal to record size</a:t>
            </a:r>
          </a:p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343400" y="1981200"/>
            <a:ext cx="3505200" cy="32766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4800600" y="2438400"/>
            <a:ext cx="2667000" cy="23622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334000" y="2819400"/>
            <a:ext cx="1676400" cy="16002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76800" y="2514600"/>
            <a:ext cx="228600" cy="228600"/>
          </a:xfrm>
          <a:prstGeom prst="rect">
            <a:avLst/>
          </a:prstGeom>
          <a:solidFill>
            <a:srgbClr val="00D6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91200" y="2133600"/>
            <a:ext cx="228600" cy="228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629400" y="2209800"/>
            <a:ext cx="228600" cy="228600"/>
          </a:xfrm>
          <a:prstGeom prst="rect">
            <a:avLst/>
          </a:prstGeom>
          <a:solidFill>
            <a:srgbClr val="E22A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05400" y="3124200"/>
            <a:ext cx="228600" cy="228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96000" y="2514600"/>
            <a:ext cx="2286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 rot="1231260">
            <a:off x="5711825" y="3502025"/>
            <a:ext cx="304800" cy="1771650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Curved Left Arrow 13"/>
          <p:cNvSpPr/>
          <p:nvPr/>
        </p:nvSpPr>
        <p:spPr>
          <a:xfrm rot="10122802">
            <a:off x="3924300" y="3460750"/>
            <a:ext cx="450850" cy="121285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Left Arrow 14"/>
          <p:cNvSpPr/>
          <p:nvPr/>
        </p:nvSpPr>
        <p:spPr>
          <a:xfrm rot="979866">
            <a:off x="7781925" y="3848100"/>
            <a:ext cx="450850" cy="121285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8200" y="6096000"/>
            <a:ext cx="228600" cy="228600"/>
          </a:xfrm>
          <a:prstGeom prst="rect">
            <a:avLst/>
          </a:prstGeom>
          <a:solidFill>
            <a:srgbClr val="00D6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828800" y="6096000"/>
            <a:ext cx="228600" cy="228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038600" y="6096000"/>
            <a:ext cx="228600" cy="228600"/>
          </a:xfrm>
          <a:prstGeom prst="rect">
            <a:avLst/>
          </a:prstGeom>
          <a:solidFill>
            <a:srgbClr val="E22A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895600" y="6096000"/>
            <a:ext cx="228600" cy="228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181600" y="6096000"/>
            <a:ext cx="2286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28600" y="5867400"/>
            <a:ext cx="609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  <a:cs typeface="Arial" charset="0"/>
              </a:rPr>
              <a:t>Move Head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95800" y="5867400"/>
            <a:ext cx="609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  <a:cs typeface="Arial" charset="0"/>
              </a:rPr>
              <a:t>Move Head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52800" y="5867400"/>
            <a:ext cx="609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  <a:cs typeface="Arial" charset="0"/>
              </a:rPr>
              <a:t>Move Head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86000" y="5867400"/>
            <a:ext cx="609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  <a:cs typeface="Arial" charset="0"/>
              </a:rPr>
              <a:t>Move Head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19200" y="5867400"/>
            <a:ext cx="762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  <a:cs typeface="Arial" charset="0"/>
              </a:rPr>
              <a:t>Spin Head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3400" y="2590800"/>
            <a:ext cx="1905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cs typeface="Arial" charset="0"/>
              </a:rPr>
              <a:t>App #1 writes: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3400" y="3200400"/>
            <a:ext cx="1752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cs typeface="Arial" charset="0"/>
              </a:rPr>
              <a:t>App #2 writes: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209800" y="2667000"/>
            <a:ext cx="228600" cy="228600"/>
          </a:xfrm>
          <a:prstGeom prst="rect">
            <a:avLst/>
          </a:prstGeom>
          <a:solidFill>
            <a:srgbClr val="00D6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590800" y="2667000"/>
            <a:ext cx="228600" cy="228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209800" y="3276600"/>
            <a:ext cx="228600" cy="228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590800" y="3276600"/>
            <a:ext cx="228600" cy="228600"/>
          </a:xfrm>
          <a:prstGeom prst="rect">
            <a:avLst/>
          </a:prstGeom>
          <a:solidFill>
            <a:srgbClr val="E22A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971800" y="3276600"/>
            <a:ext cx="2286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28600" y="609600"/>
            <a:ext cx="44196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358DA5"/>
                </a:solidFill>
                <a:latin typeface="+mn-lt"/>
                <a:cs typeface="Arial" charset="0"/>
              </a:rPr>
              <a:t>Pipelined I/O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81000" y="1447800"/>
            <a:ext cx="41148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  <a:cs typeface="Arial" charset="0"/>
              </a:rPr>
              <a:t>Reorders writes to be as sequential as possible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7200" y="3886200"/>
            <a:ext cx="3048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cs typeface="Arial" charset="0"/>
              </a:rPr>
              <a:t>If left in original order, we</a:t>
            </a:r>
          </a:p>
          <a:p>
            <a:pPr>
              <a:defRPr/>
            </a:pPr>
            <a:r>
              <a:rPr lang="en-US" dirty="0">
                <a:latin typeface="+mn-lt"/>
                <a:cs typeface="Arial" charset="0"/>
              </a:rPr>
              <a:t>waste a lot of time waiting</a:t>
            </a:r>
          </a:p>
          <a:p>
            <a:pPr>
              <a:defRPr/>
            </a:pPr>
            <a:r>
              <a:rPr lang="en-US" dirty="0">
                <a:latin typeface="+mn-lt"/>
                <a:cs typeface="Arial" charset="0"/>
              </a:rPr>
              <a:t>for head and platter</a:t>
            </a:r>
          </a:p>
          <a:p>
            <a:pPr>
              <a:defRPr/>
            </a:pPr>
            <a:r>
              <a:rPr lang="en-US" dirty="0">
                <a:latin typeface="+mn-lt"/>
                <a:cs typeface="Arial" charset="0"/>
              </a:rPr>
              <a:t>positioning: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343400" y="1981200"/>
            <a:ext cx="3505200" cy="32766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4800600" y="2438400"/>
            <a:ext cx="2667000" cy="23622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334000" y="2819400"/>
            <a:ext cx="1676400" cy="16002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76800" y="2514600"/>
            <a:ext cx="228600" cy="228600"/>
          </a:xfrm>
          <a:prstGeom prst="rect">
            <a:avLst/>
          </a:prstGeom>
          <a:solidFill>
            <a:srgbClr val="00D6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91200" y="2133600"/>
            <a:ext cx="228600" cy="228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629400" y="2209800"/>
            <a:ext cx="228600" cy="228600"/>
          </a:xfrm>
          <a:prstGeom prst="rect">
            <a:avLst/>
          </a:prstGeom>
          <a:solidFill>
            <a:srgbClr val="E22A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05400" y="3124200"/>
            <a:ext cx="228600" cy="228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96000" y="2514600"/>
            <a:ext cx="2286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 rot="1231260">
            <a:off x="5711825" y="3502025"/>
            <a:ext cx="304800" cy="1771650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Curved Left Arrow 13"/>
          <p:cNvSpPr/>
          <p:nvPr/>
        </p:nvSpPr>
        <p:spPr>
          <a:xfrm rot="10122802">
            <a:off x="3924300" y="3460750"/>
            <a:ext cx="450850" cy="121285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Left Arrow 14"/>
          <p:cNvSpPr/>
          <p:nvPr/>
        </p:nvSpPr>
        <p:spPr>
          <a:xfrm rot="979866">
            <a:off x="7781925" y="3848100"/>
            <a:ext cx="450850" cy="121285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71800" y="6019800"/>
            <a:ext cx="228600" cy="228600"/>
          </a:xfrm>
          <a:prstGeom prst="rect">
            <a:avLst/>
          </a:prstGeom>
          <a:solidFill>
            <a:srgbClr val="00D6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743200" y="6019800"/>
            <a:ext cx="228600" cy="228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514600" y="6019800"/>
            <a:ext cx="228600" cy="228600"/>
          </a:xfrm>
          <a:prstGeom prst="rect">
            <a:avLst/>
          </a:prstGeom>
          <a:solidFill>
            <a:srgbClr val="E22A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66800" y="6019800"/>
            <a:ext cx="228600" cy="228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38200" y="6019800"/>
            <a:ext cx="2286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28600" y="5867400"/>
            <a:ext cx="609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  <a:cs typeface="Arial" charset="0"/>
              </a:rPr>
              <a:t>Move Head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52600" y="5867400"/>
            <a:ext cx="609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  <a:cs typeface="Arial" charset="0"/>
              </a:rPr>
              <a:t>Move Head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3400" y="2590800"/>
            <a:ext cx="1905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cs typeface="Arial" charset="0"/>
              </a:rPr>
              <a:t>App #1 writes: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3400" y="3200400"/>
            <a:ext cx="1752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cs typeface="Arial" charset="0"/>
              </a:rPr>
              <a:t>App #2 writes: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209800" y="2667000"/>
            <a:ext cx="228600" cy="228600"/>
          </a:xfrm>
          <a:prstGeom prst="rect">
            <a:avLst/>
          </a:prstGeom>
          <a:solidFill>
            <a:srgbClr val="00D6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590800" y="2667000"/>
            <a:ext cx="228600" cy="228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209800" y="3276600"/>
            <a:ext cx="228600" cy="228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590800" y="3276600"/>
            <a:ext cx="228600" cy="228600"/>
          </a:xfrm>
          <a:prstGeom prst="rect">
            <a:avLst/>
          </a:prstGeom>
          <a:solidFill>
            <a:srgbClr val="E22A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971800" y="3276600"/>
            <a:ext cx="2286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28600" y="609600"/>
            <a:ext cx="44196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358DA5"/>
                </a:solidFill>
                <a:latin typeface="+mn-lt"/>
                <a:cs typeface="Arial" charset="0"/>
              </a:rPr>
              <a:t>Pipelined I/O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81000" y="1447800"/>
            <a:ext cx="41148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  <a:cs typeface="Arial" charset="0"/>
              </a:rPr>
              <a:t>Reorders writes to be as sequential as possible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7200" y="3886200"/>
            <a:ext cx="3048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cs typeface="Arial" charset="0"/>
              </a:rPr>
              <a:t>Pipelining lets us examine</a:t>
            </a:r>
          </a:p>
          <a:p>
            <a:pPr>
              <a:defRPr/>
            </a:pPr>
            <a:r>
              <a:rPr lang="en-US" dirty="0">
                <a:latin typeface="+mn-lt"/>
                <a:cs typeface="Arial" charset="0"/>
              </a:rPr>
              <a:t>writes as a group and</a:t>
            </a:r>
          </a:p>
          <a:p>
            <a:pPr>
              <a:defRPr/>
            </a:pPr>
            <a:r>
              <a:rPr lang="en-US" dirty="0">
                <a:latin typeface="+mn-lt"/>
                <a:cs typeface="Arial" charset="0"/>
              </a:rPr>
              <a:t>optimize order: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609600"/>
            <a:ext cx="43434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358DA5"/>
                </a:solidFill>
                <a:latin typeface="+mn-lt"/>
                <a:cs typeface="Arial" charset="0"/>
              </a:rPr>
              <a:t>Dynamic Striping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6"/>
              </a:buClr>
              <a:buFont typeface="Arial" charset="0"/>
              <a:buChar char="•"/>
              <a:defRPr/>
            </a:pPr>
            <a:r>
              <a:rPr lang="en-US" sz="3600" dirty="0"/>
              <a:t>Load distribution across devices</a:t>
            </a:r>
          </a:p>
          <a:p>
            <a:pPr>
              <a:buClr>
                <a:schemeClr val="accent6"/>
              </a:buClr>
              <a:buFont typeface="Arial" charset="0"/>
              <a:buChar char="•"/>
              <a:defRPr/>
            </a:pPr>
            <a:r>
              <a:rPr lang="en-US" sz="3600" dirty="0"/>
              <a:t>Factors determining block allocation include:</a:t>
            </a:r>
          </a:p>
          <a:p>
            <a:pPr lvl="1">
              <a:buClr>
                <a:schemeClr val="accent6"/>
              </a:buClr>
              <a:buFont typeface="Wingdings" pitchFamily="2" charset="2"/>
              <a:buChar char="§"/>
              <a:defRPr/>
            </a:pPr>
            <a:r>
              <a:rPr lang="en-US" sz="3600" dirty="0"/>
              <a:t>Capacity</a:t>
            </a:r>
          </a:p>
          <a:p>
            <a:pPr lvl="1">
              <a:buClr>
                <a:schemeClr val="accent6"/>
              </a:buClr>
              <a:buFont typeface="Wingdings" pitchFamily="2" charset="2"/>
              <a:buChar char="§"/>
              <a:defRPr/>
            </a:pPr>
            <a:r>
              <a:rPr lang="en-US" sz="3600" dirty="0"/>
              <a:t>Latency &amp; bandwidth</a:t>
            </a:r>
          </a:p>
          <a:p>
            <a:pPr lvl="1">
              <a:buClr>
                <a:schemeClr val="accent6"/>
              </a:buClr>
              <a:buFont typeface="Wingdings" pitchFamily="2" charset="2"/>
              <a:buChar char="§"/>
              <a:defRPr/>
            </a:pPr>
            <a:r>
              <a:rPr lang="en-US" sz="3600" dirty="0"/>
              <a:t>Device health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7563"/>
            <a:ext cx="9115425" cy="604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52800"/>
            <a:ext cx="914400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352800"/>
            <a:ext cx="914400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352800"/>
            <a:ext cx="914400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352800"/>
            <a:ext cx="914400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352800"/>
            <a:ext cx="914400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 rot="5400000">
            <a:off x="1293813" y="4191000"/>
            <a:ext cx="5335588" cy="1587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52400" y="609600"/>
            <a:ext cx="43434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358DA5"/>
                </a:solidFill>
                <a:latin typeface="+mn-lt"/>
                <a:cs typeface="Arial" charset="0"/>
              </a:rPr>
              <a:t>Dynamic Striping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000" y="1600200"/>
            <a:ext cx="31242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cs typeface="Arial" charset="0"/>
              </a:rPr>
              <a:t>Writes striped across both mirrors.</a:t>
            </a:r>
          </a:p>
          <a:p>
            <a:pPr>
              <a:defRPr/>
            </a:pPr>
            <a:r>
              <a:rPr lang="en-US" dirty="0">
                <a:latin typeface="+mn-lt"/>
                <a:cs typeface="Arial" charset="0"/>
              </a:rPr>
              <a:t>Reads occur wherever data was</a:t>
            </a:r>
          </a:p>
          <a:p>
            <a:pPr>
              <a:defRPr/>
            </a:pPr>
            <a:r>
              <a:rPr lang="en-US" dirty="0">
                <a:latin typeface="+mn-lt"/>
                <a:cs typeface="Arial" charset="0"/>
              </a:rPr>
              <a:t>written.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1000" y="5410200"/>
            <a:ext cx="27432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latin typeface="+mn-lt"/>
                <a:cs typeface="Arial" charset="0"/>
              </a:rPr>
              <a:t># zpool create tank \</a:t>
            </a:r>
          </a:p>
          <a:p>
            <a:pPr>
              <a:defRPr/>
            </a:pPr>
            <a:r>
              <a:rPr lang="en-US" i="1" dirty="0">
                <a:latin typeface="+mn-lt"/>
                <a:cs typeface="Arial" charset="0"/>
              </a:rPr>
              <a:t>mirror c1t0d0 c1t1d0 \</a:t>
            </a:r>
          </a:p>
          <a:p>
            <a:pPr>
              <a:defRPr/>
            </a:pPr>
            <a:r>
              <a:rPr lang="en-US" i="1" dirty="0">
                <a:latin typeface="+mn-lt"/>
                <a:cs typeface="Arial" charset="0"/>
              </a:rPr>
              <a:t>mirror c2t0d0 c2t1d0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48200" y="1600200"/>
            <a:ext cx="4038600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cs typeface="Arial" charset="0"/>
              </a:rPr>
              <a:t>New data striped across three mirrors.</a:t>
            </a:r>
          </a:p>
          <a:p>
            <a:pPr>
              <a:defRPr/>
            </a:pPr>
            <a:r>
              <a:rPr lang="en-US" dirty="0">
                <a:latin typeface="+mn-lt"/>
                <a:cs typeface="Arial" charset="0"/>
              </a:rPr>
              <a:t>No migration of existing data.</a:t>
            </a:r>
          </a:p>
          <a:p>
            <a:pPr>
              <a:defRPr/>
            </a:pPr>
            <a:r>
              <a:rPr lang="en-US" dirty="0">
                <a:latin typeface="+mn-lt"/>
                <a:cs typeface="Arial" charset="0"/>
              </a:rPr>
              <a:t>Copy-on-write reallocates data over time,</a:t>
            </a:r>
          </a:p>
          <a:p>
            <a:pPr>
              <a:defRPr/>
            </a:pPr>
            <a:r>
              <a:rPr lang="en-US" dirty="0">
                <a:latin typeface="+mn-lt"/>
                <a:cs typeface="Arial" charset="0"/>
              </a:rPr>
              <a:t>gradually spreading it across all three mirrors.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00600" y="5562600"/>
            <a:ext cx="2590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latin typeface="+mn-lt"/>
                <a:cs typeface="Arial" charset="0"/>
              </a:rPr>
              <a:t># zpool add tank \</a:t>
            </a:r>
          </a:p>
          <a:p>
            <a:pPr>
              <a:defRPr/>
            </a:pPr>
            <a:r>
              <a:rPr lang="en-US" i="1" dirty="0">
                <a:latin typeface="+mn-lt"/>
                <a:cs typeface="Arial" charset="0"/>
              </a:rPr>
              <a:t>mirror c3t0d0 c3t1d0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001000" y="4800600"/>
            <a:ext cx="700088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6600" b="1" dirty="0">
                <a:latin typeface="+mn-lt"/>
                <a:cs typeface="Arial" charset="0"/>
              </a:rPr>
              <a:t>+</a:t>
            </a:r>
            <a:endParaRPr lang="en-US" sz="6600" dirty="0">
              <a:latin typeface="+mn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704850"/>
            <a:ext cx="8201025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609600"/>
            <a:ext cx="43434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358DA5"/>
                </a:solidFill>
                <a:latin typeface="+mn-lt"/>
                <a:cs typeface="Arial" charset="0"/>
              </a:rPr>
              <a:t>Disadvantages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505200"/>
            <a:ext cx="8534400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Arial" charset="0"/>
              </a:rPr>
              <a:t> ZFS is still not widely used yet.</a:t>
            </a:r>
          </a:p>
          <a:p>
            <a:pPr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Arial" charset="0"/>
              </a:rPr>
              <a:t> RAIDZ2 has a high IO overhead- ZFS is slow when it comes to external USB drives</a:t>
            </a:r>
          </a:p>
          <a:p>
            <a:pPr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Arial" charset="0"/>
              </a:rPr>
              <a:t> Higher power consumption</a:t>
            </a:r>
          </a:p>
          <a:p>
            <a:pPr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Arial" charset="0"/>
              </a:rPr>
              <a:t> No encryption support</a:t>
            </a:r>
          </a:p>
          <a:p>
            <a:pPr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Arial" charset="0"/>
              </a:rPr>
              <a:t> ZFS lacks a bad sector relocation plan.</a:t>
            </a:r>
          </a:p>
          <a:p>
            <a:pPr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Arial" charset="0"/>
              </a:rPr>
              <a:t> High CPU usage</a:t>
            </a:r>
          </a:p>
        </p:txBody>
      </p:sp>
      <p:pic>
        <p:nvPicPr>
          <p:cNvPr id="44037" name="Picture 2" descr="C:\Users\Mewan D'Almeida\Desktop\disadvant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19200"/>
            <a:ext cx="1905000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676275"/>
            <a:ext cx="8105775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2" descr="D:\Mewan's Documents\Seminar\ZFS\ist2_7651615-question-ma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1400"/>
            <a:ext cx="3276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2812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"/>
            <a:ext cx="8229600" cy="569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848600" y="5791200"/>
            <a:ext cx="228600" cy="457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52463"/>
            <a:ext cx="8382000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3124200"/>
            <a:ext cx="8610600" cy="3352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05200"/>
            <a:ext cx="11334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29000"/>
            <a:ext cx="236220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29000" y="609600"/>
            <a:ext cx="2306638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Zpool</a:t>
            </a:r>
            <a:endParaRPr lang="en-US" sz="4000" dirty="0">
              <a:latin typeface="+mn-lt"/>
              <a:cs typeface="+mn-cs"/>
            </a:endParaRP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39624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Content Placeholder 7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4038600" cy="4525963"/>
          </a:xfrm>
        </p:spPr>
        <p:txBody>
          <a:bodyPr/>
          <a:lstStyle/>
          <a:p>
            <a:pPr eaLnBrk="1" hangingPunct="1">
              <a:buClr>
                <a:schemeClr val="accent6"/>
              </a:buClr>
              <a:buFont typeface="Arial" charset="0"/>
              <a:buChar char="•"/>
              <a:defRPr/>
            </a:pPr>
            <a:r>
              <a:rPr lang="en-US" sz="2400" dirty="0"/>
              <a:t>ZFS file systems are built on top of virtual storage pools called </a:t>
            </a:r>
            <a:r>
              <a:rPr lang="en-US" sz="2400" b="1" dirty="0"/>
              <a:t>zpools.</a:t>
            </a:r>
          </a:p>
          <a:p>
            <a:pPr eaLnBrk="1" hangingPunct="1">
              <a:buClr>
                <a:schemeClr val="accent6"/>
              </a:buClr>
              <a:buFont typeface="Arial" charset="0"/>
              <a:buChar char="•"/>
              <a:defRPr/>
            </a:pPr>
            <a:r>
              <a:rPr lang="en-US" sz="2400" dirty="0"/>
              <a:t>A zpool is constructed of devices, real or logical.</a:t>
            </a:r>
          </a:p>
          <a:p>
            <a:pPr eaLnBrk="1" hangingPunct="1">
              <a:buClr>
                <a:schemeClr val="accent6"/>
              </a:buClr>
              <a:buFont typeface="Arial" charset="0"/>
              <a:buChar char="•"/>
              <a:defRPr/>
            </a:pPr>
            <a:r>
              <a:rPr lang="en-US" sz="2400" dirty="0"/>
              <a:t>They  are constructed by combining block devices using either mirroring or RAID-Z.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57200"/>
            <a:ext cx="51244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1371600"/>
          <a:ext cx="8382000" cy="5003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6626"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Traditional Volumes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ZFS Pooled Storage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4450">
                <a:tc>
                  <a:txBody>
                    <a:bodyPr/>
                    <a:lstStyle/>
                    <a:p>
                      <a:pPr algn="just"/>
                      <a:r>
                        <a:rPr lang="fr-FR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Partitions/volumes exist in traditional file</a:t>
                      </a:r>
                    </a:p>
                    <a:p>
                      <a:pPr algn="just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Systems.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With ZFS’s common storage pool, there are</a:t>
                      </a:r>
                    </a:p>
                    <a:p>
                      <a:pPr algn="just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partitions to manage.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9215">
                <a:tc>
                  <a:txBody>
                    <a:bodyPr/>
                    <a:lstStyle/>
                    <a:p>
                      <a:pPr algn="just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With traditional volumes, storage is</a:t>
                      </a:r>
                    </a:p>
                    <a:p>
                      <a:pPr algn="just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fragmented and stranded. Hence storage</a:t>
                      </a:r>
                    </a:p>
                    <a:p>
                      <a:pPr algn="just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utilization is poor.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File systems share all available storage in</a:t>
                      </a:r>
                    </a:p>
                    <a:p>
                      <a:pPr algn="just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pool, thereby leading to excellent</a:t>
                      </a:r>
                    </a:p>
                    <a:p>
                      <a:pPr algn="just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storage utilization.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3508">
                <a:tc>
                  <a:txBody>
                    <a:bodyPr/>
                    <a:lstStyle/>
                    <a:p>
                      <a:pPr algn="just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Since traditional file systems are</a:t>
                      </a:r>
                    </a:p>
                    <a:p>
                      <a:pPr algn="just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constrained to the size of the disk, so</a:t>
                      </a:r>
                    </a:p>
                    <a:p>
                      <a:pPr algn="just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growing file systems and volume is</a:t>
                      </a:r>
                    </a:p>
                    <a:p>
                      <a:pPr algn="just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difficult.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Size of zpools can be increased easily by</a:t>
                      </a:r>
                    </a:p>
                    <a:p>
                      <a:pPr algn="just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adding new devices to the pool. Moreover</a:t>
                      </a:r>
                    </a:p>
                    <a:p>
                      <a:pPr algn="just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file systems sharing available storage in a</a:t>
                      </a:r>
                    </a:p>
                    <a:p>
                      <a:pPr algn="just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pool, grow and shrink automatically as users add/remove data.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2055</TotalTime>
  <Words>1346</Words>
  <Application>Microsoft Office PowerPoint</Application>
  <PresentationFormat>On-screen Show (4:3)</PresentationFormat>
  <Paragraphs>181</Paragraphs>
  <Slides>44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Wingdings</vt:lpstr>
      <vt:lpstr>TimesNewRomanPSMT</vt:lpstr>
      <vt:lpstr>Office Theme</vt:lpstr>
      <vt:lpstr>PowerPoint Presentation</vt:lpstr>
      <vt:lpstr>PowerPoint Presentation</vt:lpstr>
      <vt:lpstr>What is a File System?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Mewan D'Almeida</dc:creator>
  <cp:lastModifiedBy>gkesden@gmail.com</cp:lastModifiedBy>
  <cp:revision>191</cp:revision>
  <dcterms:created xsi:type="dcterms:W3CDTF">2010-03-19T12:45:34Z</dcterms:created>
  <dcterms:modified xsi:type="dcterms:W3CDTF">2017-05-05T21:22:46Z</dcterms:modified>
</cp:coreProperties>
</file>