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0F555-8551-47F7-A41A-A5CBD8ECF22C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12CA-53B9-4C90-9039-32DE810F2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BA62E18-03FE-40F8-AAC3-DE7BE62CCB3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5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70D00CE-55B6-45F8-A968-E2AF321E9C2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3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85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7885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8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7732CBE4-5754-45D5-9A8E-1326858B8D57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0901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0903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090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8090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64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A5B9B7F-E36D-41CD-845B-1CD7B542EBF1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2948" name="Rectangle 1026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49" name="Rectangle 1027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2950" name="Rectangle 1028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1" name="Rectangle 1029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2" name="Rectangle 1030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82953" name="Rectangle 1031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4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80EECCA1-25C2-45F1-ABD3-3654606DE71C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4996" name="Rectangle 1026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7" name="Rectangle 1027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4998" name="Rectangle 1028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9" name="Rectangle 1029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0" name="Rectangle 1030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85001" name="Rectangle 1031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C64DF5B-B328-4135-8DD9-7F20837583EC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7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9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2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90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3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D51C681-F836-48EF-9A36-88C27E866C50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2166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6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9216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7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7DE62A84-D5DC-4EF2-B101-D26911C6DE80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94212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4214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215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21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942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72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34B81846-DABA-4305-8BE8-5127A9662E0A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01380" name="Rectangle 1026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1" name="Rectangle 1027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01382" name="Rectangle 1028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3" name="Rectangle 1029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4" name="Rectangle 1030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01385" name="Rectangle 1031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12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3C14420-76BC-472C-86CF-42F712F31169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03428" name="Rectangle 1026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29" name="Rectangle 1027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3430" name="Rectangle 1028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31" name="Rectangle 1029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32" name="Rectangle 1030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03433" name="Rectangle 1031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53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7EBF252E-9C2B-4605-BFAC-C828ADEBFC82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7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5478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9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054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2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C42B6AC-A5B0-41FA-AE6C-A752BE8B4AF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75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E95D95CD-5FFD-4743-838D-1051A46AA125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5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7526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7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0752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24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FAD0A14-D42E-41B8-A6E4-23A399437D10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095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23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2C72DF8-2124-4364-807E-6B65200EF32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12644" name="Rectangle 1026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5" name="Rectangle 1027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2646" name="Rectangle 1028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7" name="Rectangle 1029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8" name="Rectangle 1030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12649" name="Rectangle 1031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2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E6CB924-BFA9-4519-9D1E-7A592A53CAC9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14692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3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4694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5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146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7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5C70703-F1EC-4C5D-BBC5-0172407EC568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16740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6741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16742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6743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674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167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2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187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8537AC66-F6DD-417F-9970-FE464C94B6CE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18788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18790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1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187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44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E0EF56E1-F268-49F4-B93D-72B9209A0F2A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21860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1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21862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3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4" name="Rectangle 6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21865" name="Rectangle 7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69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A1AB6E8-D0E3-4A6B-9B1D-5E219F2DD112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24932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933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24934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935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936" name="Rectangle 6"/>
          <p:cNvSpPr>
            <a:spLocks noChangeArrowheads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24937" name="Rectangle 7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11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E2179DA7-E65E-4220-95B3-10C232055069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26980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1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26982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3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978150" y="554038"/>
            <a:ext cx="3646488" cy="2733675"/>
          </a:xfrm>
          <a:ln w="12700" cap="flat">
            <a:solidFill>
              <a:schemeClr val="tx1"/>
            </a:solidFill>
          </a:ln>
        </p:spPr>
      </p:sp>
      <p:sp>
        <p:nvSpPr>
          <p:cNvPr id="12698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7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010B8F9-793A-432F-B95D-C03F00D8C90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3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0865BF8-1FB0-40CA-B3B6-4DC74D20BAC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1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2BBE0C7-5060-43CF-B6AA-1D59CBAB4E2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8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84EA5EA-5ACD-440C-841A-0DFB53184F4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5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F388855-1511-4D64-AF9F-D3A15AB6FCF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8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1E4BED0-5097-4896-B3B0-B258151A4379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57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59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0" name="Rectangle 6"/>
          <p:cNvSpPr>
            <a:spLocks noChangeArrowheads="1"/>
          </p:cNvSpPr>
          <p:nvPr>
            <p:ph type="sldImg"/>
          </p:nvPr>
        </p:nvSpPr>
        <p:spPr>
          <a:xfrm>
            <a:off x="2371725" y="554038"/>
            <a:ext cx="4859338" cy="2733675"/>
          </a:xfrm>
          <a:ln w="12700" cap="flat">
            <a:solidFill>
              <a:schemeClr val="tx1"/>
            </a:solidFill>
          </a:ln>
        </p:spPr>
      </p:sp>
      <p:sp>
        <p:nvSpPr>
          <p:cNvPr id="74761" name="Rectangle 7"/>
          <p:cNvSpPr>
            <a:spLocks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6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Faloutsos - Pavlo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SCS 15-415/615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576FC23-2277-4A39-8F34-C58FE4A7CC4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544195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6" tIns="0" rIns="20136" bIns="0" anchor="b"/>
          <a:lstStyle>
            <a:lvl1pPr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100" i="1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0" y="0"/>
            <a:ext cx="41592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80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2371725" y="554038"/>
            <a:ext cx="4859338" cy="2733675"/>
          </a:xfrm>
          <a:ln w="12700" cap="flat">
            <a:solidFill>
              <a:schemeClr val="tx1"/>
            </a:solidFill>
          </a:ln>
        </p:spPr>
      </p:sp>
      <p:sp>
        <p:nvSpPr>
          <p:cNvPr id="768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6984" rIns="95646" bIns="46984"/>
          <a:lstStyle/>
          <a:p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4BF98-B619-4F1D-80D3-2B1637183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21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20A60-2DCD-4687-B8B8-82FBECED5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1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5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C58DDD11-D3D2-4887-8641-82B3E0CD21A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153400" cy="4114800"/>
          </a:xfrm>
        </p:spPr>
        <p:txBody>
          <a:bodyPr/>
          <a:lstStyle/>
          <a:p>
            <a:r>
              <a:rPr lang="en-US" altLang="en-US" sz="2800"/>
              <a:t>Data Manipulation Language (</a:t>
            </a:r>
            <a:r>
              <a:rPr lang="en-US" altLang="en-US" sz="2800">
                <a:solidFill>
                  <a:schemeClr val="folHlink"/>
                </a:solidFill>
              </a:rPr>
              <a:t>DML</a:t>
            </a:r>
            <a:r>
              <a:rPr lang="en-US" altLang="en-US" sz="2800"/>
              <a:t>)</a:t>
            </a:r>
          </a:p>
          <a:p>
            <a:pPr lvl="1"/>
            <a:r>
              <a:rPr lang="en-US" altLang="en-US" sz="2800"/>
              <a:t>Specify </a:t>
            </a:r>
            <a:r>
              <a:rPr lang="en-US" altLang="en-US" sz="2800" i="1"/>
              <a:t>queries </a:t>
            </a:r>
            <a:r>
              <a:rPr lang="en-US" altLang="en-US" sz="2800"/>
              <a:t>to find tuples that satisfy criteria</a:t>
            </a:r>
          </a:p>
          <a:p>
            <a:pPr lvl="1"/>
            <a:r>
              <a:rPr lang="en-US" altLang="en-US" sz="2800"/>
              <a:t>add, modify, remove tuples</a:t>
            </a:r>
            <a:endParaRPr lang="en-US" altLang="en-US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>
          <a:xfrm>
            <a:off x="1798638" y="320675"/>
            <a:ext cx="8869362" cy="1143000"/>
          </a:xfrm>
        </p:spPr>
        <p:txBody>
          <a:bodyPr/>
          <a:lstStyle/>
          <a:p>
            <a:r>
              <a:rPr lang="en-US" altLang="en-US" sz="4000"/>
              <a:t>SQL - A language for Relational DBs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200525" y="3784600"/>
            <a:ext cx="48333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select * from student ;</a:t>
            </a:r>
          </a:p>
          <a:p>
            <a:endParaRPr lang="en-US" altLang="en-US" sz="2400" b="1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update takes set grade=4 </a:t>
            </a:r>
          </a:p>
          <a:p>
            <a:r>
              <a:rPr lang="en-US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    where name=</a:t>
            </a:r>
            <a:r>
              <a:rPr lang="ja-JP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‘</a:t>
            </a:r>
            <a:r>
              <a:rPr lang="en-US" altLang="ja-JP" sz="2400" b="1">
                <a:solidFill>
                  <a:schemeClr val="tx1"/>
                </a:solidFill>
                <a:latin typeface="Lucida Console" panose="020B0609040504020204" pitchFamily="49" charset="0"/>
              </a:rPr>
              <a:t>smith</a:t>
            </a:r>
            <a:r>
              <a:rPr lang="ja-JP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’</a:t>
            </a:r>
            <a:endParaRPr lang="en-US" altLang="ja-JP" sz="2400" b="1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    and cid = </a:t>
            </a:r>
            <a:r>
              <a:rPr lang="ja-JP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‘</a:t>
            </a:r>
            <a:r>
              <a:rPr lang="en-US" altLang="ja-JP" sz="2400" b="1">
                <a:solidFill>
                  <a:schemeClr val="tx1"/>
                </a:solidFill>
                <a:latin typeface="Lucida Console" panose="020B0609040504020204" pitchFamily="49" charset="0"/>
              </a:rPr>
              <a:t>db</a:t>
            </a:r>
            <a:r>
              <a:rPr lang="ja-JP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’</a:t>
            </a:r>
            <a:r>
              <a:rPr lang="en-US" altLang="ja-JP" sz="2400" b="1">
                <a:solidFill>
                  <a:schemeClr val="tx1"/>
                </a:solidFill>
                <a:latin typeface="Lucida Console" panose="020B0609040504020204" pitchFamily="49" charset="0"/>
              </a:rPr>
              <a:t>;</a:t>
            </a:r>
            <a:endParaRPr lang="en-US" altLang="en-US" sz="2400" b="1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7992D2B-1641-47C1-B473-4C60274C963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772400" cy="1143000"/>
          </a:xfrm>
        </p:spPr>
        <p:txBody>
          <a:bodyPr/>
          <a:lstStyle/>
          <a:p>
            <a:r>
              <a:rPr lang="en-US" altLang="en-US" sz="4000"/>
              <a:t>SQL Overview</a:t>
            </a: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39850"/>
            <a:ext cx="8458200" cy="407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>
                <a:latin typeface="Lucida Console" panose="020B0609040504020204" pitchFamily="49" charset="0"/>
              </a:rPr>
              <a:t>CREATE TABLE &lt;name&gt; ( &lt;field&gt; &lt;domain&gt;, … )</a:t>
            </a:r>
          </a:p>
          <a:p>
            <a:pPr>
              <a:lnSpc>
                <a:spcPct val="90000"/>
              </a:lnSpc>
            </a:pPr>
            <a:r>
              <a:rPr lang="en-US" altLang="en-US" sz="3200">
                <a:latin typeface="Lucida Console" panose="020B0609040504020204" pitchFamily="49" charset="0"/>
              </a:rPr>
              <a:t>INSERT INTO &lt;name&gt; (&lt;field names&gt;)</a:t>
            </a:r>
            <a:br>
              <a:rPr lang="en-US" altLang="en-US" sz="3200">
                <a:latin typeface="Lucida Console" panose="020B0609040504020204" pitchFamily="49" charset="0"/>
              </a:rPr>
            </a:br>
            <a:r>
              <a:rPr lang="en-US" altLang="en-US" sz="3200">
                <a:latin typeface="Lucida Console" panose="020B0609040504020204" pitchFamily="49" charset="0"/>
              </a:rPr>
              <a:t>     VALUES (&lt;field values&gt;)</a:t>
            </a:r>
          </a:p>
          <a:p>
            <a:pPr>
              <a:lnSpc>
                <a:spcPct val="90000"/>
              </a:lnSpc>
            </a:pPr>
            <a:r>
              <a:rPr lang="en-US" altLang="en-US" sz="3200">
                <a:latin typeface="Lucida Console" panose="020B0609040504020204" pitchFamily="49" charset="0"/>
              </a:rPr>
              <a:t>DELETE FROM &lt;name&gt; </a:t>
            </a:r>
            <a:br>
              <a:rPr lang="en-US" altLang="en-US" sz="3200">
                <a:latin typeface="Lucida Console" panose="020B0609040504020204" pitchFamily="49" charset="0"/>
              </a:rPr>
            </a:br>
            <a:r>
              <a:rPr lang="en-US" altLang="en-US" sz="3200">
                <a:latin typeface="Lucida Console" panose="020B0609040504020204" pitchFamily="49" charset="0"/>
              </a:rPr>
              <a:t>      WHERE &lt;condition&gt;</a:t>
            </a:r>
            <a:endParaRPr lang="en-US" altLang="en-US" sz="2800">
              <a:latin typeface="Lucida Console" panose="020B0609040504020204" pitchFamily="49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7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B7D67ED-1AA7-400D-96DC-81CAA3DE3A6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772400" cy="1143000"/>
          </a:xfrm>
        </p:spPr>
        <p:txBody>
          <a:bodyPr/>
          <a:lstStyle/>
          <a:p>
            <a:r>
              <a:rPr lang="en-US" altLang="en-US" sz="4000"/>
              <a:t>SQL Overview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62050"/>
            <a:ext cx="8458200" cy="407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latin typeface="Lucida Console" panose="020B0609040504020204" pitchFamily="49" charset="0"/>
              </a:rPr>
              <a:t>UPDATE &lt;name&gt; </a:t>
            </a:r>
            <a:br>
              <a:rPr lang="en-US" altLang="en-US" sz="3600">
                <a:latin typeface="Lucida Console" panose="020B0609040504020204" pitchFamily="49" charset="0"/>
              </a:rPr>
            </a:br>
            <a:r>
              <a:rPr lang="en-US" altLang="en-US" sz="3600">
                <a:latin typeface="Lucida Console" panose="020B0609040504020204" pitchFamily="49" charset="0"/>
              </a:rPr>
              <a:t>   SET &lt;field name&gt; = &lt;value&gt;</a:t>
            </a:r>
            <a:br>
              <a:rPr lang="en-US" altLang="en-US" sz="3600">
                <a:latin typeface="Lucida Console" panose="020B0609040504020204" pitchFamily="49" charset="0"/>
              </a:rPr>
            </a:br>
            <a:r>
              <a:rPr lang="en-US" altLang="en-US" sz="3600">
                <a:latin typeface="Lucida Console" panose="020B0609040504020204" pitchFamily="49" charset="0"/>
              </a:rPr>
              <a:t> WHERE &lt;condition&gt;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latin typeface="Lucida Console" panose="020B0609040504020204" pitchFamily="49" charset="0"/>
              </a:rPr>
              <a:t>SELECT &lt;fields&gt; </a:t>
            </a:r>
            <a:br>
              <a:rPr lang="en-US" altLang="en-US" sz="3600">
                <a:latin typeface="Lucida Console" panose="020B0609040504020204" pitchFamily="49" charset="0"/>
              </a:rPr>
            </a:br>
            <a:r>
              <a:rPr lang="en-US" altLang="en-US" sz="3600">
                <a:latin typeface="Lucida Console" panose="020B0609040504020204" pitchFamily="49" charset="0"/>
              </a:rPr>
              <a:t>  FROM &lt;name&gt;</a:t>
            </a:r>
            <a:br>
              <a:rPr lang="en-US" altLang="en-US" sz="3600">
                <a:latin typeface="Lucida Console" panose="020B0609040504020204" pitchFamily="49" charset="0"/>
              </a:rPr>
            </a:br>
            <a:r>
              <a:rPr lang="en-US" altLang="en-US" sz="3600">
                <a:latin typeface="Lucida Console" panose="020B0609040504020204" pitchFamily="49" charset="0"/>
              </a:rPr>
              <a:t> WHERE &lt;condition&gt;</a:t>
            </a:r>
            <a:endParaRPr lang="en-US" altLang="en-US">
              <a:latin typeface="Lucida Console" panose="020B0609040504020204" pitchFamily="49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latin typeface="Lucida Console" panose="020B0609040504020204" pitchFamily="49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flipH="1">
            <a:off x="6853239" y="3273426"/>
            <a:ext cx="1146175" cy="519113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58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3B74A3B-4DE8-43CF-A461-BE82BC25C9F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Creating Relations in SQL</a:t>
            </a:r>
            <a:endParaRPr lang="en-US" alt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8534400" cy="4648200"/>
          </a:xfrm>
          <a:noFill/>
        </p:spPr>
        <p:txBody>
          <a:bodyPr/>
          <a:lstStyle/>
          <a:p>
            <a:r>
              <a:rPr lang="en-US" altLang="en-US" sz="3600"/>
              <a:t>Creates the Students relation.</a:t>
            </a:r>
          </a:p>
        </p:txBody>
      </p:sp>
      <p:sp>
        <p:nvSpPr>
          <p:cNvPr id="30726" name="Rectangle 1030"/>
          <p:cNvSpPr>
            <a:spLocks noChangeArrowheads="1"/>
          </p:cNvSpPr>
          <p:nvPr/>
        </p:nvSpPr>
        <p:spPr bwMode="auto">
          <a:xfrm>
            <a:off x="2681289" y="2325689"/>
            <a:ext cx="59848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CREATE TABLE Students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(sid CHAR(20), 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 name CHAR(20), 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 login CHAR(10),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 age INTEGER,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 gpa FLOAT)</a:t>
            </a:r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30727" name="Rectangle 1032"/>
          <p:cNvSpPr>
            <a:spLocks noChangeArrowheads="1"/>
          </p:cNvSpPr>
          <p:nvPr/>
        </p:nvSpPr>
        <p:spPr bwMode="auto">
          <a:xfrm>
            <a:off x="2286000" y="48006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185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6F2D58F-334A-4F60-BFDF-D4EDFF3F45C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Creating Relations in SQL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8534400" cy="4648200"/>
          </a:xfrm>
          <a:noFill/>
        </p:spPr>
        <p:txBody>
          <a:bodyPr/>
          <a:lstStyle/>
          <a:p>
            <a:r>
              <a:rPr lang="en-US" altLang="en-US" sz="3600"/>
              <a:t>Creates the Students relation.</a:t>
            </a:r>
          </a:p>
          <a:p>
            <a:pPr lvl="1"/>
            <a:r>
              <a:rPr lang="en-US" altLang="en-US" sz="3600"/>
              <a:t>Note: the type </a:t>
            </a:r>
            <a:r>
              <a:rPr lang="en-US" altLang="en-US" sz="3600">
                <a:solidFill>
                  <a:schemeClr val="accent2"/>
                </a:solidFill>
              </a:rPr>
              <a:t>(domain)  </a:t>
            </a:r>
            <a:r>
              <a:rPr lang="en-US" altLang="en-US" sz="3600"/>
              <a:t>of each field is specified, and enforced by the DBMS whenever tuples are added or modified.</a:t>
            </a:r>
            <a:r>
              <a:rPr lang="en-US" altLang="en-US" sz="3200"/>
              <a:t> 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209800" y="3810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1" name="Rectangle 1030"/>
          <p:cNvSpPr>
            <a:spLocks noChangeArrowheads="1"/>
          </p:cNvSpPr>
          <p:nvPr/>
        </p:nvSpPr>
        <p:spPr bwMode="auto">
          <a:xfrm>
            <a:off x="5137151" y="4141789"/>
            <a:ext cx="4079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Students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	(sid CHAR(20), 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	 name CHAR(20), 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	 login CHAR(10),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	 age INTEGER,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	 gpa FLOAT)</a:t>
            </a:r>
            <a:r>
              <a:rPr lang="en-US" altLang="en-US" sz="20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9979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4E20E94-DF8A-481D-8EEC-47E1A5F03D4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7772400" cy="1143000"/>
          </a:xfrm>
        </p:spPr>
        <p:txBody>
          <a:bodyPr/>
          <a:lstStyle/>
          <a:p>
            <a:r>
              <a:rPr lang="en-US" altLang="en-US" sz="4000"/>
              <a:t>Table Creation (continued)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Another example:</a:t>
            </a:r>
          </a:p>
          <a:p>
            <a:endParaRPr lang="en-US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22576" y="2997201"/>
            <a:ext cx="66151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CREATE TABLE Enrolled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(sid CHAR(20), 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 cid CHAR(20), </a:t>
            </a:r>
          </a:p>
          <a:p>
            <a:r>
              <a:rPr lang="en-US" altLang="en-US" sz="3600">
                <a:solidFill>
                  <a:schemeClr val="tx1"/>
                </a:solidFill>
                <a:latin typeface="Lucida Console" panose="020B0609040504020204" pitchFamily="49" charset="0"/>
              </a:rPr>
              <a:t>	 grade CHAR(2))</a:t>
            </a:r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443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4F27FB2-919F-452E-9DA1-A87DA774DFA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Adding and Deleting Tuples</a:t>
            </a: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7772400" cy="609600"/>
          </a:xfrm>
          <a:noFill/>
        </p:spPr>
        <p:txBody>
          <a:bodyPr/>
          <a:lstStyle/>
          <a:p>
            <a:r>
              <a:rPr lang="en-US" altLang="en-US" sz="3200"/>
              <a:t>Can insert a single tuple using: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390775" y="1893888"/>
            <a:ext cx="7697788" cy="25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INSERT INTO Students </a:t>
            </a:r>
          </a:p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(sid, name, login, age, gpa)</a:t>
            </a:r>
          </a:p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 VALUES  </a:t>
            </a:r>
          </a:p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‘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53688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’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, 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‘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Smith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’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, 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‘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smith@cs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’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, 18, 3.2)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990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8C7B12F2-9ACF-45B9-8ECE-4ADAFB0B5C3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Adding and Deleting Tuples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828800" y="14827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ja-JP" altLang="en-US" sz="3200">
                <a:solidFill>
                  <a:schemeClr val="tx1"/>
                </a:solidFill>
                <a:latin typeface="Tahoma" panose="020B0604030504040204" pitchFamily="34" charset="0"/>
              </a:rPr>
              <a:t>‘</a:t>
            </a:r>
            <a:r>
              <a:rPr lang="en-US" altLang="ja-JP" sz="3200">
                <a:solidFill>
                  <a:schemeClr val="tx1"/>
                </a:solidFill>
                <a:latin typeface="Tahoma" panose="020B0604030504040204" pitchFamily="34" charset="0"/>
              </a:rPr>
              <a:t>mass</a:t>
            </a:r>
            <a:r>
              <a:rPr lang="ja-JP" altLang="en-US" sz="3200">
                <a:solidFill>
                  <a:schemeClr val="tx1"/>
                </a:solidFill>
                <a:latin typeface="Tahoma" panose="020B0604030504040204" pitchFamily="34" charset="0"/>
              </a:rPr>
              <a:t>’</a:t>
            </a:r>
            <a:r>
              <a:rPr lang="en-US" altLang="ja-JP" sz="3200">
                <a:solidFill>
                  <a:schemeClr val="tx1"/>
                </a:solidFill>
                <a:latin typeface="Tahoma" panose="020B0604030504040204" pitchFamily="34" charset="0"/>
              </a:rPr>
              <a:t>-delete (</a:t>
            </a:r>
            <a:r>
              <a:rPr lang="en-US" altLang="ja-JP" sz="3200" b="1">
                <a:solidFill>
                  <a:schemeClr val="tx1"/>
                </a:solidFill>
                <a:latin typeface="Tahoma" panose="020B0604030504040204" pitchFamily="34" charset="0"/>
              </a:rPr>
              <a:t>all </a:t>
            </a:r>
            <a:r>
              <a:rPr lang="en-US" altLang="ja-JP" sz="3200">
                <a:solidFill>
                  <a:schemeClr val="tx1"/>
                </a:solidFill>
                <a:latin typeface="Tahoma" panose="020B0604030504040204" pitchFamily="34" charset="0"/>
              </a:rPr>
              <a:t>Smiths!) :</a:t>
            </a:r>
            <a:endParaRPr lang="en-US" altLang="en-US" sz="2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2995614" y="2516189"/>
            <a:ext cx="578042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DELETE  </a:t>
            </a:r>
          </a:p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  FROM Students S</a:t>
            </a:r>
          </a:p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 WHERE S.name = 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‘</a:t>
            </a:r>
            <a:r>
              <a:rPr lang="en-US" altLang="ja-JP" sz="3200">
                <a:solidFill>
                  <a:schemeClr val="tx1"/>
                </a:solidFill>
                <a:latin typeface="Lucida Console" panose="020B0609040504020204" pitchFamily="49" charset="0"/>
              </a:rPr>
              <a:t>Smith</a:t>
            </a:r>
            <a:r>
              <a:rPr lang="ja-JP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’</a:t>
            </a:r>
            <a:endParaRPr lang="en-US" altLang="en-US" sz="280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081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3987754-2A3F-49CF-AE15-FF322C73391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Roadmap</a:t>
            </a: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Introduction</a:t>
            </a:r>
          </a:p>
          <a:p>
            <a:r>
              <a:rPr lang="en-US" altLang="en-US" sz="2800">
                <a:solidFill>
                  <a:schemeClr val="folHlink"/>
                </a:solidFill>
              </a:rPr>
              <a:t>Integrity constraints (IC)</a:t>
            </a:r>
          </a:p>
          <a:p>
            <a:r>
              <a:rPr lang="en-US" altLang="en-US" sz="2800"/>
              <a:t>Enforcing IC</a:t>
            </a:r>
          </a:p>
          <a:p>
            <a:r>
              <a:rPr lang="en-US" altLang="en-US" sz="2800"/>
              <a:t>Querying Relational Data</a:t>
            </a:r>
          </a:p>
          <a:p>
            <a:r>
              <a:rPr lang="en-US" altLang="en-US" sz="2800"/>
              <a:t>ER to tables</a:t>
            </a:r>
          </a:p>
          <a:p>
            <a:r>
              <a:rPr lang="en-US" altLang="en-US" sz="2800"/>
              <a:t>Intro to Views</a:t>
            </a:r>
          </a:p>
          <a:p>
            <a:r>
              <a:rPr lang="en-US" altLang="en-US" sz="2800"/>
              <a:t>Destroying/altering tables</a:t>
            </a:r>
            <a:endParaRPr lang="en-US" altLang="en-US"/>
          </a:p>
        </p:txBody>
      </p:sp>
      <p:pic>
        <p:nvPicPr>
          <p:cNvPr id="35844" name="Picture 4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99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467772B-9EDA-4CE7-8F70-9D7D6BB32C6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altLang="en-US"/>
              <a:t>Keys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458200" cy="4076700"/>
          </a:xfrm>
        </p:spPr>
        <p:txBody>
          <a:bodyPr/>
          <a:lstStyle/>
          <a:p>
            <a:r>
              <a:rPr lang="en-US" altLang="en-US" sz="3200"/>
              <a:t>Keys help  associate tuples in different relations</a:t>
            </a:r>
          </a:p>
          <a:p>
            <a:r>
              <a:rPr lang="en-US" altLang="en-US" sz="3200"/>
              <a:t>Keys are one form of integrity constraint (IC)</a:t>
            </a:r>
          </a:p>
          <a:p>
            <a:endParaRPr lang="en-US" altLang="en-US" sz="3200"/>
          </a:p>
        </p:txBody>
      </p:sp>
      <p:graphicFrame>
        <p:nvGraphicFramePr>
          <p:cNvPr id="36868" name="Object 2"/>
          <p:cNvGraphicFramePr>
            <a:graphicFrameLocks/>
          </p:cNvGraphicFramePr>
          <p:nvPr/>
        </p:nvGraphicFramePr>
        <p:xfrm>
          <a:off x="6186488" y="4114801"/>
          <a:ext cx="448151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3686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4114801"/>
                        <a:ext cx="4481512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3"/>
          <p:cNvGraphicFramePr>
            <a:graphicFrameLocks/>
          </p:cNvGraphicFramePr>
          <p:nvPr/>
        </p:nvGraphicFramePr>
        <p:xfrm>
          <a:off x="1949450" y="3875089"/>
          <a:ext cx="343058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5" imgW="4716780" imgH="2473452" progId="Word.Document.8">
                  <p:embed/>
                </p:oleObj>
              </mc:Choice>
              <mc:Fallback>
                <p:oleObj name="Document" r:id="rId5" imgW="4716780" imgH="2473452" progId="Word.Document.8">
                  <p:embed/>
                  <p:pic>
                    <p:nvPicPr>
                      <p:cNvPr id="3686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875089"/>
                        <a:ext cx="343058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257800" y="4419601"/>
            <a:ext cx="928688" cy="2079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156200" y="4648200"/>
            <a:ext cx="1066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181600" y="4648200"/>
            <a:ext cx="9906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181600" y="5029201"/>
            <a:ext cx="1004888" cy="2841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667000" y="3352801"/>
            <a:ext cx="135774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Enrolled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170613" y="3429001"/>
            <a:ext cx="138018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35809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447800"/>
            <a:ext cx="7772400" cy="1143000"/>
          </a:xfrm>
          <a:noFill/>
        </p:spPr>
        <p:txBody>
          <a:bodyPr/>
          <a:lstStyle/>
          <a:p>
            <a:pPr algn="ctr"/>
            <a:r>
              <a:rPr lang="en-US" altLang="en-US" sz="4400" dirty="0"/>
              <a:t>Relational Databases</a:t>
            </a:r>
            <a:endParaRPr lang="en-US" altLang="en-US" dirty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46350" y="2695575"/>
            <a:ext cx="6400800" cy="1752600"/>
          </a:xfrm>
          <a:noFill/>
        </p:spPr>
        <p:txBody>
          <a:bodyPr/>
          <a:lstStyle/>
          <a:p>
            <a:pPr marL="342900" indent="-342900" algn="ctr"/>
            <a:r>
              <a:rPr lang="en-US" altLang="en-US" dirty="0"/>
              <a:t>Borrowed with minor adaptation from Prof. Christos </a:t>
            </a:r>
            <a:r>
              <a:rPr lang="en-US" altLang="en-US" dirty="0" err="1"/>
              <a:t>Faloutsos</a:t>
            </a:r>
            <a:r>
              <a:rPr lang="en-US" altLang="en-US" dirty="0"/>
              <a:t>, CMU 15-415/615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298826" y="4708526"/>
            <a:ext cx="5654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010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(Motivation: 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/>
              <a:t>In flat files, how would you check for duplicate ssn, in a student file?</a:t>
            </a:r>
          </a:p>
          <a:p>
            <a:r>
              <a:rPr lang="en-US" altLang="en-US" b="0"/>
              <a:t>(horror stories, if ssn is duplicate?)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DC0CB22-FFBA-45E3-87C8-8583DEC1EE9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892" name="Object 2"/>
          <p:cNvGraphicFramePr>
            <a:graphicFrameLocks/>
          </p:cNvGraphicFramePr>
          <p:nvPr/>
        </p:nvGraphicFramePr>
        <p:xfrm>
          <a:off x="6186488" y="4114801"/>
          <a:ext cx="448151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3789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4114801"/>
                        <a:ext cx="4481512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69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DFE45E7-686C-4482-B651-E6EBF8E4D2F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altLang="en-US"/>
              <a:t>Keys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458200" cy="4076700"/>
          </a:xfrm>
        </p:spPr>
        <p:txBody>
          <a:bodyPr/>
          <a:lstStyle/>
          <a:p>
            <a:r>
              <a:rPr lang="en-US" altLang="en-US" sz="3200"/>
              <a:t>Keys help  associate tuples in different relations</a:t>
            </a:r>
          </a:p>
          <a:p>
            <a:r>
              <a:rPr lang="en-US" altLang="en-US" sz="3200"/>
              <a:t>Keys are one form of integrity constraint (IC)</a:t>
            </a:r>
          </a:p>
          <a:p>
            <a:endParaRPr lang="en-US" altLang="en-US" sz="3200"/>
          </a:p>
        </p:txBody>
      </p:sp>
      <p:graphicFrame>
        <p:nvGraphicFramePr>
          <p:cNvPr id="38916" name="Object 2"/>
          <p:cNvGraphicFramePr>
            <a:graphicFrameLocks/>
          </p:cNvGraphicFramePr>
          <p:nvPr/>
        </p:nvGraphicFramePr>
        <p:xfrm>
          <a:off x="6186488" y="4114801"/>
          <a:ext cx="448151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3891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4114801"/>
                        <a:ext cx="4481512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3"/>
          <p:cNvGraphicFramePr>
            <a:graphicFrameLocks/>
          </p:cNvGraphicFramePr>
          <p:nvPr/>
        </p:nvGraphicFramePr>
        <p:xfrm>
          <a:off x="1949450" y="3875089"/>
          <a:ext cx="343058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5" imgW="4716780" imgH="2473452" progId="Word.Document.8">
                  <p:embed/>
                </p:oleObj>
              </mc:Choice>
              <mc:Fallback>
                <p:oleObj name="Document" r:id="rId5" imgW="4716780" imgH="2473452" progId="Word.Document.8">
                  <p:embed/>
                  <p:pic>
                    <p:nvPicPr>
                      <p:cNvPr id="3891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875089"/>
                        <a:ext cx="343058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257800" y="4419601"/>
            <a:ext cx="928688" cy="2079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156200" y="4648200"/>
            <a:ext cx="1066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5181600" y="4648200"/>
            <a:ext cx="9906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5181600" y="5029201"/>
            <a:ext cx="1004888" cy="2841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667000" y="3352801"/>
            <a:ext cx="135774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Enrolled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6170613" y="3429001"/>
            <a:ext cx="138018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Students</a:t>
            </a: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6096000" y="3962400"/>
            <a:ext cx="838200" cy="22860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1905000" y="3657600"/>
            <a:ext cx="838200" cy="22860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858000" y="5832476"/>
            <a:ext cx="267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Tahoma" panose="020B0604030504040204" pitchFamily="34" charset="0"/>
              </a:rPr>
              <a:t>PRIMARY Key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517776" y="5753101"/>
            <a:ext cx="2620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Tahoma" panose="020B0604030504040204" pitchFamily="34" charset="0"/>
              </a:rPr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295757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501E73C3-AB30-4573-92FC-A76BCAB58C3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Primary Keys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458200" cy="4076700"/>
          </a:xfrm>
          <a:noFill/>
        </p:spPr>
        <p:txBody>
          <a:bodyPr/>
          <a:lstStyle/>
          <a:p>
            <a:r>
              <a:rPr lang="en-US" altLang="en-US" sz="3200"/>
              <a:t>A set of fields is a </a:t>
            </a:r>
            <a:r>
              <a:rPr lang="en-US" altLang="en-US" sz="3200" i="1" u="sng">
                <a:solidFill>
                  <a:schemeClr val="accent2"/>
                </a:solidFill>
              </a:rPr>
              <a:t>superkey</a:t>
            </a:r>
            <a:r>
              <a:rPr lang="en-US" altLang="en-US" sz="3200"/>
              <a:t> if:</a:t>
            </a:r>
          </a:p>
          <a:p>
            <a:pPr lvl="1"/>
            <a:r>
              <a:rPr lang="en-US" altLang="en-US" sz="3200"/>
              <a:t>No two distinct tuples can have same values in all key fields</a:t>
            </a:r>
          </a:p>
          <a:p>
            <a:r>
              <a:rPr lang="en-US" altLang="en-US" sz="3200"/>
              <a:t>A set of fields is a </a:t>
            </a:r>
            <a:r>
              <a:rPr lang="en-US" altLang="en-US" sz="3200" i="1" u="sng">
                <a:solidFill>
                  <a:schemeClr val="accent2"/>
                </a:solidFill>
              </a:rPr>
              <a:t>key</a:t>
            </a:r>
            <a:r>
              <a:rPr lang="en-US" altLang="en-US" sz="3200">
                <a:solidFill>
                  <a:schemeClr val="accent2"/>
                </a:solidFill>
              </a:rPr>
              <a:t> </a:t>
            </a:r>
            <a:r>
              <a:rPr lang="en-US" altLang="en-US" sz="3200"/>
              <a:t>for a relation if :</a:t>
            </a:r>
          </a:p>
          <a:p>
            <a:pPr lvl="1"/>
            <a:r>
              <a:rPr lang="en-US" altLang="en-US" sz="3200"/>
              <a:t>minimal superkey</a:t>
            </a:r>
            <a:endParaRPr lang="en-US" altLang="en-US" sz="2800"/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866901" y="4229100"/>
            <a:ext cx="710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latin typeface="Lucida Console" panose="020B0609040504020204" pitchFamily="49" charset="0"/>
              </a:rPr>
              <a:t>Student (ssn, name, address)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2146301" y="4787900"/>
            <a:ext cx="6346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{ssn,name}:     superkey</a:t>
            </a:r>
          </a:p>
          <a:p>
            <a:r>
              <a:rPr lang="en-US" altLang="en-US" sz="3200">
                <a:solidFill>
                  <a:srgbClr val="000000"/>
                </a:solidFill>
              </a:rPr>
              <a:t>{ssn}:                superkey, AND key</a:t>
            </a:r>
          </a:p>
          <a:p>
            <a:r>
              <a:rPr lang="en-US" altLang="en-US" sz="3200">
                <a:solidFill>
                  <a:srgbClr val="000000"/>
                </a:solidFill>
              </a:rPr>
              <a:t>{name}:            not superkey</a:t>
            </a:r>
          </a:p>
        </p:txBody>
      </p:sp>
    </p:spTree>
    <p:extLst>
      <p:ext uri="{BB962C8B-B14F-4D97-AF65-F5344CB8AC3E}">
        <p14:creationId xmlns:p14="http://schemas.microsoft.com/office/powerpoint/2010/main" val="32458709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AA95B54-FE5A-4B59-870A-B39FE55477F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Primary Keys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458200" cy="4076700"/>
          </a:xfrm>
          <a:noFill/>
        </p:spPr>
        <p:txBody>
          <a:bodyPr/>
          <a:lstStyle/>
          <a:p>
            <a:r>
              <a:rPr lang="en-US" altLang="en-US" sz="3200"/>
              <a:t>what if &gt;1 key for a relation?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5330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F767AC9-0E47-4818-82BB-67F7A769A7A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Primary Keys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458200" cy="4076700"/>
          </a:xfrm>
          <a:noFill/>
        </p:spPr>
        <p:txBody>
          <a:bodyPr/>
          <a:lstStyle/>
          <a:p>
            <a:r>
              <a:rPr lang="en-US" altLang="en-US" sz="3200"/>
              <a:t>what if &gt;1 key for a relation?</a:t>
            </a:r>
          </a:p>
          <a:p>
            <a:pPr lvl="1"/>
            <a:r>
              <a:rPr lang="en-US" altLang="en-US" sz="3200"/>
              <a:t> one of the keys is chosen (by DBA) to be the </a:t>
            </a:r>
            <a:r>
              <a:rPr lang="en-US" altLang="en-US" sz="3200" b="1" i="1">
                <a:solidFill>
                  <a:schemeClr val="folHlink"/>
                </a:solidFill>
              </a:rPr>
              <a:t>primary key</a:t>
            </a:r>
            <a:r>
              <a:rPr lang="en-US" altLang="en-US" sz="3200" b="1"/>
              <a:t>.     </a:t>
            </a:r>
            <a:r>
              <a:rPr lang="en-US" altLang="en-US" sz="3200"/>
              <a:t>Other keys are called </a:t>
            </a:r>
            <a:r>
              <a:rPr lang="en-US" altLang="en-US" sz="3200" b="1" i="1">
                <a:solidFill>
                  <a:schemeClr val="folHlink"/>
                </a:solidFill>
              </a:rPr>
              <a:t>candidate</a:t>
            </a:r>
            <a:r>
              <a:rPr lang="en-US" altLang="en-US" sz="3200"/>
              <a:t> keys..</a:t>
            </a:r>
          </a:p>
          <a:p>
            <a:pPr lvl="1"/>
            <a:r>
              <a:rPr lang="en-US" altLang="en-US" sz="3200"/>
              <a:t>Q: example of &gt;1 superkeys?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8322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ECB8135-0664-41B8-8418-BC3CB4E53E2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Primary Keys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839200" cy="40767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altLang="en-US" sz="3200"/>
              <a:t>what if &gt;1 key for a relation?</a:t>
            </a:r>
          </a:p>
          <a:p>
            <a:pPr lvl="1"/>
            <a:r>
              <a:rPr lang="en-US" altLang="en-US" sz="3200"/>
              <a:t> one of the keys is chosen (by DBA) to be the </a:t>
            </a:r>
            <a:r>
              <a:rPr lang="en-US" altLang="en-US" sz="3200" b="1" i="1">
                <a:solidFill>
                  <a:schemeClr val="folHlink"/>
                </a:solidFill>
              </a:rPr>
              <a:t>primary key</a:t>
            </a:r>
            <a:r>
              <a:rPr lang="en-US" altLang="en-US" sz="3200" b="1"/>
              <a:t>.     </a:t>
            </a:r>
            <a:r>
              <a:rPr lang="en-US" altLang="en-US" sz="3200"/>
              <a:t>Other keys are called </a:t>
            </a:r>
            <a:r>
              <a:rPr lang="en-US" altLang="en-US" sz="3200" b="1" i="1">
                <a:solidFill>
                  <a:schemeClr val="folHlink"/>
                </a:solidFill>
              </a:rPr>
              <a:t>candidate</a:t>
            </a:r>
            <a:r>
              <a:rPr lang="en-US" altLang="en-US" sz="3200"/>
              <a:t> keys..</a:t>
            </a:r>
          </a:p>
          <a:p>
            <a:pPr lvl="1"/>
            <a:r>
              <a:rPr lang="en-US" altLang="en-US" sz="3200"/>
              <a:t>Q: example of &gt;1 superkeys?</a:t>
            </a:r>
          </a:p>
          <a:p>
            <a:pPr lvl="1"/>
            <a:r>
              <a:rPr lang="en-US" altLang="en-US" sz="3200"/>
              <a:t>A1: student: {ssn}, {student-id#}, </a:t>
            </a:r>
          </a:p>
          <a:p>
            <a:pPr lvl="1">
              <a:buFontTx/>
              <a:buNone/>
            </a:pPr>
            <a:r>
              <a:rPr lang="en-US" altLang="en-US" sz="3200"/>
              <a:t>        {driving license#, state}</a:t>
            </a:r>
          </a:p>
          <a:p>
            <a:pPr lvl="1"/>
            <a:r>
              <a:rPr lang="en-US" altLang="en-US" sz="3200"/>
              <a:t>A2: Employee: {ssn}, {phone#}, {room#}</a:t>
            </a:r>
          </a:p>
          <a:p>
            <a:pPr lvl="1"/>
            <a:r>
              <a:rPr lang="en-US" altLang="en-US" sz="3200"/>
              <a:t>A3: computer: {mac-address}, {serial#}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15727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8F4E074B-875F-4EAA-ACDF-CAD81E82D26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Primary Keys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458200" cy="4076700"/>
          </a:xfrm>
          <a:noFill/>
        </p:spPr>
        <p:txBody>
          <a:bodyPr/>
          <a:lstStyle/>
          <a:p>
            <a:r>
              <a:rPr lang="en-US" altLang="en-US" sz="3200"/>
              <a:t>E.g.</a:t>
            </a:r>
          </a:p>
          <a:p>
            <a:pPr lvl="1"/>
            <a:r>
              <a:rPr lang="en-US" altLang="en-US" sz="3200" i="1"/>
              <a:t>sid </a:t>
            </a:r>
            <a:r>
              <a:rPr lang="en-US" altLang="en-US" sz="3200"/>
              <a:t>is a key for Students.  </a:t>
            </a:r>
          </a:p>
          <a:p>
            <a:pPr lvl="1"/>
            <a:r>
              <a:rPr lang="en-US" altLang="en-US" sz="3200"/>
              <a:t>What about </a:t>
            </a:r>
            <a:r>
              <a:rPr lang="en-US" altLang="en-US" sz="3200" i="1"/>
              <a:t>name</a:t>
            </a:r>
            <a:r>
              <a:rPr lang="en-US" altLang="en-US" sz="3200"/>
              <a:t>?</a:t>
            </a:r>
          </a:p>
          <a:p>
            <a:pPr lvl="1"/>
            <a:r>
              <a:rPr lang="en-US" altLang="en-US" sz="3200"/>
              <a:t>The set {</a:t>
            </a:r>
            <a:r>
              <a:rPr lang="en-US" altLang="en-US" sz="3200" i="1"/>
              <a:t>sid, gpa</a:t>
            </a:r>
            <a:r>
              <a:rPr lang="en-US" altLang="en-US" sz="3200"/>
              <a:t>} is a superkey.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986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BA975DA-F0DB-4419-AE7E-4A690853771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Syntax:</a:t>
            </a:r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1600201" y="1933575"/>
            <a:ext cx="4079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Enrolled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(sid CHAR(20)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cid  CHAR(20),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grade CHAR(2))</a:t>
            </a:r>
          </a:p>
        </p:txBody>
      </p:sp>
    </p:spTree>
    <p:extLst>
      <p:ext uri="{BB962C8B-B14F-4D97-AF65-F5344CB8AC3E}">
        <p14:creationId xmlns:p14="http://schemas.microsoft.com/office/powerpoint/2010/main" val="7355299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0BF4B7C-1FDF-4CE7-AFD1-93AE888B0C6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Syntax:</a:t>
            </a: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1600201" y="1933576"/>
            <a:ext cx="4834657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Enrolled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(sid CHAR(20)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cid  CHAR(20),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grade CHAR(2),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PRIMARY KEY 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(sid,cid))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2616201" y="5029201"/>
            <a:ext cx="593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PRIMARY KEY == UNIQUE, NOT NULL</a:t>
            </a:r>
          </a:p>
        </p:txBody>
      </p:sp>
    </p:spTree>
    <p:extLst>
      <p:ext uri="{BB962C8B-B14F-4D97-AF65-F5344CB8AC3E}">
        <p14:creationId xmlns:p14="http://schemas.microsoft.com/office/powerpoint/2010/main" val="22580582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B96F4ED-3044-4F81-89D0-4868846DDC0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Drill:</a:t>
            </a:r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1600200" y="1817689"/>
            <a:ext cx="8991600" cy="2308225"/>
            <a:chOff x="48" y="1999"/>
            <a:chExt cx="5664" cy="1454"/>
          </a:xfrm>
        </p:grpSpPr>
        <p:sp>
          <p:nvSpPr>
            <p:cNvPr id="47110" name="Rectangle 9"/>
            <p:cNvSpPr>
              <a:spLocks noChangeArrowheads="1"/>
            </p:cNvSpPr>
            <p:nvPr/>
          </p:nvSpPr>
          <p:spPr bwMode="auto">
            <a:xfrm>
              <a:off x="48" y="2072"/>
              <a:ext cx="304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CREATE TABLE Enrolled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(sid CHAR(20)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cid  CHAR(20),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grade CHAR(2),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PRIMARY KEY 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(sid,cid))</a:t>
              </a:r>
            </a:p>
          </p:txBody>
        </p:sp>
        <p:sp>
          <p:nvSpPr>
            <p:cNvPr id="47111" name="Rectangle 10"/>
            <p:cNvSpPr>
              <a:spLocks noChangeArrowheads="1"/>
            </p:cNvSpPr>
            <p:nvPr/>
          </p:nvSpPr>
          <p:spPr bwMode="auto">
            <a:xfrm>
              <a:off x="2784" y="1999"/>
              <a:ext cx="2928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CREATE TABLE Enrolled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(sid CHAR(20)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cid  CHAR(20),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grade CHAR(2),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PRIMARY KEY  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(sid),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UNIQUE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(cid, grade))</a:t>
              </a:r>
            </a:p>
          </p:txBody>
        </p:sp>
        <p:sp>
          <p:nvSpPr>
            <p:cNvPr id="47112" name="Text Box 11"/>
            <p:cNvSpPr txBox="1">
              <a:spLocks noChangeArrowheads="1"/>
            </p:cNvSpPr>
            <p:nvPr/>
          </p:nvSpPr>
          <p:spPr bwMode="auto">
            <a:xfrm>
              <a:off x="2400" y="2496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folHlink"/>
                  </a:solidFill>
                  <a:latin typeface="Tahoma" panose="020B0604030504040204" pitchFamily="34" charset="0"/>
                </a:rPr>
                <a:t> vs.</a:t>
              </a:r>
              <a:r>
                <a:rPr lang="en-US" altLang="en-US" sz="2400">
                  <a:solidFill>
                    <a:schemeClr val="accent2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3236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8B2652D-513A-4AAA-BBB1-97E837AF2DA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Roadmap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chemeClr val="folHlink"/>
                </a:solidFill>
              </a:rPr>
              <a:t>Introduction</a:t>
            </a:r>
            <a:endParaRPr lang="en-US" altLang="en-US" sz="2800"/>
          </a:p>
          <a:p>
            <a:r>
              <a:rPr lang="en-US" altLang="en-US" sz="2800"/>
              <a:t>Integrity constraints (IC)</a:t>
            </a:r>
          </a:p>
          <a:p>
            <a:r>
              <a:rPr lang="en-US" altLang="en-US" sz="2800"/>
              <a:t>Enforcing IC</a:t>
            </a:r>
          </a:p>
          <a:p>
            <a:r>
              <a:rPr lang="en-US" altLang="en-US" sz="2800"/>
              <a:t>Querying Relational Data</a:t>
            </a:r>
          </a:p>
          <a:p>
            <a:r>
              <a:rPr lang="en-US" altLang="en-US" sz="2800"/>
              <a:t>ER to tables</a:t>
            </a:r>
          </a:p>
          <a:p>
            <a:r>
              <a:rPr lang="en-US" altLang="en-US" sz="2800"/>
              <a:t>Intro to Views</a:t>
            </a:r>
          </a:p>
          <a:p>
            <a:r>
              <a:rPr lang="en-US" altLang="en-US" sz="2800"/>
              <a:t>Destroying/altering tables</a:t>
            </a:r>
            <a:endParaRPr lang="en-US" altLang="en-US"/>
          </a:p>
        </p:txBody>
      </p:sp>
      <p:pic>
        <p:nvPicPr>
          <p:cNvPr id="19460" name="Picture 4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23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3FFD830E-5704-42E0-BB9F-F39E00A6011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Drill: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484938" y="4313239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br>
              <a:rPr lang="en-US" altLang="en-US" sz="2400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Q:</a:t>
            </a:r>
            <a:r>
              <a:rPr lang="en-US" altLang="en-US" sz="240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what does this mean?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600200" y="1817689"/>
            <a:ext cx="8991600" cy="2308225"/>
            <a:chOff x="48" y="1999"/>
            <a:chExt cx="5664" cy="1454"/>
          </a:xfrm>
        </p:grpSpPr>
        <p:sp>
          <p:nvSpPr>
            <p:cNvPr id="48138" name="Rectangle 7"/>
            <p:cNvSpPr>
              <a:spLocks noChangeArrowheads="1"/>
            </p:cNvSpPr>
            <p:nvPr/>
          </p:nvSpPr>
          <p:spPr bwMode="auto">
            <a:xfrm>
              <a:off x="48" y="2072"/>
              <a:ext cx="304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CREATE TABLE Enrolled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(sid CHAR(20)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cid  CHAR(20),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grade CHAR(2),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PRIMARY KEY 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(sid,cid))</a:t>
              </a:r>
            </a:p>
          </p:txBody>
        </p:sp>
        <p:sp>
          <p:nvSpPr>
            <p:cNvPr id="48139" name="Rectangle 8"/>
            <p:cNvSpPr>
              <a:spLocks noChangeArrowheads="1"/>
            </p:cNvSpPr>
            <p:nvPr/>
          </p:nvSpPr>
          <p:spPr bwMode="auto">
            <a:xfrm>
              <a:off x="2784" y="1999"/>
              <a:ext cx="2928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CREATE TABLE Enrolled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(sid CHAR(20)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cid  CHAR(20),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grade CHAR(2),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PRIMARY KEY  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(sid),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UNIQUE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(cid, grade))</a:t>
              </a:r>
            </a:p>
          </p:txBody>
        </p:sp>
        <p:sp>
          <p:nvSpPr>
            <p:cNvPr id="48140" name="Text Box 9"/>
            <p:cNvSpPr txBox="1">
              <a:spLocks noChangeArrowheads="1"/>
            </p:cNvSpPr>
            <p:nvPr/>
          </p:nvSpPr>
          <p:spPr bwMode="auto">
            <a:xfrm>
              <a:off x="2400" y="2496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folHlink"/>
                  </a:solidFill>
                  <a:latin typeface="Tahoma" panose="020B0604030504040204" pitchFamily="34" charset="0"/>
                </a:rPr>
                <a:t> vs.</a:t>
              </a:r>
              <a:r>
                <a:rPr lang="en-US" altLang="en-US" sz="2400">
                  <a:solidFill>
                    <a:schemeClr val="accent2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48135" name="Group 10"/>
          <p:cNvGrpSpPr>
            <a:grpSpLocks/>
          </p:cNvGrpSpPr>
          <p:nvPr/>
        </p:nvGrpSpPr>
        <p:grpSpPr bwMode="auto">
          <a:xfrm>
            <a:off x="6324600" y="1463675"/>
            <a:ext cx="3810000" cy="3048000"/>
            <a:chOff x="2832" y="1680"/>
            <a:chExt cx="2592" cy="2256"/>
          </a:xfrm>
        </p:grpSpPr>
        <p:sp>
          <p:nvSpPr>
            <p:cNvPr id="48136" name="Line 11"/>
            <p:cNvSpPr>
              <a:spLocks noChangeShapeType="1"/>
            </p:cNvSpPr>
            <p:nvPr/>
          </p:nvSpPr>
          <p:spPr bwMode="auto">
            <a:xfrm>
              <a:off x="2832" y="1968"/>
              <a:ext cx="2592" cy="1584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Line 12"/>
            <p:cNvSpPr>
              <a:spLocks noChangeShapeType="1"/>
            </p:cNvSpPr>
            <p:nvPr/>
          </p:nvSpPr>
          <p:spPr bwMode="auto">
            <a:xfrm rot="6355117">
              <a:off x="2928" y="2112"/>
              <a:ext cx="2256" cy="139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782328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6BF1D75-2A42-46A0-8A12-72AF147DA6A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Primary and Candidate Keys in SQL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484938" y="4313238"/>
            <a:ext cx="365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br>
              <a:rPr lang="en-US" altLang="en-US" sz="2400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ja-JP" altLang="en-US" sz="24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400">
                <a:solidFill>
                  <a:schemeClr val="tx1"/>
                </a:solidFill>
                <a:latin typeface="Tahoma" panose="020B0604030504040204" pitchFamily="34" charset="0"/>
              </a:rPr>
              <a:t>Students can take only one course, and no two students in a course receive the same grade.</a:t>
            </a:r>
            <a:r>
              <a:rPr lang="ja-JP" altLang="en-US" sz="24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1600200" y="1817689"/>
            <a:ext cx="8991600" cy="2308225"/>
            <a:chOff x="48" y="1999"/>
            <a:chExt cx="5664" cy="1454"/>
          </a:xfrm>
        </p:grpSpPr>
        <p:sp>
          <p:nvSpPr>
            <p:cNvPr id="49162" name="Rectangle 7"/>
            <p:cNvSpPr>
              <a:spLocks noChangeArrowheads="1"/>
            </p:cNvSpPr>
            <p:nvPr/>
          </p:nvSpPr>
          <p:spPr bwMode="auto">
            <a:xfrm>
              <a:off x="48" y="2072"/>
              <a:ext cx="304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CREATE TABLE Enrolled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(sid CHAR(20)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cid  CHAR(20),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grade CHAR(2),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PRIMARY KEY 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(sid,cid))</a:t>
              </a:r>
            </a:p>
          </p:txBody>
        </p:sp>
        <p:sp>
          <p:nvSpPr>
            <p:cNvPr id="49163" name="Rectangle 8"/>
            <p:cNvSpPr>
              <a:spLocks noChangeArrowheads="1"/>
            </p:cNvSpPr>
            <p:nvPr/>
          </p:nvSpPr>
          <p:spPr bwMode="auto">
            <a:xfrm>
              <a:off x="2784" y="1999"/>
              <a:ext cx="2928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CREATE TABLE Enrolled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(sid CHAR(20)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cid  CHAR(20),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grade CHAR(2),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PRIMARY KEY  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(sid),</a:t>
              </a:r>
            </a:p>
            <a:p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   </a:t>
              </a:r>
              <a:r>
                <a:rPr lang="en-US" altLang="en-US" sz="2400">
                  <a:solidFill>
                    <a:schemeClr val="accent2"/>
                  </a:solidFill>
                  <a:latin typeface="Lucida Console" panose="020B0609040504020204" pitchFamily="49" charset="0"/>
                </a:rPr>
                <a:t>UNIQUE</a:t>
              </a:r>
              <a:r>
                <a:rPr lang="en-US" altLang="en-US" sz="2400">
                  <a:solidFill>
                    <a:schemeClr val="tx1"/>
                  </a:solidFill>
                  <a:latin typeface="Lucida Console" panose="020B0609040504020204" pitchFamily="49" charset="0"/>
                </a:rPr>
                <a:t> (cid, grade))</a:t>
              </a:r>
            </a:p>
          </p:txBody>
        </p:sp>
        <p:sp>
          <p:nvSpPr>
            <p:cNvPr id="49164" name="Text Box 9"/>
            <p:cNvSpPr txBox="1">
              <a:spLocks noChangeArrowheads="1"/>
            </p:cNvSpPr>
            <p:nvPr/>
          </p:nvSpPr>
          <p:spPr bwMode="auto">
            <a:xfrm>
              <a:off x="2400" y="2496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folHlink"/>
                  </a:solidFill>
                  <a:latin typeface="Tahoma" panose="020B0604030504040204" pitchFamily="34" charset="0"/>
                </a:rPr>
                <a:t> vs.</a:t>
              </a:r>
              <a:r>
                <a:rPr lang="en-US" altLang="en-US" sz="2400">
                  <a:solidFill>
                    <a:schemeClr val="accent2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49159" name="Group 10"/>
          <p:cNvGrpSpPr>
            <a:grpSpLocks/>
          </p:cNvGrpSpPr>
          <p:nvPr/>
        </p:nvGrpSpPr>
        <p:grpSpPr bwMode="auto">
          <a:xfrm>
            <a:off x="6324600" y="1463675"/>
            <a:ext cx="3810000" cy="3048000"/>
            <a:chOff x="2832" y="1680"/>
            <a:chExt cx="2592" cy="2256"/>
          </a:xfrm>
        </p:grpSpPr>
        <p:sp>
          <p:nvSpPr>
            <p:cNvPr id="49160" name="Line 11"/>
            <p:cNvSpPr>
              <a:spLocks noChangeShapeType="1"/>
            </p:cNvSpPr>
            <p:nvPr/>
          </p:nvSpPr>
          <p:spPr bwMode="auto">
            <a:xfrm>
              <a:off x="2832" y="1968"/>
              <a:ext cx="2592" cy="1584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12"/>
            <p:cNvSpPr>
              <a:spLocks noChangeShapeType="1"/>
            </p:cNvSpPr>
            <p:nvPr/>
          </p:nvSpPr>
          <p:spPr bwMode="auto">
            <a:xfrm rot="6355117">
              <a:off x="2928" y="2112"/>
              <a:ext cx="2256" cy="139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73804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35995D3-A0D9-4492-B189-C3ABBE0C199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09800" y="36480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48200" y="36480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Foreign Keys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6096001" y="2657476"/>
          <a:ext cx="448151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5018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657476"/>
                        <a:ext cx="4481513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/>
          </p:cNvGraphicFramePr>
          <p:nvPr/>
        </p:nvGraphicFramePr>
        <p:xfrm>
          <a:off x="1866900" y="2374901"/>
          <a:ext cx="343058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5" imgW="4716780" imgH="2473452" progId="Word.Document.8">
                  <p:embed/>
                </p:oleObj>
              </mc:Choice>
              <mc:Fallback>
                <p:oleObj name="Document" r:id="rId5" imgW="4716780" imgH="2473452" progId="Word.Document.8">
                  <p:embed/>
                  <p:pic>
                    <p:nvPicPr>
                      <p:cNvPr id="5018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374901"/>
                        <a:ext cx="343058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4953000" y="2824163"/>
            <a:ext cx="11430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5029200" y="3205163"/>
            <a:ext cx="1066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 flipV="1">
            <a:off x="4953000" y="3281363"/>
            <a:ext cx="1143000" cy="609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4953000" y="3586163"/>
            <a:ext cx="11430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3"/>
          <p:cNvSpPr>
            <a:spLocks noChangeArrowheads="1"/>
          </p:cNvSpPr>
          <p:nvPr/>
        </p:nvSpPr>
        <p:spPr bwMode="auto">
          <a:xfrm>
            <a:off x="1812925" y="1971676"/>
            <a:ext cx="135774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Enrolled</a:t>
            </a:r>
          </a:p>
        </p:txBody>
      </p:sp>
      <p:sp>
        <p:nvSpPr>
          <p:cNvPr id="50188" name="Rectangle 14"/>
          <p:cNvSpPr>
            <a:spLocks noChangeArrowheads="1"/>
          </p:cNvSpPr>
          <p:nvPr/>
        </p:nvSpPr>
        <p:spPr bwMode="auto">
          <a:xfrm>
            <a:off x="6080125" y="2198689"/>
            <a:ext cx="138018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46415000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CAAA6078-0AD7-4A3C-9968-4EA62D4A824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Foreign Keys, Referential Integrity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534400" cy="43434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3200" i="1" u="sng">
                <a:solidFill>
                  <a:schemeClr val="accent2"/>
                </a:solidFill>
              </a:rPr>
              <a:t>Foreign key</a:t>
            </a:r>
            <a:r>
              <a:rPr lang="en-US" altLang="en-US" sz="3200">
                <a:solidFill>
                  <a:schemeClr val="accent2"/>
                </a:solidFill>
              </a:rPr>
              <a:t> : </a:t>
            </a:r>
            <a:r>
              <a:rPr lang="en-US" altLang="en-US" sz="3200"/>
              <a:t>Set of fields `refering</a:t>
            </a:r>
            <a:r>
              <a:rPr lang="ja-JP" altLang="en-US" sz="3200"/>
              <a:t>’</a:t>
            </a:r>
            <a:r>
              <a:rPr lang="en-US" altLang="ja-JP" sz="3200"/>
              <a:t> to a tuple in another relation.  </a:t>
            </a:r>
          </a:p>
          <a:p>
            <a:pPr lvl="1"/>
            <a:r>
              <a:rPr lang="en-US" altLang="en-US" sz="3200"/>
              <a:t>Must correspond to the primary key of the other relation.  </a:t>
            </a:r>
          </a:p>
          <a:p>
            <a:pPr lvl="1"/>
            <a:r>
              <a:rPr lang="en-US" altLang="en-US" sz="3200"/>
              <a:t>Like a `logical pointer</a:t>
            </a:r>
            <a:r>
              <a:rPr lang="ja-JP" altLang="en-US" sz="3200"/>
              <a:t>’</a:t>
            </a:r>
            <a:r>
              <a:rPr lang="en-US" altLang="ja-JP" sz="3200"/>
              <a:t>.</a:t>
            </a:r>
          </a:p>
          <a:p>
            <a:r>
              <a:rPr lang="en-US" altLang="en-US" sz="3200"/>
              <a:t>foreign key constraints enforce  </a:t>
            </a:r>
            <a:r>
              <a:rPr lang="en-US" altLang="en-US" sz="3200" i="1" u="sng">
                <a:solidFill>
                  <a:schemeClr val="accent2"/>
                </a:solidFill>
              </a:rPr>
              <a:t>referential integrity</a:t>
            </a:r>
            <a:r>
              <a:rPr lang="en-US" altLang="en-US" sz="3200"/>
              <a:t> (i.e., no dangling references.)</a:t>
            </a:r>
          </a:p>
        </p:txBody>
      </p:sp>
    </p:spTree>
    <p:extLst>
      <p:ext uri="{BB962C8B-B14F-4D97-AF65-F5344CB8AC3E}">
        <p14:creationId xmlns:p14="http://schemas.microsoft.com/office/powerpoint/2010/main" val="35052252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073E830-530D-49CF-871C-AE228A49E03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Foreign Keys in SQL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1"/>
            <a:ext cx="8686800" cy="2190343"/>
          </a:xfr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/>
              <a:t>Example: Only existing students may enroll for courses.</a:t>
            </a:r>
          </a:p>
          <a:p>
            <a:pPr lvl="1"/>
            <a:r>
              <a:rPr lang="en-US" altLang="en-US" sz="2800"/>
              <a:t> </a:t>
            </a:r>
            <a:r>
              <a:rPr lang="en-US" altLang="en-US" sz="3200" i="1">
                <a:solidFill>
                  <a:srgbClr val="CF0E30"/>
                </a:solidFill>
              </a:rPr>
              <a:t>sid</a:t>
            </a:r>
            <a:r>
              <a:rPr lang="en-US" altLang="en-US" sz="3200"/>
              <a:t> is a foreign key referring to </a:t>
            </a:r>
            <a:r>
              <a:rPr lang="en-US" altLang="en-US" sz="3200">
                <a:solidFill>
                  <a:srgbClr val="CF0E30"/>
                </a:solidFill>
              </a:rPr>
              <a:t>Students</a:t>
            </a:r>
            <a:r>
              <a:rPr lang="en-US" altLang="en-US" sz="3200"/>
              <a:t>:</a:t>
            </a:r>
          </a:p>
        </p:txBody>
      </p:sp>
      <p:grpSp>
        <p:nvGrpSpPr>
          <p:cNvPr id="52228" name="Group 15"/>
          <p:cNvGrpSpPr>
            <a:grpSpLocks/>
          </p:cNvGrpSpPr>
          <p:nvPr/>
        </p:nvGrpSpPr>
        <p:grpSpPr bwMode="auto">
          <a:xfrm>
            <a:off x="1812925" y="3927476"/>
            <a:ext cx="8764588" cy="2341563"/>
            <a:chOff x="182" y="2474"/>
            <a:chExt cx="5521" cy="1475"/>
          </a:xfrm>
        </p:grpSpPr>
        <p:sp>
          <p:nvSpPr>
            <p:cNvPr id="52229" name="Rectangle 2"/>
            <p:cNvSpPr>
              <a:spLocks noChangeArrowheads="1"/>
            </p:cNvSpPr>
            <p:nvPr/>
          </p:nvSpPr>
          <p:spPr bwMode="auto">
            <a:xfrm>
              <a:off x="432" y="353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0" name="Rectangle 3"/>
            <p:cNvSpPr>
              <a:spLocks noChangeArrowheads="1"/>
            </p:cNvSpPr>
            <p:nvPr/>
          </p:nvSpPr>
          <p:spPr bwMode="auto">
            <a:xfrm>
              <a:off x="1968" y="3530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2231" name="Object 2"/>
            <p:cNvGraphicFramePr>
              <a:graphicFrameLocks/>
            </p:cNvGraphicFramePr>
            <p:nvPr/>
          </p:nvGraphicFramePr>
          <p:xfrm>
            <a:off x="2880" y="2906"/>
            <a:ext cx="2823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Document" r:id="rId3" imgW="6737604" imgH="2499360" progId="Word.Document.8">
                    <p:embed/>
                  </p:oleObj>
                </mc:Choice>
                <mc:Fallback>
                  <p:oleObj name="Document" r:id="rId3" imgW="6737604" imgH="2499360" progId="Word.Document.8">
                    <p:embed/>
                    <p:pic>
                      <p:nvPicPr>
                        <p:cNvPr id="52231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06"/>
                          <a:ext cx="2823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2" name="Object 3"/>
            <p:cNvGraphicFramePr>
              <a:graphicFrameLocks/>
            </p:cNvGraphicFramePr>
            <p:nvPr/>
          </p:nvGraphicFramePr>
          <p:xfrm>
            <a:off x="216" y="2728"/>
            <a:ext cx="2161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Document" r:id="rId5" imgW="4716780" imgH="2473452" progId="Word.Document.8">
                    <p:embed/>
                  </p:oleObj>
                </mc:Choice>
                <mc:Fallback>
                  <p:oleObj name="Document" r:id="rId5" imgW="4716780" imgH="2473452" progId="Word.Document.8">
                    <p:embed/>
                    <p:pic>
                      <p:nvPicPr>
                        <p:cNvPr id="52232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2728"/>
                          <a:ext cx="2161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2160" y="3011"/>
              <a:ext cx="720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2208" y="3251"/>
              <a:ext cx="6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 flipV="1">
              <a:off x="2160" y="3299"/>
              <a:ext cx="720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2160" y="3491"/>
              <a:ext cx="720" cy="1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182" y="2474"/>
              <a:ext cx="8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Enrolled</a:t>
              </a: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2870" y="2617"/>
              <a:ext cx="86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1594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32A7792-F083-4AA1-BA12-D439F10F46C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Foreign Keys in SQL</a:t>
            </a: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1482726" y="1154114"/>
            <a:ext cx="9185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CREATE TABLE Enrolled 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(sid CHAR(20),cid CHAR(20),grade CHAR(2),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Lucida Console" panose="020B0609040504020204" pitchFamily="49" charset="0"/>
              </a:rPr>
              <a:t>PRIMARY KEY </a:t>
            </a:r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(sid,cid),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Lucida Console" panose="020B0609040504020204" pitchFamily="49" charset="0"/>
              </a:rPr>
              <a:t>FOREIGN KEY </a:t>
            </a:r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(sid) </a:t>
            </a:r>
            <a:r>
              <a:rPr lang="en-US" altLang="en-US" sz="2800">
                <a:solidFill>
                  <a:schemeClr val="accent2"/>
                </a:solidFill>
                <a:latin typeface="Lucida Console" panose="020B0609040504020204" pitchFamily="49" charset="0"/>
              </a:rPr>
              <a:t>REFERENCES </a:t>
            </a:r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Students )</a:t>
            </a:r>
          </a:p>
        </p:txBody>
      </p:sp>
      <p:grpSp>
        <p:nvGrpSpPr>
          <p:cNvPr id="53252" name="Group 16"/>
          <p:cNvGrpSpPr>
            <a:grpSpLocks/>
          </p:cNvGrpSpPr>
          <p:nvPr/>
        </p:nvGrpSpPr>
        <p:grpSpPr bwMode="auto">
          <a:xfrm>
            <a:off x="1812925" y="3927476"/>
            <a:ext cx="8764588" cy="2341563"/>
            <a:chOff x="182" y="2474"/>
            <a:chExt cx="5521" cy="1475"/>
          </a:xfrm>
        </p:grpSpPr>
        <p:sp>
          <p:nvSpPr>
            <p:cNvPr id="53253" name="Rectangle 17"/>
            <p:cNvSpPr>
              <a:spLocks noChangeArrowheads="1"/>
            </p:cNvSpPr>
            <p:nvPr/>
          </p:nvSpPr>
          <p:spPr bwMode="auto">
            <a:xfrm>
              <a:off x="432" y="353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54" name="Rectangle 18"/>
            <p:cNvSpPr>
              <a:spLocks noChangeArrowheads="1"/>
            </p:cNvSpPr>
            <p:nvPr/>
          </p:nvSpPr>
          <p:spPr bwMode="auto">
            <a:xfrm>
              <a:off x="1968" y="3530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3255" name="Object 2"/>
            <p:cNvGraphicFramePr>
              <a:graphicFrameLocks/>
            </p:cNvGraphicFramePr>
            <p:nvPr/>
          </p:nvGraphicFramePr>
          <p:xfrm>
            <a:off x="2880" y="2906"/>
            <a:ext cx="2823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Document" r:id="rId3" imgW="6737604" imgH="2499360" progId="Word.Document.8">
                    <p:embed/>
                  </p:oleObj>
                </mc:Choice>
                <mc:Fallback>
                  <p:oleObj name="Document" r:id="rId3" imgW="6737604" imgH="2499360" progId="Word.Document.8">
                    <p:embed/>
                    <p:pic>
                      <p:nvPicPr>
                        <p:cNvPr id="53255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06"/>
                          <a:ext cx="2823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6" name="Object 3"/>
            <p:cNvGraphicFramePr>
              <a:graphicFrameLocks/>
            </p:cNvGraphicFramePr>
            <p:nvPr/>
          </p:nvGraphicFramePr>
          <p:xfrm>
            <a:off x="216" y="2728"/>
            <a:ext cx="2161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Document" r:id="rId5" imgW="4716780" imgH="2473452" progId="Word.Document.8">
                    <p:embed/>
                  </p:oleObj>
                </mc:Choice>
                <mc:Fallback>
                  <p:oleObj name="Document" r:id="rId5" imgW="4716780" imgH="2473452" progId="Word.Document.8">
                    <p:embed/>
                    <p:pic>
                      <p:nvPicPr>
                        <p:cNvPr id="53256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2728"/>
                          <a:ext cx="2161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7" name="Line 21"/>
            <p:cNvSpPr>
              <a:spLocks noChangeShapeType="1"/>
            </p:cNvSpPr>
            <p:nvPr/>
          </p:nvSpPr>
          <p:spPr bwMode="auto">
            <a:xfrm>
              <a:off x="2160" y="3011"/>
              <a:ext cx="720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Line 22"/>
            <p:cNvSpPr>
              <a:spLocks noChangeShapeType="1"/>
            </p:cNvSpPr>
            <p:nvPr/>
          </p:nvSpPr>
          <p:spPr bwMode="auto">
            <a:xfrm>
              <a:off x="2208" y="3251"/>
              <a:ext cx="6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Line 23"/>
            <p:cNvSpPr>
              <a:spLocks noChangeShapeType="1"/>
            </p:cNvSpPr>
            <p:nvPr/>
          </p:nvSpPr>
          <p:spPr bwMode="auto">
            <a:xfrm flipV="1">
              <a:off x="2160" y="3299"/>
              <a:ext cx="720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Line 24"/>
            <p:cNvSpPr>
              <a:spLocks noChangeShapeType="1"/>
            </p:cNvSpPr>
            <p:nvPr/>
          </p:nvSpPr>
          <p:spPr bwMode="auto">
            <a:xfrm>
              <a:off x="2160" y="3491"/>
              <a:ext cx="720" cy="1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Rectangle 25"/>
            <p:cNvSpPr>
              <a:spLocks noChangeArrowheads="1"/>
            </p:cNvSpPr>
            <p:nvPr/>
          </p:nvSpPr>
          <p:spPr bwMode="auto">
            <a:xfrm>
              <a:off x="182" y="2474"/>
              <a:ext cx="8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Enrolled</a:t>
              </a:r>
            </a:p>
          </p:txBody>
        </p:sp>
        <p:sp>
          <p:nvSpPr>
            <p:cNvPr id="53262" name="Rectangle 26"/>
            <p:cNvSpPr>
              <a:spLocks noChangeArrowheads="1"/>
            </p:cNvSpPr>
            <p:nvPr/>
          </p:nvSpPr>
          <p:spPr bwMode="auto">
            <a:xfrm>
              <a:off x="2870" y="2617"/>
              <a:ext cx="86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8297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CBE82D5-E6AC-474C-8C5E-DC196A63B69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Roadmap</a:t>
            </a: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Introduction</a:t>
            </a:r>
          </a:p>
          <a:p>
            <a:r>
              <a:rPr lang="en-US" altLang="en-US" sz="2800"/>
              <a:t>Integrity constraints (IC)</a:t>
            </a:r>
          </a:p>
          <a:p>
            <a:r>
              <a:rPr lang="en-US" altLang="en-US" sz="2800">
                <a:solidFill>
                  <a:schemeClr val="folHlink"/>
                </a:solidFill>
              </a:rPr>
              <a:t>Enforcing IC</a:t>
            </a:r>
          </a:p>
          <a:p>
            <a:r>
              <a:rPr lang="en-US" altLang="en-US" sz="2800"/>
              <a:t>Querying Relational Data</a:t>
            </a:r>
          </a:p>
          <a:p>
            <a:r>
              <a:rPr lang="en-US" altLang="en-US" sz="2800"/>
              <a:t>ER to tables</a:t>
            </a:r>
          </a:p>
          <a:p>
            <a:r>
              <a:rPr lang="en-US" altLang="en-US" sz="2800"/>
              <a:t>Intro to Views</a:t>
            </a:r>
          </a:p>
          <a:p>
            <a:r>
              <a:rPr lang="en-US" altLang="en-US" sz="2800"/>
              <a:t>Destroying/altering tables</a:t>
            </a:r>
            <a:endParaRPr lang="en-US" altLang="en-US"/>
          </a:p>
        </p:txBody>
      </p:sp>
      <p:pic>
        <p:nvPicPr>
          <p:cNvPr id="54276" name="Picture 4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27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135D4F1-5E7B-4B7A-A4E6-10242CEC6FE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Enforcing Referential Integrity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9067800" cy="4800600"/>
          </a:xfrm>
          <a:noFill/>
        </p:spPr>
        <p:txBody>
          <a:bodyPr/>
          <a:lstStyle/>
          <a:p>
            <a:r>
              <a:rPr lang="en-US" altLang="en-US" sz="2800"/>
              <a:t>Subtle issues:</a:t>
            </a:r>
          </a:p>
          <a:p>
            <a:r>
              <a:rPr lang="en-US" altLang="en-US" sz="2800"/>
              <a:t>What should be done if an Enrolled tuple with a non-existent student id is inserted?</a:t>
            </a:r>
            <a:r>
              <a:rPr lang="en-US" altLang="en-US"/>
              <a:t>  </a:t>
            </a: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1812925" y="3927476"/>
            <a:ext cx="8764588" cy="2341563"/>
            <a:chOff x="182" y="2474"/>
            <a:chExt cx="5521" cy="1475"/>
          </a:xfrm>
        </p:grpSpPr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432" y="353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1968" y="3530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5305" name="Object 2"/>
            <p:cNvGraphicFramePr>
              <a:graphicFrameLocks/>
            </p:cNvGraphicFramePr>
            <p:nvPr/>
          </p:nvGraphicFramePr>
          <p:xfrm>
            <a:off x="2880" y="2906"/>
            <a:ext cx="2823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Document" r:id="rId4" imgW="6737604" imgH="2499360" progId="Word.Document.8">
                    <p:embed/>
                  </p:oleObj>
                </mc:Choice>
                <mc:Fallback>
                  <p:oleObj name="Document" r:id="rId4" imgW="6737604" imgH="2499360" progId="Word.Document.8">
                    <p:embed/>
                    <p:pic>
                      <p:nvPicPr>
                        <p:cNvPr id="55305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06"/>
                          <a:ext cx="2823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06" name="Object 3"/>
            <p:cNvGraphicFramePr>
              <a:graphicFrameLocks/>
            </p:cNvGraphicFramePr>
            <p:nvPr/>
          </p:nvGraphicFramePr>
          <p:xfrm>
            <a:off x="216" y="2728"/>
            <a:ext cx="2161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Document" r:id="rId6" imgW="4716780" imgH="2473452" progId="Word.Document.8">
                    <p:embed/>
                  </p:oleObj>
                </mc:Choice>
                <mc:Fallback>
                  <p:oleObj name="Document" r:id="rId6" imgW="4716780" imgH="2473452" progId="Word.Document.8">
                    <p:embed/>
                    <p:pic>
                      <p:nvPicPr>
                        <p:cNvPr id="55306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2728"/>
                          <a:ext cx="2161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>
              <a:off x="2160" y="3011"/>
              <a:ext cx="720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>
              <a:off x="2208" y="3251"/>
              <a:ext cx="6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 flipV="1">
              <a:off x="2160" y="3299"/>
              <a:ext cx="720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2160" y="3491"/>
              <a:ext cx="720" cy="1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182" y="2474"/>
              <a:ext cx="8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Enrolled</a:t>
              </a: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2870" y="2617"/>
              <a:ext cx="86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9017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72AE280-3F3E-4F59-976B-ECB4E32CD02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47" name="Rectangle 102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Enforcing Referential Integrity</a:t>
            </a:r>
          </a:p>
        </p:txBody>
      </p:sp>
      <p:sp>
        <p:nvSpPr>
          <p:cNvPr id="5734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9067800" cy="4800600"/>
          </a:xfrm>
          <a:noFill/>
        </p:spPr>
        <p:txBody>
          <a:bodyPr/>
          <a:lstStyle/>
          <a:p>
            <a:r>
              <a:rPr lang="en-US" altLang="en-US" sz="2800"/>
              <a:t>Subtle issues:</a:t>
            </a:r>
          </a:p>
          <a:p>
            <a:r>
              <a:rPr lang="en-US" altLang="en-US" sz="2800"/>
              <a:t>What should be done if an Enrolled tuple with a non-existent student id is inserted?  </a:t>
            </a:r>
            <a:r>
              <a:rPr lang="en-US" altLang="en-US" sz="2800">
                <a:solidFill>
                  <a:schemeClr val="accent2"/>
                </a:solidFill>
              </a:rPr>
              <a:t>(</a:t>
            </a:r>
            <a:r>
              <a:rPr lang="en-US" altLang="en-US" sz="2800" i="1">
                <a:solidFill>
                  <a:schemeClr val="accent2"/>
                </a:solidFill>
              </a:rPr>
              <a:t>Reject it!</a:t>
            </a:r>
            <a:r>
              <a:rPr lang="en-US" altLang="en-US" sz="2800">
                <a:solidFill>
                  <a:schemeClr val="accent2"/>
                </a:solidFill>
              </a:rPr>
              <a:t>)</a:t>
            </a: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1812925" y="3927476"/>
            <a:ext cx="8764588" cy="2341563"/>
            <a:chOff x="182" y="2474"/>
            <a:chExt cx="5521" cy="1475"/>
          </a:xfrm>
        </p:grpSpPr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432" y="353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1968" y="3530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7353" name="Object 2"/>
            <p:cNvGraphicFramePr>
              <a:graphicFrameLocks/>
            </p:cNvGraphicFramePr>
            <p:nvPr/>
          </p:nvGraphicFramePr>
          <p:xfrm>
            <a:off x="2880" y="2906"/>
            <a:ext cx="2823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Document" r:id="rId4" imgW="6737604" imgH="2499360" progId="Word.Document.8">
                    <p:embed/>
                  </p:oleObj>
                </mc:Choice>
                <mc:Fallback>
                  <p:oleObj name="Document" r:id="rId4" imgW="6737604" imgH="2499360" progId="Word.Document.8">
                    <p:embed/>
                    <p:pic>
                      <p:nvPicPr>
                        <p:cNvPr id="57353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06"/>
                          <a:ext cx="2823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54" name="Object 3"/>
            <p:cNvGraphicFramePr>
              <a:graphicFrameLocks/>
            </p:cNvGraphicFramePr>
            <p:nvPr/>
          </p:nvGraphicFramePr>
          <p:xfrm>
            <a:off x="216" y="2728"/>
            <a:ext cx="2161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Document" r:id="rId6" imgW="4716780" imgH="2473452" progId="Word.Document.8">
                    <p:embed/>
                  </p:oleObj>
                </mc:Choice>
                <mc:Fallback>
                  <p:oleObj name="Document" r:id="rId6" imgW="4716780" imgH="2473452" progId="Word.Document.8">
                    <p:embed/>
                    <p:pic>
                      <p:nvPicPr>
                        <p:cNvPr id="57354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2728"/>
                          <a:ext cx="2161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>
              <a:off x="2160" y="3011"/>
              <a:ext cx="720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>
              <a:off x="2208" y="3251"/>
              <a:ext cx="6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V="1">
              <a:off x="2160" y="3299"/>
              <a:ext cx="720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2160" y="3491"/>
              <a:ext cx="720" cy="1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182" y="2474"/>
              <a:ext cx="8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Enrolled</a:t>
              </a:r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auto">
            <a:xfrm>
              <a:off x="2870" y="2617"/>
              <a:ext cx="86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45337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116D293-4D44-45C3-8751-6C02AF30F00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Enforcing Referential Integrity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62063"/>
            <a:ext cx="9144000" cy="4800600"/>
          </a:xfrm>
          <a:noFill/>
        </p:spPr>
        <p:txBody>
          <a:bodyPr/>
          <a:lstStyle/>
          <a:p>
            <a:r>
              <a:rPr lang="en-US" altLang="en-US" sz="2800"/>
              <a:t>Subtle issues, cont</a:t>
            </a:r>
            <a:r>
              <a:rPr lang="ja-JP" altLang="en-US" sz="2800"/>
              <a:t>’</a:t>
            </a:r>
            <a:r>
              <a:rPr lang="en-US" altLang="ja-JP" sz="2800"/>
              <a:t>d:</a:t>
            </a:r>
            <a:endParaRPr lang="en-US" altLang="ja-JP" sz="2800">
              <a:solidFill>
                <a:schemeClr val="accent2"/>
              </a:solidFill>
            </a:endParaRPr>
          </a:p>
          <a:p>
            <a:r>
              <a:rPr lang="en-US" altLang="en-US" sz="2800"/>
              <a:t>What should be done if a Student</a:t>
            </a:r>
            <a:r>
              <a:rPr lang="ja-JP" altLang="en-US" sz="2800"/>
              <a:t>’</a:t>
            </a:r>
            <a:r>
              <a:rPr lang="en-US" altLang="ja-JP" sz="2800"/>
              <a:t>s tuple is deleted?</a:t>
            </a:r>
            <a:endParaRPr lang="en-US" altLang="en-US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1812925" y="3927476"/>
            <a:ext cx="8764588" cy="2341563"/>
            <a:chOff x="182" y="2474"/>
            <a:chExt cx="5521" cy="1475"/>
          </a:xfrm>
        </p:grpSpPr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432" y="3530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1968" y="3530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9401" name="Object 2"/>
            <p:cNvGraphicFramePr>
              <a:graphicFrameLocks/>
            </p:cNvGraphicFramePr>
            <p:nvPr/>
          </p:nvGraphicFramePr>
          <p:xfrm>
            <a:off x="2880" y="2906"/>
            <a:ext cx="2823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Document" r:id="rId4" imgW="6737604" imgH="2499360" progId="Word.Document.8">
                    <p:embed/>
                  </p:oleObj>
                </mc:Choice>
                <mc:Fallback>
                  <p:oleObj name="Document" r:id="rId4" imgW="6737604" imgH="2499360" progId="Word.Document.8">
                    <p:embed/>
                    <p:pic>
                      <p:nvPicPr>
                        <p:cNvPr id="59401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06"/>
                          <a:ext cx="2823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2" name="Object 3"/>
            <p:cNvGraphicFramePr>
              <a:graphicFrameLocks/>
            </p:cNvGraphicFramePr>
            <p:nvPr/>
          </p:nvGraphicFramePr>
          <p:xfrm>
            <a:off x="216" y="2728"/>
            <a:ext cx="2161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Document" r:id="rId6" imgW="4716780" imgH="2473452" progId="Word.Document.8">
                    <p:embed/>
                  </p:oleObj>
                </mc:Choice>
                <mc:Fallback>
                  <p:oleObj name="Document" r:id="rId6" imgW="4716780" imgH="2473452" progId="Word.Document.8">
                    <p:embed/>
                    <p:pic>
                      <p:nvPicPr>
                        <p:cNvPr id="59402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2728"/>
                          <a:ext cx="2161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2160" y="3011"/>
              <a:ext cx="720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2208" y="3251"/>
              <a:ext cx="6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2160" y="3299"/>
              <a:ext cx="720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2160" y="3491"/>
              <a:ext cx="720" cy="1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182" y="2474"/>
              <a:ext cx="8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Enrolled</a:t>
              </a:r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2870" y="2617"/>
              <a:ext cx="86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8920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765F3EE-BF42-442F-8515-9C397A5AEB5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7620000" cy="1143000"/>
          </a:xfrm>
          <a:noFill/>
        </p:spPr>
        <p:txBody>
          <a:bodyPr/>
          <a:lstStyle/>
          <a:p>
            <a:r>
              <a:rPr lang="en-US" altLang="en-US" dirty="0"/>
              <a:t>Why Study the Relational,</a:t>
            </a:r>
            <a:br>
              <a:rPr lang="en-US" altLang="en-US" dirty="0"/>
            </a:br>
            <a:r>
              <a:rPr lang="en-US" altLang="en-US" dirty="0"/>
              <a:t>a.k.a. “SQL” Model?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12144" y="1733550"/>
            <a:ext cx="8534400" cy="41148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Most widely used model.</a:t>
            </a:r>
          </a:p>
          <a:p>
            <a:pPr lvl="1"/>
            <a:r>
              <a:rPr lang="en-US" altLang="en-US" sz="2800" dirty="0"/>
              <a:t>Vendors: IBM/Informix, Microsoft, Oracle, Sybase, etc.</a:t>
            </a:r>
          </a:p>
          <a:p>
            <a:r>
              <a:rPr lang="ja-JP" altLang="en-US" sz="2800" dirty="0"/>
              <a:t>“</a:t>
            </a:r>
            <a:r>
              <a:rPr lang="en-US" altLang="ja-JP" sz="2800" dirty="0"/>
              <a:t>Legacy systems</a:t>
            </a:r>
            <a:r>
              <a:rPr lang="ja-JP" altLang="en-US" sz="2800" dirty="0"/>
              <a:t>”</a:t>
            </a:r>
            <a:r>
              <a:rPr lang="en-US" altLang="ja-JP" sz="2800" dirty="0"/>
              <a:t> in older models </a:t>
            </a:r>
          </a:p>
          <a:p>
            <a:pPr lvl="1"/>
            <a:r>
              <a:rPr lang="en-US" altLang="en-US" sz="2800" dirty="0"/>
              <a:t>e.g., IBM</a:t>
            </a:r>
            <a:r>
              <a:rPr lang="ja-JP" altLang="en-US" sz="2800" dirty="0"/>
              <a:t>’</a:t>
            </a:r>
            <a:r>
              <a:rPr lang="en-US" altLang="ja-JP" sz="2800" dirty="0"/>
              <a:t>s IMS</a:t>
            </a:r>
          </a:p>
          <a:p>
            <a:r>
              <a:rPr lang="en-US" altLang="en-US" sz="2800" dirty="0"/>
              <a:t>Object-oriented concepts have merged in</a:t>
            </a:r>
          </a:p>
          <a:p>
            <a:pPr lvl="1"/>
            <a:r>
              <a:rPr lang="en-US" altLang="en-US" sz="2800" i="1" dirty="0"/>
              <a:t>object-relational model</a:t>
            </a:r>
          </a:p>
          <a:p>
            <a:pPr lvl="2"/>
            <a:r>
              <a:rPr lang="en-US" altLang="en-US" sz="2800" dirty="0"/>
              <a:t>Informix-&gt;IBM DB2, Oracle</a:t>
            </a:r>
          </a:p>
          <a:p>
            <a:r>
              <a:rPr lang="en-US" altLang="en-US" sz="3200" dirty="0"/>
              <a:t>Essentially for up to millions of records (Beyond that,  think NoSQL)</a:t>
            </a:r>
          </a:p>
        </p:txBody>
      </p:sp>
    </p:spTree>
    <p:extLst>
      <p:ext uri="{BB962C8B-B14F-4D97-AF65-F5344CB8AC3E}">
        <p14:creationId xmlns:p14="http://schemas.microsoft.com/office/powerpoint/2010/main" val="323904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E6EEF5C-3E6E-4F19-81AA-11FD3833071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Enforcing Referential Integrity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62063"/>
            <a:ext cx="9067800" cy="4800600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sz="2800"/>
              <a:t>Subtle issues, cont</a:t>
            </a:r>
            <a:r>
              <a:rPr lang="ja-JP" altLang="en-US" sz="2800"/>
              <a:t>’</a:t>
            </a:r>
            <a:r>
              <a:rPr lang="en-US" altLang="ja-JP" sz="2800"/>
              <a:t>d:</a:t>
            </a:r>
            <a:endParaRPr lang="en-US" altLang="ja-JP" sz="2800">
              <a:solidFill>
                <a:schemeClr val="accent2"/>
              </a:solidFill>
            </a:endParaRPr>
          </a:p>
          <a:p>
            <a:r>
              <a:rPr lang="en-US" altLang="en-US" sz="2800"/>
              <a:t>What should be done if a Students tuple is deleted?</a:t>
            </a:r>
          </a:p>
          <a:p>
            <a:pPr lvl="1"/>
            <a:r>
              <a:rPr lang="en-US" altLang="en-US" sz="2800"/>
              <a:t>Also delete all Enrolled tuples that refer to it?</a:t>
            </a:r>
          </a:p>
          <a:p>
            <a:pPr lvl="1"/>
            <a:r>
              <a:rPr lang="en-US" altLang="en-US" sz="2800"/>
              <a:t>Disallow deletion of a Students tuple that is referred to?</a:t>
            </a:r>
          </a:p>
          <a:p>
            <a:pPr lvl="1"/>
            <a:r>
              <a:rPr lang="en-US" altLang="en-US" sz="2800"/>
              <a:t>Set sid in Enrolled tuples that refer to it to a </a:t>
            </a:r>
            <a:r>
              <a:rPr lang="en-US" altLang="en-US" sz="2800" i="1"/>
              <a:t>default sid</a:t>
            </a:r>
            <a:r>
              <a:rPr lang="en-US" altLang="en-US" sz="2800"/>
              <a:t>?</a:t>
            </a:r>
          </a:p>
          <a:p>
            <a:pPr lvl="1"/>
            <a:r>
              <a:rPr lang="en-US" altLang="en-US" sz="2800"/>
              <a:t>(In SQL, also: Set sid in Enrolled tuples that refer to it to a special value </a:t>
            </a:r>
            <a:r>
              <a:rPr lang="en-US" altLang="en-US" sz="2800" i="1">
                <a:solidFill>
                  <a:schemeClr val="accent2"/>
                </a:solidFill>
              </a:rPr>
              <a:t>null</a:t>
            </a:r>
            <a:r>
              <a:rPr lang="en-US" altLang="en-US" sz="2800" i="1"/>
              <a:t>, </a:t>
            </a:r>
            <a:r>
              <a:rPr lang="en-US" altLang="en-US" sz="2800"/>
              <a:t>denoting </a:t>
            </a:r>
            <a:r>
              <a:rPr lang="en-US" altLang="en-US" sz="2800" i="1"/>
              <a:t>`unknown</a:t>
            </a:r>
            <a:r>
              <a:rPr lang="ja-JP" altLang="en-US" sz="2800" i="1"/>
              <a:t>’</a:t>
            </a:r>
            <a:r>
              <a:rPr lang="en-US" altLang="ja-JP" sz="2800"/>
              <a:t> or </a:t>
            </a:r>
            <a:r>
              <a:rPr lang="en-US" altLang="ja-JP" sz="2800" i="1"/>
              <a:t>`inapplicable</a:t>
            </a:r>
            <a:r>
              <a:rPr lang="ja-JP" altLang="en-US" sz="2800" i="1"/>
              <a:t>’</a:t>
            </a:r>
            <a:r>
              <a:rPr lang="en-US" altLang="ja-JP" sz="2800"/>
              <a:t>.)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2240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CC5C5B73-1439-43FF-9E18-4DAC2FBC1B5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Enforcing Referential Integrity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9067800" cy="4800600"/>
          </a:xfrm>
          <a:noFill/>
        </p:spPr>
        <p:txBody>
          <a:bodyPr/>
          <a:lstStyle/>
          <a:p>
            <a:r>
              <a:rPr lang="en-US" altLang="en-US" sz="2800"/>
              <a:t>Similar issues arise if primary key of Students tuple is updated.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3281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BF46B8F-55C4-4CF3-A064-235D030F578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Integrity Constraints (ICs)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8001000" cy="40767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>
                <a:solidFill>
                  <a:schemeClr val="accent2"/>
                </a:solidFill>
              </a:rPr>
              <a:t>IC:</a:t>
            </a:r>
            <a:r>
              <a:rPr lang="en-US" altLang="en-US" sz="3200"/>
              <a:t> condition that must be true for </a:t>
            </a:r>
            <a:r>
              <a:rPr lang="en-US" altLang="en-US" sz="3200" i="1">
                <a:solidFill>
                  <a:schemeClr val="accent2"/>
                </a:solidFill>
              </a:rPr>
              <a:t>any </a:t>
            </a:r>
            <a:r>
              <a:rPr lang="en-US" altLang="en-US" sz="3200"/>
              <a:t>instance of the database; e.g., </a:t>
            </a:r>
            <a:r>
              <a:rPr lang="en-US" altLang="en-US" sz="3200" i="1" u="sng">
                <a:solidFill>
                  <a:schemeClr val="accent2"/>
                </a:solidFill>
              </a:rPr>
              <a:t>domain constraints.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ICs are specified when schema is defined.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ICs are checked when relations are modified.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6583783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C9966FD5-7770-4BF5-842C-DD33E0B5BED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Integrity Constraints (ICs)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8001000" cy="40767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/>
              <a:t>A </a:t>
            </a:r>
            <a:r>
              <a:rPr lang="en-US" altLang="en-US" sz="3200" i="1">
                <a:solidFill>
                  <a:schemeClr val="accent2"/>
                </a:solidFill>
              </a:rPr>
              <a:t>legal</a:t>
            </a:r>
            <a:r>
              <a:rPr lang="en-US" altLang="en-US" sz="3200">
                <a:solidFill>
                  <a:schemeClr val="accent2"/>
                </a:solidFill>
              </a:rPr>
              <a:t> </a:t>
            </a:r>
            <a:r>
              <a:rPr lang="en-US" altLang="en-US" sz="3200"/>
              <a:t>instance of a relation: satisfies all specified ICs.  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DBMS should not allow illegal instances.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we prefer that ICs are enforced by </a:t>
            </a:r>
            <a:r>
              <a:rPr lang="en-US" altLang="en-US" sz="3200" u="sng"/>
              <a:t>DBMS</a:t>
            </a:r>
            <a:r>
              <a:rPr lang="en-US" altLang="en-US" sz="3200"/>
              <a:t> (as opposed to ?)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Blocks data entry errors, too!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59226088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2BB0BB9-34FB-476A-A0BC-9DB5B3AEB9A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Where do ICs Come From?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7219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26006BB-12FD-4642-907E-41C8BB10B06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Where do ICs Come From?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763000" cy="4076700"/>
          </a:xfrm>
          <a:noFill/>
        </p:spPr>
        <p:txBody>
          <a:bodyPr/>
          <a:lstStyle/>
          <a:p>
            <a:r>
              <a:rPr lang="en-US" altLang="en-US" sz="3200"/>
              <a:t>the application!</a:t>
            </a:r>
          </a:p>
        </p:txBody>
      </p:sp>
    </p:spTree>
    <p:extLst>
      <p:ext uri="{BB962C8B-B14F-4D97-AF65-F5344CB8AC3E}">
        <p14:creationId xmlns:p14="http://schemas.microsoft.com/office/powerpoint/2010/main" val="403709015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3B0F3E7C-12BB-4829-96E3-CC8256F01E3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Where do ICs Come From?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763000" cy="4076700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sz="3200"/>
              <a:t>Subtle point: We can check a database instance to see if an IC is violated, but we can </a:t>
            </a:r>
            <a:r>
              <a:rPr lang="en-US" altLang="en-US" sz="3200">
                <a:solidFill>
                  <a:srgbClr val="CF0E30"/>
                </a:solidFill>
              </a:rPr>
              <a:t>NEVER</a:t>
            </a:r>
            <a:r>
              <a:rPr lang="en-US" altLang="en-US" sz="3200"/>
              <a:t> infer that an IC is true by looking at an instance.</a:t>
            </a:r>
          </a:p>
          <a:p>
            <a:pPr lvl="1"/>
            <a:r>
              <a:rPr lang="en-US" altLang="en-US" sz="2800"/>
              <a:t>An IC is a statement about </a:t>
            </a:r>
            <a:r>
              <a:rPr lang="en-US" altLang="en-US" sz="2800" i="1"/>
              <a:t>all possible </a:t>
            </a:r>
            <a:r>
              <a:rPr lang="en-US" altLang="en-US" sz="2800"/>
              <a:t>instances!</a:t>
            </a:r>
          </a:p>
          <a:p>
            <a:pPr lvl="1"/>
            <a:r>
              <a:rPr lang="en-US" altLang="en-US" sz="2800"/>
              <a:t>Eg., </a:t>
            </a:r>
            <a:r>
              <a:rPr lang="en-US" altLang="en-US" sz="2800" i="1"/>
              <a:t>name</a:t>
            </a:r>
            <a:r>
              <a:rPr lang="en-US" altLang="en-US" sz="2800"/>
              <a:t> is not a key, </a:t>
            </a:r>
          </a:p>
          <a:p>
            <a:pPr lvl="1"/>
            <a:r>
              <a:rPr lang="en-US" altLang="en-US" sz="2800"/>
              <a:t>but the assertion that </a:t>
            </a:r>
            <a:r>
              <a:rPr lang="en-US" altLang="en-US" sz="2800" i="1"/>
              <a:t>sid</a:t>
            </a:r>
            <a:r>
              <a:rPr lang="en-US" altLang="en-US" sz="2800"/>
              <a:t> is a key is given to us.</a:t>
            </a:r>
            <a:endParaRPr lang="en-US" altLang="en-US" sz="2800" b="1"/>
          </a:p>
        </p:txBody>
      </p:sp>
      <p:graphicFrame>
        <p:nvGraphicFramePr>
          <p:cNvPr id="69636" name="Object 2"/>
          <p:cNvGraphicFramePr>
            <a:graphicFrameLocks/>
          </p:cNvGraphicFramePr>
          <p:nvPr/>
        </p:nvGraphicFramePr>
        <p:xfrm>
          <a:off x="5143501" y="4892676"/>
          <a:ext cx="448151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6963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1" y="4892676"/>
                        <a:ext cx="4481513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83373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932AB44-F319-4422-8FD4-4C983BE29FA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Where do ICs Come From?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763000" cy="4076700"/>
          </a:xfrm>
          <a:noFill/>
        </p:spPr>
        <p:txBody>
          <a:bodyPr/>
          <a:lstStyle/>
          <a:p>
            <a:r>
              <a:rPr lang="en-US" altLang="en-US" sz="3200"/>
              <a:t>Key and foreign key ICs are the most common; more general ICs supported too.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37737875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B0380AA-9F74-454B-9912-55A3201B77A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Roadmap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Introduction</a:t>
            </a:r>
          </a:p>
          <a:p>
            <a:r>
              <a:rPr lang="en-US" altLang="en-US" sz="2800"/>
              <a:t>Integrity constraints (IC)</a:t>
            </a:r>
          </a:p>
          <a:p>
            <a:r>
              <a:rPr lang="en-US" altLang="en-US" sz="2800"/>
              <a:t>Enforcing IC</a:t>
            </a:r>
          </a:p>
          <a:p>
            <a:r>
              <a:rPr lang="en-US" altLang="en-US" sz="2800"/>
              <a:t>Querying Relational Data</a:t>
            </a:r>
          </a:p>
          <a:p>
            <a:r>
              <a:rPr lang="en-US" altLang="en-US" sz="2800">
                <a:solidFill>
                  <a:schemeClr val="folHlink"/>
                </a:solidFill>
              </a:rPr>
              <a:t>ER to tables</a:t>
            </a:r>
            <a:endParaRPr lang="en-US" altLang="en-US" sz="2800"/>
          </a:p>
          <a:p>
            <a:r>
              <a:rPr lang="en-US" altLang="en-US" sz="2800"/>
              <a:t>Intro to Views</a:t>
            </a:r>
          </a:p>
          <a:p>
            <a:r>
              <a:rPr lang="en-US" altLang="en-US" sz="2800"/>
              <a:t>Destroying/altering tables</a:t>
            </a:r>
            <a:endParaRPr lang="en-US" altLang="en-US"/>
          </a:p>
        </p:txBody>
      </p:sp>
      <p:pic>
        <p:nvPicPr>
          <p:cNvPr id="71684" name="Picture 4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10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D527260-3E2B-45D6-8E83-7DABEA521B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outline: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entities</a:t>
            </a:r>
          </a:p>
          <a:p>
            <a:r>
              <a:rPr lang="en-US" altLang="en-US"/>
              <a:t>weak entities</a:t>
            </a:r>
          </a:p>
          <a:p>
            <a:r>
              <a:rPr lang="en-US" altLang="en-US"/>
              <a:t>(binary) relationships</a:t>
            </a:r>
          </a:p>
          <a:p>
            <a:pPr lvl="1"/>
            <a:r>
              <a:rPr lang="en-US" altLang="en-US"/>
              <a:t>1-to-1, 1-to-many, etc</a:t>
            </a:r>
          </a:p>
          <a:p>
            <a:pPr lvl="1"/>
            <a:r>
              <a:rPr lang="en-US" altLang="en-US"/>
              <a:t>total/partial participation</a:t>
            </a:r>
          </a:p>
          <a:p>
            <a:r>
              <a:rPr lang="en-US" altLang="en-US"/>
              <a:t>ternary relationships</a:t>
            </a:r>
          </a:p>
          <a:p>
            <a:r>
              <a:rPr lang="en-US" altLang="en-US"/>
              <a:t>ISA-hierarchies</a:t>
            </a:r>
          </a:p>
          <a:p>
            <a:r>
              <a:rPr lang="en-US" altLang="en-US"/>
              <a:t>aggregation</a:t>
            </a:r>
          </a:p>
        </p:txBody>
      </p:sp>
      <p:pic>
        <p:nvPicPr>
          <p:cNvPr id="72708" name="Picture 4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1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96059A6-20F1-452D-BC90-9FB54CF6195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Relational Database: Definitions</a:t>
            </a: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33600" y="1444625"/>
            <a:ext cx="7683500" cy="4191000"/>
          </a:xfrm>
          <a:noFill/>
        </p:spPr>
        <p:txBody>
          <a:bodyPr/>
          <a:lstStyle/>
          <a:p>
            <a:r>
              <a:rPr lang="en-US" altLang="en-US" sz="3200" i="1">
                <a:solidFill>
                  <a:schemeClr val="folHlink"/>
                </a:solidFill>
              </a:rPr>
              <a:t>Relational database</a:t>
            </a:r>
            <a:r>
              <a:rPr lang="en-US" altLang="en-US" sz="3200" i="1"/>
              <a:t>:</a:t>
            </a:r>
            <a:r>
              <a:rPr lang="en-US" altLang="en-US" sz="3200" i="1">
                <a:solidFill>
                  <a:schemeClr val="accent2"/>
                </a:solidFill>
              </a:rPr>
              <a:t> </a:t>
            </a:r>
            <a:r>
              <a:rPr lang="en-US" altLang="en-US" sz="3200"/>
              <a:t>a set of </a:t>
            </a:r>
            <a:r>
              <a:rPr lang="en-US" altLang="en-US" sz="3200" i="1">
                <a:solidFill>
                  <a:schemeClr val="folHlink"/>
                </a:solidFill>
              </a:rPr>
              <a:t>relations</a:t>
            </a:r>
            <a:r>
              <a:rPr lang="en-US" altLang="en-US" sz="3200">
                <a:solidFill>
                  <a:schemeClr val="folHlink"/>
                </a:solidFill>
              </a:rPr>
              <a:t> </a:t>
            </a:r>
          </a:p>
          <a:p>
            <a:r>
              <a:rPr lang="en-US" altLang="en-US" sz="3200"/>
              <a:t>(relation = table)</a:t>
            </a:r>
          </a:p>
          <a:p>
            <a:r>
              <a:rPr lang="en-US" altLang="en-US" sz="3200"/>
              <a:t> specifically</a:t>
            </a:r>
            <a:r>
              <a:rPr lang="en-US" altLang="en-US" sz="3200">
                <a:solidFill>
                  <a:schemeClr val="accent2"/>
                </a:solidFill>
              </a:rPr>
              <a:t> </a:t>
            </a:r>
            <a:endParaRPr lang="en-US" altLang="en-US" sz="2800"/>
          </a:p>
        </p:txBody>
      </p:sp>
      <p:graphicFrame>
        <p:nvGraphicFramePr>
          <p:cNvPr id="22534" name="Object 2"/>
          <p:cNvGraphicFramePr>
            <a:graphicFrameLocks noChangeAspect="1"/>
          </p:cNvGraphicFramePr>
          <p:nvPr/>
        </p:nvGraphicFramePr>
        <p:xfrm>
          <a:off x="6672263" y="5216526"/>
          <a:ext cx="33639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225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5216526"/>
                        <a:ext cx="3363912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2001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9D82542-3026-4001-8BDF-B348412D551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0" name="Rectangle 102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731" name="Rectangle 102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73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85344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Logical DB Design: ER to Relational</a:t>
            </a:r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0"/>
            <a:ext cx="4191000" cy="9144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r>
              <a:rPr lang="en-US" altLang="en-US" sz="2800"/>
              <a:t>(strong) entity sets to tables.</a:t>
            </a:r>
          </a:p>
          <a:p>
            <a:endParaRPr lang="en-US" altLang="en-US"/>
          </a:p>
        </p:txBody>
      </p:sp>
      <p:grpSp>
        <p:nvGrpSpPr>
          <p:cNvPr id="73734" name="Group 1031"/>
          <p:cNvGrpSpPr>
            <a:grpSpLocks/>
          </p:cNvGrpSpPr>
          <p:nvPr/>
        </p:nvGrpSpPr>
        <p:grpSpPr bwMode="auto">
          <a:xfrm>
            <a:off x="1905000" y="1981200"/>
            <a:ext cx="4406900" cy="1663700"/>
            <a:chOff x="240" y="2112"/>
            <a:chExt cx="2776" cy="1048"/>
          </a:xfrm>
        </p:grpSpPr>
        <p:grpSp>
          <p:nvGrpSpPr>
            <p:cNvPr id="73735" name="Group 1032"/>
            <p:cNvGrpSpPr>
              <a:grpSpLocks/>
            </p:cNvGrpSpPr>
            <p:nvPr/>
          </p:nvGrpSpPr>
          <p:grpSpPr bwMode="auto">
            <a:xfrm>
              <a:off x="1104" y="2832"/>
              <a:ext cx="1144" cy="328"/>
              <a:chOff x="1104" y="2832"/>
              <a:chExt cx="1144" cy="328"/>
            </a:xfrm>
          </p:grpSpPr>
          <p:sp>
            <p:nvSpPr>
              <p:cNvPr id="73745" name="Rectangle 1033"/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1144" cy="32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746" name="Rectangle 1034"/>
              <p:cNvSpPr>
                <a:spLocks noChangeArrowheads="1"/>
              </p:cNvSpPr>
              <p:nvPr/>
            </p:nvSpPr>
            <p:spPr bwMode="auto">
              <a:xfrm>
                <a:off x="1187" y="2849"/>
                <a:ext cx="9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73736" name="Oval 1035"/>
            <p:cNvSpPr>
              <a:spLocks noChangeArrowheads="1"/>
            </p:cNvSpPr>
            <p:nvPr/>
          </p:nvSpPr>
          <p:spPr bwMode="auto">
            <a:xfrm>
              <a:off x="240" y="225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37" name="Rectangle 1036"/>
            <p:cNvSpPr>
              <a:spLocks noChangeArrowheads="1"/>
            </p:cNvSpPr>
            <p:nvPr/>
          </p:nvSpPr>
          <p:spPr bwMode="auto">
            <a:xfrm>
              <a:off x="418" y="2320"/>
              <a:ext cx="3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 u="sng">
                  <a:solidFill>
                    <a:schemeClr val="tx2"/>
                  </a:solidFill>
                  <a:latin typeface="Arial" panose="020B0604020202020204" pitchFamily="34" charset="0"/>
                </a:rPr>
                <a:t>ssn</a:t>
              </a:r>
            </a:p>
          </p:txBody>
        </p:sp>
        <p:sp>
          <p:nvSpPr>
            <p:cNvPr id="73738" name="Oval 1037"/>
            <p:cNvSpPr>
              <a:spLocks noChangeArrowheads="1"/>
            </p:cNvSpPr>
            <p:nvPr/>
          </p:nvSpPr>
          <p:spPr bwMode="auto">
            <a:xfrm>
              <a:off x="1296" y="2112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39" name="Oval 1038"/>
            <p:cNvSpPr>
              <a:spLocks noChangeArrowheads="1"/>
            </p:cNvSpPr>
            <p:nvPr/>
          </p:nvSpPr>
          <p:spPr bwMode="auto">
            <a:xfrm>
              <a:off x="2304" y="225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40" name="Rectangle 1039"/>
            <p:cNvSpPr>
              <a:spLocks noChangeArrowheads="1"/>
            </p:cNvSpPr>
            <p:nvPr/>
          </p:nvSpPr>
          <p:spPr bwMode="auto">
            <a:xfrm>
              <a:off x="1331" y="2177"/>
              <a:ext cx="5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name</a:t>
              </a:r>
            </a:p>
          </p:txBody>
        </p:sp>
        <p:sp>
          <p:nvSpPr>
            <p:cNvPr id="73741" name="Rectangle 1040"/>
            <p:cNvSpPr>
              <a:spLocks noChangeArrowheads="1"/>
            </p:cNvSpPr>
            <p:nvPr/>
          </p:nvSpPr>
          <p:spPr bwMode="auto">
            <a:xfrm>
              <a:off x="2483" y="2322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lot</a:t>
              </a:r>
            </a:p>
          </p:txBody>
        </p:sp>
        <p:sp>
          <p:nvSpPr>
            <p:cNvPr id="73742" name="Line 1041"/>
            <p:cNvSpPr>
              <a:spLocks noChangeShapeType="1"/>
            </p:cNvSpPr>
            <p:nvPr/>
          </p:nvSpPr>
          <p:spPr bwMode="auto">
            <a:xfrm>
              <a:off x="624" y="2592"/>
              <a:ext cx="472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Line 1042"/>
            <p:cNvSpPr>
              <a:spLocks noChangeShapeType="1"/>
            </p:cNvSpPr>
            <p:nvPr/>
          </p:nvSpPr>
          <p:spPr bwMode="auto">
            <a:xfrm>
              <a:off x="1676" y="2448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Line 1043"/>
            <p:cNvSpPr>
              <a:spLocks noChangeShapeType="1"/>
            </p:cNvSpPr>
            <p:nvPr/>
          </p:nvSpPr>
          <p:spPr bwMode="auto">
            <a:xfrm flipV="1">
              <a:off x="2256" y="2584"/>
              <a:ext cx="376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793026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4D2EF7E-EBDE-4019-956B-56ACC27F3A4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85344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Logical DB Design: ER to Relational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0"/>
            <a:ext cx="4191000" cy="9144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r>
              <a:rPr lang="en-US" altLang="en-US" sz="2800"/>
              <a:t>(strong) entity sets to tables.</a:t>
            </a:r>
          </a:p>
          <a:p>
            <a:endParaRPr lang="en-US" alt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800600" y="4191000"/>
            <a:ext cx="5486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CREATE TABLE Employees 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 (ssn CHAR(11),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  name CHAR(20),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  lot  INTEGER,</a:t>
            </a:r>
          </a:p>
          <a:p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800">
                <a:solidFill>
                  <a:schemeClr val="accent2"/>
                </a:solidFill>
                <a:latin typeface="Lucida Console" panose="020B0609040504020204" pitchFamily="49" charset="0"/>
              </a:rPr>
              <a:t>PRIMARY KEY  (ssn)</a:t>
            </a:r>
            <a:r>
              <a:rPr lang="en-US" altLang="en-US" sz="28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1905000" y="1981200"/>
            <a:ext cx="4406900" cy="1663700"/>
            <a:chOff x="240" y="2112"/>
            <a:chExt cx="2776" cy="1048"/>
          </a:xfrm>
        </p:grpSpPr>
        <p:grpSp>
          <p:nvGrpSpPr>
            <p:cNvPr id="75806" name="Group 8"/>
            <p:cNvGrpSpPr>
              <a:grpSpLocks/>
            </p:cNvGrpSpPr>
            <p:nvPr/>
          </p:nvGrpSpPr>
          <p:grpSpPr bwMode="auto">
            <a:xfrm>
              <a:off x="1104" y="2832"/>
              <a:ext cx="1144" cy="328"/>
              <a:chOff x="1104" y="2832"/>
              <a:chExt cx="1144" cy="328"/>
            </a:xfrm>
          </p:grpSpPr>
          <p:sp>
            <p:nvSpPr>
              <p:cNvPr id="75816" name="Rectangle 9"/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1144" cy="328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817" name="Rectangle 10"/>
              <p:cNvSpPr>
                <a:spLocks noChangeArrowheads="1"/>
              </p:cNvSpPr>
              <p:nvPr/>
            </p:nvSpPr>
            <p:spPr bwMode="auto">
              <a:xfrm>
                <a:off x="1187" y="2849"/>
                <a:ext cx="9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75807" name="Oval 11"/>
            <p:cNvSpPr>
              <a:spLocks noChangeArrowheads="1"/>
            </p:cNvSpPr>
            <p:nvPr/>
          </p:nvSpPr>
          <p:spPr bwMode="auto">
            <a:xfrm>
              <a:off x="240" y="225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08" name="Rectangle 12"/>
            <p:cNvSpPr>
              <a:spLocks noChangeArrowheads="1"/>
            </p:cNvSpPr>
            <p:nvPr/>
          </p:nvSpPr>
          <p:spPr bwMode="auto">
            <a:xfrm>
              <a:off x="418" y="2320"/>
              <a:ext cx="3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 u="sng">
                  <a:solidFill>
                    <a:schemeClr val="tx2"/>
                  </a:solidFill>
                  <a:latin typeface="Arial" panose="020B0604020202020204" pitchFamily="34" charset="0"/>
                </a:rPr>
                <a:t>ssn</a:t>
              </a:r>
            </a:p>
          </p:txBody>
        </p:sp>
        <p:sp>
          <p:nvSpPr>
            <p:cNvPr id="75809" name="Oval 13"/>
            <p:cNvSpPr>
              <a:spLocks noChangeArrowheads="1"/>
            </p:cNvSpPr>
            <p:nvPr/>
          </p:nvSpPr>
          <p:spPr bwMode="auto">
            <a:xfrm>
              <a:off x="1296" y="2112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10" name="Oval 14"/>
            <p:cNvSpPr>
              <a:spLocks noChangeArrowheads="1"/>
            </p:cNvSpPr>
            <p:nvPr/>
          </p:nvSpPr>
          <p:spPr bwMode="auto">
            <a:xfrm>
              <a:off x="2304" y="2256"/>
              <a:ext cx="712" cy="32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11" name="Rectangle 15"/>
            <p:cNvSpPr>
              <a:spLocks noChangeArrowheads="1"/>
            </p:cNvSpPr>
            <p:nvPr/>
          </p:nvSpPr>
          <p:spPr bwMode="auto">
            <a:xfrm>
              <a:off x="1331" y="2177"/>
              <a:ext cx="5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name</a:t>
              </a:r>
            </a:p>
          </p:txBody>
        </p:sp>
        <p:sp>
          <p:nvSpPr>
            <p:cNvPr id="75812" name="Rectangle 16"/>
            <p:cNvSpPr>
              <a:spLocks noChangeArrowheads="1"/>
            </p:cNvSpPr>
            <p:nvPr/>
          </p:nvSpPr>
          <p:spPr bwMode="auto">
            <a:xfrm>
              <a:off x="2483" y="2322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lot</a:t>
              </a:r>
            </a:p>
          </p:txBody>
        </p:sp>
        <p:sp>
          <p:nvSpPr>
            <p:cNvPr id="75813" name="Line 17"/>
            <p:cNvSpPr>
              <a:spLocks noChangeShapeType="1"/>
            </p:cNvSpPr>
            <p:nvPr/>
          </p:nvSpPr>
          <p:spPr bwMode="auto">
            <a:xfrm>
              <a:off x="624" y="2592"/>
              <a:ext cx="472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Line 18"/>
            <p:cNvSpPr>
              <a:spLocks noChangeShapeType="1"/>
            </p:cNvSpPr>
            <p:nvPr/>
          </p:nvSpPr>
          <p:spPr bwMode="auto">
            <a:xfrm>
              <a:off x="1676" y="2448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Line 19"/>
            <p:cNvSpPr>
              <a:spLocks noChangeShapeType="1"/>
            </p:cNvSpPr>
            <p:nvPr/>
          </p:nvSpPr>
          <p:spPr bwMode="auto">
            <a:xfrm flipV="1">
              <a:off x="2256" y="2584"/>
              <a:ext cx="376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738938" y="1633538"/>
          <a:ext cx="3636962" cy="1485900"/>
        </p:xfrm>
        <a:graphic>
          <a:graphicData uri="http://schemas.openxmlformats.org/drawingml/2006/table">
            <a:tbl>
              <a:tblPr/>
              <a:tblGrid>
                <a:gridCol w="156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123-22-6666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Attishoo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233-31-5363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Smiley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131-24-3650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Smethurst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29594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9FFD572-5AE5-498A-A3D3-80F011BB8ED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Relationship Sets to Tables</a:t>
            </a:r>
          </a:p>
        </p:txBody>
      </p:sp>
      <p:sp>
        <p:nvSpPr>
          <p:cNvPr id="77828" name="Freeform 10"/>
          <p:cNvSpPr>
            <a:spLocks/>
          </p:cNvSpPr>
          <p:nvPr/>
        </p:nvSpPr>
        <p:spPr bwMode="auto">
          <a:xfrm>
            <a:off x="7042151" y="2716213"/>
            <a:ext cx="720725" cy="519112"/>
          </a:xfrm>
          <a:custGeom>
            <a:avLst/>
            <a:gdLst>
              <a:gd name="T0" fmla="*/ 2147483647 w 454"/>
              <a:gd name="T1" fmla="*/ 2147483647 h 327"/>
              <a:gd name="T2" fmla="*/ 2147483647 w 454"/>
              <a:gd name="T3" fmla="*/ 2147483647 h 327"/>
              <a:gd name="T4" fmla="*/ 2147483647 w 454"/>
              <a:gd name="T5" fmla="*/ 2147483647 h 327"/>
              <a:gd name="T6" fmla="*/ 2147483647 w 454"/>
              <a:gd name="T7" fmla="*/ 2147483647 h 327"/>
              <a:gd name="T8" fmla="*/ 2147483647 w 454"/>
              <a:gd name="T9" fmla="*/ 2147483647 h 327"/>
              <a:gd name="T10" fmla="*/ 2147483647 w 454"/>
              <a:gd name="T11" fmla="*/ 2147483647 h 327"/>
              <a:gd name="T12" fmla="*/ 2147483647 w 454"/>
              <a:gd name="T13" fmla="*/ 2147483647 h 327"/>
              <a:gd name="T14" fmla="*/ 2147483647 w 454"/>
              <a:gd name="T15" fmla="*/ 2147483647 h 327"/>
              <a:gd name="T16" fmla="*/ 2147483647 w 454"/>
              <a:gd name="T17" fmla="*/ 0 h 327"/>
              <a:gd name="T18" fmla="*/ 2147483647 w 454"/>
              <a:gd name="T19" fmla="*/ 0 h 327"/>
              <a:gd name="T20" fmla="*/ 2147483647 w 454"/>
              <a:gd name="T21" fmla="*/ 2147483647 h 327"/>
              <a:gd name="T22" fmla="*/ 2147483647 w 454"/>
              <a:gd name="T23" fmla="*/ 2147483647 h 327"/>
              <a:gd name="T24" fmla="*/ 2147483647 w 454"/>
              <a:gd name="T25" fmla="*/ 2147483647 h 327"/>
              <a:gd name="T26" fmla="*/ 2147483647 w 454"/>
              <a:gd name="T27" fmla="*/ 2147483647 h 327"/>
              <a:gd name="T28" fmla="*/ 2147483647 w 454"/>
              <a:gd name="T29" fmla="*/ 2147483647 h 327"/>
              <a:gd name="T30" fmla="*/ 2147483647 w 454"/>
              <a:gd name="T31" fmla="*/ 2147483647 h 327"/>
              <a:gd name="T32" fmla="*/ 2147483647 w 454"/>
              <a:gd name="T33" fmla="*/ 2147483647 h 327"/>
              <a:gd name="T34" fmla="*/ 2147483647 w 454"/>
              <a:gd name="T35" fmla="*/ 2147483647 h 327"/>
              <a:gd name="T36" fmla="*/ 2147483647 w 454"/>
              <a:gd name="T37" fmla="*/ 2147483647 h 327"/>
              <a:gd name="T38" fmla="*/ 2147483647 w 454"/>
              <a:gd name="T39" fmla="*/ 2147483647 h 327"/>
              <a:gd name="T40" fmla="*/ 2147483647 w 454"/>
              <a:gd name="T41" fmla="*/ 2147483647 h 327"/>
              <a:gd name="T42" fmla="*/ 2147483647 w 454"/>
              <a:gd name="T43" fmla="*/ 2147483647 h 327"/>
              <a:gd name="T44" fmla="*/ 2147483647 w 454"/>
              <a:gd name="T45" fmla="*/ 2147483647 h 327"/>
              <a:gd name="T46" fmla="*/ 2147483647 w 454"/>
              <a:gd name="T47" fmla="*/ 2147483647 h 327"/>
              <a:gd name="T48" fmla="*/ 2147483647 w 454"/>
              <a:gd name="T49" fmla="*/ 2147483647 h 327"/>
              <a:gd name="T50" fmla="*/ 2147483647 w 454"/>
              <a:gd name="T51" fmla="*/ 2147483647 h 327"/>
              <a:gd name="T52" fmla="*/ 2147483647 w 454"/>
              <a:gd name="T53" fmla="*/ 2147483647 h 327"/>
              <a:gd name="T54" fmla="*/ 2147483647 w 454"/>
              <a:gd name="T55" fmla="*/ 2147483647 h 327"/>
              <a:gd name="T56" fmla="*/ 2147483647 w 454"/>
              <a:gd name="T57" fmla="*/ 2147483647 h 327"/>
              <a:gd name="T58" fmla="*/ 2147483647 w 454"/>
              <a:gd name="T59" fmla="*/ 2147483647 h 327"/>
              <a:gd name="T60" fmla="*/ 2147483647 w 454"/>
              <a:gd name="T61" fmla="*/ 2147483647 h 327"/>
              <a:gd name="T62" fmla="*/ 2147483647 w 454"/>
              <a:gd name="T63" fmla="*/ 2147483647 h 327"/>
              <a:gd name="T64" fmla="*/ 2147483647 w 454"/>
              <a:gd name="T65" fmla="*/ 2147483647 h 327"/>
              <a:gd name="T66" fmla="*/ 2147483647 w 454"/>
              <a:gd name="T67" fmla="*/ 2147483647 h 327"/>
              <a:gd name="T68" fmla="*/ 2147483647 w 454"/>
              <a:gd name="T69" fmla="*/ 2147483647 h 327"/>
              <a:gd name="T70" fmla="*/ 2147483647 w 454"/>
              <a:gd name="T71" fmla="*/ 2147483647 h 3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54"/>
              <a:gd name="T109" fmla="*/ 0 h 327"/>
              <a:gd name="T110" fmla="*/ 454 w 454"/>
              <a:gd name="T111" fmla="*/ 327 h 3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54" h="327">
                <a:moveTo>
                  <a:pt x="453" y="163"/>
                </a:moveTo>
                <a:lnTo>
                  <a:pt x="451" y="148"/>
                </a:lnTo>
                <a:lnTo>
                  <a:pt x="448" y="134"/>
                </a:lnTo>
                <a:lnTo>
                  <a:pt x="445" y="120"/>
                </a:lnTo>
                <a:lnTo>
                  <a:pt x="439" y="106"/>
                </a:lnTo>
                <a:lnTo>
                  <a:pt x="431" y="94"/>
                </a:lnTo>
                <a:lnTo>
                  <a:pt x="422" y="80"/>
                </a:lnTo>
                <a:lnTo>
                  <a:pt x="411" y="68"/>
                </a:lnTo>
                <a:lnTo>
                  <a:pt x="399" y="57"/>
                </a:lnTo>
                <a:lnTo>
                  <a:pt x="386" y="47"/>
                </a:lnTo>
                <a:lnTo>
                  <a:pt x="372" y="37"/>
                </a:lnTo>
                <a:lnTo>
                  <a:pt x="356" y="29"/>
                </a:lnTo>
                <a:lnTo>
                  <a:pt x="339" y="21"/>
                </a:lnTo>
                <a:lnTo>
                  <a:pt x="322" y="15"/>
                </a:lnTo>
                <a:lnTo>
                  <a:pt x="303" y="9"/>
                </a:lnTo>
                <a:lnTo>
                  <a:pt x="285" y="5"/>
                </a:lnTo>
                <a:lnTo>
                  <a:pt x="265" y="1"/>
                </a:lnTo>
                <a:lnTo>
                  <a:pt x="246" y="0"/>
                </a:lnTo>
                <a:lnTo>
                  <a:pt x="225" y="0"/>
                </a:lnTo>
                <a:lnTo>
                  <a:pt x="206" y="0"/>
                </a:lnTo>
                <a:lnTo>
                  <a:pt x="186" y="1"/>
                </a:lnTo>
                <a:lnTo>
                  <a:pt x="167" y="5"/>
                </a:lnTo>
                <a:lnTo>
                  <a:pt x="148" y="9"/>
                </a:lnTo>
                <a:lnTo>
                  <a:pt x="130" y="15"/>
                </a:lnTo>
                <a:lnTo>
                  <a:pt x="113" y="21"/>
                </a:lnTo>
                <a:lnTo>
                  <a:pt x="96" y="29"/>
                </a:lnTo>
                <a:lnTo>
                  <a:pt x="80" y="37"/>
                </a:lnTo>
                <a:lnTo>
                  <a:pt x="65" y="47"/>
                </a:lnTo>
                <a:lnTo>
                  <a:pt x="53" y="57"/>
                </a:lnTo>
                <a:lnTo>
                  <a:pt x="40" y="68"/>
                </a:lnTo>
                <a:lnTo>
                  <a:pt x="29" y="80"/>
                </a:lnTo>
                <a:lnTo>
                  <a:pt x="21" y="94"/>
                </a:lnTo>
                <a:lnTo>
                  <a:pt x="13" y="106"/>
                </a:lnTo>
                <a:lnTo>
                  <a:pt x="7" y="120"/>
                </a:lnTo>
                <a:lnTo>
                  <a:pt x="3" y="134"/>
                </a:lnTo>
                <a:lnTo>
                  <a:pt x="1" y="148"/>
                </a:lnTo>
                <a:lnTo>
                  <a:pt x="0" y="163"/>
                </a:lnTo>
                <a:lnTo>
                  <a:pt x="1" y="177"/>
                </a:lnTo>
                <a:lnTo>
                  <a:pt x="3" y="191"/>
                </a:lnTo>
                <a:lnTo>
                  <a:pt x="7" y="205"/>
                </a:lnTo>
                <a:lnTo>
                  <a:pt x="13" y="217"/>
                </a:lnTo>
                <a:lnTo>
                  <a:pt x="21" y="231"/>
                </a:lnTo>
                <a:lnTo>
                  <a:pt x="29" y="244"/>
                </a:lnTo>
                <a:lnTo>
                  <a:pt x="40" y="255"/>
                </a:lnTo>
                <a:lnTo>
                  <a:pt x="53" y="266"/>
                </a:lnTo>
                <a:lnTo>
                  <a:pt x="65" y="278"/>
                </a:lnTo>
                <a:lnTo>
                  <a:pt x="80" y="288"/>
                </a:lnTo>
                <a:lnTo>
                  <a:pt x="96" y="296"/>
                </a:lnTo>
                <a:lnTo>
                  <a:pt x="113" y="303"/>
                </a:lnTo>
                <a:lnTo>
                  <a:pt x="130" y="310"/>
                </a:lnTo>
                <a:lnTo>
                  <a:pt x="148" y="316"/>
                </a:lnTo>
                <a:lnTo>
                  <a:pt x="167" y="320"/>
                </a:lnTo>
                <a:lnTo>
                  <a:pt x="186" y="323"/>
                </a:lnTo>
                <a:lnTo>
                  <a:pt x="206" y="326"/>
                </a:lnTo>
                <a:lnTo>
                  <a:pt x="225" y="326"/>
                </a:lnTo>
                <a:lnTo>
                  <a:pt x="246" y="326"/>
                </a:lnTo>
                <a:lnTo>
                  <a:pt x="265" y="323"/>
                </a:lnTo>
                <a:lnTo>
                  <a:pt x="285" y="320"/>
                </a:lnTo>
                <a:lnTo>
                  <a:pt x="303" y="316"/>
                </a:lnTo>
                <a:lnTo>
                  <a:pt x="322" y="310"/>
                </a:lnTo>
                <a:lnTo>
                  <a:pt x="339" y="303"/>
                </a:lnTo>
                <a:lnTo>
                  <a:pt x="356" y="296"/>
                </a:lnTo>
                <a:lnTo>
                  <a:pt x="372" y="288"/>
                </a:lnTo>
                <a:lnTo>
                  <a:pt x="386" y="278"/>
                </a:lnTo>
                <a:lnTo>
                  <a:pt x="399" y="266"/>
                </a:lnTo>
                <a:lnTo>
                  <a:pt x="411" y="255"/>
                </a:lnTo>
                <a:lnTo>
                  <a:pt x="422" y="244"/>
                </a:lnTo>
                <a:lnTo>
                  <a:pt x="431" y="231"/>
                </a:lnTo>
                <a:lnTo>
                  <a:pt x="439" y="217"/>
                </a:lnTo>
                <a:lnTo>
                  <a:pt x="445" y="205"/>
                </a:lnTo>
                <a:lnTo>
                  <a:pt x="448" y="191"/>
                </a:lnTo>
                <a:lnTo>
                  <a:pt x="451" y="177"/>
                </a:lnTo>
                <a:lnTo>
                  <a:pt x="453" y="16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Freeform 11"/>
          <p:cNvSpPr>
            <a:spLocks/>
          </p:cNvSpPr>
          <p:nvPr/>
        </p:nvSpPr>
        <p:spPr bwMode="auto">
          <a:xfrm>
            <a:off x="8361363" y="2738439"/>
            <a:ext cx="912812" cy="496887"/>
          </a:xfrm>
          <a:custGeom>
            <a:avLst/>
            <a:gdLst>
              <a:gd name="T0" fmla="*/ 2147483647 w 575"/>
              <a:gd name="T1" fmla="*/ 2147483647 h 313"/>
              <a:gd name="T2" fmla="*/ 2147483647 w 575"/>
              <a:gd name="T3" fmla="*/ 2147483647 h 313"/>
              <a:gd name="T4" fmla="*/ 2147483647 w 575"/>
              <a:gd name="T5" fmla="*/ 2147483647 h 313"/>
              <a:gd name="T6" fmla="*/ 2147483647 w 575"/>
              <a:gd name="T7" fmla="*/ 2147483647 h 313"/>
              <a:gd name="T8" fmla="*/ 2147483647 w 575"/>
              <a:gd name="T9" fmla="*/ 2147483647 h 313"/>
              <a:gd name="T10" fmla="*/ 2147483647 w 575"/>
              <a:gd name="T11" fmla="*/ 2147483647 h 313"/>
              <a:gd name="T12" fmla="*/ 2147483647 w 575"/>
              <a:gd name="T13" fmla="*/ 2147483647 h 313"/>
              <a:gd name="T14" fmla="*/ 2147483647 w 575"/>
              <a:gd name="T15" fmla="*/ 2147483647 h 313"/>
              <a:gd name="T16" fmla="*/ 2147483647 w 575"/>
              <a:gd name="T17" fmla="*/ 2147483647 h 313"/>
              <a:gd name="T18" fmla="*/ 2147483647 w 575"/>
              <a:gd name="T19" fmla="*/ 2147483647 h 313"/>
              <a:gd name="T20" fmla="*/ 2147483647 w 575"/>
              <a:gd name="T21" fmla="*/ 2147483647 h 313"/>
              <a:gd name="T22" fmla="*/ 2147483647 w 575"/>
              <a:gd name="T23" fmla="*/ 2147483647 h 313"/>
              <a:gd name="T24" fmla="*/ 2147483647 w 575"/>
              <a:gd name="T25" fmla="*/ 2147483647 h 313"/>
              <a:gd name="T26" fmla="*/ 2147483647 w 575"/>
              <a:gd name="T27" fmla="*/ 2147483647 h 313"/>
              <a:gd name="T28" fmla="*/ 2147483647 w 575"/>
              <a:gd name="T29" fmla="*/ 2147483647 h 313"/>
              <a:gd name="T30" fmla="*/ 2147483647 w 575"/>
              <a:gd name="T31" fmla="*/ 2147483647 h 313"/>
              <a:gd name="T32" fmla="*/ 2147483647 w 575"/>
              <a:gd name="T33" fmla="*/ 2147483647 h 313"/>
              <a:gd name="T34" fmla="*/ 2147483647 w 575"/>
              <a:gd name="T35" fmla="*/ 2147483647 h 313"/>
              <a:gd name="T36" fmla="*/ 2147483647 w 575"/>
              <a:gd name="T37" fmla="*/ 2147483647 h 313"/>
              <a:gd name="T38" fmla="*/ 2147483647 w 575"/>
              <a:gd name="T39" fmla="*/ 2147483647 h 313"/>
              <a:gd name="T40" fmla="*/ 2147483647 w 575"/>
              <a:gd name="T41" fmla="*/ 2147483647 h 313"/>
              <a:gd name="T42" fmla="*/ 2147483647 w 575"/>
              <a:gd name="T43" fmla="*/ 2147483647 h 313"/>
              <a:gd name="T44" fmla="*/ 2147483647 w 575"/>
              <a:gd name="T45" fmla="*/ 2147483647 h 313"/>
              <a:gd name="T46" fmla="*/ 2147483647 w 575"/>
              <a:gd name="T47" fmla="*/ 2147483647 h 313"/>
              <a:gd name="T48" fmla="*/ 2147483647 w 575"/>
              <a:gd name="T49" fmla="*/ 2147483647 h 313"/>
              <a:gd name="T50" fmla="*/ 2147483647 w 575"/>
              <a:gd name="T51" fmla="*/ 2147483647 h 313"/>
              <a:gd name="T52" fmla="*/ 2147483647 w 575"/>
              <a:gd name="T53" fmla="*/ 0 h 313"/>
              <a:gd name="T54" fmla="*/ 2147483647 w 575"/>
              <a:gd name="T55" fmla="*/ 0 h 313"/>
              <a:gd name="T56" fmla="*/ 2147483647 w 575"/>
              <a:gd name="T57" fmla="*/ 2147483647 h 313"/>
              <a:gd name="T58" fmla="*/ 2147483647 w 575"/>
              <a:gd name="T59" fmla="*/ 2147483647 h 313"/>
              <a:gd name="T60" fmla="*/ 2147483647 w 575"/>
              <a:gd name="T61" fmla="*/ 2147483647 h 313"/>
              <a:gd name="T62" fmla="*/ 2147483647 w 575"/>
              <a:gd name="T63" fmla="*/ 2147483647 h 313"/>
              <a:gd name="T64" fmla="*/ 2147483647 w 575"/>
              <a:gd name="T65" fmla="*/ 2147483647 h 313"/>
              <a:gd name="T66" fmla="*/ 2147483647 w 575"/>
              <a:gd name="T67" fmla="*/ 2147483647 h 313"/>
              <a:gd name="T68" fmla="*/ 2147483647 w 575"/>
              <a:gd name="T69" fmla="*/ 2147483647 h 313"/>
              <a:gd name="T70" fmla="*/ 2147483647 w 575"/>
              <a:gd name="T71" fmla="*/ 2147483647 h 3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75"/>
              <a:gd name="T109" fmla="*/ 0 h 313"/>
              <a:gd name="T110" fmla="*/ 575 w 575"/>
              <a:gd name="T111" fmla="*/ 313 h 3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75" h="313">
                <a:moveTo>
                  <a:pt x="0" y="156"/>
                </a:moveTo>
                <a:lnTo>
                  <a:pt x="1" y="169"/>
                </a:lnTo>
                <a:lnTo>
                  <a:pt x="5" y="182"/>
                </a:lnTo>
                <a:lnTo>
                  <a:pt x="9" y="196"/>
                </a:lnTo>
                <a:lnTo>
                  <a:pt x="17" y="208"/>
                </a:lnTo>
                <a:lnTo>
                  <a:pt x="28" y="221"/>
                </a:lnTo>
                <a:lnTo>
                  <a:pt x="38" y="234"/>
                </a:lnTo>
                <a:lnTo>
                  <a:pt x="52" y="244"/>
                </a:lnTo>
                <a:lnTo>
                  <a:pt x="67" y="255"/>
                </a:lnTo>
                <a:lnTo>
                  <a:pt x="84" y="266"/>
                </a:lnTo>
                <a:lnTo>
                  <a:pt x="103" y="275"/>
                </a:lnTo>
                <a:lnTo>
                  <a:pt x="123" y="283"/>
                </a:lnTo>
                <a:lnTo>
                  <a:pt x="143" y="290"/>
                </a:lnTo>
                <a:lnTo>
                  <a:pt x="165" y="297"/>
                </a:lnTo>
                <a:lnTo>
                  <a:pt x="189" y="302"/>
                </a:lnTo>
                <a:lnTo>
                  <a:pt x="213" y="306"/>
                </a:lnTo>
                <a:lnTo>
                  <a:pt x="237" y="309"/>
                </a:lnTo>
                <a:lnTo>
                  <a:pt x="262" y="312"/>
                </a:lnTo>
                <a:lnTo>
                  <a:pt x="287" y="312"/>
                </a:lnTo>
                <a:lnTo>
                  <a:pt x="311" y="312"/>
                </a:lnTo>
                <a:lnTo>
                  <a:pt x="337" y="309"/>
                </a:lnTo>
                <a:lnTo>
                  <a:pt x="361" y="306"/>
                </a:lnTo>
                <a:lnTo>
                  <a:pt x="385" y="302"/>
                </a:lnTo>
                <a:lnTo>
                  <a:pt x="408" y="297"/>
                </a:lnTo>
                <a:lnTo>
                  <a:pt x="431" y="290"/>
                </a:lnTo>
                <a:lnTo>
                  <a:pt x="451" y="283"/>
                </a:lnTo>
                <a:lnTo>
                  <a:pt x="471" y="275"/>
                </a:lnTo>
                <a:lnTo>
                  <a:pt x="490" y="266"/>
                </a:lnTo>
                <a:lnTo>
                  <a:pt x="506" y="255"/>
                </a:lnTo>
                <a:lnTo>
                  <a:pt x="522" y="244"/>
                </a:lnTo>
                <a:lnTo>
                  <a:pt x="536" y="234"/>
                </a:lnTo>
                <a:lnTo>
                  <a:pt x="547" y="221"/>
                </a:lnTo>
                <a:lnTo>
                  <a:pt x="556" y="208"/>
                </a:lnTo>
                <a:lnTo>
                  <a:pt x="564" y="196"/>
                </a:lnTo>
                <a:lnTo>
                  <a:pt x="569" y="182"/>
                </a:lnTo>
                <a:lnTo>
                  <a:pt x="572" y="169"/>
                </a:lnTo>
                <a:lnTo>
                  <a:pt x="574" y="156"/>
                </a:lnTo>
                <a:lnTo>
                  <a:pt x="572" y="141"/>
                </a:lnTo>
                <a:lnTo>
                  <a:pt x="569" y="129"/>
                </a:lnTo>
                <a:lnTo>
                  <a:pt x="564" y="114"/>
                </a:lnTo>
                <a:lnTo>
                  <a:pt x="556" y="102"/>
                </a:lnTo>
                <a:lnTo>
                  <a:pt x="547" y="90"/>
                </a:lnTo>
                <a:lnTo>
                  <a:pt x="536" y="76"/>
                </a:lnTo>
                <a:lnTo>
                  <a:pt x="522" y="65"/>
                </a:lnTo>
                <a:lnTo>
                  <a:pt x="506" y="55"/>
                </a:lnTo>
                <a:lnTo>
                  <a:pt x="490" y="45"/>
                </a:lnTo>
                <a:lnTo>
                  <a:pt x="471" y="36"/>
                </a:lnTo>
                <a:lnTo>
                  <a:pt x="451" y="26"/>
                </a:lnTo>
                <a:lnTo>
                  <a:pt x="431" y="20"/>
                </a:lnTo>
                <a:lnTo>
                  <a:pt x="408" y="14"/>
                </a:lnTo>
                <a:lnTo>
                  <a:pt x="385" y="8"/>
                </a:lnTo>
                <a:lnTo>
                  <a:pt x="361" y="5"/>
                </a:lnTo>
                <a:lnTo>
                  <a:pt x="337" y="1"/>
                </a:lnTo>
                <a:lnTo>
                  <a:pt x="311" y="0"/>
                </a:lnTo>
                <a:lnTo>
                  <a:pt x="287" y="0"/>
                </a:lnTo>
                <a:lnTo>
                  <a:pt x="262" y="0"/>
                </a:lnTo>
                <a:lnTo>
                  <a:pt x="237" y="1"/>
                </a:lnTo>
                <a:lnTo>
                  <a:pt x="212" y="5"/>
                </a:lnTo>
                <a:lnTo>
                  <a:pt x="189" y="9"/>
                </a:lnTo>
                <a:lnTo>
                  <a:pt x="165" y="14"/>
                </a:lnTo>
                <a:lnTo>
                  <a:pt x="143" y="20"/>
                </a:lnTo>
                <a:lnTo>
                  <a:pt x="123" y="28"/>
                </a:lnTo>
                <a:lnTo>
                  <a:pt x="102" y="36"/>
                </a:lnTo>
                <a:lnTo>
                  <a:pt x="84" y="45"/>
                </a:lnTo>
                <a:lnTo>
                  <a:pt x="67" y="55"/>
                </a:lnTo>
                <a:lnTo>
                  <a:pt x="52" y="65"/>
                </a:lnTo>
                <a:lnTo>
                  <a:pt x="38" y="78"/>
                </a:lnTo>
                <a:lnTo>
                  <a:pt x="28" y="90"/>
                </a:lnTo>
                <a:lnTo>
                  <a:pt x="17" y="102"/>
                </a:lnTo>
                <a:lnTo>
                  <a:pt x="9" y="115"/>
                </a:lnTo>
                <a:lnTo>
                  <a:pt x="5" y="129"/>
                </a:lnTo>
                <a:lnTo>
                  <a:pt x="1" y="142"/>
                </a:lnTo>
                <a:lnTo>
                  <a:pt x="0" y="15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0" name="Group 12"/>
          <p:cNvGrpSpPr>
            <a:grpSpLocks/>
          </p:cNvGrpSpPr>
          <p:nvPr/>
        </p:nvGrpSpPr>
        <p:grpSpPr bwMode="auto">
          <a:xfrm>
            <a:off x="7612063" y="2335213"/>
            <a:ext cx="939800" cy="519112"/>
            <a:chOff x="4713" y="1060"/>
            <a:chExt cx="592" cy="327"/>
          </a:xfrm>
        </p:grpSpPr>
        <p:sp>
          <p:nvSpPr>
            <p:cNvPr id="77861" name="Freeform 13"/>
            <p:cNvSpPr>
              <a:spLocks/>
            </p:cNvSpPr>
            <p:nvPr/>
          </p:nvSpPr>
          <p:spPr bwMode="auto">
            <a:xfrm>
              <a:off x="4713" y="1060"/>
              <a:ext cx="592" cy="327"/>
            </a:xfrm>
            <a:custGeom>
              <a:avLst/>
              <a:gdLst>
                <a:gd name="T0" fmla="*/ 589 w 592"/>
                <a:gd name="T1" fmla="*/ 148 h 327"/>
                <a:gd name="T2" fmla="*/ 581 w 592"/>
                <a:gd name="T3" fmla="*/ 120 h 327"/>
                <a:gd name="T4" fmla="*/ 563 w 592"/>
                <a:gd name="T5" fmla="*/ 94 h 327"/>
                <a:gd name="T6" fmla="*/ 538 w 592"/>
                <a:gd name="T7" fmla="*/ 68 h 327"/>
                <a:gd name="T8" fmla="*/ 505 w 592"/>
                <a:gd name="T9" fmla="*/ 46 h 327"/>
                <a:gd name="T10" fmla="*/ 465 w 592"/>
                <a:gd name="T11" fmla="*/ 29 h 327"/>
                <a:gd name="T12" fmla="*/ 420 w 592"/>
                <a:gd name="T13" fmla="*/ 14 h 327"/>
                <a:gd name="T14" fmla="*/ 372 w 592"/>
                <a:gd name="T15" fmla="*/ 4 h 327"/>
                <a:gd name="T16" fmla="*/ 321 w 592"/>
                <a:gd name="T17" fmla="*/ 0 h 327"/>
                <a:gd name="T18" fmla="*/ 269 w 592"/>
                <a:gd name="T19" fmla="*/ 0 h 327"/>
                <a:gd name="T20" fmla="*/ 218 w 592"/>
                <a:gd name="T21" fmla="*/ 4 h 327"/>
                <a:gd name="T22" fmla="*/ 170 w 592"/>
                <a:gd name="T23" fmla="*/ 14 h 327"/>
                <a:gd name="T24" fmla="*/ 125 w 592"/>
                <a:gd name="T25" fmla="*/ 29 h 327"/>
                <a:gd name="T26" fmla="*/ 85 w 592"/>
                <a:gd name="T27" fmla="*/ 46 h 327"/>
                <a:gd name="T28" fmla="*/ 53 w 592"/>
                <a:gd name="T29" fmla="*/ 68 h 327"/>
                <a:gd name="T30" fmla="*/ 27 w 592"/>
                <a:gd name="T31" fmla="*/ 94 h 327"/>
                <a:gd name="T32" fmla="*/ 9 w 592"/>
                <a:gd name="T33" fmla="*/ 120 h 327"/>
                <a:gd name="T34" fmla="*/ 1 w 592"/>
                <a:gd name="T35" fmla="*/ 148 h 327"/>
                <a:gd name="T36" fmla="*/ 1 w 592"/>
                <a:gd name="T37" fmla="*/ 177 h 327"/>
                <a:gd name="T38" fmla="*/ 9 w 592"/>
                <a:gd name="T39" fmla="*/ 205 h 327"/>
                <a:gd name="T40" fmla="*/ 27 w 592"/>
                <a:gd name="T41" fmla="*/ 231 h 327"/>
                <a:gd name="T42" fmla="*/ 53 w 592"/>
                <a:gd name="T43" fmla="*/ 257 h 327"/>
                <a:gd name="T44" fmla="*/ 85 w 592"/>
                <a:gd name="T45" fmla="*/ 278 h 327"/>
                <a:gd name="T46" fmla="*/ 125 w 592"/>
                <a:gd name="T47" fmla="*/ 296 h 327"/>
                <a:gd name="T48" fmla="*/ 170 w 592"/>
                <a:gd name="T49" fmla="*/ 310 h 327"/>
                <a:gd name="T50" fmla="*/ 218 w 592"/>
                <a:gd name="T51" fmla="*/ 320 h 327"/>
                <a:gd name="T52" fmla="*/ 269 w 592"/>
                <a:gd name="T53" fmla="*/ 326 h 327"/>
                <a:gd name="T54" fmla="*/ 321 w 592"/>
                <a:gd name="T55" fmla="*/ 326 h 327"/>
                <a:gd name="T56" fmla="*/ 372 w 592"/>
                <a:gd name="T57" fmla="*/ 320 h 327"/>
                <a:gd name="T58" fmla="*/ 420 w 592"/>
                <a:gd name="T59" fmla="*/ 310 h 327"/>
                <a:gd name="T60" fmla="*/ 465 w 592"/>
                <a:gd name="T61" fmla="*/ 296 h 327"/>
                <a:gd name="T62" fmla="*/ 505 w 592"/>
                <a:gd name="T63" fmla="*/ 278 h 327"/>
                <a:gd name="T64" fmla="*/ 538 w 592"/>
                <a:gd name="T65" fmla="*/ 257 h 327"/>
                <a:gd name="T66" fmla="*/ 563 w 592"/>
                <a:gd name="T67" fmla="*/ 231 h 327"/>
                <a:gd name="T68" fmla="*/ 581 w 592"/>
                <a:gd name="T69" fmla="*/ 205 h 327"/>
                <a:gd name="T70" fmla="*/ 589 w 592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327"/>
                <a:gd name="T110" fmla="*/ 592 w 592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327">
                  <a:moveTo>
                    <a:pt x="591" y="163"/>
                  </a:moveTo>
                  <a:lnTo>
                    <a:pt x="589" y="148"/>
                  </a:lnTo>
                  <a:lnTo>
                    <a:pt x="586" y="133"/>
                  </a:lnTo>
                  <a:lnTo>
                    <a:pt x="581" y="120"/>
                  </a:lnTo>
                  <a:lnTo>
                    <a:pt x="573" y="106"/>
                  </a:lnTo>
                  <a:lnTo>
                    <a:pt x="563" y="94"/>
                  </a:lnTo>
                  <a:lnTo>
                    <a:pt x="550" y="81"/>
                  </a:lnTo>
                  <a:lnTo>
                    <a:pt x="538" y="68"/>
                  </a:lnTo>
                  <a:lnTo>
                    <a:pt x="521" y="57"/>
                  </a:lnTo>
                  <a:lnTo>
                    <a:pt x="505" y="46"/>
                  </a:lnTo>
                  <a:lnTo>
                    <a:pt x="485" y="37"/>
                  </a:lnTo>
                  <a:lnTo>
                    <a:pt x="465" y="29"/>
                  </a:lnTo>
                  <a:lnTo>
                    <a:pt x="442" y="21"/>
                  </a:lnTo>
                  <a:lnTo>
                    <a:pt x="420" y="14"/>
                  </a:lnTo>
                  <a:lnTo>
                    <a:pt x="395" y="9"/>
                  </a:lnTo>
                  <a:lnTo>
                    <a:pt x="372" y="4"/>
                  </a:lnTo>
                  <a:lnTo>
                    <a:pt x="347" y="1"/>
                  </a:lnTo>
                  <a:lnTo>
                    <a:pt x="321" y="0"/>
                  </a:lnTo>
                  <a:lnTo>
                    <a:pt x="294" y="0"/>
                  </a:lnTo>
                  <a:lnTo>
                    <a:pt x="269" y="0"/>
                  </a:lnTo>
                  <a:lnTo>
                    <a:pt x="243" y="1"/>
                  </a:lnTo>
                  <a:lnTo>
                    <a:pt x="218" y="4"/>
                  </a:lnTo>
                  <a:lnTo>
                    <a:pt x="195" y="9"/>
                  </a:lnTo>
                  <a:lnTo>
                    <a:pt x="170" y="14"/>
                  </a:lnTo>
                  <a:lnTo>
                    <a:pt x="148" y="21"/>
                  </a:lnTo>
                  <a:lnTo>
                    <a:pt x="125" y="29"/>
                  </a:lnTo>
                  <a:lnTo>
                    <a:pt x="105" y="37"/>
                  </a:lnTo>
                  <a:lnTo>
                    <a:pt x="85" y="46"/>
                  </a:lnTo>
                  <a:lnTo>
                    <a:pt x="69" y="57"/>
                  </a:lnTo>
                  <a:lnTo>
                    <a:pt x="53" y="68"/>
                  </a:lnTo>
                  <a:lnTo>
                    <a:pt x="40" y="81"/>
                  </a:lnTo>
                  <a:lnTo>
                    <a:pt x="27" y="94"/>
                  </a:lnTo>
                  <a:lnTo>
                    <a:pt x="17" y="106"/>
                  </a:lnTo>
                  <a:lnTo>
                    <a:pt x="9" y="120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1"/>
                  </a:lnTo>
                  <a:lnTo>
                    <a:pt x="9" y="205"/>
                  </a:lnTo>
                  <a:lnTo>
                    <a:pt x="17" y="219"/>
                  </a:lnTo>
                  <a:lnTo>
                    <a:pt x="27" y="231"/>
                  </a:lnTo>
                  <a:lnTo>
                    <a:pt x="40" y="244"/>
                  </a:lnTo>
                  <a:lnTo>
                    <a:pt x="53" y="257"/>
                  </a:lnTo>
                  <a:lnTo>
                    <a:pt x="69" y="268"/>
                  </a:lnTo>
                  <a:lnTo>
                    <a:pt x="85" y="278"/>
                  </a:lnTo>
                  <a:lnTo>
                    <a:pt x="105" y="288"/>
                  </a:lnTo>
                  <a:lnTo>
                    <a:pt x="125" y="296"/>
                  </a:lnTo>
                  <a:lnTo>
                    <a:pt x="148" y="304"/>
                  </a:lnTo>
                  <a:lnTo>
                    <a:pt x="170" y="310"/>
                  </a:lnTo>
                  <a:lnTo>
                    <a:pt x="195" y="316"/>
                  </a:lnTo>
                  <a:lnTo>
                    <a:pt x="218" y="320"/>
                  </a:lnTo>
                  <a:lnTo>
                    <a:pt x="243" y="324"/>
                  </a:lnTo>
                  <a:lnTo>
                    <a:pt x="269" y="326"/>
                  </a:lnTo>
                  <a:lnTo>
                    <a:pt x="294" y="326"/>
                  </a:lnTo>
                  <a:lnTo>
                    <a:pt x="321" y="326"/>
                  </a:lnTo>
                  <a:lnTo>
                    <a:pt x="347" y="324"/>
                  </a:lnTo>
                  <a:lnTo>
                    <a:pt x="372" y="320"/>
                  </a:lnTo>
                  <a:lnTo>
                    <a:pt x="395" y="316"/>
                  </a:lnTo>
                  <a:lnTo>
                    <a:pt x="420" y="310"/>
                  </a:lnTo>
                  <a:lnTo>
                    <a:pt x="442" y="304"/>
                  </a:lnTo>
                  <a:lnTo>
                    <a:pt x="465" y="296"/>
                  </a:lnTo>
                  <a:lnTo>
                    <a:pt x="485" y="288"/>
                  </a:lnTo>
                  <a:lnTo>
                    <a:pt x="505" y="278"/>
                  </a:lnTo>
                  <a:lnTo>
                    <a:pt x="521" y="268"/>
                  </a:lnTo>
                  <a:lnTo>
                    <a:pt x="538" y="257"/>
                  </a:lnTo>
                  <a:lnTo>
                    <a:pt x="550" y="244"/>
                  </a:lnTo>
                  <a:lnTo>
                    <a:pt x="563" y="231"/>
                  </a:lnTo>
                  <a:lnTo>
                    <a:pt x="573" y="219"/>
                  </a:lnTo>
                  <a:lnTo>
                    <a:pt x="581" y="205"/>
                  </a:lnTo>
                  <a:lnTo>
                    <a:pt x="586" y="191"/>
                  </a:lnTo>
                  <a:lnTo>
                    <a:pt x="589" y="177"/>
                  </a:lnTo>
                  <a:lnTo>
                    <a:pt x="591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Rectangle 14"/>
            <p:cNvSpPr>
              <a:spLocks noChangeArrowheads="1"/>
            </p:cNvSpPr>
            <p:nvPr/>
          </p:nvSpPr>
          <p:spPr bwMode="auto">
            <a:xfrm>
              <a:off x="4741" y="1103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dname</a:t>
              </a:r>
            </a:p>
          </p:txBody>
        </p:sp>
      </p:grpSp>
      <p:sp>
        <p:nvSpPr>
          <p:cNvPr id="77831" name="Rectangle 15"/>
          <p:cNvSpPr>
            <a:spLocks noChangeArrowheads="1"/>
          </p:cNvSpPr>
          <p:nvPr/>
        </p:nvSpPr>
        <p:spPr bwMode="auto">
          <a:xfrm>
            <a:off x="8416926" y="2786064"/>
            <a:ext cx="8656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budget</a:t>
            </a:r>
          </a:p>
        </p:txBody>
      </p:sp>
      <p:sp>
        <p:nvSpPr>
          <p:cNvPr id="77832" name="Rectangle 16"/>
          <p:cNvSpPr>
            <a:spLocks noChangeArrowheads="1"/>
          </p:cNvSpPr>
          <p:nvPr/>
        </p:nvSpPr>
        <p:spPr bwMode="auto">
          <a:xfrm>
            <a:off x="7146925" y="2800351"/>
            <a:ext cx="49052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u="sng">
                <a:solidFill>
                  <a:srgbClr val="000000"/>
                </a:solidFill>
                <a:latin typeface="Arial" panose="020B0604020202020204" pitchFamily="34" charset="0"/>
              </a:rPr>
              <a:t>did</a:t>
            </a:r>
          </a:p>
        </p:txBody>
      </p:sp>
      <p:grpSp>
        <p:nvGrpSpPr>
          <p:cNvPr id="77833" name="Group 17"/>
          <p:cNvGrpSpPr>
            <a:grpSpLocks/>
          </p:cNvGrpSpPr>
          <p:nvPr/>
        </p:nvGrpSpPr>
        <p:grpSpPr bwMode="auto">
          <a:xfrm>
            <a:off x="5945189" y="2030413"/>
            <a:ext cx="720725" cy="519112"/>
            <a:chOff x="3663" y="868"/>
            <a:chExt cx="454" cy="327"/>
          </a:xfrm>
        </p:grpSpPr>
        <p:sp>
          <p:nvSpPr>
            <p:cNvPr id="77859" name="Freeform 18"/>
            <p:cNvSpPr>
              <a:spLocks/>
            </p:cNvSpPr>
            <p:nvPr/>
          </p:nvSpPr>
          <p:spPr bwMode="auto">
            <a:xfrm>
              <a:off x="3663" y="868"/>
              <a:ext cx="454" cy="327"/>
            </a:xfrm>
            <a:custGeom>
              <a:avLst/>
              <a:gdLst>
                <a:gd name="T0" fmla="*/ 1 w 454"/>
                <a:gd name="T1" fmla="*/ 177 h 327"/>
                <a:gd name="T2" fmla="*/ 8 w 454"/>
                <a:gd name="T3" fmla="*/ 205 h 327"/>
                <a:gd name="T4" fmla="*/ 21 w 454"/>
                <a:gd name="T5" fmla="*/ 231 h 327"/>
                <a:gd name="T6" fmla="*/ 41 w 454"/>
                <a:gd name="T7" fmla="*/ 257 h 327"/>
                <a:gd name="T8" fmla="*/ 66 w 454"/>
                <a:gd name="T9" fmla="*/ 278 h 327"/>
                <a:gd name="T10" fmla="*/ 96 w 454"/>
                <a:gd name="T11" fmla="*/ 296 h 327"/>
                <a:gd name="T12" fmla="*/ 131 w 454"/>
                <a:gd name="T13" fmla="*/ 311 h 327"/>
                <a:gd name="T14" fmla="*/ 167 w 454"/>
                <a:gd name="T15" fmla="*/ 320 h 327"/>
                <a:gd name="T16" fmla="*/ 206 w 454"/>
                <a:gd name="T17" fmla="*/ 326 h 327"/>
                <a:gd name="T18" fmla="*/ 246 w 454"/>
                <a:gd name="T19" fmla="*/ 326 h 327"/>
                <a:gd name="T20" fmla="*/ 285 w 454"/>
                <a:gd name="T21" fmla="*/ 320 h 327"/>
                <a:gd name="T22" fmla="*/ 322 w 454"/>
                <a:gd name="T23" fmla="*/ 310 h 327"/>
                <a:gd name="T24" fmla="*/ 356 w 454"/>
                <a:gd name="T25" fmla="*/ 296 h 327"/>
                <a:gd name="T26" fmla="*/ 387 w 454"/>
                <a:gd name="T27" fmla="*/ 278 h 327"/>
                <a:gd name="T28" fmla="*/ 412 w 454"/>
                <a:gd name="T29" fmla="*/ 257 h 327"/>
                <a:gd name="T30" fmla="*/ 431 w 454"/>
                <a:gd name="T31" fmla="*/ 231 h 327"/>
                <a:gd name="T32" fmla="*/ 445 w 454"/>
                <a:gd name="T33" fmla="*/ 205 h 327"/>
                <a:gd name="T34" fmla="*/ 453 w 454"/>
                <a:gd name="T35" fmla="*/ 177 h 327"/>
                <a:gd name="T36" fmla="*/ 453 w 454"/>
                <a:gd name="T37" fmla="*/ 148 h 327"/>
                <a:gd name="T38" fmla="*/ 445 w 454"/>
                <a:gd name="T39" fmla="*/ 120 h 327"/>
                <a:gd name="T40" fmla="*/ 431 w 454"/>
                <a:gd name="T41" fmla="*/ 94 h 327"/>
                <a:gd name="T42" fmla="*/ 412 w 454"/>
                <a:gd name="T43" fmla="*/ 68 h 327"/>
                <a:gd name="T44" fmla="*/ 387 w 454"/>
                <a:gd name="T45" fmla="*/ 47 h 327"/>
                <a:gd name="T46" fmla="*/ 356 w 454"/>
                <a:gd name="T47" fmla="*/ 29 h 327"/>
                <a:gd name="T48" fmla="*/ 322 w 454"/>
                <a:gd name="T49" fmla="*/ 15 h 327"/>
                <a:gd name="T50" fmla="*/ 285 w 454"/>
                <a:gd name="T51" fmla="*/ 5 h 327"/>
                <a:gd name="T52" fmla="*/ 246 w 454"/>
                <a:gd name="T53" fmla="*/ 0 h 327"/>
                <a:gd name="T54" fmla="*/ 206 w 454"/>
                <a:gd name="T55" fmla="*/ 0 h 327"/>
                <a:gd name="T56" fmla="*/ 167 w 454"/>
                <a:gd name="T57" fmla="*/ 5 h 327"/>
                <a:gd name="T58" fmla="*/ 131 w 454"/>
                <a:gd name="T59" fmla="*/ 15 h 327"/>
                <a:gd name="T60" fmla="*/ 96 w 454"/>
                <a:gd name="T61" fmla="*/ 29 h 327"/>
                <a:gd name="T62" fmla="*/ 66 w 454"/>
                <a:gd name="T63" fmla="*/ 47 h 327"/>
                <a:gd name="T64" fmla="*/ 41 w 454"/>
                <a:gd name="T65" fmla="*/ 68 h 327"/>
                <a:gd name="T66" fmla="*/ 21 w 454"/>
                <a:gd name="T67" fmla="*/ 94 h 327"/>
                <a:gd name="T68" fmla="*/ 8 w 454"/>
                <a:gd name="T69" fmla="*/ 120 h 327"/>
                <a:gd name="T70" fmla="*/ 1 w 454"/>
                <a:gd name="T71" fmla="*/ 148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0" y="163"/>
                  </a:moveTo>
                  <a:lnTo>
                    <a:pt x="1" y="177"/>
                  </a:lnTo>
                  <a:lnTo>
                    <a:pt x="3" y="192"/>
                  </a:lnTo>
                  <a:lnTo>
                    <a:pt x="8" y="205"/>
                  </a:lnTo>
                  <a:lnTo>
                    <a:pt x="13" y="219"/>
                  </a:lnTo>
                  <a:lnTo>
                    <a:pt x="21" y="231"/>
                  </a:lnTo>
                  <a:lnTo>
                    <a:pt x="30" y="244"/>
                  </a:lnTo>
                  <a:lnTo>
                    <a:pt x="41" y="257"/>
                  </a:lnTo>
                  <a:lnTo>
                    <a:pt x="53" y="268"/>
                  </a:lnTo>
                  <a:lnTo>
                    <a:pt x="66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4"/>
                  </a:lnTo>
                  <a:lnTo>
                    <a:pt x="131" y="311"/>
                  </a:lnTo>
                  <a:lnTo>
                    <a:pt x="149" y="316"/>
                  </a:lnTo>
                  <a:lnTo>
                    <a:pt x="167" y="320"/>
                  </a:lnTo>
                  <a:lnTo>
                    <a:pt x="186" y="324"/>
                  </a:lnTo>
                  <a:lnTo>
                    <a:pt x="206" y="326"/>
                  </a:lnTo>
                  <a:lnTo>
                    <a:pt x="227" y="326"/>
                  </a:lnTo>
                  <a:lnTo>
                    <a:pt x="246" y="326"/>
                  </a:lnTo>
                  <a:lnTo>
                    <a:pt x="266" y="323"/>
                  </a:lnTo>
                  <a:lnTo>
                    <a:pt x="285" y="320"/>
                  </a:lnTo>
                  <a:lnTo>
                    <a:pt x="304" y="316"/>
                  </a:lnTo>
                  <a:lnTo>
                    <a:pt x="322" y="310"/>
                  </a:lnTo>
                  <a:lnTo>
                    <a:pt x="340" y="304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7" y="278"/>
                  </a:lnTo>
                  <a:lnTo>
                    <a:pt x="399" y="266"/>
                  </a:lnTo>
                  <a:lnTo>
                    <a:pt x="412" y="257"/>
                  </a:lnTo>
                  <a:lnTo>
                    <a:pt x="423" y="244"/>
                  </a:lnTo>
                  <a:lnTo>
                    <a:pt x="431" y="231"/>
                  </a:lnTo>
                  <a:lnTo>
                    <a:pt x="439" y="219"/>
                  </a:lnTo>
                  <a:lnTo>
                    <a:pt x="445" y="205"/>
                  </a:lnTo>
                  <a:lnTo>
                    <a:pt x="449" y="191"/>
                  </a:lnTo>
                  <a:lnTo>
                    <a:pt x="453" y="177"/>
                  </a:lnTo>
                  <a:lnTo>
                    <a:pt x="453" y="163"/>
                  </a:lnTo>
                  <a:lnTo>
                    <a:pt x="453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1"/>
                  </a:lnTo>
                  <a:lnTo>
                    <a:pt x="412" y="68"/>
                  </a:lnTo>
                  <a:lnTo>
                    <a:pt x="399" y="57"/>
                  </a:lnTo>
                  <a:lnTo>
                    <a:pt x="387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6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9" y="9"/>
                  </a:lnTo>
                  <a:lnTo>
                    <a:pt x="131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8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Rectangle 19"/>
            <p:cNvSpPr>
              <a:spLocks noChangeArrowheads="1"/>
            </p:cNvSpPr>
            <p:nvPr/>
          </p:nvSpPr>
          <p:spPr bwMode="auto">
            <a:xfrm>
              <a:off x="3666" y="930"/>
              <a:ext cx="4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since</a:t>
              </a:r>
            </a:p>
          </p:txBody>
        </p:sp>
      </p:grpSp>
      <p:grpSp>
        <p:nvGrpSpPr>
          <p:cNvPr id="77834" name="Group 20"/>
          <p:cNvGrpSpPr>
            <a:grpSpLocks/>
          </p:cNvGrpSpPr>
          <p:nvPr/>
        </p:nvGrpSpPr>
        <p:grpSpPr bwMode="auto">
          <a:xfrm>
            <a:off x="3479800" y="2319338"/>
            <a:ext cx="2039938" cy="900112"/>
            <a:chOff x="2110" y="1050"/>
            <a:chExt cx="1285" cy="567"/>
          </a:xfrm>
        </p:grpSpPr>
        <p:sp>
          <p:nvSpPr>
            <p:cNvPr id="77853" name="Freeform 21"/>
            <p:cNvSpPr>
              <a:spLocks/>
            </p:cNvSpPr>
            <p:nvPr/>
          </p:nvSpPr>
          <p:spPr bwMode="auto">
            <a:xfrm>
              <a:off x="2517" y="1050"/>
              <a:ext cx="454" cy="327"/>
            </a:xfrm>
            <a:custGeom>
              <a:avLst/>
              <a:gdLst>
                <a:gd name="T0" fmla="*/ 453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2 w 454"/>
                <a:gd name="T7" fmla="*/ 68 h 327"/>
                <a:gd name="T8" fmla="*/ 387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1 w 454"/>
                <a:gd name="T23" fmla="*/ 15 h 327"/>
                <a:gd name="T24" fmla="*/ 96 w 454"/>
                <a:gd name="T25" fmla="*/ 29 h 327"/>
                <a:gd name="T26" fmla="*/ 66 w 454"/>
                <a:gd name="T27" fmla="*/ 47 h 327"/>
                <a:gd name="T28" fmla="*/ 41 w 454"/>
                <a:gd name="T29" fmla="*/ 68 h 327"/>
                <a:gd name="T30" fmla="*/ 21 w 454"/>
                <a:gd name="T31" fmla="*/ 94 h 327"/>
                <a:gd name="T32" fmla="*/ 8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8 w 454"/>
                <a:gd name="T39" fmla="*/ 205 h 327"/>
                <a:gd name="T40" fmla="*/ 21 w 454"/>
                <a:gd name="T41" fmla="*/ 231 h 327"/>
                <a:gd name="T42" fmla="*/ 41 w 454"/>
                <a:gd name="T43" fmla="*/ 257 h 327"/>
                <a:gd name="T44" fmla="*/ 66 w 454"/>
                <a:gd name="T45" fmla="*/ 278 h 327"/>
                <a:gd name="T46" fmla="*/ 96 w 454"/>
                <a:gd name="T47" fmla="*/ 296 h 327"/>
                <a:gd name="T48" fmla="*/ 131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7 w 454"/>
                <a:gd name="T63" fmla="*/ 278 h 327"/>
                <a:gd name="T64" fmla="*/ 412 w 454"/>
                <a:gd name="T65" fmla="*/ 257 h 327"/>
                <a:gd name="T66" fmla="*/ 431 w 454"/>
                <a:gd name="T67" fmla="*/ 231 h 327"/>
                <a:gd name="T68" fmla="*/ 445 w 454"/>
                <a:gd name="T69" fmla="*/ 205 h 327"/>
                <a:gd name="T70" fmla="*/ 453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3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1"/>
                  </a:lnTo>
                  <a:lnTo>
                    <a:pt x="412" y="68"/>
                  </a:lnTo>
                  <a:lnTo>
                    <a:pt x="399" y="57"/>
                  </a:lnTo>
                  <a:lnTo>
                    <a:pt x="387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6" y="2"/>
                  </a:lnTo>
                  <a:lnTo>
                    <a:pt x="246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7" y="2"/>
                  </a:lnTo>
                  <a:lnTo>
                    <a:pt x="167" y="5"/>
                  </a:lnTo>
                  <a:lnTo>
                    <a:pt x="149" y="9"/>
                  </a:lnTo>
                  <a:lnTo>
                    <a:pt x="131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1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8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8" y="205"/>
                  </a:lnTo>
                  <a:lnTo>
                    <a:pt x="13" y="219"/>
                  </a:lnTo>
                  <a:lnTo>
                    <a:pt x="21" y="231"/>
                  </a:lnTo>
                  <a:lnTo>
                    <a:pt x="30" y="244"/>
                  </a:lnTo>
                  <a:lnTo>
                    <a:pt x="41" y="257"/>
                  </a:lnTo>
                  <a:lnTo>
                    <a:pt x="53" y="268"/>
                  </a:lnTo>
                  <a:lnTo>
                    <a:pt x="66" y="278"/>
                  </a:lnTo>
                  <a:lnTo>
                    <a:pt x="81" y="288"/>
                  </a:lnTo>
                  <a:lnTo>
                    <a:pt x="96" y="296"/>
                  </a:lnTo>
                  <a:lnTo>
                    <a:pt x="113" y="304"/>
                  </a:lnTo>
                  <a:lnTo>
                    <a:pt x="131" y="310"/>
                  </a:lnTo>
                  <a:lnTo>
                    <a:pt x="149" y="316"/>
                  </a:lnTo>
                  <a:lnTo>
                    <a:pt x="167" y="320"/>
                  </a:lnTo>
                  <a:lnTo>
                    <a:pt x="187" y="324"/>
                  </a:lnTo>
                  <a:lnTo>
                    <a:pt x="206" y="326"/>
                  </a:lnTo>
                  <a:lnTo>
                    <a:pt x="227" y="326"/>
                  </a:lnTo>
                  <a:lnTo>
                    <a:pt x="246" y="326"/>
                  </a:lnTo>
                  <a:lnTo>
                    <a:pt x="266" y="324"/>
                  </a:lnTo>
                  <a:lnTo>
                    <a:pt x="285" y="320"/>
                  </a:lnTo>
                  <a:lnTo>
                    <a:pt x="304" y="316"/>
                  </a:lnTo>
                  <a:lnTo>
                    <a:pt x="322" y="310"/>
                  </a:lnTo>
                  <a:lnTo>
                    <a:pt x="339" y="304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7" y="278"/>
                  </a:lnTo>
                  <a:lnTo>
                    <a:pt x="399" y="268"/>
                  </a:lnTo>
                  <a:lnTo>
                    <a:pt x="412" y="257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9"/>
                  </a:lnTo>
                  <a:lnTo>
                    <a:pt x="445" y="205"/>
                  </a:lnTo>
                  <a:lnTo>
                    <a:pt x="449" y="191"/>
                  </a:lnTo>
                  <a:lnTo>
                    <a:pt x="453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Freeform 22"/>
            <p:cNvSpPr>
              <a:spLocks/>
            </p:cNvSpPr>
            <p:nvPr/>
          </p:nvSpPr>
          <p:spPr bwMode="auto">
            <a:xfrm>
              <a:off x="2110" y="1291"/>
              <a:ext cx="454" cy="326"/>
            </a:xfrm>
            <a:custGeom>
              <a:avLst/>
              <a:gdLst>
                <a:gd name="T0" fmla="*/ 451 w 454"/>
                <a:gd name="T1" fmla="*/ 148 h 326"/>
                <a:gd name="T2" fmla="*/ 445 w 454"/>
                <a:gd name="T3" fmla="*/ 120 h 326"/>
                <a:gd name="T4" fmla="*/ 431 w 454"/>
                <a:gd name="T5" fmla="*/ 93 h 326"/>
                <a:gd name="T6" fmla="*/ 411 w 454"/>
                <a:gd name="T7" fmla="*/ 68 h 326"/>
                <a:gd name="T8" fmla="*/ 386 w 454"/>
                <a:gd name="T9" fmla="*/ 47 h 326"/>
                <a:gd name="T10" fmla="*/ 356 w 454"/>
                <a:gd name="T11" fmla="*/ 29 h 326"/>
                <a:gd name="T12" fmla="*/ 322 w 454"/>
                <a:gd name="T13" fmla="*/ 15 h 326"/>
                <a:gd name="T14" fmla="*/ 285 w 454"/>
                <a:gd name="T15" fmla="*/ 5 h 326"/>
                <a:gd name="T16" fmla="*/ 246 w 454"/>
                <a:gd name="T17" fmla="*/ 0 h 326"/>
                <a:gd name="T18" fmla="*/ 206 w 454"/>
                <a:gd name="T19" fmla="*/ 0 h 326"/>
                <a:gd name="T20" fmla="*/ 167 w 454"/>
                <a:gd name="T21" fmla="*/ 5 h 326"/>
                <a:gd name="T22" fmla="*/ 130 w 454"/>
                <a:gd name="T23" fmla="*/ 15 h 326"/>
                <a:gd name="T24" fmla="*/ 96 w 454"/>
                <a:gd name="T25" fmla="*/ 29 h 326"/>
                <a:gd name="T26" fmla="*/ 66 w 454"/>
                <a:gd name="T27" fmla="*/ 47 h 326"/>
                <a:gd name="T28" fmla="*/ 41 w 454"/>
                <a:gd name="T29" fmla="*/ 68 h 326"/>
                <a:gd name="T30" fmla="*/ 21 w 454"/>
                <a:gd name="T31" fmla="*/ 93 h 326"/>
                <a:gd name="T32" fmla="*/ 7 w 454"/>
                <a:gd name="T33" fmla="*/ 120 h 326"/>
                <a:gd name="T34" fmla="*/ 1 w 454"/>
                <a:gd name="T35" fmla="*/ 148 h 326"/>
                <a:gd name="T36" fmla="*/ 1 w 454"/>
                <a:gd name="T37" fmla="*/ 176 h 326"/>
                <a:gd name="T38" fmla="*/ 7 w 454"/>
                <a:gd name="T39" fmla="*/ 204 h 326"/>
                <a:gd name="T40" fmla="*/ 21 w 454"/>
                <a:gd name="T41" fmla="*/ 231 h 326"/>
                <a:gd name="T42" fmla="*/ 41 w 454"/>
                <a:gd name="T43" fmla="*/ 256 h 326"/>
                <a:gd name="T44" fmla="*/ 66 w 454"/>
                <a:gd name="T45" fmla="*/ 277 h 326"/>
                <a:gd name="T46" fmla="*/ 96 w 454"/>
                <a:gd name="T47" fmla="*/ 295 h 326"/>
                <a:gd name="T48" fmla="*/ 130 w 454"/>
                <a:gd name="T49" fmla="*/ 309 h 326"/>
                <a:gd name="T50" fmla="*/ 167 w 454"/>
                <a:gd name="T51" fmla="*/ 319 h 326"/>
                <a:gd name="T52" fmla="*/ 206 w 454"/>
                <a:gd name="T53" fmla="*/ 325 h 326"/>
                <a:gd name="T54" fmla="*/ 246 w 454"/>
                <a:gd name="T55" fmla="*/ 325 h 326"/>
                <a:gd name="T56" fmla="*/ 285 w 454"/>
                <a:gd name="T57" fmla="*/ 319 h 326"/>
                <a:gd name="T58" fmla="*/ 322 w 454"/>
                <a:gd name="T59" fmla="*/ 309 h 326"/>
                <a:gd name="T60" fmla="*/ 356 w 454"/>
                <a:gd name="T61" fmla="*/ 295 h 326"/>
                <a:gd name="T62" fmla="*/ 386 w 454"/>
                <a:gd name="T63" fmla="*/ 277 h 326"/>
                <a:gd name="T64" fmla="*/ 411 w 454"/>
                <a:gd name="T65" fmla="*/ 256 h 326"/>
                <a:gd name="T66" fmla="*/ 431 w 454"/>
                <a:gd name="T67" fmla="*/ 231 h 326"/>
                <a:gd name="T68" fmla="*/ 445 w 454"/>
                <a:gd name="T69" fmla="*/ 204 h 326"/>
                <a:gd name="T70" fmla="*/ 451 w 454"/>
                <a:gd name="T71" fmla="*/ 176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6"/>
                <a:gd name="T110" fmla="*/ 454 w 454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6">
                  <a:moveTo>
                    <a:pt x="453" y="162"/>
                  </a:moveTo>
                  <a:lnTo>
                    <a:pt x="451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3"/>
                  </a:lnTo>
                  <a:lnTo>
                    <a:pt x="422" y="81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3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2"/>
                  </a:lnTo>
                  <a:lnTo>
                    <a:pt x="1" y="176"/>
                  </a:lnTo>
                  <a:lnTo>
                    <a:pt x="3" y="190"/>
                  </a:lnTo>
                  <a:lnTo>
                    <a:pt x="7" y="204"/>
                  </a:lnTo>
                  <a:lnTo>
                    <a:pt x="13" y="218"/>
                  </a:lnTo>
                  <a:lnTo>
                    <a:pt x="21" y="231"/>
                  </a:lnTo>
                  <a:lnTo>
                    <a:pt x="30" y="243"/>
                  </a:lnTo>
                  <a:lnTo>
                    <a:pt x="41" y="256"/>
                  </a:lnTo>
                  <a:lnTo>
                    <a:pt x="53" y="266"/>
                  </a:lnTo>
                  <a:lnTo>
                    <a:pt x="66" y="277"/>
                  </a:lnTo>
                  <a:lnTo>
                    <a:pt x="80" y="287"/>
                  </a:lnTo>
                  <a:lnTo>
                    <a:pt x="96" y="295"/>
                  </a:lnTo>
                  <a:lnTo>
                    <a:pt x="113" y="303"/>
                  </a:lnTo>
                  <a:lnTo>
                    <a:pt x="130" y="309"/>
                  </a:lnTo>
                  <a:lnTo>
                    <a:pt x="148" y="315"/>
                  </a:lnTo>
                  <a:lnTo>
                    <a:pt x="167" y="319"/>
                  </a:lnTo>
                  <a:lnTo>
                    <a:pt x="186" y="322"/>
                  </a:lnTo>
                  <a:lnTo>
                    <a:pt x="206" y="325"/>
                  </a:lnTo>
                  <a:lnTo>
                    <a:pt x="225" y="325"/>
                  </a:lnTo>
                  <a:lnTo>
                    <a:pt x="246" y="325"/>
                  </a:lnTo>
                  <a:lnTo>
                    <a:pt x="265" y="322"/>
                  </a:lnTo>
                  <a:lnTo>
                    <a:pt x="285" y="319"/>
                  </a:lnTo>
                  <a:lnTo>
                    <a:pt x="304" y="315"/>
                  </a:lnTo>
                  <a:lnTo>
                    <a:pt x="322" y="309"/>
                  </a:lnTo>
                  <a:lnTo>
                    <a:pt x="339" y="303"/>
                  </a:lnTo>
                  <a:lnTo>
                    <a:pt x="356" y="295"/>
                  </a:lnTo>
                  <a:lnTo>
                    <a:pt x="372" y="287"/>
                  </a:lnTo>
                  <a:lnTo>
                    <a:pt x="386" y="277"/>
                  </a:lnTo>
                  <a:lnTo>
                    <a:pt x="399" y="266"/>
                  </a:lnTo>
                  <a:lnTo>
                    <a:pt x="411" y="256"/>
                  </a:lnTo>
                  <a:lnTo>
                    <a:pt x="422" y="243"/>
                  </a:lnTo>
                  <a:lnTo>
                    <a:pt x="431" y="231"/>
                  </a:lnTo>
                  <a:lnTo>
                    <a:pt x="439" y="218"/>
                  </a:lnTo>
                  <a:lnTo>
                    <a:pt x="445" y="204"/>
                  </a:lnTo>
                  <a:lnTo>
                    <a:pt x="449" y="190"/>
                  </a:lnTo>
                  <a:lnTo>
                    <a:pt x="451" y="176"/>
                  </a:lnTo>
                  <a:lnTo>
                    <a:pt x="453" y="1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Freeform 23"/>
            <p:cNvSpPr>
              <a:spLocks/>
            </p:cNvSpPr>
            <p:nvPr/>
          </p:nvSpPr>
          <p:spPr bwMode="auto">
            <a:xfrm>
              <a:off x="2943" y="1291"/>
              <a:ext cx="452" cy="326"/>
            </a:xfrm>
            <a:custGeom>
              <a:avLst/>
              <a:gdLst>
                <a:gd name="T0" fmla="*/ 0 w 452"/>
                <a:gd name="T1" fmla="*/ 176 h 326"/>
                <a:gd name="T2" fmla="*/ 7 w 452"/>
                <a:gd name="T3" fmla="*/ 204 h 326"/>
                <a:gd name="T4" fmla="*/ 21 w 452"/>
                <a:gd name="T5" fmla="*/ 231 h 326"/>
                <a:gd name="T6" fmla="*/ 40 w 452"/>
                <a:gd name="T7" fmla="*/ 256 h 326"/>
                <a:gd name="T8" fmla="*/ 65 w 452"/>
                <a:gd name="T9" fmla="*/ 278 h 326"/>
                <a:gd name="T10" fmla="*/ 96 w 452"/>
                <a:gd name="T11" fmla="*/ 295 h 326"/>
                <a:gd name="T12" fmla="*/ 130 w 452"/>
                <a:gd name="T13" fmla="*/ 309 h 326"/>
                <a:gd name="T14" fmla="*/ 167 w 452"/>
                <a:gd name="T15" fmla="*/ 319 h 326"/>
                <a:gd name="T16" fmla="*/ 206 w 452"/>
                <a:gd name="T17" fmla="*/ 325 h 326"/>
                <a:gd name="T18" fmla="*/ 245 w 452"/>
                <a:gd name="T19" fmla="*/ 325 h 326"/>
                <a:gd name="T20" fmla="*/ 283 w 452"/>
                <a:gd name="T21" fmla="*/ 319 h 326"/>
                <a:gd name="T22" fmla="*/ 320 w 452"/>
                <a:gd name="T23" fmla="*/ 309 h 326"/>
                <a:gd name="T24" fmla="*/ 354 w 452"/>
                <a:gd name="T25" fmla="*/ 295 h 326"/>
                <a:gd name="T26" fmla="*/ 385 w 452"/>
                <a:gd name="T27" fmla="*/ 277 h 326"/>
                <a:gd name="T28" fmla="*/ 410 w 452"/>
                <a:gd name="T29" fmla="*/ 254 h 326"/>
                <a:gd name="T30" fmla="*/ 429 w 452"/>
                <a:gd name="T31" fmla="*/ 231 h 326"/>
                <a:gd name="T32" fmla="*/ 443 w 452"/>
                <a:gd name="T33" fmla="*/ 204 h 326"/>
                <a:gd name="T34" fmla="*/ 451 w 452"/>
                <a:gd name="T35" fmla="*/ 176 h 326"/>
                <a:gd name="T36" fmla="*/ 451 w 452"/>
                <a:gd name="T37" fmla="*/ 148 h 326"/>
                <a:gd name="T38" fmla="*/ 443 w 452"/>
                <a:gd name="T39" fmla="*/ 120 h 326"/>
                <a:gd name="T40" fmla="*/ 429 w 452"/>
                <a:gd name="T41" fmla="*/ 93 h 326"/>
                <a:gd name="T42" fmla="*/ 410 w 452"/>
                <a:gd name="T43" fmla="*/ 68 h 326"/>
                <a:gd name="T44" fmla="*/ 385 w 452"/>
                <a:gd name="T45" fmla="*/ 47 h 326"/>
                <a:gd name="T46" fmla="*/ 354 w 452"/>
                <a:gd name="T47" fmla="*/ 29 h 326"/>
                <a:gd name="T48" fmla="*/ 320 w 452"/>
                <a:gd name="T49" fmla="*/ 15 h 326"/>
                <a:gd name="T50" fmla="*/ 283 w 452"/>
                <a:gd name="T51" fmla="*/ 5 h 326"/>
                <a:gd name="T52" fmla="*/ 245 w 452"/>
                <a:gd name="T53" fmla="*/ 0 h 326"/>
                <a:gd name="T54" fmla="*/ 206 w 452"/>
                <a:gd name="T55" fmla="*/ 0 h 326"/>
                <a:gd name="T56" fmla="*/ 167 w 452"/>
                <a:gd name="T57" fmla="*/ 5 h 326"/>
                <a:gd name="T58" fmla="*/ 130 w 452"/>
                <a:gd name="T59" fmla="*/ 15 h 326"/>
                <a:gd name="T60" fmla="*/ 96 w 452"/>
                <a:gd name="T61" fmla="*/ 29 h 326"/>
                <a:gd name="T62" fmla="*/ 65 w 452"/>
                <a:gd name="T63" fmla="*/ 47 h 326"/>
                <a:gd name="T64" fmla="*/ 40 w 452"/>
                <a:gd name="T65" fmla="*/ 68 h 326"/>
                <a:gd name="T66" fmla="*/ 21 w 452"/>
                <a:gd name="T67" fmla="*/ 93 h 326"/>
                <a:gd name="T68" fmla="*/ 7 w 452"/>
                <a:gd name="T69" fmla="*/ 120 h 326"/>
                <a:gd name="T70" fmla="*/ 0 w 452"/>
                <a:gd name="T71" fmla="*/ 148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2"/>
                <a:gd name="T109" fmla="*/ 0 h 326"/>
                <a:gd name="T110" fmla="*/ 452 w 452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2" h="326">
                  <a:moveTo>
                    <a:pt x="0" y="162"/>
                  </a:moveTo>
                  <a:lnTo>
                    <a:pt x="0" y="176"/>
                  </a:lnTo>
                  <a:lnTo>
                    <a:pt x="3" y="190"/>
                  </a:lnTo>
                  <a:lnTo>
                    <a:pt x="7" y="204"/>
                  </a:lnTo>
                  <a:lnTo>
                    <a:pt x="13" y="218"/>
                  </a:lnTo>
                  <a:lnTo>
                    <a:pt x="21" y="231"/>
                  </a:lnTo>
                  <a:lnTo>
                    <a:pt x="29" y="243"/>
                  </a:lnTo>
                  <a:lnTo>
                    <a:pt x="40" y="256"/>
                  </a:lnTo>
                  <a:lnTo>
                    <a:pt x="52" y="267"/>
                  </a:lnTo>
                  <a:lnTo>
                    <a:pt x="65" y="278"/>
                  </a:lnTo>
                  <a:lnTo>
                    <a:pt x="80" y="287"/>
                  </a:lnTo>
                  <a:lnTo>
                    <a:pt x="96" y="295"/>
                  </a:lnTo>
                  <a:lnTo>
                    <a:pt x="112" y="303"/>
                  </a:lnTo>
                  <a:lnTo>
                    <a:pt x="130" y="309"/>
                  </a:lnTo>
                  <a:lnTo>
                    <a:pt x="148" y="315"/>
                  </a:lnTo>
                  <a:lnTo>
                    <a:pt x="167" y="319"/>
                  </a:lnTo>
                  <a:lnTo>
                    <a:pt x="186" y="322"/>
                  </a:lnTo>
                  <a:lnTo>
                    <a:pt x="206" y="325"/>
                  </a:lnTo>
                  <a:lnTo>
                    <a:pt x="225" y="325"/>
                  </a:lnTo>
                  <a:lnTo>
                    <a:pt x="245" y="325"/>
                  </a:lnTo>
                  <a:lnTo>
                    <a:pt x="264" y="322"/>
                  </a:lnTo>
                  <a:lnTo>
                    <a:pt x="283" y="319"/>
                  </a:lnTo>
                  <a:lnTo>
                    <a:pt x="302" y="315"/>
                  </a:lnTo>
                  <a:lnTo>
                    <a:pt x="320" y="309"/>
                  </a:lnTo>
                  <a:lnTo>
                    <a:pt x="338" y="303"/>
                  </a:lnTo>
                  <a:lnTo>
                    <a:pt x="354" y="295"/>
                  </a:lnTo>
                  <a:lnTo>
                    <a:pt x="370" y="287"/>
                  </a:lnTo>
                  <a:lnTo>
                    <a:pt x="385" y="277"/>
                  </a:lnTo>
                  <a:lnTo>
                    <a:pt x="398" y="266"/>
                  </a:lnTo>
                  <a:lnTo>
                    <a:pt x="410" y="254"/>
                  </a:lnTo>
                  <a:lnTo>
                    <a:pt x="421" y="243"/>
                  </a:lnTo>
                  <a:lnTo>
                    <a:pt x="429" y="231"/>
                  </a:lnTo>
                  <a:lnTo>
                    <a:pt x="437" y="217"/>
                  </a:lnTo>
                  <a:lnTo>
                    <a:pt x="443" y="204"/>
                  </a:lnTo>
                  <a:lnTo>
                    <a:pt x="447" y="190"/>
                  </a:lnTo>
                  <a:lnTo>
                    <a:pt x="451" y="176"/>
                  </a:lnTo>
                  <a:lnTo>
                    <a:pt x="451" y="162"/>
                  </a:lnTo>
                  <a:lnTo>
                    <a:pt x="451" y="148"/>
                  </a:lnTo>
                  <a:lnTo>
                    <a:pt x="447" y="134"/>
                  </a:lnTo>
                  <a:lnTo>
                    <a:pt x="443" y="120"/>
                  </a:lnTo>
                  <a:lnTo>
                    <a:pt x="437" y="106"/>
                  </a:lnTo>
                  <a:lnTo>
                    <a:pt x="429" y="93"/>
                  </a:lnTo>
                  <a:lnTo>
                    <a:pt x="421" y="81"/>
                  </a:lnTo>
                  <a:lnTo>
                    <a:pt x="410" y="68"/>
                  </a:lnTo>
                  <a:lnTo>
                    <a:pt x="398" y="57"/>
                  </a:lnTo>
                  <a:lnTo>
                    <a:pt x="385" y="47"/>
                  </a:lnTo>
                  <a:lnTo>
                    <a:pt x="370" y="37"/>
                  </a:lnTo>
                  <a:lnTo>
                    <a:pt x="354" y="29"/>
                  </a:lnTo>
                  <a:lnTo>
                    <a:pt x="338" y="21"/>
                  </a:lnTo>
                  <a:lnTo>
                    <a:pt x="320" y="15"/>
                  </a:lnTo>
                  <a:lnTo>
                    <a:pt x="302" y="9"/>
                  </a:lnTo>
                  <a:lnTo>
                    <a:pt x="283" y="5"/>
                  </a:lnTo>
                  <a:lnTo>
                    <a:pt x="264" y="1"/>
                  </a:lnTo>
                  <a:lnTo>
                    <a:pt x="245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2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2" y="57"/>
                  </a:lnTo>
                  <a:lnTo>
                    <a:pt x="40" y="68"/>
                  </a:lnTo>
                  <a:lnTo>
                    <a:pt x="29" y="81"/>
                  </a:lnTo>
                  <a:lnTo>
                    <a:pt x="21" y="93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0" y="148"/>
                  </a:lnTo>
                  <a:lnTo>
                    <a:pt x="0" y="1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Rectangle 24"/>
            <p:cNvSpPr>
              <a:spLocks noChangeArrowheads="1"/>
            </p:cNvSpPr>
            <p:nvPr/>
          </p:nvSpPr>
          <p:spPr bwMode="auto">
            <a:xfrm>
              <a:off x="3021" y="1353"/>
              <a:ext cx="2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lot</a:t>
              </a:r>
            </a:p>
          </p:txBody>
        </p:sp>
        <p:sp>
          <p:nvSpPr>
            <p:cNvPr id="77857" name="Rectangle 25"/>
            <p:cNvSpPr>
              <a:spLocks noChangeArrowheads="1"/>
            </p:cNvSpPr>
            <p:nvPr/>
          </p:nvSpPr>
          <p:spPr bwMode="auto">
            <a:xfrm>
              <a:off x="2515" y="1093"/>
              <a:ext cx="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</a:p>
          </p:txBody>
        </p:sp>
        <p:sp>
          <p:nvSpPr>
            <p:cNvPr id="77858" name="Rectangle 26"/>
            <p:cNvSpPr>
              <a:spLocks noChangeArrowheads="1"/>
            </p:cNvSpPr>
            <p:nvPr/>
          </p:nvSpPr>
          <p:spPr bwMode="auto">
            <a:xfrm>
              <a:off x="2166" y="1346"/>
              <a:ext cx="3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ssn</a:t>
              </a:r>
            </a:p>
          </p:txBody>
        </p:sp>
      </p:grpSp>
      <p:grpSp>
        <p:nvGrpSpPr>
          <p:cNvPr id="77835" name="Group 27"/>
          <p:cNvGrpSpPr>
            <a:grpSpLocks/>
          </p:cNvGrpSpPr>
          <p:nvPr/>
        </p:nvGrpSpPr>
        <p:grpSpPr bwMode="auto">
          <a:xfrm>
            <a:off x="5681664" y="3268663"/>
            <a:ext cx="1220787" cy="920750"/>
            <a:chOff x="3497" y="1648"/>
            <a:chExt cx="769" cy="580"/>
          </a:xfrm>
        </p:grpSpPr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3567" y="1865"/>
              <a:ext cx="6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Works_In</a:t>
              </a:r>
            </a:p>
          </p:txBody>
        </p:sp>
        <p:sp>
          <p:nvSpPr>
            <p:cNvPr id="77852" name="Freeform 29"/>
            <p:cNvSpPr>
              <a:spLocks/>
            </p:cNvSpPr>
            <p:nvPr/>
          </p:nvSpPr>
          <p:spPr bwMode="auto">
            <a:xfrm>
              <a:off x="3497" y="1648"/>
              <a:ext cx="769" cy="580"/>
            </a:xfrm>
            <a:custGeom>
              <a:avLst/>
              <a:gdLst>
                <a:gd name="T0" fmla="*/ 0 w 769"/>
                <a:gd name="T1" fmla="*/ 290 h 580"/>
                <a:gd name="T2" fmla="*/ 378 w 769"/>
                <a:gd name="T3" fmla="*/ 0 h 580"/>
                <a:gd name="T4" fmla="*/ 768 w 769"/>
                <a:gd name="T5" fmla="*/ 300 h 580"/>
                <a:gd name="T6" fmla="*/ 378 w 769"/>
                <a:gd name="T7" fmla="*/ 579 h 580"/>
                <a:gd name="T8" fmla="*/ 0 w 769"/>
                <a:gd name="T9" fmla="*/ 29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6" name="Freeform 30"/>
          <p:cNvSpPr>
            <a:spLocks/>
          </p:cNvSpPr>
          <p:nvPr/>
        </p:nvSpPr>
        <p:spPr bwMode="auto">
          <a:xfrm>
            <a:off x="7459663" y="3554414"/>
            <a:ext cx="1295400" cy="479425"/>
          </a:xfrm>
          <a:custGeom>
            <a:avLst/>
            <a:gdLst>
              <a:gd name="T0" fmla="*/ 2147483647 w 816"/>
              <a:gd name="T1" fmla="*/ 2147483647 h 302"/>
              <a:gd name="T2" fmla="*/ 2147483647 w 816"/>
              <a:gd name="T3" fmla="*/ 0 h 302"/>
              <a:gd name="T4" fmla="*/ 0 w 816"/>
              <a:gd name="T5" fmla="*/ 0 h 302"/>
              <a:gd name="T6" fmla="*/ 0 w 816"/>
              <a:gd name="T7" fmla="*/ 2147483647 h 302"/>
              <a:gd name="T8" fmla="*/ 2147483647 w 816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302"/>
              <a:gd name="T17" fmla="*/ 816 w 816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302">
                <a:moveTo>
                  <a:pt x="815" y="301"/>
                </a:moveTo>
                <a:lnTo>
                  <a:pt x="815" y="0"/>
                </a:lnTo>
                <a:lnTo>
                  <a:pt x="0" y="0"/>
                </a:lnTo>
                <a:lnTo>
                  <a:pt x="0" y="301"/>
                </a:lnTo>
                <a:lnTo>
                  <a:pt x="815" y="30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7" name="Group 31"/>
          <p:cNvGrpSpPr>
            <a:grpSpLocks/>
          </p:cNvGrpSpPr>
          <p:nvPr/>
        </p:nvGrpSpPr>
        <p:grpSpPr bwMode="auto">
          <a:xfrm>
            <a:off x="3890964" y="3538538"/>
            <a:ext cx="1292225" cy="468312"/>
            <a:chOff x="2369" y="1818"/>
            <a:chExt cx="814" cy="295"/>
          </a:xfrm>
        </p:grpSpPr>
        <p:sp>
          <p:nvSpPr>
            <p:cNvPr id="77849" name="Freeform 32"/>
            <p:cNvSpPr>
              <a:spLocks/>
            </p:cNvSpPr>
            <p:nvPr/>
          </p:nvSpPr>
          <p:spPr bwMode="auto">
            <a:xfrm>
              <a:off x="2369" y="1818"/>
              <a:ext cx="814" cy="295"/>
            </a:xfrm>
            <a:custGeom>
              <a:avLst/>
              <a:gdLst>
                <a:gd name="T0" fmla="*/ 813 w 814"/>
                <a:gd name="T1" fmla="*/ 294 h 295"/>
                <a:gd name="T2" fmla="*/ 813 w 814"/>
                <a:gd name="T3" fmla="*/ 0 h 295"/>
                <a:gd name="T4" fmla="*/ 0 w 814"/>
                <a:gd name="T5" fmla="*/ 0 h 295"/>
                <a:gd name="T6" fmla="*/ 0 w 814"/>
                <a:gd name="T7" fmla="*/ 294 h 295"/>
                <a:gd name="T8" fmla="*/ 813 w 814"/>
                <a:gd name="T9" fmla="*/ 294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Rectangle 33"/>
            <p:cNvSpPr>
              <a:spLocks noChangeArrowheads="1"/>
            </p:cNvSpPr>
            <p:nvPr/>
          </p:nvSpPr>
          <p:spPr bwMode="auto">
            <a:xfrm>
              <a:off x="2381" y="1862"/>
              <a:ext cx="7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Employees</a:t>
              </a:r>
            </a:p>
          </p:txBody>
        </p:sp>
      </p:grpSp>
      <p:sp>
        <p:nvSpPr>
          <p:cNvPr id="77838" name="Rectangle 34"/>
          <p:cNvSpPr>
            <a:spLocks noChangeArrowheads="1"/>
          </p:cNvSpPr>
          <p:nvPr/>
        </p:nvSpPr>
        <p:spPr bwMode="auto">
          <a:xfrm>
            <a:off x="7378700" y="3624264"/>
            <a:ext cx="143629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Departments</a:t>
            </a:r>
          </a:p>
        </p:txBody>
      </p:sp>
      <p:sp>
        <p:nvSpPr>
          <p:cNvPr id="77839" name="Line 35"/>
          <p:cNvSpPr>
            <a:spLocks noChangeShapeType="1"/>
          </p:cNvSpPr>
          <p:nvPr/>
        </p:nvSpPr>
        <p:spPr bwMode="auto">
          <a:xfrm flipH="1">
            <a:off x="5141913" y="3725863"/>
            <a:ext cx="546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36"/>
          <p:cNvSpPr>
            <a:spLocks noChangeShapeType="1"/>
          </p:cNvSpPr>
          <p:nvPr/>
        </p:nvSpPr>
        <p:spPr bwMode="auto">
          <a:xfrm>
            <a:off x="6907213" y="3725863"/>
            <a:ext cx="520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Line 37"/>
          <p:cNvSpPr>
            <a:spLocks noChangeShapeType="1"/>
          </p:cNvSpPr>
          <p:nvPr/>
        </p:nvSpPr>
        <p:spPr bwMode="auto">
          <a:xfrm flipH="1">
            <a:off x="4913313" y="3198813"/>
            <a:ext cx="241300" cy="292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38"/>
          <p:cNvSpPr>
            <a:spLocks noChangeShapeType="1"/>
          </p:cNvSpPr>
          <p:nvPr/>
        </p:nvSpPr>
        <p:spPr bwMode="auto">
          <a:xfrm>
            <a:off x="4462463" y="2817813"/>
            <a:ext cx="0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39"/>
          <p:cNvSpPr>
            <a:spLocks noChangeShapeType="1"/>
          </p:cNvSpPr>
          <p:nvPr/>
        </p:nvSpPr>
        <p:spPr bwMode="auto">
          <a:xfrm>
            <a:off x="3935413" y="3198813"/>
            <a:ext cx="139700" cy="292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40"/>
          <p:cNvSpPr>
            <a:spLocks noChangeShapeType="1"/>
          </p:cNvSpPr>
          <p:nvPr/>
        </p:nvSpPr>
        <p:spPr bwMode="auto">
          <a:xfrm>
            <a:off x="6291263" y="2589213"/>
            <a:ext cx="0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41"/>
          <p:cNvSpPr>
            <a:spLocks noChangeShapeType="1"/>
          </p:cNvSpPr>
          <p:nvPr/>
        </p:nvSpPr>
        <p:spPr bwMode="auto">
          <a:xfrm>
            <a:off x="7516813" y="3198813"/>
            <a:ext cx="2159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42"/>
          <p:cNvSpPr>
            <a:spLocks noChangeShapeType="1"/>
          </p:cNvSpPr>
          <p:nvPr/>
        </p:nvSpPr>
        <p:spPr bwMode="auto">
          <a:xfrm>
            <a:off x="8043863" y="2894013"/>
            <a:ext cx="0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Line 43"/>
          <p:cNvSpPr>
            <a:spLocks noChangeShapeType="1"/>
          </p:cNvSpPr>
          <p:nvPr/>
        </p:nvSpPr>
        <p:spPr bwMode="auto">
          <a:xfrm flipH="1">
            <a:off x="8418513" y="3198813"/>
            <a:ext cx="1651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Text Box 44"/>
          <p:cNvSpPr txBox="1">
            <a:spLocks noChangeArrowheads="1"/>
          </p:cNvSpPr>
          <p:nvPr/>
        </p:nvSpPr>
        <p:spPr bwMode="auto">
          <a:xfrm>
            <a:off x="2035176" y="1160464"/>
            <a:ext cx="3012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Many-to-many:</a:t>
            </a:r>
          </a:p>
        </p:txBody>
      </p:sp>
    </p:spTree>
    <p:extLst>
      <p:ext uri="{BB962C8B-B14F-4D97-AF65-F5344CB8AC3E}">
        <p14:creationId xmlns:p14="http://schemas.microsoft.com/office/powerpoint/2010/main" val="1810699209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E25E0CE-96F8-4FC7-8EB3-1289A8519EE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Relationship Sets to Tables</a:t>
            </a:r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7042151" y="2716213"/>
            <a:ext cx="720725" cy="519112"/>
          </a:xfrm>
          <a:custGeom>
            <a:avLst/>
            <a:gdLst>
              <a:gd name="T0" fmla="*/ 2147483647 w 454"/>
              <a:gd name="T1" fmla="*/ 2147483647 h 327"/>
              <a:gd name="T2" fmla="*/ 2147483647 w 454"/>
              <a:gd name="T3" fmla="*/ 2147483647 h 327"/>
              <a:gd name="T4" fmla="*/ 2147483647 w 454"/>
              <a:gd name="T5" fmla="*/ 2147483647 h 327"/>
              <a:gd name="T6" fmla="*/ 2147483647 w 454"/>
              <a:gd name="T7" fmla="*/ 2147483647 h 327"/>
              <a:gd name="T8" fmla="*/ 2147483647 w 454"/>
              <a:gd name="T9" fmla="*/ 2147483647 h 327"/>
              <a:gd name="T10" fmla="*/ 2147483647 w 454"/>
              <a:gd name="T11" fmla="*/ 2147483647 h 327"/>
              <a:gd name="T12" fmla="*/ 2147483647 w 454"/>
              <a:gd name="T13" fmla="*/ 2147483647 h 327"/>
              <a:gd name="T14" fmla="*/ 2147483647 w 454"/>
              <a:gd name="T15" fmla="*/ 2147483647 h 327"/>
              <a:gd name="T16" fmla="*/ 2147483647 w 454"/>
              <a:gd name="T17" fmla="*/ 0 h 327"/>
              <a:gd name="T18" fmla="*/ 2147483647 w 454"/>
              <a:gd name="T19" fmla="*/ 0 h 327"/>
              <a:gd name="T20" fmla="*/ 2147483647 w 454"/>
              <a:gd name="T21" fmla="*/ 2147483647 h 327"/>
              <a:gd name="T22" fmla="*/ 2147483647 w 454"/>
              <a:gd name="T23" fmla="*/ 2147483647 h 327"/>
              <a:gd name="T24" fmla="*/ 2147483647 w 454"/>
              <a:gd name="T25" fmla="*/ 2147483647 h 327"/>
              <a:gd name="T26" fmla="*/ 2147483647 w 454"/>
              <a:gd name="T27" fmla="*/ 2147483647 h 327"/>
              <a:gd name="T28" fmla="*/ 2147483647 w 454"/>
              <a:gd name="T29" fmla="*/ 2147483647 h 327"/>
              <a:gd name="T30" fmla="*/ 2147483647 w 454"/>
              <a:gd name="T31" fmla="*/ 2147483647 h 327"/>
              <a:gd name="T32" fmla="*/ 2147483647 w 454"/>
              <a:gd name="T33" fmla="*/ 2147483647 h 327"/>
              <a:gd name="T34" fmla="*/ 2147483647 w 454"/>
              <a:gd name="T35" fmla="*/ 2147483647 h 327"/>
              <a:gd name="T36" fmla="*/ 2147483647 w 454"/>
              <a:gd name="T37" fmla="*/ 2147483647 h 327"/>
              <a:gd name="T38" fmla="*/ 2147483647 w 454"/>
              <a:gd name="T39" fmla="*/ 2147483647 h 327"/>
              <a:gd name="T40" fmla="*/ 2147483647 w 454"/>
              <a:gd name="T41" fmla="*/ 2147483647 h 327"/>
              <a:gd name="T42" fmla="*/ 2147483647 w 454"/>
              <a:gd name="T43" fmla="*/ 2147483647 h 327"/>
              <a:gd name="T44" fmla="*/ 2147483647 w 454"/>
              <a:gd name="T45" fmla="*/ 2147483647 h 327"/>
              <a:gd name="T46" fmla="*/ 2147483647 w 454"/>
              <a:gd name="T47" fmla="*/ 2147483647 h 327"/>
              <a:gd name="T48" fmla="*/ 2147483647 w 454"/>
              <a:gd name="T49" fmla="*/ 2147483647 h 327"/>
              <a:gd name="T50" fmla="*/ 2147483647 w 454"/>
              <a:gd name="T51" fmla="*/ 2147483647 h 327"/>
              <a:gd name="T52" fmla="*/ 2147483647 w 454"/>
              <a:gd name="T53" fmla="*/ 2147483647 h 327"/>
              <a:gd name="T54" fmla="*/ 2147483647 w 454"/>
              <a:gd name="T55" fmla="*/ 2147483647 h 327"/>
              <a:gd name="T56" fmla="*/ 2147483647 w 454"/>
              <a:gd name="T57" fmla="*/ 2147483647 h 327"/>
              <a:gd name="T58" fmla="*/ 2147483647 w 454"/>
              <a:gd name="T59" fmla="*/ 2147483647 h 327"/>
              <a:gd name="T60" fmla="*/ 2147483647 w 454"/>
              <a:gd name="T61" fmla="*/ 2147483647 h 327"/>
              <a:gd name="T62" fmla="*/ 2147483647 w 454"/>
              <a:gd name="T63" fmla="*/ 2147483647 h 327"/>
              <a:gd name="T64" fmla="*/ 2147483647 w 454"/>
              <a:gd name="T65" fmla="*/ 2147483647 h 327"/>
              <a:gd name="T66" fmla="*/ 2147483647 w 454"/>
              <a:gd name="T67" fmla="*/ 2147483647 h 327"/>
              <a:gd name="T68" fmla="*/ 2147483647 w 454"/>
              <a:gd name="T69" fmla="*/ 2147483647 h 327"/>
              <a:gd name="T70" fmla="*/ 2147483647 w 454"/>
              <a:gd name="T71" fmla="*/ 2147483647 h 3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54"/>
              <a:gd name="T109" fmla="*/ 0 h 327"/>
              <a:gd name="T110" fmla="*/ 454 w 454"/>
              <a:gd name="T111" fmla="*/ 327 h 3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54" h="327">
                <a:moveTo>
                  <a:pt x="453" y="163"/>
                </a:moveTo>
                <a:lnTo>
                  <a:pt x="451" y="148"/>
                </a:lnTo>
                <a:lnTo>
                  <a:pt x="448" y="134"/>
                </a:lnTo>
                <a:lnTo>
                  <a:pt x="445" y="120"/>
                </a:lnTo>
                <a:lnTo>
                  <a:pt x="439" y="106"/>
                </a:lnTo>
                <a:lnTo>
                  <a:pt x="431" y="94"/>
                </a:lnTo>
                <a:lnTo>
                  <a:pt x="422" y="80"/>
                </a:lnTo>
                <a:lnTo>
                  <a:pt x="411" y="68"/>
                </a:lnTo>
                <a:lnTo>
                  <a:pt x="399" y="57"/>
                </a:lnTo>
                <a:lnTo>
                  <a:pt x="386" y="47"/>
                </a:lnTo>
                <a:lnTo>
                  <a:pt x="372" y="37"/>
                </a:lnTo>
                <a:lnTo>
                  <a:pt x="356" y="29"/>
                </a:lnTo>
                <a:lnTo>
                  <a:pt x="339" y="21"/>
                </a:lnTo>
                <a:lnTo>
                  <a:pt x="322" y="15"/>
                </a:lnTo>
                <a:lnTo>
                  <a:pt x="303" y="9"/>
                </a:lnTo>
                <a:lnTo>
                  <a:pt x="285" y="5"/>
                </a:lnTo>
                <a:lnTo>
                  <a:pt x="265" y="1"/>
                </a:lnTo>
                <a:lnTo>
                  <a:pt x="246" y="0"/>
                </a:lnTo>
                <a:lnTo>
                  <a:pt x="225" y="0"/>
                </a:lnTo>
                <a:lnTo>
                  <a:pt x="206" y="0"/>
                </a:lnTo>
                <a:lnTo>
                  <a:pt x="186" y="1"/>
                </a:lnTo>
                <a:lnTo>
                  <a:pt x="167" y="5"/>
                </a:lnTo>
                <a:lnTo>
                  <a:pt x="148" y="9"/>
                </a:lnTo>
                <a:lnTo>
                  <a:pt x="130" y="15"/>
                </a:lnTo>
                <a:lnTo>
                  <a:pt x="113" y="21"/>
                </a:lnTo>
                <a:lnTo>
                  <a:pt x="96" y="29"/>
                </a:lnTo>
                <a:lnTo>
                  <a:pt x="80" y="37"/>
                </a:lnTo>
                <a:lnTo>
                  <a:pt x="65" y="47"/>
                </a:lnTo>
                <a:lnTo>
                  <a:pt x="53" y="57"/>
                </a:lnTo>
                <a:lnTo>
                  <a:pt x="40" y="68"/>
                </a:lnTo>
                <a:lnTo>
                  <a:pt x="29" y="80"/>
                </a:lnTo>
                <a:lnTo>
                  <a:pt x="21" y="94"/>
                </a:lnTo>
                <a:lnTo>
                  <a:pt x="13" y="106"/>
                </a:lnTo>
                <a:lnTo>
                  <a:pt x="7" y="120"/>
                </a:lnTo>
                <a:lnTo>
                  <a:pt x="3" y="134"/>
                </a:lnTo>
                <a:lnTo>
                  <a:pt x="1" y="148"/>
                </a:lnTo>
                <a:lnTo>
                  <a:pt x="0" y="163"/>
                </a:lnTo>
                <a:lnTo>
                  <a:pt x="1" y="177"/>
                </a:lnTo>
                <a:lnTo>
                  <a:pt x="3" y="191"/>
                </a:lnTo>
                <a:lnTo>
                  <a:pt x="7" y="205"/>
                </a:lnTo>
                <a:lnTo>
                  <a:pt x="13" y="217"/>
                </a:lnTo>
                <a:lnTo>
                  <a:pt x="21" y="231"/>
                </a:lnTo>
                <a:lnTo>
                  <a:pt x="29" y="244"/>
                </a:lnTo>
                <a:lnTo>
                  <a:pt x="40" y="255"/>
                </a:lnTo>
                <a:lnTo>
                  <a:pt x="53" y="266"/>
                </a:lnTo>
                <a:lnTo>
                  <a:pt x="65" y="278"/>
                </a:lnTo>
                <a:lnTo>
                  <a:pt x="80" y="288"/>
                </a:lnTo>
                <a:lnTo>
                  <a:pt x="96" y="296"/>
                </a:lnTo>
                <a:lnTo>
                  <a:pt x="113" y="303"/>
                </a:lnTo>
                <a:lnTo>
                  <a:pt x="130" y="310"/>
                </a:lnTo>
                <a:lnTo>
                  <a:pt x="148" y="316"/>
                </a:lnTo>
                <a:lnTo>
                  <a:pt x="167" y="320"/>
                </a:lnTo>
                <a:lnTo>
                  <a:pt x="186" y="323"/>
                </a:lnTo>
                <a:lnTo>
                  <a:pt x="206" y="326"/>
                </a:lnTo>
                <a:lnTo>
                  <a:pt x="225" y="326"/>
                </a:lnTo>
                <a:lnTo>
                  <a:pt x="246" y="326"/>
                </a:lnTo>
                <a:lnTo>
                  <a:pt x="265" y="323"/>
                </a:lnTo>
                <a:lnTo>
                  <a:pt x="285" y="320"/>
                </a:lnTo>
                <a:lnTo>
                  <a:pt x="303" y="316"/>
                </a:lnTo>
                <a:lnTo>
                  <a:pt x="322" y="310"/>
                </a:lnTo>
                <a:lnTo>
                  <a:pt x="339" y="303"/>
                </a:lnTo>
                <a:lnTo>
                  <a:pt x="356" y="296"/>
                </a:lnTo>
                <a:lnTo>
                  <a:pt x="372" y="288"/>
                </a:lnTo>
                <a:lnTo>
                  <a:pt x="386" y="278"/>
                </a:lnTo>
                <a:lnTo>
                  <a:pt x="399" y="266"/>
                </a:lnTo>
                <a:lnTo>
                  <a:pt x="411" y="255"/>
                </a:lnTo>
                <a:lnTo>
                  <a:pt x="422" y="244"/>
                </a:lnTo>
                <a:lnTo>
                  <a:pt x="431" y="231"/>
                </a:lnTo>
                <a:lnTo>
                  <a:pt x="439" y="217"/>
                </a:lnTo>
                <a:lnTo>
                  <a:pt x="445" y="205"/>
                </a:lnTo>
                <a:lnTo>
                  <a:pt x="448" y="191"/>
                </a:lnTo>
                <a:lnTo>
                  <a:pt x="451" y="177"/>
                </a:lnTo>
                <a:lnTo>
                  <a:pt x="453" y="16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8361363" y="2738439"/>
            <a:ext cx="912812" cy="496887"/>
          </a:xfrm>
          <a:custGeom>
            <a:avLst/>
            <a:gdLst>
              <a:gd name="T0" fmla="*/ 2147483647 w 575"/>
              <a:gd name="T1" fmla="*/ 2147483647 h 313"/>
              <a:gd name="T2" fmla="*/ 2147483647 w 575"/>
              <a:gd name="T3" fmla="*/ 2147483647 h 313"/>
              <a:gd name="T4" fmla="*/ 2147483647 w 575"/>
              <a:gd name="T5" fmla="*/ 2147483647 h 313"/>
              <a:gd name="T6" fmla="*/ 2147483647 w 575"/>
              <a:gd name="T7" fmla="*/ 2147483647 h 313"/>
              <a:gd name="T8" fmla="*/ 2147483647 w 575"/>
              <a:gd name="T9" fmla="*/ 2147483647 h 313"/>
              <a:gd name="T10" fmla="*/ 2147483647 w 575"/>
              <a:gd name="T11" fmla="*/ 2147483647 h 313"/>
              <a:gd name="T12" fmla="*/ 2147483647 w 575"/>
              <a:gd name="T13" fmla="*/ 2147483647 h 313"/>
              <a:gd name="T14" fmla="*/ 2147483647 w 575"/>
              <a:gd name="T15" fmla="*/ 2147483647 h 313"/>
              <a:gd name="T16" fmla="*/ 2147483647 w 575"/>
              <a:gd name="T17" fmla="*/ 2147483647 h 313"/>
              <a:gd name="T18" fmla="*/ 2147483647 w 575"/>
              <a:gd name="T19" fmla="*/ 2147483647 h 313"/>
              <a:gd name="T20" fmla="*/ 2147483647 w 575"/>
              <a:gd name="T21" fmla="*/ 2147483647 h 313"/>
              <a:gd name="T22" fmla="*/ 2147483647 w 575"/>
              <a:gd name="T23" fmla="*/ 2147483647 h 313"/>
              <a:gd name="T24" fmla="*/ 2147483647 w 575"/>
              <a:gd name="T25" fmla="*/ 2147483647 h 313"/>
              <a:gd name="T26" fmla="*/ 2147483647 w 575"/>
              <a:gd name="T27" fmla="*/ 2147483647 h 313"/>
              <a:gd name="T28" fmla="*/ 2147483647 w 575"/>
              <a:gd name="T29" fmla="*/ 2147483647 h 313"/>
              <a:gd name="T30" fmla="*/ 2147483647 w 575"/>
              <a:gd name="T31" fmla="*/ 2147483647 h 313"/>
              <a:gd name="T32" fmla="*/ 2147483647 w 575"/>
              <a:gd name="T33" fmla="*/ 2147483647 h 313"/>
              <a:gd name="T34" fmla="*/ 2147483647 w 575"/>
              <a:gd name="T35" fmla="*/ 2147483647 h 313"/>
              <a:gd name="T36" fmla="*/ 2147483647 w 575"/>
              <a:gd name="T37" fmla="*/ 2147483647 h 313"/>
              <a:gd name="T38" fmla="*/ 2147483647 w 575"/>
              <a:gd name="T39" fmla="*/ 2147483647 h 313"/>
              <a:gd name="T40" fmla="*/ 2147483647 w 575"/>
              <a:gd name="T41" fmla="*/ 2147483647 h 313"/>
              <a:gd name="T42" fmla="*/ 2147483647 w 575"/>
              <a:gd name="T43" fmla="*/ 2147483647 h 313"/>
              <a:gd name="T44" fmla="*/ 2147483647 w 575"/>
              <a:gd name="T45" fmla="*/ 2147483647 h 313"/>
              <a:gd name="T46" fmla="*/ 2147483647 w 575"/>
              <a:gd name="T47" fmla="*/ 2147483647 h 313"/>
              <a:gd name="T48" fmla="*/ 2147483647 w 575"/>
              <a:gd name="T49" fmla="*/ 2147483647 h 313"/>
              <a:gd name="T50" fmla="*/ 2147483647 w 575"/>
              <a:gd name="T51" fmla="*/ 2147483647 h 313"/>
              <a:gd name="T52" fmla="*/ 2147483647 w 575"/>
              <a:gd name="T53" fmla="*/ 0 h 313"/>
              <a:gd name="T54" fmla="*/ 2147483647 w 575"/>
              <a:gd name="T55" fmla="*/ 0 h 313"/>
              <a:gd name="T56" fmla="*/ 2147483647 w 575"/>
              <a:gd name="T57" fmla="*/ 2147483647 h 313"/>
              <a:gd name="T58" fmla="*/ 2147483647 w 575"/>
              <a:gd name="T59" fmla="*/ 2147483647 h 313"/>
              <a:gd name="T60" fmla="*/ 2147483647 w 575"/>
              <a:gd name="T61" fmla="*/ 2147483647 h 313"/>
              <a:gd name="T62" fmla="*/ 2147483647 w 575"/>
              <a:gd name="T63" fmla="*/ 2147483647 h 313"/>
              <a:gd name="T64" fmla="*/ 2147483647 w 575"/>
              <a:gd name="T65" fmla="*/ 2147483647 h 313"/>
              <a:gd name="T66" fmla="*/ 2147483647 w 575"/>
              <a:gd name="T67" fmla="*/ 2147483647 h 313"/>
              <a:gd name="T68" fmla="*/ 2147483647 w 575"/>
              <a:gd name="T69" fmla="*/ 2147483647 h 313"/>
              <a:gd name="T70" fmla="*/ 2147483647 w 575"/>
              <a:gd name="T71" fmla="*/ 2147483647 h 3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75"/>
              <a:gd name="T109" fmla="*/ 0 h 313"/>
              <a:gd name="T110" fmla="*/ 575 w 575"/>
              <a:gd name="T111" fmla="*/ 313 h 3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75" h="313">
                <a:moveTo>
                  <a:pt x="0" y="156"/>
                </a:moveTo>
                <a:lnTo>
                  <a:pt x="1" y="169"/>
                </a:lnTo>
                <a:lnTo>
                  <a:pt x="5" y="182"/>
                </a:lnTo>
                <a:lnTo>
                  <a:pt x="9" y="196"/>
                </a:lnTo>
                <a:lnTo>
                  <a:pt x="17" y="208"/>
                </a:lnTo>
                <a:lnTo>
                  <a:pt x="28" y="221"/>
                </a:lnTo>
                <a:lnTo>
                  <a:pt x="38" y="234"/>
                </a:lnTo>
                <a:lnTo>
                  <a:pt x="52" y="244"/>
                </a:lnTo>
                <a:lnTo>
                  <a:pt x="67" y="255"/>
                </a:lnTo>
                <a:lnTo>
                  <a:pt x="84" y="266"/>
                </a:lnTo>
                <a:lnTo>
                  <a:pt x="103" y="275"/>
                </a:lnTo>
                <a:lnTo>
                  <a:pt x="123" y="283"/>
                </a:lnTo>
                <a:lnTo>
                  <a:pt x="143" y="290"/>
                </a:lnTo>
                <a:lnTo>
                  <a:pt x="165" y="297"/>
                </a:lnTo>
                <a:lnTo>
                  <a:pt x="189" y="302"/>
                </a:lnTo>
                <a:lnTo>
                  <a:pt x="213" y="306"/>
                </a:lnTo>
                <a:lnTo>
                  <a:pt x="237" y="309"/>
                </a:lnTo>
                <a:lnTo>
                  <a:pt x="262" y="312"/>
                </a:lnTo>
                <a:lnTo>
                  <a:pt x="287" y="312"/>
                </a:lnTo>
                <a:lnTo>
                  <a:pt x="311" y="312"/>
                </a:lnTo>
                <a:lnTo>
                  <a:pt x="337" y="309"/>
                </a:lnTo>
                <a:lnTo>
                  <a:pt x="361" y="306"/>
                </a:lnTo>
                <a:lnTo>
                  <a:pt x="385" y="302"/>
                </a:lnTo>
                <a:lnTo>
                  <a:pt x="408" y="297"/>
                </a:lnTo>
                <a:lnTo>
                  <a:pt x="431" y="290"/>
                </a:lnTo>
                <a:lnTo>
                  <a:pt x="451" y="283"/>
                </a:lnTo>
                <a:lnTo>
                  <a:pt x="471" y="275"/>
                </a:lnTo>
                <a:lnTo>
                  <a:pt x="490" y="266"/>
                </a:lnTo>
                <a:lnTo>
                  <a:pt x="506" y="255"/>
                </a:lnTo>
                <a:lnTo>
                  <a:pt x="522" y="244"/>
                </a:lnTo>
                <a:lnTo>
                  <a:pt x="536" y="234"/>
                </a:lnTo>
                <a:lnTo>
                  <a:pt x="547" y="221"/>
                </a:lnTo>
                <a:lnTo>
                  <a:pt x="556" y="208"/>
                </a:lnTo>
                <a:lnTo>
                  <a:pt x="564" y="196"/>
                </a:lnTo>
                <a:lnTo>
                  <a:pt x="569" y="182"/>
                </a:lnTo>
                <a:lnTo>
                  <a:pt x="572" y="169"/>
                </a:lnTo>
                <a:lnTo>
                  <a:pt x="574" y="156"/>
                </a:lnTo>
                <a:lnTo>
                  <a:pt x="572" y="141"/>
                </a:lnTo>
                <a:lnTo>
                  <a:pt x="569" y="129"/>
                </a:lnTo>
                <a:lnTo>
                  <a:pt x="564" y="114"/>
                </a:lnTo>
                <a:lnTo>
                  <a:pt x="556" y="102"/>
                </a:lnTo>
                <a:lnTo>
                  <a:pt x="547" y="90"/>
                </a:lnTo>
                <a:lnTo>
                  <a:pt x="536" y="76"/>
                </a:lnTo>
                <a:lnTo>
                  <a:pt x="522" y="65"/>
                </a:lnTo>
                <a:lnTo>
                  <a:pt x="506" y="55"/>
                </a:lnTo>
                <a:lnTo>
                  <a:pt x="490" y="45"/>
                </a:lnTo>
                <a:lnTo>
                  <a:pt x="471" y="36"/>
                </a:lnTo>
                <a:lnTo>
                  <a:pt x="451" y="26"/>
                </a:lnTo>
                <a:lnTo>
                  <a:pt x="431" y="20"/>
                </a:lnTo>
                <a:lnTo>
                  <a:pt x="408" y="14"/>
                </a:lnTo>
                <a:lnTo>
                  <a:pt x="385" y="8"/>
                </a:lnTo>
                <a:lnTo>
                  <a:pt x="361" y="5"/>
                </a:lnTo>
                <a:lnTo>
                  <a:pt x="337" y="1"/>
                </a:lnTo>
                <a:lnTo>
                  <a:pt x="311" y="0"/>
                </a:lnTo>
                <a:lnTo>
                  <a:pt x="287" y="0"/>
                </a:lnTo>
                <a:lnTo>
                  <a:pt x="262" y="0"/>
                </a:lnTo>
                <a:lnTo>
                  <a:pt x="237" y="1"/>
                </a:lnTo>
                <a:lnTo>
                  <a:pt x="212" y="5"/>
                </a:lnTo>
                <a:lnTo>
                  <a:pt x="189" y="9"/>
                </a:lnTo>
                <a:lnTo>
                  <a:pt x="165" y="14"/>
                </a:lnTo>
                <a:lnTo>
                  <a:pt x="143" y="20"/>
                </a:lnTo>
                <a:lnTo>
                  <a:pt x="123" y="28"/>
                </a:lnTo>
                <a:lnTo>
                  <a:pt x="102" y="36"/>
                </a:lnTo>
                <a:lnTo>
                  <a:pt x="84" y="45"/>
                </a:lnTo>
                <a:lnTo>
                  <a:pt x="67" y="55"/>
                </a:lnTo>
                <a:lnTo>
                  <a:pt x="52" y="65"/>
                </a:lnTo>
                <a:lnTo>
                  <a:pt x="38" y="78"/>
                </a:lnTo>
                <a:lnTo>
                  <a:pt x="28" y="90"/>
                </a:lnTo>
                <a:lnTo>
                  <a:pt x="17" y="102"/>
                </a:lnTo>
                <a:lnTo>
                  <a:pt x="9" y="115"/>
                </a:lnTo>
                <a:lnTo>
                  <a:pt x="5" y="129"/>
                </a:lnTo>
                <a:lnTo>
                  <a:pt x="1" y="142"/>
                </a:lnTo>
                <a:lnTo>
                  <a:pt x="0" y="15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7612063" y="2335213"/>
            <a:ext cx="939800" cy="519112"/>
            <a:chOff x="4713" y="1060"/>
            <a:chExt cx="592" cy="327"/>
          </a:xfrm>
        </p:grpSpPr>
        <p:sp>
          <p:nvSpPr>
            <p:cNvPr id="79955" name="Freeform 7"/>
            <p:cNvSpPr>
              <a:spLocks/>
            </p:cNvSpPr>
            <p:nvPr/>
          </p:nvSpPr>
          <p:spPr bwMode="auto">
            <a:xfrm>
              <a:off x="4713" y="1060"/>
              <a:ext cx="592" cy="327"/>
            </a:xfrm>
            <a:custGeom>
              <a:avLst/>
              <a:gdLst>
                <a:gd name="T0" fmla="*/ 589 w 592"/>
                <a:gd name="T1" fmla="*/ 148 h 327"/>
                <a:gd name="T2" fmla="*/ 581 w 592"/>
                <a:gd name="T3" fmla="*/ 120 h 327"/>
                <a:gd name="T4" fmla="*/ 563 w 592"/>
                <a:gd name="T5" fmla="*/ 94 h 327"/>
                <a:gd name="T6" fmla="*/ 538 w 592"/>
                <a:gd name="T7" fmla="*/ 68 h 327"/>
                <a:gd name="T8" fmla="*/ 505 w 592"/>
                <a:gd name="T9" fmla="*/ 46 h 327"/>
                <a:gd name="T10" fmla="*/ 465 w 592"/>
                <a:gd name="T11" fmla="*/ 29 h 327"/>
                <a:gd name="T12" fmla="*/ 420 w 592"/>
                <a:gd name="T13" fmla="*/ 14 h 327"/>
                <a:gd name="T14" fmla="*/ 372 w 592"/>
                <a:gd name="T15" fmla="*/ 4 h 327"/>
                <a:gd name="T16" fmla="*/ 321 w 592"/>
                <a:gd name="T17" fmla="*/ 0 h 327"/>
                <a:gd name="T18" fmla="*/ 269 w 592"/>
                <a:gd name="T19" fmla="*/ 0 h 327"/>
                <a:gd name="T20" fmla="*/ 218 w 592"/>
                <a:gd name="T21" fmla="*/ 4 h 327"/>
                <a:gd name="T22" fmla="*/ 170 w 592"/>
                <a:gd name="T23" fmla="*/ 14 h 327"/>
                <a:gd name="T24" fmla="*/ 125 w 592"/>
                <a:gd name="T25" fmla="*/ 29 h 327"/>
                <a:gd name="T26" fmla="*/ 85 w 592"/>
                <a:gd name="T27" fmla="*/ 46 h 327"/>
                <a:gd name="T28" fmla="*/ 53 w 592"/>
                <a:gd name="T29" fmla="*/ 68 h 327"/>
                <a:gd name="T30" fmla="*/ 27 w 592"/>
                <a:gd name="T31" fmla="*/ 94 h 327"/>
                <a:gd name="T32" fmla="*/ 9 w 592"/>
                <a:gd name="T33" fmla="*/ 120 h 327"/>
                <a:gd name="T34" fmla="*/ 1 w 592"/>
                <a:gd name="T35" fmla="*/ 148 h 327"/>
                <a:gd name="T36" fmla="*/ 1 w 592"/>
                <a:gd name="T37" fmla="*/ 177 h 327"/>
                <a:gd name="T38" fmla="*/ 9 w 592"/>
                <a:gd name="T39" fmla="*/ 205 h 327"/>
                <a:gd name="T40" fmla="*/ 27 w 592"/>
                <a:gd name="T41" fmla="*/ 231 h 327"/>
                <a:gd name="T42" fmla="*/ 53 w 592"/>
                <a:gd name="T43" fmla="*/ 257 h 327"/>
                <a:gd name="T44" fmla="*/ 85 w 592"/>
                <a:gd name="T45" fmla="*/ 278 h 327"/>
                <a:gd name="T46" fmla="*/ 125 w 592"/>
                <a:gd name="T47" fmla="*/ 296 h 327"/>
                <a:gd name="T48" fmla="*/ 170 w 592"/>
                <a:gd name="T49" fmla="*/ 310 h 327"/>
                <a:gd name="T50" fmla="*/ 218 w 592"/>
                <a:gd name="T51" fmla="*/ 320 h 327"/>
                <a:gd name="T52" fmla="*/ 269 w 592"/>
                <a:gd name="T53" fmla="*/ 326 h 327"/>
                <a:gd name="T54" fmla="*/ 321 w 592"/>
                <a:gd name="T55" fmla="*/ 326 h 327"/>
                <a:gd name="T56" fmla="*/ 372 w 592"/>
                <a:gd name="T57" fmla="*/ 320 h 327"/>
                <a:gd name="T58" fmla="*/ 420 w 592"/>
                <a:gd name="T59" fmla="*/ 310 h 327"/>
                <a:gd name="T60" fmla="*/ 465 w 592"/>
                <a:gd name="T61" fmla="*/ 296 h 327"/>
                <a:gd name="T62" fmla="*/ 505 w 592"/>
                <a:gd name="T63" fmla="*/ 278 h 327"/>
                <a:gd name="T64" fmla="*/ 538 w 592"/>
                <a:gd name="T65" fmla="*/ 257 h 327"/>
                <a:gd name="T66" fmla="*/ 563 w 592"/>
                <a:gd name="T67" fmla="*/ 231 h 327"/>
                <a:gd name="T68" fmla="*/ 581 w 592"/>
                <a:gd name="T69" fmla="*/ 205 h 327"/>
                <a:gd name="T70" fmla="*/ 589 w 592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327"/>
                <a:gd name="T110" fmla="*/ 592 w 592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327">
                  <a:moveTo>
                    <a:pt x="591" y="163"/>
                  </a:moveTo>
                  <a:lnTo>
                    <a:pt x="589" y="148"/>
                  </a:lnTo>
                  <a:lnTo>
                    <a:pt x="586" y="133"/>
                  </a:lnTo>
                  <a:lnTo>
                    <a:pt x="581" y="120"/>
                  </a:lnTo>
                  <a:lnTo>
                    <a:pt x="573" y="106"/>
                  </a:lnTo>
                  <a:lnTo>
                    <a:pt x="563" y="94"/>
                  </a:lnTo>
                  <a:lnTo>
                    <a:pt x="550" y="81"/>
                  </a:lnTo>
                  <a:lnTo>
                    <a:pt x="538" y="68"/>
                  </a:lnTo>
                  <a:lnTo>
                    <a:pt x="521" y="57"/>
                  </a:lnTo>
                  <a:lnTo>
                    <a:pt x="505" y="46"/>
                  </a:lnTo>
                  <a:lnTo>
                    <a:pt x="485" y="37"/>
                  </a:lnTo>
                  <a:lnTo>
                    <a:pt x="465" y="29"/>
                  </a:lnTo>
                  <a:lnTo>
                    <a:pt x="442" y="21"/>
                  </a:lnTo>
                  <a:lnTo>
                    <a:pt x="420" y="14"/>
                  </a:lnTo>
                  <a:lnTo>
                    <a:pt x="395" y="9"/>
                  </a:lnTo>
                  <a:lnTo>
                    <a:pt x="372" y="4"/>
                  </a:lnTo>
                  <a:lnTo>
                    <a:pt x="347" y="1"/>
                  </a:lnTo>
                  <a:lnTo>
                    <a:pt x="321" y="0"/>
                  </a:lnTo>
                  <a:lnTo>
                    <a:pt x="294" y="0"/>
                  </a:lnTo>
                  <a:lnTo>
                    <a:pt x="269" y="0"/>
                  </a:lnTo>
                  <a:lnTo>
                    <a:pt x="243" y="1"/>
                  </a:lnTo>
                  <a:lnTo>
                    <a:pt x="218" y="4"/>
                  </a:lnTo>
                  <a:lnTo>
                    <a:pt x="195" y="9"/>
                  </a:lnTo>
                  <a:lnTo>
                    <a:pt x="170" y="14"/>
                  </a:lnTo>
                  <a:lnTo>
                    <a:pt x="148" y="21"/>
                  </a:lnTo>
                  <a:lnTo>
                    <a:pt x="125" y="29"/>
                  </a:lnTo>
                  <a:lnTo>
                    <a:pt x="105" y="37"/>
                  </a:lnTo>
                  <a:lnTo>
                    <a:pt x="85" y="46"/>
                  </a:lnTo>
                  <a:lnTo>
                    <a:pt x="69" y="57"/>
                  </a:lnTo>
                  <a:lnTo>
                    <a:pt x="53" y="68"/>
                  </a:lnTo>
                  <a:lnTo>
                    <a:pt x="40" y="81"/>
                  </a:lnTo>
                  <a:lnTo>
                    <a:pt x="27" y="94"/>
                  </a:lnTo>
                  <a:lnTo>
                    <a:pt x="17" y="106"/>
                  </a:lnTo>
                  <a:lnTo>
                    <a:pt x="9" y="120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1"/>
                  </a:lnTo>
                  <a:lnTo>
                    <a:pt x="9" y="205"/>
                  </a:lnTo>
                  <a:lnTo>
                    <a:pt x="17" y="219"/>
                  </a:lnTo>
                  <a:lnTo>
                    <a:pt x="27" y="231"/>
                  </a:lnTo>
                  <a:lnTo>
                    <a:pt x="40" y="244"/>
                  </a:lnTo>
                  <a:lnTo>
                    <a:pt x="53" y="257"/>
                  </a:lnTo>
                  <a:lnTo>
                    <a:pt x="69" y="268"/>
                  </a:lnTo>
                  <a:lnTo>
                    <a:pt x="85" y="278"/>
                  </a:lnTo>
                  <a:lnTo>
                    <a:pt x="105" y="288"/>
                  </a:lnTo>
                  <a:lnTo>
                    <a:pt x="125" y="296"/>
                  </a:lnTo>
                  <a:lnTo>
                    <a:pt x="148" y="304"/>
                  </a:lnTo>
                  <a:lnTo>
                    <a:pt x="170" y="310"/>
                  </a:lnTo>
                  <a:lnTo>
                    <a:pt x="195" y="316"/>
                  </a:lnTo>
                  <a:lnTo>
                    <a:pt x="218" y="320"/>
                  </a:lnTo>
                  <a:lnTo>
                    <a:pt x="243" y="324"/>
                  </a:lnTo>
                  <a:lnTo>
                    <a:pt x="269" y="326"/>
                  </a:lnTo>
                  <a:lnTo>
                    <a:pt x="294" y="326"/>
                  </a:lnTo>
                  <a:lnTo>
                    <a:pt x="321" y="326"/>
                  </a:lnTo>
                  <a:lnTo>
                    <a:pt x="347" y="324"/>
                  </a:lnTo>
                  <a:lnTo>
                    <a:pt x="372" y="320"/>
                  </a:lnTo>
                  <a:lnTo>
                    <a:pt x="395" y="316"/>
                  </a:lnTo>
                  <a:lnTo>
                    <a:pt x="420" y="310"/>
                  </a:lnTo>
                  <a:lnTo>
                    <a:pt x="442" y="304"/>
                  </a:lnTo>
                  <a:lnTo>
                    <a:pt x="465" y="296"/>
                  </a:lnTo>
                  <a:lnTo>
                    <a:pt x="485" y="288"/>
                  </a:lnTo>
                  <a:lnTo>
                    <a:pt x="505" y="278"/>
                  </a:lnTo>
                  <a:lnTo>
                    <a:pt x="521" y="268"/>
                  </a:lnTo>
                  <a:lnTo>
                    <a:pt x="538" y="257"/>
                  </a:lnTo>
                  <a:lnTo>
                    <a:pt x="550" y="244"/>
                  </a:lnTo>
                  <a:lnTo>
                    <a:pt x="563" y="231"/>
                  </a:lnTo>
                  <a:lnTo>
                    <a:pt x="573" y="219"/>
                  </a:lnTo>
                  <a:lnTo>
                    <a:pt x="581" y="205"/>
                  </a:lnTo>
                  <a:lnTo>
                    <a:pt x="586" y="191"/>
                  </a:lnTo>
                  <a:lnTo>
                    <a:pt x="589" y="177"/>
                  </a:lnTo>
                  <a:lnTo>
                    <a:pt x="591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6" name="Rectangle 8"/>
            <p:cNvSpPr>
              <a:spLocks noChangeArrowheads="1"/>
            </p:cNvSpPr>
            <p:nvPr/>
          </p:nvSpPr>
          <p:spPr bwMode="auto">
            <a:xfrm>
              <a:off x="4741" y="1103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dname</a:t>
              </a:r>
            </a:p>
          </p:txBody>
        </p:sp>
      </p:grpSp>
      <p:sp>
        <p:nvSpPr>
          <p:cNvPr id="79879" name="Rectangle 9"/>
          <p:cNvSpPr>
            <a:spLocks noChangeArrowheads="1"/>
          </p:cNvSpPr>
          <p:nvPr/>
        </p:nvSpPr>
        <p:spPr bwMode="auto">
          <a:xfrm>
            <a:off x="8416926" y="2786064"/>
            <a:ext cx="8656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budget</a:t>
            </a:r>
          </a:p>
        </p:txBody>
      </p:sp>
      <p:sp>
        <p:nvSpPr>
          <p:cNvPr id="79880" name="Rectangle 10"/>
          <p:cNvSpPr>
            <a:spLocks noChangeArrowheads="1"/>
          </p:cNvSpPr>
          <p:nvPr/>
        </p:nvSpPr>
        <p:spPr bwMode="auto">
          <a:xfrm>
            <a:off x="7146925" y="2800351"/>
            <a:ext cx="49052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u="sng">
                <a:solidFill>
                  <a:srgbClr val="000000"/>
                </a:solidFill>
                <a:latin typeface="Arial" panose="020B0604020202020204" pitchFamily="34" charset="0"/>
              </a:rPr>
              <a:t>did</a:t>
            </a:r>
          </a:p>
        </p:txBody>
      </p:sp>
      <p:grpSp>
        <p:nvGrpSpPr>
          <p:cNvPr id="79881" name="Group 11"/>
          <p:cNvGrpSpPr>
            <a:grpSpLocks/>
          </p:cNvGrpSpPr>
          <p:nvPr/>
        </p:nvGrpSpPr>
        <p:grpSpPr bwMode="auto">
          <a:xfrm>
            <a:off x="5945189" y="2030413"/>
            <a:ext cx="720725" cy="519112"/>
            <a:chOff x="3663" y="868"/>
            <a:chExt cx="454" cy="327"/>
          </a:xfrm>
        </p:grpSpPr>
        <p:sp>
          <p:nvSpPr>
            <p:cNvPr id="79953" name="Freeform 12"/>
            <p:cNvSpPr>
              <a:spLocks/>
            </p:cNvSpPr>
            <p:nvPr/>
          </p:nvSpPr>
          <p:spPr bwMode="auto">
            <a:xfrm>
              <a:off x="3663" y="868"/>
              <a:ext cx="454" cy="327"/>
            </a:xfrm>
            <a:custGeom>
              <a:avLst/>
              <a:gdLst>
                <a:gd name="T0" fmla="*/ 1 w 454"/>
                <a:gd name="T1" fmla="*/ 177 h 327"/>
                <a:gd name="T2" fmla="*/ 8 w 454"/>
                <a:gd name="T3" fmla="*/ 205 h 327"/>
                <a:gd name="T4" fmla="*/ 21 w 454"/>
                <a:gd name="T5" fmla="*/ 231 h 327"/>
                <a:gd name="T6" fmla="*/ 41 w 454"/>
                <a:gd name="T7" fmla="*/ 257 h 327"/>
                <a:gd name="T8" fmla="*/ 66 w 454"/>
                <a:gd name="T9" fmla="*/ 278 h 327"/>
                <a:gd name="T10" fmla="*/ 96 w 454"/>
                <a:gd name="T11" fmla="*/ 296 h 327"/>
                <a:gd name="T12" fmla="*/ 131 w 454"/>
                <a:gd name="T13" fmla="*/ 311 h 327"/>
                <a:gd name="T14" fmla="*/ 167 w 454"/>
                <a:gd name="T15" fmla="*/ 320 h 327"/>
                <a:gd name="T16" fmla="*/ 206 w 454"/>
                <a:gd name="T17" fmla="*/ 326 h 327"/>
                <a:gd name="T18" fmla="*/ 246 w 454"/>
                <a:gd name="T19" fmla="*/ 326 h 327"/>
                <a:gd name="T20" fmla="*/ 285 w 454"/>
                <a:gd name="T21" fmla="*/ 320 h 327"/>
                <a:gd name="T22" fmla="*/ 322 w 454"/>
                <a:gd name="T23" fmla="*/ 310 h 327"/>
                <a:gd name="T24" fmla="*/ 356 w 454"/>
                <a:gd name="T25" fmla="*/ 296 h 327"/>
                <a:gd name="T26" fmla="*/ 387 w 454"/>
                <a:gd name="T27" fmla="*/ 278 h 327"/>
                <a:gd name="T28" fmla="*/ 412 w 454"/>
                <a:gd name="T29" fmla="*/ 257 h 327"/>
                <a:gd name="T30" fmla="*/ 431 w 454"/>
                <a:gd name="T31" fmla="*/ 231 h 327"/>
                <a:gd name="T32" fmla="*/ 445 w 454"/>
                <a:gd name="T33" fmla="*/ 205 h 327"/>
                <a:gd name="T34" fmla="*/ 453 w 454"/>
                <a:gd name="T35" fmla="*/ 177 h 327"/>
                <a:gd name="T36" fmla="*/ 453 w 454"/>
                <a:gd name="T37" fmla="*/ 148 h 327"/>
                <a:gd name="T38" fmla="*/ 445 w 454"/>
                <a:gd name="T39" fmla="*/ 120 h 327"/>
                <a:gd name="T40" fmla="*/ 431 w 454"/>
                <a:gd name="T41" fmla="*/ 94 h 327"/>
                <a:gd name="T42" fmla="*/ 412 w 454"/>
                <a:gd name="T43" fmla="*/ 68 h 327"/>
                <a:gd name="T44" fmla="*/ 387 w 454"/>
                <a:gd name="T45" fmla="*/ 47 h 327"/>
                <a:gd name="T46" fmla="*/ 356 w 454"/>
                <a:gd name="T47" fmla="*/ 29 h 327"/>
                <a:gd name="T48" fmla="*/ 322 w 454"/>
                <a:gd name="T49" fmla="*/ 15 h 327"/>
                <a:gd name="T50" fmla="*/ 285 w 454"/>
                <a:gd name="T51" fmla="*/ 5 h 327"/>
                <a:gd name="T52" fmla="*/ 246 w 454"/>
                <a:gd name="T53" fmla="*/ 0 h 327"/>
                <a:gd name="T54" fmla="*/ 206 w 454"/>
                <a:gd name="T55" fmla="*/ 0 h 327"/>
                <a:gd name="T56" fmla="*/ 167 w 454"/>
                <a:gd name="T57" fmla="*/ 5 h 327"/>
                <a:gd name="T58" fmla="*/ 131 w 454"/>
                <a:gd name="T59" fmla="*/ 15 h 327"/>
                <a:gd name="T60" fmla="*/ 96 w 454"/>
                <a:gd name="T61" fmla="*/ 29 h 327"/>
                <a:gd name="T62" fmla="*/ 66 w 454"/>
                <a:gd name="T63" fmla="*/ 47 h 327"/>
                <a:gd name="T64" fmla="*/ 41 w 454"/>
                <a:gd name="T65" fmla="*/ 68 h 327"/>
                <a:gd name="T66" fmla="*/ 21 w 454"/>
                <a:gd name="T67" fmla="*/ 94 h 327"/>
                <a:gd name="T68" fmla="*/ 8 w 454"/>
                <a:gd name="T69" fmla="*/ 120 h 327"/>
                <a:gd name="T70" fmla="*/ 1 w 454"/>
                <a:gd name="T71" fmla="*/ 148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0" y="163"/>
                  </a:moveTo>
                  <a:lnTo>
                    <a:pt x="1" y="177"/>
                  </a:lnTo>
                  <a:lnTo>
                    <a:pt x="3" y="192"/>
                  </a:lnTo>
                  <a:lnTo>
                    <a:pt x="8" y="205"/>
                  </a:lnTo>
                  <a:lnTo>
                    <a:pt x="13" y="219"/>
                  </a:lnTo>
                  <a:lnTo>
                    <a:pt x="21" y="231"/>
                  </a:lnTo>
                  <a:lnTo>
                    <a:pt x="30" y="244"/>
                  </a:lnTo>
                  <a:lnTo>
                    <a:pt x="41" y="257"/>
                  </a:lnTo>
                  <a:lnTo>
                    <a:pt x="53" y="268"/>
                  </a:lnTo>
                  <a:lnTo>
                    <a:pt x="66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4"/>
                  </a:lnTo>
                  <a:lnTo>
                    <a:pt x="131" y="311"/>
                  </a:lnTo>
                  <a:lnTo>
                    <a:pt x="149" y="316"/>
                  </a:lnTo>
                  <a:lnTo>
                    <a:pt x="167" y="320"/>
                  </a:lnTo>
                  <a:lnTo>
                    <a:pt x="186" y="324"/>
                  </a:lnTo>
                  <a:lnTo>
                    <a:pt x="206" y="326"/>
                  </a:lnTo>
                  <a:lnTo>
                    <a:pt x="227" y="326"/>
                  </a:lnTo>
                  <a:lnTo>
                    <a:pt x="246" y="326"/>
                  </a:lnTo>
                  <a:lnTo>
                    <a:pt x="266" y="323"/>
                  </a:lnTo>
                  <a:lnTo>
                    <a:pt x="285" y="320"/>
                  </a:lnTo>
                  <a:lnTo>
                    <a:pt x="304" y="316"/>
                  </a:lnTo>
                  <a:lnTo>
                    <a:pt x="322" y="310"/>
                  </a:lnTo>
                  <a:lnTo>
                    <a:pt x="340" y="304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7" y="278"/>
                  </a:lnTo>
                  <a:lnTo>
                    <a:pt x="399" y="266"/>
                  </a:lnTo>
                  <a:lnTo>
                    <a:pt x="412" y="257"/>
                  </a:lnTo>
                  <a:lnTo>
                    <a:pt x="423" y="244"/>
                  </a:lnTo>
                  <a:lnTo>
                    <a:pt x="431" y="231"/>
                  </a:lnTo>
                  <a:lnTo>
                    <a:pt x="439" y="219"/>
                  </a:lnTo>
                  <a:lnTo>
                    <a:pt x="445" y="205"/>
                  </a:lnTo>
                  <a:lnTo>
                    <a:pt x="449" y="191"/>
                  </a:lnTo>
                  <a:lnTo>
                    <a:pt x="453" y="177"/>
                  </a:lnTo>
                  <a:lnTo>
                    <a:pt x="453" y="163"/>
                  </a:lnTo>
                  <a:lnTo>
                    <a:pt x="453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1"/>
                  </a:lnTo>
                  <a:lnTo>
                    <a:pt x="412" y="68"/>
                  </a:lnTo>
                  <a:lnTo>
                    <a:pt x="399" y="57"/>
                  </a:lnTo>
                  <a:lnTo>
                    <a:pt x="387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6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9" y="9"/>
                  </a:lnTo>
                  <a:lnTo>
                    <a:pt x="131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8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4" name="Rectangle 13"/>
            <p:cNvSpPr>
              <a:spLocks noChangeArrowheads="1"/>
            </p:cNvSpPr>
            <p:nvPr/>
          </p:nvSpPr>
          <p:spPr bwMode="auto">
            <a:xfrm>
              <a:off x="3666" y="930"/>
              <a:ext cx="4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since</a:t>
              </a:r>
            </a:p>
          </p:txBody>
        </p:sp>
      </p:grpSp>
      <p:grpSp>
        <p:nvGrpSpPr>
          <p:cNvPr id="79882" name="Group 14"/>
          <p:cNvGrpSpPr>
            <a:grpSpLocks/>
          </p:cNvGrpSpPr>
          <p:nvPr/>
        </p:nvGrpSpPr>
        <p:grpSpPr bwMode="auto">
          <a:xfrm>
            <a:off x="3479800" y="2319338"/>
            <a:ext cx="2039938" cy="900112"/>
            <a:chOff x="2110" y="1050"/>
            <a:chExt cx="1285" cy="567"/>
          </a:xfrm>
        </p:grpSpPr>
        <p:sp>
          <p:nvSpPr>
            <p:cNvPr id="79947" name="Freeform 15"/>
            <p:cNvSpPr>
              <a:spLocks/>
            </p:cNvSpPr>
            <p:nvPr/>
          </p:nvSpPr>
          <p:spPr bwMode="auto">
            <a:xfrm>
              <a:off x="2517" y="1050"/>
              <a:ext cx="454" cy="327"/>
            </a:xfrm>
            <a:custGeom>
              <a:avLst/>
              <a:gdLst>
                <a:gd name="T0" fmla="*/ 453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2 w 454"/>
                <a:gd name="T7" fmla="*/ 68 h 327"/>
                <a:gd name="T8" fmla="*/ 387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1 w 454"/>
                <a:gd name="T23" fmla="*/ 15 h 327"/>
                <a:gd name="T24" fmla="*/ 96 w 454"/>
                <a:gd name="T25" fmla="*/ 29 h 327"/>
                <a:gd name="T26" fmla="*/ 66 w 454"/>
                <a:gd name="T27" fmla="*/ 47 h 327"/>
                <a:gd name="T28" fmla="*/ 41 w 454"/>
                <a:gd name="T29" fmla="*/ 68 h 327"/>
                <a:gd name="T30" fmla="*/ 21 w 454"/>
                <a:gd name="T31" fmla="*/ 94 h 327"/>
                <a:gd name="T32" fmla="*/ 8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8 w 454"/>
                <a:gd name="T39" fmla="*/ 205 h 327"/>
                <a:gd name="T40" fmla="*/ 21 w 454"/>
                <a:gd name="T41" fmla="*/ 231 h 327"/>
                <a:gd name="T42" fmla="*/ 41 w 454"/>
                <a:gd name="T43" fmla="*/ 257 h 327"/>
                <a:gd name="T44" fmla="*/ 66 w 454"/>
                <a:gd name="T45" fmla="*/ 278 h 327"/>
                <a:gd name="T46" fmla="*/ 96 w 454"/>
                <a:gd name="T47" fmla="*/ 296 h 327"/>
                <a:gd name="T48" fmla="*/ 131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7 w 454"/>
                <a:gd name="T63" fmla="*/ 278 h 327"/>
                <a:gd name="T64" fmla="*/ 412 w 454"/>
                <a:gd name="T65" fmla="*/ 257 h 327"/>
                <a:gd name="T66" fmla="*/ 431 w 454"/>
                <a:gd name="T67" fmla="*/ 231 h 327"/>
                <a:gd name="T68" fmla="*/ 445 w 454"/>
                <a:gd name="T69" fmla="*/ 205 h 327"/>
                <a:gd name="T70" fmla="*/ 453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3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1"/>
                  </a:lnTo>
                  <a:lnTo>
                    <a:pt x="412" y="68"/>
                  </a:lnTo>
                  <a:lnTo>
                    <a:pt x="399" y="57"/>
                  </a:lnTo>
                  <a:lnTo>
                    <a:pt x="387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6" y="2"/>
                  </a:lnTo>
                  <a:lnTo>
                    <a:pt x="246" y="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87" y="2"/>
                  </a:lnTo>
                  <a:lnTo>
                    <a:pt x="167" y="5"/>
                  </a:lnTo>
                  <a:lnTo>
                    <a:pt x="149" y="9"/>
                  </a:lnTo>
                  <a:lnTo>
                    <a:pt x="131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1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8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8" y="205"/>
                  </a:lnTo>
                  <a:lnTo>
                    <a:pt x="13" y="219"/>
                  </a:lnTo>
                  <a:lnTo>
                    <a:pt x="21" y="231"/>
                  </a:lnTo>
                  <a:lnTo>
                    <a:pt x="30" y="244"/>
                  </a:lnTo>
                  <a:lnTo>
                    <a:pt x="41" y="257"/>
                  </a:lnTo>
                  <a:lnTo>
                    <a:pt x="53" y="268"/>
                  </a:lnTo>
                  <a:lnTo>
                    <a:pt x="66" y="278"/>
                  </a:lnTo>
                  <a:lnTo>
                    <a:pt x="81" y="288"/>
                  </a:lnTo>
                  <a:lnTo>
                    <a:pt x="96" y="296"/>
                  </a:lnTo>
                  <a:lnTo>
                    <a:pt x="113" y="304"/>
                  </a:lnTo>
                  <a:lnTo>
                    <a:pt x="131" y="310"/>
                  </a:lnTo>
                  <a:lnTo>
                    <a:pt x="149" y="316"/>
                  </a:lnTo>
                  <a:lnTo>
                    <a:pt x="167" y="320"/>
                  </a:lnTo>
                  <a:lnTo>
                    <a:pt x="187" y="324"/>
                  </a:lnTo>
                  <a:lnTo>
                    <a:pt x="206" y="326"/>
                  </a:lnTo>
                  <a:lnTo>
                    <a:pt x="227" y="326"/>
                  </a:lnTo>
                  <a:lnTo>
                    <a:pt x="246" y="326"/>
                  </a:lnTo>
                  <a:lnTo>
                    <a:pt x="266" y="324"/>
                  </a:lnTo>
                  <a:lnTo>
                    <a:pt x="285" y="320"/>
                  </a:lnTo>
                  <a:lnTo>
                    <a:pt x="304" y="316"/>
                  </a:lnTo>
                  <a:lnTo>
                    <a:pt x="322" y="310"/>
                  </a:lnTo>
                  <a:lnTo>
                    <a:pt x="339" y="304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7" y="278"/>
                  </a:lnTo>
                  <a:lnTo>
                    <a:pt x="399" y="268"/>
                  </a:lnTo>
                  <a:lnTo>
                    <a:pt x="412" y="257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9"/>
                  </a:lnTo>
                  <a:lnTo>
                    <a:pt x="445" y="205"/>
                  </a:lnTo>
                  <a:lnTo>
                    <a:pt x="449" y="191"/>
                  </a:lnTo>
                  <a:lnTo>
                    <a:pt x="453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8" name="Freeform 16"/>
            <p:cNvSpPr>
              <a:spLocks/>
            </p:cNvSpPr>
            <p:nvPr/>
          </p:nvSpPr>
          <p:spPr bwMode="auto">
            <a:xfrm>
              <a:off x="2110" y="1291"/>
              <a:ext cx="454" cy="326"/>
            </a:xfrm>
            <a:custGeom>
              <a:avLst/>
              <a:gdLst>
                <a:gd name="T0" fmla="*/ 451 w 454"/>
                <a:gd name="T1" fmla="*/ 148 h 326"/>
                <a:gd name="T2" fmla="*/ 445 w 454"/>
                <a:gd name="T3" fmla="*/ 120 h 326"/>
                <a:gd name="T4" fmla="*/ 431 w 454"/>
                <a:gd name="T5" fmla="*/ 93 h 326"/>
                <a:gd name="T6" fmla="*/ 411 w 454"/>
                <a:gd name="T7" fmla="*/ 68 h 326"/>
                <a:gd name="T8" fmla="*/ 386 w 454"/>
                <a:gd name="T9" fmla="*/ 47 h 326"/>
                <a:gd name="T10" fmla="*/ 356 w 454"/>
                <a:gd name="T11" fmla="*/ 29 h 326"/>
                <a:gd name="T12" fmla="*/ 322 w 454"/>
                <a:gd name="T13" fmla="*/ 15 h 326"/>
                <a:gd name="T14" fmla="*/ 285 w 454"/>
                <a:gd name="T15" fmla="*/ 5 h 326"/>
                <a:gd name="T16" fmla="*/ 246 w 454"/>
                <a:gd name="T17" fmla="*/ 0 h 326"/>
                <a:gd name="T18" fmla="*/ 206 w 454"/>
                <a:gd name="T19" fmla="*/ 0 h 326"/>
                <a:gd name="T20" fmla="*/ 167 w 454"/>
                <a:gd name="T21" fmla="*/ 5 h 326"/>
                <a:gd name="T22" fmla="*/ 130 w 454"/>
                <a:gd name="T23" fmla="*/ 15 h 326"/>
                <a:gd name="T24" fmla="*/ 96 w 454"/>
                <a:gd name="T25" fmla="*/ 29 h 326"/>
                <a:gd name="T26" fmla="*/ 66 w 454"/>
                <a:gd name="T27" fmla="*/ 47 h 326"/>
                <a:gd name="T28" fmla="*/ 41 w 454"/>
                <a:gd name="T29" fmla="*/ 68 h 326"/>
                <a:gd name="T30" fmla="*/ 21 w 454"/>
                <a:gd name="T31" fmla="*/ 93 h 326"/>
                <a:gd name="T32" fmla="*/ 7 w 454"/>
                <a:gd name="T33" fmla="*/ 120 h 326"/>
                <a:gd name="T34" fmla="*/ 1 w 454"/>
                <a:gd name="T35" fmla="*/ 148 h 326"/>
                <a:gd name="T36" fmla="*/ 1 w 454"/>
                <a:gd name="T37" fmla="*/ 176 h 326"/>
                <a:gd name="T38" fmla="*/ 7 w 454"/>
                <a:gd name="T39" fmla="*/ 204 h 326"/>
                <a:gd name="T40" fmla="*/ 21 w 454"/>
                <a:gd name="T41" fmla="*/ 231 h 326"/>
                <a:gd name="T42" fmla="*/ 41 w 454"/>
                <a:gd name="T43" fmla="*/ 256 h 326"/>
                <a:gd name="T44" fmla="*/ 66 w 454"/>
                <a:gd name="T45" fmla="*/ 277 h 326"/>
                <a:gd name="T46" fmla="*/ 96 w 454"/>
                <a:gd name="T47" fmla="*/ 295 h 326"/>
                <a:gd name="T48" fmla="*/ 130 w 454"/>
                <a:gd name="T49" fmla="*/ 309 h 326"/>
                <a:gd name="T50" fmla="*/ 167 w 454"/>
                <a:gd name="T51" fmla="*/ 319 h 326"/>
                <a:gd name="T52" fmla="*/ 206 w 454"/>
                <a:gd name="T53" fmla="*/ 325 h 326"/>
                <a:gd name="T54" fmla="*/ 246 w 454"/>
                <a:gd name="T55" fmla="*/ 325 h 326"/>
                <a:gd name="T56" fmla="*/ 285 w 454"/>
                <a:gd name="T57" fmla="*/ 319 h 326"/>
                <a:gd name="T58" fmla="*/ 322 w 454"/>
                <a:gd name="T59" fmla="*/ 309 h 326"/>
                <a:gd name="T60" fmla="*/ 356 w 454"/>
                <a:gd name="T61" fmla="*/ 295 h 326"/>
                <a:gd name="T62" fmla="*/ 386 w 454"/>
                <a:gd name="T63" fmla="*/ 277 h 326"/>
                <a:gd name="T64" fmla="*/ 411 w 454"/>
                <a:gd name="T65" fmla="*/ 256 h 326"/>
                <a:gd name="T66" fmla="*/ 431 w 454"/>
                <a:gd name="T67" fmla="*/ 231 h 326"/>
                <a:gd name="T68" fmla="*/ 445 w 454"/>
                <a:gd name="T69" fmla="*/ 204 h 326"/>
                <a:gd name="T70" fmla="*/ 451 w 454"/>
                <a:gd name="T71" fmla="*/ 176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6"/>
                <a:gd name="T110" fmla="*/ 454 w 454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6">
                  <a:moveTo>
                    <a:pt x="453" y="162"/>
                  </a:moveTo>
                  <a:lnTo>
                    <a:pt x="451" y="148"/>
                  </a:lnTo>
                  <a:lnTo>
                    <a:pt x="449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3"/>
                  </a:lnTo>
                  <a:lnTo>
                    <a:pt x="422" y="81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4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6" y="47"/>
                  </a:lnTo>
                  <a:lnTo>
                    <a:pt x="53" y="57"/>
                  </a:lnTo>
                  <a:lnTo>
                    <a:pt x="41" y="68"/>
                  </a:lnTo>
                  <a:lnTo>
                    <a:pt x="30" y="81"/>
                  </a:lnTo>
                  <a:lnTo>
                    <a:pt x="21" y="93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2"/>
                  </a:lnTo>
                  <a:lnTo>
                    <a:pt x="1" y="176"/>
                  </a:lnTo>
                  <a:lnTo>
                    <a:pt x="3" y="190"/>
                  </a:lnTo>
                  <a:lnTo>
                    <a:pt x="7" y="204"/>
                  </a:lnTo>
                  <a:lnTo>
                    <a:pt x="13" y="218"/>
                  </a:lnTo>
                  <a:lnTo>
                    <a:pt x="21" y="231"/>
                  </a:lnTo>
                  <a:lnTo>
                    <a:pt x="30" y="243"/>
                  </a:lnTo>
                  <a:lnTo>
                    <a:pt x="41" y="256"/>
                  </a:lnTo>
                  <a:lnTo>
                    <a:pt x="53" y="266"/>
                  </a:lnTo>
                  <a:lnTo>
                    <a:pt x="66" y="277"/>
                  </a:lnTo>
                  <a:lnTo>
                    <a:pt x="80" y="287"/>
                  </a:lnTo>
                  <a:lnTo>
                    <a:pt x="96" y="295"/>
                  </a:lnTo>
                  <a:lnTo>
                    <a:pt x="113" y="303"/>
                  </a:lnTo>
                  <a:lnTo>
                    <a:pt x="130" y="309"/>
                  </a:lnTo>
                  <a:lnTo>
                    <a:pt x="148" y="315"/>
                  </a:lnTo>
                  <a:lnTo>
                    <a:pt x="167" y="319"/>
                  </a:lnTo>
                  <a:lnTo>
                    <a:pt x="186" y="322"/>
                  </a:lnTo>
                  <a:lnTo>
                    <a:pt x="206" y="325"/>
                  </a:lnTo>
                  <a:lnTo>
                    <a:pt x="225" y="325"/>
                  </a:lnTo>
                  <a:lnTo>
                    <a:pt x="246" y="325"/>
                  </a:lnTo>
                  <a:lnTo>
                    <a:pt x="265" y="322"/>
                  </a:lnTo>
                  <a:lnTo>
                    <a:pt x="285" y="319"/>
                  </a:lnTo>
                  <a:lnTo>
                    <a:pt x="304" y="315"/>
                  </a:lnTo>
                  <a:lnTo>
                    <a:pt x="322" y="309"/>
                  </a:lnTo>
                  <a:lnTo>
                    <a:pt x="339" y="303"/>
                  </a:lnTo>
                  <a:lnTo>
                    <a:pt x="356" y="295"/>
                  </a:lnTo>
                  <a:lnTo>
                    <a:pt x="372" y="287"/>
                  </a:lnTo>
                  <a:lnTo>
                    <a:pt x="386" y="277"/>
                  </a:lnTo>
                  <a:lnTo>
                    <a:pt x="399" y="266"/>
                  </a:lnTo>
                  <a:lnTo>
                    <a:pt x="411" y="256"/>
                  </a:lnTo>
                  <a:lnTo>
                    <a:pt x="422" y="243"/>
                  </a:lnTo>
                  <a:lnTo>
                    <a:pt x="431" y="231"/>
                  </a:lnTo>
                  <a:lnTo>
                    <a:pt x="439" y="218"/>
                  </a:lnTo>
                  <a:lnTo>
                    <a:pt x="445" y="204"/>
                  </a:lnTo>
                  <a:lnTo>
                    <a:pt x="449" y="190"/>
                  </a:lnTo>
                  <a:lnTo>
                    <a:pt x="451" y="176"/>
                  </a:lnTo>
                  <a:lnTo>
                    <a:pt x="453" y="1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9" name="Freeform 17"/>
            <p:cNvSpPr>
              <a:spLocks/>
            </p:cNvSpPr>
            <p:nvPr/>
          </p:nvSpPr>
          <p:spPr bwMode="auto">
            <a:xfrm>
              <a:off x="2943" y="1291"/>
              <a:ext cx="452" cy="326"/>
            </a:xfrm>
            <a:custGeom>
              <a:avLst/>
              <a:gdLst>
                <a:gd name="T0" fmla="*/ 0 w 452"/>
                <a:gd name="T1" fmla="*/ 176 h 326"/>
                <a:gd name="T2" fmla="*/ 7 w 452"/>
                <a:gd name="T3" fmla="*/ 204 h 326"/>
                <a:gd name="T4" fmla="*/ 21 w 452"/>
                <a:gd name="T5" fmla="*/ 231 h 326"/>
                <a:gd name="T6" fmla="*/ 40 w 452"/>
                <a:gd name="T7" fmla="*/ 256 h 326"/>
                <a:gd name="T8" fmla="*/ 65 w 452"/>
                <a:gd name="T9" fmla="*/ 278 h 326"/>
                <a:gd name="T10" fmla="*/ 96 w 452"/>
                <a:gd name="T11" fmla="*/ 295 h 326"/>
                <a:gd name="T12" fmla="*/ 130 w 452"/>
                <a:gd name="T13" fmla="*/ 309 h 326"/>
                <a:gd name="T14" fmla="*/ 167 w 452"/>
                <a:gd name="T15" fmla="*/ 319 h 326"/>
                <a:gd name="T16" fmla="*/ 206 w 452"/>
                <a:gd name="T17" fmla="*/ 325 h 326"/>
                <a:gd name="T18" fmla="*/ 245 w 452"/>
                <a:gd name="T19" fmla="*/ 325 h 326"/>
                <a:gd name="T20" fmla="*/ 283 w 452"/>
                <a:gd name="T21" fmla="*/ 319 h 326"/>
                <a:gd name="T22" fmla="*/ 320 w 452"/>
                <a:gd name="T23" fmla="*/ 309 h 326"/>
                <a:gd name="T24" fmla="*/ 354 w 452"/>
                <a:gd name="T25" fmla="*/ 295 h 326"/>
                <a:gd name="T26" fmla="*/ 385 w 452"/>
                <a:gd name="T27" fmla="*/ 277 h 326"/>
                <a:gd name="T28" fmla="*/ 410 w 452"/>
                <a:gd name="T29" fmla="*/ 254 h 326"/>
                <a:gd name="T30" fmla="*/ 429 w 452"/>
                <a:gd name="T31" fmla="*/ 231 h 326"/>
                <a:gd name="T32" fmla="*/ 443 w 452"/>
                <a:gd name="T33" fmla="*/ 204 h 326"/>
                <a:gd name="T34" fmla="*/ 451 w 452"/>
                <a:gd name="T35" fmla="*/ 176 h 326"/>
                <a:gd name="T36" fmla="*/ 451 w 452"/>
                <a:gd name="T37" fmla="*/ 148 h 326"/>
                <a:gd name="T38" fmla="*/ 443 w 452"/>
                <a:gd name="T39" fmla="*/ 120 h 326"/>
                <a:gd name="T40" fmla="*/ 429 w 452"/>
                <a:gd name="T41" fmla="*/ 93 h 326"/>
                <a:gd name="T42" fmla="*/ 410 w 452"/>
                <a:gd name="T43" fmla="*/ 68 h 326"/>
                <a:gd name="T44" fmla="*/ 385 w 452"/>
                <a:gd name="T45" fmla="*/ 47 h 326"/>
                <a:gd name="T46" fmla="*/ 354 w 452"/>
                <a:gd name="T47" fmla="*/ 29 h 326"/>
                <a:gd name="T48" fmla="*/ 320 w 452"/>
                <a:gd name="T49" fmla="*/ 15 h 326"/>
                <a:gd name="T50" fmla="*/ 283 w 452"/>
                <a:gd name="T51" fmla="*/ 5 h 326"/>
                <a:gd name="T52" fmla="*/ 245 w 452"/>
                <a:gd name="T53" fmla="*/ 0 h 326"/>
                <a:gd name="T54" fmla="*/ 206 w 452"/>
                <a:gd name="T55" fmla="*/ 0 h 326"/>
                <a:gd name="T56" fmla="*/ 167 w 452"/>
                <a:gd name="T57" fmla="*/ 5 h 326"/>
                <a:gd name="T58" fmla="*/ 130 w 452"/>
                <a:gd name="T59" fmla="*/ 15 h 326"/>
                <a:gd name="T60" fmla="*/ 96 w 452"/>
                <a:gd name="T61" fmla="*/ 29 h 326"/>
                <a:gd name="T62" fmla="*/ 65 w 452"/>
                <a:gd name="T63" fmla="*/ 47 h 326"/>
                <a:gd name="T64" fmla="*/ 40 w 452"/>
                <a:gd name="T65" fmla="*/ 68 h 326"/>
                <a:gd name="T66" fmla="*/ 21 w 452"/>
                <a:gd name="T67" fmla="*/ 93 h 326"/>
                <a:gd name="T68" fmla="*/ 7 w 452"/>
                <a:gd name="T69" fmla="*/ 120 h 326"/>
                <a:gd name="T70" fmla="*/ 0 w 452"/>
                <a:gd name="T71" fmla="*/ 148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2"/>
                <a:gd name="T109" fmla="*/ 0 h 326"/>
                <a:gd name="T110" fmla="*/ 452 w 452"/>
                <a:gd name="T111" fmla="*/ 326 h 3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2" h="326">
                  <a:moveTo>
                    <a:pt x="0" y="162"/>
                  </a:moveTo>
                  <a:lnTo>
                    <a:pt x="0" y="176"/>
                  </a:lnTo>
                  <a:lnTo>
                    <a:pt x="3" y="190"/>
                  </a:lnTo>
                  <a:lnTo>
                    <a:pt x="7" y="204"/>
                  </a:lnTo>
                  <a:lnTo>
                    <a:pt x="13" y="218"/>
                  </a:lnTo>
                  <a:lnTo>
                    <a:pt x="21" y="231"/>
                  </a:lnTo>
                  <a:lnTo>
                    <a:pt x="29" y="243"/>
                  </a:lnTo>
                  <a:lnTo>
                    <a:pt x="40" y="256"/>
                  </a:lnTo>
                  <a:lnTo>
                    <a:pt x="52" y="267"/>
                  </a:lnTo>
                  <a:lnTo>
                    <a:pt x="65" y="278"/>
                  </a:lnTo>
                  <a:lnTo>
                    <a:pt x="80" y="287"/>
                  </a:lnTo>
                  <a:lnTo>
                    <a:pt x="96" y="295"/>
                  </a:lnTo>
                  <a:lnTo>
                    <a:pt x="112" y="303"/>
                  </a:lnTo>
                  <a:lnTo>
                    <a:pt x="130" y="309"/>
                  </a:lnTo>
                  <a:lnTo>
                    <a:pt x="148" y="315"/>
                  </a:lnTo>
                  <a:lnTo>
                    <a:pt x="167" y="319"/>
                  </a:lnTo>
                  <a:lnTo>
                    <a:pt x="186" y="322"/>
                  </a:lnTo>
                  <a:lnTo>
                    <a:pt x="206" y="325"/>
                  </a:lnTo>
                  <a:lnTo>
                    <a:pt x="225" y="325"/>
                  </a:lnTo>
                  <a:lnTo>
                    <a:pt x="245" y="325"/>
                  </a:lnTo>
                  <a:lnTo>
                    <a:pt x="264" y="322"/>
                  </a:lnTo>
                  <a:lnTo>
                    <a:pt x="283" y="319"/>
                  </a:lnTo>
                  <a:lnTo>
                    <a:pt x="302" y="315"/>
                  </a:lnTo>
                  <a:lnTo>
                    <a:pt x="320" y="309"/>
                  </a:lnTo>
                  <a:lnTo>
                    <a:pt x="338" y="303"/>
                  </a:lnTo>
                  <a:lnTo>
                    <a:pt x="354" y="295"/>
                  </a:lnTo>
                  <a:lnTo>
                    <a:pt x="370" y="287"/>
                  </a:lnTo>
                  <a:lnTo>
                    <a:pt x="385" y="277"/>
                  </a:lnTo>
                  <a:lnTo>
                    <a:pt x="398" y="266"/>
                  </a:lnTo>
                  <a:lnTo>
                    <a:pt x="410" y="254"/>
                  </a:lnTo>
                  <a:lnTo>
                    <a:pt x="421" y="243"/>
                  </a:lnTo>
                  <a:lnTo>
                    <a:pt x="429" y="231"/>
                  </a:lnTo>
                  <a:lnTo>
                    <a:pt x="437" y="217"/>
                  </a:lnTo>
                  <a:lnTo>
                    <a:pt x="443" y="204"/>
                  </a:lnTo>
                  <a:lnTo>
                    <a:pt x="447" y="190"/>
                  </a:lnTo>
                  <a:lnTo>
                    <a:pt x="451" y="176"/>
                  </a:lnTo>
                  <a:lnTo>
                    <a:pt x="451" y="162"/>
                  </a:lnTo>
                  <a:lnTo>
                    <a:pt x="451" y="148"/>
                  </a:lnTo>
                  <a:lnTo>
                    <a:pt x="447" y="134"/>
                  </a:lnTo>
                  <a:lnTo>
                    <a:pt x="443" y="120"/>
                  </a:lnTo>
                  <a:lnTo>
                    <a:pt x="437" y="106"/>
                  </a:lnTo>
                  <a:lnTo>
                    <a:pt x="429" y="93"/>
                  </a:lnTo>
                  <a:lnTo>
                    <a:pt x="421" y="81"/>
                  </a:lnTo>
                  <a:lnTo>
                    <a:pt x="410" y="68"/>
                  </a:lnTo>
                  <a:lnTo>
                    <a:pt x="398" y="57"/>
                  </a:lnTo>
                  <a:lnTo>
                    <a:pt x="385" y="47"/>
                  </a:lnTo>
                  <a:lnTo>
                    <a:pt x="370" y="37"/>
                  </a:lnTo>
                  <a:lnTo>
                    <a:pt x="354" y="29"/>
                  </a:lnTo>
                  <a:lnTo>
                    <a:pt x="338" y="21"/>
                  </a:lnTo>
                  <a:lnTo>
                    <a:pt x="320" y="15"/>
                  </a:lnTo>
                  <a:lnTo>
                    <a:pt x="302" y="9"/>
                  </a:lnTo>
                  <a:lnTo>
                    <a:pt x="283" y="5"/>
                  </a:lnTo>
                  <a:lnTo>
                    <a:pt x="264" y="1"/>
                  </a:lnTo>
                  <a:lnTo>
                    <a:pt x="245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2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2" y="57"/>
                  </a:lnTo>
                  <a:lnTo>
                    <a:pt x="40" y="68"/>
                  </a:lnTo>
                  <a:lnTo>
                    <a:pt x="29" y="81"/>
                  </a:lnTo>
                  <a:lnTo>
                    <a:pt x="21" y="93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0" y="148"/>
                  </a:lnTo>
                  <a:lnTo>
                    <a:pt x="0" y="1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0" name="Rectangle 18"/>
            <p:cNvSpPr>
              <a:spLocks noChangeArrowheads="1"/>
            </p:cNvSpPr>
            <p:nvPr/>
          </p:nvSpPr>
          <p:spPr bwMode="auto">
            <a:xfrm>
              <a:off x="3021" y="1353"/>
              <a:ext cx="2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lot</a:t>
              </a:r>
            </a:p>
          </p:txBody>
        </p:sp>
        <p:sp>
          <p:nvSpPr>
            <p:cNvPr id="79951" name="Rectangle 19"/>
            <p:cNvSpPr>
              <a:spLocks noChangeArrowheads="1"/>
            </p:cNvSpPr>
            <p:nvPr/>
          </p:nvSpPr>
          <p:spPr bwMode="auto">
            <a:xfrm>
              <a:off x="2515" y="1093"/>
              <a:ext cx="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</a:p>
          </p:txBody>
        </p:sp>
        <p:sp>
          <p:nvSpPr>
            <p:cNvPr id="79952" name="Rectangle 20"/>
            <p:cNvSpPr>
              <a:spLocks noChangeArrowheads="1"/>
            </p:cNvSpPr>
            <p:nvPr/>
          </p:nvSpPr>
          <p:spPr bwMode="auto">
            <a:xfrm>
              <a:off x="2166" y="1346"/>
              <a:ext cx="3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ssn</a:t>
              </a:r>
            </a:p>
          </p:txBody>
        </p:sp>
      </p:grpSp>
      <p:grpSp>
        <p:nvGrpSpPr>
          <p:cNvPr id="79883" name="Group 21"/>
          <p:cNvGrpSpPr>
            <a:grpSpLocks/>
          </p:cNvGrpSpPr>
          <p:nvPr/>
        </p:nvGrpSpPr>
        <p:grpSpPr bwMode="auto">
          <a:xfrm>
            <a:off x="5681664" y="3268663"/>
            <a:ext cx="1220787" cy="920750"/>
            <a:chOff x="3497" y="1648"/>
            <a:chExt cx="769" cy="580"/>
          </a:xfrm>
        </p:grpSpPr>
        <p:sp>
          <p:nvSpPr>
            <p:cNvPr id="79945" name="Rectangle 22"/>
            <p:cNvSpPr>
              <a:spLocks noChangeArrowheads="1"/>
            </p:cNvSpPr>
            <p:nvPr/>
          </p:nvSpPr>
          <p:spPr bwMode="auto">
            <a:xfrm>
              <a:off x="3567" y="1865"/>
              <a:ext cx="6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Works_In</a:t>
              </a:r>
            </a:p>
          </p:txBody>
        </p:sp>
        <p:sp>
          <p:nvSpPr>
            <p:cNvPr id="79946" name="Freeform 23"/>
            <p:cNvSpPr>
              <a:spLocks/>
            </p:cNvSpPr>
            <p:nvPr/>
          </p:nvSpPr>
          <p:spPr bwMode="auto">
            <a:xfrm>
              <a:off x="3497" y="1648"/>
              <a:ext cx="769" cy="580"/>
            </a:xfrm>
            <a:custGeom>
              <a:avLst/>
              <a:gdLst>
                <a:gd name="T0" fmla="*/ 0 w 769"/>
                <a:gd name="T1" fmla="*/ 290 h 580"/>
                <a:gd name="T2" fmla="*/ 378 w 769"/>
                <a:gd name="T3" fmla="*/ 0 h 580"/>
                <a:gd name="T4" fmla="*/ 768 w 769"/>
                <a:gd name="T5" fmla="*/ 300 h 580"/>
                <a:gd name="T6" fmla="*/ 378 w 769"/>
                <a:gd name="T7" fmla="*/ 579 h 580"/>
                <a:gd name="T8" fmla="*/ 0 w 769"/>
                <a:gd name="T9" fmla="*/ 29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4" name="Freeform 24"/>
          <p:cNvSpPr>
            <a:spLocks/>
          </p:cNvSpPr>
          <p:nvPr/>
        </p:nvSpPr>
        <p:spPr bwMode="auto">
          <a:xfrm>
            <a:off x="7459663" y="3554414"/>
            <a:ext cx="1295400" cy="479425"/>
          </a:xfrm>
          <a:custGeom>
            <a:avLst/>
            <a:gdLst>
              <a:gd name="T0" fmla="*/ 2147483647 w 816"/>
              <a:gd name="T1" fmla="*/ 2147483647 h 302"/>
              <a:gd name="T2" fmla="*/ 2147483647 w 816"/>
              <a:gd name="T3" fmla="*/ 0 h 302"/>
              <a:gd name="T4" fmla="*/ 0 w 816"/>
              <a:gd name="T5" fmla="*/ 0 h 302"/>
              <a:gd name="T6" fmla="*/ 0 w 816"/>
              <a:gd name="T7" fmla="*/ 2147483647 h 302"/>
              <a:gd name="T8" fmla="*/ 2147483647 w 816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302"/>
              <a:gd name="T17" fmla="*/ 816 w 816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302">
                <a:moveTo>
                  <a:pt x="815" y="301"/>
                </a:moveTo>
                <a:lnTo>
                  <a:pt x="815" y="0"/>
                </a:lnTo>
                <a:lnTo>
                  <a:pt x="0" y="0"/>
                </a:lnTo>
                <a:lnTo>
                  <a:pt x="0" y="301"/>
                </a:lnTo>
                <a:lnTo>
                  <a:pt x="815" y="30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85" name="Group 25"/>
          <p:cNvGrpSpPr>
            <a:grpSpLocks/>
          </p:cNvGrpSpPr>
          <p:nvPr/>
        </p:nvGrpSpPr>
        <p:grpSpPr bwMode="auto">
          <a:xfrm>
            <a:off x="3890964" y="3538538"/>
            <a:ext cx="1292225" cy="468312"/>
            <a:chOff x="2369" y="1818"/>
            <a:chExt cx="814" cy="295"/>
          </a:xfrm>
        </p:grpSpPr>
        <p:sp>
          <p:nvSpPr>
            <p:cNvPr id="79943" name="Freeform 26"/>
            <p:cNvSpPr>
              <a:spLocks/>
            </p:cNvSpPr>
            <p:nvPr/>
          </p:nvSpPr>
          <p:spPr bwMode="auto">
            <a:xfrm>
              <a:off x="2369" y="1818"/>
              <a:ext cx="814" cy="295"/>
            </a:xfrm>
            <a:custGeom>
              <a:avLst/>
              <a:gdLst>
                <a:gd name="T0" fmla="*/ 813 w 814"/>
                <a:gd name="T1" fmla="*/ 294 h 295"/>
                <a:gd name="T2" fmla="*/ 813 w 814"/>
                <a:gd name="T3" fmla="*/ 0 h 295"/>
                <a:gd name="T4" fmla="*/ 0 w 814"/>
                <a:gd name="T5" fmla="*/ 0 h 295"/>
                <a:gd name="T6" fmla="*/ 0 w 814"/>
                <a:gd name="T7" fmla="*/ 294 h 295"/>
                <a:gd name="T8" fmla="*/ 813 w 814"/>
                <a:gd name="T9" fmla="*/ 294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Rectangle 27"/>
            <p:cNvSpPr>
              <a:spLocks noChangeArrowheads="1"/>
            </p:cNvSpPr>
            <p:nvPr/>
          </p:nvSpPr>
          <p:spPr bwMode="auto">
            <a:xfrm>
              <a:off x="2381" y="1862"/>
              <a:ext cx="7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Employees</a:t>
              </a:r>
            </a:p>
          </p:txBody>
        </p:sp>
      </p:grpSp>
      <p:sp>
        <p:nvSpPr>
          <p:cNvPr id="79886" name="Rectangle 28"/>
          <p:cNvSpPr>
            <a:spLocks noChangeArrowheads="1"/>
          </p:cNvSpPr>
          <p:nvPr/>
        </p:nvSpPr>
        <p:spPr bwMode="auto">
          <a:xfrm>
            <a:off x="7378700" y="3624264"/>
            <a:ext cx="143629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Departments</a:t>
            </a:r>
          </a:p>
        </p:txBody>
      </p:sp>
      <p:sp>
        <p:nvSpPr>
          <p:cNvPr id="79887" name="Line 29"/>
          <p:cNvSpPr>
            <a:spLocks noChangeShapeType="1"/>
          </p:cNvSpPr>
          <p:nvPr/>
        </p:nvSpPr>
        <p:spPr bwMode="auto">
          <a:xfrm flipH="1">
            <a:off x="5141913" y="3725863"/>
            <a:ext cx="546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30"/>
          <p:cNvSpPr>
            <a:spLocks noChangeShapeType="1"/>
          </p:cNvSpPr>
          <p:nvPr/>
        </p:nvSpPr>
        <p:spPr bwMode="auto">
          <a:xfrm>
            <a:off x="6907213" y="3725863"/>
            <a:ext cx="520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31"/>
          <p:cNvSpPr>
            <a:spLocks noChangeShapeType="1"/>
          </p:cNvSpPr>
          <p:nvPr/>
        </p:nvSpPr>
        <p:spPr bwMode="auto">
          <a:xfrm flipH="1">
            <a:off x="4913313" y="3198813"/>
            <a:ext cx="241300" cy="292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32"/>
          <p:cNvSpPr>
            <a:spLocks noChangeShapeType="1"/>
          </p:cNvSpPr>
          <p:nvPr/>
        </p:nvSpPr>
        <p:spPr bwMode="auto">
          <a:xfrm>
            <a:off x="4462463" y="2817813"/>
            <a:ext cx="0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33"/>
          <p:cNvSpPr>
            <a:spLocks noChangeShapeType="1"/>
          </p:cNvSpPr>
          <p:nvPr/>
        </p:nvSpPr>
        <p:spPr bwMode="auto">
          <a:xfrm>
            <a:off x="3935413" y="3198813"/>
            <a:ext cx="139700" cy="292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34"/>
          <p:cNvSpPr>
            <a:spLocks noChangeShapeType="1"/>
          </p:cNvSpPr>
          <p:nvPr/>
        </p:nvSpPr>
        <p:spPr bwMode="auto">
          <a:xfrm>
            <a:off x="6291263" y="2589213"/>
            <a:ext cx="0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35"/>
          <p:cNvSpPr>
            <a:spLocks noChangeShapeType="1"/>
          </p:cNvSpPr>
          <p:nvPr/>
        </p:nvSpPr>
        <p:spPr bwMode="auto">
          <a:xfrm>
            <a:off x="7516813" y="3198813"/>
            <a:ext cx="2159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36"/>
          <p:cNvSpPr>
            <a:spLocks noChangeShapeType="1"/>
          </p:cNvSpPr>
          <p:nvPr/>
        </p:nvSpPr>
        <p:spPr bwMode="auto">
          <a:xfrm>
            <a:off x="8043863" y="2894013"/>
            <a:ext cx="0" cy="673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37"/>
          <p:cNvSpPr>
            <a:spLocks noChangeShapeType="1"/>
          </p:cNvSpPr>
          <p:nvPr/>
        </p:nvSpPr>
        <p:spPr bwMode="auto">
          <a:xfrm flipH="1">
            <a:off x="8418513" y="3198813"/>
            <a:ext cx="1651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Text Box 43"/>
          <p:cNvSpPr txBox="1">
            <a:spLocks noChangeArrowheads="1"/>
          </p:cNvSpPr>
          <p:nvPr/>
        </p:nvSpPr>
        <p:spPr bwMode="auto">
          <a:xfrm>
            <a:off x="2035176" y="1160464"/>
            <a:ext cx="3012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Many-to-many: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989138" y="4821238"/>
          <a:ext cx="3636962" cy="1485900"/>
        </p:xfrm>
        <a:graphic>
          <a:graphicData uri="http://schemas.openxmlformats.org/drawingml/2006/table">
            <a:tbl>
              <a:tblPr/>
              <a:tblGrid>
                <a:gridCol w="156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123-22-6666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Attishoo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233-31-5363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Smiley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131-24-3650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Smethurst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388100" y="4808538"/>
          <a:ext cx="3454400" cy="1485900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123-22-6666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1/1/91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123-22-6666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3/3/93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233-31-5363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2/2/92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941" name="Left Arrow 45"/>
          <p:cNvSpPr>
            <a:spLocks noChangeArrowheads="1"/>
          </p:cNvSpPr>
          <p:nvPr/>
        </p:nvSpPr>
        <p:spPr bwMode="auto">
          <a:xfrm rot="19002371">
            <a:off x="4064000" y="4229100"/>
            <a:ext cx="647700" cy="279400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942" name="Left Arrow 46"/>
          <p:cNvSpPr>
            <a:spLocks noChangeArrowheads="1"/>
          </p:cNvSpPr>
          <p:nvPr/>
        </p:nvSpPr>
        <p:spPr bwMode="auto">
          <a:xfrm rot="13665089">
            <a:off x="6667500" y="4229100"/>
            <a:ext cx="647700" cy="279400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72230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CE1A93F-25BD-467C-BA65-8D4AEBE955F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Relationship Sets to Tables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4648200" cy="3962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800">
                <a:solidFill>
                  <a:schemeClr val="tx2"/>
                </a:solidFill>
              </a:rPr>
              <a:t>key of</a:t>
            </a:r>
            <a:r>
              <a:rPr lang="en-US" altLang="en-US" sz="2800">
                <a:solidFill>
                  <a:schemeClr val="folHlink"/>
                </a:solidFill>
              </a:rPr>
              <a:t> many-to-many </a:t>
            </a:r>
            <a:r>
              <a:rPr lang="en-US" altLang="en-US" sz="2800"/>
              <a:t>relationships:</a:t>
            </a:r>
          </a:p>
          <a:p>
            <a:pPr lvl="1"/>
            <a:r>
              <a:rPr lang="en-US" altLang="en-US" sz="2800"/>
              <a:t>Keys from participating entity sets  (as foreign keys). </a:t>
            </a:r>
          </a:p>
          <a:p>
            <a:pPr lvl="1">
              <a:buFontTx/>
              <a:buNone/>
            </a:pPr>
            <a:endParaRPr lang="en-US" altLang="en-US" sz="2800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867400" y="968376"/>
            <a:ext cx="4831452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Works_In(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ssn  CHAR(11),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did  INTEGER,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since  DATE,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PRIMARY KEY (ssn, did),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 FOREIGN KEY (ssn) 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    REFERENCES Employees,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 FOREIGN KEY (did) 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  REFERENCES Departments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88100" y="4808538"/>
          <a:ext cx="3454400" cy="1485900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123-22-6666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1/1/91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123-22-6666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3/3/93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233-31-5363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2/2/92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01977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2912A8F-5CEF-4E21-B641-FA52BA0F43B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2390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Review: Key Constraints in ER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3276600" cy="4800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/>
              <a:t>1-to-many:</a:t>
            </a:r>
          </a:p>
        </p:txBody>
      </p:sp>
      <p:grpSp>
        <p:nvGrpSpPr>
          <p:cNvPr id="83972" name="Group 111"/>
          <p:cNvGrpSpPr>
            <a:grpSpLocks/>
          </p:cNvGrpSpPr>
          <p:nvPr/>
        </p:nvGrpSpPr>
        <p:grpSpPr bwMode="auto">
          <a:xfrm>
            <a:off x="3435351" y="3652838"/>
            <a:ext cx="5802313" cy="2159000"/>
            <a:chOff x="2110" y="868"/>
            <a:chExt cx="3655" cy="1360"/>
          </a:xfrm>
        </p:grpSpPr>
        <p:sp>
          <p:nvSpPr>
            <p:cNvPr id="83973" name="Freeform 34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4" name="Freeform 35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75" name="Group 36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84005" name="Freeform 37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83976" name="Rectangle 39"/>
            <p:cNvSpPr>
              <a:spLocks noChangeArrowheads="1"/>
            </p:cNvSpPr>
            <p:nvPr/>
          </p:nvSpPr>
          <p:spPr bwMode="auto">
            <a:xfrm>
              <a:off x="5220" y="1344"/>
              <a:ext cx="5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83977" name="Rectangle 40"/>
            <p:cNvSpPr>
              <a:spLocks noChangeArrowheads="1"/>
            </p:cNvSpPr>
            <p:nvPr/>
          </p:nvSpPr>
          <p:spPr bwMode="auto">
            <a:xfrm>
              <a:off x="4420" y="1353"/>
              <a:ext cx="3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83978" name="Group 41"/>
            <p:cNvGrpSpPr>
              <a:grpSpLocks/>
            </p:cNvGrpSpPr>
            <p:nvPr/>
          </p:nvGrpSpPr>
          <p:grpSpPr bwMode="auto">
            <a:xfrm>
              <a:off x="3663" y="868"/>
              <a:ext cx="454" cy="327"/>
              <a:chOff x="3663" y="868"/>
              <a:chExt cx="454" cy="327"/>
            </a:xfrm>
          </p:grpSpPr>
          <p:sp>
            <p:nvSpPr>
              <p:cNvPr id="84003" name="Freeform 42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4" name="Rectangle 43"/>
              <p:cNvSpPr>
                <a:spLocks noChangeArrowheads="1"/>
              </p:cNvSpPr>
              <p:nvPr/>
            </p:nvSpPr>
            <p:spPr bwMode="auto">
              <a:xfrm>
                <a:off x="3666" y="930"/>
                <a:ext cx="4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83979" name="Group 44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83997" name="Freeform 45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Freeform 46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9" name="Freeform 47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Rectangle 48"/>
              <p:cNvSpPr>
                <a:spLocks noChangeArrowheads="1"/>
              </p:cNvSpPr>
              <p:nvPr/>
            </p:nvSpPr>
            <p:spPr bwMode="auto">
              <a:xfrm>
                <a:off x="3021" y="1353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84001" name="Rectangle 49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84002" name="Rectangle 50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83980" name="Group 51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83995" name="Rectangle 52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6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83996" name="Freeform 53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81" name="Freeform 54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82" name="Group 55"/>
            <p:cNvGrpSpPr>
              <a:grpSpLocks/>
            </p:cNvGrpSpPr>
            <p:nvPr/>
          </p:nvGrpSpPr>
          <p:grpSpPr bwMode="auto">
            <a:xfrm>
              <a:off x="2369" y="1818"/>
              <a:ext cx="814" cy="295"/>
              <a:chOff x="2369" y="1818"/>
              <a:chExt cx="814" cy="295"/>
            </a:xfrm>
          </p:grpSpPr>
          <p:sp>
            <p:nvSpPr>
              <p:cNvPr id="83993" name="Freeform 56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4" name="Rectangle 57"/>
              <p:cNvSpPr>
                <a:spLocks noChangeArrowheads="1"/>
              </p:cNvSpPr>
              <p:nvPr/>
            </p:nvSpPr>
            <p:spPr bwMode="auto">
              <a:xfrm>
                <a:off x="2381" y="1862"/>
                <a:ext cx="7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83983" name="Rectangle 58"/>
            <p:cNvSpPr>
              <a:spLocks noChangeArrowheads="1"/>
            </p:cNvSpPr>
            <p:nvPr/>
          </p:nvSpPr>
          <p:spPr bwMode="auto">
            <a:xfrm>
              <a:off x="4566" y="1872"/>
              <a:ext cx="9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83984" name="Line 102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Line 103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Line 104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05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106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107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Line 108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Line 109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Line 110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206896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6AE12A5-C939-4106-BAE6-32BD744088E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5386388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6020" name="Group 2"/>
          <p:cNvGrpSpPr>
            <a:grpSpLocks/>
          </p:cNvGrpSpPr>
          <p:nvPr/>
        </p:nvGrpSpPr>
        <p:grpSpPr bwMode="auto">
          <a:xfrm>
            <a:off x="3848100" y="1866900"/>
            <a:ext cx="2057400" cy="3354388"/>
            <a:chOff x="2209800" y="3048000"/>
            <a:chExt cx="2057400" cy="3354700"/>
          </a:xfrm>
        </p:grpSpPr>
        <p:sp>
          <p:nvSpPr>
            <p:cNvPr id="86092" name="Freeform 8"/>
            <p:cNvSpPr>
              <a:spLocks/>
            </p:cNvSpPr>
            <p:nvPr/>
          </p:nvSpPr>
          <p:spPr bwMode="auto">
            <a:xfrm>
              <a:off x="2741613" y="3760788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Freeform 9"/>
            <p:cNvSpPr>
              <a:spLocks/>
            </p:cNvSpPr>
            <p:nvPr/>
          </p:nvSpPr>
          <p:spPr bwMode="auto">
            <a:xfrm>
              <a:off x="3400425" y="3752850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4" name="Rectangle 17"/>
            <p:cNvSpPr>
              <a:spLocks noChangeArrowheads="1"/>
            </p:cNvSpPr>
            <p:nvPr/>
          </p:nvSpPr>
          <p:spPr bwMode="auto">
            <a:xfrm>
              <a:off x="2335213" y="5943600"/>
              <a:ext cx="163185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1-to Many</a:t>
              </a:r>
            </a:p>
          </p:txBody>
        </p:sp>
        <p:sp>
          <p:nvSpPr>
            <p:cNvPr id="86095" name="Line 22"/>
            <p:cNvSpPr>
              <a:spLocks noChangeShapeType="1"/>
            </p:cNvSpPr>
            <p:nvPr/>
          </p:nvSpPr>
          <p:spPr bwMode="auto">
            <a:xfrm>
              <a:off x="2943225" y="4084638"/>
              <a:ext cx="630238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6" name="Line 23"/>
            <p:cNvSpPr>
              <a:spLocks noChangeShapeType="1"/>
            </p:cNvSpPr>
            <p:nvPr/>
          </p:nvSpPr>
          <p:spPr bwMode="auto">
            <a:xfrm>
              <a:off x="2924175" y="4465638"/>
              <a:ext cx="628650" cy="1476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7" name="Line 24"/>
            <p:cNvSpPr>
              <a:spLocks noChangeShapeType="1"/>
            </p:cNvSpPr>
            <p:nvPr/>
          </p:nvSpPr>
          <p:spPr bwMode="auto">
            <a:xfrm>
              <a:off x="2943225" y="4486275"/>
              <a:ext cx="609600" cy="928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8" name="Line 25"/>
            <p:cNvSpPr>
              <a:spLocks noChangeShapeType="1"/>
            </p:cNvSpPr>
            <p:nvPr/>
          </p:nvSpPr>
          <p:spPr bwMode="auto">
            <a:xfrm flipH="1">
              <a:off x="2890838" y="5006975"/>
              <a:ext cx="674687" cy="5889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99" name="Group 39"/>
            <p:cNvGrpSpPr>
              <a:grpSpLocks/>
            </p:cNvGrpSpPr>
            <p:nvPr/>
          </p:nvGrpSpPr>
          <p:grpSpPr bwMode="auto">
            <a:xfrm>
              <a:off x="2876550" y="4041775"/>
              <a:ext cx="87313" cy="1585913"/>
              <a:chOff x="1328" y="2546"/>
              <a:chExt cx="55" cy="999"/>
            </a:xfrm>
          </p:grpSpPr>
          <p:sp>
            <p:nvSpPr>
              <p:cNvPr id="86110" name="Oval 40"/>
              <p:cNvSpPr>
                <a:spLocks noChangeArrowheads="1"/>
              </p:cNvSpPr>
              <p:nvPr/>
            </p:nvSpPr>
            <p:spPr bwMode="auto">
              <a:xfrm>
                <a:off x="1328" y="254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11" name="Oval 41"/>
              <p:cNvSpPr>
                <a:spLocks noChangeArrowheads="1"/>
              </p:cNvSpPr>
              <p:nvPr/>
            </p:nvSpPr>
            <p:spPr bwMode="auto">
              <a:xfrm>
                <a:off x="1328" y="278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12" name="Oval 42"/>
              <p:cNvSpPr>
                <a:spLocks noChangeArrowheads="1"/>
              </p:cNvSpPr>
              <p:nvPr/>
            </p:nvSpPr>
            <p:spPr bwMode="auto">
              <a:xfrm>
                <a:off x="1328" y="301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13" name="Oval 43"/>
              <p:cNvSpPr>
                <a:spLocks noChangeArrowheads="1"/>
              </p:cNvSpPr>
              <p:nvPr/>
            </p:nvSpPr>
            <p:spPr bwMode="auto">
              <a:xfrm>
                <a:off x="1328" y="324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14" name="Oval 44"/>
              <p:cNvSpPr>
                <a:spLocks noChangeArrowheads="1"/>
              </p:cNvSpPr>
              <p:nvPr/>
            </p:nvSpPr>
            <p:spPr bwMode="auto">
              <a:xfrm>
                <a:off x="1328" y="347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6100" name="Group 62"/>
            <p:cNvGrpSpPr>
              <a:grpSpLocks/>
            </p:cNvGrpSpPr>
            <p:nvPr/>
          </p:nvGrpSpPr>
          <p:grpSpPr bwMode="auto">
            <a:xfrm>
              <a:off x="3521075" y="4154488"/>
              <a:ext cx="87313" cy="1295400"/>
              <a:chOff x="1734" y="2617"/>
              <a:chExt cx="55" cy="816"/>
            </a:xfrm>
          </p:grpSpPr>
          <p:sp>
            <p:nvSpPr>
              <p:cNvPr id="86106" name="Oval 63"/>
              <p:cNvSpPr>
                <a:spLocks noChangeArrowheads="1"/>
              </p:cNvSpPr>
              <p:nvPr/>
            </p:nvSpPr>
            <p:spPr bwMode="auto">
              <a:xfrm>
                <a:off x="1734" y="261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07" name="Oval 64"/>
              <p:cNvSpPr>
                <a:spLocks noChangeArrowheads="1"/>
              </p:cNvSpPr>
              <p:nvPr/>
            </p:nvSpPr>
            <p:spPr bwMode="auto">
              <a:xfrm>
                <a:off x="1734" y="286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08" name="Oval 65"/>
              <p:cNvSpPr>
                <a:spLocks noChangeArrowheads="1"/>
              </p:cNvSpPr>
              <p:nvPr/>
            </p:nvSpPr>
            <p:spPr bwMode="auto">
              <a:xfrm>
                <a:off x="1734" y="311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109" name="Oval 66"/>
              <p:cNvSpPr>
                <a:spLocks noChangeArrowheads="1"/>
              </p:cNvSpPr>
              <p:nvPr/>
            </p:nvSpPr>
            <p:spPr bwMode="auto">
              <a:xfrm>
                <a:off x="1734" y="336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101" name="Freeform 113"/>
            <p:cNvSpPr>
              <a:spLocks/>
            </p:cNvSpPr>
            <p:nvPr/>
          </p:nvSpPr>
          <p:spPr bwMode="auto">
            <a:xfrm>
              <a:off x="2971800" y="3048000"/>
              <a:ext cx="544513" cy="488950"/>
            </a:xfrm>
            <a:custGeom>
              <a:avLst/>
              <a:gdLst>
                <a:gd name="T0" fmla="*/ 0 w 769"/>
                <a:gd name="T1" fmla="*/ 2147483647 h 580"/>
                <a:gd name="T2" fmla="*/ 2147483647 w 769"/>
                <a:gd name="T3" fmla="*/ 0 h 580"/>
                <a:gd name="T4" fmla="*/ 2147483647 w 769"/>
                <a:gd name="T5" fmla="*/ 2147483647 h 580"/>
                <a:gd name="T6" fmla="*/ 2147483647 w 769"/>
                <a:gd name="T7" fmla="*/ 2147483647 h 580"/>
                <a:gd name="T8" fmla="*/ 0 w 769"/>
                <a:gd name="T9" fmla="*/ 2147483647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2" name="Freeform 114"/>
            <p:cNvSpPr>
              <a:spLocks/>
            </p:cNvSpPr>
            <p:nvPr/>
          </p:nvSpPr>
          <p:spPr bwMode="auto">
            <a:xfrm>
              <a:off x="2209800" y="3124200"/>
              <a:ext cx="468313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3" name="Line 115"/>
            <p:cNvSpPr>
              <a:spLocks noChangeShapeType="1"/>
            </p:cNvSpPr>
            <p:nvPr/>
          </p:nvSpPr>
          <p:spPr bwMode="auto">
            <a:xfrm flipH="1">
              <a:off x="2678113" y="3276600"/>
              <a:ext cx="3000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Line 116"/>
            <p:cNvSpPr>
              <a:spLocks noChangeShapeType="1"/>
            </p:cNvSpPr>
            <p:nvPr/>
          </p:nvSpPr>
          <p:spPr bwMode="auto">
            <a:xfrm>
              <a:off x="3505200" y="3276600"/>
              <a:ext cx="3048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5" name="Freeform 117"/>
            <p:cNvSpPr>
              <a:spLocks/>
            </p:cNvSpPr>
            <p:nvPr/>
          </p:nvSpPr>
          <p:spPr bwMode="auto">
            <a:xfrm>
              <a:off x="3798888" y="3124200"/>
              <a:ext cx="468312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21" name="Group 3"/>
          <p:cNvGrpSpPr>
            <a:grpSpLocks/>
          </p:cNvGrpSpPr>
          <p:nvPr/>
        </p:nvGrpSpPr>
        <p:grpSpPr bwMode="auto">
          <a:xfrm>
            <a:off x="6134100" y="1866900"/>
            <a:ext cx="2057400" cy="3392488"/>
            <a:chOff x="4419600" y="1905000"/>
            <a:chExt cx="2057400" cy="3392800"/>
          </a:xfrm>
        </p:grpSpPr>
        <p:sp>
          <p:nvSpPr>
            <p:cNvPr id="86069" name="Freeform 10"/>
            <p:cNvSpPr>
              <a:spLocks/>
            </p:cNvSpPr>
            <p:nvPr/>
          </p:nvSpPr>
          <p:spPr bwMode="auto">
            <a:xfrm>
              <a:off x="5002213" y="2609850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Freeform 11"/>
            <p:cNvSpPr>
              <a:spLocks/>
            </p:cNvSpPr>
            <p:nvPr/>
          </p:nvSpPr>
          <p:spPr bwMode="auto">
            <a:xfrm>
              <a:off x="5653088" y="2625725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Rectangle 18"/>
            <p:cNvSpPr>
              <a:spLocks noChangeArrowheads="1"/>
            </p:cNvSpPr>
            <p:nvPr/>
          </p:nvSpPr>
          <p:spPr bwMode="auto">
            <a:xfrm>
              <a:off x="4573588" y="4838700"/>
              <a:ext cx="1636116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Many-to-1</a:t>
              </a:r>
            </a:p>
          </p:txBody>
        </p:sp>
        <p:sp>
          <p:nvSpPr>
            <p:cNvPr id="86072" name="Line 26"/>
            <p:cNvSpPr>
              <a:spLocks noChangeShapeType="1"/>
            </p:cNvSpPr>
            <p:nvPr/>
          </p:nvSpPr>
          <p:spPr bwMode="auto">
            <a:xfrm>
              <a:off x="5130800" y="2941638"/>
              <a:ext cx="708025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Line 27"/>
            <p:cNvSpPr>
              <a:spLocks noChangeShapeType="1"/>
            </p:cNvSpPr>
            <p:nvPr/>
          </p:nvSpPr>
          <p:spPr bwMode="auto">
            <a:xfrm>
              <a:off x="5189538" y="3322638"/>
              <a:ext cx="609600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4" name="Line 28"/>
            <p:cNvSpPr>
              <a:spLocks noChangeShapeType="1"/>
            </p:cNvSpPr>
            <p:nvPr/>
          </p:nvSpPr>
          <p:spPr bwMode="auto">
            <a:xfrm>
              <a:off x="5170488" y="3703638"/>
              <a:ext cx="649287" cy="168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5" name="Line 29"/>
            <p:cNvSpPr>
              <a:spLocks noChangeShapeType="1"/>
            </p:cNvSpPr>
            <p:nvPr/>
          </p:nvSpPr>
          <p:spPr bwMode="auto">
            <a:xfrm flipV="1">
              <a:off x="5148263" y="3811588"/>
              <a:ext cx="649287" cy="673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76" name="Group 45"/>
            <p:cNvGrpSpPr>
              <a:grpSpLocks/>
            </p:cNvGrpSpPr>
            <p:nvPr/>
          </p:nvGrpSpPr>
          <p:grpSpPr bwMode="auto">
            <a:xfrm>
              <a:off x="5099050" y="2903538"/>
              <a:ext cx="87313" cy="1585912"/>
              <a:chOff x="2248" y="2549"/>
              <a:chExt cx="55" cy="999"/>
            </a:xfrm>
          </p:grpSpPr>
          <p:sp>
            <p:nvSpPr>
              <p:cNvPr id="86087" name="Oval 46"/>
              <p:cNvSpPr>
                <a:spLocks noChangeArrowheads="1"/>
              </p:cNvSpPr>
              <p:nvPr/>
            </p:nvSpPr>
            <p:spPr bwMode="auto">
              <a:xfrm>
                <a:off x="2248" y="254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88" name="Oval 47"/>
              <p:cNvSpPr>
                <a:spLocks noChangeArrowheads="1"/>
              </p:cNvSpPr>
              <p:nvPr/>
            </p:nvSpPr>
            <p:spPr bwMode="auto">
              <a:xfrm>
                <a:off x="2248" y="278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89" name="Oval 48"/>
              <p:cNvSpPr>
                <a:spLocks noChangeArrowheads="1"/>
              </p:cNvSpPr>
              <p:nvPr/>
            </p:nvSpPr>
            <p:spPr bwMode="auto">
              <a:xfrm>
                <a:off x="2248" y="301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90" name="Oval 49"/>
              <p:cNvSpPr>
                <a:spLocks noChangeArrowheads="1"/>
              </p:cNvSpPr>
              <p:nvPr/>
            </p:nvSpPr>
            <p:spPr bwMode="auto">
              <a:xfrm>
                <a:off x="2248" y="325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91" name="Oval 50"/>
              <p:cNvSpPr>
                <a:spLocks noChangeArrowheads="1"/>
              </p:cNvSpPr>
              <p:nvPr/>
            </p:nvSpPr>
            <p:spPr bwMode="auto">
              <a:xfrm>
                <a:off x="2248" y="348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6077" name="Group 67"/>
            <p:cNvGrpSpPr>
              <a:grpSpLocks/>
            </p:cNvGrpSpPr>
            <p:nvPr/>
          </p:nvGrpSpPr>
          <p:grpSpPr bwMode="auto">
            <a:xfrm>
              <a:off x="5792788" y="2997200"/>
              <a:ext cx="87312" cy="1295400"/>
              <a:chOff x="2685" y="2608"/>
              <a:chExt cx="55" cy="816"/>
            </a:xfrm>
          </p:grpSpPr>
          <p:sp>
            <p:nvSpPr>
              <p:cNvPr id="86083" name="Oval 68"/>
              <p:cNvSpPr>
                <a:spLocks noChangeArrowheads="1"/>
              </p:cNvSpPr>
              <p:nvPr/>
            </p:nvSpPr>
            <p:spPr bwMode="auto">
              <a:xfrm>
                <a:off x="2685" y="260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84" name="Oval 69"/>
              <p:cNvSpPr>
                <a:spLocks noChangeArrowheads="1"/>
              </p:cNvSpPr>
              <p:nvPr/>
            </p:nvSpPr>
            <p:spPr bwMode="auto">
              <a:xfrm>
                <a:off x="2685" y="285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85" name="Oval 70"/>
              <p:cNvSpPr>
                <a:spLocks noChangeArrowheads="1"/>
              </p:cNvSpPr>
              <p:nvPr/>
            </p:nvSpPr>
            <p:spPr bwMode="auto">
              <a:xfrm>
                <a:off x="2685" y="310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86" name="Oval 71"/>
              <p:cNvSpPr>
                <a:spLocks noChangeArrowheads="1"/>
              </p:cNvSpPr>
              <p:nvPr/>
            </p:nvSpPr>
            <p:spPr bwMode="auto">
              <a:xfrm>
                <a:off x="2685" y="335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078" name="Freeform 118"/>
            <p:cNvSpPr>
              <a:spLocks/>
            </p:cNvSpPr>
            <p:nvPr/>
          </p:nvSpPr>
          <p:spPr bwMode="auto">
            <a:xfrm flipH="1">
              <a:off x="5181600" y="1905000"/>
              <a:ext cx="544513" cy="488950"/>
            </a:xfrm>
            <a:custGeom>
              <a:avLst/>
              <a:gdLst>
                <a:gd name="T0" fmla="*/ 0 w 769"/>
                <a:gd name="T1" fmla="*/ 2147483647 h 580"/>
                <a:gd name="T2" fmla="*/ 2147483647 w 769"/>
                <a:gd name="T3" fmla="*/ 0 h 580"/>
                <a:gd name="T4" fmla="*/ 2147483647 w 769"/>
                <a:gd name="T5" fmla="*/ 2147483647 h 580"/>
                <a:gd name="T6" fmla="*/ 2147483647 w 769"/>
                <a:gd name="T7" fmla="*/ 2147483647 h 580"/>
                <a:gd name="T8" fmla="*/ 0 w 769"/>
                <a:gd name="T9" fmla="*/ 2147483647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Freeform 119"/>
            <p:cNvSpPr>
              <a:spLocks/>
            </p:cNvSpPr>
            <p:nvPr/>
          </p:nvSpPr>
          <p:spPr bwMode="auto">
            <a:xfrm flipH="1">
              <a:off x="4419600" y="1981200"/>
              <a:ext cx="468313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Line 120"/>
            <p:cNvSpPr>
              <a:spLocks noChangeShapeType="1"/>
            </p:cNvSpPr>
            <p:nvPr/>
          </p:nvSpPr>
          <p:spPr bwMode="auto">
            <a:xfrm>
              <a:off x="5702300" y="2132013"/>
              <a:ext cx="30003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Line 121"/>
            <p:cNvSpPr>
              <a:spLocks noChangeShapeType="1"/>
            </p:cNvSpPr>
            <p:nvPr/>
          </p:nvSpPr>
          <p:spPr bwMode="auto">
            <a:xfrm flipH="1">
              <a:off x="4881563" y="2133600"/>
              <a:ext cx="3048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2" name="Freeform 122"/>
            <p:cNvSpPr>
              <a:spLocks/>
            </p:cNvSpPr>
            <p:nvPr/>
          </p:nvSpPr>
          <p:spPr bwMode="auto">
            <a:xfrm flipH="1">
              <a:off x="6008688" y="1981200"/>
              <a:ext cx="468312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2" name="Rectangle 128"/>
          <p:cNvSpPr>
            <a:spLocks noChangeArrowheads="1"/>
          </p:cNvSpPr>
          <p:nvPr/>
        </p:nvSpPr>
        <p:spPr bwMode="auto">
          <a:xfrm>
            <a:off x="2667000" y="0"/>
            <a:ext cx="7239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0000CC"/>
                </a:solidFill>
                <a:latin typeface="Tahoma" panose="020B0604030504040204" pitchFamily="34" charset="0"/>
              </a:rPr>
              <a:t>(Reminder: Key Constraints in ER)</a:t>
            </a:r>
          </a:p>
        </p:txBody>
      </p:sp>
      <p:grpSp>
        <p:nvGrpSpPr>
          <p:cNvPr id="86023" name="Group 4"/>
          <p:cNvGrpSpPr>
            <a:grpSpLocks/>
          </p:cNvGrpSpPr>
          <p:nvPr/>
        </p:nvGrpSpPr>
        <p:grpSpPr bwMode="auto">
          <a:xfrm>
            <a:off x="1600200" y="1876425"/>
            <a:ext cx="2057400" cy="3354388"/>
            <a:chOff x="76200" y="1876425"/>
            <a:chExt cx="2057400" cy="3354700"/>
          </a:xfrm>
        </p:grpSpPr>
        <p:sp>
          <p:nvSpPr>
            <p:cNvPr id="86048" name="Freeform 7"/>
            <p:cNvSpPr>
              <a:spLocks/>
            </p:cNvSpPr>
            <p:nvPr/>
          </p:nvSpPr>
          <p:spPr bwMode="auto">
            <a:xfrm>
              <a:off x="1262063" y="2581275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Freeform 12"/>
            <p:cNvSpPr>
              <a:spLocks/>
            </p:cNvSpPr>
            <p:nvPr/>
          </p:nvSpPr>
          <p:spPr bwMode="auto">
            <a:xfrm>
              <a:off x="619125" y="2589213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9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4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2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2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4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9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Rectangle 16"/>
            <p:cNvSpPr>
              <a:spLocks noChangeArrowheads="1"/>
            </p:cNvSpPr>
            <p:nvPr/>
          </p:nvSpPr>
          <p:spPr bwMode="auto">
            <a:xfrm>
              <a:off x="481013" y="4772025"/>
              <a:ext cx="102056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1-to-1</a:t>
              </a:r>
            </a:p>
          </p:txBody>
        </p:sp>
        <p:sp>
          <p:nvSpPr>
            <p:cNvPr id="86051" name="Line 19"/>
            <p:cNvSpPr>
              <a:spLocks noChangeShapeType="1"/>
            </p:cNvSpPr>
            <p:nvPr/>
          </p:nvSpPr>
          <p:spPr bwMode="auto">
            <a:xfrm>
              <a:off x="803275" y="2933700"/>
              <a:ext cx="609600" cy="873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Line 20"/>
            <p:cNvSpPr>
              <a:spLocks noChangeShapeType="1"/>
            </p:cNvSpPr>
            <p:nvPr/>
          </p:nvSpPr>
          <p:spPr bwMode="auto">
            <a:xfrm>
              <a:off x="784225" y="3294063"/>
              <a:ext cx="649288" cy="127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3" name="Line 21"/>
            <p:cNvSpPr>
              <a:spLocks noChangeShapeType="1"/>
            </p:cNvSpPr>
            <p:nvPr/>
          </p:nvSpPr>
          <p:spPr bwMode="auto">
            <a:xfrm flipV="1">
              <a:off x="784225" y="3813175"/>
              <a:ext cx="649288" cy="635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Oval 34"/>
            <p:cNvSpPr>
              <a:spLocks noChangeArrowheads="1"/>
            </p:cNvSpPr>
            <p:nvPr/>
          </p:nvSpPr>
          <p:spPr bwMode="auto">
            <a:xfrm>
              <a:off x="717550" y="2892425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5" name="Oval 35"/>
            <p:cNvSpPr>
              <a:spLocks noChangeArrowheads="1"/>
            </p:cNvSpPr>
            <p:nvPr/>
          </p:nvSpPr>
          <p:spPr bwMode="auto">
            <a:xfrm>
              <a:off x="717550" y="3268663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6" name="Oval 36"/>
            <p:cNvSpPr>
              <a:spLocks noChangeArrowheads="1"/>
            </p:cNvSpPr>
            <p:nvPr/>
          </p:nvSpPr>
          <p:spPr bwMode="auto">
            <a:xfrm>
              <a:off x="717550" y="3635375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7" name="Oval 37"/>
            <p:cNvSpPr>
              <a:spLocks noChangeArrowheads="1"/>
            </p:cNvSpPr>
            <p:nvPr/>
          </p:nvSpPr>
          <p:spPr bwMode="auto">
            <a:xfrm>
              <a:off x="717550" y="4005263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8" name="Oval 38"/>
            <p:cNvSpPr>
              <a:spLocks noChangeArrowheads="1"/>
            </p:cNvSpPr>
            <p:nvPr/>
          </p:nvSpPr>
          <p:spPr bwMode="auto">
            <a:xfrm>
              <a:off x="717550" y="4373563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6059" name="Group 57"/>
            <p:cNvGrpSpPr>
              <a:grpSpLocks/>
            </p:cNvGrpSpPr>
            <p:nvPr/>
          </p:nvGrpSpPr>
          <p:grpSpPr bwMode="auto">
            <a:xfrm>
              <a:off x="1371600" y="2971800"/>
              <a:ext cx="87313" cy="1295400"/>
              <a:chOff x="793" y="2610"/>
              <a:chExt cx="55" cy="816"/>
            </a:xfrm>
          </p:grpSpPr>
          <p:sp>
            <p:nvSpPr>
              <p:cNvPr id="86065" name="Oval 58"/>
              <p:cNvSpPr>
                <a:spLocks noChangeArrowheads="1"/>
              </p:cNvSpPr>
              <p:nvPr/>
            </p:nvSpPr>
            <p:spPr bwMode="auto">
              <a:xfrm>
                <a:off x="793" y="261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66" name="Oval 59"/>
              <p:cNvSpPr>
                <a:spLocks noChangeArrowheads="1"/>
              </p:cNvSpPr>
              <p:nvPr/>
            </p:nvSpPr>
            <p:spPr bwMode="auto">
              <a:xfrm>
                <a:off x="793" y="285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67" name="Oval 60"/>
              <p:cNvSpPr>
                <a:spLocks noChangeArrowheads="1"/>
              </p:cNvSpPr>
              <p:nvPr/>
            </p:nvSpPr>
            <p:spPr bwMode="auto">
              <a:xfrm>
                <a:off x="793" y="311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68" name="Oval 61"/>
              <p:cNvSpPr>
                <a:spLocks noChangeArrowheads="1"/>
              </p:cNvSpPr>
              <p:nvPr/>
            </p:nvSpPr>
            <p:spPr bwMode="auto">
              <a:xfrm>
                <a:off x="793" y="336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060" name="Freeform 97"/>
            <p:cNvSpPr>
              <a:spLocks/>
            </p:cNvSpPr>
            <p:nvPr/>
          </p:nvSpPr>
          <p:spPr bwMode="auto">
            <a:xfrm>
              <a:off x="838200" y="1876425"/>
              <a:ext cx="544513" cy="488950"/>
            </a:xfrm>
            <a:custGeom>
              <a:avLst/>
              <a:gdLst>
                <a:gd name="T0" fmla="*/ 0 w 769"/>
                <a:gd name="T1" fmla="*/ 2147483647 h 580"/>
                <a:gd name="T2" fmla="*/ 2147483647 w 769"/>
                <a:gd name="T3" fmla="*/ 0 h 580"/>
                <a:gd name="T4" fmla="*/ 2147483647 w 769"/>
                <a:gd name="T5" fmla="*/ 2147483647 h 580"/>
                <a:gd name="T6" fmla="*/ 2147483647 w 769"/>
                <a:gd name="T7" fmla="*/ 2147483647 h 580"/>
                <a:gd name="T8" fmla="*/ 0 w 769"/>
                <a:gd name="T9" fmla="*/ 2147483647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Freeform 100"/>
            <p:cNvSpPr>
              <a:spLocks/>
            </p:cNvSpPr>
            <p:nvPr/>
          </p:nvSpPr>
          <p:spPr bwMode="auto">
            <a:xfrm>
              <a:off x="76200" y="1952625"/>
              <a:ext cx="468313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Line 104"/>
            <p:cNvSpPr>
              <a:spLocks noChangeShapeType="1"/>
            </p:cNvSpPr>
            <p:nvPr/>
          </p:nvSpPr>
          <p:spPr bwMode="auto">
            <a:xfrm>
              <a:off x="1371600" y="2105025"/>
              <a:ext cx="3048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3" name="Freeform 112"/>
            <p:cNvSpPr>
              <a:spLocks/>
            </p:cNvSpPr>
            <p:nvPr/>
          </p:nvSpPr>
          <p:spPr bwMode="auto">
            <a:xfrm>
              <a:off x="1665288" y="1952625"/>
              <a:ext cx="468312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129"/>
            <p:cNvSpPr>
              <a:spLocks noChangeShapeType="1"/>
            </p:cNvSpPr>
            <p:nvPr/>
          </p:nvSpPr>
          <p:spPr bwMode="auto">
            <a:xfrm flipH="1" flipV="1">
              <a:off x="533400" y="2101850"/>
              <a:ext cx="3048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24" name="Group 1"/>
          <p:cNvGrpSpPr>
            <a:grpSpLocks/>
          </p:cNvGrpSpPr>
          <p:nvPr/>
        </p:nvGrpSpPr>
        <p:grpSpPr bwMode="auto">
          <a:xfrm>
            <a:off x="8407400" y="1866900"/>
            <a:ext cx="2260600" cy="3354388"/>
            <a:chOff x="6705600" y="3048000"/>
            <a:chExt cx="2260600" cy="3354700"/>
          </a:xfrm>
        </p:grpSpPr>
        <p:sp>
          <p:nvSpPr>
            <p:cNvPr id="86025" name="Rectangle 13"/>
            <p:cNvSpPr>
              <a:spLocks noChangeArrowheads="1"/>
            </p:cNvSpPr>
            <p:nvPr/>
          </p:nvSpPr>
          <p:spPr bwMode="auto">
            <a:xfrm>
              <a:off x="6705965" y="5943600"/>
              <a:ext cx="2260235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Many-to-Many</a:t>
              </a:r>
            </a:p>
          </p:txBody>
        </p:sp>
        <p:sp>
          <p:nvSpPr>
            <p:cNvPr id="86026" name="Freeform 14"/>
            <p:cNvSpPr>
              <a:spLocks/>
            </p:cNvSpPr>
            <p:nvPr/>
          </p:nvSpPr>
          <p:spPr bwMode="auto">
            <a:xfrm>
              <a:off x="7216775" y="3752850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5"/>
            <p:cNvSpPr>
              <a:spLocks/>
            </p:cNvSpPr>
            <p:nvPr/>
          </p:nvSpPr>
          <p:spPr bwMode="auto">
            <a:xfrm>
              <a:off x="7859713" y="3752850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2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6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69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69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6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2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Line 30"/>
            <p:cNvSpPr>
              <a:spLocks noChangeShapeType="1"/>
            </p:cNvSpPr>
            <p:nvPr/>
          </p:nvSpPr>
          <p:spPr bwMode="auto">
            <a:xfrm>
              <a:off x="7366000" y="4105275"/>
              <a:ext cx="630238" cy="873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Line 31"/>
            <p:cNvSpPr>
              <a:spLocks noChangeShapeType="1"/>
            </p:cNvSpPr>
            <p:nvPr/>
          </p:nvSpPr>
          <p:spPr bwMode="auto">
            <a:xfrm>
              <a:off x="7407275" y="4486275"/>
              <a:ext cx="649288" cy="873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Line 32"/>
            <p:cNvSpPr>
              <a:spLocks noChangeShapeType="1"/>
            </p:cNvSpPr>
            <p:nvPr/>
          </p:nvSpPr>
          <p:spPr bwMode="auto">
            <a:xfrm flipV="1">
              <a:off x="7386638" y="4152900"/>
              <a:ext cx="609600" cy="1054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Line 33"/>
            <p:cNvSpPr>
              <a:spLocks noChangeShapeType="1"/>
            </p:cNvSpPr>
            <p:nvPr/>
          </p:nvSpPr>
          <p:spPr bwMode="auto">
            <a:xfrm>
              <a:off x="7366000" y="4465638"/>
              <a:ext cx="669925" cy="930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32" name="Group 51"/>
            <p:cNvGrpSpPr>
              <a:grpSpLocks/>
            </p:cNvGrpSpPr>
            <p:nvPr/>
          </p:nvGrpSpPr>
          <p:grpSpPr bwMode="auto">
            <a:xfrm>
              <a:off x="7324725" y="4049713"/>
              <a:ext cx="87313" cy="1585912"/>
              <a:chOff x="3189" y="2551"/>
              <a:chExt cx="55" cy="999"/>
            </a:xfrm>
          </p:grpSpPr>
          <p:sp>
            <p:nvSpPr>
              <p:cNvPr id="86043" name="Oval 52"/>
              <p:cNvSpPr>
                <a:spLocks noChangeArrowheads="1"/>
              </p:cNvSpPr>
              <p:nvPr/>
            </p:nvSpPr>
            <p:spPr bwMode="auto">
              <a:xfrm>
                <a:off x="3189" y="255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4" name="Oval 53"/>
              <p:cNvSpPr>
                <a:spLocks noChangeArrowheads="1"/>
              </p:cNvSpPr>
              <p:nvPr/>
            </p:nvSpPr>
            <p:spPr bwMode="auto">
              <a:xfrm>
                <a:off x="3189" y="278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5" name="Oval 54"/>
              <p:cNvSpPr>
                <a:spLocks noChangeArrowheads="1"/>
              </p:cNvSpPr>
              <p:nvPr/>
            </p:nvSpPr>
            <p:spPr bwMode="auto">
              <a:xfrm>
                <a:off x="3189" y="301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6" name="Oval 55"/>
              <p:cNvSpPr>
                <a:spLocks noChangeArrowheads="1"/>
              </p:cNvSpPr>
              <p:nvPr/>
            </p:nvSpPr>
            <p:spPr bwMode="auto">
              <a:xfrm>
                <a:off x="3189" y="325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7" name="Oval 56"/>
              <p:cNvSpPr>
                <a:spLocks noChangeArrowheads="1"/>
              </p:cNvSpPr>
              <p:nvPr/>
            </p:nvSpPr>
            <p:spPr bwMode="auto">
              <a:xfrm>
                <a:off x="3189" y="348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6033" name="Group 72"/>
            <p:cNvGrpSpPr>
              <a:grpSpLocks/>
            </p:cNvGrpSpPr>
            <p:nvPr/>
          </p:nvGrpSpPr>
          <p:grpSpPr bwMode="auto">
            <a:xfrm>
              <a:off x="7994650" y="4133850"/>
              <a:ext cx="87313" cy="1295400"/>
              <a:chOff x="3611" y="2604"/>
              <a:chExt cx="55" cy="816"/>
            </a:xfrm>
          </p:grpSpPr>
          <p:sp>
            <p:nvSpPr>
              <p:cNvPr id="86039" name="Oval 73"/>
              <p:cNvSpPr>
                <a:spLocks noChangeArrowheads="1"/>
              </p:cNvSpPr>
              <p:nvPr/>
            </p:nvSpPr>
            <p:spPr bwMode="auto">
              <a:xfrm>
                <a:off x="3611" y="260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0" name="Oval 74"/>
              <p:cNvSpPr>
                <a:spLocks noChangeArrowheads="1"/>
              </p:cNvSpPr>
              <p:nvPr/>
            </p:nvSpPr>
            <p:spPr bwMode="auto">
              <a:xfrm>
                <a:off x="3611" y="285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1" name="Oval 75"/>
              <p:cNvSpPr>
                <a:spLocks noChangeArrowheads="1"/>
              </p:cNvSpPr>
              <p:nvPr/>
            </p:nvSpPr>
            <p:spPr bwMode="auto">
              <a:xfrm>
                <a:off x="3611" y="310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042" name="Oval 76"/>
              <p:cNvSpPr>
                <a:spLocks noChangeArrowheads="1"/>
              </p:cNvSpPr>
              <p:nvPr/>
            </p:nvSpPr>
            <p:spPr bwMode="auto">
              <a:xfrm>
                <a:off x="3611" y="335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034" name="Freeform 123"/>
            <p:cNvSpPr>
              <a:spLocks/>
            </p:cNvSpPr>
            <p:nvPr/>
          </p:nvSpPr>
          <p:spPr bwMode="auto">
            <a:xfrm>
              <a:off x="7467600" y="3048000"/>
              <a:ext cx="544513" cy="488950"/>
            </a:xfrm>
            <a:custGeom>
              <a:avLst/>
              <a:gdLst>
                <a:gd name="T0" fmla="*/ 0 w 769"/>
                <a:gd name="T1" fmla="*/ 2147483647 h 580"/>
                <a:gd name="T2" fmla="*/ 2147483647 w 769"/>
                <a:gd name="T3" fmla="*/ 0 h 580"/>
                <a:gd name="T4" fmla="*/ 2147483647 w 769"/>
                <a:gd name="T5" fmla="*/ 2147483647 h 580"/>
                <a:gd name="T6" fmla="*/ 2147483647 w 769"/>
                <a:gd name="T7" fmla="*/ 2147483647 h 580"/>
                <a:gd name="T8" fmla="*/ 0 w 769"/>
                <a:gd name="T9" fmla="*/ 2147483647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580"/>
                <a:gd name="T17" fmla="*/ 769 w 769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580">
                  <a:moveTo>
                    <a:pt x="0" y="290"/>
                  </a:moveTo>
                  <a:lnTo>
                    <a:pt x="378" y="0"/>
                  </a:lnTo>
                  <a:lnTo>
                    <a:pt x="768" y="300"/>
                  </a:lnTo>
                  <a:lnTo>
                    <a:pt x="378" y="579"/>
                  </a:lnTo>
                  <a:lnTo>
                    <a:pt x="0" y="2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24"/>
            <p:cNvSpPr>
              <a:spLocks/>
            </p:cNvSpPr>
            <p:nvPr/>
          </p:nvSpPr>
          <p:spPr bwMode="auto">
            <a:xfrm>
              <a:off x="6705600" y="3124200"/>
              <a:ext cx="468313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125"/>
            <p:cNvSpPr>
              <a:spLocks noChangeShapeType="1"/>
            </p:cNvSpPr>
            <p:nvPr/>
          </p:nvSpPr>
          <p:spPr bwMode="auto">
            <a:xfrm flipH="1">
              <a:off x="7173913" y="3276600"/>
              <a:ext cx="3000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Freeform 127"/>
            <p:cNvSpPr>
              <a:spLocks/>
            </p:cNvSpPr>
            <p:nvPr/>
          </p:nvSpPr>
          <p:spPr bwMode="auto">
            <a:xfrm>
              <a:off x="8294688" y="3124200"/>
              <a:ext cx="468312" cy="306388"/>
            </a:xfrm>
            <a:custGeom>
              <a:avLst/>
              <a:gdLst>
                <a:gd name="T0" fmla="*/ 2147483647 w 814"/>
                <a:gd name="T1" fmla="*/ 2147483647 h 295"/>
                <a:gd name="T2" fmla="*/ 2147483647 w 814"/>
                <a:gd name="T3" fmla="*/ 0 h 295"/>
                <a:gd name="T4" fmla="*/ 0 w 814"/>
                <a:gd name="T5" fmla="*/ 0 h 295"/>
                <a:gd name="T6" fmla="*/ 0 w 814"/>
                <a:gd name="T7" fmla="*/ 2147483647 h 295"/>
                <a:gd name="T8" fmla="*/ 2147483647 w 814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295"/>
                <a:gd name="T17" fmla="*/ 814 w 814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295">
                  <a:moveTo>
                    <a:pt x="813" y="294"/>
                  </a:moveTo>
                  <a:lnTo>
                    <a:pt x="813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813" y="2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130"/>
            <p:cNvSpPr>
              <a:spLocks noChangeShapeType="1"/>
            </p:cNvSpPr>
            <p:nvPr/>
          </p:nvSpPr>
          <p:spPr bwMode="auto">
            <a:xfrm flipH="1">
              <a:off x="7981950" y="3273425"/>
              <a:ext cx="30003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206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09C67DE-A164-484F-995D-DE37D19E16F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- summary of basics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strong entities:</a:t>
            </a:r>
          </a:p>
          <a:p>
            <a:pPr lvl="1"/>
            <a:r>
              <a:rPr lang="en-US" altLang="en-US" sz="2800"/>
              <a:t>key -&gt; primary key</a:t>
            </a:r>
          </a:p>
          <a:p>
            <a:r>
              <a:rPr lang="en-US" altLang="en-US" sz="2800"/>
              <a:t>(binary) relationships:</a:t>
            </a:r>
          </a:p>
          <a:p>
            <a:pPr lvl="1"/>
            <a:r>
              <a:rPr lang="en-US" altLang="en-US" sz="2800"/>
              <a:t>get keys from all participating entities - pr. key:</a:t>
            </a:r>
          </a:p>
          <a:p>
            <a:pPr lvl="1"/>
            <a:r>
              <a:rPr lang="en-US" altLang="en-US" sz="2800"/>
              <a:t>1-to-1 -&gt; either key (other: </a:t>
            </a:r>
            <a:r>
              <a:rPr lang="ja-JP" altLang="en-US" sz="2800"/>
              <a:t>‘</a:t>
            </a:r>
            <a:r>
              <a:rPr lang="en-US" altLang="ja-JP" sz="2800"/>
              <a:t>cand. key</a:t>
            </a:r>
            <a:r>
              <a:rPr lang="ja-JP" altLang="en-US" sz="2800"/>
              <a:t>’</a:t>
            </a:r>
            <a:r>
              <a:rPr lang="en-US" altLang="ja-JP" sz="2800"/>
              <a:t>)</a:t>
            </a:r>
          </a:p>
          <a:p>
            <a:pPr lvl="1"/>
            <a:r>
              <a:rPr lang="en-US" altLang="en-US" sz="2800"/>
              <a:t>1-to-N -&gt; the key of the </a:t>
            </a:r>
            <a:r>
              <a:rPr lang="ja-JP" altLang="en-US" sz="2800"/>
              <a:t>‘</a:t>
            </a:r>
            <a:r>
              <a:rPr lang="en-US" altLang="ja-JP" sz="2800"/>
              <a:t>N</a:t>
            </a:r>
            <a:r>
              <a:rPr lang="ja-JP" altLang="en-US" sz="2800"/>
              <a:t>’</a:t>
            </a:r>
            <a:r>
              <a:rPr lang="en-US" altLang="ja-JP" sz="2800"/>
              <a:t> part</a:t>
            </a:r>
          </a:p>
          <a:p>
            <a:pPr lvl="1"/>
            <a:r>
              <a:rPr lang="en-US" altLang="en-US" sz="2800"/>
              <a:t>M-to-N -&gt; both keys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54222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5E456CC9-8816-4488-BFAF-75E3FCDF82D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subtle point (1-to-many)</a:t>
            </a: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3503614" y="1828800"/>
            <a:ext cx="4814887" cy="1600200"/>
            <a:chOff x="2110" y="868"/>
            <a:chExt cx="3659" cy="1360"/>
          </a:xfrm>
        </p:grpSpPr>
        <p:sp>
          <p:nvSpPr>
            <p:cNvPr id="88068" name="Freeform 5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9" name="Freeform 6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0" name="Group 7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88100" name="Freeform 8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1" name="Rectangle 9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88071" name="Rectangle 10"/>
            <p:cNvSpPr>
              <a:spLocks noChangeArrowheads="1"/>
            </p:cNvSpPr>
            <p:nvPr/>
          </p:nvSpPr>
          <p:spPr bwMode="auto">
            <a:xfrm>
              <a:off x="5220" y="1344"/>
              <a:ext cx="54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88072" name="Rectangle 11"/>
            <p:cNvSpPr>
              <a:spLocks noChangeArrowheads="1"/>
            </p:cNvSpPr>
            <p:nvPr/>
          </p:nvSpPr>
          <p:spPr bwMode="auto">
            <a:xfrm>
              <a:off x="4420" y="1352"/>
              <a:ext cx="3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88073" name="Group 12"/>
            <p:cNvGrpSpPr>
              <a:grpSpLocks/>
            </p:cNvGrpSpPr>
            <p:nvPr/>
          </p:nvGrpSpPr>
          <p:grpSpPr bwMode="auto">
            <a:xfrm>
              <a:off x="3663" y="868"/>
              <a:ext cx="459" cy="327"/>
              <a:chOff x="3663" y="868"/>
              <a:chExt cx="459" cy="327"/>
            </a:xfrm>
          </p:grpSpPr>
          <p:sp>
            <p:nvSpPr>
              <p:cNvPr id="88098" name="Freeform 13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9" name="Rectangle 14"/>
              <p:cNvSpPr>
                <a:spLocks noChangeArrowheads="1"/>
              </p:cNvSpPr>
              <p:nvPr/>
            </p:nvSpPr>
            <p:spPr bwMode="auto">
              <a:xfrm>
                <a:off x="3665" y="930"/>
                <a:ext cx="4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88074" name="Group 15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88092" name="Freeform 16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3" name="Freeform 17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Freeform 18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5" name="Rectangle 19"/>
              <p:cNvSpPr>
                <a:spLocks noChangeArrowheads="1"/>
              </p:cNvSpPr>
              <p:nvPr/>
            </p:nvSpPr>
            <p:spPr bwMode="auto">
              <a:xfrm>
                <a:off x="3021" y="1354"/>
                <a:ext cx="28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88096" name="Rectangle 20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7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88097" name="Rectangle 21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5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88075" name="Group 22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88090" name="Rectangle 23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88091" name="Freeform 24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6" name="Freeform 25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077" name="Group 26"/>
            <p:cNvGrpSpPr>
              <a:grpSpLocks/>
            </p:cNvGrpSpPr>
            <p:nvPr/>
          </p:nvGrpSpPr>
          <p:grpSpPr bwMode="auto">
            <a:xfrm>
              <a:off x="2369" y="1818"/>
              <a:ext cx="825" cy="304"/>
              <a:chOff x="2369" y="1818"/>
              <a:chExt cx="825" cy="304"/>
            </a:xfrm>
          </p:grpSpPr>
          <p:sp>
            <p:nvSpPr>
              <p:cNvPr id="88088" name="Freeform 27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Rectangle 28"/>
              <p:cNvSpPr>
                <a:spLocks noChangeArrowheads="1"/>
              </p:cNvSpPr>
              <p:nvPr/>
            </p:nvSpPr>
            <p:spPr bwMode="auto">
              <a:xfrm>
                <a:off x="2381" y="1863"/>
                <a:ext cx="81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88078" name="Rectangle 29"/>
            <p:cNvSpPr>
              <a:spLocks noChangeArrowheads="1"/>
            </p:cNvSpPr>
            <p:nvPr/>
          </p:nvSpPr>
          <p:spPr bwMode="auto">
            <a:xfrm>
              <a:off x="4566" y="1872"/>
              <a:ext cx="9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88079" name="Line 30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Line 31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Line 32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Line 33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3" name="Line 34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Line 35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5" name="Line 36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6" name="Line 37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7" name="Line 38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095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720C01B2-0A5F-4C9C-B7A6-59F1F460B8D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209800" y="5200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648200" y="52006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-152400"/>
            <a:ext cx="82296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Translating ER with Key Constraints</a:t>
            </a:r>
          </a:p>
        </p:txBody>
      </p:sp>
      <p:sp>
        <p:nvSpPr>
          <p:cNvPr id="89093" name="Rectangle 6"/>
          <p:cNvSpPr>
            <a:spLocks noChangeArrowheads="1"/>
          </p:cNvSpPr>
          <p:nvPr/>
        </p:nvSpPr>
        <p:spPr bwMode="auto">
          <a:xfrm>
            <a:off x="1524000" y="2305051"/>
            <a:ext cx="4495800" cy="411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Manages(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ssn    CHAR(11),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since  DATE,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 PRIMARY KEY  (did)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FOREIGN KEY (ssn)     REFERENCES Employees,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 FOREIGN KEY (did) REFERENCES Departments)</a:t>
            </a:r>
          </a:p>
        </p:txBody>
      </p:sp>
      <p:grpSp>
        <p:nvGrpSpPr>
          <p:cNvPr id="89094" name="Group 9"/>
          <p:cNvGrpSpPr>
            <a:grpSpLocks/>
          </p:cNvGrpSpPr>
          <p:nvPr/>
        </p:nvGrpSpPr>
        <p:grpSpPr bwMode="auto">
          <a:xfrm>
            <a:off x="3352800" y="646113"/>
            <a:ext cx="4814888" cy="1600200"/>
            <a:chOff x="2110" y="868"/>
            <a:chExt cx="3659" cy="1360"/>
          </a:xfrm>
        </p:grpSpPr>
        <p:sp>
          <p:nvSpPr>
            <p:cNvPr id="89099" name="Freeform 10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Freeform 11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01" name="Group 12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89131" name="Freeform 13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2" name="Rectangle 14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89102" name="Rectangle 15"/>
            <p:cNvSpPr>
              <a:spLocks noChangeArrowheads="1"/>
            </p:cNvSpPr>
            <p:nvPr/>
          </p:nvSpPr>
          <p:spPr bwMode="auto">
            <a:xfrm>
              <a:off x="5220" y="1344"/>
              <a:ext cx="54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89103" name="Rectangle 16"/>
            <p:cNvSpPr>
              <a:spLocks noChangeArrowheads="1"/>
            </p:cNvSpPr>
            <p:nvPr/>
          </p:nvSpPr>
          <p:spPr bwMode="auto">
            <a:xfrm>
              <a:off x="4420" y="1352"/>
              <a:ext cx="3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89104" name="Group 17"/>
            <p:cNvGrpSpPr>
              <a:grpSpLocks/>
            </p:cNvGrpSpPr>
            <p:nvPr/>
          </p:nvGrpSpPr>
          <p:grpSpPr bwMode="auto">
            <a:xfrm>
              <a:off x="3663" y="868"/>
              <a:ext cx="459" cy="327"/>
              <a:chOff x="3663" y="868"/>
              <a:chExt cx="459" cy="327"/>
            </a:xfrm>
          </p:grpSpPr>
          <p:sp>
            <p:nvSpPr>
              <p:cNvPr id="89129" name="Freeform 18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0" name="Rectangle 19"/>
              <p:cNvSpPr>
                <a:spLocks noChangeArrowheads="1"/>
              </p:cNvSpPr>
              <p:nvPr/>
            </p:nvSpPr>
            <p:spPr bwMode="auto">
              <a:xfrm>
                <a:off x="3665" y="930"/>
                <a:ext cx="4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89105" name="Group 20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89123" name="Freeform 21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4" name="Freeform 22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5" name="Freeform 23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6" name="Rectangle 24"/>
              <p:cNvSpPr>
                <a:spLocks noChangeArrowheads="1"/>
              </p:cNvSpPr>
              <p:nvPr/>
            </p:nvSpPr>
            <p:spPr bwMode="auto">
              <a:xfrm>
                <a:off x="3021" y="1354"/>
                <a:ext cx="28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89127" name="Rectangle 25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7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89128" name="Rectangle 26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5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89106" name="Group 27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89121" name="Rectangle 28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89122" name="Freeform 29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07" name="Freeform 30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2369" y="1818"/>
              <a:ext cx="825" cy="304"/>
              <a:chOff x="2369" y="1818"/>
              <a:chExt cx="825" cy="304"/>
            </a:xfrm>
          </p:grpSpPr>
          <p:sp>
            <p:nvSpPr>
              <p:cNvPr id="89119" name="Freeform 32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0" name="Rectangle 33"/>
              <p:cNvSpPr>
                <a:spLocks noChangeArrowheads="1"/>
              </p:cNvSpPr>
              <p:nvPr/>
            </p:nvSpPr>
            <p:spPr bwMode="auto">
              <a:xfrm>
                <a:off x="2381" y="1863"/>
                <a:ext cx="81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89109" name="Rectangle 34"/>
            <p:cNvSpPr>
              <a:spLocks noChangeArrowheads="1"/>
            </p:cNvSpPr>
            <p:nvPr/>
          </p:nvSpPr>
          <p:spPr bwMode="auto">
            <a:xfrm>
              <a:off x="4566" y="1872"/>
              <a:ext cx="9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89110" name="Line 35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1" name="Line 36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2" name="Line 37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Line 38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Line 39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5" name="Line 40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Line 41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7" name="Line 42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8" name="Line 43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5" name="Rectangle 45"/>
          <p:cNvSpPr>
            <a:spLocks noChangeArrowheads="1"/>
          </p:cNvSpPr>
          <p:nvPr/>
        </p:nvSpPr>
        <p:spPr bwMode="auto">
          <a:xfrm>
            <a:off x="6146800" y="2300289"/>
            <a:ext cx="4495800" cy="2657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Departments(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did	    INTEGER),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 dname   CHAR(20),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 budget  REAL,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PRIMARY KEY  (did)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89096" name="AutoShape 46"/>
          <p:cNvSpPr>
            <a:spLocks noChangeArrowheads="1"/>
          </p:cNvSpPr>
          <p:nvPr/>
        </p:nvSpPr>
        <p:spPr bwMode="auto">
          <a:xfrm rot="1393423">
            <a:off x="7856538" y="1995489"/>
            <a:ext cx="322262" cy="280987"/>
          </a:xfrm>
          <a:prstGeom prst="rightArrow">
            <a:avLst>
              <a:gd name="adj1" fmla="val 50000"/>
              <a:gd name="adj2" fmla="val 519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097" name="AutoShape 47"/>
          <p:cNvSpPr>
            <a:spLocks noChangeArrowheads="1"/>
          </p:cNvSpPr>
          <p:nvPr/>
        </p:nvSpPr>
        <p:spPr bwMode="auto">
          <a:xfrm rot="7830202">
            <a:off x="4877594" y="2029619"/>
            <a:ext cx="355600" cy="204788"/>
          </a:xfrm>
          <a:prstGeom prst="rightArrow">
            <a:avLst>
              <a:gd name="adj1" fmla="val 50000"/>
              <a:gd name="adj2" fmla="val 522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098" name="Text Box 48"/>
          <p:cNvSpPr txBox="1">
            <a:spLocks noChangeArrowheads="1"/>
          </p:cNvSpPr>
          <p:nvPr/>
        </p:nvSpPr>
        <p:spPr bwMode="auto">
          <a:xfrm>
            <a:off x="6973888" y="5835651"/>
            <a:ext cx="3645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Two-table-solution</a:t>
            </a:r>
          </a:p>
        </p:txBody>
      </p:sp>
    </p:spTree>
    <p:extLst>
      <p:ext uri="{BB962C8B-B14F-4D97-AF65-F5344CB8AC3E}">
        <p14:creationId xmlns:p14="http://schemas.microsoft.com/office/powerpoint/2010/main" val="3922678879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C855D1E-A5A4-45D2-BB8D-3B12A4B89BA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Relational Database: Definitions</a:t>
            </a: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33600" y="1333500"/>
            <a:ext cx="7747000" cy="41910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3200" i="1">
                <a:solidFill>
                  <a:srgbClr val="CF0E30"/>
                </a:solidFill>
              </a:rPr>
              <a:t>Relation:</a:t>
            </a:r>
            <a:r>
              <a:rPr lang="en-US" altLang="en-US" sz="3200"/>
              <a:t> made up of 2 parts:</a:t>
            </a:r>
            <a:endParaRPr lang="en-US" altLang="en-US" sz="3200" i="1">
              <a:solidFill>
                <a:srgbClr val="CF0E30"/>
              </a:solidFill>
            </a:endParaRPr>
          </a:p>
          <a:p>
            <a:pPr lvl="1"/>
            <a:r>
              <a:rPr lang="en-US" altLang="en-US" sz="3200" i="1">
                <a:solidFill>
                  <a:srgbClr val="CF0E30"/>
                </a:solidFill>
              </a:rPr>
              <a:t>Schema </a:t>
            </a:r>
            <a:r>
              <a:rPr lang="en-US" altLang="en-US" sz="3200"/>
              <a:t>:</a:t>
            </a:r>
            <a:r>
              <a:rPr lang="en-US" altLang="en-US" sz="3200" i="1"/>
              <a:t> </a:t>
            </a:r>
            <a:r>
              <a:rPr lang="en-US" altLang="en-US" sz="3200"/>
              <a:t>specifies</a:t>
            </a:r>
            <a:r>
              <a:rPr lang="en-US" altLang="en-US" sz="3200" i="1"/>
              <a:t> </a:t>
            </a:r>
            <a:r>
              <a:rPr lang="en-US" altLang="en-US" sz="3200"/>
              <a:t>name of relation, plus name and type of each column. </a:t>
            </a:r>
          </a:p>
          <a:p>
            <a:pPr lvl="1"/>
            <a:r>
              <a:rPr lang="en-US" altLang="en-US" sz="3200" i="1">
                <a:solidFill>
                  <a:srgbClr val="CF0E30"/>
                </a:solidFill>
              </a:rPr>
              <a:t>Instance</a:t>
            </a:r>
            <a:r>
              <a:rPr lang="en-US" altLang="en-US" sz="3200"/>
              <a:t> : a </a:t>
            </a:r>
            <a:r>
              <a:rPr lang="en-US" altLang="en-US" sz="3200" i="1">
                <a:solidFill>
                  <a:srgbClr val="CF0E30"/>
                </a:solidFill>
              </a:rPr>
              <a:t>table</a:t>
            </a:r>
            <a:r>
              <a:rPr lang="en-US" altLang="en-US" sz="3200">
                <a:solidFill>
                  <a:srgbClr val="CF0E30"/>
                </a:solidFill>
              </a:rPr>
              <a:t>,</a:t>
            </a:r>
            <a:r>
              <a:rPr lang="en-US" altLang="en-US" sz="3200"/>
              <a:t> with rows and columns.</a:t>
            </a:r>
          </a:p>
          <a:p>
            <a:pPr lvl="2"/>
            <a:r>
              <a:rPr lang="en-US" altLang="en-US" sz="2800"/>
              <a:t>#rows = </a:t>
            </a:r>
            <a:r>
              <a:rPr lang="en-US" altLang="en-US" sz="2800" i="1"/>
              <a:t>cardinality</a:t>
            </a:r>
            <a:endParaRPr lang="en-US" altLang="en-US" sz="2800"/>
          </a:p>
          <a:p>
            <a:pPr lvl="2"/>
            <a:r>
              <a:rPr lang="en-US" altLang="en-US" sz="2800"/>
              <a:t>#fields = </a:t>
            </a:r>
            <a:r>
              <a:rPr lang="en-US" altLang="en-US" sz="2800" i="1"/>
              <a:t>degree / arity</a:t>
            </a:r>
            <a:endParaRPr lang="en-US" altLang="en-US" sz="2400"/>
          </a:p>
        </p:txBody>
      </p:sp>
      <p:graphicFrame>
        <p:nvGraphicFramePr>
          <p:cNvPr id="23558" name="Object 2"/>
          <p:cNvGraphicFramePr>
            <a:graphicFrameLocks noChangeAspect="1"/>
          </p:cNvGraphicFramePr>
          <p:nvPr/>
        </p:nvGraphicFramePr>
        <p:xfrm>
          <a:off x="6672263" y="5216526"/>
          <a:ext cx="33639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235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5216526"/>
                        <a:ext cx="3363912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Left Brace 8"/>
          <p:cNvSpPr>
            <a:spLocks/>
          </p:cNvSpPr>
          <p:nvPr/>
        </p:nvSpPr>
        <p:spPr bwMode="auto">
          <a:xfrm>
            <a:off x="6172200" y="5562600"/>
            <a:ext cx="292100" cy="635000"/>
          </a:xfrm>
          <a:prstGeom prst="leftBrace">
            <a:avLst>
              <a:gd name="adj1" fmla="val 8333"/>
              <a:gd name="adj2" fmla="val 50000"/>
            </a:avLst>
          </a:prstGeom>
          <a:noFill/>
          <a:ln w="635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0" name="Left Brace 9"/>
          <p:cNvSpPr>
            <a:spLocks/>
          </p:cNvSpPr>
          <p:nvPr/>
        </p:nvSpPr>
        <p:spPr bwMode="auto">
          <a:xfrm>
            <a:off x="5842000" y="5194300"/>
            <a:ext cx="304800" cy="330200"/>
          </a:xfrm>
          <a:prstGeom prst="leftBrace">
            <a:avLst>
              <a:gd name="adj1" fmla="val 8331"/>
              <a:gd name="adj2" fmla="val 50000"/>
            </a:avLst>
          </a:prstGeom>
          <a:noFill/>
          <a:ln w="635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13925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CA1CFDFD-ABB2-4CF4-BD99-B5CEBC1C2B7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209800" y="5200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648200" y="52006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-152400"/>
            <a:ext cx="82296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Translating ER with Key Constraints</a:t>
            </a:r>
          </a:p>
        </p:txBody>
      </p:sp>
      <p:sp>
        <p:nvSpPr>
          <p:cNvPr id="91141" name="Rectangle 6"/>
          <p:cNvSpPr>
            <a:spLocks noChangeArrowheads="1"/>
          </p:cNvSpPr>
          <p:nvPr/>
        </p:nvSpPr>
        <p:spPr bwMode="auto">
          <a:xfrm>
            <a:off x="6096001" y="2305051"/>
            <a:ext cx="4429125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ssn    CHAR(11),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since  DATE,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dname  CHAR(20),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 budget REAL,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FOREIGN KEY (ssn) 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REFERENCES Employees)</a:t>
            </a:r>
          </a:p>
        </p:txBody>
      </p:sp>
      <p:grpSp>
        <p:nvGrpSpPr>
          <p:cNvPr id="91142" name="Group 8"/>
          <p:cNvGrpSpPr>
            <a:grpSpLocks/>
          </p:cNvGrpSpPr>
          <p:nvPr/>
        </p:nvGrpSpPr>
        <p:grpSpPr bwMode="auto">
          <a:xfrm>
            <a:off x="3352800" y="646113"/>
            <a:ext cx="4814888" cy="1600200"/>
            <a:chOff x="2110" y="868"/>
            <a:chExt cx="3659" cy="1360"/>
          </a:xfrm>
        </p:grpSpPr>
        <p:sp>
          <p:nvSpPr>
            <p:cNvPr id="91146" name="Freeform 9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Freeform 10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8" name="Group 11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91178" name="Freeform 12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9" name="Rectangle 13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91149" name="Rectangle 14"/>
            <p:cNvSpPr>
              <a:spLocks noChangeArrowheads="1"/>
            </p:cNvSpPr>
            <p:nvPr/>
          </p:nvSpPr>
          <p:spPr bwMode="auto">
            <a:xfrm>
              <a:off x="5220" y="1344"/>
              <a:ext cx="54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91150" name="Rectangle 15"/>
            <p:cNvSpPr>
              <a:spLocks noChangeArrowheads="1"/>
            </p:cNvSpPr>
            <p:nvPr/>
          </p:nvSpPr>
          <p:spPr bwMode="auto">
            <a:xfrm>
              <a:off x="4420" y="1352"/>
              <a:ext cx="3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91151" name="Group 16"/>
            <p:cNvGrpSpPr>
              <a:grpSpLocks/>
            </p:cNvGrpSpPr>
            <p:nvPr/>
          </p:nvGrpSpPr>
          <p:grpSpPr bwMode="auto">
            <a:xfrm>
              <a:off x="3663" y="868"/>
              <a:ext cx="459" cy="327"/>
              <a:chOff x="3663" y="868"/>
              <a:chExt cx="459" cy="327"/>
            </a:xfrm>
          </p:grpSpPr>
          <p:sp>
            <p:nvSpPr>
              <p:cNvPr id="91176" name="Freeform 17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7" name="Rectangle 18"/>
              <p:cNvSpPr>
                <a:spLocks noChangeArrowheads="1"/>
              </p:cNvSpPr>
              <p:nvPr/>
            </p:nvSpPr>
            <p:spPr bwMode="auto">
              <a:xfrm>
                <a:off x="3665" y="930"/>
                <a:ext cx="4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91152" name="Group 19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91170" name="Freeform 20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1" name="Freeform 21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2" name="Freeform 22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3" name="Rectangle 23"/>
              <p:cNvSpPr>
                <a:spLocks noChangeArrowheads="1"/>
              </p:cNvSpPr>
              <p:nvPr/>
            </p:nvSpPr>
            <p:spPr bwMode="auto">
              <a:xfrm>
                <a:off x="3021" y="1354"/>
                <a:ext cx="28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91174" name="Rectangle 24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7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91175" name="Rectangle 25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5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91153" name="Group 26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91168" name="Rectangle 27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91169" name="Freeform 28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54" name="Freeform 29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55" name="Group 30"/>
            <p:cNvGrpSpPr>
              <a:grpSpLocks/>
            </p:cNvGrpSpPr>
            <p:nvPr/>
          </p:nvGrpSpPr>
          <p:grpSpPr bwMode="auto">
            <a:xfrm>
              <a:off x="2369" y="1818"/>
              <a:ext cx="825" cy="304"/>
              <a:chOff x="2369" y="1818"/>
              <a:chExt cx="825" cy="304"/>
            </a:xfrm>
          </p:grpSpPr>
          <p:sp>
            <p:nvSpPr>
              <p:cNvPr id="91166" name="Freeform 31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7" name="Rectangle 32"/>
              <p:cNvSpPr>
                <a:spLocks noChangeArrowheads="1"/>
              </p:cNvSpPr>
              <p:nvPr/>
            </p:nvSpPr>
            <p:spPr bwMode="auto">
              <a:xfrm>
                <a:off x="2381" y="1863"/>
                <a:ext cx="81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91156" name="Rectangle 33"/>
            <p:cNvSpPr>
              <a:spLocks noChangeArrowheads="1"/>
            </p:cNvSpPr>
            <p:nvPr/>
          </p:nvSpPr>
          <p:spPr bwMode="auto">
            <a:xfrm>
              <a:off x="4566" y="1872"/>
              <a:ext cx="9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91157" name="Line 34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Line 35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Line 36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Line 37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Line 38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Line 39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3" name="Line 40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Line 41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Line 42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3" name="Freeform 45"/>
          <p:cNvSpPr>
            <a:spLocks/>
          </p:cNvSpPr>
          <p:nvPr/>
        </p:nvSpPr>
        <p:spPr bwMode="auto">
          <a:xfrm>
            <a:off x="4943476" y="501650"/>
            <a:ext cx="3476625" cy="1811338"/>
          </a:xfrm>
          <a:custGeom>
            <a:avLst/>
            <a:gdLst>
              <a:gd name="T0" fmla="*/ 2147483647 w 2190"/>
              <a:gd name="T1" fmla="*/ 2147483647 h 1141"/>
              <a:gd name="T2" fmla="*/ 2147483647 w 2190"/>
              <a:gd name="T3" fmla="*/ 2147483647 h 1141"/>
              <a:gd name="T4" fmla="*/ 2147483647 w 2190"/>
              <a:gd name="T5" fmla="*/ 2147483647 h 1141"/>
              <a:gd name="T6" fmla="*/ 2147483647 w 2190"/>
              <a:gd name="T7" fmla="*/ 2147483647 h 1141"/>
              <a:gd name="T8" fmla="*/ 2147483647 w 2190"/>
              <a:gd name="T9" fmla="*/ 2147483647 h 1141"/>
              <a:gd name="T10" fmla="*/ 2147483647 w 2190"/>
              <a:gd name="T11" fmla="*/ 0 h 1141"/>
              <a:gd name="T12" fmla="*/ 2147483647 w 2190"/>
              <a:gd name="T13" fmla="*/ 2147483647 h 1141"/>
              <a:gd name="T14" fmla="*/ 2147483647 w 2190"/>
              <a:gd name="T15" fmla="*/ 2147483647 h 1141"/>
              <a:gd name="T16" fmla="*/ 2147483647 w 2190"/>
              <a:gd name="T17" fmla="*/ 2147483647 h 1141"/>
              <a:gd name="T18" fmla="*/ 2147483647 w 2190"/>
              <a:gd name="T19" fmla="*/ 2147483647 h 1141"/>
              <a:gd name="T20" fmla="*/ 2147483647 w 2190"/>
              <a:gd name="T21" fmla="*/ 2147483647 h 1141"/>
              <a:gd name="T22" fmla="*/ 2147483647 w 2190"/>
              <a:gd name="T23" fmla="*/ 2147483647 h 1141"/>
              <a:gd name="T24" fmla="*/ 2147483647 w 2190"/>
              <a:gd name="T25" fmla="*/ 2147483647 h 1141"/>
              <a:gd name="T26" fmla="*/ 2147483647 w 2190"/>
              <a:gd name="T27" fmla="*/ 2147483647 h 1141"/>
              <a:gd name="T28" fmla="*/ 2147483647 w 2190"/>
              <a:gd name="T29" fmla="*/ 2147483647 h 1141"/>
              <a:gd name="T30" fmla="*/ 2147483647 w 2190"/>
              <a:gd name="T31" fmla="*/ 2147483647 h 1141"/>
              <a:gd name="T32" fmla="*/ 2147483647 w 2190"/>
              <a:gd name="T33" fmla="*/ 2147483647 h 1141"/>
              <a:gd name="T34" fmla="*/ 2147483647 w 2190"/>
              <a:gd name="T35" fmla="*/ 2147483647 h 1141"/>
              <a:gd name="T36" fmla="*/ 2147483647 w 2190"/>
              <a:gd name="T37" fmla="*/ 2147483647 h 1141"/>
              <a:gd name="T38" fmla="*/ 2147483647 w 2190"/>
              <a:gd name="T39" fmla="*/ 2147483647 h 1141"/>
              <a:gd name="T40" fmla="*/ 2147483647 w 2190"/>
              <a:gd name="T41" fmla="*/ 2147483647 h 1141"/>
              <a:gd name="T42" fmla="*/ 2147483647 w 2190"/>
              <a:gd name="T43" fmla="*/ 2147483647 h 1141"/>
              <a:gd name="T44" fmla="*/ 2147483647 w 2190"/>
              <a:gd name="T45" fmla="*/ 2147483647 h 1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90"/>
              <a:gd name="T70" fmla="*/ 0 h 1141"/>
              <a:gd name="T71" fmla="*/ 2190 w 2190"/>
              <a:gd name="T72" fmla="*/ 1141 h 11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90" h="1141">
                <a:moveTo>
                  <a:pt x="78" y="958"/>
                </a:moveTo>
                <a:cubicBezTo>
                  <a:pt x="82" y="740"/>
                  <a:pt x="0" y="487"/>
                  <a:pt x="120" y="305"/>
                </a:cubicBezTo>
                <a:cubicBezTo>
                  <a:pt x="142" y="236"/>
                  <a:pt x="160" y="246"/>
                  <a:pt x="215" y="210"/>
                </a:cubicBezTo>
                <a:cubicBezTo>
                  <a:pt x="244" y="168"/>
                  <a:pt x="252" y="173"/>
                  <a:pt x="299" y="158"/>
                </a:cubicBezTo>
                <a:cubicBezTo>
                  <a:pt x="374" y="101"/>
                  <a:pt x="458" y="68"/>
                  <a:pt x="551" y="52"/>
                </a:cubicBezTo>
                <a:cubicBezTo>
                  <a:pt x="616" y="20"/>
                  <a:pt x="691" y="10"/>
                  <a:pt x="762" y="0"/>
                </a:cubicBezTo>
                <a:cubicBezTo>
                  <a:pt x="881" y="3"/>
                  <a:pt x="1001" y="4"/>
                  <a:pt x="1120" y="10"/>
                </a:cubicBezTo>
                <a:cubicBezTo>
                  <a:pt x="1169" y="13"/>
                  <a:pt x="1274" y="54"/>
                  <a:pt x="1309" y="63"/>
                </a:cubicBezTo>
                <a:cubicBezTo>
                  <a:pt x="1414" y="92"/>
                  <a:pt x="1519" y="121"/>
                  <a:pt x="1625" y="147"/>
                </a:cubicBezTo>
                <a:cubicBezTo>
                  <a:pt x="1683" y="161"/>
                  <a:pt x="1708" y="189"/>
                  <a:pt x="1773" y="200"/>
                </a:cubicBezTo>
                <a:cubicBezTo>
                  <a:pt x="1834" y="241"/>
                  <a:pt x="1901" y="264"/>
                  <a:pt x="1962" y="305"/>
                </a:cubicBezTo>
                <a:cubicBezTo>
                  <a:pt x="1973" y="312"/>
                  <a:pt x="1983" y="319"/>
                  <a:pt x="1994" y="326"/>
                </a:cubicBezTo>
                <a:cubicBezTo>
                  <a:pt x="2011" y="337"/>
                  <a:pt x="2046" y="358"/>
                  <a:pt x="2046" y="358"/>
                </a:cubicBezTo>
                <a:cubicBezTo>
                  <a:pt x="2083" y="407"/>
                  <a:pt x="2100" y="461"/>
                  <a:pt x="2152" y="495"/>
                </a:cubicBezTo>
                <a:cubicBezTo>
                  <a:pt x="2159" y="517"/>
                  <a:pt x="2182" y="535"/>
                  <a:pt x="2183" y="558"/>
                </a:cubicBezTo>
                <a:cubicBezTo>
                  <a:pt x="2190" y="710"/>
                  <a:pt x="2190" y="803"/>
                  <a:pt x="2067" y="884"/>
                </a:cubicBezTo>
                <a:cubicBezTo>
                  <a:pt x="2019" y="957"/>
                  <a:pt x="1933" y="987"/>
                  <a:pt x="1857" y="1021"/>
                </a:cubicBezTo>
                <a:cubicBezTo>
                  <a:pt x="1588" y="1141"/>
                  <a:pt x="1526" y="1077"/>
                  <a:pt x="1099" y="1084"/>
                </a:cubicBezTo>
                <a:cubicBezTo>
                  <a:pt x="797" y="1081"/>
                  <a:pt x="495" y="1094"/>
                  <a:pt x="194" y="1074"/>
                </a:cubicBezTo>
                <a:cubicBezTo>
                  <a:pt x="169" y="1072"/>
                  <a:pt x="162" y="1035"/>
                  <a:pt x="141" y="1021"/>
                </a:cubicBezTo>
                <a:cubicBezTo>
                  <a:pt x="130" y="1014"/>
                  <a:pt x="120" y="1007"/>
                  <a:pt x="109" y="1000"/>
                </a:cubicBezTo>
                <a:cubicBezTo>
                  <a:pt x="102" y="989"/>
                  <a:pt x="94" y="979"/>
                  <a:pt x="88" y="968"/>
                </a:cubicBezTo>
                <a:cubicBezTo>
                  <a:pt x="76" y="943"/>
                  <a:pt x="78" y="918"/>
                  <a:pt x="78" y="958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AutoShape 46"/>
          <p:cNvSpPr>
            <a:spLocks noChangeArrowheads="1"/>
          </p:cNvSpPr>
          <p:nvPr/>
        </p:nvSpPr>
        <p:spPr bwMode="auto">
          <a:xfrm rot="18253098">
            <a:off x="8408988" y="1587501"/>
            <a:ext cx="484188" cy="668337"/>
          </a:xfrm>
          <a:prstGeom prst="downArrow">
            <a:avLst>
              <a:gd name="adj1" fmla="val 50000"/>
              <a:gd name="adj2" fmla="val 3450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Text Box 47"/>
          <p:cNvSpPr txBox="1">
            <a:spLocks noChangeArrowheads="1"/>
          </p:cNvSpPr>
          <p:nvPr/>
        </p:nvSpPr>
        <p:spPr bwMode="auto">
          <a:xfrm>
            <a:off x="6684964" y="5835651"/>
            <a:ext cx="3945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Single-table-solution</a:t>
            </a:r>
          </a:p>
        </p:txBody>
      </p:sp>
    </p:spTree>
    <p:extLst>
      <p:ext uri="{BB962C8B-B14F-4D97-AF65-F5344CB8AC3E}">
        <p14:creationId xmlns:p14="http://schemas.microsoft.com/office/powerpoint/2010/main" val="2391633175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144FA3A-AC10-47AD-AEC7-DCC06A9D55F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209800" y="5200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648200" y="52006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-152400"/>
            <a:ext cx="82296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Translating ER with Key Constraints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524000" y="2305051"/>
            <a:ext cx="4495800" cy="411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Manages(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ssn   CHAR(11),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did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since DATE,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 PRIMARY KEY  (did)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FOREIGN KEY (ssn)     REFERENCES Employees,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 FOREIGN KEY (did) REFERENCES Departments)</a:t>
            </a:r>
          </a:p>
        </p:txBody>
      </p:sp>
      <p:sp>
        <p:nvSpPr>
          <p:cNvPr id="93190" name="Oval 7"/>
          <p:cNvSpPr>
            <a:spLocks noChangeArrowheads="1"/>
          </p:cNvSpPr>
          <p:nvPr/>
        </p:nvSpPr>
        <p:spPr bwMode="auto">
          <a:xfrm>
            <a:off x="5410200" y="3143250"/>
            <a:ext cx="8382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Vs.</a:t>
            </a:r>
          </a:p>
        </p:txBody>
      </p:sp>
      <p:grpSp>
        <p:nvGrpSpPr>
          <p:cNvPr id="93191" name="Group 8"/>
          <p:cNvGrpSpPr>
            <a:grpSpLocks/>
          </p:cNvGrpSpPr>
          <p:nvPr/>
        </p:nvGrpSpPr>
        <p:grpSpPr bwMode="auto">
          <a:xfrm>
            <a:off x="3352800" y="646113"/>
            <a:ext cx="4814888" cy="1600200"/>
            <a:chOff x="2110" y="868"/>
            <a:chExt cx="3659" cy="1360"/>
          </a:xfrm>
        </p:grpSpPr>
        <p:sp>
          <p:nvSpPr>
            <p:cNvPr id="93195" name="Freeform 9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Freeform 10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197" name="Group 11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93227" name="Freeform 12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8" name="Rectangle 13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5220" y="1344"/>
              <a:ext cx="54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4420" y="1352"/>
              <a:ext cx="3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93200" name="Group 16"/>
            <p:cNvGrpSpPr>
              <a:grpSpLocks/>
            </p:cNvGrpSpPr>
            <p:nvPr/>
          </p:nvGrpSpPr>
          <p:grpSpPr bwMode="auto">
            <a:xfrm>
              <a:off x="3663" y="868"/>
              <a:ext cx="459" cy="327"/>
              <a:chOff x="3663" y="868"/>
              <a:chExt cx="459" cy="327"/>
            </a:xfrm>
          </p:grpSpPr>
          <p:sp>
            <p:nvSpPr>
              <p:cNvPr id="93225" name="Freeform 17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6" name="Rectangle 18"/>
              <p:cNvSpPr>
                <a:spLocks noChangeArrowheads="1"/>
              </p:cNvSpPr>
              <p:nvPr/>
            </p:nvSpPr>
            <p:spPr bwMode="auto">
              <a:xfrm>
                <a:off x="3665" y="930"/>
                <a:ext cx="4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93201" name="Group 19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93219" name="Freeform 20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0" name="Freeform 21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1" name="Freeform 22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2" name="Rectangle 23"/>
              <p:cNvSpPr>
                <a:spLocks noChangeArrowheads="1"/>
              </p:cNvSpPr>
              <p:nvPr/>
            </p:nvSpPr>
            <p:spPr bwMode="auto">
              <a:xfrm>
                <a:off x="3021" y="1354"/>
                <a:ext cx="28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93223" name="Rectangle 24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7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93224" name="Rectangle 25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5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93202" name="Group 26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93217" name="Rectangle 27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93218" name="Freeform 28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03" name="Freeform 29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04" name="Group 30"/>
            <p:cNvGrpSpPr>
              <a:grpSpLocks/>
            </p:cNvGrpSpPr>
            <p:nvPr/>
          </p:nvGrpSpPr>
          <p:grpSpPr bwMode="auto">
            <a:xfrm>
              <a:off x="2369" y="1818"/>
              <a:ext cx="825" cy="304"/>
              <a:chOff x="2369" y="1818"/>
              <a:chExt cx="825" cy="304"/>
            </a:xfrm>
          </p:grpSpPr>
          <p:sp>
            <p:nvSpPr>
              <p:cNvPr id="93215" name="Freeform 31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6" name="Rectangle 32"/>
              <p:cNvSpPr>
                <a:spLocks noChangeArrowheads="1"/>
              </p:cNvSpPr>
              <p:nvPr/>
            </p:nvSpPr>
            <p:spPr bwMode="auto">
              <a:xfrm>
                <a:off x="2381" y="1863"/>
                <a:ext cx="81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93205" name="Rectangle 33"/>
            <p:cNvSpPr>
              <a:spLocks noChangeArrowheads="1"/>
            </p:cNvSpPr>
            <p:nvPr/>
          </p:nvSpPr>
          <p:spPr bwMode="auto">
            <a:xfrm>
              <a:off x="4566" y="1872"/>
              <a:ext cx="9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93206" name="Line 34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Line 35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Line 36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Line 37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0" name="Line 38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Line 39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Line 40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3" name="Line 41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Line 42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2" name="Freeform 43"/>
          <p:cNvSpPr>
            <a:spLocks/>
          </p:cNvSpPr>
          <p:nvPr/>
        </p:nvSpPr>
        <p:spPr bwMode="auto">
          <a:xfrm>
            <a:off x="4943476" y="501650"/>
            <a:ext cx="3476625" cy="1811338"/>
          </a:xfrm>
          <a:custGeom>
            <a:avLst/>
            <a:gdLst>
              <a:gd name="T0" fmla="*/ 2147483647 w 2190"/>
              <a:gd name="T1" fmla="*/ 2147483647 h 1141"/>
              <a:gd name="T2" fmla="*/ 2147483647 w 2190"/>
              <a:gd name="T3" fmla="*/ 2147483647 h 1141"/>
              <a:gd name="T4" fmla="*/ 2147483647 w 2190"/>
              <a:gd name="T5" fmla="*/ 2147483647 h 1141"/>
              <a:gd name="T6" fmla="*/ 2147483647 w 2190"/>
              <a:gd name="T7" fmla="*/ 2147483647 h 1141"/>
              <a:gd name="T8" fmla="*/ 2147483647 w 2190"/>
              <a:gd name="T9" fmla="*/ 2147483647 h 1141"/>
              <a:gd name="T10" fmla="*/ 2147483647 w 2190"/>
              <a:gd name="T11" fmla="*/ 0 h 1141"/>
              <a:gd name="T12" fmla="*/ 2147483647 w 2190"/>
              <a:gd name="T13" fmla="*/ 2147483647 h 1141"/>
              <a:gd name="T14" fmla="*/ 2147483647 w 2190"/>
              <a:gd name="T15" fmla="*/ 2147483647 h 1141"/>
              <a:gd name="T16" fmla="*/ 2147483647 w 2190"/>
              <a:gd name="T17" fmla="*/ 2147483647 h 1141"/>
              <a:gd name="T18" fmla="*/ 2147483647 w 2190"/>
              <a:gd name="T19" fmla="*/ 2147483647 h 1141"/>
              <a:gd name="T20" fmla="*/ 2147483647 w 2190"/>
              <a:gd name="T21" fmla="*/ 2147483647 h 1141"/>
              <a:gd name="T22" fmla="*/ 2147483647 w 2190"/>
              <a:gd name="T23" fmla="*/ 2147483647 h 1141"/>
              <a:gd name="T24" fmla="*/ 2147483647 w 2190"/>
              <a:gd name="T25" fmla="*/ 2147483647 h 1141"/>
              <a:gd name="T26" fmla="*/ 2147483647 w 2190"/>
              <a:gd name="T27" fmla="*/ 2147483647 h 1141"/>
              <a:gd name="T28" fmla="*/ 2147483647 w 2190"/>
              <a:gd name="T29" fmla="*/ 2147483647 h 1141"/>
              <a:gd name="T30" fmla="*/ 2147483647 w 2190"/>
              <a:gd name="T31" fmla="*/ 2147483647 h 1141"/>
              <a:gd name="T32" fmla="*/ 2147483647 w 2190"/>
              <a:gd name="T33" fmla="*/ 2147483647 h 1141"/>
              <a:gd name="T34" fmla="*/ 2147483647 w 2190"/>
              <a:gd name="T35" fmla="*/ 2147483647 h 1141"/>
              <a:gd name="T36" fmla="*/ 2147483647 w 2190"/>
              <a:gd name="T37" fmla="*/ 2147483647 h 1141"/>
              <a:gd name="T38" fmla="*/ 2147483647 w 2190"/>
              <a:gd name="T39" fmla="*/ 2147483647 h 1141"/>
              <a:gd name="T40" fmla="*/ 2147483647 w 2190"/>
              <a:gd name="T41" fmla="*/ 2147483647 h 1141"/>
              <a:gd name="T42" fmla="*/ 2147483647 w 2190"/>
              <a:gd name="T43" fmla="*/ 2147483647 h 1141"/>
              <a:gd name="T44" fmla="*/ 2147483647 w 2190"/>
              <a:gd name="T45" fmla="*/ 2147483647 h 1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90"/>
              <a:gd name="T70" fmla="*/ 0 h 1141"/>
              <a:gd name="T71" fmla="*/ 2190 w 2190"/>
              <a:gd name="T72" fmla="*/ 1141 h 11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90" h="1141">
                <a:moveTo>
                  <a:pt x="78" y="958"/>
                </a:moveTo>
                <a:cubicBezTo>
                  <a:pt x="82" y="740"/>
                  <a:pt x="0" y="487"/>
                  <a:pt x="120" y="305"/>
                </a:cubicBezTo>
                <a:cubicBezTo>
                  <a:pt x="142" y="236"/>
                  <a:pt x="160" y="246"/>
                  <a:pt x="215" y="210"/>
                </a:cubicBezTo>
                <a:cubicBezTo>
                  <a:pt x="244" y="168"/>
                  <a:pt x="252" y="173"/>
                  <a:pt x="299" y="158"/>
                </a:cubicBezTo>
                <a:cubicBezTo>
                  <a:pt x="374" y="101"/>
                  <a:pt x="458" y="68"/>
                  <a:pt x="551" y="52"/>
                </a:cubicBezTo>
                <a:cubicBezTo>
                  <a:pt x="616" y="20"/>
                  <a:pt x="691" y="10"/>
                  <a:pt x="762" y="0"/>
                </a:cubicBezTo>
                <a:cubicBezTo>
                  <a:pt x="881" y="3"/>
                  <a:pt x="1001" y="4"/>
                  <a:pt x="1120" y="10"/>
                </a:cubicBezTo>
                <a:cubicBezTo>
                  <a:pt x="1169" y="13"/>
                  <a:pt x="1274" y="54"/>
                  <a:pt x="1309" y="63"/>
                </a:cubicBezTo>
                <a:cubicBezTo>
                  <a:pt x="1414" y="92"/>
                  <a:pt x="1519" y="121"/>
                  <a:pt x="1625" y="147"/>
                </a:cubicBezTo>
                <a:cubicBezTo>
                  <a:pt x="1683" y="161"/>
                  <a:pt x="1708" y="189"/>
                  <a:pt x="1773" y="200"/>
                </a:cubicBezTo>
                <a:cubicBezTo>
                  <a:pt x="1834" y="241"/>
                  <a:pt x="1901" y="264"/>
                  <a:pt x="1962" y="305"/>
                </a:cubicBezTo>
                <a:cubicBezTo>
                  <a:pt x="1973" y="312"/>
                  <a:pt x="1983" y="319"/>
                  <a:pt x="1994" y="326"/>
                </a:cubicBezTo>
                <a:cubicBezTo>
                  <a:pt x="2011" y="337"/>
                  <a:pt x="2046" y="358"/>
                  <a:pt x="2046" y="358"/>
                </a:cubicBezTo>
                <a:cubicBezTo>
                  <a:pt x="2083" y="407"/>
                  <a:pt x="2100" y="461"/>
                  <a:pt x="2152" y="495"/>
                </a:cubicBezTo>
                <a:cubicBezTo>
                  <a:pt x="2159" y="517"/>
                  <a:pt x="2182" y="535"/>
                  <a:pt x="2183" y="558"/>
                </a:cubicBezTo>
                <a:cubicBezTo>
                  <a:pt x="2190" y="710"/>
                  <a:pt x="2190" y="803"/>
                  <a:pt x="2067" y="884"/>
                </a:cubicBezTo>
                <a:cubicBezTo>
                  <a:pt x="2019" y="957"/>
                  <a:pt x="1933" y="987"/>
                  <a:pt x="1857" y="1021"/>
                </a:cubicBezTo>
                <a:cubicBezTo>
                  <a:pt x="1588" y="1141"/>
                  <a:pt x="1526" y="1077"/>
                  <a:pt x="1099" y="1084"/>
                </a:cubicBezTo>
                <a:cubicBezTo>
                  <a:pt x="797" y="1081"/>
                  <a:pt x="495" y="1094"/>
                  <a:pt x="194" y="1074"/>
                </a:cubicBezTo>
                <a:cubicBezTo>
                  <a:pt x="169" y="1072"/>
                  <a:pt x="162" y="1035"/>
                  <a:pt x="141" y="1021"/>
                </a:cubicBezTo>
                <a:cubicBezTo>
                  <a:pt x="130" y="1014"/>
                  <a:pt x="120" y="1007"/>
                  <a:pt x="109" y="1000"/>
                </a:cubicBezTo>
                <a:cubicBezTo>
                  <a:pt x="102" y="989"/>
                  <a:pt x="94" y="979"/>
                  <a:pt x="88" y="968"/>
                </a:cubicBezTo>
                <a:cubicBezTo>
                  <a:pt x="76" y="943"/>
                  <a:pt x="78" y="918"/>
                  <a:pt x="78" y="958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AutoShape 44"/>
          <p:cNvSpPr>
            <a:spLocks noChangeArrowheads="1"/>
          </p:cNvSpPr>
          <p:nvPr/>
        </p:nvSpPr>
        <p:spPr bwMode="auto">
          <a:xfrm rot="18253098">
            <a:off x="8408988" y="1587501"/>
            <a:ext cx="484188" cy="668337"/>
          </a:xfrm>
          <a:prstGeom prst="downArrow">
            <a:avLst>
              <a:gd name="adj1" fmla="val 50000"/>
              <a:gd name="adj2" fmla="val 3450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3194" name="Rectangle 45"/>
          <p:cNvSpPr>
            <a:spLocks noChangeArrowheads="1"/>
          </p:cNvSpPr>
          <p:nvPr/>
        </p:nvSpPr>
        <p:spPr bwMode="auto">
          <a:xfrm>
            <a:off x="6096001" y="2305051"/>
            <a:ext cx="4429125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ssn    CHAR(11),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since  DATE,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dname  CHAR(20),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Lucida Console" panose="020B0609040504020204" pitchFamily="49" charset="0"/>
              </a:rPr>
              <a:t> budget REAL,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FOREIGN KEY (ssn) 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REFERENCES Employees)</a:t>
            </a:r>
          </a:p>
        </p:txBody>
      </p:sp>
    </p:spTree>
    <p:extLst>
      <p:ext uri="{BB962C8B-B14F-4D97-AF65-F5344CB8AC3E}">
        <p14:creationId xmlns:p14="http://schemas.microsoft.com/office/powerpoint/2010/main" val="1024766437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90F56B1D-C538-400E-B49B-630E2995775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 and cons?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011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C7DA1E6-0891-4460-94DD-18F58F930D9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0" y="111125"/>
            <a:ext cx="7772400" cy="1143000"/>
          </a:xfrm>
        </p:spPr>
        <p:txBody>
          <a:bodyPr/>
          <a:lstStyle/>
          <a:p>
            <a:r>
              <a:rPr lang="en-US" altLang="en-US"/>
              <a:t>Drill: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47838"/>
            <a:ext cx="7772400" cy="4348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if the toy department has no manager (yet) ?</a:t>
            </a:r>
          </a:p>
        </p:txBody>
      </p:sp>
      <p:sp>
        <p:nvSpPr>
          <p:cNvPr id="96260" name="Rectangle 62"/>
          <p:cNvSpPr>
            <a:spLocks noChangeArrowheads="1"/>
          </p:cNvSpPr>
          <p:nvPr/>
        </p:nvSpPr>
        <p:spPr bwMode="auto">
          <a:xfrm>
            <a:off x="7110413" y="3810000"/>
            <a:ext cx="3370262" cy="2573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 dname  CHAR(20),</a:t>
            </a:r>
          </a:p>
          <a:p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 budget REAL,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folHlink"/>
                </a:solidFill>
                <a:latin typeface="Lucida Console" panose="020B0609040504020204" pitchFamily="49" charset="0"/>
              </a:rPr>
              <a:t>ssn    CHAR(11),</a:t>
            </a:r>
          </a:p>
          <a:p>
            <a:r>
              <a:rPr lang="en-US" altLang="en-US" sz="1800">
                <a:solidFill>
                  <a:schemeClr val="folHlink"/>
                </a:solidFill>
                <a:latin typeface="Lucida Console" panose="020B0609040504020204" pitchFamily="49" charset="0"/>
              </a:rPr>
              <a:t> since  DATE,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 FOREIGN KEY (ssn) </a:t>
            </a:r>
          </a:p>
          <a:p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  REFERENCES Employees</a:t>
            </a:r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8862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718BE48-9D11-48CF-817F-2A5B72C0FA2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0" y="111125"/>
            <a:ext cx="7772400" cy="1143000"/>
          </a:xfrm>
        </p:spPr>
        <p:txBody>
          <a:bodyPr/>
          <a:lstStyle/>
          <a:p>
            <a:r>
              <a:rPr lang="en-US" altLang="en-US"/>
              <a:t>Drill: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30338"/>
            <a:ext cx="7772400" cy="4348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What if the toy department has no manager (yet) ?</a:t>
            </a:r>
          </a:p>
          <a:p>
            <a:pPr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A: one-table solution can not handle that.</a:t>
            </a:r>
          </a:p>
          <a:p>
            <a:pPr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(ie., helps enforce </a:t>
            </a:r>
            <a:r>
              <a:rPr lang="ja-JP" altLang="en-US" sz="3200">
                <a:solidFill>
                  <a:srgbClr val="000000"/>
                </a:solidFill>
              </a:rPr>
              <a:t>‘</a:t>
            </a:r>
            <a:r>
              <a:rPr lang="en-US" altLang="ja-JP" sz="3200">
                <a:solidFill>
                  <a:srgbClr val="000000"/>
                </a:solidFill>
              </a:rPr>
              <a:t>thick arrow</a:t>
            </a:r>
            <a:r>
              <a:rPr lang="ja-JP" altLang="en-US" sz="3200">
                <a:solidFill>
                  <a:srgbClr val="000000"/>
                </a:solidFill>
              </a:rPr>
              <a:t>’</a:t>
            </a:r>
            <a:r>
              <a:rPr lang="en-US" altLang="ja-JP" sz="3200">
                <a:solidFill>
                  <a:srgbClr val="000000"/>
                </a:solidFill>
              </a:rPr>
              <a:t> – see next)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97284" name="Rectangle 62"/>
          <p:cNvSpPr>
            <a:spLocks noChangeArrowheads="1"/>
          </p:cNvSpPr>
          <p:nvPr/>
        </p:nvSpPr>
        <p:spPr bwMode="auto">
          <a:xfrm>
            <a:off x="7110413" y="3810000"/>
            <a:ext cx="3370262" cy="2573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 dname  CHAR(20),</a:t>
            </a:r>
          </a:p>
          <a:p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 budget REAL,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folHlink"/>
                </a:solidFill>
                <a:latin typeface="Lucida Console" panose="020B0609040504020204" pitchFamily="49" charset="0"/>
              </a:rPr>
              <a:t>ssn    CHAR(11),</a:t>
            </a:r>
          </a:p>
          <a:p>
            <a:r>
              <a:rPr lang="en-US" altLang="en-US" sz="1800">
                <a:solidFill>
                  <a:schemeClr val="folHlink"/>
                </a:solidFill>
                <a:latin typeface="Lucida Console" panose="020B0609040504020204" pitchFamily="49" charset="0"/>
              </a:rPr>
              <a:t> since  DATE,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 FOREIGN KEY (ssn) </a:t>
            </a:r>
          </a:p>
          <a:p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  REFERENCES Employees</a:t>
            </a:r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grpSp>
        <p:nvGrpSpPr>
          <p:cNvPr id="97285" name="Group 9"/>
          <p:cNvGrpSpPr>
            <a:grpSpLocks/>
          </p:cNvGrpSpPr>
          <p:nvPr/>
        </p:nvGrpSpPr>
        <p:grpSpPr bwMode="auto">
          <a:xfrm>
            <a:off x="1663700" y="4252913"/>
            <a:ext cx="4814888" cy="1600200"/>
            <a:chOff x="2110" y="868"/>
            <a:chExt cx="3659" cy="1360"/>
          </a:xfrm>
        </p:grpSpPr>
        <p:sp>
          <p:nvSpPr>
            <p:cNvPr id="97286" name="Freeform 10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Freeform 11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88" name="Group 12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97318" name="Freeform 13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Rectangle 14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97289" name="Rectangle 15"/>
            <p:cNvSpPr>
              <a:spLocks noChangeArrowheads="1"/>
            </p:cNvSpPr>
            <p:nvPr/>
          </p:nvSpPr>
          <p:spPr bwMode="auto">
            <a:xfrm>
              <a:off x="5220" y="1344"/>
              <a:ext cx="54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97290" name="Rectangle 16"/>
            <p:cNvSpPr>
              <a:spLocks noChangeArrowheads="1"/>
            </p:cNvSpPr>
            <p:nvPr/>
          </p:nvSpPr>
          <p:spPr bwMode="auto">
            <a:xfrm>
              <a:off x="4420" y="1352"/>
              <a:ext cx="3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97291" name="Group 17"/>
            <p:cNvGrpSpPr>
              <a:grpSpLocks/>
            </p:cNvGrpSpPr>
            <p:nvPr/>
          </p:nvGrpSpPr>
          <p:grpSpPr bwMode="auto">
            <a:xfrm>
              <a:off x="3663" y="868"/>
              <a:ext cx="459" cy="327"/>
              <a:chOff x="3663" y="868"/>
              <a:chExt cx="459" cy="327"/>
            </a:xfrm>
          </p:grpSpPr>
          <p:sp>
            <p:nvSpPr>
              <p:cNvPr id="97316" name="Freeform 18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7" name="Rectangle 19"/>
              <p:cNvSpPr>
                <a:spLocks noChangeArrowheads="1"/>
              </p:cNvSpPr>
              <p:nvPr/>
            </p:nvSpPr>
            <p:spPr bwMode="auto">
              <a:xfrm>
                <a:off x="3665" y="930"/>
                <a:ext cx="4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97292" name="Group 20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97310" name="Freeform 21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Freeform 22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2" name="Freeform 23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Rectangle 24"/>
              <p:cNvSpPr>
                <a:spLocks noChangeArrowheads="1"/>
              </p:cNvSpPr>
              <p:nvPr/>
            </p:nvSpPr>
            <p:spPr bwMode="auto">
              <a:xfrm>
                <a:off x="3021" y="1354"/>
                <a:ext cx="28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97314" name="Rectangle 25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7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97315" name="Rectangle 26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5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97293" name="Group 27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97308" name="Rectangle 28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97309" name="Freeform 29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94" name="Freeform 30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95" name="Group 31"/>
            <p:cNvGrpSpPr>
              <a:grpSpLocks/>
            </p:cNvGrpSpPr>
            <p:nvPr/>
          </p:nvGrpSpPr>
          <p:grpSpPr bwMode="auto">
            <a:xfrm>
              <a:off x="2369" y="1818"/>
              <a:ext cx="825" cy="304"/>
              <a:chOff x="2369" y="1818"/>
              <a:chExt cx="825" cy="304"/>
            </a:xfrm>
          </p:grpSpPr>
          <p:sp>
            <p:nvSpPr>
              <p:cNvPr id="97306" name="Freeform 32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Rectangle 33"/>
              <p:cNvSpPr>
                <a:spLocks noChangeArrowheads="1"/>
              </p:cNvSpPr>
              <p:nvPr/>
            </p:nvSpPr>
            <p:spPr bwMode="auto">
              <a:xfrm>
                <a:off x="2381" y="1863"/>
                <a:ext cx="81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97296" name="Rectangle 34"/>
            <p:cNvSpPr>
              <a:spLocks noChangeArrowheads="1"/>
            </p:cNvSpPr>
            <p:nvPr/>
          </p:nvSpPr>
          <p:spPr bwMode="auto">
            <a:xfrm>
              <a:off x="4566" y="1872"/>
              <a:ext cx="9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97297" name="Line 35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Line 36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Line 37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Line 38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1" name="Line 39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2" name="Line 40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Line 41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Line 42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Line 43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0092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8E62CDE-F348-4BAA-B127-518396964A0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0" y="111125"/>
            <a:ext cx="7772400" cy="1143000"/>
          </a:xfrm>
        </p:spPr>
        <p:txBody>
          <a:bodyPr/>
          <a:lstStyle/>
          <a:p>
            <a:r>
              <a:rPr lang="en-US" altLang="en-US"/>
              <a:t>Rules: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30338"/>
            <a:ext cx="7772400" cy="43481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Thick arrow -&gt; one-table solution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Thin arrow  -&gt; two-table solution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(More rules: next)</a:t>
            </a:r>
          </a:p>
        </p:txBody>
      </p:sp>
      <p:sp>
        <p:nvSpPr>
          <p:cNvPr id="98308" name="Rectangle 62"/>
          <p:cNvSpPr>
            <a:spLocks noChangeArrowheads="1"/>
          </p:cNvSpPr>
          <p:nvPr/>
        </p:nvSpPr>
        <p:spPr bwMode="auto">
          <a:xfrm>
            <a:off x="7110413" y="3810000"/>
            <a:ext cx="3370262" cy="2573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 dname  CHAR(20),</a:t>
            </a:r>
          </a:p>
          <a:p>
            <a:r>
              <a:rPr lang="en-US" altLang="en-US" sz="1800">
                <a:solidFill>
                  <a:schemeClr val="accent1"/>
                </a:solidFill>
                <a:latin typeface="Lucida Console" panose="020B0609040504020204" pitchFamily="49" charset="0"/>
              </a:rPr>
              <a:t> budget REAL,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chemeClr val="folHlink"/>
                </a:solidFill>
                <a:latin typeface="Lucida Console" panose="020B0609040504020204" pitchFamily="49" charset="0"/>
              </a:rPr>
              <a:t>ssn    CHAR(11),</a:t>
            </a:r>
          </a:p>
          <a:p>
            <a:r>
              <a:rPr lang="en-US" altLang="en-US" sz="1800">
                <a:solidFill>
                  <a:schemeClr val="folHlink"/>
                </a:solidFill>
                <a:latin typeface="Lucida Console" panose="020B0609040504020204" pitchFamily="49" charset="0"/>
              </a:rPr>
              <a:t> since  DATE,</a:t>
            </a:r>
          </a:p>
          <a:p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 FOREIGN KEY (ssn) </a:t>
            </a:r>
          </a:p>
          <a:p>
            <a:r>
              <a:rPr lang="en-US" altLang="en-US" sz="1800">
                <a:solidFill>
                  <a:srgbClr val="434FD6"/>
                </a:solidFill>
                <a:latin typeface="Lucida Console" panose="020B0609040504020204" pitchFamily="49" charset="0"/>
              </a:rPr>
              <a:t>  REFERENCES Employees</a:t>
            </a:r>
            <a:r>
              <a:rPr lang="en-US" altLang="en-US" sz="18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grpSp>
        <p:nvGrpSpPr>
          <p:cNvPr id="98309" name="Group 9"/>
          <p:cNvGrpSpPr>
            <a:grpSpLocks/>
          </p:cNvGrpSpPr>
          <p:nvPr/>
        </p:nvGrpSpPr>
        <p:grpSpPr bwMode="auto">
          <a:xfrm>
            <a:off x="1663700" y="4252913"/>
            <a:ext cx="4814888" cy="1600200"/>
            <a:chOff x="2110" y="868"/>
            <a:chExt cx="3659" cy="1360"/>
          </a:xfrm>
        </p:grpSpPr>
        <p:sp>
          <p:nvSpPr>
            <p:cNvPr id="98310" name="Freeform 10"/>
            <p:cNvSpPr>
              <a:spLocks/>
            </p:cNvSpPr>
            <p:nvPr/>
          </p:nvSpPr>
          <p:spPr bwMode="auto">
            <a:xfrm>
              <a:off x="4354" y="1300"/>
              <a:ext cx="454" cy="327"/>
            </a:xfrm>
            <a:custGeom>
              <a:avLst/>
              <a:gdLst>
                <a:gd name="T0" fmla="*/ 451 w 454"/>
                <a:gd name="T1" fmla="*/ 148 h 327"/>
                <a:gd name="T2" fmla="*/ 445 w 454"/>
                <a:gd name="T3" fmla="*/ 120 h 327"/>
                <a:gd name="T4" fmla="*/ 431 w 454"/>
                <a:gd name="T5" fmla="*/ 94 h 327"/>
                <a:gd name="T6" fmla="*/ 411 w 454"/>
                <a:gd name="T7" fmla="*/ 68 h 327"/>
                <a:gd name="T8" fmla="*/ 386 w 454"/>
                <a:gd name="T9" fmla="*/ 47 h 327"/>
                <a:gd name="T10" fmla="*/ 356 w 454"/>
                <a:gd name="T11" fmla="*/ 29 h 327"/>
                <a:gd name="T12" fmla="*/ 322 w 454"/>
                <a:gd name="T13" fmla="*/ 15 h 327"/>
                <a:gd name="T14" fmla="*/ 285 w 454"/>
                <a:gd name="T15" fmla="*/ 5 h 327"/>
                <a:gd name="T16" fmla="*/ 246 w 454"/>
                <a:gd name="T17" fmla="*/ 0 h 327"/>
                <a:gd name="T18" fmla="*/ 206 w 454"/>
                <a:gd name="T19" fmla="*/ 0 h 327"/>
                <a:gd name="T20" fmla="*/ 167 w 454"/>
                <a:gd name="T21" fmla="*/ 5 h 327"/>
                <a:gd name="T22" fmla="*/ 130 w 454"/>
                <a:gd name="T23" fmla="*/ 15 h 327"/>
                <a:gd name="T24" fmla="*/ 96 w 454"/>
                <a:gd name="T25" fmla="*/ 29 h 327"/>
                <a:gd name="T26" fmla="*/ 65 w 454"/>
                <a:gd name="T27" fmla="*/ 47 h 327"/>
                <a:gd name="T28" fmla="*/ 40 w 454"/>
                <a:gd name="T29" fmla="*/ 68 h 327"/>
                <a:gd name="T30" fmla="*/ 21 w 454"/>
                <a:gd name="T31" fmla="*/ 94 h 327"/>
                <a:gd name="T32" fmla="*/ 7 w 454"/>
                <a:gd name="T33" fmla="*/ 120 h 327"/>
                <a:gd name="T34" fmla="*/ 1 w 454"/>
                <a:gd name="T35" fmla="*/ 148 h 327"/>
                <a:gd name="T36" fmla="*/ 1 w 454"/>
                <a:gd name="T37" fmla="*/ 177 h 327"/>
                <a:gd name="T38" fmla="*/ 7 w 454"/>
                <a:gd name="T39" fmla="*/ 205 h 327"/>
                <a:gd name="T40" fmla="*/ 21 w 454"/>
                <a:gd name="T41" fmla="*/ 231 h 327"/>
                <a:gd name="T42" fmla="*/ 40 w 454"/>
                <a:gd name="T43" fmla="*/ 255 h 327"/>
                <a:gd name="T44" fmla="*/ 65 w 454"/>
                <a:gd name="T45" fmla="*/ 278 h 327"/>
                <a:gd name="T46" fmla="*/ 96 w 454"/>
                <a:gd name="T47" fmla="*/ 296 h 327"/>
                <a:gd name="T48" fmla="*/ 130 w 454"/>
                <a:gd name="T49" fmla="*/ 310 h 327"/>
                <a:gd name="T50" fmla="*/ 167 w 454"/>
                <a:gd name="T51" fmla="*/ 320 h 327"/>
                <a:gd name="T52" fmla="*/ 206 w 454"/>
                <a:gd name="T53" fmla="*/ 326 h 327"/>
                <a:gd name="T54" fmla="*/ 246 w 454"/>
                <a:gd name="T55" fmla="*/ 326 h 327"/>
                <a:gd name="T56" fmla="*/ 285 w 454"/>
                <a:gd name="T57" fmla="*/ 320 h 327"/>
                <a:gd name="T58" fmla="*/ 322 w 454"/>
                <a:gd name="T59" fmla="*/ 310 h 327"/>
                <a:gd name="T60" fmla="*/ 356 w 454"/>
                <a:gd name="T61" fmla="*/ 296 h 327"/>
                <a:gd name="T62" fmla="*/ 386 w 454"/>
                <a:gd name="T63" fmla="*/ 278 h 327"/>
                <a:gd name="T64" fmla="*/ 411 w 454"/>
                <a:gd name="T65" fmla="*/ 255 h 327"/>
                <a:gd name="T66" fmla="*/ 431 w 454"/>
                <a:gd name="T67" fmla="*/ 231 h 327"/>
                <a:gd name="T68" fmla="*/ 445 w 454"/>
                <a:gd name="T69" fmla="*/ 205 h 327"/>
                <a:gd name="T70" fmla="*/ 451 w 454"/>
                <a:gd name="T71" fmla="*/ 17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Freeform 11"/>
            <p:cNvSpPr>
              <a:spLocks/>
            </p:cNvSpPr>
            <p:nvPr/>
          </p:nvSpPr>
          <p:spPr bwMode="auto">
            <a:xfrm>
              <a:off x="5185" y="1314"/>
              <a:ext cx="575" cy="313"/>
            </a:xfrm>
            <a:custGeom>
              <a:avLst/>
              <a:gdLst>
                <a:gd name="T0" fmla="*/ 1 w 575"/>
                <a:gd name="T1" fmla="*/ 169 h 313"/>
                <a:gd name="T2" fmla="*/ 9 w 575"/>
                <a:gd name="T3" fmla="*/ 196 h 313"/>
                <a:gd name="T4" fmla="*/ 28 w 575"/>
                <a:gd name="T5" fmla="*/ 221 h 313"/>
                <a:gd name="T6" fmla="*/ 52 w 575"/>
                <a:gd name="T7" fmla="*/ 244 h 313"/>
                <a:gd name="T8" fmla="*/ 84 w 575"/>
                <a:gd name="T9" fmla="*/ 266 h 313"/>
                <a:gd name="T10" fmla="*/ 123 w 575"/>
                <a:gd name="T11" fmla="*/ 283 h 313"/>
                <a:gd name="T12" fmla="*/ 165 w 575"/>
                <a:gd name="T13" fmla="*/ 297 h 313"/>
                <a:gd name="T14" fmla="*/ 213 w 575"/>
                <a:gd name="T15" fmla="*/ 306 h 313"/>
                <a:gd name="T16" fmla="*/ 262 w 575"/>
                <a:gd name="T17" fmla="*/ 312 h 313"/>
                <a:gd name="T18" fmla="*/ 311 w 575"/>
                <a:gd name="T19" fmla="*/ 312 h 313"/>
                <a:gd name="T20" fmla="*/ 361 w 575"/>
                <a:gd name="T21" fmla="*/ 306 h 313"/>
                <a:gd name="T22" fmla="*/ 408 w 575"/>
                <a:gd name="T23" fmla="*/ 297 h 313"/>
                <a:gd name="T24" fmla="*/ 451 w 575"/>
                <a:gd name="T25" fmla="*/ 283 h 313"/>
                <a:gd name="T26" fmla="*/ 490 w 575"/>
                <a:gd name="T27" fmla="*/ 266 h 313"/>
                <a:gd name="T28" fmla="*/ 522 w 575"/>
                <a:gd name="T29" fmla="*/ 244 h 313"/>
                <a:gd name="T30" fmla="*/ 547 w 575"/>
                <a:gd name="T31" fmla="*/ 221 h 313"/>
                <a:gd name="T32" fmla="*/ 564 w 575"/>
                <a:gd name="T33" fmla="*/ 196 h 313"/>
                <a:gd name="T34" fmla="*/ 572 w 575"/>
                <a:gd name="T35" fmla="*/ 169 h 313"/>
                <a:gd name="T36" fmla="*/ 572 w 575"/>
                <a:gd name="T37" fmla="*/ 141 h 313"/>
                <a:gd name="T38" fmla="*/ 564 w 575"/>
                <a:gd name="T39" fmla="*/ 114 h 313"/>
                <a:gd name="T40" fmla="*/ 547 w 575"/>
                <a:gd name="T41" fmla="*/ 90 h 313"/>
                <a:gd name="T42" fmla="*/ 522 w 575"/>
                <a:gd name="T43" fmla="*/ 65 h 313"/>
                <a:gd name="T44" fmla="*/ 490 w 575"/>
                <a:gd name="T45" fmla="*/ 45 h 313"/>
                <a:gd name="T46" fmla="*/ 451 w 575"/>
                <a:gd name="T47" fmla="*/ 26 h 313"/>
                <a:gd name="T48" fmla="*/ 408 w 575"/>
                <a:gd name="T49" fmla="*/ 14 h 313"/>
                <a:gd name="T50" fmla="*/ 361 w 575"/>
                <a:gd name="T51" fmla="*/ 5 h 313"/>
                <a:gd name="T52" fmla="*/ 311 w 575"/>
                <a:gd name="T53" fmla="*/ 0 h 313"/>
                <a:gd name="T54" fmla="*/ 262 w 575"/>
                <a:gd name="T55" fmla="*/ 0 h 313"/>
                <a:gd name="T56" fmla="*/ 212 w 575"/>
                <a:gd name="T57" fmla="*/ 5 h 313"/>
                <a:gd name="T58" fmla="*/ 165 w 575"/>
                <a:gd name="T59" fmla="*/ 14 h 313"/>
                <a:gd name="T60" fmla="*/ 123 w 575"/>
                <a:gd name="T61" fmla="*/ 28 h 313"/>
                <a:gd name="T62" fmla="*/ 84 w 575"/>
                <a:gd name="T63" fmla="*/ 45 h 313"/>
                <a:gd name="T64" fmla="*/ 52 w 575"/>
                <a:gd name="T65" fmla="*/ 65 h 313"/>
                <a:gd name="T66" fmla="*/ 28 w 575"/>
                <a:gd name="T67" fmla="*/ 90 h 313"/>
                <a:gd name="T68" fmla="*/ 9 w 575"/>
                <a:gd name="T69" fmla="*/ 115 h 313"/>
                <a:gd name="T70" fmla="*/ 1 w 575"/>
                <a:gd name="T71" fmla="*/ 142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2" name="Group 12"/>
            <p:cNvGrpSpPr>
              <a:grpSpLocks/>
            </p:cNvGrpSpPr>
            <p:nvPr/>
          </p:nvGrpSpPr>
          <p:grpSpPr bwMode="auto">
            <a:xfrm>
              <a:off x="4713" y="1060"/>
              <a:ext cx="592" cy="327"/>
              <a:chOff x="4713" y="1060"/>
              <a:chExt cx="592" cy="327"/>
            </a:xfrm>
          </p:grpSpPr>
          <p:sp>
            <p:nvSpPr>
              <p:cNvPr id="98342" name="Freeform 13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Rectangle 14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dname</a:t>
                </a:r>
              </a:p>
            </p:txBody>
          </p:sp>
        </p:grpSp>
        <p:sp>
          <p:nvSpPr>
            <p:cNvPr id="98313" name="Rectangle 15"/>
            <p:cNvSpPr>
              <a:spLocks noChangeArrowheads="1"/>
            </p:cNvSpPr>
            <p:nvPr/>
          </p:nvSpPr>
          <p:spPr bwMode="auto">
            <a:xfrm>
              <a:off x="5220" y="1344"/>
              <a:ext cx="54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budget</a:t>
              </a:r>
            </a:p>
          </p:txBody>
        </p:sp>
        <p:sp>
          <p:nvSpPr>
            <p:cNvPr id="98314" name="Rectangle 16"/>
            <p:cNvSpPr>
              <a:spLocks noChangeArrowheads="1"/>
            </p:cNvSpPr>
            <p:nvPr/>
          </p:nvSpPr>
          <p:spPr bwMode="auto">
            <a:xfrm>
              <a:off x="4420" y="1352"/>
              <a:ext cx="31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>
                  <a:solidFill>
                    <a:srgbClr val="000000"/>
                  </a:solidFill>
                  <a:latin typeface="Arial" panose="020B0604020202020204" pitchFamily="34" charset="0"/>
                </a:rPr>
                <a:t>did</a:t>
              </a:r>
            </a:p>
          </p:txBody>
        </p:sp>
        <p:grpSp>
          <p:nvGrpSpPr>
            <p:cNvPr id="98315" name="Group 17"/>
            <p:cNvGrpSpPr>
              <a:grpSpLocks/>
            </p:cNvGrpSpPr>
            <p:nvPr/>
          </p:nvGrpSpPr>
          <p:grpSpPr bwMode="auto">
            <a:xfrm>
              <a:off x="3663" y="868"/>
              <a:ext cx="459" cy="327"/>
              <a:chOff x="3663" y="868"/>
              <a:chExt cx="459" cy="327"/>
            </a:xfrm>
          </p:grpSpPr>
          <p:sp>
            <p:nvSpPr>
              <p:cNvPr id="98340" name="Freeform 18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1" name="Rectangle 19"/>
              <p:cNvSpPr>
                <a:spLocks noChangeArrowheads="1"/>
              </p:cNvSpPr>
              <p:nvPr/>
            </p:nvSpPr>
            <p:spPr bwMode="auto">
              <a:xfrm>
                <a:off x="3665" y="930"/>
                <a:ext cx="45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since</a:t>
                </a:r>
              </a:p>
            </p:txBody>
          </p:sp>
        </p:grpSp>
        <p:grpSp>
          <p:nvGrpSpPr>
            <p:cNvPr id="98316" name="Group 20"/>
            <p:cNvGrpSpPr>
              <a:grpSpLocks/>
            </p:cNvGrpSpPr>
            <p:nvPr/>
          </p:nvGrpSpPr>
          <p:grpSpPr bwMode="auto">
            <a:xfrm>
              <a:off x="2110" y="1050"/>
              <a:ext cx="1285" cy="567"/>
              <a:chOff x="2110" y="1050"/>
              <a:chExt cx="1285" cy="567"/>
            </a:xfrm>
          </p:grpSpPr>
          <p:sp>
            <p:nvSpPr>
              <p:cNvPr id="98334" name="Freeform 21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5" name="Freeform 22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6" name="Freeform 23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7" name="Rectangle 24"/>
              <p:cNvSpPr>
                <a:spLocks noChangeArrowheads="1"/>
              </p:cNvSpPr>
              <p:nvPr/>
            </p:nvSpPr>
            <p:spPr bwMode="auto">
              <a:xfrm>
                <a:off x="3021" y="1354"/>
                <a:ext cx="28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lot</a:t>
                </a:r>
              </a:p>
            </p:txBody>
          </p:sp>
          <p:sp>
            <p:nvSpPr>
              <p:cNvPr id="98338" name="Rectangle 25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7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</a:p>
            </p:txBody>
          </p:sp>
          <p:sp>
            <p:nvSpPr>
              <p:cNvPr id="98339" name="Rectangle 26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5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>
                    <a:solidFill>
                      <a:srgbClr val="000000"/>
                    </a:solidFill>
                    <a:latin typeface="Arial" panose="020B0604020202020204" pitchFamily="34" charset="0"/>
                  </a:rPr>
                  <a:t>ssn</a:t>
                </a:r>
              </a:p>
            </p:txBody>
          </p:sp>
        </p:grpSp>
        <p:grpSp>
          <p:nvGrpSpPr>
            <p:cNvPr id="98317" name="Group 27"/>
            <p:cNvGrpSpPr>
              <a:grpSpLocks/>
            </p:cNvGrpSpPr>
            <p:nvPr/>
          </p:nvGrpSpPr>
          <p:grpSpPr bwMode="auto">
            <a:xfrm>
              <a:off x="3497" y="1648"/>
              <a:ext cx="769" cy="580"/>
              <a:chOff x="3497" y="1648"/>
              <a:chExt cx="769" cy="580"/>
            </a:xfrm>
          </p:grpSpPr>
          <p:sp>
            <p:nvSpPr>
              <p:cNvPr id="98332" name="Rectangle 28"/>
              <p:cNvSpPr>
                <a:spLocks noChangeArrowheads="1"/>
              </p:cNvSpPr>
              <p:nvPr/>
            </p:nvSpPr>
            <p:spPr bwMode="auto">
              <a:xfrm>
                <a:off x="3567" y="1865"/>
                <a:ext cx="6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Manages</a:t>
                </a:r>
              </a:p>
            </p:txBody>
          </p:sp>
          <p:sp>
            <p:nvSpPr>
              <p:cNvPr id="98333" name="Freeform 29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18" name="Freeform 30"/>
            <p:cNvSpPr>
              <a:spLocks/>
            </p:cNvSpPr>
            <p:nvPr/>
          </p:nvSpPr>
          <p:spPr bwMode="auto">
            <a:xfrm>
              <a:off x="4617" y="1828"/>
              <a:ext cx="816" cy="302"/>
            </a:xfrm>
            <a:custGeom>
              <a:avLst/>
              <a:gdLst>
                <a:gd name="T0" fmla="*/ 815 w 816"/>
                <a:gd name="T1" fmla="*/ 301 h 302"/>
                <a:gd name="T2" fmla="*/ 815 w 816"/>
                <a:gd name="T3" fmla="*/ 0 h 302"/>
                <a:gd name="T4" fmla="*/ 0 w 816"/>
                <a:gd name="T5" fmla="*/ 0 h 302"/>
                <a:gd name="T6" fmla="*/ 0 w 816"/>
                <a:gd name="T7" fmla="*/ 301 h 302"/>
                <a:gd name="T8" fmla="*/ 815 w 816"/>
                <a:gd name="T9" fmla="*/ 301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19" name="Group 31"/>
            <p:cNvGrpSpPr>
              <a:grpSpLocks/>
            </p:cNvGrpSpPr>
            <p:nvPr/>
          </p:nvGrpSpPr>
          <p:grpSpPr bwMode="auto">
            <a:xfrm>
              <a:off x="2369" y="1818"/>
              <a:ext cx="825" cy="304"/>
              <a:chOff x="2369" y="1818"/>
              <a:chExt cx="825" cy="304"/>
            </a:xfrm>
          </p:grpSpPr>
          <p:sp>
            <p:nvSpPr>
              <p:cNvPr id="98330" name="Freeform 32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1" name="Rectangle 33"/>
              <p:cNvSpPr>
                <a:spLocks noChangeArrowheads="1"/>
              </p:cNvSpPr>
              <p:nvPr/>
            </p:nvSpPr>
            <p:spPr bwMode="auto">
              <a:xfrm>
                <a:off x="2381" y="1863"/>
                <a:ext cx="81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CF0E30"/>
                    </a:solidFill>
                    <a:latin typeface="Book Antiqua" panose="0204060205030503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Employees</a:t>
                </a:r>
              </a:p>
            </p:txBody>
          </p:sp>
        </p:grpSp>
        <p:sp>
          <p:nvSpPr>
            <p:cNvPr id="98320" name="Rectangle 34"/>
            <p:cNvSpPr>
              <a:spLocks noChangeArrowheads="1"/>
            </p:cNvSpPr>
            <p:nvPr/>
          </p:nvSpPr>
          <p:spPr bwMode="auto">
            <a:xfrm>
              <a:off x="4566" y="1872"/>
              <a:ext cx="9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Departments</a:t>
              </a:r>
            </a:p>
          </p:txBody>
        </p:sp>
        <p:sp>
          <p:nvSpPr>
            <p:cNvPr id="98321" name="Line 35"/>
            <p:cNvSpPr>
              <a:spLocks noChangeShapeType="1"/>
            </p:cNvSpPr>
            <p:nvPr/>
          </p:nvSpPr>
          <p:spPr bwMode="auto">
            <a:xfrm flipH="1">
              <a:off x="3157" y="1936"/>
              <a:ext cx="34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Line 36"/>
            <p:cNvSpPr>
              <a:spLocks noChangeShapeType="1"/>
            </p:cNvSpPr>
            <p:nvPr/>
          </p:nvSpPr>
          <p:spPr bwMode="auto">
            <a:xfrm>
              <a:off x="4269" y="1936"/>
              <a:ext cx="32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3" name="Line 37"/>
            <p:cNvSpPr>
              <a:spLocks noChangeShapeType="1"/>
            </p:cNvSpPr>
            <p:nvPr/>
          </p:nvSpPr>
          <p:spPr bwMode="auto">
            <a:xfrm flipH="1">
              <a:off x="3013" y="1604"/>
              <a:ext cx="152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Line 38"/>
            <p:cNvSpPr>
              <a:spLocks noChangeShapeType="1"/>
            </p:cNvSpPr>
            <p:nvPr/>
          </p:nvSpPr>
          <p:spPr bwMode="auto">
            <a:xfrm>
              <a:off x="2729" y="1364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5" name="Line 39"/>
            <p:cNvSpPr>
              <a:spLocks noChangeShapeType="1"/>
            </p:cNvSpPr>
            <p:nvPr/>
          </p:nvSpPr>
          <p:spPr bwMode="auto">
            <a:xfrm>
              <a:off x="2397" y="1604"/>
              <a:ext cx="88" cy="1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6" name="Line 40"/>
            <p:cNvSpPr>
              <a:spLocks noChangeShapeType="1"/>
            </p:cNvSpPr>
            <p:nvPr/>
          </p:nvSpPr>
          <p:spPr bwMode="auto">
            <a:xfrm>
              <a:off x="3881" y="1220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Line 41"/>
            <p:cNvSpPr>
              <a:spLocks noChangeShapeType="1"/>
            </p:cNvSpPr>
            <p:nvPr/>
          </p:nvSpPr>
          <p:spPr bwMode="auto">
            <a:xfrm>
              <a:off x="4653" y="1604"/>
              <a:ext cx="136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8" name="Line 42"/>
            <p:cNvSpPr>
              <a:spLocks noChangeShapeType="1"/>
            </p:cNvSpPr>
            <p:nvPr/>
          </p:nvSpPr>
          <p:spPr bwMode="auto">
            <a:xfrm>
              <a:off x="4985" y="1412"/>
              <a:ext cx="0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9" name="Line 43"/>
            <p:cNvSpPr>
              <a:spLocks noChangeShapeType="1"/>
            </p:cNvSpPr>
            <p:nvPr/>
          </p:nvSpPr>
          <p:spPr bwMode="auto">
            <a:xfrm flipH="1">
              <a:off x="5221" y="1604"/>
              <a:ext cx="104" cy="2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512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B28E0B0D-2D2A-484A-99FC-EA017FF0886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outline: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entities</a:t>
            </a:r>
          </a:p>
          <a:p>
            <a:r>
              <a:rPr lang="en-US" altLang="en-US"/>
              <a:t>weak entities</a:t>
            </a:r>
          </a:p>
          <a:p>
            <a:r>
              <a:rPr lang="en-US" altLang="en-US"/>
              <a:t>(binary) relationships</a:t>
            </a:r>
          </a:p>
          <a:p>
            <a:pPr lvl="1"/>
            <a:r>
              <a:rPr lang="en-US" altLang="en-US"/>
              <a:t>1-to-1, 1-to-many, etc</a:t>
            </a:r>
          </a:p>
          <a:p>
            <a:pPr lvl="1"/>
            <a:r>
              <a:rPr lang="en-US" altLang="en-US"/>
              <a:t>total/partial participation</a:t>
            </a:r>
          </a:p>
          <a:p>
            <a:r>
              <a:rPr lang="en-US" altLang="en-US"/>
              <a:t>ternary relationships</a:t>
            </a:r>
          </a:p>
          <a:p>
            <a:r>
              <a:rPr lang="en-US" altLang="en-US"/>
              <a:t>ISA-hierarchies</a:t>
            </a:r>
          </a:p>
          <a:p>
            <a:r>
              <a:rPr lang="en-US" altLang="en-US"/>
              <a:t>aggregation</a:t>
            </a:r>
          </a:p>
        </p:txBody>
      </p:sp>
      <p:sp>
        <p:nvSpPr>
          <p:cNvPr id="99332" name="Freeform 4"/>
          <p:cNvSpPr>
            <a:spLocks/>
          </p:cNvSpPr>
          <p:nvPr/>
        </p:nvSpPr>
        <p:spPr bwMode="auto">
          <a:xfrm>
            <a:off x="2276476" y="1906589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Freeform 5"/>
          <p:cNvSpPr>
            <a:spLocks/>
          </p:cNvSpPr>
          <p:nvPr/>
        </p:nvSpPr>
        <p:spPr bwMode="auto">
          <a:xfrm>
            <a:off x="2778126" y="3211514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9334" name="Picture 6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691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E2F7DB8-732D-4E8C-AFF4-A3200ECD54D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905000" y="60944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343400" y="60944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049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Review: Participation Constraints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8991600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/>
              <a:t>Does every department have a manager?</a:t>
            </a:r>
          </a:p>
          <a:p>
            <a:pPr lvl="1"/>
            <a:r>
              <a:rPr lang="en-US" altLang="en-US"/>
              <a:t>If so, this is a </a:t>
            </a:r>
            <a:r>
              <a:rPr lang="en-US" altLang="en-US" i="1" u="sng">
                <a:solidFill>
                  <a:schemeClr val="accent2"/>
                </a:solidFill>
              </a:rPr>
              <a:t>participation constraint</a:t>
            </a:r>
            <a:r>
              <a:rPr lang="en-US" altLang="en-US"/>
              <a:t>:  the participation of Departments in Manages is said to be </a:t>
            </a:r>
            <a:r>
              <a:rPr lang="en-US" altLang="en-US" i="1">
                <a:solidFill>
                  <a:schemeClr val="accent2"/>
                </a:solidFill>
              </a:rPr>
              <a:t>total</a:t>
            </a:r>
            <a:r>
              <a:rPr lang="en-US" altLang="en-US">
                <a:solidFill>
                  <a:schemeClr val="accent2"/>
                </a:solidFill>
              </a:rPr>
              <a:t> (vs. </a:t>
            </a:r>
            <a:r>
              <a:rPr lang="en-US" altLang="en-US" i="1">
                <a:solidFill>
                  <a:schemeClr val="accent2"/>
                </a:solidFill>
              </a:rPr>
              <a:t>partial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/>
              <a:t>.</a:t>
            </a:r>
          </a:p>
          <a:p>
            <a:pPr lvl="2"/>
            <a:r>
              <a:rPr lang="en-US" altLang="en-US" sz="2400"/>
              <a:t>Every </a:t>
            </a:r>
            <a:r>
              <a:rPr lang="en-US" altLang="en-US" sz="2400" i="1"/>
              <a:t>did</a:t>
            </a:r>
            <a:r>
              <a:rPr lang="en-US" altLang="en-US" sz="2400"/>
              <a:t> value in Departments table must appear in a row of the Manages table (with a non-null </a:t>
            </a:r>
            <a:r>
              <a:rPr lang="en-US" altLang="en-US" sz="2400" i="1"/>
              <a:t>ssn</a:t>
            </a:r>
            <a:r>
              <a:rPr lang="en-US" altLang="en-US" sz="2400"/>
              <a:t> value!)</a:t>
            </a:r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6575426" y="3994151"/>
            <a:ext cx="1057275" cy="371475"/>
          </a:xfrm>
          <a:custGeom>
            <a:avLst/>
            <a:gdLst>
              <a:gd name="T0" fmla="*/ 2147483647 w 666"/>
              <a:gd name="T1" fmla="*/ 2147483647 h 234"/>
              <a:gd name="T2" fmla="*/ 2147483647 w 666"/>
              <a:gd name="T3" fmla="*/ 2147483647 h 234"/>
              <a:gd name="T4" fmla="*/ 2147483647 w 666"/>
              <a:gd name="T5" fmla="*/ 2147483647 h 234"/>
              <a:gd name="T6" fmla="*/ 2147483647 w 666"/>
              <a:gd name="T7" fmla="*/ 2147483647 h 234"/>
              <a:gd name="T8" fmla="*/ 2147483647 w 666"/>
              <a:gd name="T9" fmla="*/ 2147483647 h 234"/>
              <a:gd name="T10" fmla="*/ 2147483647 w 666"/>
              <a:gd name="T11" fmla="*/ 2147483647 h 234"/>
              <a:gd name="T12" fmla="*/ 2147483647 w 666"/>
              <a:gd name="T13" fmla="*/ 2147483647 h 234"/>
              <a:gd name="T14" fmla="*/ 2147483647 w 666"/>
              <a:gd name="T15" fmla="*/ 2147483647 h 234"/>
              <a:gd name="T16" fmla="*/ 2147483647 w 666"/>
              <a:gd name="T17" fmla="*/ 2147483647 h 234"/>
              <a:gd name="T18" fmla="*/ 2147483647 w 666"/>
              <a:gd name="T19" fmla="*/ 2147483647 h 234"/>
              <a:gd name="T20" fmla="*/ 2147483647 w 666"/>
              <a:gd name="T21" fmla="*/ 2147483647 h 234"/>
              <a:gd name="T22" fmla="*/ 2147483647 w 666"/>
              <a:gd name="T23" fmla="*/ 2147483647 h 234"/>
              <a:gd name="T24" fmla="*/ 2147483647 w 666"/>
              <a:gd name="T25" fmla="*/ 2147483647 h 234"/>
              <a:gd name="T26" fmla="*/ 2147483647 w 666"/>
              <a:gd name="T27" fmla="*/ 2147483647 h 234"/>
              <a:gd name="T28" fmla="*/ 2147483647 w 666"/>
              <a:gd name="T29" fmla="*/ 2147483647 h 234"/>
              <a:gd name="T30" fmla="*/ 2147483647 w 666"/>
              <a:gd name="T31" fmla="*/ 2147483647 h 234"/>
              <a:gd name="T32" fmla="*/ 2147483647 w 666"/>
              <a:gd name="T33" fmla="*/ 2147483647 h 234"/>
              <a:gd name="T34" fmla="*/ 2147483647 w 666"/>
              <a:gd name="T35" fmla="*/ 2147483647 h 234"/>
              <a:gd name="T36" fmla="*/ 2147483647 w 666"/>
              <a:gd name="T37" fmla="*/ 2147483647 h 234"/>
              <a:gd name="T38" fmla="*/ 2147483647 w 666"/>
              <a:gd name="T39" fmla="*/ 2147483647 h 234"/>
              <a:gd name="T40" fmla="*/ 2147483647 w 666"/>
              <a:gd name="T41" fmla="*/ 2147483647 h 234"/>
              <a:gd name="T42" fmla="*/ 2147483647 w 666"/>
              <a:gd name="T43" fmla="*/ 2147483647 h 234"/>
              <a:gd name="T44" fmla="*/ 2147483647 w 666"/>
              <a:gd name="T45" fmla="*/ 2147483647 h 234"/>
              <a:gd name="T46" fmla="*/ 2147483647 w 666"/>
              <a:gd name="T47" fmla="*/ 2147483647 h 234"/>
              <a:gd name="T48" fmla="*/ 2147483647 w 666"/>
              <a:gd name="T49" fmla="*/ 2147483647 h 234"/>
              <a:gd name="T50" fmla="*/ 2147483647 w 666"/>
              <a:gd name="T51" fmla="*/ 2147483647 h 234"/>
              <a:gd name="T52" fmla="*/ 2147483647 w 666"/>
              <a:gd name="T53" fmla="*/ 2147483647 h 234"/>
              <a:gd name="T54" fmla="*/ 2147483647 w 666"/>
              <a:gd name="T55" fmla="*/ 2147483647 h 234"/>
              <a:gd name="T56" fmla="*/ 2147483647 w 666"/>
              <a:gd name="T57" fmla="*/ 2147483647 h 234"/>
              <a:gd name="T58" fmla="*/ 2147483647 w 666"/>
              <a:gd name="T59" fmla="*/ 2147483647 h 234"/>
              <a:gd name="T60" fmla="*/ 2147483647 w 666"/>
              <a:gd name="T61" fmla="*/ 2147483647 h 234"/>
              <a:gd name="T62" fmla="*/ 2147483647 w 666"/>
              <a:gd name="T63" fmla="*/ 2147483647 h 234"/>
              <a:gd name="T64" fmla="*/ 2147483647 w 666"/>
              <a:gd name="T65" fmla="*/ 2147483647 h 234"/>
              <a:gd name="T66" fmla="*/ 2147483647 w 666"/>
              <a:gd name="T67" fmla="*/ 2147483647 h 234"/>
              <a:gd name="T68" fmla="*/ 2147483647 w 666"/>
              <a:gd name="T69" fmla="*/ 2147483647 h 234"/>
              <a:gd name="T70" fmla="*/ 2147483647 w 666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4"/>
              <a:gd name="T110" fmla="*/ 666 w 666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4">
                <a:moveTo>
                  <a:pt x="665" y="117"/>
                </a:moveTo>
                <a:lnTo>
                  <a:pt x="662" y="106"/>
                </a:lnTo>
                <a:lnTo>
                  <a:pt x="658" y="96"/>
                </a:lnTo>
                <a:lnTo>
                  <a:pt x="652" y="86"/>
                </a:lnTo>
                <a:lnTo>
                  <a:pt x="644" y="77"/>
                </a:lnTo>
                <a:lnTo>
                  <a:pt x="633" y="68"/>
                </a:lnTo>
                <a:lnTo>
                  <a:pt x="620" y="58"/>
                </a:lnTo>
                <a:lnTo>
                  <a:pt x="604" y="50"/>
                </a:lnTo>
                <a:lnTo>
                  <a:pt x="586" y="42"/>
                </a:lnTo>
                <a:lnTo>
                  <a:pt x="566" y="34"/>
                </a:lnTo>
                <a:lnTo>
                  <a:pt x="546" y="27"/>
                </a:lnTo>
                <a:lnTo>
                  <a:pt x="522" y="21"/>
                </a:lnTo>
                <a:lnTo>
                  <a:pt x="497" y="16"/>
                </a:lnTo>
                <a:lnTo>
                  <a:pt x="472" y="11"/>
                </a:lnTo>
                <a:lnTo>
                  <a:pt x="445" y="7"/>
                </a:lnTo>
                <a:lnTo>
                  <a:pt x="419" y="4"/>
                </a:lnTo>
                <a:lnTo>
                  <a:pt x="390" y="2"/>
                </a:lnTo>
                <a:lnTo>
                  <a:pt x="360" y="1"/>
                </a:lnTo>
                <a:lnTo>
                  <a:pt x="331" y="0"/>
                </a:lnTo>
                <a:lnTo>
                  <a:pt x="304" y="1"/>
                </a:lnTo>
                <a:lnTo>
                  <a:pt x="274" y="2"/>
                </a:lnTo>
                <a:lnTo>
                  <a:pt x="247" y="4"/>
                </a:lnTo>
                <a:lnTo>
                  <a:pt x="218" y="7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8" y="27"/>
                </a:lnTo>
                <a:lnTo>
                  <a:pt x="98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8"/>
                </a:lnTo>
                <a:lnTo>
                  <a:pt x="20" y="77"/>
                </a:lnTo>
                <a:lnTo>
                  <a:pt x="10" y="86"/>
                </a:lnTo>
                <a:lnTo>
                  <a:pt x="6" y="96"/>
                </a:lnTo>
                <a:lnTo>
                  <a:pt x="1" y="106"/>
                </a:lnTo>
                <a:lnTo>
                  <a:pt x="0" y="117"/>
                </a:lnTo>
                <a:lnTo>
                  <a:pt x="1" y="127"/>
                </a:lnTo>
                <a:lnTo>
                  <a:pt x="6" y="137"/>
                </a:lnTo>
                <a:lnTo>
                  <a:pt x="10" y="147"/>
                </a:lnTo>
                <a:lnTo>
                  <a:pt x="20" y="156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8" y="199"/>
                </a:lnTo>
                <a:lnTo>
                  <a:pt x="118" y="205"/>
                </a:lnTo>
                <a:lnTo>
                  <a:pt x="141" y="212"/>
                </a:lnTo>
                <a:lnTo>
                  <a:pt x="165" y="217"/>
                </a:lnTo>
                <a:lnTo>
                  <a:pt x="191" y="222"/>
                </a:lnTo>
                <a:lnTo>
                  <a:pt x="218" y="226"/>
                </a:lnTo>
                <a:lnTo>
                  <a:pt x="247" y="229"/>
                </a:lnTo>
                <a:lnTo>
                  <a:pt x="274" y="231"/>
                </a:lnTo>
                <a:lnTo>
                  <a:pt x="304" y="232"/>
                </a:lnTo>
                <a:lnTo>
                  <a:pt x="331" y="233"/>
                </a:lnTo>
                <a:lnTo>
                  <a:pt x="360" y="232"/>
                </a:lnTo>
                <a:lnTo>
                  <a:pt x="390" y="231"/>
                </a:lnTo>
                <a:lnTo>
                  <a:pt x="419" y="229"/>
                </a:lnTo>
                <a:lnTo>
                  <a:pt x="445" y="226"/>
                </a:lnTo>
                <a:lnTo>
                  <a:pt x="472" y="222"/>
                </a:lnTo>
                <a:lnTo>
                  <a:pt x="497" y="217"/>
                </a:lnTo>
                <a:lnTo>
                  <a:pt x="522" y="212"/>
                </a:lnTo>
                <a:lnTo>
                  <a:pt x="546" y="205"/>
                </a:lnTo>
                <a:lnTo>
                  <a:pt x="566" y="199"/>
                </a:lnTo>
                <a:lnTo>
                  <a:pt x="586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6"/>
                </a:lnTo>
                <a:lnTo>
                  <a:pt x="652" y="147"/>
                </a:lnTo>
                <a:lnTo>
                  <a:pt x="658" y="137"/>
                </a:lnTo>
                <a:lnTo>
                  <a:pt x="662" y="127"/>
                </a:lnTo>
                <a:lnTo>
                  <a:pt x="665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8515351" y="3994151"/>
            <a:ext cx="1185863" cy="371475"/>
          </a:xfrm>
          <a:custGeom>
            <a:avLst/>
            <a:gdLst>
              <a:gd name="T0" fmla="*/ 2147483647 w 747"/>
              <a:gd name="T1" fmla="*/ 2147483647 h 234"/>
              <a:gd name="T2" fmla="*/ 2147483647 w 747"/>
              <a:gd name="T3" fmla="*/ 2147483647 h 234"/>
              <a:gd name="T4" fmla="*/ 2147483647 w 747"/>
              <a:gd name="T5" fmla="*/ 2147483647 h 234"/>
              <a:gd name="T6" fmla="*/ 2147483647 w 747"/>
              <a:gd name="T7" fmla="*/ 2147483647 h 234"/>
              <a:gd name="T8" fmla="*/ 2147483647 w 747"/>
              <a:gd name="T9" fmla="*/ 2147483647 h 234"/>
              <a:gd name="T10" fmla="*/ 2147483647 w 747"/>
              <a:gd name="T11" fmla="*/ 2147483647 h 234"/>
              <a:gd name="T12" fmla="*/ 2147483647 w 747"/>
              <a:gd name="T13" fmla="*/ 2147483647 h 234"/>
              <a:gd name="T14" fmla="*/ 2147483647 w 747"/>
              <a:gd name="T15" fmla="*/ 2147483647 h 234"/>
              <a:gd name="T16" fmla="*/ 2147483647 w 747"/>
              <a:gd name="T17" fmla="*/ 2147483647 h 234"/>
              <a:gd name="T18" fmla="*/ 2147483647 w 747"/>
              <a:gd name="T19" fmla="*/ 2147483647 h 234"/>
              <a:gd name="T20" fmla="*/ 2147483647 w 747"/>
              <a:gd name="T21" fmla="*/ 2147483647 h 234"/>
              <a:gd name="T22" fmla="*/ 2147483647 w 747"/>
              <a:gd name="T23" fmla="*/ 2147483647 h 234"/>
              <a:gd name="T24" fmla="*/ 2147483647 w 747"/>
              <a:gd name="T25" fmla="*/ 2147483647 h 234"/>
              <a:gd name="T26" fmla="*/ 2147483647 w 747"/>
              <a:gd name="T27" fmla="*/ 2147483647 h 234"/>
              <a:gd name="T28" fmla="*/ 2147483647 w 747"/>
              <a:gd name="T29" fmla="*/ 2147483647 h 234"/>
              <a:gd name="T30" fmla="*/ 2147483647 w 747"/>
              <a:gd name="T31" fmla="*/ 2147483647 h 234"/>
              <a:gd name="T32" fmla="*/ 2147483647 w 747"/>
              <a:gd name="T33" fmla="*/ 2147483647 h 234"/>
              <a:gd name="T34" fmla="*/ 2147483647 w 747"/>
              <a:gd name="T35" fmla="*/ 2147483647 h 234"/>
              <a:gd name="T36" fmla="*/ 2147483647 w 747"/>
              <a:gd name="T37" fmla="*/ 2147483647 h 234"/>
              <a:gd name="T38" fmla="*/ 2147483647 w 747"/>
              <a:gd name="T39" fmla="*/ 2147483647 h 234"/>
              <a:gd name="T40" fmla="*/ 2147483647 w 747"/>
              <a:gd name="T41" fmla="*/ 2147483647 h 234"/>
              <a:gd name="T42" fmla="*/ 2147483647 w 747"/>
              <a:gd name="T43" fmla="*/ 2147483647 h 234"/>
              <a:gd name="T44" fmla="*/ 2147483647 w 747"/>
              <a:gd name="T45" fmla="*/ 2147483647 h 234"/>
              <a:gd name="T46" fmla="*/ 2147483647 w 747"/>
              <a:gd name="T47" fmla="*/ 2147483647 h 234"/>
              <a:gd name="T48" fmla="*/ 2147483647 w 747"/>
              <a:gd name="T49" fmla="*/ 2147483647 h 234"/>
              <a:gd name="T50" fmla="*/ 2147483647 w 747"/>
              <a:gd name="T51" fmla="*/ 2147483647 h 234"/>
              <a:gd name="T52" fmla="*/ 2147483647 w 747"/>
              <a:gd name="T53" fmla="*/ 2147483647 h 234"/>
              <a:gd name="T54" fmla="*/ 2147483647 w 747"/>
              <a:gd name="T55" fmla="*/ 2147483647 h 234"/>
              <a:gd name="T56" fmla="*/ 2147483647 w 747"/>
              <a:gd name="T57" fmla="*/ 2147483647 h 234"/>
              <a:gd name="T58" fmla="*/ 2147483647 w 747"/>
              <a:gd name="T59" fmla="*/ 2147483647 h 234"/>
              <a:gd name="T60" fmla="*/ 2147483647 w 747"/>
              <a:gd name="T61" fmla="*/ 2147483647 h 234"/>
              <a:gd name="T62" fmla="*/ 2147483647 w 747"/>
              <a:gd name="T63" fmla="*/ 2147483647 h 234"/>
              <a:gd name="T64" fmla="*/ 2147483647 w 747"/>
              <a:gd name="T65" fmla="*/ 2147483647 h 234"/>
              <a:gd name="T66" fmla="*/ 2147483647 w 747"/>
              <a:gd name="T67" fmla="*/ 2147483647 h 234"/>
              <a:gd name="T68" fmla="*/ 2147483647 w 747"/>
              <a:gd name="T69" fmla="*/ 2147483647 h 234"/>
              <a:gd name="T70" fmla="*/ 2147483647 w 74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7"/>
              <a:gd name="T109" fmla="*/ 0 h 234"/>
              <a:gd name="T110" fmla="*/ 747 w 74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7" h="234">
                <a:moveTo>
                  <a:pt x="0" y="117"/>
                </a:moveTo>
                <a:lnTo>
                  <a:pt x="1" y="127"/>
                </a:lnTo>
                <a:lnTo>
                  <a:pt x="5" y="137"/>
                </a:lnTo>
                <a:lnTo>
                  <a:pt x="12" y="147"/>
                </a:lnTo>
                <a:lnTo>
                  <a:pt x="21" y="156"/>
                </a:lnTo>
                <a:lnTo>
                  <a:pt x="35" y="166"/>
                </a:lnTo>
                <a:lnTo>
                  <a:pt x="49" y="175"/>
                </a:lnTo>
                <a:lnTo>
                  <a:pt x="66" y="183"/>
                </a:lnTo>
                <a:lnTo>
                  <a:pt x="87" y="191"/>
                </a:lnTo>
                <a:lnTo>
                  <a:pt x="108" y="199"/>
                </a:lnTo>
                <a:lnTo>
                  <a:pt x="133" y="205"/>
                </a:lnTo>
                <a:lnTo>
                  <a:pt x="159" y="212"/>
                </a:lnTo>
                <a:lnTo>
                  <a:pt x="186" y="217"/>
                </a:lnTo>
                <a:lnTo>
                  <a:pt x="215" y="222"/>
                </a:lnTo>
                <a:lnTo>
                  <a:pt x="245" y="226"/>
                </a:lnTo>
                <a:lnTo>
                  <a:pt x="276" y="229"/>
                </a:lnTo>
                <a:lnTo>
                  <a:pt x="307" y="231"/>
                </a:lnTo>
                <a:lnTo>
                  <a:pt x="340" y="232"/>
                </a:lnTo>
                <a:lnTo>
                  <a:pt x="373" y="233"/>
                </a:lnTo>
                <a:lnTo>
                  <a:pt x="405" y="232"/>
                </a:lnTo>
                <a:lnTo>
                  <a:pt x="436" y="231"/>
                </a:lnTo>
                <a:lnTo>
                  <a:pt x="469" y="229"/>
                </a:lnTo>
                <a:lnTo>
                  <a:pt x="500" y="226"/>
                </a:lnTo>
                <a:lnTo>
                  <a:pt x="530" y="222"/>
                </a:lnTo>
                <a:lnTo>
                  <a:pt x="559" y="217"/>
                </a:lnTo>
                <a:lnTo>
                  <a:pt x="586" y="212"/>
                </a:lnTo>
                <a:lnTo>
                  <a:pt x="612" y="205"/>
                </a:lnTo>
                <a:lnTo>
                  <a:pt x="637" y="198"/>
                </a:lnTo>
                <a:lnTo>
                  <a:pt x="658" y="191"/>
                </a:lnTo>
                <a:lnTo>
                  <a:pt x="677" y="183"/>
                </a:lnTo>
                <a:lnTo>
                  <a:pt x="695" y="175"/>
                </a:lnTo>
                <a:lnTo>
                  <a:pt x="710" y="166"/>
                </a:lnTo>
                <a:lnTo>
                  <a:pt x="722" y="156"/>
                </a:lnTo>
                <a:lnTo>
                  <a:pt x="733" y="146"/>
                </a:lnTo>
                <a:lnTo>
                  <a:pt x="740" y="137"/>
                </a:lnTo>
                <a:lnTo>
                  <a:pt x="744" y="126"/>
                </a:lnTo>
                <a:lnTo>
                  <a:pt x="746" y="117"/>
                </a:lnTo>
                <a:lnTo>
                  <a:pt x="744" y="106"/>
                </a:lnTo>
                <a:lnTo>
                  <a:pt x="740" y="96"/>
                </a:lnTo>
                <a:lnTo>
                  <a:pt x="733" y="86"/>
                </a:lnTo>
                <a:lnTo>
                  <a:pt x="722" y="77"/>
                </a:lnTo>
                <a:lnTo>
                  <a:pt x="710" y="67"/>
                </a:lnTo>
                <a:lnTo>
                  <a:pt x="695" y="58"/>
                </a:lnTo>
                <a:lnTo>
                  <a:pt x="677" y="50"/>
                </a:lnTo>
                <a:lnTo>
                  <a:pt x="658" y="42"/>
                </a:lnTo>
                <a:lnTo>
                  <a:pt x="637" y="34"/>
                </a:lnTo>
                <a:lnTo>
                  <a:pt x="612" y="27"/>
                </a:lnTo>
                <a:lnTo>
                  <a:pt x="586" y="21"/>
                </a:lnTo>
                <a:lnTo>
                  <a:pt x="559" y="16"/>
                </a:lnTo>
                <a:lnTo>
                  <a:pt x="530" y="11"/>
                </a:lnTo>
                <a:lnTo>
                  <a:pt x="500" y="7"/>
                </a:lnTo>
                <a:lnTo>
                  <a:pt x="469" y="4"/>
                </a:lnTo>
                <a:lnTo>
                  <a:pt x="436" y="2"/>
                </a:lnTo>
                <a:lnTo>
                  <a:pt x="405" y="1"/>
                </a:lnTo>
                <a:lnTo>
                  <a:pt x="373" y="0"/>
                </a:lnTo>
                <a:lnTo>
                  <a:pt x="340" y="1"/>
                </a:lnTo>
                <a:lnTo>
                  <a:pt x="307" y="2"/>
                </a:lnTo>
                <a:lnTo>
                  <a:pt x="276" y="4"/>
                </a:lnTo>
                <a:lnTo>
                  <a:pt x="245" y="7"/>
                </a:lnTo>
                <a:lnTo>
                  <a:pt x="215" y="11"/>
                </a:lnTo>
                <a:lnTo>
                  <a:pt x="186" y="16"/>
                </a:lnTo>
                <a:lnTo>
                  <a:pt x="159" y="21"/>
                </a:lnTo>
                <a:lnTo>
                  <a:pt x="132" y="28"/>
                </a:lnTo>
                <a:lnTo>
                  <a:pt x="108" y="34"/>
                </a:lnTo>
                <a:lnTo>
                  <a:pt x="87" y="42"/>
                </a:lnTo>
                <a:lnTo>
                  <a:pt x="66" y="50"/>
                </a:lnTo>
                <a:lnTo>
                  <a:pt x="49" y="58"/>
                </a:lnTo>
                <a:lnTo>
                  <a:pt x="35" y="68"/>
                </a:lnTo>
                <a:lnTo>
                  <a:pt x="21" y="77"/>
                </a:lnTo>
                <a:lnTo>
                  <a:pt x="12" y="86"/>
                </a:lnTo>
                <a:lnTo>
                  <a:pt x="5" y="97"/>
                </a:lnTo>
                <a:lnTo>
                  <a:pt x="1" y="106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355850" y="3983039"/>
            <a:ext cx="1055688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664" y="117"/>
                </a:moveTo>
                <a:lnTo>
                  <a:pt x="662" y="106"/>
                </a:lnTo>
                <a:lnTo>
                  <a:pt x="659" y="97"/>
                </a:lnTo>
                <a:lnTo>
                  <a:pt x="653" y="86"/>
                </a:lnTo>
                <a:lnTo>
                  <a:pt x="644" y="77"/>
                </a:lnTo>
                <a:lnTo>
                  <a:pt x="633" y="68"/>
                </a:lnTo>
                <a:lnTo>
                  <a:pt x="620" y="58"/>
                </a:lnTo>
                <a:lnTo>
                  <a:pt x="604" y="50"/>
                </a:lnTo>
                <a:lnTo>
                  <a:pt x="586" y="42"/>
                </a:lnTo>
                <a:lnTo>
                  <a:pt x="567" y="34"/>
                </a:lnTo>
                <a:lnTo>
                  <a:pt x="546" y="28"/>
                </a:lnTo>
                <a:lnTo>
                  <a:pt x="522" y="21"/>
                </a:lnTo>
                <a:lnTo>
                  <a:pt x="498" y="16"/>
                </a:lnTo>
                <a:lnTo>
                  <a:pt x="472" y="11"/>
                </a:lnTo>
                <a:lnTo>
                  <a:pt x="445" y="7"/>
                </a:lnTo>
                <a:lnTo>
                  <a:pt x="418" y="5"/>
                </a:lnTo>
                <a:lnTo>
                  <a:pt x="390" y="2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5" y="2"/>
                </a:lnTo>
                <a:lnTo>
                  <a:pt x="247" y="5"/>
                </a:lnTo>
                <a:lnTo>
                  <a:pt x="218" y="7"/>
                </a:lnTo>
                <a:lnTo>
                  <a:pt x="191" y="11"/>
                </a:lnTo>
                <a:lnTo>
                  <a:pt x="166" y="16"/>
                </a:lnTo>
                <a:lnTo>
                  <a:pt x="141" y="21"/>
                </a:lnTo>
                <a:lnTo>
                  <a:pt x="118" y="28"/>
                </a:lnTo>
                <a:lnTo>
                  <a:pt x="96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8"/>
                </a:lnTo>
                <a:lnTo>
                  <a:pt x="20" y="77"/>
                </a:lnTo>
                <a:lnTo>
                  <a:pt x="10" y="86"/>
                </a:lnTo>
                <a:lnTo>
                  <a:pt x="4" y="97"/>
                </a:lnTo>
                <a:lnTo>
                  <a:pt x="1" y="106"/>
                </a:lnTo>
                <a:lnTo>
                  <a:pt x="0" y="117"/>
                </a:lnTo>
                <a:lnTo>
                  <a:pt x="1" y="127"/>
                </a:lnTo>
                <a:lnTo>
                  <a:pt x="4" y="137"/>
                </a:lnTo>
                <a:lnTo>
                  <a:pt x="10" y="147"/>
                </a:lnTo>
                <a:lnTo>
                  <a:pt x="20" y="156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6" y="217"/>
                </a:lnTo>
                <a:lnTo>
                  <a:pt x="191" y="222"/>
                </a:lnTo>
                <a:lnTo>
                  <a:pt x="218" y="226"/>
                </a:lnTo>
                <a:lnTo>
                  <a:pt x="247" y="229"/>
                </a:lnTo>
                <a:lnTo>
                  <a:pt x="275" y="231"/>
                </a:lnTo>
                <a:lnTo>
                  <a:pt x="302" y="232"/>
                </a:lnTo>
                <a:lnTo>
                  <a:pt x="332" y="233"/>
                </a:lnTo>
                <a:lnTo>
                  <a:pt x="361" y="232"/>
                </a:lnTo>
                <a:lnTo>
                  <a:pt x="390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8" y="217"/>
                </a:lnTo>
                <a:lnTo>
                  <a:pt x="522" y="212"/>
                </a:lnTo>
                <a:lnTo>
                  <a:pt x="546" y="206"/>
                </a:lnTo>
                <a:lnTo>
                  <a:pt x="567" y="199"/>
                </a:lnTo>
                <a:lnTo>
                  <a:pt x="586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6"/>
                </a:lnTo>
                <a:lnTo>
                  <a:pt x="653" y="147"/>
                </a:lnTo>
                <a:lnTo>
                  <a:pt x="659" y="137"/>
                </a:lnTo>
                <a:lnTo>
                  <a:pt x="662" y="127"/>
                </a:lnTo>
                <a:lnTo>
                  <a:pt x="664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3305176" y="3713164"/>
            <a:ext cx="10572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5414964" y="6219825"/>
            <a:ext cx="1055687" cy="369888"/>
          </a:xfrm>
          <a:custGeom>
            <a:avLst/>
            <a:gdLst>
              <a:gd name="T0" fmla="*/ 2147483647 w 665"/>
              <a:gd name="T1" fmla="*/ 2147483647 h 233"/>
              <a:gd name="T2" fmla="*/ 2147483647 w 665"/>
              <a:gd name="T3" fmla="*/ 2147483647 h 233"/>
              <a:gd name="T4" fmla="*/ 2147483647 w 665"/>
              <a:gd name="T5" fmla="*/ 2147483647 h 233"/>
              <a:gd name="T6" fmla="*/ 2147483647 w 665"/>
              <a:gd name="T7" fmla="*/ 2147483647 h 233"/>
              <a:gd name="T8" fmla="*/ 2147483647 w 665"/>
              <a:gd name="T9" fmla="*/ 2147483647 h 233"/>
              <a:gd name="T10" fmla="*/ 2147483647 w 665"/>
              <a:gd name="T11" fmla="*/ 2147483647 h 233"/>
              <a:gd name="T12" fmla="*/ 2147483647 w 665"/>
              <a:gd name="T13" fmla="*/ 2147483647 h 233"/>
              <a:gd name="T14" fmla="*/ 2147483647 w 665"/>
              <a:gd name="T15" fmla="*/ 2147483647 h 233"/>
              <a:gd name="T16" fmla="*/ 2147483647 w 665"/>
              <a:gd name="T17" fmla="*/ 2147483647 h 233"/>
              <a:gd name="T18" fmla="*/ 2147483647 w 665"/>
              <a:gd name="T19" fmla="*/ 2147483647 h 233"/>
              <a:gd name="T20" fmla="*/ 2147483647 w 665"/>
              <a:gd name="T21" fmla="*/ 2147483647 h 233"/>
              <a:gd name="T22" fmla="*/ 2147483647 w 665"/>
              <a:gd name="T23" fmla="*/ 2147483647 h 233"/>
              <a:gd name="T24" fmla="*/ 2147483647 w 665"/>
              <a:gd name="T25" fmla="*/ 2147483647 h 233"/>
              <a:gd name="T26" fmla="*/ 2147483647 w 665"/>
              <a:gd name="T27" fmla="*/ 2147483647 h 233"/>
              <a:gd name="T28" fmla="*/ 2147483647 w 665"/>
              <a:gd name="T29" fmla="*/ 2147483647 h 233"/>
              <a:gd name="T30" fmla="*/ 2147483647 w 665"/>
              <a:gd name="T31" fmla="*/ 2147483647 h 233"/>
              <a:gd name="T32" fmla="*/ 2147483647 w 665"/>
              <a:gd name="T33" fmla="*/ 2147483647 h 233"/>
              <a:gd name="T34" fmla="*/ 2147483647 w 665"/>
              <a:gd name="T35" fmla="*/ 2147483647 h 233"/>
              <a:gd name="T36" fmla="*/ 2147483647 w 665"/>
              <a:gd name="T37" fmla="*/ 2147483647 h 233"/>
              <a:gd name="T38" fmla="*/ 2147483647 w 665"/>
              <a:gd name="T39" fmla="*/ 2147483647 h 233"/>
              <a:gd name="T40" fmla="*/ 2147483647 w 665"/>
              <a:gd name="T41" fmla="*/ 2147483647 h 233"/>
              <a:gd name="T42" fmla="*/ 2147483647 w 665"/>
              <a:gd name="T43" fmla="*/ 2147483647 h 233"/>
              <a:gd name="T44" fmla="*/ 2147483647 w 665"/>
              <a:gd name="T45" fmla="*/ 2147483647 h 233"/>
              <a:gd name="T46" fmla="*/ 2147483647 w 665"/>
              <a:gd name="T47" fmla="*/ 2147483647 h 233"/>
              <a:gd name="T48" fmla="*/ 2147483647 w 665"/>
              <a:gd name="T49" fmla="*/ 2147483647 h 233"/>
              <a:gd name="T50" fmla="*/ 2147483647 w 665"/>
              <a:gd name="T51" fmla="*/ 2147483647 h 233"/>
              <a:gd name="T52" fmla="*/ 2147483647 w 665"/>
              <a:gd name="T53" fmla="*/ 0 h 233"/>
              <a:gd name="T54" fmla="*/ 2147483647 w 665"/>
              <a:gd name="T55" fmla="*/ 0 h 233"/>
              <a:gd name="T56" fmla="*/ 2147483647 w 665"/>
              <a:gd name="T57" fmla="*/ 2147483647 h 233"/>
              <a:gd name="T58" fmla="*/ 2147483647 w 665"/>
              <a:gd name="T59" fmla="*/ 2147483647 h 233"/>
              <a:gd name="T60" fmla="*/ 2147483647 w 665"/>
              <a:gd name="T61" fmla="*/ 2147483647 h 233"/>
              <a:gd name="T62" fmla="*/ 2147483647 w 665"/>
              <a:gd name="T63" fmla="*/ 2147483647 h 233"/>
              <a:gd name="T64" fmla="*/ 2147483647 w 665"/>
              <a:gd name="T65" fmla="*/ 2147483647 h 233"/>
              <a:gd name="T66" fmla="*/ 2147483647 w 665"/>
              <a:gd name="T67" fmla="*/ 2147483647 h 233"/>
              <a:gd name="T68" fmla="*/ 2147483647 w 665"/>
              <a:gd name="T69" fmla="*/ 2147483647 h 233"/>
              <a:gd name="T70" fmla="*/ 2147483647 w 665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3"/>
              <a:gd name="T110" fmla="*/ 665 w 665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3">
                <a:moveTo>
                  <a:pt x="0" y="116"/>
                </a:moveTo>
                <a:lnTo>
                  <a:pt x="1" y="126"/>
                </a:lnTo>
                <a:lnTo>
                  <a:pt x="4" y="136"/>
                </a:lnTo>
                <a:lnTo>
                  <a:pt x="12" y="146"/>
                </a:lnTo>
                <a:lnTo>
                  <a:pt x="20" y="156"/>
                </a:lnTo>
                <a:lnTo>
                  <a:pt x="31" y="165"/>
                </a:lnTo>
                <a:lnTo>
                  <a:pt x="44" y="174"/>
                </a:lnTo>
                <a:lnTo>
                  <a:pt x="60" y="183"/>
                </a:lnTo>
                <a:lnTo>
                  <a:pt x="77" y="191"/>
                </a:lnTo>
                <a:lnTo>
                  <a:pt x="96" y="198"/>
                </a:lnTo>
                <a:lnTo>
                  <a:pt x="118" y="205"/>
                </a:lnTo>
                <a:lnTo>
                  <a:pt x="141" y="211"/>
                </a:lnTo>
                <a:lnTo>
                  <a:pt x="167" y="217"/>
                </a:lnTo>
                <a:lnTo>
                  <a:pt x="192" y="221"/>
                </a:lnTo>
                <a:lnTo>
                  <a:pt x="219" y="225"/>
                </a:lnTo>
                <a:lnTo>
                  <a:pt x="245" y="228"/>
                </a:lnTo>
                <a:lnTo>
                  <a:pt x="275" y="231"/>
                </a:lnTo>
                <a:lnTo>
                  <a:pt x="302" y="232"/>
                </a:lnTo>
                <a:lnTo>
                  <a:pt x="333" y="232"/>
                </a:lnTo>
                <a:lnTo>
                  <a:pt x="361" y="232"/>
                </a:lnTo>
                <a:lnTo>
                  <a:pt x="390" y="231"/>
                </a:lnTo>
                <a:lnTo>
                  <a:pt x="418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7" y="198"/>
                </a:lnTo>
                <a:lnTo>
                  <a:pt x="587" y="191"/>
                </a:lnTo>
                <a:lnTo>
                  <a:pt x="604" y="183"/>
                </a:lnTo>
                <a:lnTo>
                  <a:pt x="620" y="174"/>
                </a:lnTo>
                <a:lnTo>
                  <a:pt x="633" y="165"/>
                </a:lnTo>
                <a:lnTo>
                  <a:pt x="644" y="156"/>
                </a:lnTo>
                <a:lnTo>
                  <a:pt x="653" y="146"/>
                </a:lnTo>
                <a:lnTo>
                  <a:pt x="659" y="136"/>
                </a:lnTo>
                <a:lnTo>
                  <a:pt x="664" y="126"/>
                </a:lnTo>
                <a:lnTo>
                  <a:pt x="664" y="116"/>
                </a:lnTo>
                <a:lnTo>
                  <a:pt x="664" y="106"/>
                </a:lnTo>
                <a:lnTo>
                  <a:pt x="659" y="96"/>
                </a:lnTo>
                <a:lnTo>
                  <a:pt x="653" y="86"/>
                </a:lnTo>
                <a:lnTo>
                  <a:pt x="644" y="76"/>
                </a:lnTo>
                <a:lnTo>
                  <a:pt x="633" y="67"/>
                </a:lnTo>
                <a:lnTo>
                  <a:pt x="619" y="58"/>
                </a:lnTo>
                <a:lnTo>
                  <a:pt x="604" y="49"/>
                </a:lnTo>
                <a:lnTo>
                  <a:pt x="587" y="41"/>
                </a:lnTo>
                <a:lnTo>
                  <a:pt x="567" y="34"/>
                </a:lnTo>
                <a:lnTo>
                  <a:pt x="546" y="27"/>
                </a:lnTo>
                <a:lnTo>
                  <a:pt x="523" y="21"/>
                </a:lnTo>
                <a:lnTo>
                  <a:pt x="498" y="15"/>
                </a:lnTo>
                <a:lnTo>
                  <a:pt x="472" y="11"/>
                </a:lnTo>
                <a:lnTo>
                  <a:pt x="445" y="7"/>
                </a:lnTo>
                <a:lnTo>
                  <a:pt x="418" y="4"/>
                </a:lnTo>
                <a:lnTo>
                  <a:pt x="390" y="2"/>
                </a:lnTo>
                <a:lnTo>
                  <a:pt x="361" y="0"/>
                </a:lnTo>
                <a:lnTo>
                  <a:pt x="332" y="0"/>
                </a:lnTo>
                <a:lnTo>
                  <a:pt x="302" y="0"/>
                </a:lnTo>
                <a:lnTo>
                  <a:pt x="275" y="2"/>
                </a:lnTo>
                <a:lnTo>
                  <a:pt x="245" y="4"/>
                </a:lnTo>
                <a:lnTo>
                  <a:pt x="219" y="7"/>
                </a:lnTo>
                <a:lnTo>
                  <a:pt x="192" y="11"/>
                </a:lnTo>
                <a:lnTo>
                  <a:pt x="166" y="15"/>
                </a:lnTo>
                <a:lnTo>
                  <a:pt x="141" y="21"/>
                </a:lnTo>
                <a:lnTo>
                  <a:pt x="118" y="27"/>
                </a:lnTo>
                <a:lnTo>
                  <a:pt x="96" y="34"/>
                </a:lnTo>
                <a:lnTo>
                  <a:pt x="77" y="42"/>
                </a:lnTo>
                <a:lnTo>
                  <a:pt x="60" y="50"/>
                </a:lnTo>
                <a:lnTo>
                  <a:pt x="44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4" y="96"/>
                </a:lnTo>
                <a:lnTo>
                  <a:pt x="1" y="106"/>
                </a:lnTo>
                <a:lnTo>
                  <a:pt x="0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5414964" y="3505201"/>
            <a:ext cx="1055687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0" y="117"/>
                </a:moveTo>
                <a:lnTo>
                  <a:pt x="1" y="127"/>
                </a:lnTo>
                <a:lnTo>
                  <a:pt x="4" y="137"/>
                </a:lnTo>
                <a:lnTo>
                  <a:pt x="12" y="147"/>
                </a:lnTo>
                <a:lnTo>
                  <a:pt x="20" y="157"/>
                </a:lnTo>
                <a:lnTo>
                  <a:pt x="31" y="166"/>
                </a:lnTo>
                <a:lnTo>
                  <a:pt x="44" y="175"/>
                </a:lnTo>
                <a:lnTo>
                  <a:pt x="60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5" y="229"/>
                </a:lnTo>
                <a:lnTo>
                  <a:pt x="275" y="231"/>
                </a:lnTo>
                <a:lnTo>
                  <a:pt x="302" y="232"/>
                </a:lnTo>
                <a:lnTo>
                  <a:pt x="333" y="233"/>
                </a:lnTo>
                <a:lnTo>
                  <a:pt x="361" y="232"/>
                </a:lnTo>
                <a:lnTo>
                  <a:pt x="390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9" y="217"/>
                </a:lnTo>
                <a:lnTo>
                  <a:pt x="523" y="212"/>
                </a:lnTo>
                <a:lnTo>
                  <a:pt x="546" y="206"/>
                </a:lnTo>
                <a:lnTo>
                  <a:pt x="567" y="199"/>
                </a:lnTo>
                <a:lnTo>
                  <a:pt x="587" y="191"/>
                </a:lnTo>
                <a:lnTo>
                  <a:pt x="604" y="183"/>
                </a:lnTo>
                <a:lnTo>
                  <a:pt x="620" y="175"/>
                </a:lnTo>
                <a:lnTo>
                  <a:pt x="633" y="166"/>
                </a:lnTo>
                <a:lnTo>
                  <a:pt x="644" y="157"/>
                </a:lnTo>
                <a:lnTo>
                  <a:pt x="653" y="147"/>
                </a:lnTo>
                <a:lnTo>
                  <a:pt x="659" y="137"/>
                </a:lnTo>
                <a:lnTo>
                  <a:pt x="664" y="127"/>
                </a:lnTo>
                <a:lnTo>
                  <a:pt x="664" y="117"/>
                </a:lnTo>
                <a:lnTo>
                  <a:pt x="664" y="106"/>
                </a:lnTo>
                <a:lnTo>
                  <a:pt x="659" y="97"/>
                </a:lnTo>
                <a:lnTo>
                  <a:pt x="653" y="87"/>
                </a:lnTo>
                <a:lnTo>
                  <a:pt x="644" y="77"/>
                </a:lnTo>
                <a:lnTo>
                  <a:pt x="633" y="68"/>
                </a:lnTo>
                <a:lnTo>
                  <a:pt x="619" y="59"/>
                </a:lnTo>
                <a:lnTo>
                  <a:pt x="604" y="50"/>
                </a:lnTo>
                <a:lnTo>
                  <a:pt x="587" y="42"/>
                </a:lnTo>
                <a:lnTo>
                  <a:pt x="567" y="34"/>
                </a:lnTo>
                <a:lnTo>
                  <a:pt x="546" y="28"/>
                </a:lnTo>
                <a:lnTo>
                  <a:pt x="523" y="21"/>
                </a:lnTo>
                <a:lnTo>
                  <a:pt x="498" y="16"/>
                </a:lnTo>
                <a:lnTo>
                  <a:pt x="472" y="12"/>
                </a:lnTo>
                <a:lnTo>
                  <a:pt x="445" y="7"/>
                </a:lnTo>
                <a:lnTo>
                  <a:pt x="418" y="5"/>
                </a:lnTo>
                <a:lnTo>
                  <a:pt x="390" y="3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5" y="3"/>
                </a:lnTo>
                <a:lnTo>
                  <a:pt x="245" y="5"/>
                </a:lnTo>
                <a:lnTo>
                  <a:pt x="219" y="8"/>
                </a:lnTo>
                <a:lnTo>
                  <a:pt x="192" y="12"/>
                </a:lnTo>
                <a:lnTo>
                  <a:pt x="166" y="16"/>
                </a:lnTo>
                <a:lnTo>
                  <a:pt x="141" y="22"/>
                </a:lnTo>
                <a:lnTo>
                  <a:pt x="118" y="28"/>
                </a:lnTo>
                <a:lnTo>
                  <a:pt x="96" y="35"/>
                </a:lnTo>
                <a:lnTo>
                  <a:pt x="77" y="42"/>
                </a:lnTo>
                <a:lnTo>
                  <a:pt x="60" y="50"/>
                </a:lnTo>
                <a:lnTo>
                  <a:pt x="44" y="59"/>
                </a:lnTo>
                <a:lnTo>
                  <a:pt x="31" y="68"/>
                </a:lnTo>
                <a:lnTo>
                  <a:pt x="20" y="77"/>
                </a:lnTo>
                <a:lnTo>
                  <a:pt x="12" y="87"/>
                </a:lnTo>
                <a:lnTo>
                  <a:pt x="4" y="97"/>
                </a:lnTo>
                <a:lnTo>
                  <a:pt x="1" y="107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4295775" y="3983039"/>
            <a:ext cx="1055688" cy="371475"/>
          </a:xfrm>
          <a:custGeom>
            <a:avLst/>
            <a:gdLst>
              <a:gd name="T0" fmla="*/ 2147483647 w 665"/>
              <a:gd name="T1" fmla="*/ 2147483647 h 234"/>
              <a:gd name="T2" fmla="*/ 2147483647 w 665"/>
              <a:gd name="T3" fmla="*/ 2147483647 h 234"/>
              <a:gd name="T4" fmla="*/ 2147483647 w 665"/>
              <a:gd name="T5" fmla="*/ 2147483647 h 234"/>
              <a:gd name="T6" fmla="*/ 2147483647 w 665"/>
              <a:gd name="T7" fmla="*/ 2147483647 h 234"/>
              <a:gd name="T8" fmla="*/ 2147483647 w 665"/>
              <a:gd name="T9" fmla="*/ 2147483647 h 234"/>
              <a:gd name="T10" fmla="*/ 2147483647 w 665"/>
              <a:gd name="T11" fmla="*/ 2147483647 h 234"/>
              <a:gd name="T12" fmla="*/ 2147483647 w 665"/>
              <a:gd name="T13" fmla="*/ 2147483647 h 234"/>
              <a:gd name="T14" fmla="*/ 2147483647 w 665"/>
              <a:gd name="T15" fmla="*/ 2147483647 h 234"/>
              <a:gd name="T16" fmla="*/ 2147483647 w 665"/>
              <a:gd name="T17" fmla="*/ 2147483647 h 234"/>
              <a:gd name="T18" fmla="*/ 2147483647 w 665"/>
              <a:gd name="T19" fmla="*/ 2147483647 h 234"/>
              <a:gd name="T20" fmla="*/ 2147483647 w 665"/>
              <a:gd name="T21" fmla="*/ 2147483647 h 234"/>
              <a:gd name="T22" fmla="*/ 2147483647 w 665"/>
              <a:gd name="T23" fmla="*/ 2147483647 h 234"/>
              <a:gd name="T24" fmla="*/ 2147483647 w 665"/>
              <a:gd name="T25" fmla="*/ 2147483647 h 234"/>
              <a:gd name="T26" fmla="*/ 2147483647 w 665"/>
              <a:gd name="T27" fmla="*/ 2147483647 h 234"/>
              <a:gd name="T28" fmla="*/ 2147483647 w 665"/>
              <a:gd name="T29" fmla="*/ 2147483647 h 234"/>
              <a:gd name="T30" fmla="*/ 2147483647 w 665"/>
              <a:gd name="T31" fmla="*/ 2147483647 h 234"/>
              <a:gd name="T32" fmla="*/ 2147483647 w 665"/>
              <a:gd name="T33" fmla="*/ 2147483647 h 234"/>
              <a:gd name="T34" fmla="*/ 2147483647 w 665"/>
              <a:gd name="T35" fmla="*/ 2147483647 h 234"/>
              <a:gd name="T36" fmla="*/ 2147483647 w 665"/>
              <a:gd name="T37" fmla="*/ 2147483647 h 234"/>
              <a:gd name="T38" fmla="*/ 2147483647 w 665"/>
              <a:gd name="T39" fmla="*/ 2147483647 h 234"/>
              <a:gd name="T40" fmla="*/ 2147483647 w 665"/>
              <a:gd name="T41" fmla="*/ 2147483647 h 234"/>
              <a:gd name="T42" fmla="*/ 2147483647 w 665"/>
              <a:gd name="T43" fmla="*/ 2147483647 h 234"/>
              <a:gd name="T44" fmla="*/ 2147483647 w 665"/>
              <a:gd name="T45" fmla="*/ 2147483647 h 234"/>
              <a:gd name="T46" fmla="*/ 2147483647 w 665"/>
              <a:gd name="T47" fmla="*/ 2147483647 h 234"/>
              <a:gd name="T48" fmla="*/ 2147483647 w 665"/>
              <a:gd name="T49" fmla="*/ 2147483647 h 234"/>
              <a:gd name="T50" fmla="*/ 2147483647 w 665"/>
              <a:gd name="T51" fmla="*/ 2147483647 h 234"/>
              <a:gd name="T52" fmla="*/ 2147483647 w 665"/>
              <a:gd name="T53" fmla="*/ 2147483647 h 234"/>
              <a:gd name="T54" fmla="*/ 2147483647 w 665"/>
              <a:gd name="T55" fmla="*/ 2147483647 h 234"/>
              <a:gd name="T56" fmla="*/ 2147483647 w 665"/>
              <a:gd name="T57" fmla="*/ 2147483647 h 234"/>
              <a:gd name="T58" fmla="*/ 2147483647 w 665"/>
              <a:gd name="T59" fmla="*/ 2147483647 h 234"/>
              <a:gd name="T60" fmla="*/ 2147483647 w 665"/>
              <a:gd name="T61" fmla="*/ 2147483647 h 234"/>
              <a:gd name="T62" fmla="*/ 2147483647 w 665"/>
              <a:gd name="T63" fmla="*/ 2147483647 h 234"/>
              <a:gd name="T64" fmla="*/ 2147483647 w 665"/>
              <a:gd name="T65" fmla="*/ 2147483647 h 234"/>
              <a:gd name="T66" fmla="*/ 2147483647 w 665"/>
              <a:gd name="T67" fmla="*/ 2147483647 h 234"/>
              <a:gd name="T68" fmla="*/ 2147483647 w 665"/>
              <a:gd name="T69" fmla="*/ 2147483647 h 234"/>
              <a:gd name="T70" fmla="*/ 2147483647 w 665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34"/>
              <a:gd name="T110" fmla="*/ 665 w 665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34">
                <a:moveTo>
                  <a:pt x="0" y="117"/>
                </a:moveTo>
                <a:lnTo>
                  <a:pt x="1" y="127"/>
                </a:lnTo>
                <a:lnTo>
                  <a:pt x="4" y="137"/>
                </a:lnTo>
                <a:lnTo>
                  <a:pt x="10" y="147"/>
                </a:lnTo>
                <a:lnTo>
                  <a:pt x="19" y="156"/>
                </a:lnTo>
                <a:lnTo>
                  <a:pt x="31" y="166"/>
                </a:lnTo>
                <a:lnTo>
                  <a:pt x="43" y="175"/>
                </a:lnTo>
                <a:lnTo>
                  <a:pt x="59" y="183"/>
                </a:lnTo>
                <a:lnTo>
                  <a:pt x="77" y="191"/>
                </a:lnTo>
                <a:lnTo>
                  <a:pt x="96" y="199"/>
                </a:lnTo>
                <a:lnTo>
                  <a:pt x="118" y="206"/>
                </a:lnTo>
                <a:lnTo>
                  <a:pt x="141" y="212"/>
                </a:lnTo>
                <a:lnTo>
                  <a:pt x="166" y="217"/>
                </a:lnTo>
                <a:lnTo>
                  <a:pt x="191" y="222"/>
                </a:lnTo>
                <a:lnTo>
                  <a:pt x="218" y="226"/>
                </a:lnTo>
                <a:lnTo>
                  <a:pt x="245" y="229"/>
                </a:lnTo>
                <a:lnTo>
                  <a:pt x="273" y="231"/>
                </a:lnTo>
                <a:lnTo>
                  <a:pt x="302" y="232"/>
                </a:lnTo>
                <a:lnTo>
                  <a:pt x="332" y="233"/>
                </a:lnTo>
                <a:lnTo>
                  <a:pt x="361" y="232"/>
                </a:lnTo>
                <a:lnTo>
                  <a:pt x="388" y="231"/>
                </a:lnTo>
                <a:lnTo>
                  <a:pt x="418" y="229"/>
                </a:lnTo>
                <a:lnTo>
                  <a:pt x="445" y="226"/>
                </a:lnTo>
                <a:lnTo>
                  <a:pt x="472" y="222"/>
                </a:lnTo>
                <a:lnTo>
                  <a:pt x="498" y="217"/>
                </a:lnTo>
                <a:lnTo>
                  <a:pt x="522" y="212"/>
                </a:lnTo>
                <a:lnTo>
                  <a:pt x="545" y="205"/>
                </a:lnTo>
                <a:lnTo>
                  <a:pt x="565" y="199"/>
                </a:lnTo>
                <a:lnTo>
                  <a:pt x="586" y="191"/>
                </a:lnTo>
                <a:lnTo>
                  <a:pt x="603" y="183"/>
                </a:lnTo>
                <a:lnTo>
                  <a:pt x="619" y="175"/>
                </a:lnTo>
                <a:lnTo>
                  <a:pt x="632" y="166"/>
                </a:lnTo>
                <a:lnTo>
                  <a:pt x="643" y="156"/>
                </a:lnTo>
                <a:lnTo>
                  <a:pt x="653" y="147"/>
                </a:lnTo>
                <a:lnTo>
                  <a:pt x="659" y="137"/>
                </a:lnTo>
                <a:lnTo>
                  <a:pt x="662" y="127"/>
                </a:lnTo>
                <a:lnTo>
                  <a:pt x="664" y="117"/>
                </a:lnTo>
                <a:lnTo>
                  <a:pt x="662" y="106"/>
                </a:lnTo>
                <a:lnTo>
                  <a:pt x="659" y="96"/>
                </a:lnTo>
                <a:lnTo>
                  <a:pt x="653" y="86"/>
                </a:lnTo>
                <a:lnTo>
                  <a:pt x="643" y="77"/>
                </a:lnTo>
                <a:lnTo>
                  <a:pt x="632" y="68"/>
                </a:lnTo>
                <a:lnTo>
                  <a:pt x="619" y="58"/>
                </a:lnTo>
                <a:lnTo>
                  <a:pt x="603" y="50"/>
                </a:lnTo>
                <a:lnTo>
                  <a:pt x="586" y="42"/>
                </a:lnTo>
                <a:lnTo>
                  <a:pt x="565" y="34"/>
                </a:lnTo>
                <a:lnTo>
                  <a:pt x="545" y="28"/>
                </a:lnTo>
                <a:lnTo>
                  <a:pt x="522" y="21"/>
                </a:lnTo>
                <a:lnTo>
                  <a:pt x="498" y="16"/>
                </a:lnTo>
                <a:lnTo>
                  <a:pt x="472" y="11"/>
                </a:lnTo>
                <a:lnTo>
                  <a:pt x="445" y="7"/>
                </a:lnTo>
                <a:lnTo>
                  <a:pt x="416" y="5"/>
                </a:lnTo>
                <a:lnTo>
                  <a:pt x="388" y="2"/>
                </a:lnTo>
                <a:lnTo>
                  <a:pt x="361" y="1"/>
                </a:lnTo>
                <a:lnTo>
                  <a:pt x="332" y="0"/>
                </a:lnTo>
                <a:lnTo>
                  <a:pt x="302" y="1"/>
                </a:lnTo>
                <a:lnTo>
                  <a:pt x="273" y="2"/>
                </a:lnTo>
                <a:lnTo>
                  <a:pt x="245" y="5"/>
                </a:lnTo>
                <a:lnTo>
                  <a:pt x="218" y="7"/>
                </a:lnTo>
                <a:lnTo>
                  <a:pt x="191" y="12"/>
                </a:lnTo>
                <a:lnTo>
                  <a:pt x="166" y="16"/>
                </a:lnTo>
                <a:lnTo>
                  <a:pt x="141" y="21"/>
                </a:lnTo>
                <a:lnTo>
                  <a:pt x="117" y="28"/>
                </a:lnTo>
                <a:lnTo>
                  <a:pt x="96" y="35"/>
                </a:lnTo>
                <a:lnTo>
                  <a:pt x="77" y="42"/>
                </a:lnTo>
                <a:lnTo>
                  <a:pt x="59" y="50"/>
                </a:lnTo>
                <a:lnTo>
                  <a:pt x="43" y="58"/>
                </a:lnTo>
                <a:lnTo>
                  <a:pt x="31" y="68"/>
                </a:lnTo>
                <a:lnTo>
                  <a:pt x="19" y="77"/>
                </a:lnTo>
                <a:lnTo>
                  <a:pt x="10" y="86"/>
                </a:lnTo>
                <a:lnTo>
                  <a:pt x="4" y="97"/>
                </a:lnTo>
                <a:lnTo>
                  <a:pt x="1" y="107"/>
                </a:lnTo>
                <a:lnTo>
                  <a:pt x="0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5362575" y="4440238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3305176" y="4581525"/>
            <a:ext cx="1249363" cy="331788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7523163" y="3722689"/>
            <a:ext cx="1058862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4614864" y="3984626"/>
            <a:ext cx="4344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7523164" y="4591050"/>
            <a:ext cx="14747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Freeform 18"/>
          <p:cNvSpPr>
            <a:spLocks/>
          </p:cNvSpPr>
          <p:nvPr/>
        </p:nvSpPr>
        <p:spPr bwMode="auto">
          <a:xfrm>
            <a:off x="5362575" y="5253038"/>
            <a:ext cx="1404938" cy="609600"/>
          </a:xfrm>
          <a:custGeom>
            <a:avLst/>
            <a:gdLst>
              <a:gd name="T0" fmla="*/ 0 w 885"/>
              <a:gd name="T1" fmla="*/ 2147483647 h 384"/>
              <a:gd name="T2" fmla="*/ 2147483647 w 885"/>
              <a:gd name="T3" fmla="*/ 0 h 384"/>
              <a:gd name="T4" fmla="*/ 2147483647 w 885"/>
              <a:gd name="T5" fmla="*/ 2147483647 h 384"/>
              <a:gd name="T6" fmla="*/ 2147483647 w 885"/>
              <a:gd name="T7" fmla="*/ 2147483647 h 384"/>
              <a:gd name="T8" fmla="*/ 0 w 885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5"/>
              <a:gd name="T16" fmla="*/ 0 h 384"/>
              <a:gd name="T17" fmla="*/ 885 w 885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5" h="384">
                <a:moveTo>
                  <a:pt x="0" y="192"/>
                </a:moveTo>
                <a:lnTo>
                  <a:pt x="436" y="0"/>
                </a:lnTo>
                <a:lnTo>
                  <a:pt x="884" y="198"/>
                </a:lnTo>
                <a:lnTo>
                  <a:pt x="436" y="383"/>
                </a:lnTo>
                <a:lnTo>
                  <a:pt x="0" y="19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3544888" y="3690939"/>
            <a:ext cx="7181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7726364" y="3700464"/>
            <a:ext cx="84318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dname</a:t>
            </a: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8742364" y="3983039"/>
            <a:ext cx="8656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budget</a:t>
            </a: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6867525" y="3983039"/>
            <a:ext cx="49052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did</a:t>
            </a: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5667375" y="3505201"/>
            <a:ext cx="70692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since</a:t>
            </a: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3544888" y="3690939"/>
            <a:ext cx="7181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7726364" y="3700464"/>
            <a:ext cx="84318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dname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742364" y="3983039"/>
            <a:ext cx="8656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budget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6867525" y="3983039"/>
            <a:ext cx="49052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u="sng">
                <a:solidFill>
                  <a:srgbClr val="000000"/>
                </a:solidFill>
                <a:latin typeface="Arial" panose="020B0604020202020204" pitchFamily="34" charset="0"/>
              </a:rPr>
              <a:t>did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5667375" y="3505201"/>
            <a:ext cx="70692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since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5407025" y="4597401"/>
            <a:ext cx="10595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Manages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5668963" y="6218239"/>
            <a:ext cx="70692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since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7581900" y="4579939"/>
            <a:ext cx="143629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Departments</a:t>
            </a: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3387726" y="4581526"/>
            <a:ext cx="126477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Employees</a:t>
            </a: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622550" y="3973514"/>
            <a:ext cx="53540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u="sng">
                <a:solidFill>
                  <a:srgbClr val="000000"/>
                </a:solidFill>
                <a:latin typeface="Arial" panose="020B0604020202020204" pitchFamily="34" charset="0"/>
              </a:rPr>
              <a:t>ssn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5576889" y="5383214"/>
            <a:ext cx="1095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Works_In</a:t>
            </a:r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2881313" y="4376738"/>
            <a:ext cx="646112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3824288" y="4095750"/>
            <a:ext cx="0" cy="48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Line 37"/>
          <p:cNvSpPr>
            <a:spLocks noChangeShapeType="1"/>
          </p:cNvSpPr>
          <p:nvPr/>
        </p:nvSpPr>
        <p:spPr bwMode="auto">
          <a:xfrm flipH="1">
            <a:off x="4135439" y="4376738"/>
            <a:ext cx="668337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Line 38"/>
          <p:cNvSpPr>
            <a:spLocks noChangeShapeType="1"/>
          </p:cNvSpPr>
          <p:nvPr/>
        </p:nvSpPr>
        <p:spPr bwMode="auto">
          <a:xfrm flipV="1">
            <a:off x="5940425" y="3840163"/>
            <a:ext cx="0" cy="595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Line 39"/>
          <p:cNvSpPr>
            <a:spLocks noChangeShapeType="1"/>
          </p:cNvSpPr>
          <p:nvPr/>
        </p:nvSpPr>
        <p:spPr bwMode="auto">
          <a:xfrm>
            <a:off x="7089775" y="4376738"/>
            <a:ext cx="838200" cy="207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8054975" y="4095750"/>
            <a:ext cx="0" cy="48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8510589" y="4376738"/>
            <a:ext cx="547687" cy="227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5934075" y="5859463"/>
            <a:ext cx="13335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>
            <a:off x="6548438" y="4751388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4572001" y="4751388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 flipH="1" flipV="1">
            <a:off x="4525963" y="4803776"/>
            <a:ext cx="830262" cy="77311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V="1">
            <a:off x="6767513" y="4946651"/>
            <a:ext cx="1066800" cy="6508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69520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8C77516-0ECC-4417-82E3-477CD4ED648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Participation Constraints in SQL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9067800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b="0"/>
              <a:t>We can capture participation constraints involving one entity set in a binary relationship, but little else (without resorting to </a:t>
            </a:r>
            <a:r>
              <a:rPr lang="en-US" altLang="en-US"/>
              <a:t>CHECK</a:t>
            </a:r>
            <a:r>
              <a:rPr lang="en-US" altLang="en-US" b="0"/>
              <a:t> constraints).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057401" y="2951164"/>
            <a:ext cx="8112125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dname  CHAR(20),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budget REAL,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ssn    CHAR(11)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NOT NULL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since  DATE,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FOREIGN KEY  (ssn) REFERENCES Employees,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ON DELETE NO ACTION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3686038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388EBD2-3A0A-4246-8881-B97CF47BAC4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Participation Constraints in SQL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9067800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b="0"/>
              <a:t>Total participation (</a:t>
            </a:r>
            <a:r>
              <a:rPr lang="ja-JP" altLang="en-US" b="0"/>
              <a:t>‘</a:t>
            </a:r>
            <a:r>
              <a:rPr lang="en-US" altLang="ja-JP" b="0"/>
              <a:t>no action</a:t>
            </a:r>
            <a:r>
              <a:rPr lang="ja-JP" altLang="en-US" b="0"/>
              <a:t>’</a:t>
            </a:r>
            <a:r>
              <a:rPr lang="en-US" altLang="ja-JP" b="0"/>
              <a:t> -&gt; do NOT do the delete)</a:t>
            </a:r>
          </a:p>
          <a:p>
            <a:r>
              <a:rPr lang="en-US" altLang="en-US" b="0"/>
              <a:t>Ie, a department MUST have a nanager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057401" y="2951164"/>
            <a:ext cx="8112125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dname  CHAR(20),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budget REAL,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ssn    CHAR(11)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NOT NULL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since  DATE,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FOREIGN KEY  (ssn) REFERENCES Employees,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ON DELETE NO ACTION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7931315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5F8D174A-FF95-416E-89A3-F02121FE3BF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Relational Database: Definitions</a:t>
            </a: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33600" y="1511300"/>
            <a:ext cx="7747000" cy="4191000"/>
          </a:xfrm>
          <a:noFill/>
        </p:spPr>
        <p:txBody>
          <a:bodyPr/>
          <a:lstStyle/>
          <a:p>
            <a:r>
              <a:rPr lang="en-US" altLang="en-US" sz="3200"/>
              <a:t>relation: a </a:t>
            </a:r>
            <a:r>
              <a:rPr lang="en-US" altLang="en-US" sz="3200" i="1">
                <a:solidFill>
                  <a:srgbClr val="CF0E30"/>
                </a:solidFill>
              </a:rPr>
              <a:t>set</a:t>
            </a:r>
            <a:r>
              <a:rPr lang="en-US" altLang="en-US" sz="3200" i="1">
                <a:solidFill>
                  <a:schemeClr val="accent2"/>
                </a:solidFill>
              </a:rPr>
              <a:t> </a:t>
            </a:r>
            <a:r>
              <a:rPr lang="en-US" altLang="en-US" sz="3200"/>
              <a:t>of rows or </a:t>
            </a:r>
            <a:r>
              <a:rPr lang="en-US" altLang="en-US" sz="3200" i="1">
                <a:solidFill>
                  <a:srgbClr val="CF0E30"/>
                </a:solidFill>
              </a:rPr>
              <a:t>tuples</a:t>
            </a:r>
            <a:r>
              <a:rPr lang="en-US" altLang="en-US" sz="3200"/>
              <a:t>. </a:t>
            </a:r>
          </a:p>
          <a:p>
            <a:pPr lvl="1"/>
            <a:r>
              <a:rPr lang="en-US" altLang="en-US" sz="3200"/>
              <a:t> all rows are distinct</a:t>
            </a:r>
          </a:p>
          <a:p>
            <a:pPr lvl="1"/>
            <a:r>
              <a:rPr lang="en-US" altLang="en-US" sz="3200"/>
              <a:t> no order among rows (why?)</a:t>
            </a:r>
            <a:endParaRPr lang="en-US" altLang="en-US" sz="2800"/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6672263" y="5216526"/>
          <a:ext cx="33639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245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5216526"/>
                        <a:ext cx="3363912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857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9E116D9A-C642-4A8E-9A3F-8B83F6349F0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Participation Constraints in SQL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9067800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b="0"/>
              <a:t>Partial partipation, ie, a department may be headless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057401" y="2951164"/>
            <a:ext cx="8112125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dname  CHAR(20),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budget REAL,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ssn    CHAR(11)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NOT NULL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since  DATE,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FOREIGN KEY  (ssn) REFERENCES Employees,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ON DELETE SET NULL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5734050" y="4438650"/>
            <a:ext cx="9906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5848350" y="4419600"/>
            <a:ext cx="781050" cy="4191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4972050" y="5772150"/>
            <a:ext cx="1885950" cy="685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32356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5DB33547-76E4-4F3A-9FF6-12E7FCB4C71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Participation Constraints in SQL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9067800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b="0"/>
              <a:t>Partial partipation, ie, a department may be headless</a:t>
            </a:r>
          </a:p>
          <a:p>
            <a:r>
              <a:rPr lang="en-US" altLang="en-US" b="0"/>
              <a:t>OR (better): use the </a:t>
            </a:r>
            <a:r>
              <a:rPr lang="en-US" altLang="en-US"/>
              <a:t>two</a:t>
            </a:r>
            <a:r>
              <a:rPr lang="en-US" altLang="en-US" b="0"/>
              <a:t>-table solution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057401" y="2951164"/>
            <a:ext cx="8112125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Dept_Mgr(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did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dname  CHAR(20),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budget REAL,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ssn    CHAR(11)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NOT NULL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since  DATE,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PRIMARY KEY  (did),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FOREIGN KEY  (ssn) REFERENCES Employees,</a:t>
            </a:r>
            <a:endParaRPr lang="en-US" altLang="en-US" sz="240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ON DELETE SET NULL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5734050" y="4438650"/>
            <a:ext cx="9906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 flipV="1">
            <a:off x="5848350" y="4419600"/>
            <a:ext cx="781050" cy="4191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4972050" y="5772150"/>
            <a:ext cx="1885950" cy="685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&quot;No&quot; Symbol 1"/>
          <p:cNvSpPr/>
          <p:nvPr/>
        </p:nvSpPr>
        <p:spPr bwMode="auto">
          <a:xfrm>
            <a:off x="4076700" y="2806700"/>
            <a:ext cx="3556000" cy="3492500"/>
          </a:xfrm>
          <a:prstGeom prst="noSmoking">
            <a:avLst/>
          </a:prstGeom>
          <a:solidFill>
            <a:srgbClr val="800000">
              <a:alpha val="20000"/>
            </a:srgbClr>
          </a:solidFill>
          <a:ln w="12700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53906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94C79F90-5ADE-4CE5-AEF0-AAA46A92C5B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outline: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entities</a:t>
            </a:r>
          </a:p>
          <a:p>
            <a:r>
              <a:rPr lang="en-US" altLang="en-US"/>
              <a:t>weak entities</a:t>
            </a:r>
          </a:p>
          <a:p>
            <a:r>
              <a:rPr lang="en-US" altLang="en-US"/>
              <a:t>(binary) relationships</a:t>
            </a:r>
          </a:p>
          <a:p>
            <a:pPr lvl="1"/>
            <a:r>
              <a:rPr lang="en-US" altLang="en-US"/>
              <a:t>1-to-1, 1-to-many, etc</a:t>
            </a:r>
          </a:p>
          <a:p>
            <a:pPr lvl="1"/>
            <a:r>
              <a:rPr lang="en-US" altLang="en-US"/>
              <a:t>total/partial participation</a:t>
            </a:r>
          </a:p>
          <a:p>
            <a:r>
              <a:rPr lang="en-US" altLang="en-US"/>
              <a:t>ternary relationships</a:t>
            </a:r>
          </a:p>
          <a:p>
            <a:r>
              <a:rPr lang="en-US" altLang="en-US"/>
              <a:t>ISA-hierarchies</a:t>
            </a:r>
          </a:p>
          <a:p>
            <a:r>
              <a:rPr lang="en-US" altLang="en-US"/>
              <a:t>aggregation</a:t>
            </a:r>
          </a:p>
        </p:txBody>
      </p:sp>
      <p:sp>
        <p:nvSpPr>
          <p:cNvPr id="110596" name="Freeform 4"/>
          <p:cNvSpPr>
            <a:spLocks/>
          </p:cNvSpPr>
          <p:nvPr/>
        </p:nvSpPr>
        <p:spPr bwMode="auto">
          <a:xfrm>
            <a:off x="2276476" y="1906589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Freeform 5"/>
          <p:cNvSpPr>
            <a:spLocks/>
          </p:cNvSpPr>
          <p:nvPr/>
        </p:nvSpPr>
        <p:spPr bwMode="auto">
          <a:xfrm>
            <a:off x="2778126" y="3211514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Freeform 6"/>
          <p:cNvSpPr>
            <a:spLocks/>
          </p:cNvSpPr>
          <p:nvPr/>
        </p:nvSpPr>
        <p:spPr bwMode="auto">
          <a:xfrm>
            <a:off x="2773363" y="3590926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1790700" y="2490789"/>
            <a:ext cx="317500" cy="200025"/>
          </a:xfrm>
          <a:prstGeom prst="rightArrow">
            <a:avLst>
              <a:gd name="adj1" fmla="val 50000"/>
              <a:gd name="adj2" fmla="val 39683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10600" name="Picture 8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94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C5D550A0-2120-4D9F-930B-9B26107949D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3365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Review: Weak Entities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067800" cy="4953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chemeClr val="accent2"/>
                </a:solidFill>
              </a:rPr>
              <a:t>weak entity </a:t>
            </a:r>
            <a:r>
              <a:rPr lang="en-US" altLang="en-US"/>
              <a:t>can be identified uniquely only by considering the primary key of another (</a:t>
            </a:r>
            <a:r>
              <a:rPr lang="en-US" altLang="en-US" i="1"/>
              <a:t>owner</a:t>
            </a:r>
            <a:r>
              <a:rPr lang="en-US" altLang="en-US"/>
              <a:t>) entity.</a:t>
            </a:r>
          </a:p>
          <a:p>
            <a:pPr lvl="1"/>
            <a:r>
              <a:rPr lang="en-US" altLang="en-US"/>
              <a:t>Owner entity set and weak entity set must participate in a one-to-many relationship set (1 owner, many weak entities).</a:t>
            </a:r>
          </a:p>
          <a:p>
            <a:pPr lvl="1"/>
            <a:r>
              <a:rPr lang="en-US" altLang="en-US"/>
              <a:t>Weak entity set must have total participation in this </a:t>
            </a:r>
            <a:r>
              <a:rPr lang="en-US" altLang="en-US" i="1">
                <a:solidFill>
                  <a:schemeClr val="accent2"/>
                </a:solidFill>
              </a:rPr>
              <a:t>identifying </a:t>
            </a:r>
            <a:r>
              <a:rPr lang="en-US" altLang="en-US"/>
              <a:t>relationship set.  </a:t>
            </a:r>
          </a:p>
        </p:txBody>
      </p:sp>
      <p:sp>
        <p:nvSpPr>
          <p:cNvPr id="111622" name="Freeform 6"/>
          <p:cNvSpPr>
            <a:spLocks/>
          </p:cNvSpPr>
          <p:nvPr/>
        </p:nvSpPr>
        <p:spPr bwMode="auto">
          <a:xfrm>
            <a:off x="7369176" y="4722814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Freeform 7"/>
          <p:cNvSpPr>
            <a:spLocks/>
          </p:cNvSpPr>
          <p:nvPr/>
        </p:nvSpPr>
        <p:spPr bwMode="auto">
          <a:xfrm>
            <a:off x="8902701" y="4738689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4" name="Freeform 8"/>
          <p:cNvSpPr>
            <a:spLocks/>
          </p:cNvSpPr>
          <p:nvPr/>
        </p:nvSpPr>
        <p:spPr bwMode="auto">
          <a:xfrm>
            <a:off x="2020889" y="4754564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>
            <a:off x="4321175" y="4754564"/>
            <a:ext cx="1252538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Freeform 10"/>
          <p:cNvSpPr>
            <a:spLocks/>
          </p:cNvSpPr>
          <p:nvPr/>
        </p:nvSpPr>
        <p:spPr bwMode="auto">
          <a:xfrm>
            <a:off x="5868989" y="4630739"/>
            <a:ext cx="1252537" cy="528637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Freeform 11"/>
          <p:cNvSpPr>
            <a:spLocks/>
          </p:cNvSpPr>
          <p:nvPr/>
        </p:nvSpPr>
        <p:spPr bwMode="auto">
          <a:xfrm>
            <a:off x="8151814" y="5624513"/>
            <a:ext cx="1449387" cy="544512"/>
          </a:xfrm>
          <a:custGeom>
            <a:avLst/>
            <a:gdLst>
              <a:gd name="T0" fmla="*/ 2147483647 w 913"/>
              <a:gd name="T1" fmla="*/ 2147483647 h 343"/>
              <a:gd name="T2" fmla="*/ 2147483647 w 913"/>
              <a:gd name="T3" fmla="*/ 0 h 343"/>
              <a:gd name="T4" fmla="*/ 0 w 913"/>
              <a:gd name="T5" fmla="*/ 0 h 343"/>
              <a:gd name="T6" fmla="*/ 0 w 913"/>
              <a:gd name="T7" fmla="*/ 2147483647 h 343"/>
              <a:gd name="T8" fmla="*/ 2147483647 w 913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343"/>
              <a:gd name="T17" fmla="*/ 913 w 913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Freeform 12"/>
          <p:cNvSpPr>
            <a:spLocks/>
          </p:cNvSpPr>
          <p:nvPr/>
        </p:nvSpPr>
        <p:spPr bwMode="auto">
          <a:xfrm>
            <a:off x="3148014" y="5608638"/>
            <a:ext cx="1252537" cy="544512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Freeform 13"/>
          <p:cNvSpPr>
            <a:spLocks/>
          </p:cNvSpPr>
          <p:nvPr/>
        </p:nvSpPr>
        <p:spPr bwMode="auto">
          <a:xfrm>
            <a:off x="3148014" y="4367214"/>
            <a:ext cx="1252537" cy="528637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4764089" y="4867276"/>
            <a:ext cx="4344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5884864" y="5546725"/>
            <a:ext cx="1252537" cy="622300"/>
          </a:xfrm>
          <a:custGeom>
            <a:avLst/>
            <a:gdLst>
              <a:gd name="T0" fmla="*/ 0 w 789"/>
              <a:gd name="T1" fmla="*/ 2147483647 h 392"/>
              <a:gd name="T2" fmla="*/ 2147483647 w 789"/>
              <a:gd name="T3" fmla="*/ 0 h 392"/>
              <a:gd name="T4" fmla="*/ 2147483647 w 789"/>
              <a:gd name="T5" fmla="*/ 2147483647 h 392"/>
              <a:gd name="T6" fmla="*/ 2147483647 w 789"/>
              <a:gd name="T7" fmla="*/ 2147483647 h 392"/>
              <a:gd name="T8" fmla="*/ 0 w 789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92"/>
              <a:gd name="T17" fmla="*/ 789 w 789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3497263" y="4448176"/>
            <a:ext cx="7181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9328150" y="4821239"/>
            <a:ext cx="53540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age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7670801" y="4805364"/>
            <a:ext cx="84318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dname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8266114" y="5705476"/>
            <a:ext cx="135453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Dependents</a:t>
            </a: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3143251" y="5722939"/>
            <a:ext cx="126477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Employees</a:t>
            </a: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2401888" y="4852989"/>
            <a:ext cx="53540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u="sng">
                <a:solidFill>
                  <a:srgbClr val="000000"/>
                </a:solidFill>
                <a:latin typeface="Arial" panose="020B0604020202020204" pitchFamily="34" charset="0"/>
              </a:rPr>
              <a:t>ssn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6118225" y="5705476"/>
            <a:ext cx="78707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6232525" y="4743451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 flipH="1">
            <a:off x="7761288" y="5108575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>
            <a:off x="3789363" y="4919664"/>
            <a:ext cx="0" cy="668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2632076" y="5299076"/>
            <a:ext cx="809625" cy="3095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H="1">
            <a:off x="4124325" y="5280026"/>
            <a:ext cx="814388" cy="328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 flipV="1">
            <a:off x="6497638" y="5145089"/>
            <a:ext cx="0" cy="414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>
            <a:off x="8007350" y="5280026"/>
            <a:ext cx="369888" cy="347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 flipH="1">
            <a:off x="8997950" y="5280026"/>
            <a:ext cx="514350" cy="347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 flipH="1">
            <a:off x="4405313" y="5854700"/>
            <a:ext cx="14160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Line 32"/>
          <p:cNvSpPr>
            <a:spLocks noChangeShapeType="1"/>
          </p:cNvSpPr>
          <p:nvPr/>
        </p:nvSpPr>
        <p:spPr bwMode="auto">
          <a:xfrm>
            <a:off x="7164388" y="5854700"/>
            <a:ext cx="93186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2312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DFABEDE-B8C2-4ECE-9E4B-A7CAB7314E1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253365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Review: Weak Entities</a:t>
            </a:r>
          </a:p>
        </p:txBody>
      </p:sp>
      <p:sp>
        <p:nvSpPr>
          <p:cNvPr id="113669" name="Freeform 6"/>
          <p:cNvSpPr>
            <a:spLocks/>
          </p:cNvSpPr>
          <p:nvPr/>
        </p:nvSpPr>
        <p:spPr bwMode="auto">
          <a:xfrm>
            <a:off x="7369176" y="4722814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Freeform 7"/>
          <p:cNvSpPr>
            <a:spLocks/>
          </p:cNvSpPr>
          <p:nvPr/>
        </p:nvSpPr>
        <p:spPr bwMode="auto">
          <a:xfrm>
            <a:off x="8902701" y="4738689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Freeform 8"/>
          <p:cNvSpPr>
            <a:spLocks/>
          </p:cNvSpPr>
          <p:nvPr/>
        </p:nvSpPr>
        <p:spPr bwMode="auto">
          <a:xfrm>
            <a:off x="2020889" y="4754564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Freeform 9"/>
          <p:cNvSpPr>
            <a:spLocks/>
          </p:cNvSpPr>
          <p:nvPr/>
        </p:nvSpPr>
        <p:spPr bwMode="auto">
          <a:xfrm>
            <a:off x="4321175" y="4754564"/>
            <a:ext cx="1252538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Freeform 10"/>
          <p:cNvSpPr>
            <a:spLocks/>
          </p:cNvSpPr>
          <p:nvPr/>
        </p:nvSpPr>
        <p:spPr bwMode="auto">
          <a:xfrm>
            <a:off x="5868989" y="4630739"/>
            <a:ext cx="1252537" cy="528637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Freeform 11"/>
          <p:cNvSpPr>
            <a:spLocks/>
          </p:cNvSpPr>
          <p:nvPr/>
        </p:nvSpPr>
        <p:spPr bwMode="auto">
          <a:xfrm>
            <a:off x="8151814" y="5624513"/>
            <a:ext cx="1449387" cy="544512"/>
          </a:xfrm>
          <a:custGeom>
            <a:avLst/>
            <a:gdLst>
              <a:gd name="T0" fmla="*/ 2147483647 w 913"/>
              <a:gd name="T1" fmla="*/ 2147483647 h 343"/>
              <a:gd name="T2" fmla="*/ 2147483647 w 913"/>
              <a:gd name="T3" fmla="*/ 0 h 343"/>
              <a:gd name="T4" fmla="*/ 0 w 913"/>
              <a:gd name="T5" fmla="*/ 0 h 343"/>
              <a:gd name="T6" fmla="*/ 0 w 913"/>
              <a:gd name="T7" fmla="*/ 2147483647 h 343"/>
              <a:gd name="T8" fmla="*/ 2147483647 w 913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343"/>
              <a:gd name="T17" fmla="*/ 913 w 913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Freeform 12"/>
          <p:cNvSpPr>
            <a:spLocks/>
          </p:cNvSpPr>
          <p:nvPr/>
        </p:nvSpPr>
        <p:spPr bwMode="auto">
          <a:xfrm>
            <a:off x="3148014" y="5608638"/>
            <a:ext cx="1252537" cy="544512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Freeform 13"/>
          <p:cNvSpPr>
            <a:spLocks/>
          </p:cNvSpPr>
          <p:nvPr/>
        </p:nvSpPr>
        <p:spPr bwMode="auto">
          <a:xfrm>
            <a:off x="3148014" y="4367214"/>
            <a:ext cx="1252537" cy="528637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Rectangle 14"/>
          <p:cNvSpPr>
            <a:spLocks noChangeArrowheads="1"/>
          </p:cNvSpPr>
          <p:nvPr/>
        </p:nvSpPr>
        <p:spPr bwMode="auto">
          <a:xfrm>
            <a:off x="4764089" y="4867276"/>
            <a:ext cx="4344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</a:p>
        </p:txBody>
      </p:sp>
      <p:sp>
        <p:nvSpPr>
          <p:cNvPr id="113678" name="Freeform 15"/>
          <p:cNvSpPr>
            <a:spLocks/>
          </p:cNvSpPr>
          <p:nvPr/>
        </p:nvSpPr>
        <p:spPr bwMode="auto">
          <a:xfrm>
            <a:off x="5884864" y="5546725"/>
            <a:ext cx="1252537" cy="622300"/>
          </a:xfrm>
          <a:custGeom>
            <a:avLst/>
            <a:gdLst>
              <a:gd name="T0" fmla="*/ 0 w 789"/>
              <a:gd name="T1" fmla="*/ 2147483647 h 392"/>
              <a:gd name="T2" fmla="*/ 2147483647 w 789"/>
              <a:gd name="T3" fmla="*/ 0 h 392"/>
              <a:gd name="T4" fmla="*/ 2147483647 w 789"/>
              <a:gd name="T5" fmla="*/ 2147483647 h 392"/>
              <a:gd name="T6" fmla="*/ 2147483647 w 789"/>
              <a:gd name="T7" fmla="*/ 2147483647 h 392"/>
              <a:gd name="T8" fmla="*/ 0 w 789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92"/>
              <a:gd name="T17" fmla="*/ 789 w 789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9" name="Rectangle 16"/>
          <p:cNvSpPr>
            <a:spLocks noChangeArrowheads="1"/>
          </p:cNvSpPr>
          <p:nvPr/>
        </p:nvSpPr>
        <p:spPr bwMode="auto">
          <a:xfrm>
            <a:off x="3497263" y="4448176"/>
            <a:ext cx="7181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</a:p>
        </p:txBody>
      </p:sp>
      <p:sp>
        <p:nvSpPr>
          <p:cNvPr id="113680" name="Rectangle 17"/>
          <p:cNvSpPr>
            <a:spLocks noChangeArrowheads="1"/>
          </p:cNvSpPr>
          <p:nvPr/>
        </p:nvSpPr>
        <p:spPr bwMode="auto">
          <a:xfrm>
            <a:off x="9328150" y="4821239"/>
            <a:ext cx="53540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age</a:t>
            </a:r>
          </a:p>
        </p:txBody>
      </p:sp>
      <p:sp>
        <p:nvSpPr>
          <p:cNvPr id="113681" name="Rectangle 18"/>
          <p:cNvSpPr>
            <a:spLocks noChangeArrowheads="1"/>
          </p:cNvSpPr>
          <p:nvPr/>
        </p:nvSpPr>
        <p:spPr bwMode="auto">
          <a:xfrm>
            <a:off x="7670801" y="4805364"/>
            <a:ext cx="84318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dname</a:t>
            </a:r>
          </a:p>
        </p:txBody>
      </p:sp>
      <p:sp>
        <p:nvSpPr>
          <p:cNvPr id="113682" name="Rectangle 19"/>
          <p:cNvSpPr>
            <a:spLocks noChangeArrowheads="1"/>
          </p:cNvSpPr>
          <p:nvPr/>
        </p:nvSpPr>
        <p:spPr bwMode="auto">
          <a:xfrm>
            <a:off x="8266114" y="5705476"/>
            <a:ext cx="135453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Dependents</a:t>
            </a:r>
          </a:p>
        </p:txBody>
      </p:sp>
      <p:sp>
        <p:nvSpPr>
          <p:cNvPr id="113683" name="Rectangle 20"/>
          <p:cNvSpPr>
            <a:spLocks noChangeArrowheads="1"/>
          </p:cNvSpPr>
          <p:nvPr/>
        </p:nvSpPr>
        <p:spPr bwMode="auto">
          <a:xfrm>
            <a:off x="3143251" y="5722939"/>
            <a:ext cx="126477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Employees</a:t>
            </a:r>
          </a:p>
        </p:txBody>
      </p:sp>
      <p:sp>
        <p:nvSpPr>
          <p:cNvPr id="113684" name="Rectangle 21"/>
          <p:cNvSpPr>
            <a:spLocks noChangeArrowheads="1"/>
          </p:cNvSpPr>
          <p:nvPr/>
        </p:nvSpPr>
        <p:spPr bwMode="auto">
          <a:xfrm>
            <a:off x="2401888" y="4852989"/>
            <a:ext cx="53540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u="sng">
                <a:solidFill>
                  <a:srgbClr val="000000"/>
                </a:solidFill>
                <a:latin typeface="Arial" panose="020B0604020202020204" pitchFamily="34" charset="0"/>
              </a:rPr>
              <a:t>ssn</a:t>
            </a:r>
          </a:p>
        </p:txBody>
      </p:sp>
      <p:sp>
        <p:nvSpPr>
          <p:cNvPr id="113685" name="Rectangle 22"/>
          <p:cNvSpPr>
            <a:spLocks noChangeArrowheads="1"/>
          </p:cNvSpPr>
          <p:nvPr/>
        </p:nvSpPr>
        <p:spPr bwMode="auto">
          <a:xfrm>
            <a:off x="6118225" y="5705476"/>
            <a:ext cx="78707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113686" name="Rectangle 23"/>
          <p:cNvSpPr>
            <a:spLocks noChangeArrowheads="1"/>
          </p:cNvSpPr>
          <p:nvPr/>
        </p:nvSpPr>
        <p:spPr bwMode="auto">
          <a:xfrm>
            <a:off x="6232525" y="4743451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113687" name="Line 24"/>
          <p:cNvSpPr>
            <a:spLocks noChangeShapeType="1"/>
          </p:cNvSpPr>
          <p:nvPr/>
        </p:nvSpPr>
        <p:spPr bwMode="auto">
          <a:xfrm flipH="1">
            <a:off x="7761288" y="5108575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Line 25"/>
          <p:cNvSpPr>
            <a:spLocks noChangeShapeType="1"/>
          </p:cNvSpPr>
          <p:nvPr/>
        </p:nvSpPr>
        <p:spPr bwMode="auto">
          <a:xfrm>
            <a:off x="3789363" y="4919664"/>
            <a:ext cx="0" cy="668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Line 26"/>
          <p:cNvSpPr>
            <a:spLocks noChangeShapeType="1"/>
          </p:cNvSpPr>
          <p:nvPr/>
        </p:nvSpPr>
        <p:spPr bwMode="auto">
          <a:xfrm>
            <a:off x="2632076" y="5299076"/>
            <a:ext cx="809625" cy="3095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Line 27"/>
          <p:cNvSpPr>
            <a:spLocks noChangeShapeType="1"/>
          </p:cNvSpPr>
          <p:nvPr/>
        </p:nvSpPr>
        <p:spPr bwMode="auto">
          <a:xfrm flipH="1">
            <a:off x="4124325" y="5280026"/>
            <a:ext cx="814388" cy="3286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Line 28"/>
          <p:cNvSpPr>
            <a:spLocks noChangeShapeType="1"/>
          </p:cNvSpPr>
          <p:nvPr/>
        </p:nvSpPr>
        <p:spPr bwMode="auto">
          <a:xfrm flipV="1">
            <a:off x="6497638" y="5145089"/>
            <a:ext cx="0" cy="414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2" name="Line 29"/>
          <p:cNvSpPr>
            <a:spLocks noChangeShapeType="1"/>
          </p:cNvSpPr>
          <p:nvPr/>
        </p:nvSpPr>
        <p:spPr bwMode="auto">
          <a:xfrm>
            <a:off x="8007350" y="5280026"/>
            <a:ext cx="369888" cy="347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3" name="Line 30"/>
          <p:cNvSpPr>
            <a:spLocks noChangeShapeType="1"/>
          </p:cNvSpPr>
          <p:nvPr/>
        </p:nvSpPr>
        <p:spPr bwMode="auto">
          <a:xfrm flipH="1">
            <a:off x="8997950" y="5280026"/>
            <a:ext cx="514350" cy="347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4" name="Line 31"/>
          <p:cNvSpPr>
            <a:spLocks noChangeShapeType="1"/>
          </p:cNvSpPr>
          <p:nvPr/>
        </p:nvSpPr>
        <p:spPr bwMode="auto">
          <a:xfrm flipH="1">
            <a:off x="4405313" y="5854700"/>
            <a:ext cx="14160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5" name="Line 32"/>
          <p:cNvSpPr>
            <a:spLocks noChangeShapeType="1"/>
          </p:cNvSpPr>
          <p:nvPr/>
        </p:nvSpPr>
        <p:spPr bwMode="auto">
          <a:xfrm>
            <a:off x="7164388" y="5854700"/>
            <a:ext cx="93186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6" name="Text Box 34"/>
          <p:cNvSpPr txBox="1">
            <a:spLocks noChangeArrowheads="1"/>
          </p:cNvSpPr>
          <p:nvPr/>
        </p:nvSpPr>
        <p:spPr bwMode="auto">
          <a:xfrm>
            <a:off x="1939926" y="1993901"/>
            <a:ext cx="7444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</a:rPr>
              <a:t>How to turn </a:t>
            </a:r>
            <a:r>
              <a:rPr lang="ja-JP" altLang="en-US" sz="3200">
                <a:solidFill>
                  <a:schemeClr val="tx1"/>
                </a:solidFill>
              </a:rPr>
              <a:t>‘</a:t>
            </a:r>
            <a:r>
              <a:rPr lang="en-US" altLang="ja-JP" sz="3200">
                <a:solidFill>
                  <a:schemeClr val="tx1"/>
                </a:solidFill>
              </a:rPr>
              <a:t>Dependents</a:t>
            </a:r>
            <a:r>
              <a:rPr lang="ja-JP" altLang="en-US" sz="3200">
                <a:solidFill>
                  <a:schemeClr val="tx1"/>
                </a:solidFill>
              </a:rPr>
              <a:t>’</a:t>
            </a:r>
            <a:r>
              <a:rPr lang="en-US" altLang="ja-JP" sz="3200">
                <a:solidFill>
                  <a:schemeClr val="tx1"/>
                </a:solidFill>
              </a:rPr>
              <a:t> into a table?</a:t>
            </a:r>
            <a:endParaRPr lang="en-US" alt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76270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E36C08A2-E9EA-4D74-8361-1ADFB133F0D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Translating Weak Entity Sets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136650"/>
            <a:ext cx="7772400" cy="431165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b="0"/>
              <a:t>Weak entity set and identifying relationship set are translated into a single table (== ‘total participation’)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022476" y="3225800"/>
            <a:ext cx="8112125" cy="302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Dep_Policy 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dname  CHAR(20),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age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cost   REAL,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ssn    CHAR(11) NOT NULL,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PRIMARY KEY  (dname, ssn),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FOREIGN KEY  (ssn) REFERENCES Employees,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ON DELETE CASCADE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1252871"/>
      </p:ext>
    </p:extLst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ECCF3575-7C16-442D-A3A0-44BA61CED3D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Translating Weak Entity Sets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136650"/>
            <a:ext cx="7772400" cy="431165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b="0"/>
              <a:t>Weak entity set and identifying relationship set are translated into a single table.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When the owner entity is deleted, all owned weak entities must also be deleted (-&gt; </a:t>
            </a:r>
            <a:r>
              <a:rPr lang="ja-JP" altLang="en-US">
                <a:solidFill>
                  <a:schemeClr val="accent2"/>
                </a:solidFill>
              </a:rPr>
              <a:t>‘</a:t>
            </a:r>
            <a:r>
              <a:rPr lang="en-US" altLang="ja-JP">
                <a:solidFill>
                  <a:schemeClr val="accent2"/>
                </a:solidFill>
              </a:rPr>
              <a:t>CASCADE</a:t>
            </a:r>
            <a:r>
              <a:rPr lang="ja-JP" altLang="en-US">
                <a:solidFill>
                  <a:schemeClr val="accent2"/>
                </a:solidFill>
              </a:rPr>
              <a:t>’</a:t>
            </a:r>
            <a:r>
              <a:rPr lang="en-US" altLang="ja-JP">
                <a:solidFill>
                  <a:schemeClr val="accent2"/>
                </a:solidFill>
              </a:rPr>
              <a:t>)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022476" y="3225800"/>
            <a:ext cx="8112125" cy="302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CREATE TABLE  Dep_Policy (</a:t>
            </a:r>
          </a:p>
          <a:p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dname  CHAR(20),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age    INTEGER,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cost   REAL,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ssn    CHAR(11) NOT NULL,</a:t>
            </a:r>
          </a:p>
          <a:p>
            <a:r>
              <a:rPr lang="en-US" altLang="en-US" sz="2400">
                <a:solidFill>
                  <a:srgbClr val="434FD6"/>
                </a:solidFill>
                <a:latin typeface="Lucida Console" panose="020B0609040504020204" pitchFamily="49" charset="0"/>
              </a:rPr>
              <a:t>   </a:t>
            </a:r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PRIMARY KEY  (dname, ssn),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FOREIGN KEY  (ssn) REFERENCES Employees,</a:t>
            </a:r>
          </a:p>
          <a:p>
            <a:r>
              <a:rPr lang="en-US" altLang="en-US" sz="2400">
                <a:solidFill>
                  <a:schemeClr val="folHlink"/>
                </a:solidFill>
                <a:latin typeface="Lucida Console" panose="020B0609040504020204" pitchFamily="49" charset="0"/>
              </a:rPr>
              <a:t>      </a:t>
            </a:r>
            <a:r>
              <a:rPr lang="en-US" altLang="en-US" sz="2400">
                <a:solidFill>
                  <a:schemeClr val="accent2"/>
                </a:solidFill>
                <a:latin typeface="Lucida Console" panose="020B0609040504020204" pitchFamily="49" charset="0"/>
              </a:rPr>
              <a:t>ON DELETE CASCADE</a:t>
            </a:r>
            <a:r>
              <a:rPr lang="en-US" altLang="en-US" sz="2400">
                <a:solidFill>
                  <a:schemeClr val="tx1"/>
                </a:solidFill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509629"/>
      </p:ext>
    </p:extLst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0A15655-3AE8-46BE-8D4C-A283475BA5F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outline: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entities</a:t>
            </a:r>
          </a:p>
          <a:p>
            <a:r>
              <a:rPr lang="en-US" altLang="en-US"/>
              <a:t>weak entities</a:t>
            </a:r>
          </a:p>
          <a:p>
            <a:r>
              <a:rPr lang="en-US" altLang="en-US"/>
              <a:t>(binary) relationships</a:t>
            </a:r>
          </a:p>
          <a:p>
            <a:pPr lvl="1"/>
            <a:r>
              <a:rPr lang="en-US" altLang="en-US"/>
              <a:t>1-to-1, 1-to-many, etc</a:t>
            </a:r>
          </a:p>
          <a:p>
            <a:pPr lvl="1"/>
            <a:r>
              <a:rPr lang="en-US" altLang="en-US"/>
              <a:t>total/partial participation</a:t>
            </a:r>
          </a:p>
          <a:p>
            <a:r>
              <a:rPr lang="en-US" altLang="en-US"/>
              <a:t>ternary relationships</a:t>
            </a:r>
          </a:p>
          <a:p>
            <a:r>
              <a:rPr lang="en-US" altLang="en-US"/>
              <a:t>ISA-hierarchies</a:t>
            </a:r>
          </a:p>
          <a:p>
            <a:r>
              <a:rPr lang="en-US" altLang="en-US"/>
              <a:t>aggregation</a:t>
            </a:r>
          </a:p>
        </p:txBody>
      </p:sp>
      <p:sp>
        <p:nvSpPr>
          <p:cNvPr id="119812" name="Freeform 4"/>
          <p:cNvSpPr>
            <a:spLocks/>
          </p:cNvSpPr>
          <p:nvPr/>
        </p:nvSpPr>
        <p:spPr bwMode="auto">
          <a:xfrm>
            <a:off x="2276476" y="1906589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Freeform 5"/>
          <p:cNvSpPr>
            <a:spLocks/>
          </p:cNvSpPr>
          <p:nvPr/>
        </p:nvSpPr>
        <p:spPr bwMode="auto">
          <a:xfrm>
            <a:off x="2778126" y="3211514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Freeform 6"/>
          <p:cNvSpPr>
            <a:spLocks/>
          </p:cNvSpPr>
          <p:nvPr/>
        </p:nvSpPr>
        <p:spPr bwMode="auto">
          <a:xfrm>
            <a:off x="2773363" y="3590926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1952625" y="4759326"/>
            <a:ext cx="317500" cy="200025"/>
          </a:xfrm>
          <a:prstGeom prst="rightArrow">
            <a:avLst>
              <a:gd name="adj1" fmla="val 50000"/>
              <a:gd name="adj2" fmla="val 39683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16" name="Freeform 8"/>
          <p:cNvSpPr>
            <a:spLocks/>
          </p:cNvSpPr>
          <p:nvPr/>
        </p:nvSpPr>
        <p:spPr bwMode="auto">
          <a:xfrm>
            <a:off x="2284413" y="2306639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Freeform 9"/>
          <p:cNvSpPr>
            <a:spLocks/>
          </p:cNvSpPr>
          <p:nvPr/>
        </p:nvSpPr>
        <p:spPr bwMode="auto">
          <a:xfrm>
            <a:off x="2312988" y="2727326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8" name="Picture 10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074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FEA182A-89C6-4B0C-BD3B-3D83940B40B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/>
              <a:t>Review: ISA Hierarchies</a:t>
            </a:r>
          </a:p>
        </p:txBody>
      </p:sp>
      <p:sp>
        <p:nvSpPr>
          <p:cNvPr id="120837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4191000"/>
            <a:ext cx="8610600" cy="220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i="1">
                <a:solidFill>
                  <a:schemeClr val="accent2"/>
                </a:solidFill>
              </a:rPr>
              <a:t>Overlap constraints</a:t>
            </a:r>
            <a:r>
              <a:rPr lang="en-US" altLang="en-US"/>
              <a:t>:  Can Joe be an Hourly_Emps as well as a Contract_Emps entity? 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 i="1">
                <a:solidFill>
                  <a:schemeClr val="accent2"/>
                </a:solidFill>
              </a:rPr>
              <a:t>Allowed/disallowed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  <a:p>
            <a:r>
              <a:rPr lang="en-US" altLang="en-US" i="1">
                <a:solidFill>
                  <a:schemeClr val="accent2"/>
                </a:solidFill>
              </a:rPr>
              <a:t>Covering constraints</a:t>
            </a:r>
            <a:r>
              <a:rPr lang="en-US" altLang="en-US"/>
              <a:t>:  Does every Employees entity also have to be an Hourly_Emps or a Contract_Emps entity?</a:t>
            </a:r>
            <a:r>
              <a:rPr lang="en-US" altLang="en-US" i="1">
                <a:solidFill>
                  <a:schemeClr val="accent2"/>
                </a:solidFill>
              </a:rPr>
              <a:t> (Yes/no) </a:t>
            </a:r>
          </a:p>
        </p:txBody>
      </p:sp>
      <p:grpSp>
        <p:nvGrpSpPr>
          <p:cNvPr id="120838" name="Group 36"/>
          <p:cNvGrpSpPr>
            <a:grpSpLocks/>
          </p:cNvGrpSpPr>
          <p:nvPr/>
        </p:nvGrpSpPr>
        <p:grpSpPr bwMode="auto">
          <a:xfrm>
            <a:off x="5408614" y="115889"/>
            <a:ext cx="5138737" cy="3055937"/>
            <a:chOff x="2447" y="73"/>
            <a:chExt cx="3237" cy="1925"/>
          </a:xfrm>
        </p:grpSpPr>
        <p:sp>
          <p:nvSpPr>
            <p:cNvPr id="120839" name="Rectangle 5"/>
            <p:cNvSpPr>
              <a:spLocks noChangeArrowheads="1"/>
            </p:cNvSpPr>
            <p:nvPr/>
          </p:nvSpPr>
          <p:spPr bwMode="auto">
            <a:xfrm>
              <a:off x="4724" y="1752"/>
              <a:ext cx="9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Contract_Emps</a:t>
              </a:r>
            </a:p>
          </p:txBody>
        </p:sp>
        <p:sp>
          <p:nvSpPr>
            <p:cNvPr id="120840" name="Freeform 6"/>
            <p:cNvSpPr>
              <a:spLocks/>
            </p:cNvSpPr>
            <p:nvPr/>
          </p:nvSpPr>
          <p:spPr bwMode="auto">
            <a:xfrm>
              <a:off x="3642" y="252"/>
              <a:ext cx="665" cy="246"/>
            </a:xfrm>
            <a:custGeom>
              <a:avLst/>
              <a:gdLst>
                <a:gd name="T0" fmla="*/ 662 w 665"/>
                <a:gd name="T1" fmla="*/ 111 h 246"/>
                <a:gd name="T2" fmla="*/ 653 w 665"/>
                <a:gd name="T3" fmla="*/ 90 h 246"/>
                <a:gd name="T4" fmla="*/ 633 w 665"/>
                <a:gd name="T5" fmla="*/ 70 h 246"/>
                <a:gd name="T6" fmla="*/ 604 w 665"/>
                <a:gd name="T7" fmla="*/ 52 h 246"/>
                <a:gd name="T8" fmla="*/ 567 w 665"/>
                <a:gd name="T9" fmla="*/ 35 h 246"/>
                <a:gd name="T10" fmla="*/ 522 w 665"/>
                <a:gd name="T11" fmla="*/ 23 h 246"/>
                <a:gd name="T12" fmla="*/ 473 w 665"/>
                <a:gd name="T13" fmla="*/ 11 h 246"/>
                <a:gd name="T14" fmla="*/ 418 w 665"/>
                <a:gd name="T15" fmla="*/ 4 h 246"/>
                <a:gd name="T16" fmla="*/ 361 w 665"/>
                <a:gd name="T17" fmla="*/ 1 h 246"/>
                <a:gd name="T18" fmla="*/ 303 w 665"/>
                <a:gd name="T19" fmla="*/ 1 h 246"/>
                <a:gd name="T20" fmla="*/ 246 w 665"/>
                <a:gd name="T21" fmla="*/ 4 h 246"/>
                <a:gd name="T22" fmla="*/ 192 w 665"/>
                <a:gd name="T23" fmla="*/ 11 h 246"/>
                <a:gd name="T24" fmla="*/ 141 w 665"/>
                <a:gd name="T25" fmla="*/ 23 h 246"/>
                <a:gd name="T26" fmla="*/ 98 w 665"/>
                <a:gd name="T27" fmla="*/ 35 h 246"/>
                <a:gd name="T28" fmla="*/ 60 w 665"/>
                <a:gd name="T29" fmla="*/ 52 h 246"/>
                <a:gd name="T30" fmla="*/ 31 w 665"/>
                <a:gd name="T31" fmla="*/ 70 h 246"/>
                <a:gd name="T32" fmla="*/ 11 w 665"/>
                <a:gd name="T33" fmla="*/ 90 h 246"/>
                <a:gd name="T34" fmla="*/ 1 w 665"/>
                <a:gd name="T35" fmla="*/ 111 h 246"/>
                <a:gd name="T36" fmla="*/ 1 w 665"/>
                <a:gd name="T37" fmla="*/ 133 h 246"/>
                <a:gd name="T38" fmla="*/ 11 w 665"/>
                <a:gd name="T39" fmla="*/ 154 h 246"/>
                <a:gd name="T40" fmla="*/ 31 w 665"/>
                <a:gd name="T41" fmla="*/ 174 h 246"/>
                <a:gd name="T42" fmla="*/ 60 w 665"/>
                <a:gd name="T43" fmla="*/ 193 h 246"/>
                <a:gd name="T44" fmla="*/ 98 w 665"/>
                <a:gd name="T45" fmla="*/ 209 h 246"/>
                <a:gd name="T46" fmla="*/ 141 w 665"/>
                <a:gd name="T47" fmla="*/ 223 h 246"/>
                <a:gd name="T48" fmla="*/ 192 w 665"/>
                <a:gd name="T49" fmla="*/ 233 h 246"/>
                <a:gd name="T50" fmla="*/ 246 w 665"/>
                <a:gd name="T51" fmla="*/ 240 h 246"/>
                <a:gd name="T52" fmla="*/ 303 w 665"/>
                <a:gd name="T53" fmla="*/ 245 h 246"/>
                <a:gd name="T54" fmla="*/ 361 w 665"/>
                <a:gd name="T55" fmla="*/ 245 h 246"/>
                <a:gd name="T56" fmla="*/ 418 w 665"/>
                <a:gd name="T57" fmla="*/ 240 h 246"/>
                <a:gd name="T58" fmla="*/ 473 w 665"/>
                <a:gd name="T59" fmla="*/ 233 h 246"/>
                <a:gd name="T60" fmla="*/ 522 w 665"/>
                <a:gd name="T61" fmla="*/ 223 h 246"/>
                <a:gd name="T62" fmla="*/ 567 w 665"/>
                <a:gd name="T63" fmla="*/ 209 h 246"/>
                <a:gd name="T64" fmla="*/ 604 w 665"/>
                <a:gd name="T65" fmla="*/ 193 h 246"/>
                <a:gd name="T66" fmla="*/ 633 w 665"/>
                <a:gd name="T67" fmla="*/ 174 h 246"/>
                <a:gd name="T68" fmla="*/ 653 w 665"/>
                <a:gd name="T69" fmla="*/ 154 h 246"/>
                <a:gd name="T70" fmla="*/ 662 w 665"/>
                <a:gd name="T71" fmla="*/ 133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1" name="Freeform 7"/>
            <p:cNvSpPr>
              <a:spLocks/>
            </p:cNvSpPr>
            <p:nvPr/>
          </p:nvSpPr>
          <p:spPr bwMode="auto">
            <a:xfrm>
              <a:off x="4862" y="252"/>
              <a:ext cx="664" cy="246"/>
            </a:xfrm>
            <a:custGeom>
              <a:avLst/>
              <a:gdLst>
                <a:gd name="T0" fmla="*/ 1 w 664"/>
                <a:gd name="T1" fmla="*/ 133 h 246"/>
                <a:gd name="T2" fmla="*/ 10 w 664"/>
                <a:gd name="T3" fmla="*/ 154 h 246"/>
                <a:gd name="T4" fmla="*/ 30 w 664"/>
                <a:gd name="T5" fmla="*/ 174 h 246"/>
                <a:gd name="T6" fmla="*/ 59 w 664"/>
                <a:gd name="T7" fmla="*/ 193 h 246"/>
                <a:gd name="T8" fmla="*/ 96 w 664"/>
                <a:gd name="T9" fmla="*/ 209 h 246"/>
                <a:gd name="T10" fmla="*/ 141 w 664"/>
                <a:gd name="T11" fmla="*/ 223 h 246"/>
                <a:gd name="T12" fmla="*/ 190 w 664"/>
                <a:gd name="T13" fmla="*/ 233 h 246"/>
                <a:gd name="T14" fmla="*/ 245 w 664"/>
                <a:gd name="T15" fmla="*/ 240 h 246"/>
                <a:gd name="T16" fmla="*/ 302 w 664"/>
                <a:gd name="T17" fmla="*/ 245 h 246"/>
                <a:gd name="T18" fmla="*/ 359 w 664"/>
                <a:gd name="T19" fmla="*/ 245 h 246"/>
                <a:gd name="T20" fmla="*/ 417 w 664"/>
                <a:gd name="T21" fmla="*/ 240 h 246"/>
                <a:gd name="T22" fmla="*/ 472 w 664"/>
                <a:gd name="T23" fmla="*/ 233 h 246"/>
                <a:gd name="T24" fmla="*/ 521 w 664"/>
                <a:gd name="T25" fmla="*/ 221 h 246"/>
                <a:gd name="T26" fmla="*/ 566 w 664"/>
                <a:gd name="T27" fmla="*/ 209 h 246"/>
                <a:gd name="T28" fmla="*/ 603 w 664"/>
                <a:gd name="T29" fmla="*/ 192 h 246"/>
                <a:gd name="T30" fmla="*/ 631 w 664"/>
                <a:gd name="T31" fmla="*/ 174 h 246"/>
                <a:gd name="T32" fmla="*/ 652 w 664"/>
                <a:gd name="T33" fmla="*/ 154 h 246"/>
                <a:gd name="T34" fmla="*/ 661 w 664"/>
                <a:gd name="T35" fmla="*/ 133 h 246"/>
                <a:gd name="T36" fmla="*/ 661 w 664"/>
                <a:gd name="T37" fmla="*/ 111 h 246"/>
                <a:gd name="T38" fmla="*/ 652 w 664"/>
                <a:gd name="T39" fmla="*/ 90 h 246"/>
                <a:gd name="T40" fmla="*/ 631 w 664"/>
                <a:gd name="T41" fmla="*/ 70 h 246"/>
                <a:gd name="T42" fmla="*/ 603 w 664"/>
                <a:gd name="T43" fmla="*/ 52 h 246"/>
                <a:gd name="T44" fmla="*/ 566 w 664"/>
                <a:gd name="T45" fmla="*/ 35 h 246"/>
                <a:gd name="T46" fmla="*/ 521 w 664"/>
                <a:gd name="T47" fmla="*/ 23 h 246"/>
                <a:gd name="T48" fmla="*/ 472 w 664"/>
                <a:gd name="T49" fmla="*/ 11 h 246"/>
                <a:gd name="T50" fmla="*/ 416 w 664"/>
                <a:gd name="T51" fmla="*/ 4 h 246"/>
                <a:gd name="T52" fmla="*/ 359 w 664"/>
                <a:gd name="T53" fmla="*/ 1 h 246"/>
                <a:gd name="T54" fmla="*/ 302 w 664"/>
                <a:gd name="T55" fmla="*/ 1 h 246"/>
                <a:gd name="T56" fmla="*/ 245 w 664"/>
                <a:gd name="T57" fmla="*/ 4 h 246"/>
                <a:gd name="T58" fmla="*/ 190 w 664"/>
                <a:gd name="T59" fmla="*/ 11 h 246"/>
                <a:gd name="T60" fmla="*/ 141 w 664"/>
                <a:gd name="T61" fmla="*/ 23 h 246"/>
                <a:gd name="T62" fmla="*/ 96 w 664"/>
                <a:gd name="T63" fmla="*/ 35 h 246"/>
                <a:gd name="T64" fmla="*/ 59 w 664"/>
                <a:gd name="T65" fmla="*/ 52 h 246"/>
                <a:gd name="T66" fmla="*/ 30 w 664"/>
                <a:gd name="T67" fmla="*/ 71 h 246"/>
                <a:gd name="T68" fmla="*/ 10 w 664"/>
                <a:gd name="T69" fmla="*/ 90 h 246"/>
                <a:gd name="T70" fmla="*/ 1 w 664"/>
                <a:gd name="T71" fmla="*/ 111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2" name="Freeform 8"/>
            <p:cNvSpPr>
              <a:spLocks/>
            </p:cNvSpPr>
            <p:nvPr/>
          </p:nvSpPr>
          <p:spPr bwMode="auto">
            <a:xfrm>
              <a:off x="4241" y="73"/>
              <a:ext cx="664" cy="246"/>
            </a:xfrm>
            <a:custGeom>
              <a:avLst/>
              <a:gdLst>
                <a:gd name="T0" fmla="*/ 661 w 664"/>
                <a:gd name="T1" fmla="*/ 111 h 246"/>
                <a:gd name="T2" fmla="*/ 651 w 664"/>
                <a:gd name="T3" fmla="*/ 90 h 246"/>
                <a:gd name="T4" fmla="*/ 632 w 664"/>
                <a:gd name="T5" fmla="*/ 70 h 246"/>
                <a:gd name="T6" fmla="*/ 603 w 664"/>
                <a:gd name="T7" fmla="*/ 51 h 246"/>
                <a:gd name="T8" fmla="*/ 566 w 664"/>
                <a:gd name="T9" fmla="*/ 35 h 246"/>
                <a:gd name="T10" fmla="*/ 521 w 664"/>
                <a:gd name="T11" fmla="*/ 21 h 246"/>
                <a:gd name="T12" fmla="*/ 471 w 664"/>
                <a:gd name="T13" fmla="*/ 11 h 246"/>
                <a:gd name="T14" fmla="*/ 416 w 664"/>
                <a:gd name="T15" fmla="*/ 4 h 246"/>
                <a:gd name="T16" fmla="*/ 361 w 664"/>
                <a:gd name="T17" fmla="*/ 0 h 246"/>
                <a:gd name="T18" fmla="*/ 303 w 664"/>
                <a:gd name="T19" fmla="*/ 0 h 246"/>
                <a:gd name="T20" fmla="*/ 246 w 664"/>
                <a:gd name="T21" fmla="*/ 4 h 246"/>
                <a:gd name="T22" fmla="*/ 191 w 664"/>
                <a:gd name="T23" fmla="*/ 11 h 246"/>
                <a:gd name="T24" fmla="*/ 141 w 664"/>
                <a:gd name="T25" fmla="*/ 21 h 246"/>
                <a:gd name="T26" fmla="*/ 96 w 664"/>
                <a:gd name="T27" fmla="*/ 35 h 246"/>
                <a:gd name="T28" fmla="*/ 59 w 664"/>
                <a:gd name="T29" fmla="*/ 51 h 246"/>
                <a:gd name="T30" fmla="*/ 31 w 664"/>
                <a:gd name="T31" fmla="*/ 70 h 246"/>
                <a:gd name="T32" fmla="*/ 11 w 664"/>
                <a:gd name="T33" fmla="*/ 90 h 246"/>
                <a:gd name="T34" fmla="*/ 1 w 664"/>
                <a:gd name="T35" fmla="*/ 111 h 246"/>
                <a:gd name="T36" fmla="*/ 1 w 664"/>
                <a:gd name="T37" fmla="*/ 133 h 246"/>
                <a:gd name="T38" fmla="*/ 11 w 664"/>
                <a:gd name="T39" fmla="*/ 154 h 246"/>
                <a:gd name="T40" fmla="*/ 31 w 664"/>
                <a:gd name="T41" fmla="*/ 173 h 246"/>
                <a:gd name="T42" fmla="*/ 59 w 664"/>
                <a:gd name="T43" fmla="*/ 192 h 246"/>
                <a:gd name="T44" fmla="*/ 96 w 664"/>
                <a:gd name="T45" fmla="*/ 209 h 246"/>
                <a:gd name="T46" fmla="*/ 141 w 664"/>
                <a:gd name="T47" fmla="*/ 221 h 246"/>
                <a:gd name="T48" fmla="*/ 191 w 664"/>
                <a:gd name="T49" fmla="*/ 233 h 246"/>
                <a:gd name="T50" fmla="*/ 246 w 664"/>
                <a:gd name="T51" fmla="*/ 240 h 246"/>
                <a:gd name="T52" fmla="*/ 303 w 664"/>
                <a:gd name="T53" fmla="*/ 243 h 246"/>
                <a:gd name="T54" fmla="*/ 361 w 664"/>
                <a:gd name="T55" fmla="*/ 243 h 246"/>
                <a:gd name="T56" fmla="*/ 416 w 664"/>
                <a:gd name="T57" fmla="*/ 240 h 246"/>
                <a:gd name="T58" fmla="*/ 471 w 664"/>
                <a:gd name="T59" fmla="*/ 233 h 246"/>
                <a:gd name="T60" fmla="*/ 521 w 664"/>
                <a:gd name="T61" fmla="*/ 221 h 246"/>
                <a:gd name="T62" fmla="*/ 566 w 664"/>
                <a:gd name="T63" fmla="*/ 209 h 246"/>
                <a:gd name="T64" fmla="*/ 603 w 664"/>
                <a:gd name="T65" fmla="*/ 192 h 246"/>
                <a:gd name="T66" fmla="*/ 632 w 664"/>
                <a:gd name="T67" fmla="*/ 173 h 246"/>
                <a:gd name="T68" fmla="*/ 651 w 664"/>
                <a:gd name="T69" fmla="*/ 154 h 246"/>
                <a:gd name="T70" fmla="*/ 661 w 664"/>
                <a:gd name="T71" fmla="*/ 133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3" name="Freeform 9"/>
            <p:cNvSpPr>
              <a:spLocks/>
            </p:cNvSpPr>
            <p:nvPr/>
          </p:nvSpPr>
          <p:spPr bwMode="auto">
            <a:xfrm>
              <a:off x="4241" y="647"/>
              <a:ext cx="754" cy="268"/>
            </a:xfrm>
            <a:custGeom>
              <a:avLst/>
              <a:gdLst>
                <a:gd name="T0" fmla="*/ 753 w 754"/>
                <a:gd name="T1" fmla="*/ 267 h 268"/>
                <a:gd name="T2" fmla="*/ 753 w 754"/>
                <a:gd name="T3" fmla="*/ 0 h 268"/>
                <a:gd name="T4" fmla="*/ 0 w 754"/>
                <a:gd name="T5" fmla="*/ 0 h 268"/>
                <a:gd name="T6" fmla="*/ 0 w 754"/>
                <a:gd name="T7" fmla="*/ 267 h 268"/>
                <a:gd name="T8" fmla="*/ 753 w 754"/>
                <a:gd name="T9" fmla="*/ 26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4" name="Rectangle 10"/>
            <p:cNvSpPr>
              <a:spLocks noChangeArrowheads="1"/>
            </p:cNvSpPr>
            <p:nvPr/>
          </p:nvSpPr>
          <p:spPr bwMode="auto">
            <a:xfrm>
              <a:off x="4379" y="111"/>
              <a:ext cx="41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</a:p>
          </p:txBody>
        </p:sp>
        <p:sp>
          <p:nvSpPr>
            <p:cNvPr id="120845" name="Rectangle 11"/>
            <p:cNvSpPr>
              <a:spLocks noChangeArrowheads="1"/>
            </p:cNvSpPr>
            <p:nvPr/>
          </p:nvSpPr>
          <p:spPr bwMode="auto">
            <a:xfrm>
              <a:off x="3799" y="250"/>
              <a:ext cx="3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ssn</a:t>
              </a:r>
            </a:p>
          </p:txBody>
        </p:sp>
        <p:sp>
          <p:nvSpPr>
            <p:cNvPr id="120846" name="Rectangle 12"/>
            <p:cNvSpPr>
              <a:spLocks noChangeArrowheads="1"/>
            </p:cNvSpPr>
            <p:nvPr/>
          </p:nvSpPr>
          <p:spPr bwMode="auto">
            <a:xfrm>
              <a:off x="4281" y="685"/>
              <a:ext cx="71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Employees</a:t>
              </a:r>
            </a:p>
          </p:txBody>
        </p:sp>
        <p:sp>
          <p:nvSpPr>
            <p:cNvPr id="120847" name="Rectangle 13"/>
            <p:cNvSpPr>
              <a:spLocks noChangeArrowheads="1"/>
            </p:cNvSpPr>
            <p:nvPr/>
          </p:nvSpPr>
          <p:spPr bwMode="auto">
            <a:xfrm>
              <a:off x="5050" y="257"/>
              <a:ext cx="2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lot</a:t>
              </a:r>
            </a:p>
          </p:txBody>
        </p:sp>
        <p:sp>
          <p:nvSpPr>
            <p:cNvPr id="120848" name="Line 14"/>
            <p:cNvSpPr>
              <a:spLocks noChangeShapeType="1"/>
            </p:cNvSpPr>
            <p:nvPr/>
          </p:nvSpPr>
          <p:spPr bwMode="auto">
            <a:xfrm>
              <a:off x="3969" y="492"/>
              <a:ext cx="406" cy="15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5"/>
            <p:cNvSpPr>
              <a:spLocks noChangeShapeType="1"/>
            </p:cNvSpPr>
            <p:nvPr/>
          </p:nvSpPr>
          <p:spPr bwMode="auto">
            <a:xfrm>
              <a:off x="4628" y="330"/>
              <a:ext cx="0" cy="3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Line 16"/>
            <p:cNvSpPr>
              <a:spLocks noChangeShapeType="1"/>
            </p:cNvSpPr>
            <p:nvPr/>
          </p:nvSpPr>
          <p:spPr bwMode="auto">
            <a:xfrm flipH="1">
              <a:off x="4767" y="513"/>
              <a:ext cx="443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1" name="Freeform 17"/>
            <p:cNvSpPr>
              <a:spLocks/>
            </p:cNvSpPr>
            <p:nvPr/>
          </p:nvSpPr>
          <p:spPr bwMode="auto">
            <a:xfrm>
              <a:off x="2448" y="1008"/>
              <a:ext cx="893" cy="295"/>
            </a:xfrm>
            <a:custGeom>
              <a:avLst/>
              <a:gdLst>
                <a:gd name="T0" fmla="*/ 0 w 893"/>
                <a:gd name="T1" fmla="*/ 159 h 295"/>
                <a:gd name="T2" fmla="*/ 14 w 893"/>
                <a:gd name="T3" fmla="*/ 184 h 295"/>
                <a:gd name="T4" fmla="*/ 41 w 893"/>
                <a:gd name="T5" fmla="*/ 208 h 295"/>
                <a:gd name="T6" fmla="*/ 80 w 893"/>
                <a:gd name="T7" fmla="*/ 229 h 295"/>
                <a:gd name="T8" fmla="*/ 129 w 893"/>
                <a:gd name="T9" fmla="*/ 251 h 295"/>
                <a:gd name="T10" fmla="*/ 189 w 893"/>
                <a:gd name="T11" fmla="*/ 265 h 295"/>
                <a:gd name="T12" fmla="*/ 257 w 893"/>
                <a:gd name="T13" fmla="*/ 280 h 295"/>
                <a:gd name="T14" fmla="*/ 329 w 893"/>
                <a:gd name="T15" fmla="*/ 288 h 295"/>
                <a:gd name="T16" fmla="*/ 407 w 893"/>
                <a:gd name="T17" fmla="*/ 292 h 295"/>
                <a:gd name="T18" fmla="*/ 484 w 893"/>
                <a:gd name="T19" fmla="*/ 292 h 295"/>
                <a:gd name="T20" fmla="*/ 562 w 893"/>
                <a:gd name="T21" fmla="*/ 288 h 295"/>
                <a:gd name="T22" fmla="*/ 634 w 893"/>
                <a:gd name="T23" fmla="*/ 278 h 295"/>
                <a:gd name="T24" fmla="*/ 702 w 893"/>
                <a:gd name="T25" fmla="*/ 265 h 295"/>
                <a:gd name="T26" fmla="*/ 761 w 893"/>
                <a:gd name="T27" fmla="*/ 250 h 295"/>
                <a:gd name="T28" fmla="*/ 811 w 893"/>
                <a:gd name="T29" fmla="*/ 229 h 295"/>
                <a:gd name="T30" fmla="*/ 850 w 893"/>
                <a:gd name="T31" fmla="*/ 208 h 295"/>
                <a:gd name="T32" fmla="*/ 877 w 893"/>
                <a:gd name="T33" fmla="*/ 184 h 295"/>
                <a:gd name="T34" fmla="*/ 890 w 893"/>
                <a:gd name="T35" fmla="*/ 159 h 295"/>
                <a:gd name="T36" fmla="*/ 890 w 893"/>
                <a:gd name="T37" fmla="*/ 134 h 295"/>
                <a:gd name="T38" fmla="*/ 877 w 893"/>
                <a:gd name="T39" fmla="*/ 109 h 295"/>
                <a:gd name="T40" fmla="*/ 850 w 893"/>
                <a:gd name="T41" fmla="*/ 84 h 295"/>
                <a:gd name="T42" fmla="*/ 811 w 893"/>
                <a:gd name="T43" fmla="*/ 61 h 295"/>
                <a:gd name="T44" fmla="*/ 761 w 893"/>
                <a:gd name="T45" fmla="*/ 42 h 295"/>
                <a:gd name="T46" fmla="*/ 701 w 893"/>
                <a:gd name="T47" fmla="*/ 25 h 295"/>
                <a:gd name="T48" fmla="*/ 634 w 893"/>
                <a:gd name="T49" fmla="*/ 13 h 295"/>
                <a:gd name="T50" fmla="*/ 560 w 893"/>
                <a:gd name="T51" fmla="*/ 4 h 295"/>
                <a:gd name="T52" fmla="*/ 484 w 893"/>
                <a:gd name="T53" fmla="*/ 0 h 295"/>
                <a:gd name="T54" fmla="*/ 407 w 893"/>
                <a:gd name="T55" fmla="*/ 0 h 295"/>
                <a:gd name="T56" fmla="*/ 329 w 893"/>
                <a:gd name="T57" fmla="*/ 4 h 295"/>
                <a:gd name="T58" fmla="*/ 257 w 893"/>
                <a:gd name="T59" fmla="*/ 13 h 295"/>
                <a:gd name="T60" fmla="*/ 189 w 893"/>
                <a:gd name="T61" fmla="*/ 25 h 295"/>
                <a:gd name="T62" fmla="*/ 129 w 893"/>
                <a:gd name="T63" fmla="*/ 42 h 295"/>
                <a:gd name="T64" fmla="*/ 80 w 893"/>
                <a:gd name="T65" fmla="*/ 61 h 295"/>
                <a:gd name="T66" fmla="*/ 41 w 893"/>
                <a:gd name="T67" fmla="*/ 84 h 295"/>
                <a:gd name="T68" fmla="*/ 14 w 893"/>
                <a:gd name="T69" fmla="*/ 109 h 295"/>
                <a:gd name="T70" fmla="*/ 0 w 893"/>
                <a:gd name="T71" fmla="*/ 134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2" name="Rectangle 18"/>
            <p:cNvSpPr>
              <a:spLocks noChangeArrowheads="1"/>
            </p:cNvSpPr>
            <p:nvPr/>
          </p:nvSpPr>
          <p:spPr bwMode="auto">
            <a:xfrm>
              <a:off x="2447" y="1060"/>
              <a:ext cx="86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hourly_wages</a:t>
              </a:r>
            </a:p>
          </p:txBody>
        </p:sp>
        <p:sp>
          <p:nvSpPr>
            <p:cNvPr id="120853" name="Line 19"/>
            <p:cNvSpPr>
              <a:spLocks noChangeShapeType="1"/>
            </p:cNvSpPr>
            <p:nvPr/>
          </p:nvSpPr>
          <p:spPr bwMode="auto">
            <a:xfrm>
              <a:off x="2969" y="1309"/>
              <a:ext cx="720" cy="4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Freeform 20"/>
            <p:cNvSpPr>
              <a:spLocks/>
            </p:cNvSpPr>
            <p:nvPr/>
          </p:nvSpPr>
          <p:spPr bwMode="auto">
            <a:xfrm>
              <a:off x="4944" y="1296"/>
              <a:ext cx="684" cy="272"/>
            </a:xfrm>
            <a:custGeom>
              <a:avLst/>
              <a:gdLst>
                <a:gd name="T0" fmla="*/ 1 w 684"/>
                <a:gd name="T1" fmla="*/ 147 h 272"/>
                <a:gd name="T2" fmla="*/ 10 w 684"/>
                <a:gd name="T3" fmla="*/ 170 h 272"/>
                <a:gd name="T4" fmla="*/ 31 w 684"/>
                <a:gd name="T5" fmla="*/ 192 h 272"/>
                <a:gd name="T6" fmla="*/ 61 w 684"/>
                <a:gd name="T7" fmla="*/ 213 h 272"/>
                <a:gd name="T8" fmla="*/ 98 w 684"/>
                <a:gd name="T9" fmla="*/ 231 h 272"/>
                <a:gd name="T10" fmla="*/ 144 w 684"/>
                <a:gd name="T11" fmla="*/ 247 h 272"/>
                <a:gd name="T12" fmla="*/ 196 w 684"/>
                <a:gd name="T13" fmla="*/ 258 h 272"/>
                <a:gd name="T14" fmla="*/ 251 w 684"/>
                <a:gd name="T15" fmla="*/ 267 h 272"/>
                <a:gd name="T16" fmla="*/ 310 w 684"/>
                <a:gd name="T17" fmla="*/ 271 h 272"/>
                <a:gd name="T18" fmla="*/ 369 w 684"/>
                <a:gd name="T19" fmla="*/ 271 h 272"/>
                <a:gd name="T20" fmla="*/ 428 w 684"/>
                <a:gd name="T21" fmla="*/ 265 h 272"/>
                <a:gd name="T22" fmla="*/ 485 w 684"/>
                <a:gd name="T23" fmla="*/ 258 h 272"/>
                <a:gd name="T24" fmla="*/ 536 w 684"/>
                <a:gd name="T25" fmla="*/ 247 h 272"/>
                <a:gd name="T26" fmla="*/ 582 w 684"/>
                <a:gd name="T27" fmla="*/ 231 h 272"/>
                <a:gd name="T28" fmla="*/ 621 w 684"/>
                <a:gd name="T29" fmla="*/ 213 h 272"/>
                <a:gd name="T30" fmla="*/ 650 w 684"/>
                <a:gd name="T31" fmla="*/ 192 h 272"/>
                <a:gd name="T32" fmla="*/ 671 w 684"/>
                <a:gd name="T33" fmla="*/ 170 h 272"/>
                <a:gd name="T34" fmla="*/ 681 w 684"/>
                <a:gd name="T35" fmla="*/ 147 h 272"/>
                <a:gd name="T36" fmla="*/ 681 w 684"/>
                <a:gd name="T37" fmla="*/ 123 h 272"/>
                <a:gd name="T38" fmla="*/ 671 w 684"/>
                <a:gd name="T39" fmla="*/ 100 h 272"/>
                <a:gd name="T40" fmla="*/ 650 w 684"/>
                <a:gd name="T41" fmla="*/ 79 h 272"/>
                <a:gd name="T42" fmla="*/ 621 w 684"/>
                <a:gd name="T43" fmla="*/ 58 h 272"/>
                <a:gd name="T44" fmla="*/ 582 w 684"/>
                <a:gd name="T45" fmla="*/ 39 h 272"/>
                <a:gd name="T46" fmla="*/ 536 w 684"/>
                <a:gd name="T47" fmla="*/ 25 h 272"/>
                <a:gd name="T48" fmla="*/ 485 w 684"/>
                <a:gd name="T49" fmla="*/ 12 h 272"/>
                <a:gd name="T50" fmla="*/ 428 w 684"/>
                <a:gd name="T51" fmla="*/ 4 h 272"/>
                <a:gd name="T52" fmla="*/ 369 w 684"/>
                <a:gd name="T53" fmla="*/ 1 h 272"/>
                <a:gd name="T54" fmla="*/ 310 w 684"/>
                <a:gd name="T55" fmla="*/ 1 h 272"/>
                <a:gd name="T56" fmla="*/ 251 w 684"/>
                <a:gd name="T57" fmla="*/ 4 h 272"/>
                <a:gd name="T58" fmla="*/ 196 w 684"/>
                <a:gd name="T59" fmla="*/ 12 h 272"/>
                <a:gd name="T60" fmla="*/ 144 w 684"/>
                <a:gd name="T61" fmla="*/ 25 h 272"/>
                <a:gd name="T62" fmla="*/ 98 w 684"/>
                <a:gd name="T63" fmla="*/ 40 h 272"/>
                <a:gd name="T64" fmla="*/ 60 w 684"/>
                <a:gd name="T65" fmla="*/ 58 h 272"/>
                <a:gd name="T66" fmla="*/ 31 w 684"/>
                <a:gd name="T67" fmla="*/ 79 h 272"/>
                <a:gd name="T68" fmla="*/ 10 w 684"/>
                <a:gd name="T69" fmla="*/ 100 h 272"/>
                <a:gd name="T70" fmla="*/ 1 w 684"/>
                <a:gd name="T71" fmla="*/ 123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Freeform 21"/>
            <p:cNvSpPr>
              <a:spLocks/>
            </p:cNvSpPr>
            <p:nvPr/>
          </p:nvSpPr>
          <p:spPr bwMode="auto">
            <a:xfrm>
              <a:off x="3360" y="1008"/>
              <a:ext cx="961" cy="303"/>
            </a:xfrm>
            <a:custGeom>
              <a:avLst/>
              <a:gdLst>
                <a:gd name="T0" fmla="*/ 1 w 961"/>
                <a:gd name="T1" fmla="*/ 164 h 303"/>
                <a:gd name="T2" fmla="*/ 17 w 961"/>
                <a:gd name="T3" fmla="*/ 189 h 303"/>
                <a:gd name="T4" fmla="*/ 46 w 961"/>
                <a:gd name="T5" fmla="*/ 215 h 303"/>
                <a:gd name="T6" fmla="*/ 85 w 961"/>
                <a:gd name="T7" fmla="*/ 237 h 303"/>
                <a:gd name="T8" fmla="*/ 139 w 961"/>
                <a:gd name="T9" fmla="*/ 258 h 303"/>
                <a:gd name="T10" fmla="*/ 205 w 961"/>
                <a:gd name="T11" fmla="*/ 274 h 303"/>
                <a:gd name="T12" fmla="*/ 277 w 961"/>
                <a:gd name="T13" fmla="*/ 287 h 303"/>
                <a:gd name="T14" fmla="*/ 355 w 961"/>
                <a:gd name="T15" fmla="*/ 296 h 303"/>
                <a:gd name="T16" fmla="*/ 438 w 961"/>
                <a:gd name="T17" fmla="*/ 302 h 303"/>
                <a:gd name="T18" fmla="*/ 520 w 961"/>
                <a:gd name="T19" fmla="*/ 302 h 303"/>
                <a:gd name="T20" fmla="*/ 604 w 961"/>
                <a:gd name="T21" fmla="*/ 295 h 303"/>
                <a:gd name="T22" fmla="*/ 682 w 961"/>
                <a:gd name="T23" fmla="*/ 287 h 303"/>
                <a:gd name="T24" fmla="*/ 754 w 961"/>
                <a:gd name="T25" fmla="*/ 274 h 303"/>
                <a:gd name="T26" fmla="*/ 820 w 961"/>
                <a:gd name="T27" fmla="*/ 258 h 303"/>
                <a:gd name="T28" fmla="*/ 873 w 961"/>
                <a:gd name="T29" fmla="*/ 237 h 303"/>
                <a:gd name="T30" fmla="*/ 916 w 961"/>
                <a:gd name="T31" fmla="*/ 215 h 303"/>
                <a:gd name="T32" fmla="*/ 942 w 961"/>
                <a:gd name="T33" fmla="*/ 189 h 303"/>
                <a:gd name="T34" fmla="*/ 958 w 961"/>
                <a:gd name="T35" fmla="*/ 164 h 303"/>
                <a:gd name="T36" fmla="*/ 958 w 961"/>
                <a:gd name="T37" fmla="*/ 137 h 303"/>
                <a:gd name="T38" fmla="*/ 942 w 961"/>
                <a:gd name="T39" fmla="*/ 112 h 303"/>
                <a:gd name="T40" fmla="*/ 916 w 961"/>
                <a:gd name="T41" fmla="*/ 87 h 303"/>
                <a:gd name="T42" fmla="*/ 871 w 961"/>
                <a:gd name="T43" fmla="*/ 65 h 303"/>
                <a:gd name="T44" fmla="*/ 820 w 961"/>
                <a:gd name="T45" fmla="*/ 43 h 303"/>
                <a:gd name="T46" fmla="*/ 754 w 961"/>
                <a:gd name="T47" fmla="*/ 28 h 303"/>
                <a:gd name="T48" fmla="*/ 682 w 961"/>
                <a:gd name="T49" fmla="*/ 14 h 303"/>
                <a:gd name="T50" fmla="*/ 604 w 961"/>
                <a:gd name="T51" fmla="*/ 6 h 303"/>
                <a:gd name="T52" fmla="*/ 520 w 961"/>
                <a:gd name="T53" fmla="*/ 1 h 303"/>
                <a:gd name="T54" fmla="*/ 438 w 961"/>
                <a:gd name="T55" fmla="*/ 1 h 303"/>
                <a:gd name="T56" fmla="*/ 355 w 961"/>
                <a:gd name="T57" fmla="*/ 6 h 303"/>
                <a:gd name="T58" fmla="*/ 277 w 961"/>
                <a:gd name="T59" fmla="*/ 14 h 303"/>
                <a:gd name="T60" fmla="*/ 205 w 961"/>
                <a:gd name="T61" fmla="*/ 28 h 303"/>
                <a:gd name="T62" fmla="*/ 139 w 961"/>
                <a:gd name="T63" fmla="*/ 44 h 303"/>
                <a:gd name="T64" fmla="*/ 85 w 961"/>
                <a:gd name="T65" fmla="*/ 65 h 303"/>
                <a:gd name="T66" fmla="*/ 46 w 961"/>
                <a:gd name="T67" fmla="*/ 87 h 303"/>
                <a:gd name="T68" fmla="*/ 17 w 961"/>
                <a:gd name="T69" fmla="*/ 112 h 303"/>
                <a:gd name="T70" fmla="*/ 1 w 961"/>
                <a:gd name="T71" fmla="*/ 13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Freeform 22"/>
            <p:cNvSpPr>
              <a:spLocks/>
            </p:cNvSpPr>
            <p:nvPr/>
          </p:nvSpPr>
          <p:spPr bwMode="auto">
            <a:xfrm>
              <a:off x="3612" y="1726"/>
              <a:ext cx="809" cy="272"/>
            </a:xfrm>
            <a:custGeom>
              <a:avLst/>
              <a:gdLst>
                <a:gd name="T0" fmla="*/ 808 w 809"/>
                <a:gd name="T1" fmla="*/ 271 h 272"/>
                <a:gd name="T2" fmla="*/ 808 w 809"/>
                <a:gd name="T3" fmla="*/ 0 h 272"/>
                <a:gd name="T4" fmla="*/ 0 w 809"/>
                <a:gd name="T5" fmla="*/ 0 h 272"/>
                <a:gd name="T6" fmla="*/ 0 w 809"/>
                <a:gd name="T7" fmla="*/ 271 h 272"/>
                <a:gd name="T8" fmla="*/ 808 w 809"/>
                <a:gd name="T9" fmla="*/ 27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Freeform 23"/>
            <p:cNvSpPr>
              <a:spLocks/>
            </p:cNvSpPr>
            <p:nvPr/>
          </p:nvSpPr>
          <p:spPr bwMode="auto">
            <a:xfrm>
              <a:off x="4773" y="1726"/>
              <a:ext cx="911" cy="261"/>
            </a:xfrm>
            <a:custGeom>
              <a:avLst/>
              <a:gdLst>
                <a:gd name="T0" fmla="*/ 910 w 911"/>
                <a:gd name="T1" fmla="*/ 260 h 261"/>
                <a:gd name="T2" fmla="*/ 910 w 911"/>
                <a:gd name="T3" fmla="*/ 0 h 261"/>
                <a:gd name="T4" fmla="*/ 0 w 911"/>
                <a:gd name="T5" fmla="*/ 0 h 261"/>
                <a:gd name="T6" fmla="*/ 0 w 911"/>
                <a:gd name="T7" fmla="*/ 260 h 261"/>
                <a:gd name="T8" fmla="*/ 910 w 911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Freeform 24"/>
            <p:cNvSpPr>
              <a:spLocks/>
            </p:cNvSpPr>
            <p:nvPr/>
          </p:nvSpPr>
          <p:spPr bwMode="auto">
            <a:xfrm>
              <a:off x="4394" y="1088"/>
              <a:ext cx="455" cy="305"/>
            </a:xfrm>
            <a:custGeom>
              <a:avLst/>
              <a:gdLst>
                <a:gd name="T0" fmla="*/ 226 w 455"/>
                <a:gd name="T1" fmla="*/ 0 h 305"/>
                <a:gd name="T2" fmla="*/ 454 w 455"/>
                <a:gd name="T3" fmla="*/ 304 h 305"/>
                <a:gd name="T4" fmla="*/ 0 w 455"/>
                <a:gd name="T5" fmla="*/ 304 h 305"/>
                <a:gd name="T6" fmla="*/ 226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Rectangle 25"/>
            <p:cNvSpPr>
              <a:spLocks noChangeArrowheads="1"/>
            </p:cNvSpPr>
            <p:nvPr/>
          </p:nvSpPr>
          <p:spPr bwMode="auto">
            <a:xfrm>
              <a:off x="4469" y="1218"/>
              <a:ext cx="30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  <a:latin typeface="Arial" panose="020B0604020202020204" pitchFamily="34" charset="0"/>
                </a:rPr>
                <a:t>ISA</a:t>
              </a:r>
            </a:p>
          </p:txBody>
        </p:sp>
        <p:sp>
          <p:nvSpPr>
            <p:cNvPr id="120860" name="Rectangle 26"/>
            <p:cNvSpPr>
              <a:spLocks noChangeArrowheads="1"/>
            </p:cNvSpPr>
            <p:nvPr/>
          </p:nvSpPr>
          <p:spPr bwMode="auto">
            <a:xfrm>
              <a:off x="3601" y="1778"/>
              <a:ext cx="8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Hourly_Emps</a:t>
              </a:r>
            </a:p>
          </p:txBody>
        </p:sp>
        <p:sp>
          <p:nvSpPr>
            <p:cNvPr id="120861" name="Rectangle 27"/>
            <p:cNvSpPr>
              <a:spLocks noChangeArrowheads="1"/>
            </p:cNvSpPr>
            <p:nvPr/>
          </p:nvSpPr>
          <p:spPr bwMode="auto">
            <a:xfrm>
              <a:off x="4929" y="1341"/>
              <a:ext cx="6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contractid</a:t>
              </a:r>
            </a:p>
          </p:txBody>
        </p:sp>
        <p:sp>
          <p:nvSpPr>
            <p:cNvPr id="120862" name="Rectangle 28"/>
            <p:cNvSpPr>
              <a:spLocks noChangeArrowheads="1"/>
            </p:cNvSpPr>
            <p:nvPr/>
          </p:nvSpPr>
          <p:spPr bwMode="auto">
            <a:xfrm>
              <a:off x="3406" y="1054"/>
              <a:ext cx="8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hours_worked</a:t>
              </a:r>
            </a:p>
          </p:txBody>
        </p:sp>
        <p:sp>
          <p:nvSpPr>
            <p:cNvPr id="120863" name="Line 29"/>
            <p:cNvSpPr>
              <a:spLocks noChangeShapeType="1"/>
            </p:cNvSpPr>
            <p:nvPr/>
          </p:nvSpPr>
          <p:spPr bwMode="auto">
            <a:xfrm flipH="1">
              <a:off x="4025" y="1383"/>
              <a:ext cx="488" cy="3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30"/>
            <p:cNvSpPr>
              <a:spLocks noChangeShapeType="1"/>
            </p:cNvSpPr>
            <p:nvPr/>
          </p:nvSpPr>
          <p:spPr bwMode="auto">
            <a:xfrm>
              <a:off x="4671" y="1383"/>
              <a:ext cx="495" cy="3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Line 31"/>
            <p:cNvSpPr>
              <a:spLocks noChangeShapeType="1"/>
            </p:cNvSpPr>
            <p:nvPr/>
          </p:nvSpPr>
          <p:spPr bwMode="auto">
            <a:xfrm>
              <a:off x="5281" y="1585"/>
              <a:ext cx="0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6" name="Line 32"/>
            <p:cNvSpPr>
              <a:spLocks noChangeShapeType="1"/>
            </p:cNvSpPr>
            <p:nvPr/>
          </p:nvSpPr>
          <p:spPr bwMode="auto">
            <a:xfrm>
              <a:off x="3828" y="1309"/>
              <a:ext cx="0" cy="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Line 35"/>
            <p:cNvSpPr>
              <a:spLocks noChangeShapeType="1"/>
            </p:cNvSpPr>
            <p:nvPr/>
          </p:nvSpPr>
          <p:spPr bwMode="auto">
            <a:xfrm flipV="1">
              <a:off x="4608" y="908"/>
              <a:ext cx="0" cy="2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5962124"/>
      </p:ext>
    </p:extLst>
  </p:cSld>
  <p:clrMapOvr>
    <a:masterClrMapping/>
  </p:clrMapOvr>
  <p:transition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7DB899F-6606-4A92-8F9E-42B8D333C4D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Drill: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/>
              <a:t>What would you do?</a:t>
            </a:r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3646489" y="2892425"/>
            <a:ext cx="5138737" cy="3055938"/>
            <a:chOff x="2447" y="73"/>
            <a:chExt cx="3237" cy="1925"/>
          </a:xfrm>
        </p:grpSpPr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4724" y="1752"/>
              <a:ext cx="9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Contract_Emps</a:t>
              </a:r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auto">
            <a:xfrm>
              <a:off x="3642" y="252"/>
              <a:ext cx="665" cy="246"/>
            </a:xfrm>
            <a:custGeom>
              <a:avLst/>
              <a:gdLst>
                <a:gd name="T0" fmla="*/ 662 w 665"/>
                <a:gd name="T1" fmla="*/ 111 h 246"/>
                <a:gd name="T2" fmla="*/ 653 w 665"/>
                <a:gd name="T3" fmla="*/ 90 h 246"/>
                <a:gd name="T4" fmla="*/ 633 w 665"/>
                <a:gd name="T5" fmla="*/ 70 h 246"/>
                <a:gd name="T6" fmla="*/ 604 w 665"/>
                <a:gd name="T7" fmla="*/ 52 h 246"/>
                <a:gd name="T8" fmla="*/ 567 w 665"/>
                <a:gd name="T9" fmla="*/ 35 h 246"/>
                <a:gd name="T10" fmla="*/ 522 w 665"/>
                <a:gd name="T11" fmla="*/ 23 h 246"/>
                <a:gd name="T12" fmla="*/ 473 w 665"/>
                <a:gd name="T13" fmla="*/ 11 h 246"/>
                <a:gd name="T14" fmla="*/ 418 w 665"/>
                <a:gd name="T15" fmla="*/ 4 h 246"/>
                <a:gd name="T16" fmla="*/ 361 w 665"/>
                <a:gd name="T17" fmla="*/ 1 h 246"/>
                <a:gd name="T18" fmla="*/ 303 w 665"/>
                <a:gd name="T19" fmla="*/ 1 h 246"/>
                <a:gd name="T20" fmla="*/ 246 w 665"/>
                <a:gd name="T21" fmla="*/ 4 h 246"/>
                <a:gd name="T22" fmla="*/ 192 w 665"/>
                <a:gd name="T23" fmla="*/ 11 h 246"/>
                <a:gd name="T24" fmla="*/ 141 w 665"/>
                <a:gd name="T25" fmla="*/ 23 h 246"/>
                <a:gd name="T26" fmla="*/ 98 w 665"/>
                <a:gd name="T27" fmla="*/ 35 h 246"/>
                <a:gd name="T28" fmla="*/ 60 w 665"/>
                <a:gd name="T29" fmla="*/ 52 h 246"/>
                <a:gd name="T30" fmla="*/ 31 w 665"/>
                <a:gd name="T31" fmla="*/ 70 h 246"/>
                <a:gd name="T32" fmla="*/ 11 w 665"/>
                <a:gd name="T33" fmla="*/ 90 h 246"/>
                <a:gd name="T34" fmla="*/ 1 w 665"/>
                <a:gd name="T35" fmla="*/ 111 h 246"/>
                <a:gd name="T36" fmla="*/ 1 w 665"/>
                <a:gd name="T37" fmla="*/ 133 h 246"/>
                <a:gd name="T38" fmla="*/ 11 w 665"/>
                <a:gd name="T39" fmla="*/ 154 h 246"/>
                <a:gd name="T40" fmla="*/ 31 w 665"/>
                <a:gd name="T41" fmla="*/ 174 h 246"/>
                <a:gd name="T42" fmla="*/ 60 w 665"/>
                <a:gd name="T43" fmla="*/ 193 h 246"/>
                <a:gd name="T44" fmla="*/ 98 w 665"/>
                <a:gd name="T45" fmla="*/ 209 h 246"/>
                <a:gd name="T46" fmla="*/ 141 w 665"/>
                <a:gd name="T47" fmla="*/ 223 h 246"/>
                <a:gd name="T48" fmla="*/ 192 w 665"/>
                <a:gd name="T49" fmla="*/ 233 h 246"/>
                <a:gd name="T50" fmla="*/ 246 w 665"/>
                <a:gd name="T51" fmla="*/ 240 h 246"/>
                <a:gd name="T52" fmla="*/ 303 w 665"/>
                <a:gd name="T53" fmla="*/ 245 h 246"/>
                <a:gd name="T54" fmla="*/ 361 w 665"/>
                <a:gd name="T55" fmla="*/ 245 h 246"/>
                <a:gd name="T56" fmla="*/ 418 w 665"/>
                <a:gd name="T57" fmla="*/ 240 h 246"/>
                <a:gd name="T58" fmla="*/ 473 w 665"/>
                <a:gd name="T59" fmla="*/ 233 h 246"/>
                <a:gd name="T60" fmla="*/ 522 w 665"/>
                <a:gd name="T61" fmla="*/ 223 h 246"/>
                <a:gd name="T62" fmla="*/ 567 w 665"/>
                <a:gd name="T63" fmla="*/ 209 h 246"/>
                <a:gd name="T64" fmla="*/ 604 w 665"/>
                <a:gd name="T65" fmla="*/ 193 h 246"/>
                <a:gd name="T66" fmla="*/ 633 w 665"/>
                <a:gd name="T67" fmla="*/ 174 h 246"/>
                <a:gd name="T68" fmla="*/ 653 w 665"/>
                <a:gd name="T69" fmla="*/ 154 h 246"/>
                <a:gd name="T70" fmla="*/ 662 w 665"/>
                <a:gd name="T71" fmla="*/ 133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7" name="Freeform 7"/>
            <p:cNvSpPr>
              <a:spLocks/>
            </p:cNvSpPr>
            <p:nvPr/>
          </p:nvSpPr>
          <p:spPr bwMode="auto">
            <a:xfrm>
              <a:off x="4862" y="252"/>
              <a:ext cx="664" cy="246"/>
            </a:xfrm>
            <a:custGeom>
              <a:avLst/>
              <a:gdLst>
                <a:gd name="T0" fmla="*/ 1 w 664"/>
                <a:gd name="T1" fmla="*/ 133 h 246"/>
                <a:gd name="T2" fmla="*/ 10 w 664"/>
                <a:gd name="T3" fmla="*/ 154 h 246"/>
                <a:gd name="T4" fmla="*/ 30 w 664"/>
                <a:gd name="T5" fmla="*/ 174 h 246"/>
                <a:gd name="T6" fmla="*/ 59 w 664"/>
                <a:gd name="T7" fmla="*/ 193 h 246"/>
                <a:gd name="T8" fmla="*/ 96 w 664"/>
                <a:gd name="T9" fmla="*/ 209 h 246"/>
                <a:gd name="T10" fmla="*/ 141 w 664"/>
                <a:gd name="T11" fmla="*/ 223 h 246"/>
                <a:gd name="T12" fmla="*/ 190 w 664"/>
                <a:gd name="T13" fmla="*/ 233 h 246"/>
                <a:gd name="T14" fmla="*/ 245 w 664"/>
                <a:gd name="T15" fmla="*/ 240 h 246"/>
                <a:gd name="T16" fmla="*/ 302 w 664"/>
                <a:gd name="T17" fmla="*/ 245 h 246"/>
                <a:gd name="T18" fmla="*/ 359 w 664"/>
                <a:gd name="T19" fmla="*/ 245 h 246"/>
                <a:gd name="T20" fmla="*/ 417 w 664"/>
                <a:gd name="T21" fmla="*/ 240 h 246"/>
                <a:gd name="T22" fmla="*/ 472 w 664"/>
                <a:gd name="T23" fmla="*/ 233 h 246"/>
                <a:gd name="T24" fmla="*/ 521 w 664"/>
                <a:gd name="T25" fmla="*/ 221 h 246"/>
                <a:gd name="T26" fmla="*/ 566 w 664"/>
                <a:gd name="T27" fmla="*/ 209 h 246"/>
                <a:gd name="T28" fmla="*/ 603 w 664"/>
                <a:gd name="T29" fmla="*/ 192 h 246"/>
                <a:gd name="T30" fmla="*/ 631 w 664"/>
                <a:gd name="T31" fmla="*/ 174 h 246"/>
                <a:gd name="T32" fmla="*/ 652 w 664"/>
                <a:gd name="T33" fmla="*/ 154 h 246"/>
                <a:gd name="T34" fmla="*/ 661 w 664"/>
                <a:gd name="T35" fmla="*/ 133 h 246"/>
                <a:gd name="T36" fmla="*/ 661 w 664"/>
                <a:gd name="T37" fmla="*/ 111 h 246"/>
                <a:gd name="T38" fmla="*/ 652 w 664"/>
                <a:gd name="T39" fmla="*/ 90 h 246"/>
                <a:gd name="T40" fmla="*/ 631 w 664"/>
                <a:gd name="T41" fmla="*/ 70 h 246"/>
                <a:gd name="T42" fmla="*/ 603 w 664"/>
                <a:gd name="T43" fmla="*/ 52 h 246"/>
                <a:gd name="T44" fmla="*/ 566 w 664"/>
                <a:gd name="T45" fmla="*/ 35 h 246"/>
                <a:gd name="T46" fmla="*/ 521 w 664"/>
                <a:gd name="T47" fmla="*/ 23 h 246"/>
                <a:gd name="T48" fmla="*/ 472 w 664"/>
                <a:gd name="T49" fmla="*/ 11 h 246"/>
                <a:gd name="T50" fmla="*/ 416 w 664"/>
                <a:gd name="T51" fmla="*/ 4 h 246"/>
                <a:gd name="T52" fmla="*/ 359 w 664"/>
                <a:gd name="T53" fmla="*/ 1 h 246"/>
                <a:gd name="T54" fmla="*/ 302 w 664"/>
                <a:gd name="T55" fmla="*/ 1 h 246"/>
                <a:gd name="T56" fmla="*/ 245 w 664"/>
                <a:gd name="T57" fmla="*/ 4 h 246"/>
                <a:gd name="T58" fmla="*/ 190 w 664"/>
                <a:gd name="T59" fmla="*/ 11 h 246"/>
                <a:gd name="T60" fmla="*/ 141 w 664"/>
                <a:gd name="T61" fmla="*/ 23 h 246"/>
                <a:gd name="T62" fmla="*/ 96 w 664"/>
                <a:gd name="T63" fmla="*/ 35 h 246"/>
                <a:gd name="T64" fmla="*/ 59 w 664"/>
                <a:gd name="T65" fmla="*/ 52 h 246"/>
                <a:gd name="T66" fmla="*/ 30 w 664"/>
                <a:gd name="T67" fmla="*/ 71 h 246"/>
                <a:gd name="T68" fmla="*/ 10 w 664"/>
                <a:gd name="T69" fmla="*/ 90 h 246"/>
                <a:gd name="T70" fmla="*/ 1 w 664"/>
                <a:gd name="T71" fmla="*/ 111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Freeform 8"/>
            <p:cNvSpPr>
              <a:spLocks/>
            </p:cNvSpPr>
            <p:nvPr/>
          </p:nvSpPr>
          <p:spPr bwMode="auto">
            <a:xfrm>
              <a:off x="4241" y="73"/>
              <a:ext cx="664" cy="246"/>
            </a:xfrm>
            <a:custGeom>
              <a:avLst/>
              <a:gdLst>
                <a:gd name="T0" fmla="*/ 661 w 664"/>
                <a:gd name="T1" fmla="*/ 111 h 246"/>
                <a:gd name="T2" fmla="*/ 651 w 664"/>
                <a:gd name="T3" fmla="*/ 90 h 246"/>
                <a:gd name="T4" fmla="*/ 632 w 664"/>
                <a:gd name="T5" fmla="*/ 70 h 246"/>
                <a:gd name="T6" fmla="*/ 603 w 664"/>
                <a:gd name="T7" fmla="*/ 51 h 246"/>
                <a:gd name="T8" fmla="*/ 566 w 664"/>
                <a:gd name="T9" fmla="*/ 35 h 246"/>
                <a:gd name="T10" fmla="*/ 521 w 664"/>
                <a:gd name="T11" fmla="*/ 21 h 246"/>
                <a:gd name="T12" fmla="*/ 471 w 664"/>
                <a:gd name="T13" fmla="*/ 11 h 246"/>
                <a:gd name="T14" fmla="*/ 416 w 664"/>
                <a:gd name="T15" fmla="*/ 4 h 246"/>
                <a:gd name="T16" fmla="*/ 361 w 664"/>
                <a:gd name="T17" fmla="*/ 0 h 246"/>
                <a:gd name="T18" fmla="*/ 303 w 664"/>
                <a:gd name="T19" fmla="*/ 0 h 246"/>
                <a:gd name="T20" fmla="*/ 246 w 664"/>
                <a:gd name="T21" fmla="*/ 4 h 246"/>
                <a:gd name="T22" fmla="*/ 191 w 664"/>
                <a:gd name="T23" fmla="*/ 11 h 246"/>
                <a:gd name="T24" fmla="*/ 141 w 664"/>
                <a:gd name="T25" fmla="*/ 21 h 246"/>
                <a:gd name="T26" fmla="*/ 96 w 664"/>
                <a:gd name="T27" fmla="*/ 35 h 246"/>
                <a:gd name="T28" fmla="*/ 59 w 664"/>
                <a:gd name="T29" fmla="*/ 51 h 246"/>
                <a:gd name="T30" fmla="*/ 31 w 664"/>
                <a:gd name="T31" fmla="*/ 70 h 246"/>
                <a:gd name="T32" fmla="*/ 11 w 664"/>
                <a:gd name="T33" fmla="*/ 90 h 246"/>
                <a:gd name="T34" fmla="*/ 1 w 664"/>
                <a:gd name="T35" fmla="*/ 111 h 246"/>
                <a:gd name="T36" fmla="*/ 1 w 664"/>
                <a:gd name="T37" fmla="*/ 133 h 246"/>
                <a:gd name="T38" fmla="*/ 11 w 664"/>
                <a:gd name="T39" fmla="*/ 154 h 246"/>
                <a:gd name="T40" fmla="*/ 31 w 664"/>
                <a:gd name="T41" fmla="*/ 173 h 246"/>
                <a:gd name="T42" fmla="*/ 59 w 664"/>
                <a:gd name="T43" fmla="*/ 192 h 246"/>
                <a:gd name="T44" fmla="*/ 96 w 664"/>
                <a:gd name="T45" fmla="*/ 209 h 246"/>
                <a:gd name="T46" fmla="*/ 141 w 664"/>
                <a:gd name="T47" fmla="*/ 221 h 246"/>
                <a:gd name="T48" fmla="*/ 191 w 664"/>
                <a:gd name="T49" fmla="*/ 233 h 246"/>
                <a:gd name="T50" fmla="*/ 246 w 664"/>
                <a:gd name="T51" fmla="*/ 240 h 246"/>
                <a:gd name="T52" fmla="*/ 303 w 664"/>
                <a:gd name="T53" fmla="*/ 243 h 246"/>
                <a:gd name="T54" fmla="*/ 361 w 664"/>
                <a:gd name="T55" fmla="*/ 243 h 246"/>
                <a:gd name="T56" fmla="*/ 416 w 664"/>
                <a:gd name="T57" fmla="*/ 240 h 246"/>
                <a:gd name="T58" fmla="*/ 471 w 664"/>
                <a:gd name="T59" fmla="*/ 233 h 246"/>
                <a:gd name="T60" fmla="*/ 521 w 664"/>
                <a:gd name="T61" fmla="*/ 221 h 246"/>
                <a:gd name="T62" fmla="*/ 566 w 664"/>
                <a:gd name="T63" fmla="*/ 209 h 246"/>
                <a:gd name="T64" fmla="*/ 603 w 664"/>
                <a:gd name="T65" fmla="*/ 192 h 246"/>
                <a:gd name="T66" fmla="*/ 632 w 664"/>
                <a:gd name="T67" fmla="*/ 173 h 246"/>
                <a:gd name="T68" fmla="*/ 651 w 664"/>
                <a:gd name="T69" fmla="*/ 154 h 246"/>
                <a:gd name="T70" fmla="*/ 661 w 664"/>
                <a:gd name="T71" fmla="*/ 133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9" name="Freeform 9"/>
            <p:cNvSpPr>
              <a:spLocks/>
            </p:cNvSpPr>
            <p:nvPr/>
          </p:nvSpPr>
          <p:spPr bwMode="auto">
            <a:xfrm>
              <a:off x="4241" y="647"/>
              <a:ext cx="754" cy="268"/>
            </a:xfrm>
            <a:custGeom>
              <a:avLst/>
              <a:gdLst>
                <a:gd name="T0" fmla="*/ 753 w 754"/>
                <a:gd name="T1" fmla="*/ 267 h 268"/>
                <a:gd name="T2" fmla="*/ 753 w 754"/>
                <a:gd name="T3" fmla="*/ 0 h 268"/>
                <a:gd name="T4" fmla="*/ 0 w 754"/>
                <a:gd name="T5" fmla="*/ 0 h 268"/>
                <a:gd name="T6" fmla="*/ 0 w 754"/>
                <a:gd name="T7" fmla="*/ 267 h 268"/>
                <a:gd name="T8" fmla="*/ 753 w 754"/>
                <a:gd name="T9" fmla="*/ 26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0" name="Rectangle 10"/>
            <p:cNvSpPr>
              <a:spLocks noChangeArrowheads="1"/>
            </p:cNvSpPr>
            <p:nvPr/>
          </p:nvSpPr>
          <p:spPr bwMode="auto">
            <a:xfrm>
              <a:off x="4379" y="111"/>
              <a:ext cx="4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</a:p>
          </p:txBody>
        </p:sp>
        <p:sp>
          <p:nvSpPr>
            <p:cNvPr id="122891" name="Rectangle 11"/>
            <p:cNvSpPr>
              <a:spLocks noChangeArrowheads="1"/>
            </p:cNvSpPr>
            <p:nvPr/>
          </p:nvSpPr>
          <p:spPr bwMode="auto">
            <a:xfrm>
              <a:off x="3799" y="250"/>
              <a:ext cx="3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ssn</a:t>
              </a:r>
            </a:p>
          </p:txBody>
        </p:sp>
        <p:sp>
          <p:nvSpPr>
            <p:cNvPr id="122892" name="Rectangle 12"/>
            <p:cNvSpPr>
              <a:spLocks noChangeArrowheads="1"/>
            </p:cNvSpPr>
            <p:nvPr/>
          </p:nvSpPr>
          <p:spPr bwMode="auto">
            <a:xfrm>
              <a:off x="4281" y="685"/>
              <a:ext cx="7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Employees</a:t>
              </a:r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auto">
            <a:xfrm>
              <a:off x="5050" y="257"/>
              <a:ext cx="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lot</a:t>
              </a:r>
            </a:p>
          </p:txBody>
        </p:sp>
        <p:sp>
          <p:nvSpPr>
            <p:cNvPr id="122894" name="Line 14"/>
            <p:cNvSpPr>
              <a:spLocks noChangeShapeType="1"/>
            </p:cNvSpPr>
            <p:nvPr/>
          </p:nvSpPr>
          <p:spPr bwMode="auto">
            <a:xfrm>
              <a:off x="3969" y="492"/>
              <a:ext cx="406" cy="15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5" name="Line 15"/>
            <p:cNvSpPr>
              <a:spLocks noChangeShapeType="1"/>
            </p:cNvSpPr>
            <p:nvPr/>
          </p:nvSpPr>
          <p:spPr bwMode="auto">
            <a:xfrm>
              <a:off x="4628" y="330"/>
              <a:ext cx="0" cy="3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Line 16"/>
            <p:cNvSpPr>
              <a:spLocks noChangeShapeType="1"/>
            </p:cNvSpPr>
            <p:nvPr/>
          </p:nvSpPr>
          <p:spPr bwMode="auto">
            <a:xfrm flipH="1">
              <a:off x="4767" y="513"/>
              <a:ext cx="443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Freeform 17"/>
            <p:cNvSpPr>
              <a:spLocks/>
            </p:cNvSpPr>
            <p:nvPr/>
          </p:nvSpPr>
          <p:spPr bwMode="auto">
            <a:xfrm>
              <a:off x="2448" y="1008"/>
              <a:ext cx="893" cy="295"/>
            </a:xfrm>
            <a:custGeom>
              <a:avLst/>
              <a:gdLst>
                <a:gd name="T0" fmla="*/ 0 w 893"/>
                <a:gd name="T1" fmla="*/ 159 h 295"/>
                <a:gd name="T2" fmla="*/ 14 w 893"/>
                <a:gd name="T3" fmla="*/ 184 h 295"/>
                <a:gd name="T4" fmla="*/ 41 w 893"/>
                <a:gd name="T5" fmla="*/ 208 h 295"/>
                <a:gd name="T6" fmla="*/ 80 w 893"/>
                <a:gd name="T7" fmla="*/ 229 h 295"/>
                <a:gd name="T8" fmla="*/ 129 w 893"/>
                <a:gd name="T9" fmla="*/ 251 h 295"/>
                <a:gd name="T10" fmla="*/ 189 w 893"/>
                <a:gd name="T11" fmla="*/ 265 h 295"/>
                <a:gd name="T12" fmla="*/ 257 w 893"/>
                <a:gd name="T13" fmla="*/ 280 h 295"/>
                <a:gd name="T14" fmla="*/ 329 w 893"/>
                <a:gd name="T15" fmla="*/ 288 h 295"/>
                <a:gd name="T16" fmla="*/ 407 w 893"/>
                <a:gd name="T17" fmla="*/ 292 h 295"/>
                <a:gd name="T18" fmla="*/ 484 w 893"/>
                <a:gd name="T19" fmla="*/ 292 h 295"/>
                <a:gd name="T20" fmla="*/ 562 w 893"/>
                <a:gd name="T21" fmla="*/ 288 h 295"/>
                <a:gd name="T22" fmla="*/ 634 w 893"/>
                <a:gd name="T23" fmla="*/ 278 h 295"/>
                <a:gd name="T24" fmla="*/ 702 w 893"/>
                <a:gd name="T25" fmla="*/ 265 h 295"/>
                <a:gd name="T26" fmla="*/ 761 w 893"/>
                <a:gd name="T27" fmla="*/ 250 h 295"/>
                <a:gd name="T28" fmla="*/ 811 w 893"/>
                <a:gd name="T29" fmla="*/ 229 h 295"/>
                <a:gd name="T30" fmla="*/ 850 w 893"/>
                <a:gd name="T31" fmla="*/ 208 h 295"/>
                <a:gd name="T32" fmla="*/ 877 w 893"/>
                <a:gd name="T33" fmla="*/ 184 h 295"/>
                <a:gd name="T34" fmla="*/ 890 w 893"/>
                <a:gd name="T35" fmla="*/ 159 h 295"/>
                <a:gd name="T36" fmla="*/ 890 w 893"/>
                <a:gd name="T37" fmla="*/ 134 h 295"/>
                <a:gd name="T38" fmla="*/ 877 w 893"/>
                <a:gd name="T39" fmla="*/ 109 h 295"/>
                <a:gd name="T40" fmla="*/ 850 w 893"/>
                <a:gd name="T41" fmla="*/ 84 h 295"/>
                <a:gd name="T42" fmla="*/ 811 w 893"/>
                <a:gd name="T43" fmla="*/ 61 h 295"/>
                <a:gd name="T44" fmla="*/ 761 w 893"/>
                <a:gd name="T45" fmla="*/ 42 h 295"/>
                <a:gd name="T46" fmla="*/ 701 w 893"/>
                <a:gd name="T47" fmla="*/ 25 h 295"/>
                <a:gd name="T48" fmla="*/ 634 w 893"/>
                <a:gd name="T49" fmla="*/ 13 h 295"/>
                <a:gd name="T50" fmla="*/ 560 w 893"/>
                <a:gd name="T51" fmla="*/ 4 h 295"/>
                <a:gd name="T52" fmla="*/ 484 w 893"/>
                <a:gd name="T53" fmla="*/ 0 h 295"/>
                <a:gd name="T54" fmla="*/ 407 w 893"/>
                <a:gd name="T55" fmla="*/ 0 h 295"/>
                <a:gd name="T56" fmla="*/ 329 w 893"/>
                <a:gd name="T57" fmla="*/ 4 h 295"/>
                <a:gd name="T58" fmla="*/ 257 w 893"/>
                <a:gd name="T59" fmla="*/ 13 h 295"/>
                <a:gd name="T60" fmla="*/ 189 w 893"/>
                <a:gd name="T61" fmla="*/ 25 h 295"/>
                <a:gd name="T62" fmla="*/ 129 w 893"/>
                <a:gd name="T63" fmla="*/ 42 h 295"/>
                <a:gd name="T64" fmla="*/ 80 w 893"/>
                <a:gd name="T65" fmla="*/ 61 h 295"/>
                <a:gd name="T66" fmla="*/ 41 w 893"/>
                <a:gd name="T67" fmla="*/ 84 h 295"/>
                <a:gd name="T68" fmla="*/ 14 w 893"/>
                <a:gd name="T69" fmla="*/ 109 h 295"/>
                <a:gd name="T70" fmla="*/ 0 w 893"/>
                <a:gd name="T71" fmla="*/ 134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2447" y="1060"/>
              <a:ext cx="8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hourly_wages</a:t>
              </a:r>
            </a:p>
          </p:txBody>
        </p:sp>
        <p:sp>
          <p:nvSpPr>
            <p:cNvPr id="122899" name="Line 19"/>
            <p:cNvSpPr>
              <a:spLocks noChangeShapeType="1"/>
            </p:cNvSpPr>
            <p:nvPr/>
          </p:nvSpPr>
          <p:spPr bwMode="auto">
            <a:xfrm>
              <a:off x="2969" y="1309"/>
              <a:ext cx="720" cy="4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Freeform 20"/>
            <p:cNvSpPr>
              <a:spLocks/>
            </p:cNvSpPr>
            <p:nvPr/>
          </p:nvSpPr>
          <p:spPr bwMode="auto">
            <a:xfrm>
              <a:off x="4944" y="1296"/>
              <a:ext cx="684" cy="272"/>
            </a:xfrm>
            <a:custGeom>
              <a:avLst/>
              <a:gdLst>
                <a:gd name="T0" fmla="*/ 1 w 684"/>
                <a:gd name="T1" fmla="*/ 147 h 272"/>
                <a:gd name="T2" fmla="*/ 10 w 684"/>
                <a:gd name="T3" fmla="*/ 170 h 272"/>
                <a:gd name="T4" fmla="*/ 31 w 684"/>
                <a:gd name="T5" fmla="*/ 192 h 272"/>
                <a:gd name="T6" fmla="*/ 61 w 684"/>
                <a:gd name="T7" fmla="*/ 213 h 272"/>
                <a:gd name="T8" fmla="*/ 98 w 684"/>
                <a:gd name="T9" fmla="*/ 231 h 272"/>
                <a:gd name="T10" fmla="*/ 144 w 684"/>
                <a:gd name="T11" fmla="*/ 247 h 272"/>
                <a:gd name="T12" fmla="*/ 196 w 684"/>
                <a:gd name="T13" fmla="*/ 258 h 272"/>
                <a:gd name="T14" fmla="*/ 251 w 684"/>
                <a:gd name="T15" fmla="*/ 267 h 272"/>
                <a:gd name="T16" fmla="*/ 310 w 684"/>
                <a:gd name="T17" fmla="*/ 271 h 272"/>
                <a:gd name="T18" fmla="*/ 369 w 684"/>
                <a:gd name="T19" fmla="*/ 271 h 272"/>
                <a:gd name="T20" fmla="*/ 428 w 684"/>
                <a:gd name="T21" fmla="*/ 265 h 272"/>
                <a:gd name="T22" fmla="*/ 485 w 684"/>
                <a:gd name="T23" fmla="*/ 258 h 272"/>
                <a:gd name="T24" fmla="*/ 536 w 684"/>
                <a:gd name="T25" fmla="*/ 247 h 272"/>
                <a:gd name="T26" fmla="*/ 582 w 684"/>
                <a:gd name="T27" fmla="*/ 231 h 272"/>
                <a:gd name="T28" fmla="*/ 621 w 684"/>
                <a:gd name="T29" fmla="*/ 213 h 272"/>
                <a:gd name="T30" fmla="*/ 650 w 684"/>
                <a:gd name="T31" fmla="*/ 192 h 272"/>
                <a:gd name="T32" fmla="*/ 671 w 684"/>
                <a:gd name="T33" fmla="*/ 170 h 272"/>
                <a:gd name="T34" fmla="*/ 681 w 684"/>
                <a:gd name="T35" fmla="*/ 147 h 272"/>
                <a:gd name="T36" fmla="*/ 681 w 684"/>
                <a:gd name="T37" fmla="*/ 123 h 272"/>
                <a:gd name="T38" fmla="*/ 671 w 684"/>
                <a:gd name="T39" fmla="*/ 100 h 272"/>
                <a:gd name="T40" fmla="*/ 650 w 684"/>
                <a:gd name="T41" fmla="*/ 79 h 272"/>
                <a:gd name="T42" fmla="*/ 621 w 684"/>
                <a:gd name="T43" fmla="*/ 58 h 272"/>
                <a:gd name="T44" fmla="*/ 582 w 684"/>
                <a:gd name="T45" fmla="*/ 39 h 272"/>
                <a:gd name="T46" fmla="*/ 536 w 684"/>
                <a:gd name="T47" fmla="*/ 25 h 272"/>
                <a:gd name="T48" fmla="*/ 485 w 684"/>
                <a:gd name="T49" fmla="*/ 12 h 272"/>
                <a:gd name="T50" fmla="*/ 428 w 684"/>
                <a:gd name="T51" fmla="*/ 4 h 272"/>
                <a:gd name="T52" fmla="*/ 369 w 684"/>
                <a:gd name="T53" fmla="*/ 1 h 272"/>
                <a:gd name="T54" fmla="*/ 310 w 684"/>
                <a:gd name="T55" fmla="*/ 1 h 272"/>
                <a:gd name="T56" fmla="*/ 251 w 684"/>
                <a:gd name="T57" fmla="*/ 4 h 272"/>
                <a:gd name="T58" fmla="*/ 196 w 684"/>
                <a:gd name="T59" fmla="*/ 12 h 272"/>
                <a:gd name="T60" fmla="*/ 144 w 684"/>
                <a:gd name="T61" fmla="*/ 25 h 272"/>
                <a:gd name="T62" fmla="*/ 98 w 684"/>
                <a:gd name="T63" fmla="*/ 40 h 272"/>
                <a:gd name="T64" fmla="*/ 60 w 684"/>
                <a:gd name="T65" fmla="*/ 58 h 272"/>
                <a:gd name="T66" fmla="*/ 31 w 684"/>
                <a:gd name="T67" fmla="*/ 79 h 272"/>
                <a:gd name="T68" fmla="*/ 10 w 684"/>
                <a:gd name="T69" fmla="*/ 100 h 272"/>
                <a:gd name="T70" fmla="*/ 1 w 684"/>
                <a:gd name="T71" fmla="*/ 123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1" name="Freeform 21"/>
            <p:cNvSpPr>
              <a:spLocks/>
            </p:cNvSpPr>
            <p:nvPr/>
          </p:nvSpPr>
          <p:spPr bwMode="auto">
            <a:xfrm>
              <a:off x="3360" y="1008"/>
              <a:ext cx="961" cy="303"/>
            </a:xfrm>
            <a:custGeom>
              <a:avLst/>
              <a:gdLst>
                <a:gd name="T0" fmla="*/ 1 w 961"/>
                <a:gd name="T1" fmla="*/ 164 h 303"/>
                <a:gd name="T2" fmla="*/ 17 w 961"/>
                <a:gd name="T3" fmla="*/ 189 h 303"/>
                <a:gd name="T4" fmla="*/ 46 w 961"/>
                <a:gd name="T5" fmla="*/ 215 h 303"/>
                <a:gd name="T6" fmla="*/ 85 w 961"/>
                <a:gd name="T7" fmla="*/ 237 h 303"/>
                <a:gd name="T8" fmla="*/ 139 w 961"/>
                <a:gd name="T9" fmla="*/ 258 h 303"/>
                <a:gd name="T10" fmla="*/ 205 w 961"/>
                <a:gd name="T11" fmla="*/ 274 h 303"/>
                <a:gd name="T12" fmla="*/ 277 w 961"/>
                <a:gd name="T13" fmla="*/ 287 h 303"/>
                <a:gd name="T14" fmla="*/ 355 w 961"/>
                <a:gd name="T15" fmla="*/ 296 h 303"/>
                <a:gd name="T16" fmla="*/ 438 w 961"/>
                <a:gd name="T17" fmla="*/ 302 h 303"/>
                <a:gd name="T18" fmla="*/ 520 w 961"/>
                <a:gd name="T19" fmla="*/ 302 h 303"/>
                <a:gd name="T20" fmla="*/ 604 w 961"/>
                <a:gd name="T21" fmla="*/ 295 h 303"/>
                <a:gd name="T22" fmla="*/ 682 w 961"/>
                <a:gd name="T23" fmla="*/ 287 h 303"/>
                <a:gd name="T24" fmla="*/ 754 w 961"/>
                <a:gd name="T25" fmla="*/ 274 h 303"/>
                <a:gd name="T26" fmla="*/ 820 w 961"/>
                <a:gd name="T27" fmla="*/ 258 h 303"/>
                <a:gd name="T28" fmla="*/ 873 w 961"/>
                <a:gd name="T29" fmla="*/ 237 h 303"/>
                <a:gd name="T30" fmla="*/ 916 w 961"/>
                <a:gd name="T31" fmla="*/ 215 h 303"/>
                <a:gd name="T32" fmla="*/ 942 w 961"/>
                <a:gd name="T33" fmla="*/ 189 h 303"/>
                <a:gd name="T34" fmla="*/ 958 w 961"/>
                <a:gd name="T35" fmla="*/ 164 h 303"/>
                <a:gd name="T36" fmla="*/ 958 w 961"/>
                <a:gd name="T37" fmla="*/ 137 h 303"/>
                <a:gd name="T38" fmla="*/ 942 w 961"/>
                <a:gd name="T39" fmla="*/ 112 h 303"/>
                <a:gd name="T40" fmla="*/ 916 w 961"/>
                <a:gd name="T41" fmla="*/ 87 h 303"/>
                <a:gd name="T42" fmla="*/ 871 w 961"/>
                <a:gd name="T43" fmla="*/ 65 h 303"/>
                <a:gd name="T44" fmla="*/ 820 w 961"/>
                <a:gd name="T45" fmla="*/ 43 h 303"/>
                <a:gd name="T46" fmla="*/ 754 w 961"/>
                <a:gd name="T47" fmla="*/ 28 h 303"/>
                <a:gd name="T48" fmla="*/ 682 w 961"/>
                <a:gd name="T49" fmla="*/ 14 h 303"/>
                <a:gd name="T50" fmla="*/ 604 w 961"/>
                <a:gd name="T51" fmla="*/ 6 h 303"/>
                <a:gd name="T52" fmla="*/ 520 w 961"/>
                <a:gd name="T53" fmla="*/ 1 h 303"/>
                <a:gd name="T54" fmla="*/ 438 w 961"/>
                <a:gd name="T55" fmla="*/ 1 h 303"/>
                <a:gd name="T56" fmla="*/ 355 w 961"/>
                <a:gd name="T57" fmla="*/ 6 h 303"/>
                <a:gd name="T58" fmla="*/ 277 w 961"/>
                <a:gd name="T59" fmla="*/ 14 h 303"/>
                <a:gd name="T60" fmla="*/ 205 w 961"/>
                <a:gd name="T61" fmla="*/ 28 h 303"/>
                <a:gd name="T62" fmla="*/ 139 w 961"/>
                <a:gd name="T63" fmla="*/ 44 h 303"/>
                <a:gd name="T64" fmla="*/ 85 w 961"/>
                <a:gd name="T65" fmla="*/ 65 h 303"/>
                <a:gd name="T66" fmla="*/ 46 w 961"/>
                <a:gd name="T67" fmla="*/ 87 h 303"/>
                <a:gd name="T68" fmla="*/ 17 w 961"/>
                <a:gd name="T69" fmla="*/ 112 h 303"/>
                <a:gd name="T70" fmla="*/ 1 w 961"/>
                <a:gd name="T71" fmla="*/ 13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2" name="Freeform 22"/>
            <p:cNvSpPr>
              <a:spLocks/>
            </p:cNvSpPr>
            <p:nvPr/>
          </p:nvSpPr>
          <p:spPr bwMode="auto">
            <a:xfrm>
              <a:off x="3612" y="1726"/>
              <a:ext cx="809" cy="272"/>
            </a:xfrm>
            <a:custGeom>
              <a:avLst/>
              <a:gdLst>
                <a:gd name="T0" fmla="*/ 808 w 809"/>
                <a:gd name="T1" fmla="*/ 271 h 272"/>
                <a:gd name="T2" fmla="*/ 808 w 809"/>
                <a:gd name="T3" fmla="*/ 0 h 272"/>
                <a:gd name="T4" fmla="*/ 0 w 809"/>
                <a:gd name="T5" fmla="*/ 0 h 272"/>
                <a:gd name="T6" fmla="*/ 0 w 809"/>
                <a:gd name="T7" fmla="*/ 271 h 272"/>
                <a:gd name="T8" fmla="*/ 808 w 809"/>
                <a:gd name="T9" fmla="*/ 271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3" name="Freeform 23"/>
            <p:cNvSpPr>
              <a:spLocks/>
            </p:cNvSpPr>
            <p:nvPr/>
          </p:nvSpPr>
          <p:spPr bwMode="auto">
            <a:xfrm>
              <a:off x="4773" y="1726"/>
              <a:ext cx="911" cy="261"/>
            </a:xfrm>
            <a:custGeom>
              <a:avLst/>
              <a:gdLst>
                <a:gd name="T0" fmla="*/ 910 w 911"/>
                <a:gd name="T1" fmla="*/ 260 h 261"/>
                <a:gd name="T2" fmla="*/ 910 w 911"/>
                <a:gd name="T3" fmla="*/ 0 h 261"/>
                <a:gd name="T4" fmla="*/ 0 w 911"/>
                <a:gd name="T5" fmla="*/ 0 h 261"/>
                <a:gd name="T6" fmla="*/ 0 w 911"/>
                <a:gd name="T7" fmla="*/ 260 h 261"/>
                <a:gd name="T8" fmla="*/ 910 w 911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4" name="Freeform 24"/>
            <p:cNvSpPr>
              <a:spLocks/>
            </p:cNvSpPr>
            <p:nvPr/>
          </p:nvSpPr>
          <p:spPr bwMode="auto">
            <a:xfrm>
              <a:off x="4394" y="1088"/>
              <a:ext cx="455" cy="305"/>
            </a:xfrm>
            <a:custGeom>
              <a:avLst/>
              <a:gdLst>
                <a:gd name="T0" fmla="*/ 226 w 455"/>
                <a:gd name="T1" fmla="*/ 0 h 305"/>
                <a:gd name="T2" fmla="*/ 454 w 455"/>
                <a:gd name="T3" fmla="*/ 304 h 305"/>
                <a:gd name="T4" fmla="*/ 0 w 455"/>
                <a:gd name="T5" fmla="*/ 304 h 305"/>
                <a:gd name="T6" fmla="*/ 226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Rectangle 25"/>
            <p:cNvSpPr>
              <a:spLocks noChangeArrowheads="1"/>
            </p:cNvSpPr>
            <p:nvPr/>
          </p:nvSpPr>
          <p:spPr bwMode="auto">
            <a:xfrm>
              <a:off x="4469" y="1218"/>
              <a:ext cx="3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  <a:latin typeface="Arial" panose="020B0604020202020204" pitchFamily="34" charset="0"/>
                </a:rPr>
                <a:t>ISA</a:t>
              </a:r>
            </a:p>
          </p:txBody>
        </p:sp>
        <p:sp>
          <p:nvSpPr>
            <p:cNvPr id="122906" name="Rectangle 26"/>
            <p:cNvSpPr>
              <a:spLocks noChangeArrowheads="1"/>
            </p:cNvSpPr>
            <p:nvPr/>
          </p:nvSpPr>
          <p:spPr bwMode="auto">
            <a:xfrm>
              <a:off x="3601" y="1778"/>
              <a:ext cx="8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Hourly_Emps</a:t>
              </a:r>
            </a:p>
          </p:txBody>
        </p:sp>
        <p:sp>
          <p:nvSpPr>
            <p:cNvPr id="122907" name="Rectangle 27"/>
            <p:cNvSpPr>
              <a:spLocks noChangeArrowheads="1"/>
            </p:cNvSpPr>
            <p:nvPr/>
          </p:nvSpPr>
          <p:spPr bwMode="auto">
            <a:xfrm>
              <a:off x="4929" y="1341"/>
              <a:ext cx="6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contractid</a:t>
              </a:r>
            </a:p>
          </p:txBody>
        </p:sp>
        <p:sp>
          <p:nvSpPr>
            <p:cNvPr id="122908" name="Rectangle 28"/>
            <p:cNvSpPr>
              <a:spLocks noChangeArrowheads="1"/>
            </p:cNvSpPr>
            <p:nvPr/>
          </p:nvSpPr>
          <p:spPr bwMode="auto">
            <a:xfrm>
              <a:off x="3406" y="1054"/>
              <a:ext cx="8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hours_worked</a:t>
              </a:r>
            </a:p>
          </p:txBody>
        </p:sp>
        <p:sp>
          <p:nvSpPr>
            <p:cNvPr id="122909" name="Line 29"/>
            <p:cNvSpPr>
              <a:spLocks noChangeShapeType="1"/>
            </p:cNvSpPr>
            <p:nvPr/>
          </p:nvSpPr>
          <p:spPr bwMode="auto">
            <a:xfrm flipH="1">
              <a:off x="4025" y="1383"/>
              <a:ext cx="488" cy="3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0" name="Line 30"/>
            <p:cNvSpPr>
              <a:spLocks noChangeShapeType="1"/>
            </p:cNvSpPr>
            <p:nvPr/>
          </p:nvSpPr>
          <p:spPr bwMode="auto">
            <a:xfrm>
              <a:off x="4671" y="1383"/>
              <a:ext cx="495" cy="3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1" name="Line 31"/>
            <p:cNvSpPr>
              <a:spLocks noChangeShapeType="1"/>
            </p:cNvSpPr>
            <p:nvPr/>
          </p:nvSpPr>
          <p:spPr bwMode="auto">
            <a:xfrm>
              <a:off x="5281" y="1585"/>
              <a:ext cx="0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2" name="Line 32"/>
            <p:cNvSpPr>
              <a:spLocks noChangeShapeType="1"/>
            </p:cNvSpPr>
            <p:nvPr/>
          </p:nvSpPr>
          <p:spPr bwMode="auto">
            <a:xfrm>
              <a:off x="3828" y="1309"/>
              <a:ext cx="0" cy="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3" name="Line 33"/>
            <p:cNvSpPr>
              <a:spLocks noChangeShapeType="1"/>
            </p:cNvSpPr>
            <p:nvPr/>
          </p:nvSpPr>
          <p:spPr bwMode="auto">
            <a:xfrm flipV="1">
              <a:off x="4608" y="908"/>
              <a:ext cx="0" cy="2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01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8AD38DD-326D-4F16-AD03-84748AAFF88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7924800" cy="1143000"/>
          </a:xfrm>
          <a:noFill/>
        </p:spPr>
        <p:txBody>
          <a:bodyPr/>
          <a:lstStyle/>
          <a:p>
            <a:r>
              <a:rPr lang="en-US" altLang="en-US" sz="4000"/>
              <a:t>Ex: Instance of Students Relation</a:t>
            </a:r>
            <a:endParaRPr lang="en-US" altLang="en-US"/>
          </a:p>
        </p:txBody>
      </p:sp>
      <p:graphicFrame>
        <p:nvGraphicFramePr>
          <p:cNvPr id="25605" name="Object 2"/>
          <p:cNvGraphicFramePr>
            <a:graphicFrameLocks/>
          </p:cNvGraphicFramePr>
          <p:nvPr>
            <p:ph type="tbl" idx="1"/>
          </p:nvPr>
        </p:nvGraphicFramePr>
        <p:xfrm>
          <a:off x="2895600" y="1508126"/>
          <a:ext cx="6548438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6737604" imgH="2499360" progId="Word.Document.8">
                  <p:embed/>
                </p:oleObj>
              </mc:Choice>
              <mc:Fallback>
                <p:oleObj name="Document" r:id="rId3" imgW="6737604" imgH="2499360" progId="Word.Document.8">
                  <p:embed/>
                  <p:pic>
                    <p:nvPicPr>
                      <p:cNvPr id="25605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08126"/>
                        <a:ext cx="6548438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95514" y="4117976"/>
            <a:ext cx="7635875" cy="20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Cardinality = 3, arity = 5 ,</a:t>
            </a:r>
          </a:p>
          <a:p>
            <a:pP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 all rows distinct</a:t>
            </a:r>
          </a:p>
          <a:p>
            <a:pPr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 Q: do values in a column need to be distinct?</a:t>
            </a:r>
            <a:endParaRPr lang="en-US" altLang="en-US" sz="2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014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AC1B1294-2D1E-4227-9A98-A09CB56BD3B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 sz="3200"/>
              <a:t>Translating ISA Hierarchies to Relations</a:t>
            </a:r>
          </a:p>
        </p:txBody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14438"/>
            <a:ext cx="8991600" cy="4648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</a:rPr>
              <a:t>General approach:</a:t>
            </a:r>
            <a:r>
              <a:rPr lang="en-US" altLang="en-US" sz="2800" i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3 relations: Employees, Hourly_Emps and Contract_Emps.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800"/>
              <a:t>how many times do we record an employee?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800"/>
              <a:t>what to do on deletion?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800"/>
              <a:t>how to retrieve </a:t>
            </a:r>
            <a:r>
              <a:rPr lang="en-US" altLang="en-US" sz="2800" b="1"/>
              <a:t>all</a:t>
            </a:r>
            <a:r>
              <a:rPr lang="en-US" altLang="en-US" sz="2800"/>
              <a:t> info about an employee?</a:t>
            </a:r>
            <a:endParaRPr lang="en-US" altLang="en-US" i="1"/>
          </a:p>
        </p:txBody>
      </p:sp>
      <p:sp>
        <p:nvSpPr>
          <p:cNvPr id="123909" name="Text Box 12"/>
          <p:cNvSpPr txBox="1">
            <a:spLocks noChangeArrowheads="1"/>
          </p:cNvSpPr>
          <p:nvPr/>
        </p:nvSpPr>
        <p:spPr bwMode="auto">
          <a:xfrm>
            <a:off x="3963988" y="3454400"/>
            <a:ext cx="3546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EMP (ssn, name, lot) </a:t>
            </a:r>
            <a:endParaRPr lang="en-US" altLang="en-US" sz="1800"/>
          </a:p>
        </p:txBody>
      </p:sp>
      <p:sp>
        <p:nvSpPr>
          <p:cNvPr id="123910" name="Rectangle 45"/>
          <p:cNvSpPr>
            <a:spLocks noChangeArrowheads="1"/>
          </p:cNvSpPr>
          <p:nvPr/>
        </p:nvSpPr>
        <p:spPr bwMode="auto">
          <a:xfrm>
            <a:off x="2959100" y="5548314"/>
            <a:ext cx="801688" cy="141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1" name="Rectangle 47"/>
          <p:cNvSpPr>
            <a:spLocks noChangeArrowheads="1"/>
          </p:cNvSpPr>
          <p:nvPr/>
        </p:nvSpPr>
        <p:spPr bwMode="auto">
          <a:xfrm>
            <a:off x="3760789" y="5553075"/>
            <a:ext cx="10493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2" name="Rectangle 54"/>
          <p:cNvSpPr>
            <a:spLocks noChangeArrowheads="1"/>
          </p:cNvSpPr>
          <p:nvPr/>
        </p:nvSpPr>
        <p:spPr bwMode="auto">
          <a:xfrm>
            <a:off x="2962275" y="5699125"/>
            <a:ext cx="801688" cy="141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3" name="Rectangle 64"/>
          <p:cNvSpPr>
            <a:spLocks noChangeArrowheads="1"/>
          </p:cNvSpPr>
          <p:nvPr/>
        </p:nvSpPr>
        <p:spPr bwMode="auto">
          <a:xfrm>
            <a:off x="7961314" y="5616575"/>
            <a:ext cx="801687" cy="1412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4" name="Rectangle 66"/>
          <p:cNvSpPr>
            <a:spLocks noChangeArrowheads="1"/>
          </p:cNvSpPr>
          <p:nvPr/>
        </p:nvSpPr>
        <p:spPr bwMode="auto">
          <a:xfrm>
            <a:off x="8763000" y="5621339"/>
            <a:ext cx="801688" cy="14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5" name="Text Box 70"/>
          <p:cNvSpPr txBox="1">
            <a:spLocks noChangeArrowheads="1"/>
          </p:cNvSpPr>
          <p:nvPr/>
        </p:nvSpPr>
        <p:spPr bwMode="auto">
          <a:xfrm>
            <a:off x="1524000" y="4913313"/>
            <a:ext cx="4685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H_EMP(ssn,    h_wg,  h_wk)</a:t>
            </a:r>
            <a:endParaRPr lang="en-US" altLang="en-US" sz="2400"/>
          </a:p>
        </p:txBody>
      </p:sp>
      <p:sp>
        <p:nvSpPr>
          <p:cNvPr id="123916" name="Text Box 71"/>
          <p:cNvSpPr txBox="1">
            <a:spLocks noChangeArrowheads="1"/>
          </p:cNvSpPr>
          <p:nvPr/>
        </p:nvSpPr>
        <p:spPr bwMode="auto">
          <a:xfrm>
            <a:off x="6534151" y="5008563"/>
            <a:ext cx="3074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CONTR(ssn,   cid)</a:t>
            </a:r>
            <a:endParaRPr lang="en-US" altLang="en-US" sz="2400"/>
          </a:p>
        </p:txBody>
      </p:sp>
      <p:sp>
        <p:nvSpPr>
          <p:cNvPr id="123917" name="Rectangle 72"/>
          <p:cNvSpPr>
            <a:spLocks noChangeArrowheads="1"/>
          </p:cNvSpPr>
          <p:nvPr/>
        </p:nvSpPr>
        <p:spPr bwMode="auto">
          <a:xfrm>
            <a:off x="3760789" y="5695950"/>
            <a:ext cx="10493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8" name="Rectangle 73"/>
          <p:cNvSpPr>
            <a:spLocks noChangeArrowheads="1"/>
          </p:cNvSpPr>
          <p:nvPr/>
        </p:nvSpPr>
        <p:spPr bwMode="auto">
          <a:xfrm>
            <a:off x="4808539" y="5553075"/>
            <a:ext cx="5540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9" name="Rectangle 74"/>
          <p:cNvSpPr>
            <a:spLocks noChangeArrowheads="1"/>
          </p:cNvSpPr>
          <p:nvPr/>
        </p:nvSpPr>
        <p:spPr bwMode="auto">
          <a:xfrm>
            <a:off x="4808539" y="5695950"/>
            <a:ext cx="5540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0" name="Rectangle 27"/>
          <p:cNvSpPr>
            <a:spLocks noChangeArrowheads="1"/>
          </p:cNvSpPr>
          <p:nvPr/>
        </p:nvSpPr>
        <p:spPr bwMode="auto">
          <a:xfrm>
            <a:off x="5008564" y="4129089"/>
            <a:ext cx="801687" cy="141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1" name="Rectangle 29"/>
          <p:cNvSpPr>
            <a:spLocks noChangeArrowheads="1"/>
          </p:cNvSpPr>
          <p:nvPr/>
        </p:nvSpPr>
        <p:spPr bwMode="auto">
          <a:xfrm>
            <a:off x="5810250" y="4133850"/>
            <a:ext cx="801688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2" name="Rectangle 32"/>
          <p:cNvSpPr>
            <a:spLocks noChangeArrowheads="1"/>
          </p:cNvSpPr>
          <p:nvPr/>
        </p:nvSpPr>
        <p:spPr bwMode="auto">
          <a:xfrm>
            <a:off x="5006975" y="4271964"/>
            <a:ext cx="801688" cy="1412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3" name="Rectangle 34"/>
          <p:cNvSpPr>
            <a:spLocks noChangeArrowheads="1"/>
          </p:cNvSpPr>
          <p:nvPr/>
        </p:nvSpPr>
        <p:spPr bwMode="auto">
          <a:xfrm>
            <a:off x="5808664" y="4276725"/>
            <a:ext cx="80168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4" name="Rectangle 38"/>
          <p:cNvSpPr>
            <a:spLocks noChangeArrowheads="1"/>
          </p:cNvSpPr>
          <p:nvPr/>
        </p:nvSpPr>
        <p:spPr bwMode="auto">
          <a:xfrm>
            <a:off x="5805489" y="4419600"/>
            <a:ext cx="80168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5" name="Rectangle 40"/>
          <p:cNvSpPr>
            <a:spLocks noChangeArrowheads="1"/>
          </p:cNvSpPr>
          <p:nvPr/>
        </p:nvSpPr>
        <p:spPr bwMode="auto">
          <a:xfrm>
            <a:off x="5011739" y="4557714"/>
            <a:ext cx="801687" cy="141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6" name="Rectangle 42"/>
          <p:cNvSpPr>
            <a:spLocks noChangeArrowheads="1"/>
          </p:cNvSpPr>
          <p:nvPr/>
        </p:nvSpPr>
        <p:spPr bwMode="auto">
          <a:xfrm>
            <a:off x="5803900" y="4562475"/>
            <a:ext cx="801688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7" name="Rectangle 75"/>
          <p:cNvSpPr>
            <a:spLocks noChangeArrowheads="1"/>
          </p:cNvSpPr>
          <p:nvPr/>
        </p:nvSpPr>
        <p:spPr bwMode="auto">
          <a:xfrm>
            <a:off x="6610351" y="4133850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8" name="Rectangle 76"/>
          <p:cNvSpPr>
            <a:spLocks noChangeArrowheads="1"/>
          </p:cNvSpPr>
          <p:nvPr/>
        </p:nvSpPr>
        <p:spPr bwMode="auto">
          <a:xfrm>
            <a:off x="6610351" y="4276725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29" name="Rectangle 77"/>
          <p:cNvSpPr>
            <a:spLocks noChangeArrowheads="1"/>
          </p:cNvSpPr>
          <p:nvPr/>
        </p:nvSpPr>
        <p:spPr bwMode="auto">
          <a:xfrm>
            <a:off x="6610351" y="4419600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30" name="Rectangle 78"/>
          <p:cNvSpPr>
            <a:spLocks noChangeArrowheads="1"/>
          </p:cNvSpPr>
          <p:nvPr/>
        </p:nvSpPr>
        <p:spPr bwMode="auto">
          <a:xfrm>
            <a:off x="6610351" y="4562475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31" name="Rectangle 80"/>
          <p:cNvSpPr>
            <a:spLocks noChangeArrowheads="1"/>
          </p:cNvSpPr>
          <p:nvPr/>
        </p:nvSpPr>
        <p:spPr bwMode="auto">
          <a:xfrm>
            <a:off x="5006975" y="4414839"/>
            <a:ext cx="801688" cy="1412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59862"/>
      </p:ext>
    </p:extLst>
  </p:cSld>
  <p:clrMapOvr>
    <a:masterClrMapping/>
  </p:clrMapOvr>
  <p:transition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92EA4B99-C4A2-4EF0-BF44-654A38815D0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55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772400" cy="1143000"/>
          </a:xfrm>
          <a:noFill/>
        </p:spPr>
        <p:txBody>
          <a:bodyPr vert="horz" lIns="90488" tIns="44450" rIns="90488" bIns="44450" rtlCol="0" anchor="t">
            <a:noAutofit/>
          </a:bodyPr>
          <a:lstStyle/>
          <a:p>
            <a:r>
              <a:rPr lang="en-US" altLang="en-US" sz="3200"/>
              <a:t>Translating ISA Hierarchies to Relations</a:t>
            </a:r>
          </a:p>
        </p:txBody>
      </p:sp>
      <p:sp>
        <p:nvSpPr>
          <p:cNvPr id="1259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8991600" cy="4648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</a:rPr>
              <a:t>Alternative:  Just Hourly_Emps and Contract_Emps.</a:t>
            </a:r>
          </a:p>
          <a:p>
            <a:pPr lvl="1">
              <a:lnSpc>
                <a:spcPct val="90000"/>
              </a:lnSpc>
            </a:pPr>
            <a:r>
              <a:rPr lang="en-US" altLang="en-US" sz="2800" i="1"/>
              <a:t>Hourly_Emps</a:t>
            </a:r>
            <a:r>
              <a:rPr lang="en-US" altLang="en-US" sz="2800"/>
              <a:t>:  </a:t>
            </a:r>
            <a:r>
              <a:rPr lang="en-US" altLang="en-US" sz="2800" i="1" u="sng"/>
              <a:t>ssn</a:t>
            </a:r>
            <a:r>
              <a:rPr lang="en-US" altLang="en-US" sz="2800"/>
              <a:t>, </a:t>
            </a:r>
            <a:r>
              <a:rPr lang="en-US" altLang="en-US" sz="2800" i="1"/>
              <a:t>name, lot, hourly_wages, hours_worked.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Each employee </a:t>
            </a:r>
            <a:r>
              <a:rPr lang="en-US" altLang="en-US" sz="2800" b="1"/>
              <a:t>must be</a:t>
            </a:r>
            <a:r>
              <a:rPr lang="en-US" altLang="en-US" sz="2800"/>
              <a:t> in one of these two subclasses</a:t>
            </a:r>
            <a:r>
              <a:rPr lang="en-US" altLang="en-US" sz="2800" i="1"/>
              <a:t>.</a:t>
            </a:r>
            <a:r>
              <a:rPr lang="en-US" altLang="en-US" i="1"/>
              <a:t>    </a:t>
            </a:r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2959100" y="5548314"/>
            <a:ext cx="801688" cy="141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58" name="Rectangle 7"/>
          <p:cNvSpPr>
            <a:spLocks noChangeArrowheads="1"/>
          </p:cNvSpPr>
          <p:nvPr/>
        </p:nvSpPr>
        <p:spPr bwMode="auto">
          <a:xfrm>
            <a:off x="3760789" y="5553075"/>
            <a:ext cx="10493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59" name="Rectangle 8"/>
          <p:cNvSpPr>
            <a:spLocks noChangeArrowheads="1"/>
          </p:cNvSpPr>
          <p:nvPr/>
        </p:nvSpPr>
        <p:spPr bwMode="auto">
          <a:xfrm>
            <a:off x="2962275" y="5699125"/>
            <a:ext cx="801688" cy="141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1524001" y="4964114"/>
            <a:ext cx="5155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H_EMP(ssn, h_wg, h_wk, name, lot)</a:t>
            </a:r>
            <a:endParaRPr lang="en-US" altLang="en-US" sz="2400"/>
          </a:p>
        </p:txBody>
      </p:sp>
      <p:sp>
        <p:nvSpPr>
          <p:cNvPr id="125961" name="Rectangle 13"/>
          <p:cNvSpPr>
            <a:spLocks noChangeArrowheads="1"/>
          </p:cNvSpPr>
          <p:nvPr/>
        </p:nvSpPr>
        <p:spPr bwMode="auto">
          <a:xfrm>
            <a:off x="3760789" y="5695950"/>
            <a:ext cx="10493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2" name="Rectangle 14"/>
          <p:cNvSpPr>
            <a:spLocks noChangeArrowheads="1"/>
          </p:cNvSpPr>
          <p:nvPr/>
        </p:nvSpPr>
        <p:spPr bwMode="auto">
          <a:xfrm>
            <a:off x="4808539" y="5553075"/>
            <a:ext cx="5540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3" name="Rectangle 15"/>
          <p:cNvSpPr>
            <a:spLocks noChangeArrowheads="1"/>
          </p:cNvSpPr>
          <p:nvPr/>
        </p:nvSpPr>
        <p:spPr bwMode="auto">
          <a:xfrm>
            <a:off x="4808539" y="5695950"/>
            <a:ext cx="55403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963988" y="3454400"/>
            <a:ext cx="3546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EMP (ssn, name, lot) </a:t>
            </a:r>
            <a:endParaRPr lang="en-US" altLang="en-US" sz="1800"/>
          </a:p>
        </p:txBody>
      </p:sp>
      <p:sp>
        <p:nvSpPr>
          <p:cNvPr id="125965" name="Rectangle 17"/>
          <p:cNvSpPr>
            <a:spLocks noChangeArrowheads="1"/>
          </p:cNvSpPr>
          <p:nvPr/>
        </p:nvSpPr>
        <p:spPr bwMode="auto">
          <a:xfrm>
            <a:off x="5008564" y="4129089"/>
            <a:ext cx="801687" cy="141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6" name="Rectangle 18"/>
          <p:cNvSpPr>
            <a:spLocks noChangeArrowheads="1"/>
          </p:cNvSpPr>
          <p:nvPr/>
        </p:nvSpPr>
        <p:spPr bwMode="auto">
          <a:xfrm>
            <a:off x="5810250" y="4133850"/>
            <a:ext cx="801688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7" name="Rectangle 19"/>
          <p:cNvSpPr>
            <a:spLocks noChangeArrowheads="1"/>
          </p:cNvSpPr>
          <p:nvPr/>
        </p:nvSpPr>
        <p:spPr bwMode="auto">
          <a:xfrm>
            <a:off x="5006975" y="4271964"/>
            <a:ext cx="801688" cy="1412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8" name="Rectangle 20"/>
          <p:cNvSpPr>
            <a:spLocks noChangeArrowheads="1"/>
          </p:cNvSpPr>
          <p:nvPr/>
        </p:nvSpPr>
        <p:spPr bwMode="auto">
          <a:xfrm>
            <a:off x="5808664" y="4276725"/>
            <a:ext cx="80168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69" name="Rectangle 21"/>
          <p:cNvSpPr>
            <a:spLocks noChangeArrowheads="1"/>
          </p:cNvSpPr>
          <p:nvPr/>
        </p:nvSpPr>
        <p:spPr bwMode="auto">
          <a:xfrm>
            <a:off x="5805489" y="4419600"/>
            <a:ext cx="801687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0" name="Rectangle 22"/>
          <p:cNvSpPr>
            <a:spLocks noChangeArrowheads="1"/>
          </p:cNvSpPr>
          <p:nvPr/>
        </p:nvSpPr>
        <p:spPr bwMode="auto">
          <a:xfrm>
            <a:off x="5011739" y="4557714"/>
            <a:ext cx="801687" cy="141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1" name="Rectangle 23"/>
          <p:cNvSpPr>
            <a:spLocks noChangeArrowheads="1"/>
          </p:cNvSpPr>
          <p:nvPr/>
        </p:nvSpPr>
        <p:spPr bwMode="auto">
          <a:xfrm>
            <a:off x="5803900" y="4562475"/>
            <a:ext cx="801688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2" name="Rectangle 24"/>
          <p:cNvSpPr>
            <a:spLocks noChangeArrowheads="1"/>
          </p:cNvSpPr>
          <p:nvPr/>
        </p:nvSpPr>
        <p:spPr bwMode="auto">
          <a:xfrm>
            <a:off x="6610351" y="4133850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3" name="Rectangle 25"/>
          <p:cNvSpPr>
            <a:spLocks noChangeArrowheads="1"/>
          </p:cNvSpPr>
          <p:nvPr/>
        </p:nvSpPr>
        <p:spPr bwMode="auto">
          <a:xfrm>
            <a:off x="6610351" y="4276725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4" name="Rectangle 26"/>
          <p:cNvSpPr>
            <a:spLocks noChangeArrowheads="1"/>
          </p:cNvSpPr>
          <p:nvPr/>
        </p:nvSpPr>
        <p:spPr bwMode="auto">
          <a:xfrm>
            <a:off x="6610351" y="4419600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5" name="Rectangle 27"/>
          <p:cNvSpPr>
            <a:spLocks noChangeArrowheads="1"/>
          </p:cNvSpPr>
          <p:nvPr/>
        </p:nvSpPr>
        <p:spPr bwMode="auto">
          <a:xfrm>
            <a:off x="6610351" y="4562475"/>
            <a:ext cx="639763" cy="14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6" name="Rectangle 28"/>
          <p:cNvSpPr>
            <a:spLocks noChangeArrowheads="1"/>
          </p:cNvSpPr>
          <p:nvPr/>
        </p:nvSpPr>
        <p:spPr bwMode="auto">
          <a:xfrm>
            <a:off x="5006975" y="4414839"/>
            <a:ext cx="801688" cy="1412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7" name="Rectangle 29"/>
          <p:cNvSpPr>
            <a:spLocks noChangeArrowheads="1"/>
          </p:cNvSpPr>
          <p:nvPr/>
        </p:nvSpPr>
        <p:spPr bwMode="auto">
          <a:xfrm>
            <a:off x="3924300" y="3468688"/>
            <a:ext cx="4343400" cy="144621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8" name="Rectangle 30"/>
          <p:cNvSpPr>
            <a:spLocks noChangeArrowheads="1"/>
          </p:cNvSpPr>
          <p:nvPr/>
        </p:nvSpPr>
        <p:spPr bwMode="auto">
          <a:xfrm>
            <a:off x="7961314" y="5616575"/>
            <a:ext cx="801687" cy="14128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79" name="Rectangle 31"/>
          <p:cNvSpPr>
            <a:spLocks noChangeArrowheads="1"/>
          </p:cNvSpPr>
          <p:nvPr/>
        </p:nvSpPr>
        <p:spPr bwMode="auto">
          <a:xfrm>
            <a:off x="8763000" y="5621339"/>
            <a:ext cx="801688" cy="14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0" name="Text Box 32"/>
          <p:cNvSpPr txBox="1">
            <a:spLocks noChangeArrowheads="1"/>
          </p:cNvSpPr>
          <p:nvPr/>
        </p:nvSpPr>
        <p:spPr bwMode="auto">
          <a:xfrm>
            <a:off x="6534151" y="5059364"/>
            <a:ext cx="4081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CONTR(ssn,   cid, name, lot)</a:t>
            </a:r>
            <a:endParaRPr lang="en-US" altLang="en-US" sz="2400"/>
          </a:p>
        </p:txBody>
      </p:sp>
      <p:sp>
        <p:nvSpPr>
          <p:cNvPr id="125981" name="Rectangle 33"/>
          <p:cNvSpPr>
            <a:spLocks noChangeArrowheads="1"/>
          </p:cNvSpPr>
          <p:nvPr/>
        </p:nvSpPr>
        <p:spPr bwMode="auto">
          <a:xfrm>
            <a:off x="5360988" y="5553075"/>
            <a:ext cx="354012" cy="1412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2" name="Rectangle 35"/>
          <p:cNvSpPr>
            <a:spLocks noChangeArrowheads="1"/>
          </p:cNvSpPr>
          <p:nvPr/>
        </p:nvSpPr>
        <p:spPr bwMode="auto">
          <a:xfrm>
            <a:off x="5360988" y="5695950"/>
            <a:ext cx="354012" cy="1412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3" name="Rectangle 36"/>
          <p:cNvSpPr>
            <a:spLocks noChangeArrowheads="1"/>
          </p:cNvSpPr>
          <p:nvPr/>
        </p:nvSpPr>
        <p:spPr bwMode="auto">
          <a:xfrm>
            <a:off x="5713413" y="5553075"/>
            <a:ext cx="354012" cy="1412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4" name="Rectangle 37"/>
          <p:cNvSpPr>
            <a:spLocks noChangeArrowheads="1"/>
          </p:cNvSpPr>
          <p:nvPr/>
        </p:nvSpPr>
        <p:spPr bwMode="auto">
          <a:xfrm>
            <a:off x="5713413" y="5695950"/>
            <a:ext cx="354012" cy="1412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5" name="Rectangle 38"/>
          <p:cNvSpPr>
            <a:spLocks noChangeArrowheads="1"/>
          </p:cNvSpPr>
          <p:nvPr/>
        </p:nvSpPr>
        <p:spPr bwMode="auto">
          <a:xfrm>
            <a:off x="9561513" y="5619750"/>
            <a:ext cx="354012" cy="1412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6" name="Rectangle 39"/>
          <p:cNvSpPr>
            <a:spLocks noChangeArrowheads="1"/>
          </p:cNvSpPr>
          <p:nvPr/>
        </p:nvSpPr>
        <p:spPr bwMode="auto">
          <a:xfrm>
            <a:off x="9913938" y="5619750"/>
            <a:ext cx="354012" cy="1412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5987" name="Text Box 40"/>
          <p:cNvSpPr txBox="1">
            <a:spLocks noChangeArrowheads="1"/>
          </p:cNvSpPr>
          <p:nvPr/>
        </p:nvSpPr>
        <p:spPr bwMode="auto">
          <a:xfrm>
            <a:off x="5603875" y="5972175"/>
            <a:ext cx="3921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Notice: </a:t>
            </a:r>
            <a:r>
              <a:rPr lang="ja-JP" altLang="en-US" sz="2800">
                <a:solidFill>
                  <a:schemeClr val="tx1"/>
                </a:solidFill>
              </a:rPr>
              <a:t>‘</a:t>
            </a:r>
            <a:r>
              <a:rPr lang="en-US" altLang="ja-JP" sz="2800">
                <a:solidFill>
                  <a:schemeClr val="tx1"/>
                </a:solidFill>
              </a:rPr>
              <a:t>black</a:t>
            </a:r>
            <a:r>
              <a:rPr lang="ja-JP" altLang="en-US" sz="2800">
                <a:solidFill>
                  <a:schemeClr val="tx1"/>
                </a:solidFill>
              </a:rPr>
              <a:t>’</a:t>
            </a:r>
            <a:r>
              <a:rPr lang="en-US" altLang="ja-JP" sz="2800">
                <a:solidFill>
                  <a:schemeClr val="tx1"/>
                </a:solidFill>
              </a:rPr>
              <a:t> is gone!</a:t>
            </a: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91379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 in book – why NOT 1 table + nulls?</a:t>
            </a:r>
          </a:p>
        </p:txBody>
      </p:sp>
      <p:sp>
        <p:nvSpPr>
          <p:cNvPr id="1280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41C507D-AF6D-4EE0-A828-4596657968D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8003" name="Group 34"/>
          <p:cNvGrpSpPr>
            <a:grpSpLocks/>
          </p:cNvGrpSpPr>
          <p:nvPr/>
        </p:nvGrpSpPr>
        <p:grpSpPr bwMode="auto">
          <a:xfrm>
            <a:off x="2771775" y="3629026"/>
            <a:ext cx="2243138" cy="574675"/>
            <a:chOff x="3482975" y="4129088"/>
            <a:chExt cx="2243138" cy="574675"/>
          </a:xfrm>
        </p:grpSpPr>
        <p:sp>
          <p:nvSpPr>
            <p:cNvPr id="128033" name="Rectangle 27"/>
            <p:cNvSpPr>
              <a:spLocks noChangeArrowheads="1"/>
            </p:cNvSpPr>
            <p:nvPr/>
          </p:nvSpPr>
          <p:spPr bwMode="auto">
            <a:xfrm>
              <a:off x="3484563" y="4129088"/>
              <a:ext cx="801687" cy="1412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4" name="Rectangle 29"/>
            <p:cNvSpPr>
              <a:spLocks noChangeArrowheads="1"/>
            </p:cNvSpPr>
            <p:nvPr/>
          </p:nvSpPr>
          <p:spPr bwMode="auto">
            <a:xfrm>
              <a:off x="4286250" y="4133850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5" name="Rectangle 32"/>
            <p:cNvSpPr>
              <a:spLocks noChangeArrowheads="1"/>
            </p:cNvSpPr>
            <p:nvPr/>
          </p:nvSpPr>
          <p:spPr bwMode="auto">
            <a:xfrm>
              <a:off x="3482975" y="4271963"/>
              <a:ext cx="801688" cy="14128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6" name="Rectangle 34"/>
            <p:cNvSpPr>
              <a:spLocks noChangeArrowheads="1"/>
            </p:cNvSpPr>
            <p:nvPr/>
          </p:nvSpPr>
          <p:spPr bwMode="auto">
            <a:xfrm>
              <a:off x="4284663" y="4276725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7" name="Rectangle 38"/>
            <p:cNvSpPr>
              <a:spLocks noChangeArrowheads="1"/>
            </p:cNvSpPr>
            <p:nvPr/>
          </p:nvSpPr>
          <p:spPr bwMode="auto">
            <a:xfrm>
              <a:off x="4281488" y="4419600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8" name="Rectangle 40"/>
            <p:cNvSpPr>
              <a:spLocks noChangeArrowheads="1"/>
            </p:cNvSpPr>
            <p:nvPr/>
          </p:nvSpPr>
          <p:spPr bwMode="auto">
            <a:xfrm>
              <a:off x="3487738" y="4557713"/>
              <a:ext cx="801687" cy="14128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9" name="Rectangle 42"/>
            <p:cNvSpPr>
              <a:spLocks noChangeArrowheads="1"/>
            </p:cNvSpPr>
            <p:nvPr/>
          </p:nvSpPr>
          <p:spPr bwMode="auto">
            <a:xfrm>
              <a:off x="4279900" y="4562475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40" name="Rectangle 75"/>
            <p:cNvSpPr>
              <a:spLocks noChangeArrowheads="1"/>
            </p:cNvSpPr>
            <p:nvPr/>
          </p:nvSpPr>
          <p:spPr bwMode="auto">
            <a:xfrm>
              <a:off x="5086350" y="413385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41" name="Rectangle 76"/>
            <p:cNvSpPr>
              <a:spLocks noChangeArrowheads="1"/>
            </p:cNvSpPr>
            <p:nvPr/>
          </p:nvSpPr>
          <p:spPr bwMode="auto">
            <a:xfrm>
              <a:off x="5086350" y="427672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42" name="Rectangle 77"/>
            <p:cNvSpPr>
              <a:spLocks noChangeArrowheads="1"/>
            </p:cNvSpPr>
            <p:nvPr/>
          </p:nvSpPr>
          <p:spPr bwMode="auto">
            <a:xfrm>
              <a:off x="5086350" y="441960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43" name="Rectangle 78"/>
            <p:cNvSpPr>
              <a:spLocks noChangeArrowheads="1"/>
            </p:cNvSpPr>
            <p:nvPr/>
          </p:nvSpPr>
          <p:spPr bwMode="auto">
            <a:xfrm>
              <a:off x="5086350" y="456247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44" name="Rectangle 80"/>
            <p:cNvSpPr>
              <a:spLocks noChangeArrowheads="1"/>
            </p:cNvSpPr>
            <p:nvPr/>
          </p:nvSpPr>
          <p:spPr bwMode="auto">
            <a:xfrm>
              <a:off x="3482975" y="4414838"/>
              <a:ext cx="801688" cy="14128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8004" name="Group 24"/>
          <p:cNvGrpSpPr>
            <a:grpSpLocks/>
          </p:cNvGrpSpPr>
          <p:nvPr/>
        </p:nvGrpSpPr>
        <p:grpSpPr bwMode="auto">
          <a:xfrm>
            <a:off x="6446838" y="3630613"/>
            <a:ext cx="1446212" cy="569912"/>
            <a:chOff x="4432300" y="5111750"/>
            <a:chExt cx="1446213" cy="569913"/>
          </a:xfrm>
        </p:grpSpPr>
        <p:sp>
          <p:nvSpPr>
            <p:cNvPr id="128025" name="Rectangle 29"/>
            <p:cNvSpPr>
              <a:spLocks noChangeArrowheads="1"/>
            </p:cNvSpPr>
            <p:nvPr/>
          </p:nvSpPr>
          <p:spPr bwMode="auto">
            <a:xfrm>
              <a:off x="4438650" y="5111750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6" name="Rectangle 34"/>
            <p:cNvSpPr>
              <a:spLocks noChangeArrowheads="1"/>
            </p:cNvSpPr>
            <p:nvPr/>
          </p:nvSpPr>
          <p:spPr bwMode="auto">
            <a:xfrm>
              <a:off x="4437063" y="5254625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7" name="Rectangle 38"/>
            <p:cNvSpPr>
              <a:spLocks noChangeArrowheads="1"/>
            </p:cNvSpPr>
            <p:nvPr/>
          </p:nvSpPr>
          <p:spPr bwMode="auto">
            <a:xfrm>
              <a:off x="4433888" y="5397500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8" name="Rectangle 42"/>
            <p:cNvSpPr>
              <a:spLocks noChangeArrowheads="1"/>
            </p:cNvSpPr>
            <p:nvPr/>
          </p:nvSpPr>
          <p:spPr bwMode="auto">
            <a:xfrm>
              <a:off x="4432300" y="5540375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9" name="Rectangle 75"/>
            <p:cNvSpPr>
              <a:spLocks noChangeArrowheads="1"/>
            </p:cNvSpPr>
            <p:nvPr/>
          </p:nvSpPr>
          <p:spPr bwMode="auto">
            <a:xfrm>
              <a:off x="5238750" y="511175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0" name="Rectangle 76"/>
            <p:cNvSpPr>
              <a:spLocks noChangeArrowheads="1"/>
            </p:cNvSpPr>
            <p:nvPr/>
          </p:nvSpPr>
          <p:spPr bwMode="auto">
            <a:xfrm>
              <a:off x="5238750" y="525462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1" name="Rectangle 77"/>
            <p:cNvSpPr>
              <a:spLocks noChangeArrowheads="1"/>
            </p:cNvSpPr>
            <p:nvPr/>
          </p:nvSpPr>
          <p:spPr bwMode="auto">
            <a:xfrm>
              <a:off x="5238750" y="539750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32" name="Rectangle 78"/>
            <p:cNvSpPr>
              <a:spLocks noChangeArrowheads="1"/>
            </p:cNvSpPr>
            <p:nvPr/>
          </p:nvSpPr>
          <p:spPr bwMode="auto">
            <a:xfrm>
              <a:off x="5238750" y="554037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8005" name="Group 25"/>
          <p:cNvGrpSpPr>
            <a:grpSpLocks/>
          </p:cNvGrpSpPr>
          <p:nvPr/>
        </p:nvGrpSpPr>
        <p:grpSpPr bwMode="auto">
          <a:xfrm>
            <a:off x="5008563" y="3633788"/>
            <a:ext cx="1446212" cy="569912"/>
            <a:chOff x="4432300" y="5111750"/>
            <a:chExt cx="1446213" cy="569913"/>
          </a:xfrm>
        </p:grpSpPr>
        <p:sp>
          <p:nvSpPr>
            <p:cNvPr id="128017" name="Rectangle 29"/>
            <p:cNvSpPr>
              <a:spLocks noChangeArrowheads="1"/>
            </p:cNvSpPr>
            <p:nvPr/>
          </p:nvSpPr>
          <p:spPr bwMode="auto">
            <a:xfrm>
              <a:off x="4438650" y="5111750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8" name="Rectangle 34"/>
            <p:cNvSpPr>
              <a:spLocks noChangeArrowheads="1"/>
            </p:cNvSpPr>
            <p:nvPr/>
          </p:nvSpPr>
          <p:spPr bwMode="auto">
            <a:xfrm>
              <a:off x="4437063" y="5254625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19" name="Rectangle 38"/>
            <p:cNvSpPr>
              <a:spLocks noChangeArrowheads="1"/>
            </p:cNvSpPr>
            <p:nvPr/>
          </p:nvSpPr>
          <p:spPr bwMode="auto">
            <a:xfrm>
              <a:off x="4433888" y="5397500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0" name="Rectangle 42"/>
            <p:cNvSpPr>
              <a:spLocks noChangeArrowheads="1"/>
            </p:cNvSpPr>
            <p:nvPr/>
          </p:nvSpPr>
          <p:spPr bwMode="auto">
            <a:xfrm>
              <a:off x="4432300" y="5540375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1" name="Rectangle 75"/>
            <p:cNvSpPr>
              <a:spLocks noChangeArrowheads="1"/>
            </p:cNvSpPr>
            <p:nvPr/>
          </p:nvSpPr>
          <p:spPr bwMode="auto">
            <a:xfrm>
              <a:off x="5238750" y="511175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2" name="Rectangle 76"/>
            <p:cNvSpPr>
              <a:spLocks noChangeArrowheads="1"/>
            </p:cNvSpPr>
            <p:nvPr/>
          </p:nvSpPr>
          <p:spPr bwMode="auto">
            <a:xfrm>
              <a:off x="5238750" y="525462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3" name="Rectangle 77"/>
            <p:cNvSpPr>
              <a:spLocks noChangeArrowheads="1"/>
            </p:cNvSpPr>
            <p:nvPr/>
          </p:nvSpPr>
          <p:spPr bwMode="auto">
            <a:xfrm>
              <a:off x="5238750" y="539750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4" name="Rectangle 78"/>
            <p:cNvSpPr>
              <a:spLocks noChangeArrowheads="1"/>
            </p:cNvSpPr>
            <p:nvPr/>
          </p:nvSpPr>
          <p:spPr bwMode="auto">
            <a:xfrm>
              <a:off x="5238750" y="554037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8006" name="TextBox 35"/>
          <p:cNvSpPr txBox="1">
            <a:spLocks noChangeArrowheads="1"/>
          </p:cNvSpPr>
          <p:nvPr/>
        </p:nvSpPr>
        <p:spPr bwMode="auto">
          <a:xfrm>
            <a:off x="2913064" y="2954338"/>
            <a:ext cx="623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ssn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8007" name="TextBox 36"/>
          <p:cNvSpPr txBox="1">
            <a:spLocks noChangeArrowheads="1"/>
          </p:cNvSpPr>
          <p:nvPr/>
        </p:nvSpPr>
        <p:spPr bwMode="auto">
          <a:xfrm>
            <a:off x="5622925" y="2971801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h_wg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8008" name="TextBox 37"/>
          <p:cNvSpPr txBox="1">
            <a:spLocks noChangeArrowheads="1"/>
          </p:cNvSpPr>
          <p:nvPr/>
        </p:nvSpPr>
        <p:spPr bwMode="auto">
          <a:xfrm>
            <a:off x="3522664" y="2946401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name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8009" name="TextBox 38"/>
          <p:cNvSpPr txBox="1">
            <a:spLocks noChangeArrowheads="1"/>
          </p:cNvSpPr>
          <p:nvPr/>
        </p:nvSpPr>
        <p:spPr bwMode="auto">
          <a:xfrm>
            <a:off x="7264400" y="3005138"/>
            <a:ext cx="59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cid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1" name="Block Arc 40"/>
          <p:cNvSpPr/>
          <p:nvPr/>
        </p:nvSpPr>
        <p:spPr bwMode="auto">
          <a:xfrm rot="10800000">
            <a:off x="2709864" y="4332288"/>
            <a:ext cx="2251075" cy="577850"/>
          </a:xfrm>
          <a:prstGeom prst="block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</a:endParaRPr>
          </a:p>
        </p:txBody>
      </p:sp>
      <p:sp>
        <p:nvSpPr>
          <p:cNvPr id="128011" name="TextBox 41"/>
          <p:cNvSpPr txBox="1">
            <a:spLocks noChangeArrowheads="1"/>
          </p:cNvSpPr>
          <p:nvPr/>
        </p:nvSpPr>
        <p:spPr bwMode="auto">
          <a:xfrm>
            <a:off x="3403600" y="5392739"/>
            <a:ext cx="62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43" name="Block Arc 42"/>
          <p:cNvSpPr/>
          <p:nvPr/>
        </p:nvSpPr>
        <p:spPr bwMode="auto">
          <a:xfrm rot="10800000">
            <a:off x="5037138" y="4340225"/>
            <a:ext cx="1447800" cy="579438"/>
          </a:xfrm>
          <a:prstGeom prst="block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</a:endParaRPr>
          </a:p>
        </p:txBody>
      </p:sp>
      <p:sp>
        <p:nvSpPr>
          <p:cNvPr id="128013" name="TextBox 43"/>
          <p:cNvSpPr txBox="1">
            <a:spLocks noChangeArrowheads="1"/>
          </p:cNvSpPr>
          <p:nvPr/>
        </p:nvSpPr>
        <p:spPr bwMode="auto">
          <a:xfrm>
            <a:off x="4859339" y="5384800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hourly</a:t>
            </a:r>
          </a:p>
        </p:txBody>
      </p:sp>
      <p:sp>
        <p:nvSpPr>
          <p:cNvPr id="128014" name="TextBox 44"/>
          <p:cNvSpPr txBox="1">
            <a:spLocks noChangeArrowheads="1"/>
          </p:cNvSpPr>
          <p:nvPr/>
        </p:nvSpPr>
        <p:spPr bwMode="auto">
          <a:xfrm>
            <a:off x="6629401" y="5392739"/>
            <a:ext cx="220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contractors</a:t>
            </a:r>
          </a:p>
        </p:txBody>
      </p:sp>
      <p:sp>
        <p:nvSpPr>
          <p:cNvPr id="46" name="Block Arc 45"/>
          <p:cNvSpPr/>
          <p:nvPr/>
        </p:nvSpPr>
        <p:spPr bwMode="auto">
          <a:xfrm rot="10800000">
            <a:off x="6545264" y="4340225"/>
            <a:ext cx="1328737" cy="579438"/>
          </a:xfrm>
          <a:prstGeom prst="block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</a:endParaRPr>
          </a:p>
        </p:txBody>
      </p:sp>
      <p:sp>
        <p:nvSpPr>
          <p:cNvPr id="128016" name="Double Bracket 46"/>
          <p:cNvSpPr>
            <a:spLocks noChangeArrowheads="1"/>
          </p:cNvSpPr>
          <p:nvPr/>
        </p:nvSpPr>
        <p:spPr bwMode="auto">
          <a:xfrm>
            <a:off x="1752600" y="271464"/>
            <a:ext cx="8636000" cy="6035675"/>
          </a:xfrm>
          <a:prstGeom prst="bracketPair">
            <a:avLst>
              <a:gd name="adj" fmla="val 16667"/>
            </a:avLst>
          </a:prstGeom>
          <a:noFill/>
          <a:ln w="508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576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 in book – why NOT 1 table + nulls?</a:t>
            </a:r>
          </a:p>
        </p:txBody>
      </p:sp>
      <p:sp>
        <p:nvSpPr>
          <p:cNvPr id="1290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0815E9B9-361F-4AA7-88F6-8952E227333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9027" name="Group 34"/>
          <p:cNvGrpSpPr>
            <a:grpSpLocks/>
          </p:cNvGrpSpPr>
          <p:nvPr/>
        </p:nvGrpSpPr>
        <p:grpSpPr bwMode="auto">
          <a:xfrm>
            <a:off x="2771775" y="3629026"/>
            <a:ext cx="2243138" cy="574675"/>
            <a:chOff x="3482975" y="4129088"/>
            <a:chExt cx="2243138" cy="574675"/>
          </a:xfrm>
        </p:grpSpPr>
        <p:sp>
          <p:nvSpPr>
            <p:cNvPr id="129062" name="Rectangle 27"/>
            <p:cNvSpPr>
              <a:spLocks noChangeArrowheads="1"/>
            </p:cNvSpPr>
            <p:nvPr/>
          </p:nvSpPr>
          <p:spPr bwMode="auto">
            <a:xfrm>
              <a:off x="3484563" y="4129088"/>
              <a:ext cx="801687" cy="1412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3" name="Rectangle 29"/>
            <p:cNvSpPr>
              <a:spLocks noChangeArrowheads="1"/>
            </p:cNvSpPr>
            <p:nvPr/>
          </p:nvSpPr>
          <p:spPr bwMode="auto">
            <a:xfrm>
              <a:off x="4286250" y="4133850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4" name="Rectangle 32"/>
            <p:cNvSpPr>
              <a:spLocks noChangeArrowheads="1"/>
            </p:cNvSpPr>
            <p:nvPr/>
          </p:nvSpPr>
          <p:spPr bwMode="auto">
            <a:xfrm>
              <a:off x="3482975" y="4271963"/>
              <a:ext cx="801688" cy="14128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5" name="Rectangle 34"/>
            <p:cNvSpPr>
              <a:spLocks noChangeArrowheads="1"/>
            </p:cNvSpPr>
            <p:nvPr/>
          </p:nvSpPr>
          <p:spPr bwMode="auto">
            <a:xfrm>
              <a:off x="4284663" y="4276725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6" name="Rectangle 38"/>
            <p:cNvSpPr>
              <a:spLocks noChangeArrowheads="1"/>
            </p:cNvSpPr>
            <p:nvPr/>
          </p:nvSpPr>
          <p:spPr bwMode="auto">
            <a:xfrm>
              <a:off x="4281488" y="4419600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7" name="Rectangle 40"/>
            <p:cNvSpPr>
              <a:spLocks noChangeArrowheads="1"/>
            </p:cNvSpPr>
            <p:nvPr/>
          </p:nvSpPr>
          <p:spPr bwMode="auto">
            <a:xfrm>
              <a:off x="3487738" y="4557713"/>
              <a:ext cx="801687" cy="14128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8" name="Rectangle 42"/>
            <p:cNvSpPr>
              <a:spLocks noChangeArrowheads="1"/>
            </p:cNvSpPr>
            <p:nvPr/>
          </p:nvSpPr>
          <p:spPr bwMode="auto">
            <a:xfrm>
              <a:off x="4279900" y="4562475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9" name="Rectangle 75"/>
            <p:cNvSpPr>
              <a:spLocks noChangeArrowheads="1"/>
            </p:cNvSpPr>
            <p:nvPr/>
          </p:nvSpPr>
          <p:spPr bwMode="auto">
            <a:xfrm>
              <a:off x="5086350" y="413385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70" name="Rectangle 76"/>
            <p:cNvSpPr>
              <a:spLocks noChangeArrowheads="1"/>
            </p:cNvSpPr>
            <p:nvPr/>
          </p:nvSpPr>
          <p:spPr bwMode="auto">
            <a:xfrm>
              <a:off x="5086350" y="427672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71" name="Rectangle 77"/>
            <p:cNvSpPr>
              <a:spLocks noChangeArrowheads="1"/>
            </p:cNvSpPr>
            <p:nvPr/>
          </p:nvSpPr>
          <p:spPr bwMode="auto">
            <a:xfrm>
              <a:off x="5086350" y="441960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72" name="Rectangle 78"/>
            <p:cNvSpPr>
              <a:spLocks noChangeArrowheads="1"/>
            </p:cNvSpPr>
            <p:nvPr/>
          </p:nvSpPr>
          <p:spPr bwMode="auto">
            <a:xfrm>
              <a:off x="5086350" y="456247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73" name="Rectangle 80"/>
            <p:cNvSpPr>
              <a:spLocks noChangeArrowheads="1"/>
            </p:cNvSpPr>
            <p:nvPr/>
          </p:nvSpPr>
          <p:spPr bwMode="auto">
            <a:xfrm>
              <a:off x="3482975" y="4414838"/>
              <a:ext cx="801688" cy="14128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9028" name="Rectangle 75"/>
          <p:cNvSpPr>
            <a:spLocks noChangeArrowheads="1"/>
          </p:cNvSpPr>
          <p:nvPr/>
        </p:nvSpPr>
        <p:spPr bwMode="auto">
          <a:xfrm>
            <a:off x="7253288" y="3630614"/>
            <a:ext cx="639762" cy="1412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29" name="Rectangle 76"/>
          <p:cNvSpPr>
            <a:spLocks noChangeArrowheads="1"/>
          </p:cNvSpPr>
          <p:nvPr/>
        </p:nvSpPr>
        <p:spPr bwMode="auto">
          <a:xfrm>
            <a:off x="7253288" y="3773489"/>
            <a:ext cx="639762" cy="1412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0" name="Rectangle 77"/>
          <p:cNvSpPr>
            <a:spLocks noChangeArrowheads="1"/>
          </p:cNvSpPr>
          <p:nvPr/>
        </p:nvSpPr>
        <p:spPr bwMode="auto">
          <a:xfrm>
            <a:off x="7253288" y="3916364"/>
            <a:ext cx="639762" cy="14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9031" name="Rectangle 78"/>
          <p:cNvSpPr>
            <a:spLocks noChangeArrowheads="1"/>
          </p:cNvSpPr>
          <p:nvPr/>
        </p:nvSpPr>
        <p:spPr bwMode="auto">
          <a:xfrm>
            <a:off x="7253288" y="4059239"/>
            <a:ext cx="639762" cy="1412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29032" name="Group 25"/>
          <p:cNvGrpSpPr>
            <a:grpSpLocks/>
          </p:cNvGrpSpPr>
          <p:nvPr/>
        </p:nvGrpSpPr>
        <p:grpSpPr bwMode="auto">
          <a:xfrm>
            <a:off x="5008563" y="3633788"/>
            <a:ext cx="1446212" cy="569912"/>
            <a:chOff x="4432300" y="5111750"/>
            <a:chExt cx="1446213" cy="569913"/>
          </a:xfrm>
        </p:grpSpPr>
        <p:sp>
          <p:nvSpPr>
            <p:cNvPr id="129054" name="Rectangle 29"/>
            <p:cNvSpPr>
              <a:spLocks noChangeArrowheads="1"/>
            </p:cNvSpPr>
            <p:nvPr/>
          </p:nvSpPr>
          <p:spPr bwMode="auto">
            <a:xfrm>
              <a:off x="4438650" y="5111750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5" name="Rectangle 34"/>
            <p:cNvSpPr>
              <a:spLocks noChangeArrowheads="1"/>
            </p:cNvSpPr>
            <p:nvPr/>
          </p:nvSpPr>
          <p:spPr bwMode="auto">
            <a:xfrm>
              <a:off x="4437063" y="5254625"/>
              <a:ext cx="801687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6" name="Rectangle 38"/>
            <p:cNvSpPr>
              <a:spLocks noChangeArrowheads="1"/>
            </p:cNvSpPr>
            <p:nvPr/>
          </p:nvSpPr>
          <p:spPr bwMode="auto">
            <a:xfrm>
              <a:off x="4433888" y="5397500"/>
              <a:ext cx="801687" cy="141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7" name="Rectangle 42"/>
            <p:cNvSpPr>
              <a:spLocks noChangeArrowheads="1"/>
            </p:cNvSpPr>
            <p:nvPr/>
          </p:nvSpPr>
          <p:spPr bwMode="auto">
            <a:xfrm>
              <a:off x="4432300" y="5540375"/>
              <a:ext cx="801688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8" name="Rectangle 75"/>
            <p:cNvSpPr>
              <a:spLocks noChangeArrowheads="1"/>
            </p:cNvSpPr>
            <p:nvPr/>
          </p:nvSpPr>
          <p:spPr bwMode="auto">
            <a:xfrm>
              <a:off x="5238750" y="5111750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59" name="Rectangle 76"/>
            <p:cNvSpPr>
              <a:spLocks noChangeArrowheads="1"/>
            </p:cNvSpPr>
            <p:nvPr/>
          </p:nvSpPr>
          <p:spPr bwMode="auto">
            <a:xfrm>
              <a:off x="5238750" y="525462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0" name="Rectangle 77"/>
            <p:cNvSpPr>
              <a:spLocks noChangeArrowheads="1"/>
            </p:cNvSpPr>
            <p:nvPr/>
          </p:nvSpPr>
          <p:spPr bwMode="auto">
            <a:xfrm>
              <a:off x="5238750" y="5397500"/>
              <a:ext cx="639763" cy="141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61" name="Rectangle 78"/>
            <p:cNvSpPr>
              <a:spLocks noChangeArrowheads="1"/>
            </p:cNvSpPr>
            <p:nvPr/>
          </p:nvSpPr>
          <p:spPr bwMode="auto">
            <a:xfrm>
              <a:off x="5238750" y="5540375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9033" name="TextBox 35"/>
          <p:cNvSpPr txBox="1">
            <a:spLocks noChangeArrowheads="1"/>
          </p:cNvSpPr>
          <p:nvPr/>
        </p:nvSpPr>
        <p:spPr bwMode="auto">
          <a:xfrm>
            <a:off x="2913064" y="2954338"/>
            <a:ext cx="623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ssn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9034" name="TextBox 36"/>
          <p:cNvSpPr txBox="1">
            <a:spLocks noChangeArrowheads="1"/>
          </p:cNvSpPr>
          <p:nvPr/>
        </p:nvSpPr>
        <p:spPr bwMode="auto">
          <a:xfrm>
            <a:off x="5622925" y="2971801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h_wg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9035" name="TextBox 37"/>
          <p:cNvSpPr txBox="1">
            <a:spLocks noChangeArrowheads="1"/>
          </p:cNvSpPr>
          <p:nvPr/>
        </p:nvSpPr>
        <p:spPr bwMode="auto">
          <a:xfrm>
            <a:off x="3522664" y="2946401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name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29036" name="TextBox 38"/>
          <p:cNvSpPr txBox="1">
            <a:spLocks noChangeArrowheads="1"/>
          </p:cNvSpPr>
          <p:nvPr/>
        </p:nvSpPr>
        <p:spPr bwMode="auto">
          <a:xfrm>
            <a:off x="7264400" y="3005138"/>
            <a:ext cx="59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cid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1" name="Block Arc 40"/>
          <p:cNvSpPr/>
          <p:nvPr/>
        </p:nvSpPr>
        <p:spPr bwMode="auto">
          <a:xfrm rot="10800000">
            <a:off x="2709864" y="4332288"/>
            <a:ext cx="2251075" cy="577850"/>
          </a:xfrm>
          <a:prstGeom prst="block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</a:endParaRPr>
          </a:p>
        </p:txBody>
      </p:sp>
      <p:sp>
        <p:nvSpPr>
          <p:cNvPr id="129038" name="TextBox 41"/>
          <p:cNvSpPr txBox="1">
            <a:spLocks noChangeArrowheads="1"/>
          </p:cNvSpPr>
          <p:nvPr/>
        </p:nvSpPr>
        <p:spPr bwMode="auto">
          <a:xfrm>
            <a:off x="3403600" y="5392739"/>
            <a:ext cx="62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43" name="Block Arc 42"/>
          <p:cNvSpPr/>
          <p:nvPr/>
        </p:nvSpPr>
        <p:spPr bwMode="auto">
          <a:xfrm rot="10800000">
            <a:off x="5037138" y="4340225"/>
            <a:ext cx="1447800" cy="579438"/>
          </a:xfrm>
          <a:prstGeom prst="block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</a:endParaRPr>
          </a:p>
        </p:txBody>
      </p:sp>
      <p:sp>
        <p:nvSpPr>
          <p:cNvPr id="129040" name="TextBox 43"/>
          <p:cNvSpPr txBox="1">
            <a:spLocks noChangeArrowheads="1"/>
          </p:cNvSpPr>
          <p:nvPr/>
        </p:nvSpPr>
        <p:spPr bwMode="auto">
          <a:xfrm>
            <a:off x="4859339" y="5384800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hourly</a:t>
            </a:r>
          </a:p>
        </p:txBody>
      </p:sp>
      <p:sp>
        <p:nvSpPr>
          <p:cNvPr id="129041" name="TextBox 44"/>
          <p:cNvSpPr txBox="1">
            <a:spLocks noChangeArrowheads="1"/>
          </p:cNvSpPr>
          <p:nvPr/>
        </p:nvSpPr>
        <p:spPr bwMode="auto">
          <a:xfrm>
            <a:off x="6629401" y="5392739"/>
            <a:ext cx="220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contractors</a:t>
            </a:r>
          </a:p>
        </p:txBody>
      </p:sp>
      <p:sp>
        <p:nvSpPr>
          <p:cNvPr id="46" name="Block Arc 45"/>
          <p:cNvSpPr/>
          <p:nvPr/>
        </p:nvSpPr>
        <p:spPr bwMode="auto">
          <a:xfrm rot="10800000">
            <a:off x="7231064" y="4340225"/>
            <a:ext cx="642937" cy="579438"/>
          </a:xfrm>
          <a:prstGeom prst="block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Book Antiqua" charset="0"/>
            </a:endParaRPr>
          </a:p>
        </p:txBody>
      </p:sp>
      <p:sp>
        <p:nvSpPr>
          <p:cNvPr id="129043" name="Double Bracket 46"/>
          <p:cNvSpPr>
            <a:spLocks noChangeArrowheads="1"/>
          </p:cNvSpPr>
          <p:nvPr/>
        </p:nvSpPr>
        <p:spPr bwMode="auto">
          <a:xfrm>
            <a:off x="1752600" y="271464"/>
            <a:ext cx="8636000" cy="6035675"/>
          </a:xfrm>
          <a:prstGeom prst="bracketPair">
            <a:avLst>
              <a:gd name="adj" fmla="val 16667"/>
            </a:avLst>
          </a:prstGeom>
          <a:noFill/>
          <a:ln w="50800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9044" name="Straight Connector 48"/>
          <p:cNvCxnSpPr>
            <a:cxnSpLocks noChangeShapeType="1"/>
          </p:cNvCxnSpPr>
          <p:nvPr/>
        </p:nvCxnSpPr>
        <p:spPr bwMode="auto">
          <a:xfrm flipV="1">
            <a:off x="6454776" y="3627438"/>
            <a:ext cx="798513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45" name="Straight Connector 51"/>
          <p:cNvCxnSpPr>
            <a:cxnSpLocks noChangeShapeType="1"/>
          </p:cNvCxnSpPr>
          <p:nvPr/>
        </p:nvCxnSpPr>
        <p:spPr bwMode="auto">
          <a:xfrm flipV="1">
            <a:off x="6451601" y="4198938"/>
            <a:ext cx="798513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046" name="TextBox 52"/>
          <p:cNvSpPr txBox="1">
            <a:spLocks noChangeArrowheads="1"/>
          </p:cNvSpPr>
          <p:nvPr/>
        </p:nvSpPr>
        <p:spPr bwMode="auto">
          <a:xfrm>
            <a:off x="6553201" y="3527425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9047" name="TextBox 53"/>
          <p:cNvSpPr txBox="1">
            <a:spLocks noChangeArrowheads="1"/>
          </p:cNvSpPr>
          <p:nvPr/>
        </p:nvSpPr>
        <p:spPr bwMode="auto">
          <a:xfrm>
            <a:off x="6581776" y="4256088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129048" name="Group 59"/>
          <p:cNvGrpSpPr>
            <a:grpSpLocks/>
          </p:cNvGrpSpPr>
          <p:nvPr/>
        </p:nvGrpSpPr>
        <p:grpSpPr bwMode="auto">
          <a:xfrm>
            <a:off x="2020888" y="3617913"/>
            <a:ext cx="639762" cy="569912"/>
            <a:chOff x="6529941" y="3617383"/>
            <a:chExt cx="639763" cy="569913"/>
          </a:xfrm>
        </p:grpSpPr>
        <p:sp>
          <p:nvSpPr>
            <p:cNvPr id="129050" name="Rectangle 75"/>
            <p:cNvSpPr>
              <a:spLocks noChangeArrowheads="1"/>
            </p:cNvSpPr>
            <p:nvPr/>
          </p:nvSpPr>
          <p:spPr bwMode="auto">
            <a:xfrm>
              <a:off x="6529941" y="3617383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u="sng"/>
            </a:p>
          </p:txBody>
        </p:sp>
        <p:sp>
          <p:nvSpPr>
            <p:cNvPr id="129051" name="Rectangle 76"/>
            <p:cNvSpPr>
              <a:spLocks noChangeArrowheads="1"/>
            </p:cNvSpPr>
            <p:nvPr/>
          </p:nvSpPr>
          <p:spPr bwMode="auto">
            <a:xfrm>
              <a:off x="6529941" y="3760258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u="sng"/>
            </a:p>
          </p:txBody>
        </p:sp>
        <p:sp>
          <p:nvSpPr>
            <p:cNvPr id="129052" name="Rectangle 77"/>
            <p:cNvSpPr>
              <a:spLocks noChangeArrowheads="1"/>
            </p:cNvSpPr>
            <p:nvPr/>
          </p:nvSpPr>
          <p:spPr bwMode="auto">
            <a:xfrm>
              <a:off x="6529941" y="3903133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u="sng"/>
            </a:p>
          </p:txBody>
        </p:sp>
        <p:sp>
          <p:nvSpPr>
            <p:cNvPr id="129053" name="Rectangle 78"/>
            <p:cNvSpPr>
              <a:spLocks noChangeArrowheads="1"/>
            </p:cNvSpPr>
            <p:nvPr/>
          </p:nvSpPr>
          <p:spPr bwMode="auto">
            <a:xfrm>
              <a:off x="6529941" y="4046008"/>
              <a:ext cx="639763" cy="14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u="sng"/>
            </a:p>
          </p:txBody>
        </p:sp>
      </p:grpSp>
      <p:sp>
        <p:nvSpPr>
          <p:cNvPr id="129049" name="TextBox 60"/>
          <p:cNvSpPr txBox="1">
            <a:spLocks noChangeArrowheads="1"/>
          </p:cNvSpPr>
          <p:nvPr/>
        </p:nvSpPr>
        <p:spPr bwMode="auto">
          <a:xfrm>
            <a:off x="1930400" y="2247900"/>
            <a:ext cx="120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</a:rPr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805647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F5D135C6-33AC-4274-BD2D-E94FBC133A9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outline: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entities</a:t>
            </a:r>
          </a:p>
          <a:p>
            <a:r>
              <a:rPr lang="en-US" altLang="en-US"/>
              <a:t>weak entities</a:t>
            </a:r>
          </a:p>
          <a:p>
            <a:r>
              <a:rPr lang="en-US" altLang="en-US"/>
              <a:t>(binary) relationships</a:t>
            </a:r>
          </a:p>
          <a:p>
            <a:pPr lvl="1"/>
            <a:r>
              <a:rPr lang="en-US" altLang="en-US"/>
              <a:t>1-to-1, 1-to-many, etc</a:t>
            </a:r>
          </a:p>
          <a:p>
            <a:pPr lvl="1"/>
            <a:r>
              <a:rPr lang="en-US" altLang="en-US"/>
              <a:t>total/partial participation</a:t>
            </a:r>
          </a:p>
          <a:p>
            <a:r>
              <a:rPr lang="en-US" altLang="en-US"/>
              <a:t>ternary relationships</a:t>
            </a:r>
          </a:p>
          <a:p>
            <a:r>
              <a:rPr lang="en-US" altLang="en-US"/>
              <a:t>ISA-hierarchies</a:t>
            </a:r>
          </a:p>
          <a:p>
            <a:r>
              <a:rPr lang="en-US" altLang="en-US"/>
              <a:t>aggregation</a:t>
            </a:r>
          </a:p>
        </p:txBody>
      </p:sp>
      <p:sp>
        <p:nvSpPr>
          <p:cNvPr id="130052" name="Freeform 4"/>
          <p:cNvSpPr>
            <a:spLocks/>
          </p:cNvSpPr>
          <p:nvPr/>
        </p:nvSpPr>
        <p:spPr bwMode="auto">
          <a:xfrm>
            <a:off x="2276476" y="1906589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3" name="Freeform 5"/>
          <p:cNvSpPr>
            <a:spLocks/>
          </p:cNvSpPr>
          <p:nvPr/>
        </p:nvSpPr>
        <p:spPr bwMode="auto">
          <a:xfrm>
            <a:off x="2778126" y="3211514"/>
            <a:ext cx="334963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Freeform 6"/>
          <p:cNvSpPr>
            <a:spLocks/>
          </p:cNvSpPr>
          <p:nvPr/>
        </p:nvSpPr>
        <p:spPr bwMode="auto">
          <a:xfrm>
            <a:off x="2773363" y="3590926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1952625" y="4302126"/>
            <a:ext cx="317500" cy="200025"/>
          </a:xfrm>
          <a:prstGeom prst="rightArrow">
            <a:avLst>
              <a:gd name="adj1" fmla="val 50000"/>
              <a:gd name="adj2" fmla="val 39683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0056" name="Freeform 8"/>
          <p:cNvSpPr>
            <a:spLocks/>
          </p:cNvSpPr>
          <p:nvPr/>
        </p:nvSpPr>
        <p:spPr bwMode="auto">
          <a:xfrm>
            <a:off x="2284413" y="2306639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Freeform 9"/>
          <p:cNvSpPr>
            <a:spLocks/>
          </p:cNvSpPr>
          <p:nvPr/>
        </p:nvSpPr>
        <p:spPr bwMode="auto">
          <a:xfrm>
            <a:off x="2312988" y="2727326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Freeform 10"/>
          <p:cNvSpPr>
            <a:spLocks/>
          </p:cNvSpPr>
          <p:nvPr/>
        </p:nvSpPr>
        <p:spPr bwMode="auto">
          <a:xfrm>
            <a:off x="2259013" y="4524376"/>
            <a:ext cx="334962" cy="384175"/>
          </a:xfrm>
          <a:custGeom>
            <a:avLst/>
            <a:gdLst>
              <a:gd name="T0" fmla="*/ 0 w 242"/>
              <a:gd name="T1" fmla="*/ 2147483647 h 347"/>
              <a:gd name="T2" fmla="*/ 2147483647 w 242"/>
              <a:gd name="T3" fmla="*/ 2147483647 h 347"/>
              <a:gd name="T4" fmla="*/ 2147483647 w 242"/>
              <a:gd name="T5" fmla="*/ 0 h 347"/>
              <a:gd name="T6" fmla="*/ 2147483647 w 242"/>
              <a:gd name="T7" fmla="*/ 2147483647 h 347"/>
              <a:gd name="T8" fmla="*/ 0 w 242"/>
              <a:gd name="T9" fmla="*/ 2147483647 h 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347"/>
              <a:gd name="T17" fmla="*/ 242 w 242"/>
              <a:gd name="T18" fmla="*/ 347 h 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347">
                <a:moveTo>
                  <a:pt x="0" y="189"/>
                </a:moveTo>
                <a:lnTo>
                  <a:pt x="52" y="347"/>
                </a:lnTo>
                <a:lnTo>
                  <a:pt x="242" y="0"/>
                </a:lnTo>
                <a:lnTo>
                  <a:pt x="63" y="231"/>
                </a:lnTo>
                <a:lnTo>
                  <a:pt x="0" y="18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0059" name="Picture 11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2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E75E61C2-679B-4BAA-BC3F-2EA5B0DDD82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Ternary relationships; aggregation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rare</a:t>
            </a:r>
          </a:p>
          <a:p>
            <a:r>
              <a:rPr lang="en-US" altLang="en-US"/>
              <a:t>keep keys of all participating entity sets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(or:  avoid such situations:</a:t>
            </a:r>
          </a:p>
          <a:p>
            <a:pPr lvl="1">
              <a:buFontTx/>
              <a:buNone/>
            </a:pPr>
            <a:r>
              <a:rPr lang="en-US" altLang="en-US"/>
              <a:t>break into 2-way relationships or</a:t>
            </a:r>
          </a:p>
          <a:p>
            <a:pPr lvl="1">
              <a:buFontTx/>
              <a:buNone/>
            </a:pPr>
            <a:r>
              <a:rPr lang="en-US" altLang="en-US"/>
              <a:t>add an auto-generated key</a:t>
            </a:r>
          </a:p>
          <a:p>
            <a:pPr>
              <a:buFontTx/>
              <a:buNone/>
            </a:pPr>
            <a:r>
              <a:rPr lang="en-US" altLang="en-US"/>
              <a:t>)</a:t>
            </a:r>
          </a:p>
        </p:txBody>
      </p:sp>
      <p:grpSp>
        <p:nvGrpSpPr>
          <p:cNvPr id="131076" name="Group 14"/>
          <p:cNvGrpSpPr>
            <a:grpSpLocks noChangeAspect="1"/>
          </p:cNvGrpSpPr>
          <p:nvPr/>
        </p:nvGrpSpPr>
        <p:grpSpPr bwMode="auto">
          <a:xfrm>
            <a:off x="8089900" y="3594100"/>
            <a:ext cx="1270000" cy="654050"/>
            <a:chOff x="6032500" y="3886200"/>
            <a:chExt cx="2540000" cy="1308100"/>
          </a:xfrm>
        </p:grpSpPr>
        <p:sp>
          <p:nvSpPr>
            <p:cNvPr id="131092" name="Rectangle 4"/>
            <p:cNvSpPr>
              <a:spLocks noChangeArrowheads="1"/>
            </p:cNvSpPr>
            <p:nvPr/>
          </p:nvSpPr>
          <p:spPr bwMode="auto">
            <a:xfrm>
              <a:off x="6032500" y="3886200"/>
              <a:ext cx="647700" cy="40640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93" name="Rectangle 5"/>
            <p:cNvSpPr>
              <a:spLocks noChangeArrowheads="1"/>
            </p:cNvSpPr>
            <p:nvPr/>
          </p:nvSpPr>
          <p:spPr bwMode="auto">
            <a:xfrm>
              <a:off x="7035800" y="4787900"/>
              <a:ext cx="647700" cy="40640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94" name="Rectangle 6"/>
            <p:cNvSpPr>
              <a:spLocks noChangeArrowheads="1"/>
            </p:cNvSpPr>
            <p:nvPr/>
          </p:nvSpPr>
          <p:spPr bwMode="auto">
            <a:xfrm>
              <a:off x="7924800" y="3886200"/>
              <a:ext cx="647700" cy="406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95" name="Diamond 7"/>
            <p:cNvSpPr>
              <a:spLocks noChangeArrowheads="1"/>
            </p:cNvSpPr>
            <p:nvPr/>
          </p:nvSpPr>
          <p:spPr bwMode="auto">
            <a:xfrm>
              <a:off x="7137400" y="3886200"/>
              <a:ext cx="431800" cy="406400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1096" name="Straight Connector 9"/>
            <p:cNvCxnSpPr>
              <a:cxnSpLocks noChangeShapeType="1"/>
              <a:stCxn id="131095" idx="1"/>
              <a:endCxn id="131092" idx="3"/>
            </p:cNvCxnSpPr>
            <p:nvPr/>
          </p:nvCxnSpPr>
          <p:spPr bwMode="auto">
            <a:xfrm rot="10800000">
              <a:off x="6680200" y="4089400"/>
              <a:ext cx="4572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97" name="Straight Connector 11"/>
            <p:cNvCxnSpPr>
              <a:cxnSpLocks noChangeShapeType="1"/>
              <a:stCxn id="131095" idx="3"/>
              <a:endCxn id="131094" idx="1"/>
            </p:cNvCxnSpPr>
            <p:nvPr/>
          </p:nvCxnSpPr>
          <p:spPr bwMode="auto">
            <a:xfrm>
              <a:off x="7569200" y="4089400"/>
              <a:ext cx="3556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98" name="Straight Connector 13"/>
            <p:cNvCxnSpPr>
              <a:cxnSpLocks noChangeShapeType="1"/>
              <a:stCxn id="131095" idx="2"/>
              <a:endCxn id="131093" idx="0"/>
            </p:cNvCxnSpPr>
            <p:nvPr/>
          </p:nvCxnSpPr>
          <p:spPr bwMode="auto">
            <a:xfrm rot="16200000" flipH="1">
              <a:off x="7108825" y="4537075"/>
              <a:ext cx="495300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1077" name="Group 40"/>
          <p:cNvGrpSpPr>
            <a:grpSpLocks/>
          </p:cNvGrpSpPr>
          <p:nvPr/>
        </p:nvGrpSpPr>
        <p:grpSpPr bwMode="auto">
          <a:xfrm>
            <a:off x="7502526" y="5016500"/>
            <a:ext cx="2365375" cy="971550"/>
            <a:chOff x="5407025" y="5194300"/>
            <a:chExt cx="2365375" cy="971550"/>
          </a:xfrm>
        </p:grpSpPr>
        <p:sp>
          <p:nvSpPr>
            <p:cNvPr id="131079" name="Rectangle 16"/>
            <p:cNvSpPr>
              <a:spLocks noChangeArrowheads="1"/>
            </p:cNvSpPr>
            <p:nvPr/>
          </p:nvSpPr>
          <p:spPr bwMode="auto">
            <a:xfrm>
              <a:off x="5407025" y="5194300"/>
              <a:ext cx="323850" cy="20320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0" name="Rectangle 17"/>
            <p:cNvSpPr>
              <a:spLocks noChangeArrowheads="1"/>
            </p:cNvSpPr>
            <p:nvPr/>
          </p:nvSpPr>
          <p:spPr bwMode="auto">
            <a:xfrm>
              <a:off x="6499225" y="5962650"/>
              <a:ext cx="323850" cy="20320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1" name="Rectangle 18"/>
            <p:cNvSpPr>
              <a:spLocks noChangeArrowheads="1"/>
            </p:cNvSpPr>
            <p:nvPr/>
          </p:nvSpPr>
          <p:spPr bwMode="auto">
            <a:xfrm>
              <a:off x="7448550" y="5194300"/>
              <a:ext cx="323850" cy="2032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2" name="Rectangle 23"/>
            <p:cNvSpPr>
              <a:spLocks noChangeArrowheads="1"/>
            </p:cNvSpPr>
            <p:nvPr/>
          </p:nvSpPr>
          <p:spPr bwMode="auto">
            <a:xfrm>
              <a:off x="6499225" y="5194300"/>
              <a:ext cx="323850" cy="203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3" name="Diamond 24"/>
            <p:cNvSpPr>
              <a:spLocks noChangeArrowheads="1"/>
            </p:cNvSpPr>
            <p:nvPr/>
          </p:nvSpPr>
          <p:spPr bwMode="auto">
            <a:xfrm>
              <a:off x="5991225" y="5194300"/>
              <a:ext cx="215900" cy="203200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4" name="Diamond 25"/>
            <p:cNvSpPr>
              <a:spLocks noChangeArrowheads="1"/>
            </p:cNvSpPr>
            <p:nvPr/>
          </p:nvSpPr>
          <p:spPr bwMode="auto">
            <a:xfrm>
              <a:off x="7051675" y="5194300"/>
              <a:ext cx="215900" cy="203200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085" name="Diamond 26"/>
            <p:cNvSpPr>
              <a:spLocks noChangeArrowheads="1"/>
            </p:cNvSpPr>
            <p:nvPr/>
          </p:nvSpPr>
          <p:spPr bwMode="auto">
            <a:xfrm>
              <a:off x="6553200" y="5540375"/>
              <a:ext cx="215900" cy="203200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CF0E30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1086" name="Straight Connector 28"/>
            <p:cNvCxnSpPr>
              <a:cxnSpLocks noChangeShapeType="1"/>
              <a:stCxn id="131083" idx="1"/>
              <a:endCxn id="131079" idx="3"/>
            </p:cNvCxnSpPr>
            <p:nvPr/>
          </p:nvCxnSpPr>
          <p:spPr bwMode="auto">
            <a:xfrm rot="10800000">
              <a:off x="5730875" y="5295900"/>
              <a:ext cx="26035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87" name="Straight Connector 30"/>
            <p:cNvCxnSpPr>
              <a:cxnSpLocks noChangeShapeType="1"/>
              <a:stCxn id="131083" idx="3"/>
              <a:endCxn id="131082" idx="1"/>
            </p:cNvCxnSpPr>
            <p:nvPr/>
          </p:nvCxnSpPr>
          <p:spPr bwMode="auto">
            <a:xfrm>
              <a:off x="6207125" y="5295900"/>
              <a:ext cx="2921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88" name="Straight Connector 32"/>
            <p:cNvCxnSpPr>
              <a:cxnSpLocks noChangeShapeType="1"/>
              <a:stCxn id="131084" idx="1"/>
              <a:endCxn id="131082" idx="3"/>
            </p:cNvCxnSpPr>
            <p:nvPr/>
          </p:nvCxnSpPr>
          <p:spPr bwMode="auto">
            <a:xfrm rot="10800000">
              <a:off x="6823075" y="5295900"/>
              <a:ext cx="2286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89" name="Straight Connector 34"/>
            <p:cNvCxnSpPr>
              <a:cxnSpLocks noChangeShapeType="1"/>
              <a:stCxn id="131084" idx="3"/>
              <a:endCxn id="131081" idx="1"/>
            </p:cNvCxnSpPr>
            <p:nvPr/>
          </p:nvCxnSpPr>
          <p:spPr bwMode="auto">
            <a:xfrm>
              <a:off x="7267575" y="5295900"/>
              <a:ext cx="1809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90" name="Straight Connector 36"/>
            <p:cNvCxnSpPr>
              <a:cxnSpLocks noChangeShapeType="1"/>
              <a:stCxn id="131085" idx="0"/>
              <a:endCxn id="131082" idx="2"/>
            </p:cNvCxnSpPr>
            <p:nvPr/>
          </p:nvCxnSpPr>
          <p:spPr bwMode="auto">
            <a:xfrm rot="5400000" flipH="1" flipV="1">
              <a:off x="6589713" y="5468938"/>
              <a:ext cx="1428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091" name="Straight Connector 39"/>
            <p:cNvCxnSpPr>
              <a:cxnSpLocks noChangeShapeType="1"/>
              <a:stCxn id="131080" idx="0"/>
              <a:endCxn id="131085" idx="2"/>
            </p:cNvCxnSpPr>
            <p:nvPr/>
          </p:nvCxnSpPr>
          <p:spPr bwMode="auto">
            <a:xfrm rot="5400000" flipH="1" flipV="1">
              <a:off x="6551613" y="5853113"/>
              <a:ext cx="2190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1078" name="Down Arrow 41"/>
          <p:cNvSpPr>
            <a:spLocks noChangeArrowheads="1"/>
          </p:cNvSpPr>
          <p:nvPr/>
        </p:nvSpPr>
        <p:spPr bwMode="auto">
          <a:xfrm>
            <a:off x="8674100" y="4548188"/>
            <a:ext cx="190500" cy="29051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712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BA742E8-F7F3-40C7-8BD0-99E63F1CCC0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Roadmap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Introduction</a:t>
            </a:r>
          </a:p>
          <a:p>
            <a:r>
              <a:rPr lang="en-US" altLang="en-US" sz="2800"/>
              <a:t>Integrity constraints (IC)</a:t>
            </a:r>
          </a:p>
          <a:p>
            <a:r>
              <a:rPr lang="en-US" altLang="en-US" sz="2800"/>
              <a:t>Enforcing IC</a:t>
            </a:r>
          </a:p>
          <a:p>
            <a:r>
              <a:rPr lang="en-US" altLang="en-US" sz="2800"/>
              <a:t>Querying Relational Data</a:t>
            </a:r>
          </a:p>
          <a:p>
            <a:r>
              <a:rPr lang="en-US" altLang="en-US" sz="2800"/>
              <a:t>ER to tables</a:t>
            </a:r>
          </a:p>
          <a:p>
            <a:r>
              <a:rPr lang="en-US" altLang="en-US" sz="2800">
                <a:solidFill>
                  <a:schemeClr val="folHlink"/>
                </a:solidFill>
              </a:rPr>
              <a:t>Intro to Views</a:t>
            </a:r>
            <a:endParaRPr lang="en-US" altLang="en-US" sz="2800"/>
          </a:p>
          <a:p>
            <a:r>
              <a:rPr lang="en-US" altLang="en-US" sz="2800"/>
              <a:t>Destroying/altering tables</a:t>
            </a:r>
            <a:endParaRPr lang="en-US" altLang="en-US"/>
          </a:p>
        </p:txBody>
      </p:sp>
      <p:pic>
        <p:nvPicPr>
          <p:cNvPr id="132100" name="Picture 4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483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10DA839-985F-4DC4-A675-DF9BD6B1BD0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Virtual tables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b="0">
                <a:latin typeface="Lucida Console" panose="020B0609040504020204" pitchFamily="49" charset="0"/>
              </a:rPr>
              <a:t>CREATE VIEW YoungActiveStudents(name,grade)</a:t>
            </a:r>
          </a:p>
          <a:p>
            <a:pPr>
              <a:buFontTx/>
              <a:buNone/>
            </a:pPr>
            <a:r>
              <a:rPr lang="en-US" altLang="en-US" b="0">
                <a:latin typeface="Lucida Console" panose="020B0609040504020204" pitchFamily="49" charset="0"/>
              </a:rPr>
              <a:t>		AS SELECT S.name, E.grade</a:t>
            </a:r>
          </a:p>
          <a:p>
            <a:pPr>
              <a:buFontTx/>
              <a:buNone/>
            </a:pPr>
            <a:r>
              <a:rPr lang="en-US" altLang="en-US" b="0">
                <a:latin typeface="Lucida Console" panose="020B0609040504020204" pitchFamily="49" charset="0"/>
              </a:rPr>
              <a:t>		FROM Students S, Enrolled E</a:t>
            </a:r>
          </a:p>
          <a:p>
            <a:pPr>
              <a:buFontTx/>
              <a:buNone/>
            </a:pPr>
            <a:r>
              <a:rPr lang="en-US" altLang="en-US" b="0">
                <a:latin typeface="Lucida Console" panose="020B0609040504020204" pitchFamily="49" charset="0"/>
              </a:rPr>
              <a:t>		WHERE S.sid=E.sid and S.age&lt;21</a:t>
            </a:r>
          </a:p>
          <a:p>
            <a:r>
              <a:rPr lang="en-US" altLang="en-US" b="0">
                <a:latin typeface="Lucida Console" panose="020B0609040504020204" pitchFamily="49" charset="0"/>
              </a:rPr>
              <a:t>DROP VIEW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727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3357169-8D5D-46C4-8AEF-9D3FD36FEEC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Views and Security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DBA: grants authorization to a view for a user</a:t>
            </a:r>
          </a:p>
          <a:p>
            <a:r>
              <a:rPr lang="en-US" altLang="en-US" sz="2800"/>
              <a:t>user can only see the view - nothing else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66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6DA8B14F-D489-484F-8425-0EEF3A2F400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Roadmap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  <a:p>
            <a:r>
              <a:rPr lang="en-US" altLang="en-US"/>
              <a:t>Integrity constraints (IC)</a:t>
            </a:r>
          </a:p>
          <a:p>
            <a:r>
              <a:rPr lang="en-US" altLang="en-US"/>
              <a:t>Enforcing IC</a:t>
            </a:r>
          </a:p>
          <a:p>
            <a:r>
              <a:rPr lang="en-US" altLang="en-US"/>
              <a:t>Querying Relational Data</a:t>
            </a:r>
          </a:p>
          <a:p>
            <a:r>
              <a:rPr lang="en-US" altLang="en-US"/>
              <a:t>ER to tables</a:t>
            </a:r>
          </a:p>
          <a:p>
            <a:r>
              <a:rPr lang="en-US" altLang="en-US"/>
              <a:t>Intro to Views</a:t>
            </a:r>
          </a:p>
          <a:p>
            <a:r>
              <a:rPr lang="en-US" altLang="en-US">
                <a:solidFill>
                  <a:schemeClr val="folHlink"/>
                </a:solidFill>
              </a:rPr>
              <a:t>Destroying/altering tables</a:t>
            </a:r>
            <a:endParaRPr lang="en-US" altLang="en-US"/>
          </a:p>
        </p:txBody>
      </p:sp>
      <p:pic>
        <p:nvPicPr>
          <p:cNvPr id="135172" name="Picture 4" descr="energygen-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3716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1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2BFDD0F2-D73B-4F07-81B7-3031E1542BA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153400" cy="4114800"/>
          </a:xfrm>
        </p:spPr>
        <p:txBody>
          <a:bodyPr/>
          <a:lstStyle/>
          <a:p>
            <a:r>
              <a:rPr lang="en-US" altLang="en-US" sz="2800"/>
              <a:t>SQL</a:t>
            </a:r>
            <a:r>
              <a:rPr lang="en-US" altLang="en-US" sz="2800" baseline="30000">
                <a:solidFill>
                  <a:schemeClr val="folHlink"/>
                </a:solidFill>
              </a:rPr>
              <a:t>*</a:t>
            </a:r>
            <a:r>
              <a:rPr lang="en-US" altLang="en-US" sz="2800"/>
              <a:t> (a.k.a. </a:t>
            </a:r>
            <a:r>
              <a:rPr lang="ja-JP" altLang="en-US" sz="2800"/>
              <a:t>“</a:t>
            </a:r>
            <a:r>
              <a:rPr lang="en-US" altLang="ja-JP" sz="2800"/>
              <a:t>Sequel</a:t>
            </a:r>
            <a:r>
              <a:rPr lang="ja-JP" altLang="en-US" sz="2800"/>
              <a:t>”</a:t>
            </a:r>
            <a:r>
              <a:rPr lang="en-US" altLang="ja-JP" sz="2800"/>
              <a:t>), standard language</a:t>
            </a:r>
          </a:p>
          <a:p>
            <a:r>
              <a:rPr lang="en-US" altLang="en-US" sz="2800"/>
              <a:t>Data Definition Language (</a:t>
            </a:r>
            <a:r>
              <a:rPr lang="en-US" altLang="en-US" sz="2800">
                <a:solidFill>
                  <a:schemeClr val="folHlink"/>
                </a:solidFill>
              </a:rPr>
              <a:t>DDL</a:t>
            </a:r>
            <a:r>
              <a:rPr lang="en-US" altLang="en-US" sz="2800"/>
              <a:t>)</a:t>
            </a:r>
          </a:p>
          <a:p>
            <a:pPr lvl="1"/>
            <a:r>
              <a:rPr lang="en-US" altLang="en-US" sz="2800"/>
              <a:t>create, modify, delete relations</a:t>
            </a:r>
          </a:p>
          <a:p>
            <a:pPr lvl="1"/>
            <a:r>
              <a:rPr lang="en-US" altLang="en-US" sz="2800"/>
              <a:t>specify constraints</a:t>
            </a:r>
          </a:p>
          <a:p>
            <a:pPr lvl="1"/>
            <a:r>
              <a:rPr lang="en-US" altLang="en-US" sz="2800"/>
              <a:t>administer users, security, etc.</a:t>
            </a:r>
          </a:p>
          <a:p>
            <a:pPr lvl="1"/>
            <a:r>
              <a:rPr lang="en-US" altLang="en-US" sz="2800"/>
              <a:t>E.g.: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300288" y="5359400"/>
            <a:ext cx="4868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/>
              <a:t>* Structured Query Language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885950" y="431800"/>
            <a:ext cx="8782050" cy="1143000"/>
          </a:xfrm>
        </p:spPr>
        <p:txBody>
          <a:bodyPr/>
          <a:lstStyle/>
          <a:p>
            <a:r>
              <a:rPr lang="en-US" altLang="en-US" sz="4000"/>
              <a:t>SQL - A language for Relational DBs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183064" y="4445001"/>
            <a:ext cx="593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create table student </a:t>
            </a:r>
          </a:p>
          <a:p>
            <a:r>
              <a:rPr lang="en-US" altLang="en-US" sz="2400" b="1">
                <a:solidFill>
                  <a:schemeClr val="tx1"/>
                </a:solidFill>
                <a:latin typeface="Lucida Console" panose="020B0609040504020204" pitchFamily="49" charset="0"/>
              </a:rPr>
              <a:t>    (ssn fixed, name char(20));</a:t>
            </a:r>
          </a:p>
        </p:txBody>
      </p:sp>
    </p:spTree>
    <p:extLst>
      <p:ext uri="{BB962C8B-B14F-4D97-AF65-F5344CB8AC3E}">
        <p14:creationId xmlns:p14="http://schemas.microsoft.com/office/powerpoint/2010/main" val="4006825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4CBC068D-3F34-4149-8A5B-198F4C1C939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 changes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Lucida Console" panose="020B0609040504020204" pitchFamily="49" charset="0"/>
              </a:rPr>
              <a:t>DROP TABLE</a:t>
            </a:r>
            <a:endParaRPr lang="en-US" altLang="en-US"/>
          </a:p>
          <a:p>
            <a:r>
              <a:rPr lang="en-US" altLang="en-US" sz="2800">
                <a:latin typeface="Lucida Console" panose="020B0609040504020204" pitchFamily="49" charset="0"/>
              </a:rPr>
              <a:t>ALTER TABLE</a:t>
            </a:r>
            <a:r>
              <a:rPr lang="en-US" altLang="en-US"/>
              <a:t>, e.g.</a:t>
            </a:r>
          </a:p>
          <a:p>
            <a:pPr lvl="1">
              <a:buFontTx/>
              <a:buNone/>
            </a:pPr>
            <a:r>
              <a:rPr lang="en-US" altLang="en-US">
                <a:latin typeface="Lucida Console" panose="020B0609040504020204" pitchFamily="49" charset="0"/>
              </a:rPr>
              <a:t>ALTER TABLE students</a:t>
            </a:r>
          </a:p>
          <a:p>
            <a:pPr lvl="1">
              <a:buFontTx/>
              <a:buNone/>
            </a:pPr>
            <a:r>
              <a:rPr lang="en-US" altLang="en-US">
                <a:latin typeface="Lucida Console" panose="020B0609040504020204" pitchFamily="49" charset="0"/>
              </a:rPr>
              <a:t>	ADD COLUMN maiden-name CHAR(10)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0859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D6E726F1-5407-4946-8D6D-DBCE0116275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7772400" cy="1143000"/>
          </a:xfrm>
          <a:noFill/>
        </p:spPr>
        <p:txBody>
          <a:bodyPr/>
          <a:lstStyle/>
          <a:p>
            <a:r>
              <a:rPr lang="en-US" altLang="en-US"/>
              <a:t>Relational Model: Summary</a:t>
            </a:r>
          </a:p>
        </p:txBody>
      </p:sp>
      <p:sp>
        <p:nvSpPr>
          <p:cNvPr id="137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8229600" cy="3231654"/>
          </a:xfrm>
          <a:noFill/>
        </p:spPr>
        <p:txBody>
          <a:bodyPr>
            <a:spAutoFit/>
          </a:bodyPr>
          <a:lstStyle/>
          <a:p>
            <a:r>
              <a:rPr lang="en-US" altLang="en-US" b="0"/>
              <a:t>A </a:t>
            </a:r>
            <a:r>
              <a:rPr lang="en-US" altLang="en-US"/>
              <a:t>tabular </a:t>
            </a:r>
            <a:r>
              <a:rPr lang="en-US" altLang="en-US" b="0"/>
              <a:t>representation of data.</a:t>
            </a:r>
          </a:p>
          <a:p>
            <a:r>
              <a:rPr lang="en-US" altLang="en-US" b="0"/>
              <a:t>Simple and intuitive; widely used</a:t>
            </a:r>
          </a:p>
          <a:p>
            <a:r>
              <a:rPr lang="en-US" altLang="en-US" b="0"/>
              <a:t>Integrity constraints can be specified by the DBA, based on customer specs.  DBMS checks for violations.  </a:t>
            </a:r>
          </a:p>
          <a:p>
            <a:pPr lvl="1"/>
            <a:r>
              <a:rPr lang="en-US" altLang="en-US"/>
              <a:t>Two important ICs: </a:t>
            </a:r>
            <a:r>
              <a:rPr lang="en-US" altLang="en-US" b="1"/>
              <a:t>primary </a:t>
            </a:r>
            <a:r>
              <a:rPr lang="en-US" altLang="en-US"/>
              <a:t>and </a:t>
            </a:r>
            <a:r>
              <a:rPr lang="en-US" altLang="en-US" b="1"/>
              <a:t>foreign </a:t>
            </a:r>
            <a:r>
              <a:rPr lang="en-US" altLang="en-US"/>
              <a:t>keys</a:t>
            </a:r>
          </a:p>
          <a:p>
            <a:pPr lvl="1"/>
            <a:r>
              <a:rPr lang="en-US" altLang="en-US"/>
              <a:t>also: </a:t>
            </a:r>
            <a:r>
              <a:rPr lang="en-US" altLang="en-US">
                <a:latin typeface="Arial" panose="020B0604020202020204" pitchFamily="34" charset="0"/>
              </a:rPr>
              <a:t>not null</a:t>
            </a:r>
            <a:r>
              <a:rPr lang="en-US" altLang="en-US"/>
              <a:t>, </a:t>
            </a:r>
            <a:r>
              <a:rPr lang="en-US" altLang="en-US">
                <a:latin typeface="Arial" panose="020B0604020202020204" pitchFamily="34" charset="0"/>
              </a:rPr>
              <a:t>unique</a:t>
            </a:r>
            <a:endParaRPr lang="en-US" altLang="en-US"/>
          </a:p>
          <a:p>
            <a:pPr lvl="1"/>
            <a:r>
              <a:rPr lang="en-US" altLang="en-US"/>
              <a:t>In addition, we </a:t>
            </a:r>
            <a:r>
              <a:rPr lang="en-US" altLang="en-US" i="1"/>
              <a:t>always</a:t>
            </a:r>
            <a:r>
              <a:rPr lang="en-US" altLang="en-US"/>
              <a:t> have domain constraints.</a:t>
            </a:r>
          </a:p>
          <a:p>
            <a:r>
              <a:rPr lang="en-US" altLang="en-US"/>
              <a:t>Mapping </a:t>
            </a:r>
            <a:r>
              <a:rPr lang="en-US" altLang="en-US" b="0"/>
              <a:t>from ER to Relational is (fairly) straightforward:</a:t>
            </a:r>
          </a:p>
        </p:txBody>
      </p:sp>
    </p:spTree>
    <p:extLst>
      <p:ext uri="{BB962C8B-B14F-4D97-AF65-F5344CB8AC3E}">
        <p14:creationId xmlns:p14="http://schemas.microsoft.com/office/powerpoint/2010/main" val="311086080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7C9DFD7C-2B30-4AB9-A2D3-679F2A6A4BD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- summary of basics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entities:</a:t>
            </a:r>
          </a:p>
          <a:p>
            <a:pPr lvl="1"/>
            <a:r>
              <a:rPr lang="en-US" altLang="en-US"/>
              <a:t>key -&gt; primary key</a:t>
            </a:r>
          </a:p>
          <a:p>
            <a:r>
              <a:rPr lang="en-US" altLang="en-US"/>
              <a:t>(binary) relationships:</a:t>
            </a:r>
          </a:p>
          <a:p>
            <a:pPr lvl="1"/>
            <a:r>
              <a:rPr lang="en-US" altLang="en-US"/>
              <a:t>get keys from all participating entities - pr. key:</a:t>
            </a:r>
          </a:p>
          <a:p>
            <a:pPr lvl="1"/>
            <a:r>
              <a:rPr lang="en-US" altLang="en-US"/>
              <a:t>1:1 -&gt; either key </a:t>
            </a:r>
          </a:p>
          <a:p>
            <a:pPr lvl="1"/>
            <a:r>
              <a:rPr lang="en-US" altLang="en-US"/>
              <a:t>1:N -&gt; the key of the </a:t>
            </a:r>
            <a:r>
              <a:rPr lang="ja-JP" altLang="en-US"/>
              <a:t>‘</a:t>
            </a:r>
            <a:r>
              <a:rPr lang="en-US" altLang="ja-JP"/>
              <a:t>N</a:t>
            </a:r>
            <a:r>
              <a:rPr lang="ja-JP" altLang="en-US"/>
              <a:t>’</a:t>
            </a:r>
            <a:r>
              <a:rPr lang="en-US" altLang="ja-JP"/>
              <a:t> part</a:t>
            </a:r>
          </a:p>
          <a:p>
            <a:pPr lvl="1"/>
            <a:r>
              <a:rPr lang="en-US" altLang="en-US"/>
              <a:t>M:N -&gt; both keys</a:t>
            </a:r>
          </a:p>
          <a:p>
            <a:r>
              <a:rPr lang="en-US" altLang="en-US"/>
              <a:t>weak entities:</a:t>
            </a:r>
          </a:p>
          <a:p>
            <a:pPr lvl="1"/>
            <a:r>
              <a:rPr lang="en-US" altLang="en-US"/>
              <a:t>strong key + partial key -&gt; primary key</a:t>
            </a:r>
          </a:p>
          <a:p>
            <a:pPr lvl="1"/>
            <a:r>
              <a:rPr lang="en-US" altLang="en-US"/>
              <a:t>..... ON DELETE CASCADE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9474200" y="2044700"/>
            <a:ext cx="723900" cy="3683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8245" name="Diamond 5"/>
          <p:cNvSpPr>
            <a:spLocks noChangeArrowheads="1"/>
          </p:cNvSpPr>
          <p:nvPr/>
        </p:nvSpPr>
        <p:spPr bwMode="auto">
          <a:xfrm>
            <a:off x="9652000" y="2870200"/>
            <a:ext cx="355600" cy="406400"/>
          </a:xfrm>
          <a:prstGeom prst="diamond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9474200" y="5626100"/>
            <a:ext cx="723900" cy="368300"/>
          </a:xfrm>
          <a:prstGeom prst="rect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99174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10373066-F8E6-43E1-BF9B-80AE0BD050E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to tables - summary of advanced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total/partial participation:</a:t>
            </a:r>
          </a:p>
          <a:p>
            <a:pPr lvl="1"/>
            <a:r>
              <a:rPr lang="en-US" altLang="en-US"/>
              <a:t>NOT NULL; ON DELETE NO ACTION</a:t>
            </a:r>
          </a:p>
          <a:p>
            <a:r>
              <a:rPr lang="en-US" altLang="en-US"/>
              <a:t>ternary relationships:</a:t>
            </a:r>
          </a:p>
          <a:p>
            <a:pPr lvl="1"/>
            <a:r>
              <a:rPr lang="en-US" altLang="en-US"/>
              <a:t>get keys from all; decide which one(s) -&gt; prim. key</a:t>
            </a:r>
          </a:p>
          <a:p>
            <a:r>
              <a:rPr lang="en-US" altLang="en-US"/>
              <a:t>aggregation: like relationships</a:t>
            </a:r>
          </a:p>
          <a:p>
            <a:r>
              <a:rPr lang="en-US" altLang="en-US"/>
              <a:t>ISA:</a:t>
            </a:r>
          </a:p>
          <a:p>
            <a:pPr lvl="1"/>
            <a:r>
              <a:rPr lang="en-US" altLang="en-US"/>
              <a:t>2 tables (</a:t>
            </a:r>
            <a:r>
              <a:rPr lang="ja-JP" altLang="en-US"/>
              <a:t>‘</a:t>
            </a:r>
            <a:r>
              <a:rPr lang="en-US" altLang="ja-JP"/>
              <a:t>total coverage</a:t>
            </a:r>
            <a:r>
              <a:rPr lang="ja-JP" altLang="en-US"/>
              <a:t>’</a:t>
            </a:r>
            <a:r>
              <a:rPr lang="en-US" altLang="ja-JP"/>
              <a:t>)</a:t>
            </a:r>
          </a:p>
          <a:p>
            <a:pPr lvl="1"/>
            <a:r>
              <a:rPr lang="en-US" altLang="en-US"/>
              <a:t>3 tables (most general)</a:t>
            </a:r>
          </a:p>
        </p:txBody>
      </p:sp>
      <p:sp>
        <p:nvSpPr>
          <p:cNvPr id="139268" name="Diamond 4"/>
          <p:cNvSpPr>
            <a:spLocks noChangeArrowheads="1"/>
          </p:cNvSpPr>
          <p:nvPr/>
        </p:nvSpPr>
        <p:spPr bwMode="auto">
          <a:xfrm>
            <a:off x="9652000" y="2374900"/>
            <a:ext cx="355600" cy="406400"/>
          </a:xfrm>
          <a:prstGeom prst="diamond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9269" name="Straight Connector 6"/>
          <p:cNvCxnSpPr>
            <a:cxnSpLocks noChangeShapeType="1"/>
            <a:stCxn id="139268" idx="1"/>
          </p:cNvCxnSpPr>
          <p:nvPr/>
        </p:nvCxnSpPr>
        <p:spPr bwMode="auto">
          <a:xfrm rot="10800000">
            <a:off x="9067800" y="2578100"/>
            <a:ext cx="584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270" name="Straight Arrow Connector 8"/>
          <p:cNvCxnSpPr>
            <a:cxnSpLocks noChangeShapeType="1"/>
            <a:stCxn id="139268" idx="3"/>
          </p:cNvCxnSpPr>
          <p:nvPr/>
        </p:nvCxnSpPr>
        <p:spPr bwMode="auto">
          <a:xfrm>
            <a:off x="10007600" y="2578100"/>
            <a:ext cx="495300" cy="127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271" name="Isosceles Triangle 9"/>
          <p:cNvSpPr>
            <a:spLocks noChangeArrowheads="1"/>
          </p:cNvSpPr>
          <p:nvPr/>
        </p:nvSpPr>
        <p:spPr bwMode="auto">
          <a:xfrm>
            <a:off x="8928100" y="5499100"/>
            <a:ext cx="520700" cy="3556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8890000" y="4978400"/>
            <a:ext cx="584200" cy="2794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8502650" y="6096000"/>
            <a:ext cx="584200" cy="2794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9274" name="Rectangle 12"/>
          <p:cNvSpPr>
            <a:spLocks noChangeArrowheads="1"/>
          </p:cNvSpPr>
          <p:nvPr/>
        </p:nvSpPr>
        <p:spPr bwMode="auto">
          <a:xfrm>
            <a:off x="9245600" y="6096000"/>
            <a:ext cx="584200" cy="2794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9275" name="Straight Connector 16"/>
          <p:cNvCxnSpPr>
            <a:cxnSpLocks noChangeShapeType="1"/>
            <a:stCxn id="139271" idx="0"/>
          </p:cNvCxnSpPr>
          <p:nvPr/>
        </p:nvCxnSpPr>
        <p:spPr bwMode="auto">
          <a:xfrm rot="16200000" flipV="1">
            <a:off x="9077325" y="5387975"/>
            <a:ext cx="2159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276" name="Straight Connector 22"/>
          <p:cNvCxnSpPr>
            <a:cxnSpLocks noChangeShapeType="1"/>
            <a:stCxn id="139271" idx="4"/>
            <a:endCxn id="139274" idx="0"/>
          </p:cNvCxnSpPr>
          <p:nvPr/>
        </p:nvCxnSpPr>
        <p:spPr bwMode="auto">
          <a:xfrm rot="16200000" flipH="1">
            <a:off x="9372600" y="5930900"/>
            <a:ext cx="2413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277" name="Straight Connector 24"/>
          <p:cNvCxnSpPr>
            <a:cxnSpLocks noChangeShapeType="1"/>
            <a:stCxn id="139271" idx="2"/>
            <a:endCxn id="139273" idx="0"/>
          </p:cNvCxnSpPr>
          <p:nvPr/>
        </p:nvCxnSpPr>
        <p:spPr bwMode="auto">
          <a:xfrm rot="5400000">
            <a:off x="8740775" y="5908675"/>
            <a:ext cx="2413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278" name="TextBox 25"/>
          <p:cNvSpPr txBox="1">
            <a:spLocks noChangeArrowheads="1"/>
          </p:cNvSpPr>
          <p:nvPr/>
        </p:nvSpPr>
        <p:spPr bwMode="auto">
          <a:xfrm>
            <a:off x="9001125" y="5622925"/>
            <a:ext cx="415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F0E30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</a:rPr>
              <a:t>ISA</a:t>
            </a:r>
          </a:p>
        </p:txBody>
      </p:sp>
    </p:spTree>
    <p:extLst>
      <p:ext uri="{BB962C8B-B14F-4D97-AF65-F5344CB8AC3E}">
        <p14:creationId xmlns:p14="http://schemas.microsoft.com/office/powerpoint/2010/main" val="119783193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4089</Words>
  <Application>Microsoft Office PowerPoint</Application>
  <PresentationFormat>Widescreen</PresentationFormat>
  <Paragraphs>1034</Paragraphs>
  <Slides>93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7" baseType="lpstr">
      <vt:lpstr>MS PGothic</vt:lpstr>
      <vt:lpstr>MS PGothic</vt:lpstr>
      <vt:lpstr>Arial</vt:lpstr>
      <vt:lpstr>Book Antiqua</vt:lpstr>
      <vt:lpstr>Calibri</vt:lpstr>
      <vt:lpstr>Century Gothic</vt:lpstr>
      <vt:lpstr>Lucida Console</vt:lpstr>
      <vt:lpstr>メイリオ</vt:lpstr>
      <vt:lpstr>Tahoma</vt:lpstr>
      <vt:lpstr>Times New Roman</vt:lpstr>
      <vt:lpstr>Wingdings 3</vt:lpstr>
      <vt:lpstr>Ion</vt:lpstr>
      <vt:lpstr>Microsoft Word 97 - 2004 Document</vt:lpstr>
      <vt:lpstr>Microsoft Word Document</vt:lpstr>
      <vt:lpstr>PowerPoint Presentation</vt:lpstr>
      <vt:lpstr>Relational Databases</vt:lpstr>
      <vt:lpstr>Roadmap</vt:lpstr>
      <vt:lpstr>Why Study the Relational, a.k.a. “SQL” Model? </vt:lpstr>
      <vt:lpstr>Relational Database: Definitions</vt:lpstr>
      <vt:lpstr>Relational Database: Definitions</vt:lpstr>
      <vt:lpstr>Relational Database: Definitions</vt:lpstr>
      <vt:lpstr>Ex: Instance of Students Relation</vt:lpstr>
      <vt:lpstr>SQL - A language for Relational DBs</vt:lpstr>
      <vt:lpstr>SQL - A language for Relational DBs</vt:lpstr>
      <vt:lpstr>SQL Overview</vt:lpstr>
      <vt:lpstr>SQL Overview</vt:lpstr>
      <vt:lpstr>Creating Relations in SQL</vt:lpstr>
      <vt:lpstr>Creating Relations in SQL</vt:lpstr>
      <vt:lpstr>Table Creation (continued)</vt:lpstr>
      <vt:lpstr>Adding and Deleting Tuples</vt:lpstr>
      <vt:lpstr>Adding and Deleting Tuples</vt:lpstr>
      <vt:lpstr>Roadmap</vt:lpstr>
      <vt:lpstr>Keys</vt:lpstr>
      <vt:lpstr>(Motivation: )</vt:lpstr>
      <vt:lpstr>Keys</vt:lpstr>
      <vt:lpstr>Primary Keys</vt:lpstr>
      <vt:lpstr>Primary Keys</vt:lpstr>
      <vt:lpstr>Primary Keys</vt:lpstr>
      <vt:lpstr>Primary Keys</vt:lpstr>
      <vt:lpstr>Primary Keys</vt:lpstr>
      <vt:lpstr>Syntax:</vt:lpstr>
      <vt:lpstr>Syntax:</vt:lpstr>
      <vt:lpstr>Drill:</vt:lpstr>
      <vt:lpstr>Drill:</vt:lpstr>
      <vt:lpstr>Primary and Candidate Keys in SQL</vt:lpstr>
      <vt:lpstr>Foreign Keys</vt:lpstr>
      <vt:lpstr>Foreign Keys, Referential Integrity</vt:lpstr>
      <vt:lpstr>Foreign Keys in SQL</vt:lpstr>
      <vt:lpstr>Foreign Keys in SQL</vt:lpstr>
      <vt:lpstr>Roadmap</vt:lpstr>
      <vt:lpstr>Enforcing Referential Integrity</vt:lpstr>
      <vt:lpstr>Enforcing Referential Integrity</vt:lpstr>
      <vt:lpstr>Enforcing Referential Integrity</vt:lpstr>
      <vt:lpstr>Enforcing Referential Integrity</vt:lpstr>
      <vt:lpstr>Enforcing Referential Integrity</vt:lpstr>
      <vt:lpstr>Integrity Constraints (ICs)</vt:lpstr>
      <vt:lpstr>Integrity Constraints (ICs)</vt:lpstr>
      <vt:lpstr>Where do ICs Come From?</vt:lpstr>
      <vt:lpstr>Where do ICs Come From?</vt:lpstr>
      <vt:lpstr>Where do ICs Come From?</vt:lpstr>
      <vt:lpstr>Where do ICs Come From?</vt:lpstr>
      <vt:lpstr>Roadmap</vt:lpstr>
      <vt:lpstr>ER to tables outline:</vt:lpstr>
      <vt:lpstr>Logical DB Design: ER to Relational</vt:lpstr>
      <vt:lpstr>Logical DB Design: ER to Relational</vt:lpstr>
      <vt:lpstr>Relationship Sets to Tables</vt:lpstr>
      <vt:lpstr>Relationship Sets to Tables</vt:lpstr>
      <vt:lpstr>Relationship Sets to Tables</vt:lpstr>
      <vt:lpstr>Review: Key Constraints in ER</vt:lpstr>
      <vt:lpstr>PowerPoint Presentation</vt:lpstr>
      <vt:lpstr>ER to tables - summary of basics</vt:lpstr>
      <vt:lpstr>A subtle point (1-to-many)</vt:lpstr>
      <vt:lpstr>Translating ER with Key Constraints</vt:lpstr>
      <vt:lpstr>Translating ER with Key Constraints</vt:lpstr>
      <vt:lpstr>Translating ER with Key Constraints</vt:lpstr>
      <vt:lpstr>Pros and cons?</vt:lpstr>
      <vt:lpstr>Drill:</vt:lpstr>
      <vt:lpstr>Drill:</vt:lpstr>
      <vt:lpstr>Rules:</vt:lpstr>
      <vt:lpstr>ER to tables outline:</vt:lpstr>
      <vt:lpstr>Review: Participation Constraints</vt:lpstr>
      <vt:lpstr>Participation Constraints in SQL</vt:lpstr>
      <vt:lpstr>Participation Constraints in SQL</vt:lpstr>
      <vt:lpstr>Participation Constraints in SQL</vt:lpstr>
      <vt:lpstr>Participation Constraints in SQL</vt:lpstr>
      <vt:lpstr>ER to tables outline:</vt:lpstr>
      <vt:lpstr>Review: Weak Entities</vt:lpstr>
      <vt:lpstr>Review: Weak Entities</vt:lpstr>
      <vt:lpstr>Translating Weak Entity Sets</vt:lpstr>
      <vt:lpstr>Translating Weak Entity Sets</vt:lpstr>
      <vt:lpstr>ER to tables outline:</vt:lpstr>
      <vt:lpstr>Review: ISA Hierarchies</vt:lpstr>
      <vt:lpstr>Drill:</vt:lpstr>
      <vt:lpstr>Translating ISA Hierarchies to Relations</vt:lpstr>
      <vt:lpstr>Translating ISA Hierarchies to Relations</vt:lpstr>
      <vt:lpstr>Not in book – why NOT 1 table + nulls?</vt:lpstr>
      <vt:lpstr>Not in book – why NOT 1 table + nulls?</vt:lpstr>
      <vt:lpstr>ER to tables outline:</vt:lpstr>
      <vt:lpstr>Ternary relationships; aggregation</vt:lpstr>
      <vt:lpstr>Roadmap</vt:lpstr>
      <vt:lpstr>Views</vt:lpstr>
      <vt:lpstr>Views and Security</vt:lpstr>
      <vt:lpstr>Roadmap</vt:lpstr>
      <vt:lpstr>Table changes</vt:lpstr>
      <vt:lpstr>Relational Model: Summary</vt:lpstr>
      <vt:lpstr>ER to tables - summary of basics</vt:lpstr>
      <vt:lpstr>ER to tables - summary of advanced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Kesden</dc:creator>
  <cp:lastModifiedBy>Gregory Kesden</cp:lastModifiedBy>
  <cp:revision>1</cp:revision>
  <dcterms:created xsi:type="dcterms:W3CDTF">2017-05-31T22:05:47Z</dcterms:created>
  <dcterms:modified xsi:type="dcterms:W3CDTF">2017-05-31T22:06:45Z</dcterms:modified>
</cp:coreProperties>
</file>