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67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719" autoAdjust="0"/>
  </p:normalViewPr>
  <p:slideViewPr>
    <p:cSldViewPr>
      <p:cViewPr varScale="1">
        <p:scale>
          <a:sx n="66" d="100"/>
          <a:sy n="66" d="100"/>
        </p:scale>
        <p:origin x="3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93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3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93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93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C1BE77-3F0B-46CB-9B6D-0A7AA6BC13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C3F701-3D48-40F7-AE34-1E514C0B4A9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7B73B-E0F9-46A4-9A7F-5D348D249B7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A0B0E-8FF6-4577-ADE8-91A661D0349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672BC-777F-491F-AB50-E4C86100769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BE3B3-9258-43D0-B730-F73DF44AC34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B6337-F93A-4A3E-9FEF-BC29D5C1997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35220E-5D97-4F12-84D4-39D9E871017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678F5-F744-40BB-9ED7-D2E64C09B11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A7922-C5A3-46DF-BCAA-CCE3AA7B6D2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0568EC-29A8-4F47-B21B-A13ECDC56A9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67700-0A5E-43CD-B125-27E14EE683E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0937D-6113-4F27-92CB-CC9E2484FBC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25D335-4C5E-4CE5-A93F-118DF05853A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6BF3B-B18B-4426-BB3F-B8935615B91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3152B-3871-4104-BC04-DFB699FFA48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F2AD6-2CDC-4F0C-A32D-0967D778C6D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60225-0121-48BE-9D56-82F1C7A137C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543081-B685-45FD-8A4C-9B253557FEC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6F9A34-498A-4A9A-A9F1-B41656ED9DC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83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048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0483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048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48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48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04840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04841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4842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048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048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0484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0484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0484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B3E5D03-F932-4EF5-A001-067B399067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FB814-3B32-43D2-82C5-3BA23C514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50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4E74D-BDD2-46D8-A9CD-DC0CD01D21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701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9FC474-04F0-4B70-9758-FE8B63097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755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545AE6-FE02-478C-8B16-653BE9B20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27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4C1B4-5F9C-4676-A728-07C30DCDC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78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3D0D2-2AE6-427C-952B-E07B94AD6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65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2E5C5-5770-4991-A13C-80905A26B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6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22980-B8C9-46A8-8686-7B83A9671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35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D37F-D19D-4DB8-ACB3-35E5DF5430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94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830FA-AEA0-40ED-B8DC-9A38F3F14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49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D3F06-544C-480A-8F17-8B11083CD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33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060B3-9713-4430-A3A3-F5962D35D4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50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381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038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03812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0381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381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038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038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38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5038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5038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A548F87-93D2-4319-BC88-F521EDF4AE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0382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4000" b="1"/>
              <a:t>Dynamo: Amazon’s Highly Available Key-value Store</a:t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543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Giuseppe DeCandia, Deniz Hastorun,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 Madan Jampani, Gunavardhan Kakulapati,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 Avinash Lakshman, Alex Pilchin, Swaminathan Sivasubramanian, Peter Vosshall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and Werner Vogels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Versioning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put() call may return to its caller before the update has been applied at all the replicas</a:t>
            </a:r>
          </a:p>
          <a:p>
            <a:r>
              <a:rPr lang="en-US" altLang="en-US"/>
              <a:t>A get() call may return many versions of the same object.</a:t>
            </a:r>
          </a:p>
          <a:p>
            <a:r>
              <a:rPr lang="en-US" altLang="en-US"/>
              <a:t>Challenge: </a:t>
            </a:r>
            <a:r>
              <a:rPr lang="en-US" altLang="en-US" sz="2000"/>
              <a:t>an object having distinct version sub-histories, which the system will need to reconcile in the future.</a:t>
            </a:r>
          </a:p>
          <a:p>
            <a:r>
              <a:rPr lang="en-US" altLang="en-US"/>
              <a:t>Solution: </a:t>
            </a:r>
            <a:r>
              <a:rPr lang="en-US" altLang="en-US" sz="2000"/>
              <a:t>uses vector clocks in order to capture causality between different versions of the same object.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vector clock is a list of (node, counter) pairs.</a:t>
            </a:r>
          </a:p>
          <a:p>
            <a:r>
              <a:rPr lang="en-US" altLang="en-US"/>
              <a:t>Every version of every object is associated with one vector clock.</a:t>
            </a:r>
          </a:p>
          <a:p>
            <a:r>
              <a:rPr lang="en-US" altLang="en-US" i="1"/>
              <a:t>If the counters on the first object’s clock are less-than-or-equal to all of the nodes in the second clock, then the first is an ancestor of the second and can be forgotten.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example</a:t>
            </a:r>
          </a:p>
        </p:txBody>
      </p:sp>
      <p:pic>
        <p:nvPicPr>
          <p:cNvPr id="538630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1600200"/>
            <a:ext cx="3436938" cy="4572000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Execution of get () and put () operations</a:t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en-US"/>
              <a:t>Route its request through a generic load balancer that will select a node based on load information.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en-US" altLang="en-US"/>
              <a:t>Use a partition-aware client library that routes requests directly to the appropriate coordinator nodes.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Sloppy Quorum</a:t>
            </a:r>
            <a:endParaRPr lang="en-US" altLang="en-US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R/W is the minimum number of nodes that must participate in a successful read/write operation.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Setting R + W &gt; N yields a quorum-like system.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 this model, the latency of a get (or put) operation is dictated by the slowest of the R (or W) replicas. For this reason, R and W are usually configured to be less than N, to provide better latency.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Hinted handoff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962400" cy="4530725"/>
          </a:xfrm>
        </p:spPr>
        <p:txBody>
          <a:bodyPr/>
          <a:lstStyle/>
          <a:p>
            <a:r>
              <a:rPr lang="en-US" altLang="en-US" sz="2400"/>
              <a:t>Assume N = 3. When A is temporarily down or unreachable during a write, send replica to D.</a:t>
            </a:r>
          </a:p>
          <a:p>
            <a:r>
              <a:rPr lang="en-US" altLang="en-US" sz="2400"/>
              <a:t>D is hinted that the replica is belong to A and it will deliver to A when A is recovered.</a:t>
            </a:r>
          </a:p>
          <a:p>
            <a:r>
              <a:rPr lang="en-US" altLang="en-US" sz="2400"/>
              <a:t>Again: “always writeable”</a:t>
            </a:r>
          </a:p>
        </p:txBody>
      </p:sp>
      <p:pic>
        <p:nvPicPr>
          <p:cNvPr id="5468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057400"/>
            <a:ext cx="3670300" cy="2774950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Other techniques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Replica synchronization: </a:t>
            </a:r>
          </a:p>
          <a:p>
            <a:pPr lvl="1"/>
            <a:r>
              <a:rPr lang="en-US" altLang="en-US" b="1"/>
              <a:t>Merkle hash tree.</a:t>
            </a:r>
            <a:endParaRPr lang="en-US" altLang="en-US"/>
          </a:p>
          <a:p>
            <a:endParaRPr lang="en-US" altLang="en-US" b="1"/>
          </a:p>
          <a:p>
            <a:r>
              <a:rPr lang="en-US" altLang="en-US" b="1"/>
              <a:t>Membership and Failure Detection: </a:t>
            </a:r>
          </a:p>
          <a:p>
            <a:pPr lvl="1"/>
            <a:r>
              <a:rPr lang="en-US" altLang="en-US" b="1"/>
              <a:t>Gossip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Java</a:t>
            </a:r>
          </a:p>
          <a:p>
            <a:r>
              <a:rPr lang="en-US" altLang="en-US"/>
              <a:t>Local persistence component allows for different storage engines to be plugged in:</a:t>
            </a:r>
          </a:p>
          <a:p>
            <a:pPr lvl="1"/>
            <a:r>
              <a:rPr lang="en-US" altLang="en-US"/>
              <a:t>Berkeley Database (BDB) Transactional Data Store: </a:t>
            </a:r>
            <a:r>
              <a:rPr lang="en-US" altLang="en-US" sz="1800"/>
              <a:t>object of tens of kilobytes</a:t>
            </a:r>
          </a:p>
          <a:p>
            <a:pPr lvl="1"/>
            <a:r>
              <a:rPr lang="en-US" altLang="en-US"/>
              <a:t>MySQL: </a:t>
            </a:r>
            <a:r>
              <a:rPr lang="en-US" altLang="en-US" sz="1800"/>
              <a:t>object of &gt; tens of kilobytes</a:t>
            </a:r>
          </a:p>
          <a:p>
            <a:pPr lvl="1"/>
            <a:r>
              <a:rPr lang="en-US" altLang="en-US"/>
              <a:t>BDB Java Edition, etc.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Evaluation</a:t>
            </a:r>
          </a:p>
        </p:txBody>
      </p:sp>
      <p:pic>
        <p:nvPicPr>
          <p:cNvPr id="533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6063" y="1600200"/>
            <a:ext cx="6567487" cy="4530725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Evaluation</a:t>
            </a:r>
          </a:p>
        </p:txBody>
      </p:sp>
      <p:pic>
        <p:nvPicPr>
          <p:cNvPr id="5560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752600"/>
            <a:ext cx="6858000" cy="3663950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Build a distributed storage system:</a:t>
            </a:r>
          </a:p>
          <a:p>
            <a:pPr lvl="1"/>
            <a:r>
              <a:rPr lang="en-US" altLang="en-US"/>
              <a:t>Scale</a:t>
            </a:r>
          </a:p>
          <a:p>
            <a:pPr lvl="1"/>
            <a:r>
              <a:rPr lang="en-US" altLang="en-US"/>
              <a:t>Simple: key-value</a:t>
            </a:r>
          </a:p>
          <a:p>
            <a:pPr lvl="1"/>
            <a:r>
              <a:rPr lang="en-US" altLang="en-US" b="1"/>
              <a:t>Highly available</a:t>
            </a:r>
          </a:p>
          <a:p>
            <a:pPr lvl="1"/>
            <a:r>
              <a:rPr lang="en-US" altLang="en-US" b="1"/>
              <a:t>Guarantee Service Level Agreements (SLA)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/>
              <a:t>System Assumptions and Requirements</a:t>
            </a:r>
            <a:br>
              <a:rPr lang="en-US" altLang="en-US" sz="3000"/>
            </a:br>
            <a:endParaRPr lang="en-US" altLang="en-US" sz="300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Query Model</a:t>
            </a:r>
            <a:r>
              <a:rPr lang="en-US" altLang="en-US"/>
              <a:t>: </a:t>
            </a:r>
            <a:r>
              <a:rPr lang="en-US" altLang="en-US" sz="2000"/>
              <a:t>simple read and write operations to a data item that is uniquely identified by a key</a:t>
            </a:r>
            <a:r>
              <a:rPr lang="en-US" altLang="en-US"/>
              <a:t>.</a:t>
            </a:r>
          </a:p>
          <a:p>
            <a:r>
              <a:rPr lang="en-US" altLang="en-US" i="1"/>
              <a:t>ACID Properties: </a:t>
            </a:r>
            <a:r>
              <a:rPr lang="en-US" altLang="en-US" sz="2000" i="1"/>
              <a:t>Atomicity, Consistency, Isolation, Durability.</a:t>
            </a:r>
            <a:endParaRPr lang="en-US" altLang="en-US" sz="2000"/>
          </a:p>
          <a:p>
            <a:r>
              <a:rPr lang="en-US" altLang="en-US" i="1"/>
              <a:t>Efficiency: </a:t>
            </a:r>
            <a:r>
              <a:rPr lang="en-US" altLang="en-US" sz="2000"/>
              <a:t>latency requirements which are in general measured at the 99.9th percentile of the distribution.</a:t>
            </a:r>
          </a:p>
          <a:p>
            <a:r>
              <a:rPr lang="en-US" altLang="en-US"/>
              <a:t>Other Assumptions: </a:t>
            </a:r>
            <a:r>
              <a:rPr lang="en-US" altLang="en-US" sz="2000"/>
              <a:t>operation environment is assumed to be non-hostile and there are no security related requirements such as authentication and authorization.</a:t>
            </a:r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/>
              <a:t>Service Level Agreements (SLA)</a:t>
            </a:r>
            <a:br>
              <a:rPr lang="en-US" altLang="en-US" sz="3800"/>
            </a:br>
            <a:endParaRPr lang="en-US" altLang="en-US" sz="380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4267200" cy="4530725"/>
          </a:xfrm>
        </p:spPr>
        <p:txBody>
          <a:bodyPr/>
          <a:lstStyle/>
          <a:p>
            <a:r>
              <a:rPr lang="en-US" altLang="en-US" sz="2400" dirty="0"/>
              <a:t>Application can deliver its functionality in a bounded time: </a:t>
            </a:r>
            <a:r>
              <a:rPr lang="en-US" altLang="en-US" sz="1800" dirty="0"/>
              <a:t>Every dependency in the platform needs to deliver its functionality with even tighter bounds.</a:t>
            </a:r>
          </a:p>
          <a:p>
            <a:r>
              <a:rPr lang="en-US" altLang="en-US" sz="2400" dirty="0"/>
              <a:t>Example: </a:t>
            </a:r>
            <a:r>
              <a:rPr lang="en-US" altLang="en-US" sz="1800" dirty="0"/>
              <a:t>service guaranteeing that it will provide a response within 300ms for 99.9% of its requests for a peak client load of 500 requests per second.</a:t>
            </a:r>
          </a:p>
          <a:p>
            <a:endParaRPr lang="en-US" altLang="en-US" sz="2400" dirty="0"/>
          </a:p>
        </p:txBody>
      </p:sp>
      <p:pic>
        <p:nvPicPr>
          <p:cNvPr id="50893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00200"/>
            <a:ext cx="3525838" cy="3962400"/>
          </a:xfrm>
          <a:noFill/>
          <a:ln/>
        </p:spPr>
      </p:pic>
      <p:sp>
        <p:nvSpPr>
          <p:cNvPr id="508936" name="Text Box 8"/>
          <p:cNvSpPr txBox="1">
            <a:spLocks noChangeArrowheads="1"/>
          </p:cNvSpPr>
          <p:nvPr/>
        </p:nvSpPr>
        <p:spPr bwMode="auto">
          <a:xfrm>
            <a:off x="5699125" y="5827713"/>
            <a:ext cx="268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508937" name="Text Box 9"/>
          <p:cNvSpPr txBox="1">
            <a:spLocks noChangeArrowheads="1"/>
          </p:cNvSpPr>
          <p:nvPr/>
        </p:nvSpPr>
        <p:spPr bwMode="auto">
          <a:xfrm>
            <a:off x="5257800" y="5638800"/>
            <a:ext cx="368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/>
              <a:t>Service-oriented architecture of </a:t>
            </a:r>
          </a:p>
          <a:p>
            <a:pPr algn="ctr"/>
            <a:r>
              <a:rPr lang="en-US" altLang="en-US" b="1"/>
              <a:t>Amazon’s platform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 Consideration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Sacrifice strong consistency for availability</a:t>
            </a:r>
          </a:p>
          <a:p>
            <a:r>
              <a:rPr lang="en-US" altLang="en-US"/>
              <a:t>Conflict resolution is executed during </a:t>
            </a:r>
            <a:r>
              <a:rPr lang="en-US" altLang="en-US" b="1" i="1"/>
              <a:t>read</a:t>
            </a:r>
            <a:r>
              <a:rPr lang="en-US" altLang="en-US"/>
              <a:t> instead of </a:t>
            </a:r>
            <a:r>
              <a:rPr lang="en-US" altLang="en-US" b="1" i="1"/>
              <a:t>write</a:t>
            </a:r>
            <a:r>
              <a:rPr lang="en-US" altLang="en-US"/>
              <a:t>, i.e. “always writeable”.</a:t>
            </a:r>
          </a:p>
          <a:p>
            <a:r>
              <a:rPr lang="en-US" altLang="en-US"/>
              <a:t>Other principles:</a:t>
            </a:r>
          </a:p>
          <a:p>
            <a:pPr lvl="1"/>
            <a:r>
              <a:rPr lang="en-US" altLang="en-US"/>
              <a:t>Incremental scalability.</a:t>
            </a:r>
          </a:p>
          <a:p>
            <a:pPr lvl="1"/>
            <a:r>
              <a:rPr lang="en-US" altLang="en-US"/>
              <a:t>Symmetry.</a:t>
            </a:r>
          </a:p>
          <a:p>
            <a:pPr lvl="1"/>
            <a:r>
              <a:rPr lang="en-US" altLang="en-US"/>
              <a:t>Decentralization.</a:t>
            </a:r>
          </a:p>
          <a:p>
            <a:pPr lvl="1"/>
            <a:r>
              <a:rPr lang="en-US" altLang="en-US"/>
              <a:t>Heterogeneity.</a:t>
            </a:r>
            <a:endParaRPr lang="en-US" altLang="en-US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/>
              <a:t>Summary of techniques used in </a:t>
            </a:r>
            <a:r>
              <a:rPr lang="en-US" altLang="en-US" sz="3200" b="1" i="1"/>
              <a:t>Dynamo </a:t>
            </a:r>
            <a:r>
              <a:rPr lang="en-US" altLang="en-US" sz="3200" b="1"/>
              <a:t>and their advantages</a:t>
            </a:r>
            <a:br>
              <a:rPr lang="en-US" altLang="en-US" sz="3200"/>
            </a:br>
            <a:endParaRPr lang="en-US" altLang="en-US" sz="3200"/>
          </a:p>
        </p:txBody>
      </p:sp>
      <p:graphicFrame>
        <p:nvGraphicFramePr>
          <p:cNvPr id="515168" name="Group 96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267202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39060713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55671389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493284846"/>
                    </a:ext>
                  </a:extLst>
                </a:gridCol>
              </a:tblGrid>
              <a:tr h="674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Problem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Technique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Advantage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08101"/>
                  </a:ext>
                </a:extLst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Partitioning</a:t>
                      </a: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Consistent Hashing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Incremental Scalability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4419"/>
                  </a:ext>
                </a:extLst>
              </a:tr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High Availability for writes</a:t>
                      </a: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Vector clocks with reconciliation during reads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Version size is decoupled from update rates.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753908"/>
                  </a:ext>
                </a:extLst>
              </a:tr>
              <a:tr h="100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Handling temporary failures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Sloppy Quorum and hinted handoff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Provides high availability and durability guarantee when some of the replicas are not available.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03304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Recovering from permanent failures</a:t>
                      </a: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Anti-entropy using Merkle trees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Synchronizes divergent replicas in the background.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695652"/>
                  </a:ext>
                </a:extLst>
              </a:tr>
              <a:tr h="129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Membership and failure detection</a:t>
                      </a:r>
                    </a:p>
                  </a:txBody>
                  <a:tcPr marT="9144" marB="914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Gossip-based membership protocol and failure detection.</a:t>
                      </a: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Preserves symmetry and avoids having a centralized registry for storing membership and node liveness information.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4" marB="91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123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Partition Algorithm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33600"/>
            <a:ext cx="4419600" cy="3997325"/>
          </a:xfrm>
        </p:spPr>
        <p:txBody>
          <a:bodyPr/>
          <a:lstStyle/>
          <a:p>
            <a:r>
              <a:rPr lang="en-US" altLang="en-US" sz="2400"/>
              <a:t>Consistent hashing: </a:t>
            </a:r>
            <a:r>
              <a:rPr lang="en-US" altLang="en-US" sz="2000">
                <a:latin typeface="Times New Roman" panose="02020603050405020304" pitchFamily="18" charset="0"/>
              </a:rPr>
              <a:t>the output range of a hash function is treated as a fixed circular space or “ring”.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”</a:t>
            </a:r>
            <a:r>
              <a:rPr lang="en-US" altLang="en-US" sz="2400"/>
              <a:t>Virtual Nodes”:</a:t>
            </a:r>
            <a:r>
              <a:rPr lang="en-US" altLang="en-US" sz="2000">
                <a:latin typeface="Times New Roman" panose="02020603050405020304" pitchFamily="18" charset="0"/>
              </a:rPr>
              <a:t> Each node can be responsible for more than one virtual node.</a:t>
            </a:r>
          </a:p>
          <a:p>
            <a:endParaRPr lang="en-US" altLang="en-US" sz="2000">
              <a:latin typeface="Times New Roman" panose="02020603050405020304" pitchFamily="18" charset="0"/>
            </a:endParaRPr>
          </a:p>
        </p:txBody>
      </p:sp>
      <p:pic>
        <p:nvPicPr>
          <p:cNvPr id="518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676400"/>
            <a:ext cx="3670300" cy="277495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using virtual nodes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4572000" cy="4530725"/>
          </a:xfrm>
        </p:spPr>
        <p:txBody>
          <a:bodyPr/>
          <a:lstStyle/>
          <a:p>
            <a:r>
              <a:rPr lang="en-US" altLang="en-US" sz="2000"/>
              <a:t>If a node becomes unavailable the load handled by this node is evenly dispersed across the remaining available nodes.</a:t>
            </a:r>
          </a:p>
          <a:p>
            <a:r>
              <a:rPr lang="en-US" altLang="en-US" sz="2000"/>
              <a:t>When a node becomes available again, the newly available node accepts a roughly equivalent amount of load from each of the other available nodes.</a:t>
            </a:r>
          </a:p>
          <a:p>
            <a:r>
              <a:rPr lang="en-US" altLang="en-US" sz="2000"/>
              <a:t>The number of virtual nodes that a node is responsible can decided based on its capacity, accounting for heterogeneity in the physical infrastructure.</a:t>
            </a:r>
            <a:endParaRPr lang="en-US" altLang="en-US" sz="2400"/>
          </a:p>
        </p:txBody>
      </p:sp>
      <p:pic>
        <p:nvPicPr>
          <p:cNvPr id="521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133600"/>
            <a:ext cx="3670300" cy="2774950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Replication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4191000" cy="4530725"/>
          </a:xfrm>
        </p:spPr>
        <p:txBody>
          <a:bodyPr/>
          <a:lstStyle/>
          <a:p>
            <a:r>
              <a:rPr lang="en-US" altLang="en-US" sz="2400"/>
              <a:t>Each data item is replicated at N hosts.</a:t>
            </a:r>
          </a:p>
          <a:p>
            <a:r>
              <a:rPr lang="en-US" altLang="en-US" sz="2400"/>
              <a:t>“</a:t>
            </a:r>
            <a:r>
              <a:rPr lang="en-US" altLang="en-US" sz="2400" i="1"/>
              <a:t>preference list</a:t>
            </a:r>
            <a:r>
              <a:rPr lang="en-US" altLang="en-US" sz="2400"/>
              <a:t>”: The list of nodes that is responsible for storing a particular key.</a:t>
            </a:r>
          </a:p>
          <a:p>
            <a:endParaRPr lang="en-US" altLang="en-US" sz="2400" i="1"/>
          </a:p>
        </p:txBody>
      </p:sp>
      <p:pic>
        <p:nvPicPr>
          <p:cNvPr id="52429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1981200"/>
            <a:ext cx="3670300" cy="277495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235</TotalTime>
  <Words>863</Words>
  <Application>Microsoft Office PowerPoint</Application>
  <PresentationFormat>On-screen Show (4:3)</PresentationFormat>
  <Paragraphs>112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Layers</vt:lpstr>
      <vt:lpstr>Dynamo: Amazon’s Highly Available Key-value Store </vt:lpstr>
      <vt:lpstr>Motivation</vt:lpstr>
      <vt:lpstr>System Assumptions and Requirements </vt:lpstr>
      <vt:lpstr>Service Level Agreements (SLA) </vt:lpstr>
      <vt:lpstr>Design Consideration</vt:lpstr>
      <vt:lpstr>Summary of techniques used in Dynamo and their advantages </vt:lpstr>
      <vt:lpstr>Partition Algorithm</vt:lpstr>
      <vt:lpstr>Advantages of using virtual nodes</vt:lpstr>
      <vt:lpstr>Replication</vt:lpstr>
      <vt:lpstr>Data Versioning</vt:lpstr>
      <vt:lpstr>Vector Clock</vt:lpstr>
      <vt:lpstr>Vector clock example</vt:lpstr>
      <vt:lpstr>Execution of get () and put () operations </vt:lpstr>
      <vt:lpstr>Sloppy Quorum</vt:lpstr>
      <vt:lpstr>Hinted handoff</vt:lpstr>
      <vt:lpstr>Other techniques</vt:lpstr>
      <vt:lpstr>Implementation</vt:lpstr>
      <vt:lpstr>Evaluation</vt:lpstr>
      <vt:lpstr>Evaluation</vt:lpstr>
    </vt:vector>
  </TitlesOfParts>
  <Company>NYU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Dynamo: Amazon’s Highly Available Key-value Store</dc:title>
  <dc:creator>Nguyen Tran</dc:creator>
  <cp:lastModifiedBy>Gregory Kesden</cp:lastModifiedBy>
  <cp:revision>19</cp:revision>
  <cp:lastPrinted>1601-01-01T00:00:00Z</cp:lastPrinted>
  <dcterms:created xsi:type="dcterms:W3CDTF">2007-10-17T05:05:31Z</dcterms:created>
  <dcterms:modified xsi:type="dcterms:W3CDTF">2017-06-03T05:08:26Z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