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82" r:id="rId4"/>
    <p:sldId id="286" r:id="rId5"/>
    <p:sldId id="402" r:id="rId6"/>
    <p:sldId id="404" r:id="rId7"/>
    <p:sldId id="403" r:id="rId8"/>
    <p:sldId id="406" r:id="rId9"/>
    <p:sldId id="368" r:id="rId10"/>
    <p:sldId id="383" r:id="rId11"/>
    <p:sldId id="426" r:id="rId12"/>
    <p:sldId id="427" r:id="rId13"/>
    <p:sldId id="428" r:id="rId14"/>
    <p:sldId id="429" r:id="rId15"/>
    <p:sldId id="3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00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08AE-4087-4480-9674-5FD17EFDD107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0967-4818-4601-A1DC-E256D6A2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0967-4818-4601-A1DC-E256D6A235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NIPS MLINI Workshop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78CEC-D4AD-46AD-A0AA-A0DC2141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9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Deformation-Invariant Sparse Coding for Modeling Spatial Variability of Functional Patterns in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George Chen, </a:t>
            </a:r>
            <a:r>
              <a:rPr lang="en-US" sz="2800" dirty="0" err="1" smtClean="0"/>
              <a:t>Evelina</a:t>
            </a:r>
            <a:r>
              <a:rPr lang="en-US" sz="2800" dirty="0" smtClean="0"/>
              <a:t> </a:t>
            </a:r>
            <a:r>
              <a:rPr lang="en-US" sz="2800" dirty="0" err="1" smtClean="0"/>
              <a:t>Fedorenko</a:t>
            </a:r>
            <a:r>
              <a:rPr lang="en-US" sz="2800" dirty="0" smtClean="0"/>
              <a:t>, Nancy </a:t>
            </a:r>
            <a:r>
              <a:rPr lang="en-US" sz="2800" dirty="0" err="1" smtClean="0"/>
              <a:t>Kanwisher</a:t>
            </a:r>
            <a:r>
              <a:rPr lang="en-US" sz="2800" dirty="0" smtClean="0"/>
              <a:t>, </a:t>
            </a:r>
            <a:r>
              <a:rPr lang="en-US" sz="2800" dirty="0" err="1" smtClean="0"/>
              <a:t>Polina</a:t>
            </a:r>
            <a:r>
              <a:rPr lang="en-US" sz="2800" dirty="0" smtClean="0"/>
              <a:t> </a:t>
            </a:r>
            <a:r>
              <a:rPr lang="en-US" sz="2800" dirty="0" err="1" smtClean="0"/>
              <a:t>Golland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</a:t>
            </a:fld>
            <a:endParaRPr lang="en-US" sz="1100"/>
          </a:p>
        </p:txBody>
      </p:sp>
      <p:pic>
        <p:nvPicPr>
          <p:cNvPr id="1030" name="Picture 6" descr="C:\Users\George\Downloads\s6_r_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8"/>
          <a:stretch/>
        </p:blipFill>
        <p:spPr bwMode="auto">
          <a:xfrm>
            <a:off x="2514600" y="5438972"/>
            <a:ext cx="1447800" cy="9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eorge\Downloads\logo-2C-notext-p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22789"/>
            <a:ext cx="1371600" cy="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902095" y="2516562"/>
            <a:ext cx="2198038" cy="1875531"/>
            <a:chOff x="902095" y="2516562"/>
            <a:chExt cx="2198038" cy="1875531"/>
          </a:xfrm>
        </p:grpSpPr>
        <p:pic>
          <p:nvPicPr>
            <p:cNvPr id="1030" name="Picture 6" descr="C:\Users\georgehc\Dropbox\MIT\4. Fall 2011\6.THG\llncs2e\2011_10_03_1230_segmentation_lef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14" y="2516562"/>
              <a:ext cx="1371600" cy="122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02095" y="3733453"/>
              <a:ext cx="1922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600" dirty="0" smtClean="0"/>
                <a:t>Left frontal lobe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2095" y="4053539"/>
              <a:ext cx="2198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600" dirty="0" smtClean="0"/>
                <a:t>Left temporal lobe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Estimated Group-level Parcels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Correspond to known language processing regions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10</a:t>
            </a:fld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309201" y="2128664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Spatial support of group-level parcels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404052" y="2497996"/>
            <a:ext cx="2335896" cy="1555543"/>
            <a:chOff x="3404052" y="2497996"/>
            <a:chExt cx="2335896" cy="1555543"/>
          </a:xfrm>
        </p:grpSpPr>
        <p:pic>
          <p:nvPicPr>
            <p:cNvPr id="1029" name="Picture 5" descr="C:\Users\georgehc\Dropbox\MIT\4. Fall 2011\6.THG\llncs2e\2011_10_03_1230_segmentation_right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497996"/>
              <a:ext cx="1371600" cy="122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404052" y="3714985"/>
              <a:ext cx="2335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600" dirty="0" smtClean="0"/>
                <a:t>Right temporal lobe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16916" y="2497996"/>
            <a:ext cx="2053767" cy="1555543"/>
            <a:chOff x="6516916" y="2497996"/>
            <a:chExt cx="2053767" cy="1555543"/>
          </a:xfrm>
        </p:grpSpPr>
        <p:pic>
          <p:nvPicPr>
            <p:cNvPr id="1031" name="Picture 7" descr="C:\Users\georgehc\Dropbox\MIT\4. Fall 2011\6.THG\llncs2e\2011_10_03_1230_segmentation_right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2497996"/>
              <a:ext cx="1371600" cy="122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516916" y="3714985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sz="1600" dirty="0" smtClean="0"/>
                <a:t>Right cerebellum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88693" y="4403500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Example group-level parcels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407920" y="3078480"/>
            <a:ext cx="5821680" cy="2925458"/>
            <a:chOff x="2407920" y="3078480"/>
            <a:chExt cx="5821680" cy="2925458"/>
          </a:xfrm>
        </p:grpSpPr>
        <p:pic>
          <p:nvPicPr>
            <p:cNvPr id="27" name="Picture 4" descr="C:\Users\georgehc\Dropbox\MIT\4. Fall 2011\6.THG\llncs2e\2011_10_03_1230_left_mid_post_tem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782357"/>
              <a:ext cx="1371600" cy="12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407920" y="3078480"/>
              <a:ext cx="5212080" cy="214791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001114" y="3276600"/>
            <a:ext cx="3256686" cy="2727338"/>
            <a:chOff x="2001114" y="3276600"/>
            <a:chExt cx="3256686" cy="2727338"/>
          </a:xfrm>
        </p:grpSpPr>
        <p:pic>
          <p:nvPicPr>
            <p:cNvPr id="23" name="Picture 3" descr="C:\Users\georgehc\Dropbox\MIT\4. Fall 2011\6.THG\llncs2e\2011_10_03_1230_left_mid_ant_tem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782357"/>
              <a:ext cx="1371600" cy="12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2001114" y="3276600"/>
              <a:ext cx="2418486" cy="211654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181100" y="3009899"/>
            <a:ext cx="1505814" cy="2984514"/>
            <a:chOff x="1181100" y="3009899"/>
            <a:chExt cx="1505814" cy="2984514"/>
          </a:xfrm>
        </p:grpSpPr>
        <p:sp>
          <p:nvSpPr>
            <p:cNvPr id="52" name="Arc 51"/>
            <p:cNvSpPr/>
            <p:nvPr/>
          </p:nvSpPr>
          <p:spPr>
            <a:xfrm flipH="1">
              <a:off x="1181100" y="3009899"/>
              <a:ext cx="1036320" cy="1308101"/>
            </a:xfrm>
            <a:prstGeom prst="arc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C:\Users\georgehc\Dropbox\MIT\4. Fall 2011\6.THG\llncs2e\2011_10_03_1230_left_if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314" y="4772832"/>
              <a:ext cx="1371600" cy="122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Curved Connector 53"/>
            <p:cNvCxnSpPr/>
            <p:nvPr/>
          </p:nvCxnSpPr>
          <p:spPr>
            <a:xfrm rot="16200000" flipH="1">
              <a:off x="662713" y="4160292"/>
              <a:ext cx="1516835" cy="480060"/>
            </a:xfrm>
            <a:prstGeom prst="curvedConnector3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2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Apply estimated deformation to fMRI data for each subject and redo standard fMRI group analysis </a:t>
            </a:r>
            <a:r>
              <a:rPr lang="en-US" sz="2000" b="1" i="1" dirty="0" smtClean="0"/>
              <a:t>on separate data</a:t>
            </a:r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11</a:t>
            </a:fld>
            <a:endParaRPr lang="en-US" sz="1100"/>
          </a:p>
        </p:txBody>
      </p:sp>
      <p:sp>
        <p:nvSpPr>
          <p:cNvPr id="8" name="TextBox 7"/>
          <p:cNvSpPr txBox="1"/>
          <p:nvPr/>
        </p:nvSpPr>
        <p:spPr>
          <a:xfrm>
            <a:off x="381000" y="565147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Modeling functional variability increases statistical significance in each group-level parcel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800" y="2286001"/>
            <a:ext cx="6568623" cy="3489125"/>
            <a:chOff x="685800" y="2286001"/>
            <a:chExt cx="6568623" cy="3489125"/>
          </a:xfrm>
        </p:grpSpPr>
        <p:pic>
          <p:nvPicPr>
            <p:cNvPr id="7" name="Picture 2" descr="C:\Users\georgehc\Dropbox\MIT\4. Fall 2011\6.THG\llncs2e\2011_10_03_1230_fold01_sig_box_plot_croppe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0"/>
            <a:stretch/>
          </p:blipFill>
          <p:spPr bwMode="auto">
            <a:xfrm>
              <a:off x="1889633" y="2286001"/>
              <a:ext cx="5364790" cy="319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94655" y="5467349"/>
              <a:ext cx="215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Group-level Parcel Index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3505200"/>
              <a:ext cx="1050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Negative log p-value</a:t>
              </a: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Improving fMRI Group Analysis with Estimated Deformations</a:t>
            </a:r>
          </a:p>
        </p:txBody>
      </p:sp>
    </p:spTree>
    <p:extLst>
      <p:ext uri="{BB962C8B-B14F-4D97-AF65-F5344CB8AC3E}">
        <p14:creationId xmlns:p14="http://schemas.microsoft.com/office/powerpoint/2010/main" val="22657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Improving fMRI Group Analysis with Estimated Deformations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12</a:t>
            </a:fld>
            <a:endParaRPr lang="en-US" sz="1100"/>
          </a:p>
        </p:txBody>
      </p:sp>
      <p:cxnSp>
        <p:nvCxnSpPr>
          <p:cNvPr id="8" name="Straight Connector 7"/>
          <p:cNvCxnSpPr/>
          <p:nvPr/>
        </p:nvCxnSpPr>
        <p:spPr>
          <a:xfrm>
            <a:off x="809625" y="3549134"/>
            <a:ext cx="2971800" cy="0"/>
          </a:xfrm>
          <a:prstGeom prst="line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1425" y="339524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3051" y="362533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Subject 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09625" y="5301734"/>
            <a:ext cx="2971800" cy="0"/>
          </a:xfrm>
          <a:prstGeom prst="line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83051" y="537793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Subject 2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029200" y="3549134"/>
            <a:ext cx="2971800" cy="0"/>
          </a:xfrm>
          <a:prstGeom prst="line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26673" y="362533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Average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029200" y="5301734"/>
            <a:ext cx="2971800" cy="0"/>
          </a:xfrm>
          <a:prstGeom prst="line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82778" y="537793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Aligned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4572000" y="2895600"/>
            <a:ext cx="3514725" cy="501147"/>
          </a:xfrm>
          <a:custGeom>
            <a:avLst/>
            <a:gdLst>
              <a:gd name="connsiteX0" fmla="*/ 0 w 3352800"/>
              <a:gd name="connsiteY0" fmla="*/ 676275 h 676275"/>
              <a:gd name="connsiteX1" fmla="*/ 838200 w 3352800"/>
              <a:gd name="connsiteY1" fmla="*/ 523875 h 676275"/>
              <a:gd name="connsiteX2" fmla="*/ 1685925 w 3352800"/>
              <a:gd name="connsiteY2" fmla="*/ 0 h 676275"/>
              <a:gd name="connsiteX3" fmla="*/ 2562225 w 3352800"/>
              <a:gd name="connsiteY3" fmla="*/ 523875 h 676275"/>
              <a:gd name="connsiteX4" fmla="*/ 3352800 w 3352800"/>
              <a:gd name="connsiteY4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676275">
                <a:moveTo>
                  <a:pt x="0" y="676275"/>
                </a:moveTo>
                <a:cubicBezTo>
                  <a:pt x="278606" y="656431"/>
                  <a:pt x="557213" y="636587"/>
                  <a:pt x="838200" y="523875"/>
                </a:cubicBezTo>
                <a:cubicBezTo>
                  <a:pt x="1119187" y="411163"/>
                  <a:pt x="1398588" y="0"/>
                  <a:pt x="1685925" y="0"/>
                </a:cubicBezTo>
                <a:cubicBezTo>
                  <a:pt x="1973262" y="0"/>
                  <a:pt x="2284413" y="411163"/>
                  <a:pt x="2562225" y="523875"/>
                </a:cubicBezTo>
                <a:cubicBezTo>
                  <a:pt x="2840037" y="636587"/>
                  <a:pt x="3096418" y="656431"/>
                  <a:pt x="3352800" y="67627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33449" y="2514597"/>
            <a:ext cx="2514600" cy="908962"/>
          </a:xfrm>
          <a:custGeom>
            <a:avLst/>
            <a:gdLst>
              <a:gd name="connsiteX0" fmla="*/ 0 w 2752725"/>
              <a:gd name="connsiteY0" fmla="*/ 904878 h 908962"/>
              <a:gd name="connsiteX1" fmla="*/ 1000125 w 2752725"/>
              <a:gd name="connsiteY1" fmla="*/ 771528 h 908962"/>
              <a:gd name="connsiteX2" fmla="*/ 1400175 w 2752725"/>
              <a:gd name="connsiteY2" fmla="*/ 3 h 908962"/>
              <a:gd name="connsiteX3" fmla="*/ 1762125 w 2752725"/>
              <a:gd name="connsiteY3" fmla="*/ 762003 h 908962"/>
              <a:gd name="connsiteX4" fmla="*/ 2752725 w 2752725"/>
              <a:gd name="connsiteY4" fmla="*/ 904878 h 90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908962">
                <a:moveTo>
                  <a:pt x="0" y="904878"/>
                </a:moveTo>
                <a:cubicBezTo>
                  <a:pt x="383381" y="913609"/>
                  <a:pt x="766763" y="922340"/>
                  <a:pt x="1000125" y="771528"/>
                </a:cubicBezTo>
                <a:cubicBezTo>
                  <a:pt x="1233487" y="620716"/>
                  <a:pt x="1273175" y="1590"/>
                  <a:pt x="1400175" y="3"/>
                </a:cubicBezTo>
                <a:cubicBezTo>
                  <a:pt x="1527175" y="-1584"/>
                  <a:pt x="1536700" y="611190"/>
                  <a:pt x="1762125" y="762003"/>
                </a:cubicBezTo>
                <a:cubicBezTo>
                  <a:pt x="1987550" y="912816"/>
                  <a:pt x="2370137" y="908847"/>
                  <a:pt x="2752725" y="9048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46180" y="4272638"/>
            <a:ext cx="2514600" cy="908962"/>
          </a:xfrm>
          <a:custGeom>
            <a:avLst/>
            <a:gdLst>
              <a:gd name="connsiteX0" fmla="*/ 0 w 2752725"/>
              <a:gd name="connsiteY0" fmla="*/ 904878 h 908962"/>
              <a:gd name="connsiteX1" fmla="*/ 1000125 w 2752725"/>
              <a:gd name="connsiteY1" fmla="*/ 771528 h 908962"/>
              <a:gd name="connsiteX2" fmla="*/ 1400175 w 2752725"/>
              <a:gd name="connsiteY2" fmla="*/ 3 h 908962"/>
              <a:gd name="connsiteX3" fmla="*/ 1762125 w 2752725"/>
              <a:gd name="connsiteY3" fmla="*/ 762003 h 908962"/>
              <a:gd name="connsiteX4" fmla="*/ 2752725 w 2752725"/>
              <a:gd name="connsiteY4" fmla="*/ 904878 h 90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908962">
                <a:moveTo>
                  <a:pt x="0" y="904878"/>
                </a:moveTo>
                <a:cubicBezTo>
                  <a:pt x="383381" y="913609"/>
                  <a:pt x="766763" y="922340"/>
                  <a:pt x="1000125" y="771528"/>
                </a:cubicBezTo>
                <a:cubicBezTo>
                  <a:pt x="1233487" y="620716"/>
                  <a:pt x="1273175" y="1590"/>
                  <a:pt x="1400175" y="3"/>
                </a:cubicBezTo>
                <a:cubicBezTo>
                  <a:pt x="1527175" y="-1584"/>
                  <a:pt x="1536700" y="611190"/>
                  <a:pt x="1762125" y="762003"/>
                </a:cubicBezTo>
                <a:cubicBezTo>
                  <a:pt x="1987550" y="912816"/>
                  <a:pt x="2370137" y="908847"/>
                  <a:pt x="2752725" y="9048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81425" y="514784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991475" y="339524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991475" y="514784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37" name="Freeform 36"/>
          <p:cNvSpPr/>
          <p:nvPr/>
        </p:nvSpPr>
        <p:spPr>
          <a:xfrm>
            <a:off x="5072062" y="4272638"/>
            <a:ext cx="2514600" cy="908962"/>
          </a:xfrm>
          <a:custGeom>
            <a:avLst/>
            <a:gdLst>
              <a:gd name="connsiteX0" fmla="*/ 0 w 2752725"/>
              <a:gd name="connsiteY0" fmla="*/ 904878 h 908962"/>
              <a:gd name="connsiteX1" fmla="*/ 1000125 w 2752725"/>
              <a:gd name="connsiteY1" fmla="*/ 771528 h 908962"/>
              <a:gd name="connsiteX2" fmla="*/ 1400175 w 2752725"/>
              <a:gd name="connsiteY2" fmla="*/ 3 h 908962"/>
              <a:gd name="connsiteX3" fmla="*/ 1762125 w 2752725"/>
              <a:gd name="connsiteY3" fmla="*/ 762003 h 908962"/>
              <a:gd name="connsiteX4" fmla="*/ 2752725 w 2752725"/>
              <a:gd name="connsiteY4" fmla="*/ 904878 h 90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908962">
                <a:moveTo>
                  <a:pt x="0" y="904878"/>
                </a:moveTo>
                <a:cubicBezTo>
                  <a:pt x="383381" y="913609"/>
                  <a:pt x="766763" y="922340"/>
                  <a:pt x="1000125" y="771528"/>
                </a:cubicBezTo>
                <a:cubicBezTo>
                  <a:pt x="1233487" y="620716"/>
                  <a:pt x="1273175" y="1590"/>
                  <a:pt x="1400175" y="3"/>
                </a:cubicBezTo>
                <a:cubicBezTo>
                  <a:pt x="1527175" y="-1584"/>
                  <a:pt x="1536700" y="611190"/>
                  <a:pt x="1762125" y="762003"/>
                </a:cubicBezTo>
                <a:cubicBezTo>
                  <a:pt x="1987550" y="912816"/>
                  <a:pt x="2370137" y="908847"/>
                  <a:pt x="2752725" y="904878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is the variance so high for statistical significance values for our model?</a:t>
            </a:r>
          </a:p>
        </p:txBody>
      </p:sp>
    </p:spTree>
    <p:extLst>
      <p:ext uri="{BB962C8B-B14F-4D97-AF65-F5344CB8AC3E}">
        <p14:creationId xmlns:p14="http://schemas.microsoft.com/office/powerpoint/2010/main" val="3912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Improving fMRI Group Analysis with Estimated Deformations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13</a:t>
            </a:fld>
            <a:endParaRPr lang="en-US" sz="11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27791" y="3988354"/>
            <a:ext cx="2971800" cy="0"/>
          </a:xfrm>
          <a:prstGeom prst="line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25264" y="406455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2770591" y="3334820"/>
            <a:ext cx="3514725" cy="501147"/>
          </a:xfrm>
          <a:custGeom>
            <a:avLst/>
            <a:gdLst>
              <a:gd name="connsiteX0" fmla="*/ 0 w 3352800"/>
              <a:gd name="connsiteY0" fmla="*/ 676275 h 676275"/>
              <a:gd name="connsiteX1" fmla="*/ 838200 w 3352800"/>
              <a:gd name="connsiteY1" fmla="*/ 523875 h 676275"/>
              <a:gd name="connsiteX2" fmla="*/ 1685925 w 3352800"/>
              <a:gd name="connsiteY2" fmla="*/ 0 h 676275"/>
              <a:gd name="connsiteX3" fmla="*/ 2562225 w 3352800"/>
              <a:gd name="connsiteY3" fmla="*/ 523875 h 676275"/>
              <a:gd name="connsiteX4" fmla="*/ 3352800 w 3352800"/>
              <a:gd name="connsiteY4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676275">
                <a:moveTo>
                  <a:pt x="0" y="676275"/>
                </a:moveTo>
                <a:cubicBezTo>
                  <a:pt x="278606" y="656431"/>
                  <a:pt x="557213" y="636587"/>
                  <a:pt x="838200" y="523875"/>
                </a:cubicBezTo>
                <a:cubicBezTo>
                  <a:pt x="1119187" y="411163"/>
                  <a:pt x="1398588" y="0"/>
                  <a:pt x="1685925" y="0"/>
                </a:cubicBezTo>
                <a:cubicBezTo>
                  <a:pt x="1973262" y="0"/>
                  <a:pt x="2284413" y="411163"/>
                  <a:pt x="2562225" y="523875"/>
                </a:cubicBezTo>
                <a:cubicBezTo>
                  <a:pt x="2840037" y="636587"/>
                  <a:pt x="3096418" y="656431"/>
                  <a:pt x="3352800" y="67627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90066" y="383446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space</a:t>
            </a:r>
            <a:endParaRPr lang="en-US" sz="1400" dirty="0"/>
          </a:p>
        </p:txBody>
      </p:sp>
      <p:sp>
        <p:nvSpPr>
          <p:cNvPr id="37" name="Freeform 36"/>
          <p:cNvSpPr/>
          <p:nvPr/>
        </p:nvSpPr>
        <p:spPr>
          <a:xfrm>
            <a:off x="3270653" y="2927005"/>
            <a:ext cx="2514600" cy="908962"/>
          </a:xfrm>
          <a:custGeom>
            <a:avLst/>
            <a:gdLst>
              <a:gd name="connsiteX0" fmla="*/ 0 w 2752725"/>
              <a:gd name="connsiteY0" fmla="*/ 904878 h 908962"/>
              <a:gd name="connsiteX1" fmla="*/ 1000125 w 2752725"/>
              <a:gd name="connsiteY1" fmla="*/ 771528 h 908962"/>
              <a:gd name="connsiteX2" fmla="*/ 1400175 w 2752725"/>
              <a:gd name="connsiteY2" fmla="*/ 3 h 908962"/>
              <a:gd name="connsiteX3" fmla="*/ 1762125 w 2752725"/>
              <a:gd name="connsiteY3" fmla="*/ 762003 h 908962"/>
              <a:gd name="connsiteX4" fmla="*/ 2752725 w 2752725"/>
              <a:gd name="connsiteY4" fmla="*/ 904878 h 90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908962">
                <a:moveTo>
                  <a:pt x="0" y="904878"/>
                </a:moveTo>
                <a:cubicBezTo>
                  <a:pt x="383381" y="913609"/>
                  <a:pt x="766763" y="922340"/>
                  <a:pt x="1000125" y="771528"/>
                </a:cubicBezTo>
                <a:cubicBezTo>
                  <a:pt x="1233487" y="620716"/>
                  <a:pt x="1273175" y="1590"/>
                  <a:pt x="1400175" y="3"/>
                </a:cubicBezTo>
                <a:cubicBezTo>
                  <a:pt x="1527175" y="-1584"/>
                  <a:pt x="1536700" y="611190"/>
                  <a:pt x="1762125" y="762003"/>
                </a:cubicBezTo>
                <a:cubicBezTo>
                  <a:pt x="1987550" y="912816"/>
                  <a:pt x="2370137" y="908847"/>
                  <a:pt x="2752725" y="904878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Why is the variance so high for statistical significance values for our model?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45237" y="2927005"/>
            <a:ext cx="3204723" cy="2489019"/>
            <a:chOff x="4746646" y="2487785"/>
            <a:chExt cx="3204723" cy="24890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486400" y="2487785"/>
              <a:ext cx="0" cy="1855615"/>
            </a:xfrm>
            <a:prstGeom prst="line">
              <a:avLst/>
            </a:prstGeom>
            <a:ln w="381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11609" y="2487785"/>
              <a:ext cx="0" cy="1855615"/>
            </a:xfrm>
            <a:prstGeom prst="line">
              <a:avLst/>
            </a:prstGeom>
            <a:ln w="381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Left Brace 9"/>
            <p:cNvSpPr/>
            <p:nvPr/>
          </p:nvSpPr>
          <p:spPr>
            <a:xfrm rot="16200000">
              <a:off x="6216972" y="3612832"/>
              <a:ext cx="264072" cy="1725208"/>
            </a:xfrm>
            <a:prstGeom prst="leftBrac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6646" y="4607472"/>
              <a:ext cx="3204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Group-level parcel support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3146310"/>
            <a:ext cx="2116945" cy="923330"/>
            <a:chOff x="609600" y="3146310"/>
            <a:chExt cx="2116945" cy="923330"/>
          </a:xfrm>
        </p:grpSpPr>
        <p:sp>
          <p:nvSpPr>
            <p:cNvPr id="14" name="Left Brace 13"/>
            <p:cNvSpPr/>
            <p:nvPr/>
          </p:nvSpPr>
          <p:spPr>
            <a:xfrm>
              <a:off x="2627485" y="3381486"/>
              <a:ext cx="99060" cy="452979"/>
            </a:xfrm>
            <a:prstGeom prst="lef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3146310"/>
              <a:ext cx="1932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Variation using anatomical alignment only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69716" y="2953818"/>
            <a:ext cx="2192075" cy="880648"/>
            <a:chOff x="6369716" y="2953818"/>
            <a:chExt cx="2192075" cy="880648"/>
          </a:xfrm>
        </p:grpSpPr>
        <p:sp>
          <p:nvSpPr>
            <p:cNvPr id="30" name="Left Brace 29"/>
            <p:cNvSpPr/>
            <p:nvPr/>
          </p:nvSpPr>
          <p:spPr>
            <a:xfrm flipH="1">
              <a:off x="6369716" y="2953818"/>
              <a:ext cx="191013" cy="880648"/>
            </a:xfrm>
            <a:prstGeom prst="leftBrac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29400" y="3070976"/>
              <a:ext cx="1932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Variation using our model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2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Apply estimated deformation to fMRI data for each subject and redo standard fMRI group analysis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14</a:t>
            </a:fld>
            <a:endParaRPr lang="en-US" sz="1100"/>
          </a:p>
        </p:txBody>
      </p:sp>
      <p:sp>
        <p:nvSpPr>
          <p:cNvPr id="8" name="TextBox 7"/>
          <p:cNvSpPr txBox="1"/>
          <p:nvPr/>
        </p:nvSpPr>
        <p:spPr>
          <a:xfrm>
            <a:off x="381000" y="565147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Modeling functional variability increases statistical significance in each group-level parcel</a:t>
            </a: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85800" y="2286001"/>
            <a:ext cx="6568623" cy="3489125"/>
            <a:chOff x="685800" y="2286001"/>
            <a:chExt cx="6568623" cy="3489125"/>
          </a:xfrm>
        </p:grpSpPr>
        <p:pic>
          <p:nvPicPr>
            <p:cNvPr id="7" name="Picture 2" descr="C:\Users\georgehc\Dropbox\MIT\4. Fall 2011\6.THG\llncs2e\2011_10_03_1230_fold01_sig_box_plot_croppe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30"/>
            <a:stretch/>
          </p:blipFill>
          <p:spPr bwMode="auto">
            <a:xfrm>
              <a:off x="1889633" y="2286001"/>
              <a:ext cx="5364790" cy="319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94655" y="5467349"/>
              <a:ext cx="215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Group-level Parcel Index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3505200"/>
              <a:ext cx="1050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Negative log p-value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Improving fMRI Group Analysis with Estimated Deformations</a:t>
            </a:r>
          </a:p>
        </p:txBody>
      </p:sp>
    </p:spTree>
    <p:extLst>
      <p:ext uri="{BB962C8B-B14F-4D97-AF65-F5344CB8AC3E}">
        <p14:creationId xmlns:p14="http://schemas.microsoft.com/office/powerpoint/2010/main" val="4104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Contributions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Generative model for finding group-level parcels</a:t>
                </a:r>
              </a:p>
              <a:p>
                <a:pPr lvl="1"/>
                <a:r>
                  <a:rPr lang="en-US" sz="2000" dirty="0" smtClean="0"/>
                  <a:t>Represent discrete set of parcels as images</a:t>
                </a:r>
              </a:p>
              <a:p>
                <a:pPr lvl="1"/>
                <a:r>
                  <a:rPr lang="en-US" sz="2000" dirty="0" smtClean="0"/>
                  <a:t>Model implicitly represents correspondences</a:t>
                </a:r>
                <a:br>
                  <a:rPr lang="en-US" sz="2000" dirty="0" smtClean="0"/>
                </a:br>
                <a:r>
                  <a:rPr lang="en-US" sz="2000" dirty="0" smtClean="0">
                    <a:sym typeface="Wingdings" pitchFamily="2" charset="2"/>
                  </a:rPr>
                  <a:t> Ju</a:t>
                </a:r>
                <a:r>
                  <a:rPr lang="en-US" sz="2000" dirty="0" smtClean="0"/>
                  <a:t>st look at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group-level parcel shows up in each subject!</a:t>
                </a:r>
              </a:p>
              <a:p>
                <a:pPr lvl="1"/>
                <a:r>
                  <a:rPr lang="en-US" sz="2000" dirty="0" smtClean="0"/>
                  <a:t>Get deformations out of model, not just parcel correspondences!</a:t>
                </a:r>
                <a:br>
                  <a:rPr lang="en-US" sz="2000" dirty="0" smtClean="0"/>
                </a:br>
                <a:r>
                  <a:rPr lang="en-US" sz="2000" dirty="0" smtClean="0">
                    <a:sym typeface="Wingdings" pitchFamily="2" charset="2"/>
                  </a:rPr>
                  <a:t> Improves fMRI group analysis</a:t>
                </a:r>
              </a:p>
              <a:p>
                <a:r>
                  <a:rPr lang="en-US" sz="2400" dirty="0" smtClean="0">
                    <a:sym typeface="Wingdings" pitchFamily="2" charset="2"/>
                  </a:rPr>
                  <a:t>Future directions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Use estimated parcels in other fMRI studies as markers for language processing (and other stimuli!)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15</a:t>
            </a:fld>
            <a:endParaRPr lang="en-US" sz="1100"/>
          </a:p>
        </p:txBody>
      </p:sp>
      <p:pic>
        <p:nvPicPr>
          <p:cNvPr id="7" name="Picture 2" descr="http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5056"/>
            <a:ext cx="963337" cy="9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ih.gov/icd/od/ocpl/images/gif/NIH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5056"/>
            <a:ext cx="957259" cy="9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Talk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Finding correspondences between functional regions in the brain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new generative model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Results for language fMRI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507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Functional Region Correspondences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3</a:t>
            </a:fld>
            <a:endParaRPr lang="en-US" sz="110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Given stimulus, get functional activation regions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4674" r="26746" b="9418"/>
          <a:stretch/>
        </p:blipFill>
        <p:spPr bwMode="auto">
          <a:xfrm>
            <a:off x="685800" y="2209800"/>
            <a:ext cx="2285999" cy="15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4674" r="26746" b="9418"/>
          <a:stretch/>
        </p:blipFill>
        <p:spPr bwMode="auto">
          <a:xfrm>
            <a:off x="685800" y="4343400"/>
            <a:ext cx="2285999" cy="15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1099" y="380495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1100" y="593855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Subject 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2667000"/>
            <a:ext cx="228600" cy="2286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85900" y="4912379"/>
            <a:ext cx="228600" cy="22860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3124200"/>
            <a:ext cx="1295400" cy="57402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00400" y="4239074"/>
            <a:ext cx="1295400" cy="51056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89984" y="4749642"/>
            <a:ext cx="244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Align to common anatomical space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4674" r="26746" b="9418"/>
          <a:stretch/>
        </p:blipFill>
        <p:spPr bwMode="auto">
          <a:xfrm>
            <a:off x="4724400" y="3154484"/>
            <a:ext cx="2285999" cy="15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5410200" y="3616979"/>
            <a:ext cx="228600" cy="2286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24499" y="3723463"/>
            <a:ext cx="228600" cy="22860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86600" y="3666458"/>
            <a:ext cx="1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Functional variability!</a:t>
            </a:r>
            <a:endParaRPr lang="en-US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28975" y="5789093"/>
            <a:ext cx="556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Goal:</a:t>
            </a:r>
            <a:r>
              <a:rPr lang="en-US" dirty="0" smtClean="0"/>
              <a:t> Find correspondences between “parcels” 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2207897" y="2954459"/>
            <a:ext cx="228600" cy="2286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37440" y="5167373"/>
            <a:ext cx="228600" cy="22860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46497" y="3899143"/>
            <a:ext cx="228600" cy="2286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76040" y="3978457"/>
            <a:ext cx="228600" cy="228600"/>
          </a:xfrm>
          <a:prstGeom prst="ellipse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981577" y="5167373"/>
            <a:ext cx="3092513" cy="621720"/>
            <a:chOff x="5981577" y="5167373"/>
            <a:chExt cx="3092513" cy="621720"/>
          </a:xfrm>
        </p:grpSpPr>
        <p:sp>
          <p:nvSpPr>
            <p:cNvPr id="7" name="TextBox 6"/>
            <p:cNvSpPr txBox="1"/>
            <p:nvPr/>
          </p:nvSpPr>
          <p:spPr>
            <a:xfrm>
              <a:off x="5981577" y="5167373"/>
              <a:ext cx="3092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contiguous region in brain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927633" y="5536705"/>
              <a:ext cx="73367" cy="25238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825122" y="2221468"/>
            <a:ext cx="2375971" cy="2019794"/>
            <a:chOff x="4825122" y="2221468"/>
            <a:chExt cx="2375971" cy="2019794"/>
          </a:xfrm>
        </p:grpSpPr>
        <p:sp>
          <p:nvSpPr>
            <p:cNvPr id="20" name="Oval 19"/>
            <p:cNvSpPr/>
            <p:nvPr/>
          </p:nvSpPr>
          <p:spPr>
            <a:xfrm rot="2162264">
              <a:off x="5276849" y="3559482"/>
              <a:ext cx="609599" cy="403831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2162264">
              <a:off x="6155983" y="3856414"/>
              <a:ext cx="556236" cy="38484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20" idx="0"/>
            </p:cNvCxnSpPr>
            <p:nvPr/>
          </p:nvCxnSpPr>
          <p:spPr>
            <a:xfrm flipH="1">
              <a:off x="5700439" y="2590800"/>
              <a:ext cx="166960" cy="100732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2" idx="1"/>
            </p:cNvCxnSpPr>
            <p:nvPr/>
          </p:nvCxnSpPr>
          <p:spPr>
            <a:xfrm>
              <a:off x="6246497" y="2590800"/>
              <a:ext cx="108629" cy="123231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25122" y="2221468"/>
              <a:ext cx="2375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group-level parcels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85799" y="2666999"/>
            <a:ext cx="7848601" cy="22515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17733" y="2968416"/>
            <a:ext cx="7508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Parcel</a:t>
            </a:r>
            <a:r>
              <a:rPr lang="en-US" sz="2400" dirty="0" smtClean="0"/>
              <a:t>: contiguous region in brain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817733" y="3531846"/>
            <a:ext cx="7508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Biology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brain </a:t>
            </a:r>
            <a:r>
              <a:rPr lang="en-US" sz="2400" dirty="0"/>
              <a:t>compartmentalized </a:t>
            </a:r>
            <a:r>
              <a:rPr lang="en-US" sz="2400" dirty="0" smtClean="0"/>
              <a:t>into functional </a:t>
            </a:r>
            <a:r>
              <a:rPr lang="en-US" sz="2400" dirty="0"/>
              <a:t>modules</a:t>
            </a:r>
          </a:p>
          <a:p>
            <a:r>
              <a:rPr lang="en-US" sz="2400" dirty="0">
                <a:sym typeface="Wingdings" pitchFamily="2" charset="2"/>
              </a:rPr>
              <a:t> parcels represent these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38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7" grpId="0" animBg="1"/>
      <p:bldP spid="19" grpId="0"/>
      <p:bldP spid="36" grpId="0" animBg="1"/>
      <p:bldP spid="34" grpId="0" animBg="1"/>
      <p:bldP spid="37" grpId="0"/>
      <p:bldP spid="38" grpId="0"/>
      <p:bldP spid="40" grpId="0" animBg="1"/>
      <p:bldP spid="41" grpId="0" animBg="1"/>
      <p:bldP spid="45" grpId="0" animBg="1"/>
      <p:bldP spid="43" grpId="0" animBg="1"/>
      <p:bldP spid="52" grpId="0" animBg="1"/>
      <p:bldP spid="53" grpId="0" animBg="1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Functional Variability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 approach: just average in common anatomical space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4</a:t>
            </a:fld>
            <a:endParaRPr lang="en-US" sz="1100"/>
          </a:p>
        </p:txBody>
      </p:sp>
      <p:sp>
        <p:nvSpPr>
          <p:cNvPr id="41" name="TextBox 40"/>
          <p:cNvSpPr txBox="1"/>
          <p:nvPr/>
        </p:nvSpPr>
        <p:spPr>
          <a:xfrm>
            <a:off x="628316" y="5867400"/>
            <a:ext cx="779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Functional variability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less pronounced activation in group average</a:t>
            </a:r>
            <a:endParaRPr lang="en-US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809625" y="2514597"/>
            <a:ext cx="3703090" cy="1480069"/>
            <a:chOff x="809625" y="2514597"/>
            <a:chExt cx="3703090" cy="1480069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09625" y="3549134"/>
              <a:ext cx="2971800" cy="0"/>
            </a:xfrm>
            <a:prstGeom prst="line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781425" y="3395245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space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83051" y="3625334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Subject 1</a:t>
              </a:r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33449" y="2514597"/>
              <a:ext cx="2514600" cy="908962"/>
            </a:xfrm>
            <a:custGeom>
              <a:avLst/>
              <a:gdLst>
                <a:gd name="connsiteX0" fmla="*/ 0 w 2752725"/>
                <a:gd name="connsiteY0" fmla="*/ 904878 h 908962"/>
                <a:gd name="connsiteX1" fmla="*/ 1000125 w 2752725"/>
                <a:gd name="connsiteY1" fmla="*/ 771528 h 908962"/>
                <a:gd name="connsiteX2" fmla="*/ 1400175 w 2752725"/>
                <a:gd name="connsiteY2" fmla="*/ 3 h 908962"/>
                <a:gd name="connsiteX3" fmla="*/ 1762125 w 2752725"/>
                <a:gd name="connsiteY3" fmla="*/ 762003 h 908962"/>
                <a:gd name="connsiteX4" fmla="*/ 2752725 w 2752725"/>
                <a:gd name="connsiteY4" fmla="*/ 904878 h 90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725" h="908962">
                  <a:moveTo>
                    <a:pt x="0" y="904878"/>
                  </a:moveTo>
                  <a:cubicBezTo>
                    <a:pt x="383381" y="913609"/>
                    <a:pt x="766763" y="922340"/>
                    <a:pt x="1000125" y="771528"/>
                  </a:cubicBezTo>
                  <a:cubicBezTo>
                    <a:pt x="1233487" y="620716"/>
                    <a:pt x="1273175" y="1590"/>
                    <a:pt x="1400175" y="3"/>
                  </a:cubicBezTo>
                  <a:cubicBezTo>
                    <a:pt x="1527175" y="-1584"/>
                    <a:pt x="1536700" y="611190"/>
                    <a:pt x="1762125" y="762003"/>
                  </a:cubicBezTo>
                  <a:cubicBezTo>
                    <a:pt x="1987550" y="912816"/>
                    <a:pt x="2370137" y="908847"/>
                    <a:pt x="2752725" y="9048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9625" y="4272638"/>
            <a:ext cx="3703090" cy="1474628"/>
            <a:chOff x="809625" y="4272638"/>
            <a:chExt cx="3703090" cy="147462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809625" y="5301734"/>
              <a:ext cx="2971800" cy="0"/>
            </a:xfrm>
            <a:prstGeom prst="line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583051" y="5377934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Subject 2</a:t>
              </a: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346180" y="4272638"/>
              <a:ext cx="2514600" cy="908962"/>
            </a:xfrm>
            <a:custGeom>
              <a:avLst/>
              <a:gdLst>
                <a:gd name="connsiteX0" fmla="*/ 0 w 2752725"/>
                <a:gd name="connsiteY0" fmla="*/ 904878 h 908962"/>
                <a:gd name="connsiteX1" fmla="*/ 1000125 w 2752725"/>
                <a:gd name="connsiteY1" fmla="*/ 771528 h 908962"/>
                <a:gd name="connsiteX2" fmla="*/ 1400175 w 2752725"/>
                <a:gd name="connsiteY2" fmla="*/ 3 h 908962"/>
                <a:gd name="connsiteX3" fmla="*/ 1762125 w 2752725"/>
                <a:gd name="connsiteY3" fmla="*/ 762003 h 908962"/>
                <a:gd name="connsiteX4" fmla="*/ 2752725 w 2752725"/>
                <a:gd name="connsiteY4" fmla="*/ 904878 h 90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725" h="908962">
                  <a:moveTo>
                    <a:pt x="0" y="904878"/>
                  </a:moveTo>
                  <a:cubicBezTo>
                    <a:pt x="383381" y="913609"/>
                    <a:pt x="766763" y="922340"/>
                    <a:pt x="1000125" y="771528"/>
                  </a:cubicBezTo>
                  <a:cubicBezTo>
                    <a:pt x="1233487" y="620716"/>
                    <a:pt x="1273175" y="1590"/>
                    <a:pt x="1400175" y="3"/>
                  </a:cubicBezTo>
                  <a:cubicBezTo>
                    <a:pt x="1527175" y="-1584"/>
                    <a:pt x="1536700" y="611190"/>
                    <a:pt x="1762125" y="762003"/>
                  </a:cubicBezTo>
                  <a:cubicBezTo>
                    <a:pt x="1987550" y="912816"/>
                    <a:pt x="2370137" y="908847"/>
                    <a:pt x="2752725" y="9048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81425" y="5147845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space</a:t>
              </a:r>
              <a:endParaRPr lang="en-US" sz="1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72000" y="2895600"/>
            <a:ext cx="4150765" cy="1099066"/>
            <a:chOff x="4572000" y="2895600"/>
            <a:chExt cx="4150765" cy="109906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029200" y="3549134"/>
              <a:ext cx="2971800" cy="0"/>
            </a:xfrm>
            <a:prstGeom prst="line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26673" y="3625334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Average</a:t>
              </a:r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572000" y="2895600"/>
              <a:ext cx="3514725" cy="501147"/>
            </a:xfrm>
            <a:custGeom>
              <a:avLst/>
              <a:gdLst>
                <a:gd name="connsiteX0" fmla="*/ 0 w 3352800"/>
                <a:gd name="connsiteY0" fmla="*/ 676275 h 676275"/>
                <a:gd name="connsiteX1" fmla="*/ 838200 w 3352800"/>
                <a:gd name="connsiteY1" fmla="*/ 523875 h 676275"/>
                <a:gd name="connsiteX2" fmla="*/ 1685925 w 3352800"/>
                <a:gd name="connsiteY2" fmla="*/ 0 h 676275"/>
                <a:gd name="connsiteX3" fmla="*/ 2562225 w 3352800"/>
                <a:gd name="connsiteY3" fmla="*/ 523875 h 676275"/>
                <a:gd name="connsiteX4" fmla="*/ 3352800 w 3352800"/>
                <a:gd name="connsiteY4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76275">
                  <a:moveTo>
                    <a:pt x="0" y="676275"/>
                  </a:moveTo>
                  <a:cubicBezTo>
                    <a:pt x="278606" y="656431"/>
                    <a:pt x="557213" y="636587"/>
                    <a:pt x="838200" y="523875"/>
                  </a:cubicBezTo>
                  <a:cubicBezTo>
                    <a:pt x="1119187" y="411163"/>
                    <a:pt x="1398588" y="0"/>
                    <a:pt x="1685925" y="0"/>
                  </a:cubicBezTo>
                  <a:cubicBezTo>
                    <a:pt x="1973262" y="0"/>
                    <a:pt x="2284413" y="411163"/>
                    <a:pt x="2562225" y="523875"/>
                  </a:cubicBezTo>
                  <a:cubicBezTo>
                    <a:pt x="2840037" y="636587"/>
                    <a:pt x="3096418" y="656431"/>
                    <a:pt x="3352800" y="6762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91475" y="3395245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space</a:t>
              </a:r>
              <a:endParaRPr lang="en-US" sz="1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29200" y="4272638"/>
            <a:ext cx="3693565" cy="1474628"/>
            <a:chOff x="5029200" y="4272638"/>
            <a:chExt cx="3693565" cy="147462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29200" y="5301734"/>
              <a:ext cx="2971800" cy="0"/>
            </a:xfrm>
            <a:prstGeom prst="line">
              <a:avLst/>
            </a:prstGeom>
            <a:ln w="190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882778" y="5377934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Aligned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91475" y="5147845"/>
              <a:ext cx="731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space</a:t>
              </a:r>
              <a:endParaRPr lang="en-US" sz="14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72062" y="4272638"/>
              <a:ext cx="2514600" cy="908962"/>
            </a:xfrm>
            <a:custGeom>
              <a:avLst/>
              <a:gdLst>
                <a:gd name="connsiteX0" fmla="*/ 0 w 2752725"/>
                <a:gd name="connsiteY0" fmla="*/ 904878 h 908962"/>
                <a:gd name="connsiteX1" fmla="*/ 1000125 w 2752725"/>
                <a:gd name="connsiteY1" fmla="*/ 771528 h 908962"/>
                <a:gd name="connsiteX2" fmla="*/ 1400175 w 2752725"/>
                <a:gd name="connsiteY2" fmla="*/ 3 h 908962"/>
                <a:gd name="connsiteX3" fmla="*/ 1762125 w 2752725"/>
                <a:gd name="connsiteY3" fmla="*/ 762003 h 908962"/>
                <a:gd name="connsiteX4" fmla="*/ 2752725 w 2752725"/>
                <a:gd name="connsiteY4" fmla="*/ 904878 h 90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725" h="908962">
                  <a:moveTo>
                    <a:pt x="0" y="904878"/>
                  </a:moveTo>
                  <a:cubicBezTo>
                    <a:pt x="383381" y="913609"/>
                    <a:pt x="766763" y="922340"/>
                    <a:pt x="1000125" y="771528"/>
                  </a:cubicBezTo>
                  <a:cubicBezTo>
                    <a:pt x="1233487" y="620716"/>
                    <a:pt x="1273175" y="1590"/>
                    <a:pt x="1400175" y="3"/>
                  </a:cubicBezTo>
                  <a:cubicBezTo>
                    <a:pt x="1527175" y="-1584"/>
                    <a:pt x="1536700" y="611190"/>
                    <a:pt x="1762125" y="762003"/>
                  </a:cubicBezTo>
                  <a:cubicBezTo>
                    <a:pt x="1987550" y="912816"/>
                    <a:pt x="2370137" y="908847"/>
                    <a:pt x="2752725" y="9048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6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Previous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Thirion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2007: treat parcels as discrete objects and find parcel correspondences across subjects by matching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ym typeface="Wingdings" pitchFamily="2" charset="2"/>
              </a:rPr>
              <a:t>Xu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et al.</a:t>
            </a:r>
            <a:r>
              <a:rPr lang="en-US" sz="2400" dirty="0" smtClean="0">
                <a:sym typeface="Wingdings" pitchFamily="2" charset="2"/>
              </a:rPr>
              <a:t> 2009: generative, hierarchical model representing activation regions as Gaussian mixtures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Sabuncu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et al. </a:t>
            </a:r>
            <a:r>
              <a:rPr lang="en-US" sz="2400" dirty="0" smtClean="0">
                <a:sym typeface="Wingdings" pitchFamily="2" charset="2"/>
              </a:rPr>
              <a:t>2010: </a:t>
            </a:r>
            <a:r>
              <a:rPr lang="en-US" sz="2400" dirty="0" err="1" smtClean="0">
                <a:sym typeface="Wingdings" pitchFamily="2" charset="2"/>
              </a:rPr>
              <a:t>groupwise</a:t>
            </a:r>
            <a:r>
              <a:rPr lang="en-US" sz="2400" dirty="0" smtClean="0">
                <a:sym typeface="Wingdings" pitchFamily="2" charset="2"/>
              </a:rPr>
              <a:t> functional registration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552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Previous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Thirion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2007: treat </a:t>
            </a:r>
            <a:r>
              <a:rPr lang="en-US" sz="2400" b="1" dirty="0" smtClean="0"/>
              <a:t>parcels as discrete objects</a:t>
            </a:r>
            <a:r>
              <a:rPr lang="en-US" sz="2400" dirty="0" smtClean="0"/>
              <a:t> and find parcel correspondences across subjects by matching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ym typeface="Wingdings" pitchFamily="2" charset="2"/>
              </a:rPr>
              <a:t>Xu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et al.</a:t>
            </a:r>
            <a:r>
              <a:rPr lang="en-US" sz="2400" dirty="0" smtClean="0">
                <a:sym typeface="Wingdings" pitchFamily="2" charset="2"/>
              </a:rPr>
              <a:t> 2009: </a:t>
            </a:r>
            <a:r>
              <a:rPr lang="en-US" sz="2400" b="1" dirty="0" smtClean="0">
                <a:sym typeface="Wingdings" pitchFamily="2" charset="2"/>
              </a:rPr>
              <a:t>generative, hierarchical model</a:t>
            </a:r>
            <a:r>
              <a:rPr lang="en-US" sz="2400" dirty="0" smtClean="0">
                <a:sym typeface="Wingdings" pitchFamily="2" charset="2"/>
              </a:rPr>
              <a:t> representing activation regions as Gaussian mixtures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Sabuncu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i="1" dirty="0" smtClean="0">
                <a:sym typeface="Wingdings" pitchFamily="2" charset="2"/>
              </a:rPr>
              <a:t>et al. </a:t>
            </a:r>
            <a:r>
              <a:rPr lang="en-US" sz="2400" dirty="0" smtClean="0">
                <a:sym typeface="Wingdings" pitchFamily="2" charset="2"/>
              </a:rPr>
              <a:t>2010: </a:t>
            </a:r>
            <a:r>
              <a:rPr lang="en-US" sz="2400" b="1" dirty="0" err="1" smtClean="0">
                <a:sym typeface="Wingdings" pitchFamily="2" charset="2"/>
              </a:rPr>
              <a:t>groupwise</a:t>
            </a:r>
            <a:r>
              <a:rPr lang="en-US" sz="2400" b="1" dirty="0" smtClean="0">
                <a:sym typeface="Wingdings" pitchFamily="2" charset="2"/>
              </a:rPr>
              <a:t> functional registration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534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Our Generative Model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7</a:t>
            </a:fld>
            <a:endParaRPr lang="en-US" sz="1100"/>
          </a:p>
        </p:txBody>
      </p:sp>
      <p:sp>
        <p:nvSpPr>
          <p:cNvPr id="15" name="TextBox 14"/>
          <p:cNvSpPr txBox="1"/>
          <p:nvPr/>
        </p:nvSpPr>
        <p:spPr>
          <a:xfrm>
            <a:off x="3719719" y="1562100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generate image for a subject: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Choose weights for each</a:t>
            </a:r>
            <a:br>
              <a:rPr lang="en-US" sz="2000" dirty="0" smtClean="0"/>
            </a:br>
            <a:r>
              <a:rPr lang="en-US" sz="2000" dirty="0" smtClean="0"/>
              <a:t>group-level parcel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Form weighted sum of</a:t>
            </a:r>
            <a:br>
              <a:rPr lang="en-US" sz="2000" dirty="0" smtClean="0"/>
            </a:br>
            <a:r>
              <a:rPr lang="en-US" sz="2000" dirty="0" smtClean="0"/>
              <a:t>group-level parcels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19719" y="4869003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Deform pre-image and add noise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603430" y="4505385"/>
            <a:ext cx="146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Pre-image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402705" y="2192893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e.g. (0.2, 1)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94314" y="3308866"/>
                <a:ext cx="497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14" y="3308866"/>
                <a:ext cx="49757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08042" y="5069058"/>
                <a:ext cx="502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42" y="5069058"/>
                <a:ext cx="50289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99239" y="6476169"/>
                <a:ext cx="479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39" y="6476169"/>
                <a:ext cx="4798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66135" y="1377434"/>
                <a:ext cx="525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35" y="1377434"/>
                <a:ext cx="5254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8406474" y="1685925"/>
            <a:ext cx="144136" cy="2574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8252337" y="1739385"/>
            <a:ext cx="211691" cy="69532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19719" y="5670326"/>
                <a:ext cx="201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Deformation: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19" y="5670326"/>
                <a:ext cx="201972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4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358269" y="926068"/>
                <a:ext cx="137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69" y="926068"/>
                <a:ext cx="137409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>
            <a:off x="7431981" y="1295400"/>
            <a:ext cx="114301" cy="3905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57200" y="1562100"/>
            <a:ext cx="2971800" cy="4343400"/>
            <a:chOff x="457200" y="1562100"/>
            <a:chExt cx="2971800" cy="4343400"/>
          </a:xfrm>
        </p:grpSpPr>
        <p:sp>
          <p:nvSpPr>
            <p:cNvPr id="7" name="Rectangle 6"/>
            <p:cNvSpPr/>
            <p:nvPr/>
          </p:nvSpPr>
          <p:spPr>
            <a:xfrm>
              <a:off x="1285875" y="2137291"/>
              <a:ext cx="1238250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200" y="1562100"/>
              <a:ext cx="2971800" cy="43434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504" y="5486400"/>
              <a:ext cx="2387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Group-level parcels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56222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1: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30899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5875" y="3884057"/>
              <a:ext cx="1238250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1456997" y="2356366"/>
              <a:ext cx="381000" cy="390525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/>
            <p:cNvSpPr/>
            <p:nvPr/>
          </p:nvSpPr>
          <p:spPr>
            <a:xfrm>
              <a:off x="2055328" y="4401506"/>
              <a:ext cx="273116" cy="467497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3308866"/>
            <a:ext cx="5524495" cy="1219200"/>
            <a:chOff x="3429000" y="3308866"/>
            <a:chExt cx="5524495" cy="1219200"/>
          </a:xfrm>
        </p:grpSpPr>
        <p:sp>
          <p:nvSpPr>
            <p:cNvPr id="10" name="Rectangle 9"/>
            <p:cNvSpPr/>
            <p:nvPr/>
          </p:nvSpPr>
          <p:spPr>
            <a:xfrm>
              <a:off x="6120019" y="3308866"/>
              <a:ext cx="1238250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8763" y="3308866"/>
              <a:ext cx="1238250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429000" y="3733800"/>
                  <a:ext cx="7697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0.2×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3733800"/>
                  <a:ext cx="76976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37013" y="3733800"/>
                  <a:ext cx="752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+ 1×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7013" y="3733800"/>
                  <a:ext cx="752055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58269" y="3733800"/>
                  <a:ext cx="3760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269" y="3733800"/>
                  <a:ext cx="37602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5-Point Star 47"/>
            <p:cNvSpPr/>
            <p:nvPr/>
          </p:nvSpPr>
          <p:spPr>
            <a:xfrm>
              <a:off x="4369885" y="3527941"/>
              <a:ext cx="381000" cy="390525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oon 49"/>
            <p:cNvSpPr/>
            <p:nvPr/>
          </p:nvSpPr>
          <p:spPr>
            <a:xfrm>
              <a:off x="6889472" y="3826315"/>
              <a:ext cx="273116" cy="467497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715245" y="3308866"/>
              <a:ext cx="1238250" cy="1219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Moon 55"/>
            <p:cNvSpPr/>
            <p:nvPr/>
          </p:nvSpPr>
          <p:spPr>
            <a:xfrm>
              <a:off x="8484698" y="3826315"/>
              <a:ext cx="273116" cy="467497"/>
            </a:xfrm>
            <a:prstGeom prst="mo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886367" y="3527941"/>
              <a:ext cx="381000" cy="390525"/>
            </a:xfrm>
            <a:prstGeom prst="star5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1440" y="5295900"/>
            <a:ext cx="1238250" cy="1219200"/>
            <a:chOff x="6091440" y="5295900"/>
            <a:chExt cx="1238250" cy="1219200"/>
          </a:xfrm>
        </p:grpSpPr>
        <p:sp>
          <p:nvSpPr>
            <p:cNvPr id="34" name="Rectangle 33"/>
            <p:cNvSpPr/>
            <p:nvPr/>
          </p:nvSpPr>
          <p:spPr>
            <a:xfrm>
              <a:off x="6091440" y="5295900"/>
              <a:ext cx="1238250" cy="1219200"/>
            </a:xfrm>
            <a:prstGeom prst="rect">
              <a:avLst/>
            </a:prstGeom>
            <a:pattFill prst="wave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 rot="1323785">
              <a:off x="6301601" y="5446805"/>
              <a:ext cx="416343" cy="680346"/>
            </a:xfrm>
            <a:prstGeom prst="star5">
              <a:avLst>
                <a:gd name="adj" fmla="val 18920"/>
                <a:gd name="hf" fmla="val 105146"/>
                <a:gd name="vf" fmla="val 11055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/>
            <p:cNvSpPr/>
            <p:nvPr/>
          </p:nvSpPr>
          <p:spPr>
            <a:xfrm rot="1711238">
              <a:off x="6830175" y="5757815"/>
              <a:ext cx="310367" cy="563686"/>
            </a:xfrm>
            <a:prstGeom prst="moon">
              <a:avLst>
                <a:gd name="adj" fmla="val 5970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633802" y="5077385"/>
                <a:ext cx="795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…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802" y="5077385"/>
                <a:ext cx="79519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0" name="Rectangle 3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191887" y="2666999"/>
              <a:ext cx="4834144" cy="2251591"/>
              <a:chOff x="2191887" y="2666999"/>
              <a:chExt cx="4834144" cy="2251591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191887" y="2666999"/>
                <a:ext cx="4834144" cy="22515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209822" y="3107020"/>
                    <a:ext cx="4769254" cy="12813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∘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/>
                            </a:rPr>
                            <m:t> 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noise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822" y="3107020"/>
                    <a:ext cx="4769254" cy="1281376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95720" y="4515650"/>
                <a:ext cx="4597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 smtClean="0"/>
                  <a:t> sparse, no deformations </a:t>
                </a:r>
                <a:r>
                  <a:rPr lang="en-US" sz="1600" dirty="0" smtClean="0">
                    <a:sym typeface="Wingdings" pitchFamily="2" charset="2"/>
                  </a:rPr>
                  <a:t> </a:t>
                </a:r>
                <a:r>
                  <a:rPr lang="en-US" sz="1600" b="1" dirty="0" smtClean="0">
                    <a:sym typeface="Wingdings" pitchFamily="2" charset="2"/>
                  </a:rPr>
                  <a:t>sparse coding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20" y="4515650"/>
                <a:ext cx="459741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27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5345674" y="2751663"/>
            <a:ext cx="1768231" cy="815509"/>
            <a:chOff x="5345674" y="2922938"/>
            <a:chExt cx="1768231" cy="815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345674" y="2922938"/>
                  <a:ext cx="17682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  <a:ea typeface="Cambria Math"/>
                    </a:rPr>
                    <a:t>i.i.d.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𝒩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entries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674" y="2922938"/>
                  <a:ext cx="1768231" cy="64633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4673"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>
              <a:off x="6324600" y="3527941"/>
              <a:ext cx="34523" cy="2105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762940" y="2773491"/>
            <a:ext cx="2031390" cy="793681"/>
            <a:chOff x="2762940" y="2918829"/>
            <a:chExt cx="2031390" cy="793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762940" y="2918829"/>
                  <a:ext cx="20313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rgbClr val="FF0000"/>
                      </a:solidFill>
                      <a:ea typeface="Cambria Math"/>
                    </a:rPr>
                    <a:t>i.i.d</a:t>
                  </a:r>
                  <a:r>
                    <a:rPr lang="en-US" dirty="0" smtClean="0">
                      <a:solidFill>
                        <a:srgbClr val="FF0000"/>
                      </a:solidFill>
                      <a:ea typeface="Cambria Math"/>
                    </a:rPr>
                    <a:t>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prior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2940" y="2918829"/>
                  <a:ext cx="2031390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402" t="-8197" r="-270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/>
            <p:nvPr/>
          </p:nvCxnSpPr>
          <p:spPr>
            <a:xfrm>
              <a:off x="3955804" y="3338654"/>
              <a:ext cx="0" cy="3738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28600" y="5486401"/>
            <a:ext cx="8723320" cy="694036"/>
            <a:chOff x="228600" y="5486401"/>
            <a:chExt cx="8723320" cy="694036"/>
          </a:xfrm>
        </p:grpSpPr>
        <p:sp>
          <p:nvSpPr>
            <p:cNvPr id="82" name="Rounded Rectangle 81"/>
            <p:cNvSpPr/>
            <p:nvPr/>
          </p:nvSpPr>
          <p:spPr>
            <a:xfrm>
              <a:off x="228600" y="5486401"/>
              <a:ext cx="8723320" cy="6940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8130" y="5562600"/>
              <a:ext cx="87126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b="1" dirty="0" smtClean="0"/>
                <a:t>Goal:</a:t>
              </a:r>
              <a:r>
                <a:rPr lang="en-US" sz="2600" dirty="0" smtClean="0"/>
                <a:t> Estimate group-level parcels and deformations</a:t>
              </a:r>
              <a:endParaRPr lang="en-US" sz="2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62940" y="4265922"/>
                <a:ext cx="366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940" y="4265922"/>
                <a:ext cx="366299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118333" r="-333" b="-1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2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/>
      <p:bldP spid="42" grpId="0"/>
      <p:bldP spid="43" grpId="0"/>
      <p:bldP spid="44" grpId="0"/>
      <p:bldP spid="52" grpId="0" animBg="1"/>
      <p:bldP spid="53" grpId="0"/>
      <p:bldP spid="54" grpId="0"/>
      <p:bldP spid="61" grpId="0"/>
      <p:bldP spid="6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Estimating Group-level Parcels and Deformations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sym typeface="Wingdings" pitchFamily="2" charset="2"/>
                  </a:rPr>
                  <a:t>Priors on group-level parcels and deformations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∝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Reg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400" dirty="0" smtClean="0">
                    <a:sym typeface="Wingdings" pitchFamily="2" charset="2"/>
                  </a:rPr>
                  <a:t/>
                </a:r>
                <a:br>
                  <a:rPr lang="en-US" sz="2400" dirty="0" smtClean="0">
                    <a:sym typeface="Wingdings" pitchFamily="2" charset="2"/>
                  </a:rPr>
                </a:br>
                <a:r>
                  <a:rPr lang="en-US" sz="2000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sym typeface="Wingdings" pitchFamily="2" charset="2"/>
                      </a:rPr>
                      <m:t>Reg</m:t>
                    </m:r>
                    <m:r>
                      <a:rPr lang="en-US" sz="2000" b="0" i="0" smtClean="0">
                        <a:latin typeface="Cambria Math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sym typeface="Wingdings" pitchFamily="2" charset="2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 from image registration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itchFamily="2" charset="2"/>
                  </a:rPr>
                  <a:t> to be parcel, have sparse support, and smooth</a:t>
                </a:r>
              </a:p>
              <a:p>
                <a:pPr lvl="1"/>
                <a:endParaRPr lang="en-US" sz="2000" dirty="0">
                  <a:sym typeface="Wingdings" pitchFamily="2" charset="2"/>
                </a:endParaRPr>
              </a:p>
              <a:p>
                <a:pPr lvl="1"/>
                <a:endParaRPr lang="en-US" sz="2000" dirty="0" smtClean="0">
                  <a:sym typeface="Wingdings" pitchFamily="2" charset="2"/>
                </a:endParaRPr>
              </a:p>
              <a:p>
                <a:pPr lvl="1"/>
                <a:endParaRPr lang="en-US" sz="2000" dirty="0" smtClean="0">
                  <a:sym typeface="Wingdings" pitchFamily="2" charset="2"/>
                </a:endParaRPr>
              </a:p>
              <a:p>
                <a:r>
                  <a:rPr lang="en-US" sz="2400" dirty="0" smtClean="0">
                    <a:sym typeface="Wingdings" pitchFamily="2" charset="2"/>
                  </a:rPr>
                  <a:t>Want MAP estimate:</a:t>
                </a:r>
              </a:p>
              <a:p>
                <a:endParaRPr lang="en-US" sz="2400" dirty="0">
                  <a:sym typeface="Wingdings" pitchFamily="2" charset="2"/>
                </a:endParaRPr>
              </a:p>
              <a:p>
                <a:endParaRPr lang="en-US" sz="2400" dirty="0" smtClean="0">
                  <a:sym typeface="Wingdings" pitchFamily="2" charset="2"/>
                </a:endParaRPr>
              </a:p>
              <a:p>
                <a:r>
                  <a:rPr lang="en-US" sz="2400" dirty="0" smtClean="0">
                    <a:sym typeface="Wingdings" pitchFamily="2" charset="2"/>
                  </a:rPr>
                  <a:t>Use generalized EM algorithm for MAP estimation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8</a:t>
            </a:fld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" y="3209132"/>
                <a:ext cx="8077200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𝜉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000" b="1">
                                  <a:latin typeface="Cambria Math"/>
                                </a:rPr>
                                <m:t>𝐋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>
                          <a:latin typeface="Cambria Math"/>
                          <a:ea typeface="Cambria Math"/>
                        </a:rPr>
                        <m:t>𝕝</m:t>
                      </m:r>
                      <m:r>
                        <a:rPr lang="en-US" sz="2000">
                          <a:latin typeface="Cambria Math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is</m:t>
                      </m:r>
                      <m:r>
                        <a:rPr lang="en-US" sz="200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unimodal</m:t>
                      </m:r>
                      <m:r>
                        <a:rPr lang="en-US" sz="200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200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≤1</m:t>
                      </m:r>
                      <m:r>
                        <a:rPr lang="en-US" sz="200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9132"/>
                <a:ext cx="8077200" cy="439736"/>
              </a:xfrm>
              <a:prstGeom prst="rect">
                <a:avLst/>
              </a:prstGeom>
              <a:blipFill rotWithShape="1"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678" y="4624202"/>
                <a:ext cx="4439843" cy="57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argmax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Φ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Φ</m:t>
                          </m:r>
                        </m: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argmax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Φ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𝑦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8" y="4624202"/>
                <a:ext cx="4439843" cy="572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3845" y="5196666"/>
                <a:ext cx="3532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rgbClr val="FF0000"/>
                    </a:solidFill>
                  </a:rPr>
                  <a:t>Don’t get to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US" sz="2000" i="1" dirty="0" smtClean="0">
                    <a:solidFill>
                      <a:srgbClr val="FF0000"/>
                    </a:solidFill>
                  </a:rPr>
                  <a:t>’s!</a:t>
                </a:r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845" y="5196666"/>
                <a:ext cx="353295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379" t="-7576" r="-120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514600" y="3626575"/>
            <a:ext cx="995785" cy="555785"/>
            <a:chOff x="2514600" y="3846443"/>
            <a:chExt cx="995785" cy="555785"/>
          </a:xfrm>
        </p:grpSpPr>
        <p:sp>
          <p:nvSpPr>
            <p:cNvPr id="7" name="TextBox 6"/>
            <p:cNvSpPr txBox="1"/>
            <p:nvPr/>
          </p:nvSpPr>
          <p:spPr>
            <a:xfrm>
              <a:off x="2514600" y="4032896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sparsity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012492" y="38464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566345" y="3626575"/>
            <a:ext cx="1483098" cy="555785"/>
            <a:chOff x="3566345" y="3846443"/>
            <a:chExt cx="1483098" cy="555785"/>
          </a:xfrm>
        </p:grpSpPr>
        <p:sp>
          <p:nvSpPr>
            <p:cNvPr id="19" name="TextBox 18"/>
            <p:cNvSpPr txBox="1"/>
            <p:nvPr/>
          </p:nvSpPr>
          <p:spPr>
            <a:xfrm>
              <a:off x="3566345" y="4032896"/>
              <a:ext cx="1483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smoothness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307892" y="38464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38987" y="3626575"/>
            <a:ext cx="914033" cy="555785"/>
            <a:chOff x="5638987" y="3846443"/>
            <a:chExt cx="914033" cy="555785"/>
          </a:xfrm>
        </p:grpSpPr>
        <p:sp>
          <p:nvSpPr>
            <p:cNvPr id="21" name="TextBox 20"/>
            <p:cNvSpPr txBox="1"/>
            <p:nvPr/>
          </p:nvSpPr>
          <p:spPr>
            <a:xfrm>
              <a:off x="5638987" y="4032896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parcel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096000" y="38464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81778" y="3626575"/>
            <a:ext cx="1580882" cy="555785"/>
            <a:chOff x="6981778" y="3846443"/>
            <a:chExt cx="1580882" cy="555785"/>
          </a:xfrm>
        </p:grpSpPr>
        <p:sp>
          <p:nvSpPr>
            <p:cNvPr id="23" name="TextBox 22"/>
            <p:cNvSpPr txBox="1"/>
            <p:nvPr/>
          </p:nvSpPr>
          <p:spPr>
            <a:xfrm>
              <a:off x="6981778" y="4032896"/>
              <a:ext cx="158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identifiability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772213" y="3846443"/>
              <a:ext cx="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33898" y="4512183"/>
                <a:ext cx="4566815" cy="68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argmax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Φ</m:t>
                          </m:r>
                        </m:lim>
                      </m:limLow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Φ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98" y="4512183"/>
                <a:ext cx="4566815" cy="6844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5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Language fMRI Study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Data</a:t>
                </a:r>
              </a:p>
              <a:p>
                <a:pPr lvl="1"/>
                <a:r>
                  <a:rPr lang="en-US" sz="2000" dirty="0" smtClean="0"/>
                  <a:t>Substantial functional variability!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33 subjects</a:t>
                </a:r>
              </a:p>
              <a:p>
                <a:pPr lvl="1"/>
                <a:r>
                  <a:rPr lang="en-US" sz="2000" dirty="0" smtClean="0"/>
                  <a:t>Contrast: reading sentences vs. pronounceable </a:t>
                </a:r>
                <a:r>
                  <a:rPr lang="en-US" sz="2000" dirty="0" err="1" smtClean="0"/>
                  <a:t>nonwords</a:t>
                </a:r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are </a:t>
                </a:r>
                <a:r>
                  <a:rPr lang="en-US" sz="2000" i="1" dirty="0" smtClean="0"/>
                  <a:t>t</a:t>
                </a:r>
                <a:r>
                  <a:rPr lang="en-US" sz="2000" dirty="0" smtClean="0"/>
                  <a:t>-statistic images from standard fMRI preprocessing</a:t>
                </a:r>
              </a:p>
              <a:p>
                <a:pPr lvl="1"/>
                <a:r>
                  <a:rPr lang="en-US" sz="2000" dirty="0" smtClean="0"/>
                  <a:t>All images initially brought into common anatomical space</a:t>
                </a:r>
              </a:p>
              <a:p>
                <a:r>
                  <a:rPr lang="en-US" sz="2400" dirty="0" smtClean="0"/>
                  <a:t>What we’ll show</a:t>
                </a:r>
              </a:p>
              <a:p>
                <a:pPr lvl="1"/>
                <a:r>
                  <a:rPr lang="en-US" sz="2000" dirty="0" smtClean="0"/>
                  <a:t>Estimated group-level parcels correspond to language processing regions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Estimated deformations improve fMRI group analysis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100" smtClean="0"/>
              <a:t>12/16/2011</a:t>
            </a:r>
            <a:endParaRPr lang="en-US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NIPS MLINI Workshop 2011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78CEC-D4AD-46AD-A0AA-A0DC21416939}" type="slidenum">
              <a:rPr lang="en-US" sz="1100" smtClean="0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022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883</Words>
  <Application>Microsoft Office PowerPoint</Application>
  <PresentationFormat>On-screen Show (4:3)</PresentationFormat>
  <Paragraphs>187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Deformation-Invariant Sparse Coding for Modeling Spatial Variability of Functional Patterns in the Brain</vt:lpstr>
      <vt:lpstr>Talk Outline</vt:lpstr>
      <vt:lpstr>Functional Region Correspondences</vt:lpstr>
      <vt:lpstr>Functional Variability</vt:lpstr>
      <vt:lpstr>Previous Work</vt:lpstr>
      <vt:lpstr>Previous Work</vt:lpstr>
      <vt:lpstr>Our Generative Model</vt:lpstr>
      <vt:lpstr>Estimating Group-level Parcels and Deformations</vt:lpstr>
      <vt:lpstr>Language fMRI Study</vt:lpstr>
      <vt:lpstr>Estimated Group-level Parcels</vt:lpstr>
      <vt:lpstr>Improving fMRI Group Analysis with Estimated Deformations</vt:lpstr>
      <vt:lpstr>Improving fMRI Group Analysis with Estimated Deformations</vt:lpstr>
      <vt:lpstr>Improving fMRI Group Analysis with Estimated Deformations</vt:lpstr>
      <vt:lpstr>Improving fMRI Group Analysis with Estimated Deformations</vt:lpstr>
      <vt:lpstr>Contributions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Deformation-Invariant Sparse Coding for Modeling Spatial Variability of Functional Patterns in the Brain</dc:title>
  <dc:creator>George</dc:creator>
  <cp:lastModifiedBy>George</cp:lastModifiedBy>
  <cp:revision>216</cp:revision>
  <dcterms:created xsi:type="dcterms:W3CDTF">2011-12-01T04:25:29Z</dcterms:created>
  <dcterms:modified xsi:type="dcterms:W3CDTF">2014-01-18T16:22:03Z</dcterms:modified>
</cp:coreProperties>
</file>