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4" r:id="rId6"/>
    <p:sldId id="259" r:id="rId7"/>
    <p:sldId id="257" r:id="rId8"/>
    <p:sldId id="258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77"/>
  </p:normalViewPr>
  <p:slideViewPr>
    <p:cSldViewPr snapToGrid="0" snapToObjects="1">
      <p:cViewPr varScale="1">
        <p:scale>
          <a:sx n="101" d="100"/>
          <a:sy n="101" d="100"/>
        </p:scale>
        <p:origin x="135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30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23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5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72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47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75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8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43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1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09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0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F479A-CE77-FB49-8F7C-1C9F00353A07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8C736-273A-D144-B4FE-20A867F84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24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Red Black Tree Essentials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Notes from “Introduction to Algorithms”, </a:t>
            </a:r>
            <a:r>
              <a:rPr lang="en-US" dirty="0" err="1" smtClean="0"/>
              <a:t>Cormen</a:t>
            </a:r>
            <a:r>
              <a:rPr lang="en-US" dirty="0"/>
              <a:t> </a:t>
            </a:r>
            <a:r>
              <a:rPr lang="en-US" dirty="0" smtClean="0"/>
              <a:t>et al.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64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Here is the final tree.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4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/     \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2R      10R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/   \     /    \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1    3    7      14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/        /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6R      12R</a:t>
            </a:r>
          </a:p>
        </p:txBody>
      </p:sp>
    </p:spTree>
    <p:extLst>
      <p:ext uri="{BB962C8B-B14F-4D97-AF65-F5344CB8AC3E}">
        <p14:creationId xmlns:p14="http://schemas.microsoft.com/office/powerpoint/2010/main" val="108204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Red </a:t>
            </a:r>
            <a:r>
              <a:rPr lang="en-US" dirty="0"/>
              <a:t>Black Trees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red-black tree is a binary search tree with an extra bit of storage per node.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extra bit represents the color of the node. It's either red or black.</a:t>
            </a:r>
          </a:p>
          <a:p>
            <a:pPr marL="0" indent="0">
              <a:buNone/>
            </a:pPr>
            <a:r>
              <a:rPr lang="en-US" dirty="0" smtClean="0"/>
              <a:t>Each </a:t>
            </a:r>
            <a:r>
              <a:rPr lang="en-US" dirty="0"/>
              <a:t>node contains the fields: color, key, left, right, and p. Any </a:t>
            </a:r>
            <a:r>
              <a:rPr lang="en-US" dirty="0" smtClean="0"/>
              <a:t>nil pointers </a:t>
            </a:r>
            <a:r>
              <a:rPr lang="en-US" dirty="0"/>
              <a:t>are regarded as pointers to external nodes (leaves) and key bearing</a:t>
            </a:r>
          </a:p>
          <a:p>
            <a:pPr marL="0" indent="0">
              <a:buNone/>
            </a:pPr>
            <a:r>
              <a:rPr lang="en-US" dirty="0" smtClean="0"/>
              <a:t>nodes </a:t>
            </a:r>
            <a:r>
              <a:rPr lang="en-US" dirty="0"/>
              <a:t>are considered as internal nodes of the tree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See the video at:</a:t>
            </a:r>
          </a:p>
          <a:p>
            <a:pPr marL="0" indent="0">
              <a:buNone/>
            </a:pPr>
            <a:r>
              <a:rPr lang="en-US" dirty="0" smtClean="0"/>
              <a:t>http://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=vDHFF4wjWYU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378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Red-black tree properties:</a:t>
            </a:r>
          </a:p>
          <a:p>
            <a:pPr marL="0" indent="0">
              <a:buNone/>
            </a:pPr>
            <a:r>
              <a:rPr lang="en-US" dirty="0"/>
              <a:t> 1. Every node is either red or black.</a:t>
            </a:r>
          </a:p>
          <a:p>
            <a:pPr marL="0" indent="0">
              <a:buNone/>
            </a:pPr>
            <a:r>
              <a:rPr lang="en-US" dirty="0"/>
              <a:t> 2. The root is black.</a:t>
            </a:r>
          </a:p>
          <a:p>
            <a:pPr marL="0" indent="0">
              <a:buNone/>
            </a:pPr>
            <a:r>
              <a:rPr lang="en-US" dirty="0"/>
              <a:t> 3. Every leaf (nil) is black.</a:t>
            </a:r>
          </a:p>
          <a:p>
            <a:pPr marL="0" indent="0">
              <a:buNone/>
            </a:pPr>
            <a:r>
              <a:rPr lang="en-US" dirty="0"/>
              <a:t> 4. If a node is red then both of its children are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black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5. For each node, all paths from the node to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descendant </a:t>
            </a:r>
            <a:r>
              <a:rPr lang="en-US" dirty="0"/>
              <a:t>leaves contain the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 same </a:t>
            </a:r>
            <a:r>
              <a:rPr lang="en-US" dirty="0"/>
              <a:t>number of black nodes.</a:t>
            </a:r>
          </a:p>
        </p:txBody>
      </p:sp>
    </p:spTree>
    <p:extLst>
      <p:ext uri="{BB962C8B-B14F-4D97-AF65-F5344CB8AC3E}">
        <p14:creationId xmlns:p14="http://schemas.microsoft.com/office/powerpoint/2010/main" val="155860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these properties, it can be </a:t>
            </a:r>
            <a:r>
              <a:rPr lang="en-US" dirty="0" smtClean="0"/>
              <a:t>shown</a:t>
            </a:r>
          </a:p>
          <a:p>
            <a:pPr marL="0" indent="0">
              <a:buNone/>
            </a:pPr>
            <a:r>
              <a:rPr lang="en-US" dirty="0" smtClean="0"/>
              <a:t>    (with a proof by induction) that the </a:t>
            </a:r>
            <a:r>
              <a:rPr lang="en-US" dirty="0"/>
              <a:t>tree has a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height </a:t>
            </a:r>
            <a:r>
              <a:rPr lang="en-US" dirty="0"/>
              <a:t>no more than 2 * </a:t>
            </a:r>
            <a:r>
              <a:rPr lang="en-US" dirty="0" err="1"/>
              <a:t>Lg</a:t>
            </a:r>
            <a:r>
              <a:rPr lang="en-US" dirty="0"/>
              <a:t>(n + 1)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worst case </a:t>
            </a:r>
            <a:r>
              <a:rPr lang="en-US" dirty="0" err="1" smtClean="0"/>
              <a:t>lookUp</a:t>
            </a:r>
            <a:r>
              <a:rPr lang="en-US" dirty="0" smtClean="0"/>
              <a:t>, insert, delete are all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1123" y="3903672"/>
            <a:ext cx="21259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0" dirty="0" err="1" smtClean="0">
                <a:latin typeface="Lucida Grande"/>
                <a:ea typeface="Lucida Grande"/>
                <a:cs typeface="Lucida Grande"/>
              </a:rPr>
              <a:t>Θ</a:t>
            </a:r>
            <a:r>
              <a:rPr lang="en-US" sz="2000" b="1" i="0" dirty="0" smtClean="0">
                <a:latin typeface="Lucida Grande"/>
                <a:ea typeface="Lucida Grande"/>
                <a:cs typeface="Lucida Grande"/>
              </a:rPr>
              <a:t>(Log n).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4208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Three essential methods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Rotation </a:t>
            </a:r>
          </a:p>
          <a:p>
            <a:r>
              <a:rPr lang="en-US" dirty="0" smtClean="0"/>
              <a:t>Insertion</a:t>
            </a:r>
          </a:p>
          <a:p>
            <a:r>
              <a:rPr lang="en-US" dirty="0" smtClean="0"/>
              <a:t>Insert-</a:t>
            </a:r>
            <a:r>
              <a:rPr lang="en-US" dirty="0" err="1" smtClean="0"/>
              <a:t>fixUp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27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LeftRotate</a:t>
            </a:r>
            <a:r>
              <a:rPr lang="en-US" dirty="0" smtClean="0"/>
              <a:t>(</a:t>
            </a:r>
            <a:r>
              <a:rPr lang="en-US" dirty="0" err="1" smtClean="0"/>
              <a:t>T,x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55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  pre</a:t>
            </a:r>
            <a:r>
              <a:rPr lang="en-US" dirty="0"/>
              <a:t>: right[x] != nil[T]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pre</a:t>
            </a:r>
            <a:r>
              <a:rPr lang="en-US" dirty="0"/>
              <a:t>: root's parent is </a:t>
            </a:r>
            <a:r>
              <a:rPr lang="en-US" dirty="0" err="1"/>
              <a:t>nill</a:t>
            </a:r>
            <a:r>
              <a:rPr lang="en-US" dirty="0"/>
              <a:t>[T]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Left-Rotate(</a:t>
            </a:r>
            <a:r>
              <a:rPr lang="en-US" dirty="0" err="1"/>
              <a:t>T,x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y = right[x]</a:t>
            </a:r>
          </a:p>
          <a:p>
            <a:pPr marL="0" indent="0">
              <a:buNone/>
            </a:pPr>
            <a:r>
              <a:rPr lang="en-US" dirty="0"/>
              <a:t>    right[x] = left[y]</a:t>
            </a:r>
          </a:p>
          <a:p>
            <a:pPr marL="0" indent="0">
              <a:buNone/>
            </a:pPr>
            <a:r>
              <a:rPr lang="en-US" dirty="0"/>
              <a:t>    p[left[y]] = x</a:t>
            </a:r>
          </a:p>
          <a:p>
            <a:pPr marL="0" indent="0">
              <a:buNone/>
            </a:pPr>
            <a:r>
              <a:rPr lang="en-US" dirty="0"/>
              <a:t>    p[y] = p[x</a:t>
            </a:r>
            <a:r>
              <a:rPr lang="en-US" dirty="0" smtClean="0"/>
              <a:t>]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if p[x] == nil[T] then root[T] = y</a:t>
            </a:r>
          </a:p>
          <a:p>
            <a:pPr marL="0" indent="0">
              <a:buNone/>
            </a:pPr>
            <a:r>
              <a:rPr lang="hu-HU" dirty="0"/>
              <a:t>    else</a:t>
            </a:r>
          </a:p>
          <a:p>
            <a:pPr marL="0" indent="0">
              <a:buNone/>
            </a:pPr>
            <a:r>
              <a:rPr lang="en-US" dirty="0"/>
              <a:t>       if x == left[p[x]] then left[p[x]] = y</a:t>
            </a:r>
          </a:p>
          <a:p>
            <a:pPr marL="0" indent="0">
              <a:buNone/>
            </a:pPr>
            <a:r>
              <a:rPr lang="hu-HU" dirty="0"/>
              <a:t>       else</a:t>
            </a:r>
          </a:p>
          <a:p>
            <a:pPr marL="0" indent="0">
              <a:buNone/>
            </a:pPr>
            <a:r>
              <a:rPr lang="en-US" dirty="0"/>
              <a:t>          right[p[x]] = y</a:t>
            </a:r>
          </a:p>
          <a:p>
            <a:pPr marL="0" indent="0">
              <a:buNone/>
            </a:pPr>
            <a:r>
              <a:rPr lang="en-US" dirty="0"/>
              <a:t>    left[y] = x</a:t>
            </a:r>
          </a:p>
          <a:p>
            <a:pPr marL="0" indent="0">
              <a:buNone/>
            </a:pPr>
            <a:r>
              <a:rPr lang="en-US" dirty="0"/>
              <a:t>    p[x] = y</a:t>
            </a:r>
          </a:p>
        </p:txBody>
      </p:sp>
    </p:spTree>
    <p:extLst>
      <p:ext uri="{BB962C8B-B14F-4D97-AF65-F5344CB8AC3E}">
        <p14:creationId xmlns:p14="http://schemas.microsoft.com/office/powerpoint/2010/main" val="264363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Black Insert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517" y="1060299"/>
            <a:ext cx="8229600" cy="516461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600" dirty="0" smtClean="0"/>
              <a:t>RB</a:t>
            </a:r>
            <a:r>
              <a:rPr lang="en-US" sz="1600" dirty="0"/>
              <a:t>-Insert(</a:t>
            </a:r>
            <a:r>
              <a:rPr lang="en-US" sz="1600" dirty="0" err="1"/>
              <a:t>T,z</a:t>
            </a:r>
            <a:r>
              <a:rPr lang="en-US" sz="1600" dirty="0"/>
              <a:t>)</a:t>
            </a:r>
          </a:p>
          <a:p>
            <a:pPr marL="0" indent="0">
              <a:buNone/>
            </a:pPr>
            <a:r>
              <a:rPr lang="es-ES_tradnl" sz="1600" dirty="0"/>
              <a:t>    </a:t>
            </a:r>
            <a:r>
              <a:rPr lang="es-ES_tradnl" sz="1600" dirty="0" smtClean="0"/>
              <a:t>		y </a:t>
            </a:r>
            <a:r>
              <a:rPr lang="es-ES_tradnl" sz="1600" dirty="0"/>
              <a:t>= </a:t>
            </a:r>
            <a:r>
              <a:rPr lang="es-ES_tradnl" sz="1600" dirty="0" err="1"/>
              <a:t>nil</a:t>
            </a:r>
            <a:r>
              <a:rPr lang="es-ES_tradnl" sz="1600" dirty="0"/>
              <a:t>[T]</a:t>
            </a:r>
          </a:p>
          <a:p>
            <a:pPr marL="0" indent="0">
              <a:buNone/>
            </a:pPr>
            <a:r>
              <a:rPr lang="nl-NL" sz="1600" dirty="0"/>
              <a:t>    </a:t>
            </a:r>
            <a:r>
              <a:rPr lang="nl-NL" sz="1600" dirty="0" smtClean="0"/>
              <a:t>		x </a:t>
            </a:r>
            <a:r>
              <a:rPr lang="nl-NL" sz="1600" dirty="0"/>
              <a:t>= root[T]</a:t>
            </a:r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smtClean="0"/>
              <a:t>		while </a:t>
            </a:r>
            <a:r>
              <a:rPr lang="en-US" sz="1600" dirty="0"/>
              <a:t>x != nil[T]</a:t>
            </a:r>
          </a:p>
          <a:p>
            <a:pPr marL="0" indent="0">
              <a:buNone/>
            </a:pPr>
            <a:r>
              <a:rPr lang="es-ES_tradnl" sz="1600" dirty="0"/>
              <a:t>         </a:t>
            </a:r>
            <a:r>
              <a:rPr lang="es-ES_tradnl" sz="1600" dirty="0" smtClean="0"/>
              <a:t>			y </a:t>
            </a:r>
            <a:r>
              <a:rPr lang="es-ES_tradnl" sz="1600" dirty="0"/>
              <a:t>= x</a:t>
            </a:r>
          </a:p>
          <a:p>
            <a:pPr marL="0" indent="0">
              <a:buNone/>
            </a:pPr>
            <a:r>
              <a:rPr lang="en-US" sz="1600" dirty="0"/>
              <a:t>         </a:t>
            </a:r>
            <a:r>
              <a:rPr lang="en-US" sz="1600" dirty="0" smtClean="0"/>
              <a:t>			if </a:t>
            </a:r>
            <a:r>
              <a:rPr lang="en-US" sz="1600" dirty="0"/>
              <a:t>key[z] &lt; key[x] then</a:t>
            </a:r>
          </a:p>
          <a:p>
            <a:pPr marL="0" indent="0">
              <a:buNone/>
            </a:pPr>
            <a:r>
              <a:rPr lang="fr-FR" sz="1600" dirty="0"/>
              <a:t>             </a:t>
            </a:r>
            <a:r>
              <a:rPr lang="fr-FR" sz="1600" dirty="0" smtClean="0"/>
              <a:t>			x </a:t>
            </a:r>
            <a:r>
              <a:rPr lang="fr-FR" sz="1600" dirty="0"/>
              <a:t>= </a:t>
            </a:r>
            <a:r>
              <a:rPr lang="fr-FR" sz="1600" dirty="0" err="1"/>
              <a:t>left</a:t>
            </a:r>
            <a:r>
              <a:rPr lang="fr-FR" sz="1600" dirty="0"/>
              <a:t>[x]</a:t>
            </a:r>
          </a:p>
          <a:p>
            <a:pPr marL="0" indent="0">
              <a:buNone/>
            </a:pPr>
            <a:r>
              <a:rPr lang="hu-HU" sz="1600" dirty="0"/>
              <a:t>         </a:t>
            </a:r>
            <a:r>
              <a:rPr lang="hu-HU" sz="1600" dirty="0" smtClean="0"/>
              <a:t>			else</a:t>
            </a:r>
            <a:endParaRPr lang="hu-HU" sz="1600" dirty="0"/>
          </a:p>
          <a:p>
            <a:pPr marL="0" indent="0">
              <a:buNone/>
            </a:pPr>
            <a:r>
              <a:rPr lang="en-US" sz="1600" dirty="0"/>
              <a:t>             </a:t>
            </a:r>
            <a:r>
              <a:rPr lang="en-US" sz="1600" dirty="0" smtClean="0"/>
              <a:t>			x </a:t>
            </a:r>
            <a:r>
              <a:rPr lang="en-US" sz="1600" dirty="0"/>
              <a:t>= right[x]</a:t>
            </a:r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smtClean="0"/>
              <a:t>		p</a:t>
            </a:r>
            <a:r>
              <a:rPr lang="en-US" sz="1600" dirty="0"/>
              <a:t>[z] = y</a:t>
            </a:r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smtClean="0"/>
              <a:t>		if </a:t>
            </a:r>
            <a:r>
              <a:rPr lang="en-US" sz="1600" dirty="0"/>
              <a:t>y = nil[T]</a:t>
            </a:r>
          </a:p>
          <a:p>
            <a:pPr marL="0" indent="0">
              <a:buNone/>
            </a:pPr>
            <a:r>
              <a:rPr lang="nl-NL" sz="1600" dirty="0"/>
              <a:t>         </a:t>
            </a:r>
            <a:r>
              <a:rPr lang="nl-NL" sz="1600" dirty="0" smtClean="0"/>
              <a:t>			root</a:t>
            </a:r>
            <a:r>
              <a:rPr lang="nl-NL" sz="1600" dirty="0"/>
              <a:t>[T] = </a:t>
            </a:r>
            <a:r>
              <a:rPr lang="nl-NL" sz="1600" dirty="0" err="1"/>
              <a:t>z</a:t>
            </a:r>
            <a:endParaRPr lang="nl-NL" sz="1600" dirty="0"/>
          </a:p>
          <a:p>
            <a:pPr marL="0" indent="0">
              <a:buNone/>
            </a:pPr>
            <a:r>
              <a:rPr lang="hu-HU" sz="1600" dirty="0"/>
              <a:t>    </a:t>
            </a:r>
            <a:r>
              <a:rPr lang="hu-HU" sz="1600" dirty="0" smtClean="0"/>
              <a:t>		else</a:t>
            </a:r>
            <a:endParaRPr lang="hu-HU" sz="1600" dirty="0"/>
          </a:p>
          <a:p>
            <a:pPr marL="0" indent="0">
              <a:buNone/>
            </a:pPr>
            <a:r>
              <a:rPr lang="en-US" sz="1600" dirty="0"/>
              <a:t>       </a:t>
            </a:r>
            <a:r>
              <a:rPr lang="en-US" sz="1600" dirty="0" smtClean="0"/>
              <a:t>			if </a:t>
            </a:r>
            <a:r>
              <a:rPr lang="en-US" sz="1600" dirty="0"/>
              <a:t>key[z] &lt; key[y] then</a:t>
            </a:r>
          </a:p>
          <a:p>
            <a:pPr marL="0" indent="0">
              <a:buNone/>
            </a:pPr>
            <a:r>
              <a:rPr lang="en-US" sz="1600" dirty="0"/>
              <a:t>          </a:t>
            </a:r>
            <a:r>
              <a:rPr lang="en-US" sz="1600" dirty="0" smtClean="0"/>
              <a:t>			left</a:t>
            </a:r>
            <a:r>
              <a:rPr lang="en-US" sz="1600" dirty="0"/>
              <a:t>[y] = z</a:t>
            </a:r>
          </a:p>
          <a:p>
            <a:pPr marL="0" indent="0">
              <a:buNone/>
            </a:pPr>
            <a:r>
              <a:rPr lang="hu-HU" sz="1600" dirty="0"/>
              <a:t>       </a:t>
            </a:r>
            <a:r>
              <a:rPr lang="hu-HU" sz="1600" dirty="0" smtClean="0"/>
              <a:t>			else</a:t>
            </a:r>
            <a:endParaRPr lang="hu-HU" sz="1600" dirty="0"/>
          </a:p>
          <a:p>
            <a:pPr marL="0" indent="0">
              <a:buNone/>
            </a:pPr>
            <a:r>
              <a:rPr lang="en-US" sz="1600" dirty="0"/>
              <a:t>          </a:t>
            </a:r>
            <a:r>
              <a:rPr lang="en-US" sz="1600" dirty="0" smtClean="0"/>
              <a:t>			right</a:t>
            </a:r>
            <a:r>
              <a:rPr lang="en-US" sz="1600" dirty="0"/>
              <a:t>[y] = z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smtClean="0"/>
              <a:t>		</a:t>
            </a: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5687606" y="4417836"/>
            <a:ext cx="198522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left[z] = nil[T]</a:t>
            </a:r>
          </a:p>
          <a:p>
            <a:r>
              <a:rPr lang="en-US" dirty="0" smtClean="0"/>
              <a:t>right[z] = nil[T]</a:t>
            </a:r>
          </a:p>
          <a:p>
            <a:r>
              <a:rPr lang="cs-CZ" dirty="0" err="1" smtClean="0"/>
              <a:t>color</a:t>
            </a:r>
            <a:r>
              <a:rPr lang="cs-CZ" dirty="0" smtClean="0"/>
              <a:t>[z] = RED</a:t>
            </a:r>
          </a:p>
          <a:p>
            <a:r>
              <a:rPr lang="cs-CZ" dirty="0" smtClean="0"/>
              <a:t>RB-Insert-</a:t>
            </a:r>
            <a:r>
              <a:rPr lang="cs-CZ" dirty="0" err="1" smtClean="0"/>
              <a:t>fixup</a:t>
            </a:r>
            <a:r>
              <a:rPr lang="cs-CZ" dirty="0" smtClean="0"/>
              <a:t>(</a:t>
            </a:r>
            <a:r>
              <a:rPr lang="cs-CZ" dirty="0" err="1" smtClean="0"/>
              <a:t>T,z</a:t>
            </a:r>
            <a:r>
              <a:rPr lang="cs-CZ" dirty="0" smtClean="0"/>
              <a:t>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83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RB-Insert-</a:t>
            </a:r>
            <a:r>
              <a:rPr lang="en-US" dirty="0" err="1" smtClean="0"/>
              <a:t>fixup</a:t>
            </a:r>
            <a:r>
              <a:rPr lang="en-US" dirty="0" smtClean="0"/>
              <a:t>(</a:t>
            </a:r>
            <a:r>
              <a:rPr lang="en-US" dirty="0" err="1" smtClean="0"/>
              <a:t>T,z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0280"/>
            <a:ext cx="8229600" cy="50955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500" dirty="0" smtClean="0"/>
              <a:t>RB</a:t>
            </a:r>
            <a:r>
              <a:rPr lang="en-US" sz="1500" dirty="0"/>
              <a:t>-Insert-</a:t>
            </a:r>
            <a:r>
              <a:rPr lang="en-US" sz="1500" dirty="0" err="1"/>
              <a:t>fixup</a:t>
            </a:r>
            <a:r>
              <a:rPr lang="en-US" sz="1500" dirty="0"/>
              <a:t>(</a:t>
            </a:r>
            <a:r>
              <a:rPr lang="en-US" sz="1500" dirty="0" err="1"/>
              <a:t>T,z</a:t>
            </a:r>
            <a:r>
              <a:rPr lang="en-US" sz="1500" dirty="0"/>
              <a:t>) {</a:t>
            </a:r>
          </a:p>
          <a:p>
            <a:pPr marL="0" indent="0">
              <a:buNone/>
            </a:pPr>
            <a:r>
              <a:rPr lang="en-US" sz="1500" dirty="0"/>
              <a:t> </a:t>
            </a:r>
            <a:r>
              <a:rPr lang="en-US" sz="1500" dirty="0" smtClean="0"/>
              <a:t>   </a:t>
            </a:r>
            <a:r>
              <a:rPr lang="en-US" sz="1500" dirty="0"/>
              <a:t>while(z's parent is Red) {</a:t>
            </a:r>
          </a:p>
          <a:p>
            <a:pPr marL="0" indent="0">
              <a:buNone/>
            </a:pPr>
            <a:r>
              <a:rPr lang="en-US" sz="1500" dirty="0"/>
              <a:t>      set y to be z's uncle</a:t>
            </a:r>
          </a:p>
          <a:p>
            <a:pPr marL="0" indent="0">
              <a:buNone/>
            </a:pPr>
            <a:r>
              <a:rPr lang="en-US" sz="1500" dirty="0"/>
              <a:t>      if uncle y is Red {</a:t>
            </a:r>
          </a:p>
          <a:p>
            <a:pPr marL="0" indent="0">
              <a:buNone/>
            </a:pPr>
            <a:r>
              <a:rPr lang="en-US" sz="1500" dirty="0"/>
              <a:t>               color parent and uncle black</a:t>
            </a:r>
          </a:p>
          <a:p>
            <a:pPr marL="0" indent="0">
              <a:buNone/>
            </a:pPr>
            <a:r>
              <a:rPr lang="en-US" sz="1500" dirty="0"/>
              <a:t>               color grandparent red</a:t>
            </a:r>
          </a:p>
          <a:p>
            <a:pPr marL="0" indent="0">
              <a:buNone/>
            </a:pPr>
            <a:r>
              <a:rPr lang="pl-PL" sz="1500" dirty="0"/>
              <a:t>               set z to </a:t>
            </a:r>
            <a:r>
              <a:rPr lang="pl-PL" sz="1500" dirty="0" err="1"/>
              <a:t>grandparent</a:t>
            </a:r>
            <a:endParaRPr lang="pl-PL" sz="1500" dirty="0"/>
          </a:p>
          <a:p>
            <a:pPr marL="0" indent="0">
              <a:buNone/>
            </a:pPr>
            <a:r>
              <a:rPr lang="pl-PL" sz="1500" dirty="0"/>
              <a:t>      }</a:t>
            </a:r>
          </a:p>
          <a:p>
            <a:pPr marL="0" indent="0">
              <a:buNone/>
            </a:pPr>
            <a:r>
              <a:rPr lang="pl-PL" sz="1500" dirty="0"/>
              <a:t>      </a:t>
            </a:r>
            <a:r>
              <a:rPr lang="pl-PL" sz="1500" dirty="0" err="1"/>
              <a:t>else</a:t>
            </a:r>
            <a:r>
              <a:rPr lang="pl-PL" sz="1500" dirty="0"/>
              <a:t> {  // the </a:t>
            </a:r>
            <a:r>
              <a:rPr lang="pl-PL" sz="1500" dirty="0" err="1"/>
              <a:t>uncle</a:t>
            </a:r>
            <a:r>
              <a:rPr lang="pl-PL" sz="1500" dirty="0"/>
              <a:t> </a:t>
            </a:r>
            <a:r>
              <a:rPr lang="pl-PL" sz="1500" dirty="0" err="1"/>
              <a:t>is</a:t>
            </a:r>
            <a:r>
              <a:rPr lang="pl-PL" sz="1500" dirty="0"/>
              <a:t> </a:t>
            </a:r>
            <a:r>
              <a:rPr lang="pl-PL" sz="1500" dirty="0" err="1"/>
              <a:t>black</a:t>
            </a:r>
            <a:endParaRPr lang="pl-PL" sz="1500" dirty="0"/>
          </a:p>
          <a:p>
            <a:pPr marL="0" indent="0">
              <a:buNone/>
            </a:pPr>
            <a:r>
              <a:rPr lang="en-US" sz="1500" dirty="0"/>
              <a:t>              if (</a:t>
            </a:r>
            <a:r>
              <a:rPr lang="en-US" sz="1500" dirty="0" err="1"/>
              <a:t>zig</a:t>
            </a:r>
            <a:r>
              <a:rPr lang="en-US" sz="1500" dirty="0"/>
              <a:t> </a:t>
            </a:r>
            <a:r>
              <a:rPr lang="en-US" sz="1500" dirty="0" err="1"/>
              <a:t>zag</a:t>
            </a:r>
            <a:r>
              <a:rPr lang="en-US" sz="1500" dirty="0"/>
              <a:t>) { // make it a </a:t>
            </a:r>
            <a:r>
              <a:rPr lang="en-US" sz="1500" dirty="0" err="1"/>
              <a:t>zig</a:t>
            </a:r>
            <a:r>
              <a:rPr lang="en-US" sz="1500" dirty="0"/>
              <a:t> </a:t>
            </a:r>
            <a:r>
              <a:rPr lang="en-US" sz="1500" dirty="0" err="1"/>
              <a:t>zig</a:t>
            </a:r>
            <a:endParaRPr lang="en-US" sz="1500" dirty="0"/>
          </a:p>
          <a:p>
            <a:pPr marL="0" indent="0">
              <a:buNone/>
            </a:pPr>
            <a:r>
              <a:rPr lang="pl-PL" sz="1500" dirty="0"/>
              <a:t>                             set z to </a:t>
            </a:r>
            <a:r>
              <a:rPr lang="pl-PL" sz="1500" dirty="0" err="1"/>
              <a:t>parent</a:t>
            </a:r>
            <a:endParaRPr lang="pl-PL" sz="1500" dirty="0"/>
          </a:p>
          <a:p>
            <a:pPr marL="0" indent="0">
              <a:buNone/>
            </a:pPr>
            <a:r>
              <a:rPr lang="nl-NL" sz="1500" dirty="0"/>
              <a:t>                             </a:t>
            </a:r>
            <a:r>
              <a:rPr lang="nl-NL" sz="1500" dirty="0" err="1"/>
              <a:t>rotate</a:t>
            </a:r>
            <a:r>
              <a:rPr lang="nl-NL" sz="1500" dirty="0"/>
              <a:t> </a:t>
            </a:r>
            <a:r>
              <a:rPr lang="nl-NL" sz="1500" dirty="0" err="1"/>
              <a:t>to</a:t>
            </a:r>
            <a:r>
              <a:rPr lang="nl-NL" sz="1500" dirty="0"/>
              <a:t> </a:t>
            </a:r>
            <a:r>
              <a:rPr lang="nl-NL" sz="1500" dirty="0" err="1"/>
              <a:t>zig</a:t>
            </a:r>
            <a:r>
              <a:rPr lang="nl-NL" sz="1500" dirty="0"/>
              <a:t> </a:t>
            </a:r>
            <a:r>
              <a:rPr lang="nl-NL" sz="1500" dirty="0" err="1"/>
              <a:t>zig</a:t>
            </a:r>
            <a:endParaRPr lang="nl-NL" sz="1500" dirty="0"/>
          </a:p>
          <a:p>
            <a:pPr marL="0" indent="0">
              <a:buNone/>
            </a:pPr>
            <a:r>
              <a:rPr lang="nl-NL" sz="1500" dirty="0"/>
              <a:t>                           }</a:t>
            </a:r>
          </a:p>
          <a:p>
            <a:pPr marL="0" indent="0">
              <a:buNone/>
            </a:pPr>
            <a:r>
              <a:rPr lang="nl-NL" sz="1500" dirty="0"/>
              <a:t>              // </a:t>
            </a:r>
            <a:r>
              <a:rPr lang="nl-NL" sz="1500" dirty="0" err="1"/>
              <a:t>rotate</a:t>
            </a:r>
            <a:r>
              <a:rPr lang="nl-NL" sz="1500" dirty="0"/>
              <a:t> the </a:t>
            </a:r>
            <a:r>
              <a:rPr lang="nl-NL" sz="1500" dirty="0" err="1"/>
              <a:t>zig</a:t>
            </a:r>
            <a:r>
              <a:rPr lang="nl-NL" sz="1500" dirty="0"/>
              <a:t> </a:t>
            </a:r>
            <a:r>
              <a:rPr lang="nl-NL" sz="1500" dirty="0" err="1"/>
              <a:t>zig</a:t>
            </a:r>
            <a:r>
              <a:rPr lang="nl-NL" sz="1500" dirty="0"/>
              <a:t> </a:t>
            </a:r>
            <a:r>
              <a:rPr lang="nl-NL" sz="1500" dirty="0" err="1"/>
              <a:t>and</a:t>
            </a:r>
            <a:r>
              <a:rPr lang="nl-NL" sz="1500" dirty="0"/>
              <a:t> finish</a:t>
            </a:r>
          </a:p>
          <a:p>
            <a:pPr marL="0" indent="0">
              <a:buNone/>
            </a:pPr>
            <a:r>
              <a:rPr lang="en-US" sz="1500" dirty="0"/>
              <a:t>              color parent of z black</a:t>
            </a:r>
          </a:p>
          <a:p>
            <a:pPr marL="0" indent="0">
              <a:buNone/>
            </a:pPr>
            <a:r>
              <a:rPr lang="en-US" sz="1500" dirty="0"/>
              <a:t>              color grandparent of z red</a:t>
            </a:r>
          </a:p>
          <a:p>
            <a:pPr marL="0" indent="0">
              <a:buNone/>
            </a:pPr>
            <a:r>
              <a:rPr lang="en-US" sz="1500" dirty="0"/>
              <a:t>              rotate grand parent of z</a:t>
            </a:r>
          </a:p>
          <a:p>
            <a:pPr marL="0" indent="0">
              <a:buNone/>
            </a:pPr>
            <a:r>
              <a:rPr lang="en-US" sz="1500" dirty="0"/>
              <a:t>           }</a:t>
            </a:r>
          </a:p>
          <a:p>
            <a:pPr marL="0" indent="0">
              <a:buNone/>
            </a:pPr>
            <a:r>
              <a:rPr lang="en-US" sz="1500" dirty="0"/>
              <a:t>   } // end while</a:t>
            </a:r>
          </a:p>
          <a:p>
            <a:pPr marL="0" indent="0">
              <a:buNone/>
            </a:pPr>
            <a:r>
              <a:rPr lang="en-US" sz="1500" dirty="0"/>
              <a:t>  color root black</a:t>
            </a:r>
          </a:p>
          <a:p>
            <a:pPr marL="0" indent="0">
              <a:buNone/>
            </a:pPr>
            <a:r>
              <a:rPr lang="en-US" sz="1500" dirty="0"/>
              <a:t> 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87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the following numbers (one by one) into a Red Black Tree. Draw the tree after each insertion. Place an ‘R’ or circle red nodes.</a:t>
            </a:r>
          </a:p>
          <a:p>
            <a:r>
              <a:rPr lang="en-US" dirty="0" smtClean="0"/>
              <a:t>1,2,3,4,10,14,7,6,12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703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518</Words>
  <Application>Microsoft Macintosh PowerPoint</Application>
  <PresentationFormat>On-screen Show (4:3)</PresentationFormat>
  <Paragraphs>105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Lucida Grande</vt:lpstr>
      <vt:lpstr>Arial</vt:lpstr>
      <vt:lpstr>Office Theme</vt:lpstr>
      <vt:lpstr>Red Black Tree Essentials</vt:lpstr>
      <vt:lpstr>Definition</vt:lpstr>
      <vt:lpstr>Properties</vt:lpstr>
      <vt:lpstr>Implications</vt:lpstr>
      <vt:lpstr>Three essential methods</vt:lpstr>
      <vt:lpstr>LeftRotate(T,x)</vt:lpstr>
      <vt:lpstr>Red Black Insert</vt:lpstr>
      <vt:lpstr>RB-Insert-fixup(T,z)</vt:lpstr>
      <vt:lpstr>Problem</vt:lpstr>
      <vt:lpstr>Answer</vt:lpstr>
    </vt:vector>
  </TitlesOfParts>
  <Company>Carnegie Mellon University</Company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McCarthy</dc:creator>
  <cp:lastModifiedBy>Microsoft Office User</cp:lastModifiedBy>
  <cp:revision>5</cp:revision>
  <dcterms:created xsi:type="dcterms:W3CDTF">2014-02-03T03:23:22Z</dcterms:created>
  <dcterms:modified xsi:type="dcterms:W3CDTF">2016-10-05T21:06:29Z</dcterms:modified>
</cp:coreProperties>
</file>