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259" r:id="rId2"/>
    <p:sldId id="263" r:id="rId3"/>
    <p:sldId id="264" r:id="rId4"/>
    <p:sldId id="265" r:id="rId5"/>
    <p:sldId id="257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275" autoAdjust="0"/>
  </p:normalViewPr>
  <p:slideViewPr>
    <p:cSldViewPr>
      <p:cViewPr varScale="1">
        <p:scale>
          <a:sx n="53" d="100"/>
          <a:sy n="53" d="100"/>
        </p:scale>
        <p:origin x="-186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84B55-B1CE-40A6-B1D8-48F63656CDFD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FD675-6117-407C-8697-777FD39D39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5646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FD675-6117-407C-8697-777FD39D39A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Basics of Fixed Income</a:t>
            </a:r>
          </a:p>
          <a:p>
            <a:r>
              <a:rPr lang="en-US" altLang="ko-KR" dirty="0" smtClean="0"/>
              <a:t>- Concepts</a:t>
            </a:r>
            <a:r>
              <a:rPr lang="en-US" altLang="ko-KR" baseline="0" dirty="0" smtClean="0"/>
              <a:t> like LIBOR, diff </a:t>
            </a:r>
            <a:r>
              <a:rPr lang="en-US" altLang="ko-KR" baseline="0" dirty="0" err="1" smtClean="0"/>
              <a:t>Tsy</a:t>
            </a:r>
            <a:r>
              <a:rPr lang="en-US" altLang="ko-KR" baseline="0" dirty="0" smtClean="0"/>
              <a:t> bonds</a:t>
            </a:r>
            <a:endParaRPr lang="en-US" altLang="ko-KR" dirty="0" smtClean="0"/>
          </a:p>
          <a:p>
            <a:r>
              <a:rPr lang="en-US" altLang="ko-KR" dirty="0" smtClean="0"/>
              <a:t>Arbitrage Strategy on Negative Swap Spreads using…</a:t>
            </a:r>
          </a:p>
          <a:p>
            <a:pPr lvl="1"/>
            <a:r>
              <a:rPr lang="en-US" altLang="ko-KR" dirty="0" smtClean="0"/>
              <a:t>Unsecure loans at LIBOR rates</a:t>
            </a:r>
          </a:p>
          <a:p>
            <a:pPr lvl="1"/>
            <a:r>
              <a:rPr lang="en-US" altLang="ko-KR" dirty="0" smtClean="0"/>
              <a:t>Repo markets (secured loan)</a:t>
            </a:r>
          </a:p>
          <a:p>
            <a:r>
              <a:rPr lang="en-US" altLang="ko-KR" dirty="0" smtClean="0"/>
              <a:t>Arbitrage Assumptions and Realistic Limitations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FD675-6117-407C-8697-777FD39D39A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We wrapped</a:t>
            </a:r>
            <a:r>
              <a:rPr lang="en-US" altLang="ko-KR" baseline="0" dirty="0" smtClean="0"/>
              <a:t> up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FD675-6117-407C-8697-777FD39D39A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Specific</a:t>
            </a:r>
            <a:r>
              <a:rPr lang="en-US" altLang="ko-KR" baseline="0" dirty="0" smtClean="0"/>
              <a:t> extent of fixed income theory that we will study needs more consideration and feedback from the members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FD675-6117-407C-8697-777FD39D39A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Looking</a:t>
            </a:r>
            <a:r>
              <a:rPr lang="en-US" altLang="ko-KR" baseline="0" dirty="0" smtClean="0"/>
              <a:t> for a couple of new members:</a:t>
            </a:r>
          </a:p>
          <a:p>
            <a:pPr>
              <a:buFontTx/>
              <a:buChar char="-"/>
            </a:pPr>
            <a:r>
              <a:rPr lang="en-US" altLang="ko-KR" baseline="0" dirty="0" smtClean="0"/>
              <a:t>Interested in this sector of the financial market (background knowledge not mandatory)</a:t>
            </a:r>
          </a:p>
          <a:p>
            <a:pPr>
              <a:buFontTx/>
              <a:buChar char="-"/>
            </a:pPr>
            <a:r>
              <a:rPr lang="en-US" altLang="ko-KR" baseline="0" dirty="0" smtClean="0"/>
              <a:t>Significant time commitment in the beginning (need to catch up, might schedule </a:t>
            </a:r>
            <a:r>
              <a:rPr lang="en-US" altLang="ko-KR" baseline="0" smtClean="0"/>
              <a:t>more meetings)</a:t>
            </a:r>
            <a:endParaRPr lang="en-US" altLang="ko-KR" baseline="0" dirty="0" smtClean="0"/>
          </a:p>
          <a:p>
            <a:pPr>
              <a:buFontTx/>
              <a:buChar char="-"/>
            </a:pPr>
            <a:endParaRPr lang="en-US" altLang="ko-KR" baseline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FD675-6117-407C-8697-777FD39D39A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370-D3ED-481A-B572-FEFBB8C06C1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D586E2-EFF6-4FC3-AF3F-9ACA9244E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370-D3ED-481A-B572-FEFBB8C06C1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86E2-EFF6-4FC3-AF3F-9ACA9244E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370-D3ED-481A-B572-FEFBB8C06C1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86E2-EFF6-4FC3-AF3F-9ACA9244E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370-D3ED-481A-B572-FEFBB8C06C1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86E2-EFF6-4FC3-AF3F-9ACA9244E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370-D3ED-481A-B572-FEFBB8C06C1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D586E2-EFF6-4FC3-AF3F-9ACA9244E1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370-D3ED-481A-B572-FEFBB8C06C1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86E2-EFF6-4FC3-AF3F-9ACA9244E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370-D3ED-481A-B572-FEFBB8C06C1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86E2-EFF6-4FC3-AF3F-9ACA9244E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370-D3ED-481A-B572-FEFBB8C06C1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86E2-EFF6-4FC3-AF3F-9ACA9244E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370-D3ED-481A-B572-FEFBB8C06C1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86E2-EFF6-4FC3-AF3F-9ACA9244E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370-D3ED-481A-B572-FEFBB8C06C1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86E2-EFF6-4FC3-AF3F-9ACA9244E1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370-D3ED-481A-B572-FEFBB8C06C1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D586E2-EFF6-4FC3-AF3F-9ACA9244E1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066D370-D3ED-481A-B572-FEFBB8C06C1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4D586E2-EFF6-4FC3-AF3F-9ACA9244E1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Delta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</a:t>
            </a:r>
            <a:r>
              <a:rPr lang="en-US" dirty="0" smtClean="0"/>
              <a:t> </a:t>
            </a:r>
            <a:r>
              <a:rPr lang="en-US" dirty="0" smtClean="0"/>
              <a:t>+ </a:t>
            </a:r>
            <a:r>
              <a:rPr lang="el-GR" dirty="0" smtClean="0"/>
              <a:t>α</a:t>
            </a:r>
            <a:r>
              <a:rPr lang="en-US" dirty="0" smtClean="0"/>
              <a:t> meetings</a:t>
            </a:r>
          </a:p>
          <a:p>
            <a:r>
              <a:rPr lang="en-US" dirty="0" smtClean="0"/>
              <a:t>Faculty advisor: </a:t>
            </a:r>
            <a:r>
              <a:rPr lang="en-US" dirty="0" smtClean="0"/>
              <a:t>Prof. William </a:t>
            </a:r>
            <a:r>
              <a:rPr lang="en-US" dirty="0" err="1" smtClean="0"/>
              <a:t>Hrusa</a:t>
            </a:r>
            <a:endParaRPr lang="en-US" dirty="0" smtClean="0"/>
          </a:p>
          <a:p>
            <a:pPr lvl="1"/>
            <a:r>
              <a:rPr lang="en-US" dirty="0" smtClean="0"/>
              <a:t>Prof. William </a:t>
            </a:r>
            <a:r>
              <a:rPr lang="en-US" dirty="0" err="1" smtClean="0"/>
              <a:t>Hrusa</a:t>
            </a:r>
            <a:endParaRPr lang="en-US" dirty="0" smtClean="0"/>
          </a:p>
          <a:p>
            <a:pPr lvl="2"/>
            <a:r>
              <a:rPr lang="en-US" dirty="0" smtClean="0"/>
              <a:t>Professor of </a:t>
            </a:r>
            <a:r>
              <a:rPr lang="en-US" dirty="0" smtClean="0"/>
              <a:t>Mathematics Department</a:t>
            </a:r>
          </a:p>
          <a:p>
            <a:pPr lvl="2"/>
            <a:r>
              <a:rPr lang="en-US" dirty="0" smtClean="0"/>
              <a:t>Taught 21-270 </a:t>
            </a:r>
            <a:r>
              <a:rPr lang="en-US" dirty="0" smtClean="0"/>
              <a:t>Intro to Math </a:t>
            </a:r>
            <a:r>
              <a:rPr lang="en-US" dirty="0" smtClean="0"/>
              <a:t>Finance, and a number of other MSCF classes</a:t>
            </a:r>
          </a:p>
          <a:p>
            <a:r>
              <a:rPr lang="en-US" altLang="ko-KR" dirty="0" smtClean="0"/>
              <a:t>Continuation of Fall 2012 Project Delta</a:t>
            </a:r>
            <a:endParaRPr lang="en-US" dirty="0" smtClean="0"/>
          </a:p>
          <a:p>
            <a:pPr lvl="1"/>
            <a:r>
              <a:rPr lang="en-US" dirty="0" smtClean="0"/>
              <a:t>Wrap up our discussion of negative swap spread</a:t>
            </a:r>
          </a:p>
          <a:p>
            <a:pPr lvl="1"/>
            <a:r>
              <a:rPr lang="en-US" dirty="0" smtClean="0"/>
              <a:t>Study concepts of fixed income to gain further fundamental understanding of above topic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81600" y="0"/>
            <a:ext cx="3951514" cy="395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474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Previous works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Basics of Fixed </a:t>
            </a:r>
            <a:r>
              <a:rPr lang="en-US" altLang="ko-KR" dirty="0" smtClean="0"/>
              <a:t>Income</a:t>
            </a:r>
            <a:endParaRPr lang="en-US" altLang="ko-KR" dirty="0" smtClean="0"/>
          </a:p>
          <a:p>
            <a:r>
              <a:rPr lang="en-US" altLang="ko-KR" dirty="0" smtClean="0"/>
              <a:t>Arbitrage Strategy on Negative Swap </a:t>
            </a:r>
            <a:r>
              <a:rPr lang="en-US" altLang="ko-KR" dirty="0" smtClean="0"/>
              <a:t>Spreads using…</a:t>
            </a:r>
          </a:p>
          <a:p>
            <a:pPr lvl="1"/>
            <a:r>
              <a:rPr lang="en-US" altLang="ko-KR" dirty="0" smtClean="0"/>
              <a:t>Unsecure loans at LIBOR rates</a:t>
            </a:r>
          </a:p>
          <a:p>
            <a:pPr lvl="1"/>
            <a:r>
              <a:rPr lang="en-US" altLang="ko-KR" dirty="0" smtClean="0"/>
              <a:t>Repo markets (secured loan)</a:t>
            </a:r>
          </a:p>
          <a:p>
            <a:r>
              <a:rPr lang="en-US" altLang="ko-KR" dirty="0" smtClean="0"/>
              <a:t>Arbitrage Assumptions and Realistic Limitations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Swap</a:t>
            </a:r>
            <a:endParaRPr lang="ko-KR" altLang="en-US" dirty="0"/>
          </a:p>
        </p:txBody>
      </p:sp>
      <p:pic>
        <p:nvPicPr>
          <p:cNvPr id="8" name="내용 개체 틀 7" descr="swap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66800" y="2052315"/>
            <a:ext cx="7010400" cy="4155134"/>
          </a:xfr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Negative Swap Spread</a:t>
            </a:r>
            <a:endParaRPr lang="ko-KR" altLang="en-US" dirty="0"/>
          </a:p>
        </p:txBody>
      </p:sp>
      <p:pic>
        <p:nvPicPr>
          <p:cNvPr id="4" name="내용 개체 틀 3" descr="negative-swap-spread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57629" y="2011362"/>
            <a:ext cx="8028742" cy="423703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Finish examining the peculiarity of negative swap spreads</a:t>
            </a:r>
          </a:p>
          <a:p>
            <a:r>
              <a:rPr lang="en-US" dirty="0" smtClean="0"/>
              <a:t>Gain basic literacy in fixed income products and market</a:t>
            </a:r>
          </a:p>
          <a:p>
            <a:r>
              <a:rPr lang="en-US" dirty="0" smtClean="0"/>
              <a:t>Gain holistic understanding of proposed strategy in real market setting</a:t>
            </a:r>
          </a:p>
        </p:txBody>
      </p:sp>
    </p:spTree>
    <p:extLst>
      <p:ext uri="{BB962C8B-B14F-4D97-AF65-F5344CB8AC3E}">
        <p14:creationId xmlns:p14="http://schemas.microsoft.com/office/powerpoint/2010/main" xmlns="" val="158484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z="8000" dirty="0" smtClean="0">
                <a:solidFill>
                  <a:srgbClr val="00B050"/>
                </a:solidFill>
              </a:rPr>
              <a:t>Thank you</a:t>
            </a:r>
            <a:r>
              <a:rPr lang="en-US" altLang="ko-KR" sz="8000" dirty="0" smtClean="0">
                <a:solidFill>
                  <a:srgbClr val="00B050"/>
                </a:solidFill>
                <a:sym typeface="Wingdings" pitchFamily="2" charset="2"/>
              </a:rPr>
              <a:t></a:t>
            </a:r>
            <a:endParaRPr lang="ko-KR" altLang="en-US" dirty="0">
              <a:solidFill>
                <a:srgbClr val="00B050"/>
              </a:solidFill>
            </a:endParaRPr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103</TotalTime>
  <Words>228</Words>
  <Application>Microsoft Office PowerPoint</Application>
  <PresentationFormat>화면 슬라이드 쇼(4:3)</PresentationFormat>
  <Paragraphs>38</Paragraphs>
  <Slides>6</Slides>
  <Notes>6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Essential</vt:lpstr>
      <vt:lpstr>Project Delta</vt:lpstr>
      <vt:lpstr>Previous works</vt:lpstr>
      <vt:lpstr>Swap</vt:lpstr>
      <vt:lpstr>Negative Swap Spread</vt:lpstr>
      <vt:lpstr>Goals</vt:lpstr>
      <vt:lpstr>Thank you</vt:lpstr>
    </vt:vector>
  </TitlesOfParts>
  <Company>Computing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Trading a Portfolio of Stocks</dc:title>
  <dc:creator>cbae</dc:creator>
  <cp:lastModifiedBy>Administrator</cp:lastModifiedBy>
  <cp:revision>21</cp:revision>
  <dcterms:created xsi:type="dcterms:W3CDTF">2012-09-27T04:53:10Z</dcterms:created>
  <dcterms:modified xsi:type="dcterms:W3CDTF">2013-01-31T21:00:24Z</dcterms:modified>
</cp:coreProperties>
</file>