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4"/>
  </p:notesMasterIdLst>
  <p:sldIdLst>
    <p:sldId id="256" r:id="rId2"/>
    <p:sldId id="280" r:id="rId3"/>
    <p:sldId id="282" r:id="rId4"/>
    <p:sldId id="264" r:id="rId5"/>
    <p:sldId id="258" r:id="rId6"/>
    <p:sldId id="266" r:id="rId7"/>
    <p:sldId id="267" r:id="rId8"/>
    <p:sldId id="268" r:id="rId9"/>
    <p:sldId id="286" r:id="rId10"/>
    <p:sldId id="287" r:id="rId11"/>
    <p:sldId id="279" r:id="rId12"/>
    <p:sldId id="269" r:id="rId13"/>
    <p:sldId id="270" r:id="rId14"/>
    <p:sldId id="271" r:id="rId15"/>
    <p:sldId id="272" r:id="rId16"/>
    <p:sldId id="273" r:id="rId17"/>
    <p:sldId id="274" r:id="rId18"/>
    <p:sldId id="275" r:id="rId19"/>
    <p:sldId id="276" r:id="rId20"/>
    <p:sldId id="277" r:id="rId21"/>
    <p:sldId id="278" r:id="rId22"/>
    <p:sldId id="28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983" autoAdjust="0"/>
  </p:normalViewPr>
  <p:slideViewPr>
    <p:cSldViewPr>
      <p:cViewPr varScale="1">
        <p:scale>
          <a:sx n="56" d="100"/>
          <a:sy n="56" d="100"/>
        </p:scale>
        <p:origin x="-17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8AA717-DD9F-4287-BA55-D4A3FF6ED5F1}" type="datetimeFigureOut">
              <a:rPr lang="en-US" smtClean="0"/>
              <a:pPr/>
              <a:t>11/29/2012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003123-96CC-4D65-B47B-EDCB9AA59FA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 interest rate at which banks can borrow funds, in marketable size, from other banks in the London interbank market.</a:t>
            </a:r>
          </a:p>
          <a:p>
            <a:r>
              <a:rPr lang="en-US" dirty="0" smtClean="0"/>
              <a:t>Derived from a filtered average of the world's most creditworthy banks' interbank deposit rates for larger loans with maturities between overnight and one full year. </a:t>
            </a:r>
          </a:p>
          <a:p>
            <a:r>
              <a:rPr lang="en-US" dirty="0" smtClean="0"/>
              <a:t>World's most widely used benchmark for short-term interest rates. </a:t>
            </a:r>
          </a:p>
          <a:p>
            <a:r>
              <a:rPr lang="en-US" dirty="0" smtClean="0"/>
              <a:t>First used in financial markets in 1986.</a:t>
            </a:r>
          </a:p>
          <a:p>
            <a:r>
              <a:rPr lang="en-US" dirty="0" smtClean="0"/>
              <a:t>Today, LIBOR has reached such stature that the rate is published daily.</a:t>
            </a:r>
          </a:p>
          <a:p>
            <a:r>
              <a:rPr lang="en-US" dirty="0" smtClean="0"/>
              <a:t>LIBOR is set by 16 international member banks and, by some estimates, places rates on a staggering $360 trillion of financial products across the globe </a:t>
            </a:r>
          </a:p>
          <a:p>
            <a:endParaRPr lang="en-US" dirty="0" smtClean="0"/>
          </a:p>
          <a:p>
            <a:r>
              <a:rPr lang="en-US" dirty="0" smtClean="0"/>
              <a:t>LIBOR is important because it is the rate at which the world's most preferred borrowers are able to borrow money. </a:t>
            </a:r>
          </a:p>
          <a:p>
            <a:r>
              <a:rPr lang="en-US" dirty="0" smtClean="0"/>
              <a:t>Also the rate upon which rates for more or less preferred borrowers are based. </a:t>
            </a:r>
          </a:p>
          <a:p>
            <a:r>
              <a:rPr lang="en-US" dirty="0" smtClean="0"/>
              <a:t>LIBOR can dilute the effects of Fed rate cuts. Most investors think it's good when the Fed cuts rates. </a:t>
            </a:r>
          </a:p>
          <a:p>
            <a:pPr lvl="1"/>
            <a:r>
              <a:rPr lang="en-US" dirty="0" smtClean="0"/>
              <a:t>If LIBOR rates are high, the Fed cuts are really not that great.</a:t>
            </a:r>
          </a:p>
          <a:p>
            <a:pPr lvl="1"/>
            <a:r>
              <a:rPr lang="en-US" dirty="0" smtClean="0"/>
              <a:t>High LIBOR rates restrict people from getting loans, making a lower Fed discount rate a nonevent for the average person.</a:t>
            </a:r>
          </a:p>
          <a:p>
            <a:r>
              <a:rPr lang="en-US" dirty="0" smtClean="0"/>
              <a:t>Countries that rely on the LIBOR for a reference rate:</a:t>
            </a:r>
          </a:p>
          <a:p>
            <a:pPr lvl="1"/>
            <a:r>
              <a:rPr lang="en-US" dirty="0" smtClean="0"/>
              <a:t>United States, Canada, Switzerland and the United Kingdom. </a:t>
            </a:r>
          </a:p>
          <a:p>
            <a:endParaRPr lang="en-US" dirty="0"/>
          </a:p>
        </p:txBody>
      </p:sp>
      <p:sp>
        <p:nvSpPr>
          <p:cNvPr id="4" name="Slide Number Placeholder 3"/>
          <p:cNvSpPr>
            <a:spLocks noGrp="1"/>
          </p:cNvSpPr>
          <p:nvPr>
            <p:ph type="sldNum" sz="quarter" idx="10"/>
          </p:nvPr>
        </p:nvSpPr>
        <p:spPr/>
        <p:txBody>
          <a:bodyPr/>
          <a:lstStyle/>
          <a:p>
            <a:fld id="{E7003123-96CC-4D65-B47B-EDCB9AA59FAE}" type="slidenum">
              <a:rPr lang="en-US" smtClean="0"/>
              <a:pPr/>
              <a:t>4</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Shape 5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1" name="Shape 51"/>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smtClean="0"/>
              <a:t>A short-term debt obligation backed by the U.S. government with a maturity of less than one year. </a:t>
            </a:r>
          </a:p>
          <a:p>
            <a:r>
              <a:rPr lang="en-US" dirty="0" smtClean="0"/>
              <a:t>Sold in denominations of $1,000 up to a maximum purchase of $5 million and commonly have maturities of 1 month, 3 months, or 6 months.</a:t>
            </a:r>
          </a:p>
          <a:p>
            <a:r>
              <a:rPr lang="en-US" dirty="0" smtClean="0"/>
              <a:t>You will not receive regular payments as you would with a coupon bond.</a:t>
            </a:r>
          </a:p>
          <a:p>
            <a:r>
              <a:rPr lang="en-US" dirty="0" smtClean="0"/>
              <a:t>For example, let's say you buy a 13-week T-bill priced at $9,800. Essentially, the U.S. government writes you an IOU for $10,000 that it agrees to pay back in three months.</a:t>
            </a:r>
          </a:p>
          <a:p>
            <a:r>
              <a:rPr lang="en-US" dirty="0" smtClean="0"/>
              <a:t> In this case, the T-bill pays a 2.04% interest rate ($200/$9,800 = 2.04%) over a three-month period. </a:t>
            </a:r>
          </a:p>
          <a:p>
            <a:endParaRPr lang="en-US" dirty="0" smtClean="0"/>
          </a:p>
          <a:p>
            <a:r>
              <a:rPr lang="en-US" dirty="0" smtClean="0"/>
              <a:t>A marketable U.S. government debt security with a fixed interest rate </a:t>
            </a:r>
          </a:p>
          <a:p>
            <a:r>
              <a:rPr lang="en-US" dirty="0" smtClean="0"/>
              <a:t>Maturity between one and 10 years. </a:t>
            </a:r>
          </a:p>
          <a:p>
            <a:r>
              <a:rPr lang="en-US" dirty="0" smtClean="0"/>
              <a:t>Treasury notes can be bought either directly from the U.S. government or through a bank. </a:t>
            </a:r>
          </a:p>
          <a:p>
            <a:r>
              <a:rPr lang="en-US" dirty="0" smtClean="0"/>
              <a:t>When buying Treasury notes from the government, you can either put in a competitive or noncompetitive bid. </a:t>
            </a:r>
          </a:p>
          <a:p>
            <a:pPr lvl="1"/>
            <a:r>
              <a:rPr lang="en-US" dirty="0" smtClean="0"/>
              <a:t>With a competitive bid, you specify the yield you want; however, this does not mean that your bid will be approved. </a:t>
            </a:r>
          </a:p>
          <a:p>
            <a:pPr lvl="1"/>
            <a:r>
              <a:rPr lang="en-US" dirty="0" smtClean="0"/>
              <a:t>With a noncompetitive bid, you accept whatever yield is determined at auction. </a:t>
            </a:r>
          </a:p>
          <a:p>
            <a:r>
              <a:rPr lang="en-US" dirty="0" smtClean="0"/>
              <a:t>Extremely popular investments </a:t>
            </a:r>
          </a:p>
          <a:p>
            <a:pPr lvl="1"/>
            <a:r>
              <a:rPr lang="en-US" dirty="0" smtClean="0"/>
              <a:t>Large secondary market - adds to their liquidity</a:t>
            </a:r>
          </a:p>
          <a:p>
            <a:r>
              <a:rPr lang="en-US" dirty="0" smtClean="0"/>
              <a:t>Interest payments on the notes are made every six months until maturity. </a:t>
            </a:r>
          </a:p>
          <a:p>
            <a:r>
              <a:rPr lang="en-US" dirty="0" smtClean="0"/>
              <a:t>The income for interest payments is not taxable on a municipal or state level but is federally taxed.</a:t>
            </a:r>
          </a:p>
          <a:p>
            <a:endParaRPr lang="en-US" dirty="0" smtClean="0"/>
          </a:p>
          <a:p>
            <a:r>
              <a:rPr lang="en-US" dirty="0" smtClean="0"/>
              <a:t>A marketable, fixed-interest U.S. government debt security with a maturity of more than 10 years</a:t>
            </a:r>
          </a:p>
          <a:p>
            <a:r>
              <a:rPr lang="en-US" dirty="0" smtClean="0"/>
              <a:t>Makes interest payments semi-annually.</a:t>
            </a:r>
          </a:p>
          <a:p>
            <a:r>
              <a:rPr lang="en-US" dirty="0" smtClean="0"/>
              <a:t>Income only taxed at the federal level. </a:t>
            </a:r>
          </a:p>
          <a:p>
            <a:r>
              <a:rPr lang="en-US" dirty="0" smtClean="0"/>
              <a:t>Minimum denomination of $1,000. </a:t>
            </a:r>
          </a:p>
          <a:p>
            <a:r>
              <a:rPr lang="en-US" dirty="0" smtClean="0"/>
              <a:t>Initially sold through auction</a:t>
            </a:r>
          </a:p>
          <a:p>
            <a:pPr lvl="1"/>
            <a:r>
              <a:rPr lang="en-US" dirty="0" smtClean="0"/>
              <a:t>maximum purchase amount is $5 million if the bid is non-competitive </a:t>
            </a:r>
          </a:p>
          <a:p>
            <a:pPr lvl="2"/>
            <a:r>
              <a:rPr lang="en-US" dirty="0" smtClean="0"/>
              <a:t>A non-competitive bid ensures that the bidder will get the bond but he or she will have to accept the set rate. </a:t>
            </a:r>
          </a:p>
          <a:p>
            <a:pPr lvl="1"/>
            <a:r>
              <a:rPr lang="en-US" dirty="0" smtClean="0"/>
              <a:t>35% of the offering if the bid is competitive</a:t>
            </a:r>
          </a:p>
          <a:p>
            <a:pPr lvl="2"/>
            <a:r>
              <a:rPr lang="en-US" dirty="0" smtClean="0"/>
              <a:t> A competitive bid states the rate that the bidder is willing to accept; it will be accepted depending on how it compares to the set rate of the bond. </a:t>
            </a:r>
          </a:p>
          <a:p>
            <a:r>
              <a:rPr lang="en-US" dirty="0" smtClean="0"/>
              <a:t>After the auction, the bonds can be sold in the secondary market. </a:t>
            </a:r>
          </a:p>
          <a:p>
            <a:endParaRPr lang="en-US" dirty="0"/>
          </a:p>
        </p:txBody>
      </p:sp>
      <p:sp>
        <p:nvSpPr>
          <p:cNvPr id="4" name="Slide Number Placeholder 3"/>
          <p:cNvSpPr>
            <a:spLocks noGrp="1"/>
          </p:cNvSpPr>
          <p:nvPr>
            <p:ph type="sldNum" sz="quarter" idx="10"/>
          </p:nvPr>
        </p:nvSpPr>
        <p:spPr/>
        <p:txBody>
          <a:bodyPr/>
          <a:lstStyle/>
          <a:p>
            <a:fld id="{E7003123-96CC-4D65-B47B-EDCB9AA59FAE}"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sz="1200" kern="1200" dirty="0" smtClean="0">
                <a:solidFill>
                  <a:schemeClr val="tx1"/>
                </a:solidFill>
                <a:effectLst/>
                <a:latin typeface="+mn-lt"/>
                <a:ea typeface="+mn-ea"/>
                <a:cs typeface="+mn-cs"/>
              </a:rPr>
              <a:t>A yield curve a graph showing yields or interest rates VS time on a graph as the time it takes for a bond to mature increases. It shows the yield for short time bonds (2 months, 2 years, etc.) to long time bonds (10 years, 20 years, 30 years). </a:t>
            </a:r>
          </a:p>
          <a:p>
            <a:r>
              <a:rPr lang="en-SG" sz="1200" kern="1200" dirty="0" smtClean="0">
                <a:solidFill>
                  <a:schemeClr val="tx1"/>
                </a:solidFill>
                <a:effectLst/>
                <a:latin typeface="+mn-lt"/>
                <a:ea typeface="+mn-ea"/>
                <a:cs typeface="+mn-cs"/>
              </a:rPr>
              <a:t>Yield curves are typically upward sloping and increase with a decreasing rate, reaching an asymptote. </a:t>
            </a:r>
          </a:p>
          <a:p>
            <a:r>
              <a:rPr lang="en-SG" sz="1200" kern="1200" dirty="0" smtClean="0">
                <a:solidFill>
                  <a:schemeClr val="tx1"/>
                </a:solidFill>
                <a:effectLst/>
                <a:latin typeface="+mn-lt"/>
                <a:ea typeface="+mn-ea"/>
                <a:cs typeface="+mn-cs"/>
              </a:rPr>
              <a:t>Yield curves assume this shape because risks and random processes increase as time goes on. This shape is also based on inflation as investors normally expect the economy to grow and thus for inflation to occur.</a:t>
            </a:r>
          </a:p>
          <a:p>
            <a:endParaRPr lang="en-SG" dirty="0"/>
          </a:p>
        </p:txBody>
      </p:sp>
      <p:sp>
        <p:nvSpPr>
          <p:cNvPr id="4" name="Slide Number Placeholder 3"/>
          <p:cNvSpPr>
            <a:spLocks noGrp="1"/>
          </p:cNvSpPr>
          <p:nvPr>
            <p:ph type="sldNum" sz="quarter" idx="10"/>
          </p:nvPr>
        </p:nvSpPr>
        <p:spPr/>
        <p:txBody>
          <a:bodyPr/>
          <a:lstStyle/>
          <a:p>
            <a:fld id="{6BB98AFB-CB0D-4DFE-87B9-B4B0D0DE73CD}" type="slidenum">
              <a:rPr lang="en-SG" smtClean="0"/>
              <a:pPr/>
              <a:t>7</a:t>
            </a:fld>
            <a:endParaRPr lang="en-SG" dirty="0"/>
          </a:p>
        </p:txBody>
      </p:sp>
    </p:spTree>
    <p:extLst>
      <p:ext uri="{BB962C8B-B14F-4D97-AF65-F5344CB8AC3E}">
        <p14:creationId xmlns="" xmlns:p14="http://schemas.microsoft.com/office/powerpoint/2010/main" val="2258149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sz="1200" b="0" i="1" kern="1200" dirty="0" smtClean="0">
                <a:solidFill>
                  <a:schemeClr val="tx1"/>
                </a:solidFill>
                <a:effectLst/>
                <a:latin typeface="+mn-lt"/>
                <a:ea typeface="+mn-ea"/>
                <a:cs typeface="+mn-cs"/>
              </a:rPr>
              <a:t>Repos</a:t>
            </a:r>
            <a:r>
              <a:rPr lang="en-SG" sz="1200" b="0" i="0" kern="1200" dirty="0" smtClean="0">
                <a:solidFill>
                  <a:schemeClr val="tx1"/>
                </a:solidFill>
                <a:effectLst/>
                <a:latin typeface="+mn-lt"/>
                <a:ea typeface="+mn-ea"/>
                <a:cs typeface="+mn-cs"/>
              </a:rPr>
              <a:t>, short for </a:t>
            </a:r>
            <a:r>
              <a:rPr lang="en-SG" sz="1200" b="0" i="1" kern="1200" dirty="0" smtClean="0">
                <a:solidFill>
                  <a:schemeClr val="tx1"/>
                </a:solidFill>
                <a:effectLst/>
                <a:latin typeface="+mn-lt"/>
                <a:ea typeface="+mn-ea"/>
                <a:cs typeface="+mn-cs"/>
              </a:rPr>
              <a:t>repurchase agreements</a:t>
            </a:r>
            <a:r>
              <a:rPr lang="en-SG" sz="1200" b="0" i="0" kern="1200" dirty="0" smtClean="0">
                <a:solidFill>
                  <a:schemeClr val="tx1"/>
                </a:solidFill>
                <a:effectLst/>
                <a:latin typeface="+mn-lt"/>
                <a:ea typeface="+mn-ea"/>
                <a:cs typeface="+mn-cs"/>
              </a:rPr>
              <a:t>, are contracts for the sale and future repurchase of a financial asset, most often Treasury securities. On the termination date, the seller repurchases the asset at the same price at which he sold it, and pays interest for the use of the funds.  Although legally a sequential pair of sales, in effect </a:t>
            </a:r>
            <a:r>
              <a:rPr lang="en-SG" sz="1200" b="0" i="1" kern="1200" dirty="0" smtClean="0">
                <a:solidFill>
                  <a:schemeClr val="tx1"/>
                </a:solidFill>
                <a:effectLst/>
                <a:latin typeface="+mn-lt"/>
                <a:ea typeface="+mn-ea"/>
                <a:cs typeface="+mn-cs"/>
              </a:rPr>
              <a:t>a repo is a short-term interest-bearing loan against collateral. </a:t>
            </a:r>
          </a:p>
          <a:p>
            <a:endParaRPr lang="en-US" sz="1200" b="0" i="1" kern="1200" dirty="0" smtClean="0">
              <a:solidFill>
                <a:schemeClr val="tx1"/>
              </a:solidFill>
              <a:effectLst/>
              <a:latin typeface="+mn-lt"/>
              <a:ea typeface="+mn-ea"/>
              <a:cs typeface="+mn-cs"/>
            </a:endParaRPr>
          </a:p>
          <a:p>
            <a:r>
              <a:rPr lang="en-SG" sz="1200" b="0" i="0" u="none" strike="noStrike" kern="1200" baseline="0" dirty="0" smtClean="0">
                <a:solidFill>
                  <a:schemeClr val="tx1"/>
                </a:solidFill>
                <a:latin typeface="+mn-lt"/>
                <a:ea typeface="+mn-ea"/>
                <a:cs typeface="+mn-cs"/>
              </a:rPr>
              <a:t>repo markets allows short term financing. Unlike Libor, it is a secured loan, </a:t>
            </a:r>
            <a:r>
              <a:rPr lang="en-SG" sz="1200" b="0" i="0" u="none" strike="noStrike" kern="1200" baseline="0" dirty="0" err="1" smtClean="0">
                <a:solidFill>
                  <a:schemeClr val="tx1"/>
                </a:solidFill>
                <a:latin typeface="+mn-lt"/>
                <a:ea typeface="+mn-ea"/>
                <a:cs typeface="+mn-cs"/>
              </a:rPr>
              <a:t>i,e</a:t>
            </a:r>
            <a:r>
              <a:rPr lang="en-SG" sz="1200" b="0" i="0" u="none" strike="noStrike" kern="1200" baseline="0" dirty="0" smtClean="0">
                <a:solidFill>
                  <a:schemeClr val="tx1"/>
                </a:solidFill>
                <a:latin typeface="+mn-lt"/>
                <a:ea typeface="+mn-ea"/>
                <a:cs typeface="+mn-cs"/>
              </a:rPr>
              <a:t>, the borrower has to provide collateral. To borrow money, a borrower sells an asset (ex treasuries) and promises to purchase it back at a later date at a higher price to account for the interest from borrowing. </a:t>
            </a:r>
          </a:p>
        </p:txBody>
      </p:sp>
      <p:sp>
        <p:nvSpPr>
          <p:cNvPr id="4" name="Slide Number Placeholder 3"/>
          <p:cNvSpPr>
            <a:spLocks noGrp="1"/>
          </p:cNvSpPr>
          <p:nvPr>
            <p:ph type="sldNum" sz="quarter" idx="10"/>
          </p:nvPr>
        </p:nvSpPr>
        <p:spPr/>
        <p:txBody>
          <a:bodyPr/>
          <a:lstStyle/>
          <a:p>
            <a:fld id="{6BB98AFB-CB0D-4DFE-87B9-B4B0D0DE73CD}" type="slidenum">
              <a:rPr lang="en-SG" smtClean="0"/>
              <a:pPr/>
              <a:t>8</a:t>
            </a:fld>
            <a:endParaRPr lang="en-SG" dirty="0"/>
          </a:p>
        </p:txBody>
      </p:sp>
    </p:spTree>
    <p:extLst>
      <p:ext uri="{BB962C8B-B14F-4D97-AF65-F5344CB8AC3E}">
        <p14:creationId xmlns="" xmlns:p14="http://schemas.microsoft.com/office/powerpoint/2010/main" val="1274393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
        <p:cNvGrpSpPr/>
        <p:nvPr/>
      </p:nvGrpSpPr>
      <p:grpSpPr>
        <a:xfrm>
          <a:off x="0" y="0"/>
          <a:ext cx="0" cy="0"/>
          <a:chOff x="0" y="0"/>
          <a:chExt cx="0" cy="0"/>
        </a:xfrm>
      </p:grpSpPr>
      <p:sp>
        <p:nvSpPr>
          <p:cNvPr id="28" name="Shape 2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 name="Shape 29"/>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Shape 26"/>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 name="Shape 27"/>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Shape 3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 name="Shape 33"/>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Shape 3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 name="Shape 39"/>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Shape 4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5" name="Shape 45"/>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BF78772-7069-4C12-8BAD-C221A275EB5F}" type="datetimeFigureOut">
              <a:rPr lang="en-US" smtClean="0"/>
              <a:pPr/>
              <a:t>11/29/2012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194CE17-2F0E-4421-BA4D-D46BAA7AB78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F78772-7069-4C12-8BAD-C221A275EB5F}" type="datetimeFigureOut">
              <a:rPr lang="en-US" smtClean="0"/>
              <a:pPr/>
              <a:t>11/29/2012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94CE17-2F0E-4421-BA4D-D46BAA7AB78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F78772-7069-4C12-8BAD-C221A275EB5F}" type="datetimeFigureOut">
              <a:rPr lang="en-US" smtClean="0"/>
              <a:pPr/>
              <a:t>11/29/2012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94CE17-2F0E-4421-BA4D-D46BAA7AB78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12" name="Shape 12"/>
          <p:cNvSpPr txBox="1">
            <a:spLocks noGrp="1"/>
          </p:cNvSpPr>
          <p:nvPr>
            <p:ph type="body" idx="1"/>
          </p:nvPr>
        </p:nvSpPr>
        <p:spPr>
          <a:xfrm>
            <a:off x="457200" y="1600200"/>
            <a:ext cx="8229600" cy="4967574"/>
          </a:xfrm>
          <a:prstGeom prst="rect">
            <a:avLst/>
          </a:prstGeom>
          <a:noFill/>
          <a:ln>
            <a:noFill/>
          </a:ln>
        </p:spPr>
        <p:txBody>
          <a:bodyPr lIns="91425" tIns="91425" rIns="91425" bIns="91425" anchor="t" anchorCtr="0"/>
          <a:lstStyle>
            <a:lvl1pPr rtl="0">
              <a:defRPr/>
            </a:lvl1pPr>
            <a:lvl2pPr marL="742950" indent="-285750" rtl="0">
              <a:defRPr/>
            </a:lvl2pPr>
            <a:lvl3pPr marL="1143000" indent="-228600" rtl="0">
              <a:defRPr/>
            </a:lvl3pPr>
            <a:lvl4pPr marL="1600200" indent="-228600"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F78772-7069-4C12-8BAD-C221A275EB5F}" type="datetimeFigureOut">
              <a:rPr lang="en-US" smtClean="0"/>
              <a:pPr/>
              <a:t>11/29/2012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94CE17-2F0E-4421-BA4D-D46BAA7AB78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BF78772-7069-4C12-8BAD-C221A275EB5F}" type="datetimeFigureOut">
              <a:rPr lang="en-US" smtClean="0"/>
              <a:pPr/>
              <a:t>11/29/2012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94CE17-2F0E-4421-BA4D-D46BAA7AB78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BF78772-7069-4C12-8BAD-C221A275EB5F}" type="datetimeFigureOut">
              <a:rPr lang="en-US" smtClean="0"/>
              <a:pPr/>
              <a:t>11/29/2012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94CE17-2F0E-4421-BA4D-D46BAA7AB78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BF78772-7069-4C12-8BAD-C221A275EB5F}" type="datetimeFigureOut">
              <a:rPr lang="en-US" smtClean="0"/>
              <a:pPr/>
              <a:t>11/29/2012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94CE17-2F0E-4421-BA4D-D46BAA7AB78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BF78772-7069-4C12-8BAD-C221A275EB5F}" type="datetimeFigureOut">
              <a:rPr lang="en-US" smtClean="0"/>
              <a:pPr/>
              <a:t>11/29/2012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94CE17-2F0E-4421-BA4D-D46BAA7AB78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F78772-7069-4C12-8BAD-C221A275EB5F}" type="datetimeFigureOut">
              <a:rPr lang="en-US" smtClean="0"/>
              <a:pPr/>
              <a:t>11/29/2012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94CE17-2F0E-4421-BA4D-D46BAA7AB78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BF78772-7069-4C12-8BAD-C221A275EB5F}" type="datetimeFigureOut">
              <a:rPr lang="en-US" smtClean="0"/>
              <a:pPr/>
              <a:t>11/29/2012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94CE17-2F0E-4421-BA4D-D46BAA7AB78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BF78772-7069-4C12-8BAD-C221A275EB5F}" type="datetimeFigureOut">
              <a:rPr lang="en-US" smtClean="0"/>
              <a:pPr/>
              <a:t>11/29/2012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194CE17-2F0E-4421-BA4D-D46BAA7AB78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F78772-7069-4C12-8BAD-C221A275EB5F}" type="datetimeFigureOut">
              <a:rPr lang="en-US" smtClean="0"/>
              <a:pPr/>
              <a:t>11/29/2012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194CE17-2F0E-4421-BA4D-D46BAA7AB78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000" dirty="0" smtClean="0"/>
              <a:t>Project Delta</a:t>
            </a:r>
            <a:endParaRPr lang="en-US" sz="8000" dirty="0"/>
          </a:p>
        </p:txBody>
      </p:sp>
      <p:sp>
        <p:nvSpPr>
          <p:cNvPr id="3" name="Subtitle 2"/>
          <p:cNvSpPr>
            <a:spLocks noGrp="1"/>
          </p:cNvSpPr>
          <p:nvPr>
            <p:ph type="subTitle" idx="1"/>
          </p:nvPr>
        </p:nvSpPr>
        <p:spPr>
          <a:xfrm>
            <a:off x="533400" y="3657600"/>
            <a:ext cx="7854696" cy="1752600"/>
          </a:xfrm>
        </p:spPr>
        <p:txBody>
          <a:bodyPr/>
          <a:lstStyle/>
          <a:p>
            <a:r>
              <a:rPr lang="en-US" dirty="0" smtClean="0"/>
              <a:t>By:  Brandon </a:t>
            </a:r>
            <a:r>
              <a:rPr lang="en-US" dirty="0" err="1" smtClean="0"/>
              <a:t>Ngiam</a:t>
            </a:r>
            <a:r>
              <a:rPr lang="en-US" dirty="0" smtClean="0"/>
              <a:t>, </a:t>
            </a:r>
            <a:r>
              <a:rPr lang="en-US" dirty="0" err="1" smtClean="0"/>
              <a:t>Shiyan</a:t>
            </a:r>
            <a:r>
              <a:rPr lang="en-US" dirty="0" smtClean="0"/>
              <a:t> </a:t>
            </a:r>
            <a:r>
              <a:rPr lang="en-US" dirty="0" err="1" smtClean="0"/>
              <a:t>Gan</a:t>
            </a:r>
            <a:r>
              <a:rPr lang="en-US" dirty="0" smtClean="0"/>
              <a:t>, Eric </a:t>
            </a:r>
            <a:r>
              <a:rPr lang="en-US" dirty="0" err="1" smtClean="0"/>
              <a:t>Bae</a:t>
            </a:r>
            <a:r>
              <a:rPr lang="en-US" dirty="0" smtClean="0"/>
              <a:t>, Bo Li, </a:t>
            </a:r>
          </a:p>
          <a:p>
            <a:r>
              <a:rPr lang="en-US" dirty="0" smtClean="0"/>
              <a:t>Chad Trice, Tiffany Chen, Sunny Liu, </a:t>
            </a:r>
            <a:r>
              <a:rPr lang="en-US" dirty="0" err="1" smtClean="0"/>
              <a:t>Keonwoo</a:t>
            </a:r>
            <a:r>
              <a:rPr lang="en-US" dirty="0" smtClean="0"/>
              <a:t> Kim</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Negative Swap Spread</a:t>
            </a:r>
            <a:endParaRPr lang="ko-KR" altLang="en-US" dirty="0"/>
          </a:p>
        </p:txBody>
      </p:sp>
      <p:pic>
        <p:nvPicPr>
          <p:cNvPr id="4" name="내용 개체 틀 3" descr="negative-swap-spread.png"/>
          <p:cNvPicPr>
            <a:picLocks noGrp="1" noChangeAspect="1"/>
          </p:cNvPicPr>
          <p:nvPr>
            <p:ph idx="1"/>
          </p:nvPr>
        </p:nvPicPr>
        <p:blipFill>
          <a:blip r:embed="rId2" cstate="print"/>
          <a:stretch>
            <a:fillRect/>
          </a:stretch>
        </p:blipFill>
        <p:spPr>
          <a:xfrm>
            <a:off x="557629" y="2011362"/>
            <a:ext cx="8028742" cy="4237038"/>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3"/>
          <p:cNvSpPr>
            <a:spLocks noGrp="1"/>
          </p:cNvSpPr>
          <p:nvPr>
            <p:ph type="title"/>
          </p:nvPr>
        </p:nvSpPr>
        <p:spPr/>
        <p:txBody>
          <a:bodyPr/>
          <a:lstStyle/>
          <a:p>
            <a:r>
              <a:rPr lang="en-US" altLang="ko-KR" dirty="0" smtClean="0"/>
              <a:t>Arbitrage Strategy on Negative Swap Spreads</a:t>
            </a:r>
            <a:endParaRPr lang="ko-KR" altLang="en-US" dirty="0"/>
          </a:p>
        </p:txBody>
      </p:sp>
      <p:sp>
        <p:nvSpPr>
          <p:cNvPr id="5" name="텍스트 개체 틀 4"/>
          <p:cNvSpPr>
            <a:spLocks noGrp="1"/>
          </p:cNvSpPr>
          <p:nvPr>
            <p:ph type="body" idx="1"/>
          </p:nvPr>
        </p:nvSpPr>
        <p:spPr/>
        <p:txBody>
          <a:bodyPr/>
          <a:lstStyle/>
          <a:p>
            <a:endParaRPr lang="ko-KR"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t>Arbitrage- Libor</a:t>
            </a:r>
          </a:p>
        </p:txBody>
      </p:sp>
      <p:sp>
        <p:nvSpPr>
          <p:cNvPr id="24" name="Shape 24"/>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lvl="0" rtl="0">
              <a:buNone/>
            </a:pPr>
            <a:r>
              <a:rPr lang="en"/>
              <a:t>Set-up</a:t>
            </a:r>
          </a:p>
          <a:p>
            <a:pPr marL="457200" lvl="0" indent="-419100" rtl="0">
              <a:buClr>
                <a:schemeClr val="dk1"/>
              </a:buClr>
              <a:buSzPct val="166666"/>
              <a:buFont typeface="Arial"/>
              <a:buChar char="•"/>
            </a:pPr>
            <a:r>
              <a:rPr lang="en"/>
              <a:t>Borrow money at 3 month Libor to finance treasury purchase</a:t>
            </a:r>
          </a:p>
          <a:p>
            <a:pPr marL="457200" lvl="0" indent="-419100" rtl="0">
              <a:buClr>
                <a:schemeClr val="dk1"/>
              </a:buClr>
              <a:buSzPct val="166666"/>
              <a:buFont typeface="Arial"/>
              <a:buChar char="•"/>
            </a:pPr>
            <a:r>
              <a:rPr lang="en"/>
              <a:t>Buy 30 year treasury at par with coupon equal to the 30 year yield</a:t>
            </a:r>
          </a:p>
          <a:p>
            <a:pPr marL="457200" lvl="0" indent="-419100" rtl="0">
              <a:buClr>
                <a:schemeClr val="dk1"/>
              </a:buClr>
              <a:buSzPct val="166666"/>
              <a:buFont typeface="Arial"/>
              <a:buChar char="•"/>
            </a:pPr>
            <a:r>
              <a:rPr lang="en"/>
              <a:t>Enter a 30-year swap (with notional equal to the face value of the purchased treasuries) to pay fix and receive floating</a:t>
            </a:r>
          </a:p>
          <a:p>
            <a:endParaRPr/>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t>Arbitrage- Libor</a:t>
            </a:r>
          </a:p>
        </p:txBody>
      </p:sp>
      <p:sp>
        <p:nvSpPr>
          <p:cNvPr id="30" name="Shape 30"/>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lvl="0" rtl="0">
              <a:buNone/>
            </a:pPr>
            <a:r>
              <a:rPr lang="en"/>
              <a:t>Results</a:t>
            </a:r>
          </a:p>
          <a:p>
            <a:pPr marL="457200" lvl="0" indent="-419100" rtl="0">
              <a:buClr>
                <a:schemeClr val="dk1"/>
              </a:buClr>
              <a:buSzPct val="166666"/>
              <a:buFont typeface="Arial"/>
              <a:buChar char="•"/>
            </a:pPr>
            <a:r>
              <a:rPr lang="en"/>
              <a:t>Cash flow from the floating leg can be used to pay back the initial financing at 3 month Libor</a:t>
            </a:r>
          </a:p>
          <a:p>
            <a:pPr marL="457200" lvl="0" indent="-419100" rtl="0">
              <a:buClr>
                <a:schemeClr val="dk1"/>
              </a:buClr>
              <a:buSzPct val="166666"/>
              <a:buFont typeface="Arial"/>
              <a:buChar char="•"/>
            </a:pPr>
            <a:r>
              <a:rPr lang="en"/>
              <a:t>Profit is the difference between 30-year treasury coupon and the 30-year swap rate. </a:t>
            </a:r>
          </a:p>
          <a:p>
            <a:pPr marL="457200" lvl="0" indent="-419100" rtl="0">
              <a:buClr>
                <a:schemeClr val="dk1"/>
              </a:buClr>
              <a:buSzPct val="166666"/>
              <a:buFont typeface="Arial"/>
              <a:buChar char="•"/>
            </a:pPr>
            <a:r>
              <a:rPr lang="en"/>
              <a:t>Since the 30-year swap spread is negative, i.e. swap rate – treasury yield &lt; 0, we have a profit</a:t>
            </a:r>
          </a:p>
          <a:p>
            <a:endParaRPr/>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t>Arbitrage- Libor	</a:t>
            </a:r>
          </a:p>
        </p:txBody>
      </p:sp>
      <p:sp>
        <p:nvSpPr>
          <p:cNvPr id="36" name="Shape 36"/>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lvl="0" rtl="0">
              <a:buNone/>
            </a:pPr>
            <a:r>
              <a:rPr lang="en"/>
              <a:t>Assumptions</a:t>
            </a:r>
          </a:p>
          <a:p>
            <a:pPr marL="457200" lvl="0" indent="-419100" rtl="0">
              <a:buClr>
                <a:schemeClr val="dk1"/>
              </a:buClr>
              <a:buSzPct val="166666"/>
              <a:buFont typeface="Arial"/>
              <a:buChar char="•"/>
            </a:pPr>
            <a:r>
              <a:rPr lang="en"/>
              <a:t>We can borrow at LIBOR</a:t>
            </a:r>
          </a:p>
          <a:p>
            <a:pPr marL="457200" lvl="0" indent="-419100" rtl="0">
              <a:buClr>
                <a:schemeClr val="dk1"/>
              </a:buClr>
              <a:buSzPct val="166666"/>
              <a:buFont typeface="Arial"/>
              <a:buChar char="•"/>
            </a:pPr>
            <a:r>
              <a:rPr lang="en"/>
              <a:t>Treasury trades at par</a:t>
            </a:r>
          </a:p>
          <a:p>
            <a:pPr marL="457200" lvl="0" indent="-419100" rtl="0">
              <a:buClr>
                <a:schemeClr val="dk1"/>
              </a:buClr>
              <a:buSzPct val="166666"/>
              <a:buFont typeface="Arial"/>
              <a:buChar char="•"/>
            </a:pPr>
            <a:r>
              <a:rPr lang="en"/>
              <a:t>There was a 30-year auction or a longer tenor treasury rolled down the curve.</a:t>
            </a:r>
          </a:p>
          <a:p>
            <a:pPr marL="457200" lvl="0" indent="-419100" rtl="0">
              <a:buClr>
                <a:schemeClr val="dk1"/>
              </a:buClr>
              <a:buSzPct val="166666"/>
              <a:buFont typeface="Arial"/>
              <a:buChar char="•"/>
            </a:pPr>
            <a:r>
              <a:rPr lang="en"/>
              <a:t>We do not have to post collateral for the swap</a:t>
            </a:r>
          </a:p>
          <a:p>
            <a:pPr marL="457200" lvl="0" indent="-419100" rtl="0">
              <a:buClr>
                <a:schemeClr val="dk1"/>
              </a:buClr>
              <a:buSzPct val="166666"/>
              <a:buFont typeface="Arial"/>
              <a:buChar char="•"/>
            </a:pPr>
            <a:r>
              <a:rPr lang="en"/>
              <a:t>No counterparty risk for the swap, treasury is risk-free but the bank account is not.</a:t>
            </a:r>
          </a:p>
          <a:p>
            <a:endParaRPr/>
          </a:p>
          <a:p>
            <a:endParaRPr/>
          </a:p>
        </p:txBody>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t>Arbitrage - Repo</a:t>
            </a:r>
          </a:p>
        </p:txBody>
      </p:sp>
      <p:sp>
        <p:nvSpPr>
          <p:cNvPr id="42" name="Shape 42"/>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lvl="0" rtl="0">
              <a:buNone/>
            </a:pPr>
            <a:r>
              <a:rPr lang="en"/>
              <a:t>Setup</a:t>
            </a:r>
          </a:p>
          <a:p>
            <a:pPr marL="457200" lvl="0" indent="-419100" rtl="0">
              <a:buClr>
                <a:schemeClr val="dk1"/>
              </a:buClr>
              <a:buSzPct val="166666"/>
              <a:buFont typeface="Arial"/>
              <a:buChar char="•"/>
            </a:pPr>
            <a:r>
              <a:rPr lang="en"/>
              <a:t>Borrow money at the repo markets to finance 30-year treasury purchase. </a:t>
            </a:r>
          </a:p>
          <a:p>
            <a:pPr marL="457200" lvl="0" indent="-419100" rtl="0">
              <a:buClr>
                <a:schemeClr val="dk1"/>
              </a:buClr>
              <a:buSzPct val="166666"/>
              <a:buFont typeface="Arial"/>
              <a:buChar char="•"/>
            </a:pPr>
            <a:r>
              <a:rPr lang="en"/>
              <a:t>Use the treasury for collateral</a:t>
            </a:r>
          </a:p>
          <a:p>
            <a:pPr marL="457200" lvl="0" indent="-419100" rtl="0">
              <a:buClr>
                <a:schemeClr val="dk1"/>
              </a:buClr>
              <a:buSzPct val="166666"/>
              <a:buFont typeface="Arial"/>
              <a:buChar char="•"/>
            </a:pPr>
            <a:r>
              <a:rPr lang="en"/>
              <a:t>Enter into a swap transaction paying fix and receiving Libor. </a:t>
            </a:r>
          </a:p>
          <a:p>
            <a:endParaRPr/>
          </a:p>
        </p:txBody>
      </p: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t>Arbitrage - Repo</a:t>
            </a:r>
          </a:p>
        </p:txBody>
      </p:sp>
      <p:sp>
        <p:nvSpPr>
          <p:cNvPr id="48" name="Shape 48"/>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lvl="0" rtl="0">
              <a:buNone/>
            </a:pPr>
            <a:r>
              <a:rPr lang="en"/>
              <a:t>Result</a:t>
            </a:r>
          </a:p>
          <a:p>
            <a:pPr marL="457200" lvl="0" indent="-419100" rtl="0">
              <a:buClr>
                <a:schemeClr val="dk1"/>
              </a:buClr>
              <a:buSzPct val="166666"/>
              <a:buFont typeface="Arial"/>
              <a:buChar char="•"/>
            </a:pPr>
            <a:r>
              <a:rPr lang="en"/>
              <a:t>Every 3 months, use the Libor payments from the swap to pay the repo interest.</a:t>
            </a:r>
          </a:p>
          <a:p>
            <a:pPr marL="457200" lvl="0" indent="-419100" rtl="0">
              <a:buClr>
                <a:schemeClr val="dk1"/>
              </a:buClr>
              <a:buSzPct val="166666"/>
              <a:buFont typeface="Arial"/>
              <a:buChar char="•"/>
            </a:pPr>
            <a:r>
              <a:rPr lang="en"/>
              <a:t>Refinance for another 3 months using repo markets, using the same treasury as collateral.</a:t>
            </a:r>
          </a:p>
          <a:p>
            <a:pPr marL="457200" lvl="0" indent="-419100" rtl="0">
              <a:buClr>
                <a:schemeClr val="dk1"/>
              </a:buClr>
              <a:buSzPct val="166666"/>
              <a:buFont typeface="Arial"/>
              <a:buChar char="•"/>
            </a:pPr>
            <a:r>
              <a:rPr lang="en"/>
              <a:t>Every 6 months, receive the spread of the swap rate over the treasury coupon.</a:t>
            </a:r>
          </a:p>
          <a:p>
            <a:pPr marL="457200" lvl="0" indent="-419100" rtl="0">
              <a:buClr>
                <a:schemeClr val="dk1"/>
              </a:buClr>
              <a:buSzPct val="166666"/>
              <a:buFont typeface="Arial"/>
              <a:buChar char="•"/>
            </a:pPr>
            <a:r>
              <a:rPr lang="en"/>
              <a:t>On expiration, use the principal from the treasury to return the repo loan.</a:t>
            </a:r>
          </a:p>
          <a:p>
            <a:endParaRPr/>
          </a:p>
        </p:txBody>
      </p:sp>
    </p:spTree>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t>Arbitrage - Repo	</a:t>
            </a:r>
          </a:p>
        </p:txBody>
      </p:sp>
      <p:sp>
        <p:nvSpPr>
          <p:cNvPr id="54" name="Shape 54"/>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lvl="0" rtl="0">
              <a:buNone/>
            </a:pPr>
            <a:r>
              <a:rPr lang="en" dirty="0"/>
              <a:t>Assumptions</a:t>
            </a:r>
          </a:p>
          <a:p>
            <a:pPr marL="457200" lvl="0" indent="-419100" rtl="0">
              <a:buClr>
                <a:schemeClr val="dk1"/>
              </a:buClr>
              <a:buSzPct val="166666"/>
              <a:buFont typeface="Arial"/>
              <a:buChar char="•"/>
            </a:pPr>
            <a:r>
              <a:rPr lang="en" dirty="0"/>
              <a:t>No bid-ask spreads</a:t>
            </a:r>
          </a:p>
          <a:p>
            <a:pPr marL="457200" lvl="0" indent="-419100" rtl="0">
              <a:buClr>
                <a:schemeClr val="dk1"/>
              </a:buClr>
              <a:buSzPct val="166666"/>
              <a:buFont typeface="Arial"/>
              <a:buChar char="•"/>
            </a:pPr>
            <a:r>
              <a:rPr lang="en" dirty="0"/>
              <a:t>We are able to roll over the repo agreement every 3 months</a:t>
            </a:r>
          </a:p>
          <a:p>
            <a:pPr marL="457200" lvl="0" indent="-419100" rtl="0">
              <a:buClr>
                <a:schemeClr val="dk1"/>
              </a:buClr>
              <a:buSzPct val="166666"/>
              <a:buFont typeface="Arial"/>
              <a:buChar char="•"/>
            </a:pPr>
            <a:r>
              <a:rPr lang="en" dirty="0"/>
              <a:t>30-year treasury bond trades at par.</a:t>
            </a:r>
          </a:p>
          <a:p>
            <a:pPr marL="457200" lvl="0" indent="-419100" rtl="0">
              <a:buClr>
                <a:schemeClr val="dk1"/>
              </a:buClr>
              <a:buSzPct val="166666"/>
              <a:buFont typeface="Arial"/>
              <a:buChar char="•"/>
            </a:pPr>
            <a:r>
              <a:rPr lang="en" dirty="0"/>
              <a:t>No collateral is required for the swap, </a:t>
            </a:r>
          </a:p>
          <a:p>
            <a:pPr marL="457200" lvl="0" indent="-419100" rtl="0">
              <a:buClr>
                <a:schemeClr val="dk1"/>
              </a:buClr>
              <a:buSzPct val="166666"/>
              <a:buFont typeface="Arial"/>
              <a:buChar char="•"/>
            </a:pPr>
            <a:r>
              <a:rPr lang="en" dirty="0"/>
              <a:t>The repo transaction does not require a haircut on the collateral,</a:t>
            </a:r>
          </a:p>
          <a:p>
            <a:pPr marL="457200" lvl="0" indent="-419100">
              <a:buClr>
                <a:schemeClr val="dk1"/>
              </a:buClr>
              <a:buSzPct val="166666"/>
              <a:buFont typeface="Arial"/>
              <a:buChar char="•"/>
            </a:pPr>
            <a:r>
              <a:rPr lang="en" dirty="0"/>
              <a:t>No counterparty risk</a:t>
            </a:r>
          </a:p>
        </p:txBody>
      </p:sp>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Arbitrage Assumptions and Realistic Limitations</a:t>
            </a:r>
            <a:endParaRPr lang="en-US" dirty="0"/>
          </a:p>
        </p:txBody>
      </p:sp>
      <p:sp>
        <p:nvSpPr>
          <p:cNvPr id="4" name="텍스트 개체 틀 3"/>
          <p:cNvSpPr>
            <a:spLocks noGrp="1"/>
          </p:cNvSpPr>
          <p:nvPr>
            <p:ph type="body" idx="1"/>
          </p:nvPr>
        </p:nvSpPr>
        <p:spPr/>
        <p:txBody>
          <a:bodyPr/>
          <a:lstStyle/>
          <a:p>
            <a:endParaRPr lang="ko-KR" altLang="en-US"/>
          </a:p>
        </p:txBody>
      </p:sp>
    </p:spTree>
    <p:extLst>
      <p:ext uri="{BB962C8B-B14F-4D97-AF65-F5344CB8AC3E}">
        <p14:creationId xmlns="" xmlns:p14="http://schemas.microsoft.com/office/powerpoint/2010/main" val="11514127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Illiquidity of 30-year Treasury</a:t>
            </a:r>
            <a:endParaRPr lang="en-US" dirty="0"/>
          </a:p>
        </p:txBody>
      </p:sp>
      <p:sp>
        <p:nvSpPr>
          <p:cNvPr id="5" name="Content Placeholder 4"/>
          <p:cNvSpPr>
            <a:spLocks noGrp="1"/>
          </p:cNvSpPr>
          <p:nvPr>
            <p:ph idx="1"/>
          </p:nvPr>
        </p:nvSpPr>
        <p:spPr/>
        <p:txBody>
          <a:bodyPr/>
          <a:lstStyle/>
          <a:p>
            <a:r>
              <a:rPr lang="en-US" dirty="0" smtClean="0"/>
              <a:t>Principle notation of 30-year treasury is the largest of all treasury bonds. </a:t>
            </a:r>
          </a:p>
          <a:p>
            <a:r>
              <a:rPr lang="en-US" dirty="0" smtClean="0"/>
              <a:t>Longer the tenor, less liquid</a:t>
            </a:r>
          </a:p>
          <a:p>
            <a:r>
              <a:rPr lang="en-US" dirty="0" smtClean="0"/>
              <a:t>On-the-run vs. Off-the-run </a:t>
            </a:r>
          </a:p>
          <a:p>
            <a:pPr lvl="1"/>
            <a:r>
              <a:rPr lang="en-US" dirty="0" smtClean="0"/>
              <a:t>Off-the-run less liquid, and thus traded below par</a:t>
            </a:r>
          </a:p>
          <a:p>
            <a:pPr lvl="1"/>
            <a:r>
              <a:rPr lang="en-US" dirty="0" smtClean="0"/>
              <a:t>On-the-run auctioned quarterly</a:t>
            </a:r>
          </a:p>
          <a:p>
            <a:endParaRPr lang="en-US" dirty="0"/>
          </a:p>
        </p:txBody>
      </p:sp>
    </p:spTree>
    <p:extLst>
      <p:ext uri="{BB962C8B-B14F-4D97-AF65-F5344CB8AC3E}">
        <p14:creationId xmlns="" xmlns:p14="http://schemas.microsoft.com/office/powerpoint/2010/main" val="3238089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Contents</a:t>
            </a:r>
            <a:endParaRPr lang="ko-KR" altLang="en-US" dirty="0"/>
          </a:p>
        </p:txBody>
      </p:sp>
      <p:sp>
        <p:nvSpPr>
          <p:cNvPr id="3" name="내용 개체 틀 2"/>
          <p:cNvSpPr>
            <a:spLocks noGrp="1"/>
          </p:cNvSpPr>
          <p:nvPr>
            <p:ph idx="1"/>
          </p:nvPr>
        </p:nvSpPr>
        <p:spPr/>
        <p:txBody>
          <a:bodyPr/>
          <a:lstStyle/>
          <a:p>
            <a:r>
              <a:rPr lang="en-US" altLang="ko-KR" dirty="0" smtClean="0"/>
              <a:t>Basics of Fixed Income</a:t>
            </a:r>
          </a:p>
          <a:p>
            <a:r>
              <a:rPr lang="en-US" altLang="ko-KR" dirty="0" smtClean="0"/>
              <a:t>Arbitrage Strategy on Negative Swap Spreads</a:t>
            </a:r>
          </a:p>
          <a:p>
            <a:r>
              <a:rPr lang="en-US" altLang="ko-KR" dirty="0" smtClean="0"/>
              <a:t>Arbitrage Assumptions and Realistic Limitations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30-year Swap Contracts</a:t>
            </a:r>
            <a:endParaRPr lang="en-US" dirty="0"/>
          </a:p>
        </p:txBody>
      </p:sp>
      <p:sp>
        <p:nvSpPr>
          <p:cNvPr id="3" name="Content Placeholder 2"/>
          <p:cNvSpPr>
            <a:spLocks noGrp="1"/>
          </p:cNvSpPr>
          <p:nvPr>
            <p:ph idx="1"/>
          </p:nvPr>
        </p:nvSpPr>
        <p:spPr/>
        <p:txBody>
          <a:bodyPr/>
          <a:lstStyle/>
          <a:p>
            <a:r>
              <a:rPr lang="en-US" dirty="0" smtClean="0"/>
              <a:t>Likewise, as tenor increases, liquidity drops notably</a:t>
            </a:r>
          </a:p>
          <a:p>
            <a:r>
              <a:rPr lang="en-US" dirty="0" smtClean="0"/>
              <a:t>Swap contracts are OTC, thus we should customized to match the dates we receive floating interest payments and pay back our interbank loan or repo rates.</a:t>
            </a:r>
            <a:endParaRPr lang="en-US" dirty="0"/>
          </a:p>
        </p:txBody>
      </p:sp>
    </p:spTree>
    <p:extLst>
      <p:ext uri="{BB962C8B-B14F-4D97-AF65-F5344CB8AC3E}">
        <p14:creationId xmlns="" xmlns:p14="http://schemas.microsoft.com/office/powerpoint/2010/main" val="41781241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Notable Financing Costs</a:t>
            </a:r>
            <a:endParaRPr lang="en-US" dirty="0"/>
          </a:p>
        </p:txBody>
      </p:sp>
      <p:sp>
        <p:nvSpPr>
          <p:cNvPr id="3" name="Content Placeholder 2"/>
          <p:cNvSpPr>
            <a:spLocks noGrp="1"/>
          </p:cNvSpPr>
          <p:nvPr>
            <p:ph idx="1"/>
          </p:nvPr>
        </p:nvSpPr>
        <p:spPr/>
        <p:txBody>
          <a:bodyPr>
            <a:normAutofit lnSpcReduction="10000"/>
          </a:bodyPr>
          <a:lstStyle/>
          <a:p>
            <a:r>
              <a:rPr lang="en-US" dirty="0" smtClean="0"/>
              <a:t>Only entities with credit </a:t>
            </a:r>
            <a:r>
              <a:rPr lang="en-US" dirty="0"/>
              <a:t>rating tantamount to large banks can borrow at LIBOR </a:t>
            </a:r>
            <a:endParaRPr lang="en-US" dirty="0" smtClean="0"/>
          </a:p>
          <a:p>
            <a:pPr lvl="1"/>
            <a:r>
              <a:rPr lang="en-US" dirty="0" smtClean="0"/>
              <a:t>ASSUMPTION: we are a large bank (if not, we pay commissions to bank for borrowing through them)</a:t>
            </a:r>
          </a:p>
          <a:p>
            <a:pPr lvl="1"/>
            <a:r>
              <a:rPr lang="en-US" dirty="0" smtClean="0"/>
              <a:t>Otherwise, our arbitrage profit might narrow and even vanish</a:t>
            </a:r>
          </a:p>
          <a:p>
            <a:r>
              <a:rPr lang="en-US" dirty="0" smtClean="0"/>
              <a:t>Repo haircut (margin call) is paid when entering the contract, and also when the value of collateral posted falls.</a:t>
            </a:r>
          </a:p>
          <a:p>
            <a:pPr lvl="1"/>
            <a:r>
              <a:rPr lang="en-US" dirty="0" smtClean="0"/>
              <a:t>Otherwise, repo rate might be adjusted upward.</a:t>
            </a:r>
          </a:p>
          <a:p>
            <a:pPr lvl="1"/>
            <a:r>
              <a:rPr lang="en-US" dirty="0" smtClean="0"/>
              <a:t>Typical haircut for Treasury </a:t>
            </a:r>
            <a:r>
              <a:rPr lang="en-US" smtClean="0"/>
              <a:t>is about 2%</a:t>
            </a:r>
            <a:endParaRPr lang="en-US" dirty="0"/>
          </a:p>
        </p:txBody>
      </p:sp>
    </p:spTree>
    <p:extLst>
      <p:ext uri="{BB962C8B-B14F-4D97-AF65-F5344CB8AC3E}">
        <p14:creationId xmlns="" xmlns:p14="http://schemas.microsoft.com/office/powerpoint/2010/main" val="9604735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Thank you</a:t>
            </a:r>
            <a:endParaRPr lang="ko-KR" altLang="en-US" dirty="0"/>
          </a:p>
        </p:txBody>
      </p:sp>
      <p:sp>
        <p:nvSpPr>
          <p:cNvPr id="3" name="부제목 2"/>
          <p:cNvSpPr>
            <a:spLocks noGrp="1"/>
          </p:cNvSpPr>
          <p:nvPr>
            <p:ph type="subTitle" idx="1"/>
          </p:nvPr>
        </p:nvSpPr>
        <p:spPr/>
        <p:txBody>
          <a:bodyPr/>
          <a:lstStyle/>
          <a:p>
            <a:endParaRPr lang="ko-KR"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Fixed Income Basics</a:t>
            </a:r>
            <a:endParaRPr lang="ko-KR" altLang="en-US" dirty="0"/>
          </a:p>
        </p:txBody>
      </p:sp>
      <p:sp>
        <p:nvSpPr>
          <p:cNvPr id="3" name="텍스트 개체 틀 2"/>
          <p:cNvSpPr>
            <a:spLocks noGrp="1"/>
          </p:cNvSpPr>
          <p:nvPr>
            <p:ph type="body" idx="1"/>
          </p:nvPr>
        </p:nvSpPr>
        <p:spPr/>
        <p:txBody>
          <a:bodyPr/>
          <a:lstStyle/>
          <a:p>
            <a:endParaRPr lang="ko-KR"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LIBOR</a:t>
            </a:r>
            <a:endParaRPr lang="en-US" dirty="0"/>
          </a:p>
        </p:txBody>
      </p:sp>
      <p:sp>
        <p:nvSpPr>
          <p:cNvPr id="3" name="Content Placeholder 2"/>
          <p:cNvSpPr>
            <a:spLocks noGrp="1"/>
          </p:cNvSpPr>
          <p:nvPr>
            <p:ph idx="1"/>
          </p:nvPr>
        </p:nvSpPr>
        <p:spPr/>
        <p:txBody>
          <a:bodyPr/>
          <a:lstStyle/>
          <a:p>
            <a:r>
              <a:rPr lang="en-US" dirty="0" smtClean="0"/>
              <a:t>An interest rate at which banks can borrow funds, in marketable size, from other banks in the London interbank market.</a:t>
            </a:r>
          </a:p>
          <a:p>
            <a:r>
              <a:rPr lang="en-US" dirty="0" smtClean="0"/>
              <a:t>Average of the world's most creditworthy banks' interbank deposit rates</a:t>
            </a:r>
          </a:p>
          <a:p>
            <a:r>
              <a:rPr lang="en-US" dirty="0" smtClean="0"/>
              <a:t>LIBOR is a benchmark for other bonds and loans.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Treasury Bonds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There are three types of treasury bonds:</a:t>
            </a:r>
          </a:p>
          <a:p>
            <a:pPr lvl="1"/>
            <a:r>
              <a:rPr lang="en-US" dirty="0" smtClean="0"/>
              <a:t>T-bills</a:t>
            </a:r>
          </a:p>
          <a:p>
            <a:pPr lvl="2"/>
            <a:r>
              <a:rPr lang="en-US" dirty="0" smtClean="0"/>
              <a:t>Short term (&lt; 1 year)</a:t>
            </a:r>
          </a:p>
          <a:p>
            <a:pPr lvl="2"/>
            <a:r>
              <a:rPr lang="en-US" dirty="0" smtClean="0"/>
              <a:t>Receive as a lump sum (No regular payments)</a:t>
            </a:r>
          </a:p>
          <a:p>
            <a:pPr lvl="1"/>
            <a:r>
              <a:rPr lang="en-US" dirty="0" smtClean="0"/>
              <a:t>T-notes</a:t>
            </a:r>
          </a:p>
          <a:p>
            <a:pPr lvl="2"/>
            <a:r>
              <a:rPr lang="en-US" dirty="0" smtClean="0"/>
              <a:t>Mid (1 to 10 years)</a:t>
            </a:r>
          </a:p>
          <a:p>
            <a:pPr lvl="2"/>
            <a:r>
              <a:rPr lang="en-US" dirty="0" smtClean="0"/>
              <a:t>Interest payments every 6 months</a:t>
            </a:r>
          </a:p>
          <a:p>
            <a:pPr lvl="1"/>
            <a:r>
              <a:rPr lang="en-US" dirty="0" smtClean="0"/>
              <a:t>T-bonds</a:t>
            </a:r>
          </a:p>
          <a:p>
            <a:pPr lvl="2"/>
            <a:r>
              <a:rPr lang="en-US" dirty="0" smtClean="0"/>
              <a:t>Long term (&lt; 10 years)</a:t>
            </a:r>
          </a:p>
          <a:p>
            <a:pPr lvl="2"/>
            <a:r>
              <a:rPr lang="en-US" dirty="0" smtClean="0"/>
              <a:t>Interest payments semi-annually</a:t>
            </a:r>
          </a:p>
          <a:p>
            <a:r>
              <a:rPr lang="en-US" dirty="0" smtClean="0"/>
              <a:t>All only taxed federally</a:t>
            </a:r>
          </a:p>
          <a:p>
            <a:r>
              <a:rPr lang="en-US" dirty="0" smtClean="0"/>
              <a:t>T-notes are most popular (secondary market)</a:t>
            </a:r>
          </a:p>
          <a:p>
            <a:pPr lvl="1"/>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686800" cy="1143000"/>
          </a:xfrm>
        </p:spPr>
        <p:txBody>
          <a:bodyPr>
            <a:normAutofit fontScale="90000"/>
          </a:bodyPr>
          <a:lstStyle/>
          <a:p>
            <a:r>
              <a:rPr lang="en-US" dirty="0" smtClean="0"/>
              <a:t>Competitive vs. Non-competitive Bid </a:t>
            </a:r>
            <a:endParaRPr lang="en-US" dirty="0"/>
          </a:p>
        </p:txBody>
      </p:sp>
      <p:sp>
        <p:nvSpPr>
          <p:cNvPr id="3" name="Content Placeholder 2"/>
          <p:cNvSpPr>
            <a:spLocks noGrp="1"/>
          </p:cNvSpPr>
          <p:nvPr>
            <p:ph idx="1"/>
          </p:nvPr>
        </p:nvSpPr>
        <p:spPr/>
        <p:txBody>
          <a:bodyPr/>
          <a:lstStyle/>
          <a:p>
            <a:r>
              <a:rPr lang="en-US" dirty="0" smtClean="0"/>
              <a:t>When buying Treasury notes and bonds from the government, you can either put in a competitive or noncompetitive bid. </a:t>
            </a:r>
          </a:p>
          <a:p>
            <a:pPr lvl="1"/>
            <a:r>
              <a:rPr lang="en-US" dirty="0" smtClean="0"/>
              <a:t>With a competitive bid, you specify the yield you want; however, this does not mean that your bid will be approved. </a:t>
            </a:r>
          </a:p>
          <a:p>
            <a:pPr lvl="1"/>
            <a:r>
              <a:rPr lang="en-US" dirty="0" smtClean="0"/>
              <a:t>With a noncompetitive bid, you accept whatever yield is determined at auction.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What is a yield curve?</a:t>
            </a:r>
          </a:p>
          <a:p>
            <a:endParaRPr lang="en-US" dirty="0"/>
          </a:p>
          <a:p>
            <a:r>
              <a:rPr lang="en-US" dirty="0" smtClean="0"/>
              <a:t>Shape of a yield curve</a:t>
            </a:r>
          </a:p>
          <a:p>
            <a:pPr marL="45720" indent="0">
              <a:buNone/>
            </a:pPr>
            <a:endParaRPr lang="en-US" dirty="0"/>
          </a:p>
        </p:txBody>
      </p:sp>
      <p:sp>
        <p:nvSpPr>
          <p:cNvPr id="2" name="Title 1"/>
          <p:cNvSpPr>
            <a:spLocks noGrp="1"/>
          </p:cNvSpPr>
          <p:nvPr>
            <p:ph type="title"/>
          </p:nvPr>
        </p:nvSpPr>
        <p:spPr/>
        <p:txBody>
          <a:bodyPr/>
          <a:lstStyle/>
          <a:p>
            <a:r>
              <a:rPr lang="en-US" dirty="0" smtClean="0"/>
              <a:t>Yield Curve</a:t>
            </a:r>
            <a:endParaRPr lang="en-US" dirty="0"/>
          </a:p>
        </p:txBody>
      </p:sp>
      <p:pic>
        <p:nvPicPr>
          <p:cNvPr id="4" name="Picture 3" descr="http://upload.wikimedia.org/wikipedia/commons/1/18/USD_yield_curve_09_02_2005.JPG"/>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191000" y="1905000"/>
            <a:ext cx="4591706" cy="3960440"/>
          </a:xfrm>
          <a:prstGeom prst="rect">
            <a:avLst/>
          </a:prstGeom>
          <a:noFill/>
          <a:ln>
            <a:noFill/>
          </a:ln>
        </p:spPr>
      </p:pic>
    </p:spTree>
    <p:extLst>
      <p:ext uri="{BB962C8B-B14F-4D97-AF65-F5344CB8AC3E}">
        <p14:creationId xmlns="" xmlns:p14="http://schemas.microsoft.com/office/powerpoint/2010/main" val="163731064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What is a repo?</a:t>
            </a:r>
          </a:p>
          <a:p>
            <a:endParaRPr lang="en-US" dirty="0"/>
          </a:p>
          <a:p>
            <a:r>
              <a:rPr lang="en-US" dirty="0" smtClean="0"/>
              <a:t>Difference between repo and </a:t>
            </a:r>
            <a:r>
              <a:rPr lang="en-US" dirty="0"/>
              <a:t>L</a:t>
            </a:r>
            <a:r>
              <a:rPr lang="en-US" dirty="0" smtClean="0"/>
              <a:t>ibor?</a:t>
            </a:r>
          </a:p>
          <a:p>
            <a:endParaRPr lang="en-US" dirty="0"/>
          </a:p>
        </p:txBody>
      </p:sp>
      <p:sp>
        <p:nvSpPr>
          <p:cNvPr id="2" name="Title 1"/>
          <p:cNvSpPr>
            <a:spLocks noGrp="1"/>
          </p:cNvSpPr>
          <p:nvPr>
            <p:ph type="title"/>
          </p:nvPr>
        </p:nvSpPr>
        <p:spPr/>
        <p:txBody>
          <a:bodyPr/>
          <a:lstStyle/>
          <a:p>
            <a:r>
              <a:rPr lang="en-US" dirty="0" smtClean="0"/>
              <a:t>Repo</a:t>
            </a:r>
            <a:endParaRPr lang="en-US" dirty="0"/>
          </a:p>
        </p:txBody>
      </p:sp>
    </p:spTree>
    <p:extLst>
      <p:ext uri="{BB962C8B-B14F-4D97-AF65-F5344CB8AC3E}">
        <p14:creationId xmlns="" xmlns:p14="http://schemas.microsoft.com/office/powerpoint/2010/main" val="277289574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sp>
        <p:nvSpPr>
          <p:cNvPr id="6" name="제목 5"/>
          <p:cNvSpPr>
            <a:spLocks noGrp="1"/>
          </p:cNvSpPr>
          <p:nvPr>
            <p:ph type="title"/>
          </p:nvPr>
        </p:nvSpPr>
        <p:spPr/>
        <p:txBody>
          <a:bodyPr/>
          <a:lstStyle/>
          <a:p>
            <a:r>
              <a:rPr lang="en-US" altLang="ko-KR" dirty="0" smtClean="0"/>
              <a:t>Swap</a:t>
            </a:r>
            <a:endParaRPr lang="ko-KR" altLang="en-US" dirty="0"/>
          </a:p>
        </p:txBody>
      </p:sp>
      <p:pic>
        <p:nvPicPr>
          <p:cNvPr id="8" name="내용 개체 틀 7" descr="swap.png"/>
          <p:cNvPicPr>
            <a:picLocks noGrp="1" noChangeAspect="1"/>
          </p:cNvPicPr>
          <p:nvPr>
            <p:ph idx="1"/>
          </p:nvPr>
        </p:nvPicPr>
        <p:blipFill>
          <a:blip r:embed="rId3" cstate="print"/>
          <a:stretch>
            <a:fillRect/>
          </a:stretch>
        </p:blipFill>
        <p:spPr>
          <a:xfrm>
            <a:off x="1066800" y="2052315"/>
            <a:ext cx="7010400" cy="4155134"/>
          </a:xfrm>
        </p:spPr>
      </p:pic>
    </p:spTree>
  </p:cSld>
  <p:clrMapOvr>
    <a:masterClrMapping/>
  </p:clrMapOvr>
  <p:transition spd="slow">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160</TotalTime>
  <Words>777</Words>
  <Application>Microsoft Office PowerPoint</Application>
  <PresentationFormat>화면 슬라이드 쇼(4:3)</PresentationFormat>
  <Paragraphs>145</Paragraphs>
  <Slides>22</Slides>
  <Notes>11</Notes>
  <HiddenSlides>0</HiddenSlides>
  <MMClips>0</MMClips>
  <ScaleCrop>false</ScaleCrop>
  <HeadingPairs>
    <vt:vector size="4" baseType="variant">
      <vt:variant>
        <vt:lpstr>테마</vt:lpstr>
      </vt:variant>
      <vt:variant>
        <vt:i4>1</vt:i4>
      </vt:variant>
      <vt:variant>
        <vt:lpstr>슬라이드 제목</vt:lpstr>
      </vt:variant>
      <vt:variant>
        <vt:i4>22</vt:i4>
      </vt:variant>
    </vt:vector>
  </HeadingPairs>
  <TitlesOfParts>
    <vt:vector size="23" baseType="lpstr">
      <vt:lpstr>Flow</vt:lpstr>
      <vt:lpstr>Project Delta</vt:lpstr>
      <vt:lpstr>Contents</vt:lpstr>
      <vt:lpstr>Fixed Income Basics</vt:lpstr>
      <vt:lpstr>LIBOR</vt:lpstr>
      <vt:lpstr>Treasury Bonds</vt:lpstr>
      <vt:lpstr>Competitive vs. Non-competitive Bid </vt:lpstr>
      <vt:lpstr>Yield Curve</vt:lpstr>
      <vt:lpstr>Repo</vt:lpstr>
      <vt:lpstr>Swap</vt:lpstr>
      <vt:lpstr>Negative Swap Spread</vt:lpstr>
      <vt:lpstr>Arbitrage Strategy on Negative Swap Spreads</vt:lpstr>
      <vt:lpstr>Arbitrage- Libor</vt:lpstr>
      <vt:lpstr>Arbitrage- Libor</vt:lpstr>
      <vt:lpstr>Arbitrage- Libor </vt:lpstr>
      <vt:lpstr>Arbitrage - Repo</vt:lpstr>
      <vt:lpstr>Arbitrage - Repo</vt:lpstr>
      <vt:lpstr>Arbitrage - Repo </vt:lpstr>
      <vt:lpstr>Arbitrage Assumptions and Realistic Limitations</vt:lpstr>
      <vt:lpstr>Illiquidity of 30-year Treasury</vt:lpstr>
      <vt:lpstr>30-year Swap Contracts</vt:lpstr>
      <vt:lpstr>Notable Financing Costs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Delta</dc:title>
  <dc:creator>Chadwick R Trice</dc:creator>
  <cp:lastModifiedBy>Administrator</cp:lastModifiedBy>
  <cp:revision>30</cp:revision>
  <dcterms:created xsi:type="dcterms:W3CDTF">2012-11-27T22:54:49Z</dcterms:created>
  <dcterms:modified xsi:type="dcterms:W3CDTF">2012-11-29T15:06:29Z</dcterms:modified>
</cp:coreProperties>
</file>