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slideLayouts/slideLayout16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docProps/core.xml" ContentType="application/vnd.openxmlformats-package.core-properties+xml"/>
  <Default Extension="rels" ContentType="application/vnd.openxmlformats-package.relationships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97" r:id="rId1"/>
  </p:sldMasterIdLst>
  <p:sldIdLst>
    <p:sldId id="256" r:id="rId2"/>
    <p:sldId id="257" r:id="rId3"/>
    <p:sldId id="258" r:id="rId4"/>
    <p:sldId id="271" r:id="rId5"/>
    <p:sldId id="259" r:id="rId6"/>
    <p:sldId id="272" r:id="rId7"/>
    <p:sldId id="260" r:id="rId8"/>
    <p:sldId id="264" r:id="rId9"/>
    <p:sldId id="265" r:id="rId10"/>
    <p:sldId id="267" r:id="rId11"/>
    <p:sldId id="262" r:id="rId12"/>
    <p:sldId id="269" r:id="rId13"/>
    <p:sldId id="263" r:id="rId14"/>
    <p:sldId id="270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heme" Target="theme/theme1.xml"/><Relationship Id="rId4" Type="http://schemas.openxmlformats.org/officeDocument/2006/relationships/slide" Target="slides/slide3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interSettings" Target="printerSettings/printerSettings1.bin"/><Relationship Id="rId19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CA86-7601-384C-9785-C5C425488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CA86-7601-384C-9785-C5C425488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CA86-7601-384C-9785-C5C4254889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CA86-7601-384C-9785-C5C425488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CA86-7601-384C-9785-C5C425488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CA86-7601-384C-9785-C5C425488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CA86-7601-384C-9785-C5C425488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CA86-7601-384C-9785-C5C425488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CA86-7601-384C-9785-C5C425488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CA86-7601-384C-9785-C5C425488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CA86-7601-384C-9785-C5C4254889B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CA86-7601-384C-9785-C5C4254889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CA86-7601-384C-9785-C5C4254889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CA86-7601-384C-9785-C5C4254889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CA86-7601-384C-9785-C5C425488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5A8359F-91F8-EB47-B0FE-B377BAF45EBE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A24CA86-7601-384C-9785-C5C425488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  <p:sldLayoutId id="2147483913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Financial Crises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GDP Growth Rate</a:t>
            </a:r>
            <a:endParaRPr lang="en-US" dirty="0"/>
          </a:p>
        </p:txBody>
      </p:sp>
      <p:pic>
        <p:nvPicPr>
          <p:cNvPr id="4" name="Picture 3" descr="Macintosh HD:Users:zhangzhao:Desktop:GDP Growth rate.png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a14="http://schemas.microsoft.com/office/drawing/2010/main" xmlns:pic="http://schemas.openxmlformats.org/drawingml/2006/picture" xmlns:a="http://schemas.openxmlformats.org/drawingml/2006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r="http://schemas.openxmlformats.org/officeDocument/2006/relationships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="http://schemas.openxmlformats.org/presentationml/2006/main" val="0"/>
              </a:ext>
            </a:extLst>
          </a:blip>
          <a:srcRect/>
          <a:stretch>
            <a:fillRect/>
          </a:stretch>
        </p:blipFill>
        <p:spPr bwMode="auto">
          <a:xfrm>
            <a:off x="1539876" y="2476964"/>
            <a:ext cx="5912792" cy="35607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Effects: Asian Financial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425389"/>
            <a:ext cx="7583487" cy="5061502"/>
          </a:xfrm>
        </p:spPr>
        <p:txBody>
          <a:bodyPr/>
          <a:lstStyle/>
          <a:p>
            <a:r>
              <a:rPr lang="en-US" dirty="0" smtClean="0"/>
              <a:t>Thailand:</a:t>
            </a:r>
          </a:p>
          <a:p>
            <a:pPr lvl="1"/>
            <a:r>
              <a:rPr lang="en-US" dirty="0" smtClean="0"/>
              <a:t>Large unemployment rates</a:t>
            </a:r>
          </a:p>
          <a:p>
            <a:pPr lvl="1"/>
            <a:r>
              <a:rPr lang="en-US" dirty="0" smtClean="0"/>
              <a:t>Devalue of real estate and construction</a:t>
            </a:r>
          </a:p>
          <a:p>
            <a:pPr lvl="1"/>
            <a:r>
              <a:rPr lang="en-US" dirty="0" smtClean="0"/>
              <a:t>Baht devalued</a:t>
            </a:r>
          </a:p>
          <a:p>
            <a:r>
              <a:rPr lang="en-US" dirty="0" smtClean="0"/>
              <a:t>South Korea</a:t>
            </a:r>
          </a:p>
          <a:p>
            <a:pPr lvl="1"/>
            <a:r>
              <a:rPr lang="en-US" dirty="0" smtClean="0"/>
              <a:t>Bank failures/bank takeovers</a:t>
            </a:r>
          </a:p>
          <a:p>
            <a:pPr lvl="1"/>
            <a:r>
              <a:rPr lang="en-US" dirty="0" smtClean="0"/>
              <a:t>Moody downgrade- A1 to A3</a:t>
            </a:r>
          </a:p>
          <a:p>
            <a:pPr lvl="1"/>
            <a:r>
              <a:rPr lang="en-US" dirty="0" smtClean="0"/>
              <a:t>Stock market fell</a:t>
            </a:r>
          </a:p>
          <a:p>
            <a:r>
              <a:rPr lang="en-US" dirty="0" smtClean="0"/>
              <a:t>Indonesia</a:t>
            </a:r>
          </a:p>
          <a:p>
            <a:pPr lvl="1"/>
            <a:r>
              <a:rPr lang="en-US" dirty="0" smtClean="0"/>
              <a:t>Rupiah put on floating exchange rate</a:t>
            </a:r>
          </a:p>
          <a:p>
            <a:pPr lvl="1"/>
            <a:r>
              <a:rPr lang="en-US" dirty="0" smtClean="0"/>
              <a:t>Rupiah drops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Effects: II Asian Financial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China</a:t>
            </a:r>
          </a:p>
          <a:p>
            <a:pPr lvl="1"/>
            <a:r>
              <a:rPr lang="en-US" dirty="0" smtClean="0"/>
              <a:t>Forced to devalue currency for competitiveness</a:t>
            </a:r>
          </a:p>
          <a:p>
            <a:pPr lvl="1"/>
            <a:r>
              <a:rPr lang="en-US" dirty="0" smtClean="0"/>
              <a:t>Became largest exporter</a:t>
            </a:r>
          </a:p>
          <a:p>
            <a:pPr lvl="1"/>
            <a:r>
              <a:rPr lang="en-US" dirty="0" smtClean="0"/>
              <a:t>Fixed many issues of financial weakness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Recovery: Asian Financial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425389"/>
            <a:ext cx="7583487" cy="4958536"/>
          </a:xfrm>
        </p:spPr>
        <p:txBody>
          <a:bodyPr>
            <a:normAutofit/>
          </a:bodyPr>
          <a:lstStyle/>
          <a:p>
            <a:r>
              <a:rPr lang="en-US" dirty="0" smtClean="0"/>
              <a:t>Thailand</a:t>
            </a:r>
          </a:p>
          <a:p>
            <a:pPr lvl="1"/>
            <a:r>
              <a:rPr lang="en-US" dirty="0" smtClean="0"/>
              <a:t>2001- Thailand’s economy recovered</a:t>
            </a:r>
          </a:p>
          <a:p>
            <a:pPr lvl="2"/>
            <a:r>
              <a:rPr lang="en-US" dirty="0" smtClean="0"/>
              <a:t>Balanced budget</a:t>
            </a:r>
          </a:p>
          <a:p>
            <a:pPr lvl="1"/>
            <a:r>
              <a:rPr lang="en-US" dirty="0" smtClean="0"/>
              <a:t>2003- repaid IMF debts</a:t>
            </a:r>
          </a:p>
          <a:p>
            <a:r>
              <a:rPr lang="en-US" dirty="0" smtClean="0"/>
              <a:t>South Korea</a:t>
            </a:r>
          </a:p>
          <a:p>
            <a:pPr lvl="1"/>
            <a:r>
              <a:rPr lang="en-US" dirty="0" smtClean="0"/>
              <a:t>GDP per capita tripled</a:t>
            </a:r>
          </a:p>
          <a:p>
            <a:pPr lvl="1"/>
            <a:r>
              <a:rPr lang="en-US" dirty="0" smtClean="0"/>
              <a:t>Nation debt-to-GDP ratio more than doubled</a:t>
            </a:r>
          </a:p>
          <a:p>
            <a:r>
              <a:rPr lang="en-US" dirty="0" smtClean="0"/>
              <a:t>Indonesia</a:t>
            </a:r>
          </a:p>
          <a:p>
            <a:pPr lvl="1"/>
            <a:r>
              <a:rPr lang="en-US" dirty="0" smtClean="0"/>
              <a:t>Rupiah never recovered- Dec 1998- 8,000 rupiah to 1 USD</a:t>
            </a:r>
          </a:p>
          <a:p>
            <a:r>
              <a:rPr lang="en-US" dirty="0" smtClean="0"/>
              <a:t>China</a:t>
            </a:r>
          </a:p>
          <a:p>
            <a:pPr lvl="1"/>
            <a:r>
              <a:rPr lang="en-US" dirty="0" smtClean="0"/>
              <a:t>Unaffected by crisis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Forecast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675910"/>
            <a:ext cx="7583487" cy="465726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Only Thailand experienced recession</a:t>
            </a:r>
          </a:p>
          <a:p>
            <a:r>
              <a:rPr lang="en-US" dirty="0" smtClean="0"/>
              <a:t>China, South Korea, Indonesia experience slowdowns</a:t>
            </a:r>
          </a:p>
          <a:p>
            <a:pPr lvl="1"/>
            <a:r>
              <a:rPr lang="en-US" dirty="0" smtClean="0"/>
              <a:t>Dependant on exports to US</a:t>
            </a:r>
          </a:p>
          <a:p>
            <a:r>
              <a:rPr lang="en-US" dirty="0" smtClean="0"/>
              <a:t>Forecast: </a:t>
            </a:r>
          </a:p>
          <a:p>
            <a:r>
              <a:rPr lang="en-US" dirty="0" smtClean="0"/>
              <a:t>2012- 3.5% growth in world GDP</a:t>
            </a:r>
          </a:p>
          <a:p>
            <a:pPr lvl="1"/>
            <a:r>
              <a:rPr lang="en-US" dirty="0" smtClean="0"/>
              <a:t>2013- 4.1% growth in world GDP</a:t>
            </a:r>
          </a:p>
          <a:p>
            <a:r>
              <a:rPr lang="en-US" dirty="0" smtClean="0"/>
              <a:t>Emerging Asia to be economic leaders in growth</a:t>
            </a:r>
          </a:p>
          <a:p>
            <a:r>
              <a:rPr lang="en-US" dirty="0" smtClean="0"/>
              <a:t>China:</a:t>
            </a:r>
          </a:p>
          <a:p>
            <a:pPr lvl="1"/>
            <a:r>
              <a:rPr lang="en-US" dirty="0" smtClean="0"/>
              <a:t>Trade balance decreased greatly from crisis- 2009 decreased by 10%</a:t>
            </a:r>
          </a:p>
          <a:p>
            <a:pPr lvl="1"/>
            <a:r>
              <a:rPr lang="en-US" dirty="0" smtClean="0"/>
              <a:t>China to shift from export production to export for domestic consumption</a:t>
            </a:r>
          </a:p>
          <a:p>
            <a:pPr lvl="1"/>
            <a:r>
              <a:rPr lang="en-US" dirty="0" smtClean="0"/>
              <a:t>Domestic consumption needs to rise as share of GDP</a:t>
            </a:r>
          </a:p>
          <a:p>
            <a:pPr lvl="1"/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5-year plan- boosting consumption and household income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 of Economic Recovery</a:t>
            </a:r>
            <a:endParaRPr lang="en-US" dirty="0"/>
          </a:p>
        </p:txBody>
      </p:sp>
      <p:pic>
        <p:nvPicPr>
          <p:cNvPr id="4" name="Content Placeholder 3" descr="Picture 2.png"/>
          <p:cNvPicPr>
            <a:picLocks noGrp="1" noChangeAspect="1"/>
          </p:cNvPicPr>
          <p:nvPr>
            <p:ph idx="1"/>
          </p:nvPr>
        </p:nvPicPr>
        <p:blipFill>
          <a:blip r:embed="rId2"/>
          <a:srcRect l="-52814" r="-52814"/>
          <a:stretch>
            <a:fillRect/>
          </a:stretch>
        </p:blipFill>
        <p:spPr>
          <a:xfrm>
            <a:off x="0" y="1425388"/>
            <a:ext cx="9073183" cy="503573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704577"/>
            <a:ext cx="4300073" cy="4712655"/>
          </a:xfrm>
        </p:spPr>
        <p:txBody>
          <a:bodyPr>
            <a:normAutofit/>
          </a:bodyPr>
          <a:lstStyle/>
          <a:p>
            <a:r>
              <a:rPr lang="en-US" dirty="0" smtClean="0"/>
              <a:t>Asian Financial Crisis</a:t>
            </a:r>
          </a:p>
          <a:p>
            <a:pPr lvl="1"/>
            <a:r>
              <a:rPr lang="en-US" dirty="0" smtClean="0"/>
              <a:t>July 1997-1999</a:t>
            </a:r>
          </a:p>
          <a:p>
            <a:pPr lvl="1"/>
            <a:r>
              <a:rPr lang="en-US" dirty="0" smtClean="0"/>
              <a:t>Mainly South East Asian Countries</a:t>
            </a:r>
          </a:p>
          <a:p>
            <a:pPr lvl="1"/>
            <a:r>
              <a:rPr lang="en-US" dirty="0" smtClean="0"/>
              <a:t>Started in Thailand</a:t>
            </a:r>
          </a:p>
          <a:p>
            <a:r>
              <a:rPr lang="en-US" dirty="0" smtClean="0"/>
              <a:t>2008 Financial Crisis</a:t>
            </a:r>
          </a:p>
          <a:p>
            <a:pPr lvl="1"/>
            <a:r>
              <a:rPr lang="en-US" dirty="0" smtClean="0"/>
              <a:t>US housing bubble burst</a:t>
            </a:r>
          </a:p>
          <a:p>
            <a:pPr lvl="1"/>
            <a:r>
              <a:rPr lang="en-US" dirty="0" smtClean="0"/>
              <a:t>Bailout of banks</a:t>
            </a:r>
          </a:p>
          <a:p>
            <a:pPr lvl="1"/>
            <a:r>
              <a:rPr lang="en-US" dirty="0" smtClean="0"/>
              <a:t>Led to 2008-2012 global recession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Content Placeholder 6" descr="Asian_Financial_Crisis_EN-2009-05-05.png"/>
          <p:cNvPicPr>
            <a:picLocks noGrp="1" noChangeAspect="1"/>
          </p:cNvPicPr>
          <p:nvPr/>
        </p:nvPicPr>
        <p:blipFill>
          <a:blip r:embed="rId2"/>
          <a:srcRect t="-4890" b="-4890"/>
          <a:stretch>
            <a:fillRect/>
          </a:stretch>
        </p:blipFill>
        <p:spPr>
          <a:xfrm>
            <a:off x="4663693" y="1704576"/>
            <a:ext cx="3795295" cy="437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Causes: Asian Financial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912" y="1828800"/>
            <a:ext cx="4524143" cy="4692414"/>
          </a:xfrm>
        </p:spPr>
        <p:txBody>
          <a:bodyPr>
            <a:normAutofit/>
          </a:bodyPr>
          <a:lstStyle/>
          <a:p>
            <a:r>
              <a:rPr lang="en-US" dirty="0" smtClean="0"/>
              <a:t>Financial sector weaknesses</a:t>
            </a:r>
          </a:p>
          <a:p>
            <a:pPr lvl="1"/>
            <a:r>
              <a:rPr lang="en-US" dirty="0" smtClean="0"/>
              <a:t>Large PE ratio in market</a:t>
            </a:r>
          </a:p>
          <a:p>
            <a:pPr lvl="1"/>
            <a:r>
              <a:rPr lang="en-US" dirty="0" smtClean="0"/>
              <a:t>Borrowing in foreign currency</a:t>
            </a:r>
          </a:p>
          <a:p>
            <a:pPr lvl="1"/>
            <a:r>
              <a:rPr lang="en-US" dirty="0" smtClean="0"/>
              <a:t>Poor supervision</a:t>
            </a:r>
          </a:p>
          <a:p>
            <a:r>
              <a:rPr lang="en-US" dirty="0" smtClean="0"/>
              <a:t>Problems in external sectors</a:t>
            </a:r>
          </a:p>
          <a:p>
            <a:pPr lvl="1"/>
            <a:r>
              <a:rPr lang="en-US" dirty="0" smtClean="0"/>
              <a:t>Large current-account deficits</a:t>
            </a:r>
          </a:p>
          <a:p>
            <a:pPr lvl="1"/>
            <a:r>
              <a:rPr lang="en-US" dirty="0" smtClean="0"/>
              <a:t>Dependency on exports</a:t>
            </a:r>
          </a:p>
          <a:p>
            <a:pPr lvl="1"/>
            <a:r>
              <a:rPr lang="en-US" dirty="0" smtClean="0"/>
              <a:t>Unsound investments</a:t>
            </a:r>
          </a:p>
          <a:p>
            <a:pPr lvl="2"/>
            <a:r>
              <a:rPr lang="en-US" dirty="0" smtClean="0"/>
              <a:t>Real Estate bubbles</a:t>
            </a:r>
          </a:p>
          <a:p>
            <a:r>
              <a:rPr lang="en-US" dirty="0" smtClean="0"/>
              <a:t>Contagion effect</a:t>
            </a:r>
          </a:p>
          <a:p>
            <a:pPr lvl="1"/>
            <a:r>
              <a:rPr lang="en-US" dirty="0" smtClean="0"/>
              <a:t>“Wake-up call” hypothesis</a:t>
            </a:r>
          </a:p>
        </p:txBody>
      </p:sp>
      <p:pic>
        <p:nvPicPr>
          <p:cNvPr id="4" name="Content Placeholder 4" descr="abandonded-skyscraper-bangkok.jpeg"/>
          <p:cNvPicPr>
            <a:picLocks noGrp="1" noChangeAspect="1"/>
          </p:cNvPicPr>
          <p:nvPr/>
        </p:nvPicPr>
        <p:blipFill>
          <a:blip r:embed="rId2"/>
          <a:srcRect t="-7682" b="-7682"/>
          <a:stretch>
            <a:fillRect/>
          </a:stretch>
        </p:blipFill>
        <p:spPr>
          <a:xfrm>
            <a:off x="384697" y="1828800"/>
            <a:ext cx="3395320" cy="39169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Causes: 2008 Financial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565" y="1598691"/>
            <a:ext cx="4961806" cy="48524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Subprime lending</a:t>
            </a:r>
          </a:p>
          <a:p>
            <a:pPr lvl="1"/>
            <a:r>
              <a:rPr lang="en-US" dirty="0" smtClean="0"/>
              <a:t>Mortgage lenders relaxed standards to lend to risky borrowers</a:t>
            </a:r>
          </a:p>
          <a:p>
            <a:r>
              <a:rPr lang="en-US" dirty="0" smtClean="0"/>
              <a:t>Housing bubble- peak 2006</a:t>
            </a:r>
          </a:p>
          <a:p>
            <a:pPr lvl="1"/>
            <a:r>
              <a:rPr lang="en-US" dirty="0" smtClean="0"/>
              <a:t>Risky borrowers drove prices up</a:t>
            </a:r>
          </a:p>
          <a:p>
            <a:r>
              <a:rPr lang="en-US" dirty="0" smtClean="0"/>
              <a:t>Easy credit conditions</a:t>
            </a:r>
          </a:p>
          <a:p>
            <a:pPr lvl="1"/>
            <a:r>
              <a:rPr lang="en-US" dirty="0" smtClean="0"/>
              <a:t>Lower interest rates</a:t>
            </a:r>
          </a:p>
          <a:p>
            <a:pPr lvl="2"/>
            <a:r>
              <a:rPr lang="en-US" dirty="0" smtClean="0"/>
              <a:t>2000- Low fed funds rate- 1%</a:t>
            </a:r>
          </a:p>
          <a:p>
            <a:pPr lvl="1"/>
            <a:r>
              <a:rPr lang="en-US" dirty="0" smtClean="0"/>
              <a:t>Foreign funds</a:t>
            </a:r>
          </a:p>
          <a:p>
            <a:r>
              <a:rPr lang="en-US" dirty="0" smtClean="0"/>
              <a:t>Deregulation of banking</a:t>
            </a:r>
          </a:p>
          <a:p>
            <a:pPr lvl="1"/>
            <a:r>
              <a:rPr lang="en-US" dirty="0" smtClean="0"/>
              <a:t>1970s onward- government policy:</a:t>
            </a:r>
          </a:p>
          <a:p>
            <a:pPr lvl="2"/>
            <a:r>
              <a:rPr lang="en-US" dirty="0" smtClean="0"/>
              <a:t> Lack of supervision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photo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3789" y="4024910"/>
            <a:ext cx="3574123" cy="2252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of Economic/Political Policies: </a:t>
            </a:r>
            <a:r>
              <a:rPr lang="en-US" sz="2800" dirty="0" smtClean="0"/>
              <a:t>Asian Financial Crisis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425388"/>
            <a:ext cx="7583487" cy="505161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Thailand</a:t>
            </a:r>
          </a:p>
          <a:p>
            <a:pPr lvl="1"/>
            <a:r>
              <a:rPr lang="en-US" dirty="0" smtClean="0"/>
              <a:t>July 2, 1997: Thai government forced to float baht</a:t>
            </a:r>
          </a:p>
          <a:p>
            <a:pPr lvl="1"/>
            <a:r>
              <a:rPr lang="en-US" dirty="0" smtClean="0"/>
              <a:t>August 5, 1997: Adopts IMF measures for $17 billion loan</a:t>
            </a:r>
          </a:p>
          <a:p>
            <a:pPr lvl="1"/>
            <a:r>
              <a:rPr lang="en-US" dirty="0" smtClean="0"/>
              <a:t>Dec 8, 1997: Government closes 56 insolvent finance companies</a:t>
            </a:r>
          </a:p>
          <a:p>
            <a:r>
              <a:rPr lang="en-US" dirty="0" smtClean="0"/>
              <a:t>South Korea</a:t>
            </a:r>
          </a:p>
          <a:p>
            <a:pPr lvl="1"/>
            <a:r>
              <a:rPr lang="en-US" dirty="0" smtClean="0"/>
              <a:t>Nov 17, 1997: Bank of Korea allows won to drop- 1000 to USD</a:t>
            </a:r>
          </a:p>
          <a:p>
            <a:pPr lvl="1"/>
            <a:r>
              <a:rPr lang="en-US" dirty="0" smtClean="0"/>
              <a:t>Dec 3, 1997: IMF approves $57 billion bailout</a:t>
            </a:r>
          </a:p>
          <a:p>
            <a:pPr lvl="1"/>
            <a:r>
              <a:rPr lang="en-US" dirty="0" smtClean="0"/>
              <a:t>Dec 23, 1997: World Bank gives $3 bill </a:t>
            </a:r>
          </a:p>
          <a:p>
            <a:pPr lvl="1"/>
            <a:r>
              <a:rPr lang="en-US" dirty="0" smtClean="0"/>
              <a:t>Jan 28, 1998: International banks agree with SK to exchange $24 bill of short-term debt to longer-term loans</a:t>
            </a:r>
          </a:p>
          <a:p>
            <a:r>
              <a:rPr lang="en-US" dirty="0" smtClean="0"/>
              <a:t>Indonesia</a:t>
            </a:r>
          </a:p>
          <a:p>
            <a:pPr lvl="1"/>
            <a:r>
              <a:rPr lang="en-US" dirty="0" smtClean="0"/>
              <a:t>Oct 31, 1997: IMF gives loan package of $40 bill. Gove closes 16 banks</a:t>
            </a:r>
          </a:p>
          <a:p>
            <a:pPr lvl="1"/>
            <a:r>
              <a:rPr lang="en-US" dirty="0" smtClean="0"/>
              <a:t>Jan 8, 1998: Rupiah divas with President Suharto’s state budget plan</a:t>
            </a:r>
          </a:p>
          <a:p>
            <a:pPr lvl="1"/>
            <a:r>
              <a:rPr lang="en-US" dirty="0" smtClean="0"/>
              <a:t>March 9, 1998: IMF delays $3 bill installment of loan package because of Suharto</a:t>
            </a:r>
          </a:p>
          <a:p>
            <a:pPr lvl="1"/>
            <a:r>
              <a:rPr lang="en-US" dirty="0" smtClean="0"/>
              <a:t>May 5, 1998: Student riots against Suharto</a:t>
            </a:r>
          </a:p>
          <a:p>
            <a:pPr lvl="1"/>
            <a:r>
              <a:rPr lang="en-US" dirty="0" smtClean="0"/>
              <a:t>May 22, 1998: Suharto </a:t>
            </a:r>
            <a:r>
              <a:rPr lang="en-US" dirty="0" err="1" smtClean="0"/>
              <a:t>resignns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of Economic/Political Policies: </a:t>
            </a:r>
            <a:r>
              <a:rPr lang="en-US" sz="2800" dirty="0" smtClean="0"/>
              <a:t>2008 US Financial Crisis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658268"/>
            <a:ext cx="7583487" cy="467490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South Korea</a:t>
            </a:r>
          </a:p>
          <a:p>
            <a:pPr lvl="1"/>
            <a:r>
              <a:rPr lang="en-US" dirty="0" smtClean="0"/>
              <a:t>Sept 26, 2008: Bank of Korea injects into currency swap market</a:t>
            </a:r>
          </a:p>
          <a:p>
            <a:pPr lvl="1"/>
            <a:r>
              <a:rPr lang="en-US" dirty="0" smtClean="0"/>
              <a:t>Jan 2009: Government delivers massive fiscal </a:t>
            </a:r>
            <a:r>
              <a:rPr lang="en-US" dirty="0" err="1" smtClean="0"/>
              <a:t>programme</a:t>
            </a:r>
            <a:endParaRPr lang="en-US" dirty="0" smtClean="0"/>
          </a:p>
          <a:p>
            <a:pPr lvl="2"/>
            <a:r>
              <a:rPr lang="en-US" dirty="0" smtClean="0"/>
              <a:t>Quarter of program for tax cuts and income/</a:t>
            </a:r>
            <a:r>
              <a:rPr lang="en-US" dirty="0" err="1" smtClean="0"/>
              <a:t>labour</a:t>
            </a:r>
            <a:r>
              <a:rPr lang="en-US" dirty="0" smtClean="0"/>
              <a:t> support</a:t>
            </a:r>
          </a:p>
          <a:p>
            <a:r>
              <a:rPr lang="en-US" dirty="0" smtClean="0"/>
              <a:t>Indonesia</a:t>
            </a:r>
          </a:p>
          <a:p>
            <a:pPr lvl="1"/>
            <a:r>
              <a:rPr lang="en-US" dirty="0" smtClean="0"/>
              <a:t>Sept 15, 2008: Gov reduces overnight repo rate to 10.25%</a:t>
            </a:r>
          </a:p>
          <a:p>
            <a:r>
              <a:rPr lang="en-US" dirty="0" smtClean="0"/>
              <a:t>China</a:t>
            </a:r>
          </a:p>
          <a:p>
            <a:pPr lvl="1"/>
            <a:r>
              <a:rPr lang="en-US" dirty="0" smtClean="0"/>
              <a:t>Sept 15, 2008: Government cuts interest rate for first time since 2002</a:t>
            </a:r>
          </a:p>
          <a:p>
            <a:pPr lvl="1"/>
            <a:r>
              <a:rPr lang="en-US" dirty="0" smtClean="0"/>
              <a:t>Nov 9, 2008: Chinese economic stimulus plan- 4 trillion RMB</a:t>
            </a:r>
          </a:p>
          <a:p>
            <a:pPr lvl="1"/>
            <a:r>
              <a:rPr lang="en-US" dirty="0" smtClean="0"/>
              <a:t>Nov 28, 2008: Rise in export tax rebates</a:t>
            </a:r>
          </a:p>
          <a:p>
            <a:pPr lvl="2"/>
            <a:r>
              <a:rPr lang="en-US" dirty="0" smtClean="0"/>
              <a:t>Government trying to spur economic expansion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GDP</a:t>
            </a:r>
            <a:endParaRPr lang="en-US" dirty="0"/>
          </a:p>
        </p:txBody>
      </p:sp>
      <p:pic>
        <p:nvPicPr>
          <p:cNvPr id="4" name="Picture 3" descr="Macintosh HD:Users:zhangzhao:Desktop:GDP 95-12.png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a14="http://schemas.microsoft.com/office/drawing/2010/main" xmlns:pic="http://schemas.openxmlformats.org/drawingml/2006/picture" xmlns:a="http://schemas.openxmlformats.org/drawingml/2006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r="http://schemas.openxmlformats.org/officeDocument/2006/relationships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="http://schemas.openxmlformats.org/presentationml/2006/main" val="0"/>
              </a:ext>
            </a:extLst>
          </a:blip>
          <a:srcRect/>
          <a:stretch>
            <a:fillRect/>
          </a:stretch>
        </p:blipFill>
        <p:spPr bwMode="auto">
          <a:xfrm>
            <a:off x="1723508" y="2359550"/>
            <a:ext cx="5478145" cy="317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Statistics: Asian Financial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acintosh HD:Users:zhangzhao:Desktop:GDP 1997.png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a14="http://schemas.microsoft.com/office/drawing/2010/main" xmlns:pic="http://schemas.openxmlformats.org/drawingml/2006/picture" xmlns:a="http://schemas.openxmlformats.org/drawingml/2006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r="http://schemas.openxmlformats.org/officeDocument/2006/relationships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="http://schemas.openxmlformats.org/presentationml/2006/main" val="0"/>
              </a:ext>
            </a:extLst>
          </a:blip>
          <a:srcRect/>
          <a:stretch>
            <a:fillRect/>
          </a:stretch>
        </p:blipFill>
        <p:spPr bwMode="auto">
          <a:xfrm>
            <a:off x="1245091" y="2103974"/>
            <a:ext cx="6501909" cy="36681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Statistics: 2008 Financial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acintosh HD:Users:zhangzhao:Desktop:GDP 2008.png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a14="http://schemas.microsoft.com/office/drawing/2010/main" xmlns:pic="http://schemas.openxmlformats.org/drawingml/2006/picture" xmlns:a="http://schemas.openxmlformats.org/drawingml/2006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r="http://schemas.openxmlformats.org/officeDocument/2006/relationships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="http://schemas.openxmlformats.org/presentationml/2006/main" val="0"/>
              </a:ext>
            </a:extLst>
          </a:blip>
          <a:srcRect/>
          <a:stretch>
            <a:fillRect/>
          </a:stretch>
        </p:blipFill>
        <p:spPr bwMode="auto">
          <a:xfrm>
            <a:off x="1478269" y="2162175"/>
            <a:ext cx="6322864" cy="36202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459</TotalTime>
  <Words>642</Words>
  <Application>Microsoft Macintosh PowerPoint</Application>
  <PresentationFormat>On-screen Show (4:3)</PresentationFormat>
  <Paragraphs>116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Revolution</vt:lpstr>
      <vt:lpstr>Financial Crises Analysis</vt:lpstr>
      <vt:lpstr>Overview</vt:lpstr>
      <vt:lpstr>Causes: Asian Financial Crisis</vt:lpstr>
      <vt:lpstr>Causes: 2008 Financial Crisis</vt:lpstr>
      <vt:lpstr>Timeline of Economic/Political Policies: Asian Financial Crisis</vt:lpstr>
      <vt:lpstr>Timeline of Economic/Political Policies: 2008 US Financial Crisis</vt:lpstr>
      <vt:lpstr>Statistics</vt:lpstr>
      <vt:lpstr>Statistics: Asian Financial Crisis</vt:lpstr>
      <vt:lpstr>Statistics: 2008 Financial Crisis</vt:lpstr>
      <vt:lpstr>Statistics</vt:lpstr>
      <vt:lpstr>Effects: Asian Financial Crisis</vt:lpstr>
      <vt:lpstr>Effects: II Asian Financial Crisis</vt:lpstr>
      <vt:lpstr>Recovery: Asian Financial Crisis</vt:lpstr>
      <vt:lpstr>Economic Forecast</vt:lpstr>
      <vt:lpstr>Graphs of Economic Recovery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1997 Asian Financial Crisis</dc:title>
  <dc:creator>olaf venema</dc:creator>
  <cp:lastModifiedBy>olaf venema</cp:lastModifiedBy>
  <cp:revision>4</cp:revision>
  <dcterms:created xsi:type="dcterms:W3CDTF">2012-11-29T21:44:27Z</dcterms:created>
  <dcterms:modified xsi:type="dcterms:W3CDTF">2012-11-29T21:45:55Z</dcterms:modified>
</cp:coreProperties>
</file>