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embeddings/oleObject1.bin" ContentType="application/vnd.openxmlformats-officedocument.oleObject"/>
  <Override PartName="/ppt/embeddings/oleObject2.bin" ContentType="application/vnd.openxmlformats-officedocument.oleObject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embeddings/oleObject3.bin" ContentType="application/vnd.openxmlformats-officedocument.oleObject"/>
  <Override PartName="/ppt/embeddings/oleObject4.bin" ContentType="application/vnd.openxmlformats-officedocument.oleObject"/>
  <Override PartName="/ppt/embeddings/oleObject5.bin" ContentType="application/vnd.openxmlformats-officedocument.oleObject"/>
  <Override PartName="/ppt/embeddings/oleObject6.bin" ContentType="application/vnd.openxmlformats-officedocument.oleObject"/>
  <Override PartName="/ppt/embeddings/oleObject7.bin" ContentType="application/vnd.openxmlformats-officedocument.oleObject"/>
  <Override PartName="/ppt/embeddings/oleObject8.bin" ContentType="application/vnd.openxmlformats-officedocument.oleObject"/>
  <Override PartName="/ppt/embeddings/oleObject9.bin" ContentType="application/vnd.openxmlformats-officedocument.oleObject"/>
  <Override PartName="/ppt/embeddings/oleObject10.bin" ContentType="application/vnd.openxmlformats-officedocument.oleObject"/>
  <Override PartName="/ppt/embeddings/oleObject11.bin" ContentType="application/vnd.openxmlformats-officedocument.oleObject"/>
  <Override PartName="/ppt/embeddings/oleObject12.bin" ContentType="application/vnd.openxmlformats-officedocument.oleObject"/>
  <Override PartName="/ppt/embeddings/oleObject13.bin" ContentType="application/vnd.openxmlformats-officedocument.oleObject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50"/>
  </p:notesMasterIdLst>
  <p:handoutMasterIdLst>
    <p:handoutMasterId r:id="rId51"/>
  </p:handoutMasterIdLst>
  <p:sldIdLst>
    <p:sldId id="490" r:id="rId2"/>
    <p:sldId id="590" r:id="rId3"/>
    <p:sldId id="604" r:id="rId4"/>
    <p:sldId id="526" r:id="rId5"/>
    <p:sldId id="506" r:id="rId6"/>
    <p:sldId id="612" r:id="rId7"/>
    <p:sldId id="575" r:id="rId8"/>
    <p:sldId id="587" r:id="rId9"/>
    <p:sldId id="583" r:id="rId10"/>
    <p:sldId id="584" r:id="rId11"/>
    <p:sldId id="585" r:id="rId12"/>
    <p:sldId id="577" r:id="rId13"/>
    <p:sldId id="578" r:id="rId14"/>
    <p:sldId id="579" r:id="rId15"/>
    <p:sldId id="580" r:id="rId16"/>
    <p:sldId id="581" r:id="rId17"/>
    <p:sldId id="596" r:id="rId18"/>
    <p:sldId id="595" r:id="rId19"/>
    <p:sldId id="605" r:id="rId20"/>
    <p:sldId id="528" r:id="rId21"/>
    <p:sldId id="561" r:id="rId22"/>
    <p:sldId id="565" r:id="rId23"/>
    <p:sldId id="566" r:id="rId24"/>
    <p:sldId id="606" r:id="rId25"/>
    <p:sldId id="607" r:id="rId26"/>
    <p:sldId id="608" r:id="rId27"/>
    <p:sldId id="567" r:id="rId28"/>
    <p:sldId id="568" r:id="rId29"/>
    <p:sldId id="554" r:id="rId30"/>
    <p:sldId id="548" r:id="rId31"/>
    <p:sldId id="540" r:id="rId32"/>
    <p:sldId id="513" r:id="rId33"/>
    <p:sldId id="589" r:id="rId34"/>
    <p:sldId id="514" r:id="rId35"/>
    <p:sldId id="515" r:id="rId36"/>
    <p:sldId id="516" r:id="rId37"/>
    <p:sldId id="517" r:id="rId38"/>
    <p:sldId id="519" r:id="rId39"/>
    <p:sldId id="520" r:id="rId40"/>
    <p:sldId id="550" r:id="rId41"/>
    <p:sldId id="560" r:id="rId42"/>
    <p:sldId id="521" r:id="rId43"/>
    <p:sldId id="522" r:id="rId44"/>
    <p:sldId id="523" r:id="rId45"/>
    <p:sldId id="601" r:id="rId46"/>
    <p:sldId id="602" r:id="rId47"/>
    <p:sldId id="610" r:id="rId48"/>
    <p:sldId id="611" r:id="rId4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AFF3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635" autoAdjust="0"/>
    <p:restoredTop sz="97740" autoAdjust="0"/>
  </p:normalViewPr>
  <p:slideViewPr>
    <p:cSldViewPr>
      <p:cViewPr>
        <p:scale>
          <a:sx n="95" d="100"/>
          <a:sy n="95" d="100"/>
        </p:scale>
        <p:origin x="-80" y="2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>
        <p:scale>
          <a:sx n="140" d="100"/>
          <a:sy n="140" d="100"/>
        </p:scale>
        <p:origin x="-1176" y="131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50" Type="http://schemas.openxmlformats.org/officeDocument/2006/relationships/notesMaster" Target="notesMasters/notesMaster1.xml"/><Relationship Id="rId51" Type="http://schemas.openxmlformats.org/officeDocument/2006/relationships/handoutMaster" Target="handoutMasters/handoutMaster1.xml"/><Relationship Id="rId52" Type="http://schemas.openxmlformats.org/officeDocument/2006/relationships/printerSettings" Target="printerSettings/printerSettings1.bin"/><Relationship Id="rId53" Type="http://schemas.openxmlformats.org/officeDocument/2006/relationships/presProps" Target="presProps.xml"/><Relationship Id="rId54" Type="http://schemas.openxmlformats.org/officeDocument/2006/relationships/viewProps" Target="viewProps.xml"/><Relationship Id="rId55" Type="http://schemas.openxmlformats.org/officeDocument/2006/relationships/theme" Target="theme/theme1.xml"/><Relationship Id="rId56" Type="http://schemas.openxmlformats.org/officeDocument/2006/relationships/tableStyles" Target="tableStyles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Relationship Id="rId2" Type="http://schemas.openxmlformats.org/officeDocument/2006/relationships/image" Target="../media/image6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Relationship Id="rId2" Type="http://schemas.openxmlformats.org/officeDocument/2006/relationships/image" Target="../media/image9.emf"/><Relationship Id="rId3" Type="http://schemas.openxmlformats.org/officeDocument/2006/relationships/image" Target="../media/image10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emf"/><Relationship Id="rId2" Type="http://schemas.openxmlformats.org/officeDocument/2006/relationships/image" Target="../media/image15.emf"/><Relationship Id="rId3" Type="http://schemas.openxmlformats.org/officeDocument/2006/relationships/image" Target="../media/image16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3FA5DA-C2F6-FB43-8D18-F7BCE39B36E2}" type="datetime1">
              <a:rPr lang="en-US" smtClean="0"/>
              <a:t>6/6/14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C7A701-D642-104B-8DE5-BFD65F438B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57364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95BDA4-3D01-F641-8D9F-60E7162D9E04}" type="datetime1">
              <a:rPr lang="en-US" smtClean="0"/>
              <a:t>6/6/14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7EAE95-830C-194C-B887-2E51D8A5A93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858475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thank the organizers for </a:t>
            </a:r>
            <a:r>
              <a:rPr lang="en-US" dirty="0" err="1" smtClean="0"/>
              <a:t>invting</a:t>
            </a:r>
            <a:r>
              <a:rPr lang="en-US" dirty="0" smtClean="0"/>
              <a:t> me</a:t>
            </a:r>
          </a:p>
          <a:p>
            <a:endParaRPr lang="en-US" dirty="0"/>
          </a:p>
          <a:p>
            <a:r>
              <a:rPr lang="en-US" dirty="0" smtClean="0"/>
              <a:t>joint work with Jiji</a:t>
            </a:r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7EAE95-830C-194C-B887-2E51D8A5A935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60959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7EAE95-830C-194C-B887-2E51D8A5A935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565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Causal graph</a:t>
            </a:r>
          </a:p>
          <a:p>
            <a:r>
              <a:rPr lang="en-US"/>
              <a:t>linear model</a:t>
            </a:r>
          </a:p>
          <a:p>
            <a:r>
              <a:rPr lang="en-US"/>
              <a:t>IP</a:t>
            </a:r>
          </a:p>
          <a:p>
            <a:r>
              <a:rPr lang="en-US"/>
              <a:t>IG</a:t>
            </a:r>
          </a:p>
          <a:p>
            <a:r>
              <a:rPr lang="en-US"/>
              <a:t>relation of IP and IG</a:t>
            </a:r>
          </a:p>
          <a:p>
            <a:r>
              <a:rPr lang="en-US"/>
              <a:t>unshielded collider</a:t>
            </a:r>
          </a:p>
          <a:p>
            <a:r>
              <a:rPr lang="en-US"/>
              <a:t>Markov equivalence class</a:t>
            </a:r>
          </a:p>
          <a:p>
            <a:r>
              <a:rPr lang="en-US"/>
              <a:t>pattern</a:t>
            </a:r>
          </a:p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7EAE95-830C-194C-B887-2E51D8A5A93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285843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7EAE95-830C-194C-B887-2E51D8A5A935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89036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what about composition</a:t>
            </a:r>
          </a:p>
          <a:p>
            <a:r>
              <a:rPr lang="en-US" dirty="0" smtClean="0"/>
              <a:t>what if no X  - W – Y?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7EAE95-830C-194C-B887-2E51D8A5A935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136115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what about composition</a:t>
            </a:r>
          </a:p>
          <a:p>
            <a:r>
              <a:rPr lang="en-US" dirty="0" smtClean="0"/>
              <a:t>what if no X  - W – Y?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7EAE95-830C-194C-B887-2E51D8A5A935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13611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Title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BB7B510-3840-49A7-96E9-F69CD8AF54AA}" type="slidenum">
              <a:rPr lang="en-US" altLang="en-US" smtClean="0"/>
              <a:pPr/>
              <a:t>‹#›</a:t>
            </a:fld>
            <a:endParaRPr lang="en-US" alt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535C9-B3D5-4CC9-BD14-56117BE1F073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FAA02-9EBB-4425-8F72-3FA7A27ED32B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F3DEB5F1-4E7E-4F87-BE7D-A2036F1D261E}" type="slidenum">
              <a:rPr lang="en-US" altLang="en-US" smtClean="0"/>
              <a:pPr/>
              <a:t>‹#›</a:t>
            </a:fld>
            <a:endParaRPr lang="en-US" altLang="en-US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9E555-746A-41B6-B3C5-6A7AA4135B4C}" type="slidenum">
              <a:rPr lang="en-US" altLang="en-US" smtClean="0"/>
              <a:pPr/>
              <a:t>‹#›</a:t>
            </a:fld>
            <a:endParaRPr lang="en-US" alt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3EDA9-A23F-49A7-9207-97795BF70D5F}" type="slidenum">
              <a:rPr lang="en-US" altLang="en-US" smtClean="0"/>
              <a:pPr/>
              <a:t>‹#›</a:t>
            </a:fld>
            <a:endParaRPr lang="en-US" alt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1DEC9-1A3D-4E50-9129-76CA0C6C0A2E}" type="slidenum">
              <a:rPr lang="en-US" altLang="en-US" smtClean="0"/>
              <a:pPr/>
              <a:t>‹#›</a:t>
            </a:fld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2" name="Content Placeholder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4" name="Content Placeholder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CC1AE-58A1-4AEE-98C2-A674970F0890}" type="slidenum">
              <a:rPr lang="en-US" altLang="en-US" smtClean="0"/>
              <a:pPr/>
              <a:t>‹#›</a:t>
            </a:fld>
            <a:endParaRPr lang="en-US" alt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50AC1-CFC5-423C-9A92-260339C093AE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Content Placeholder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1" name="Title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EDFFB0A9-CEF5-434D-8D35-A33EAB5DC8D8}" type="slidenum">
              <a:rPr lang="en-US" altLang="en-US" smtClean="0"/>
              <a:pPr/>
              <a:t>‹#›</a:t>
            </a:fld>
            <a:endParaRPr lang="en-US" alt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Drag picture to placeholder or click icon to add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FDEF29E-1E14-4E07-87FF-65DBCC3233A8}" type="slidenum">
              <a:rPr lang="en-US" altLang="en-US" smtClean="0"/>
              <a:pPr/>
              <a:t>‹#›</a:t>
            </a:fld>
            <a:endParaRPr lang="en-US" alt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 alt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 alt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6ED37D16-0931-4AC4-BE7F-923B0B670D4C}" type="slidenum">
              <a:rPr lang="en-US" altLang="en-US" smtClean="0"/>
              <a:pPr/>
              <a:t>‹#›</a:t>
            </a:fld>
            <a:endParaRPr lang="en-US" alt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4" Type="http://schemas.openxmlformats.org/officeDocument/2006/relationships/image" Target="../media/image4.emf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4" Type="http://schemas.openxmlformats.org/officeDocument/2006/relationships/image" Target="../media/image5.emf"/><Relationship Id="rId5" Type="http://schemas.openxmlformats.org/officeDocument/2006/relationships/oleObject" Target="../embeddings/oleObject4.bin"/><Relationship Id="rId6" Type="http://schemas.openxmlformats.org/officeDocument/2006/relationships/image" Target="../media/image6.emf"/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4" Type="http://schemas.openxmlformats.org/officeDocument/2006/relationships/image" Target="../media/image7.emf"/><Relationship Id="rId1" Type="http://schemas.openxmlformats.org/officeDocument/2006/relationships/vmlDrawing" Target="../drawings/vmlDrawing4.vml"/><Relationship Id="rId2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4" Type="http://schemas.openxmlformats.org/officeDocument/2006/relationships/image" Target="../media/image8.emf"/><Relationship Id="rId5" Type="http://schemas.openxmlformats.org/officeDocument/2006/relationships/oleObject" Target="../embeddings/oleObject7.bin"/><Relationship Id="rId6" Type="http://schemas.openxmlformats.org/officeDocument/2006/relationships/image" Target="../media/image9.emf"/><Relationship Id="rId7" Type="http://schemas.openxmlformats.org/officeDocument/2006/relationships/oleObject" Target="../embeddings/oleObject8.bin"/><Relationship Id="rId8" Type="http://schemas.openxmlformats.org/officeDocument/2006/relationships/image" Target="../media/image10.emf"/><Relationship Id="rId1" Type="http://schemas.openxmlformats.org/officeDocument/2006/relationships/vmlDrawing" Target="../drawings/vmlDrawing5.vml"/><Relationship Id="rId2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4" Type="http://schemas.openxmlformats.org/officeDocument/2006/relationships/image" Target="../media/image11.emf"/><Relationship Id="rId1" Type="http://schemas.openxmlformats.org/officeDocument/2006/relationships/vmlDrawing" Target="../drawings/vmlDrawing6.vml"/><Relationship Id="rId2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2.png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2.png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4" Type="http://schemas.openxmlformats.org/officeDocument/2006/relationships/image" Target="../media/image13.emf"/><Relationship Id="rId1" Type="http://schemas.openxmlformats.org/officeDocument/2006/relationships/vmlDrawing" Target="../drawings/vmlDrawing7.vml"/><Relationship Id="rId2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4" Type="http://schemas.openxmlformats.org/officeDocument/2006/relationships/image" Target="../media/image14.emf"/><Relationship Id="rId5" Type="http://schemas.openxmlformats.org/officeDocument/2006/relationships/oleObject" Target="../embeddings/oleObject12.bin"/><Relationship Id="rId6" Type="http://schemas.openxmlformats.org/officeDocument/2006/relationships/image" Target="../media/image15.emf"/><Relationship Id="rId7" Type="http://schemas.openxmlformats.org/officeDocument/2006/relationships/oleObject" Target="../embeddings/oleObject13.bin"/><Relationship Id="rId8" Type="http://schemas.openxmlformats.org/officeDocument/2006/relationships/image" Target="../media/image16.emf"/><Relationship Id="rId1" Type="http://schemas.openxmlformats.org/officeDocument/2006/relationships/vmlDrawing" Target="../drawings/vmlDrawing8.vml"/><Relationship Id="rId2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4" Type="http://schemas.openxmlformats.org/officeDocument/2006/relationships/image" Target="../media/image3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4600" b="1" dirty="0" smtClean="0"/>
              <a:t>Causal </a:t>
            </a:r>
            <a:r>
              <a:rPr lang="en-US" sz="4600" b="1" dirty="0" smtClean="0"/>
              <a:t>Faithfulness </a:t>
            </a:r>
            <a:r>
              <a:rPr lang="en-US" sz="4600" b="1" dirty="0" smtClean="0"/>
              <a:t>and Simplicity</a:t>
            </a:r>
            <a:endParaRPr lang="en-US" sz="4600" dirty="0"/>
          </a:p>
        </p:txBody>
      </p:sp>
      <p:sp>
        <p:nvSpPr>
          <p:cNvPr id="3" name="TextBox 2"/>
          <p:cNvSpPr txBox="1"/>
          <p:nvPr/>
        </p:nvSpPr>
        <p:spPr>
          <a:xfrm>
            <a:off x="2286000" y="4114800"/>
            <a:ext cx="4953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latin typeface="+mn-lt"/>
              </a:rPr>
              <a:t>Peter Spirtes, Jiji Zhang</a:t>
            </a:r>
            <a:endParaRPr lang="en-US" sz="2800" dirty="0">
              <a:latin typeface="+mn-lt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BB7B510-3840-49A7-96E9-F69CD8AF54AA}" type="slidenum">
              <a:rPr lang="en-US" altLang="en-US" smtClean="0"/>
              <a:pPr/>
              <a:t>1</a:t>
            </a:fld>
            <a:endParaRPr lang="en-US" alt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F3DEB5F1-4E7E-4F87-BE7D-A2036F1D261E}" type="slidenum">
              <a:rPr lang="en-US" altLang="en-US" smtClean="0"/>
              <a:pPr/>
              <a:t>10</a:t>
            </a:fld>
            <a:endParaRPr lang="en-US" alt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Kalisch and Buhlmann Theorem</a:t>
            </a:r>
            <a:endParaRPr lang="en-US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65681771"/>
              </p:ext>
            </p:extLst>
          </p:nvPr>
        </p:nvGraphicFramePr>
        <p:xfrm>
          <a:off x="762000" y="1828800"/>
          <a:ext cx="7867409" cy="419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03" name="Equation" r:id="rId3" imgW="3263900" imgH="1739900" progId="Equation.DSMT4">
                  <p:embed/>
                </p:oleObj>
              </mc:Choice>
              <mc:Fallback>
                <p:oleObj name="Equation" r:id="rId3" imgW="3263900" imgH="17399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762000" y="1828800"/>
                        <a:ext cx="7867409" cy="4191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534468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mtClean="0"/>
              <a:t>Uhler et al.: (</a:t>
            </a:r>
            <a:r>
              <a:rPr lang="en-US"/>
              <a:t>A4</a:t>
            </a:r>
            <a:r>
              <a:rPr lang="en-US" smtClean="0"/>
              <a:t>) tends to be violated fairly often, if the parameter values are assigned randomly, and ε is not very small. </a:t>
            </a:r>
          </a:p>
          <a:p>
            <a:r>
              <a:rPr lang="en-US" smtClean="0"/>
              <a:t>There are two ways to get very small partial correlations – almost cancellations and very weak edges. </a:t>
            </a:r>
          </a:p>
          <a:p>
            <a:r>
              <a:rPr lang="en-US" smtClean="0"/>
              <a:t>(A4) forbids both – it entails that there are no very weak edges.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F3DEB5F1-4E7E-4F87-BE7D-A2036F1D261E}" type="slidenum">
              <a:rPr lang="en-US" altLang="en-US" smtClean="0"/>
              <a:pPr/>
              <a:t>11</a:t>
            </a:fld>
            <a:endParaRPr lang="en-US" alt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Kalish and Buhlmann Assumptions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41539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i="1"/>
              <a:t>X            Y     X           Y           X            Y     X            Y</a:t>
            </a:r>
          </a:p>
          <a:p>
            <a:pPr marL="0" indent="0">
              <a:buNone/>
            </a:pPr>
            <a:endParaRPr lang="en-US" i="1"/>
          </a:p>
          <a:p>
            <a:pPr marL="0" indent="0">
              <a:buNone/>
            </a:pPr>
            <a:r>
              <a:rPr lang="en-US" i="1"/>
              <a:t>       Z                   Z                           Z                   Z </a:t>
            </a:r>
          </a:p>
          <a:p>
            <a:pPr marL="0" indent="0">
              <a:buNone/>
            </a:pPr>
            <a:endParaRPr lang="en-US" i="1"/>
          </a:p>
          <a:p>
            <a:pPr marL="0" indent="0">
              <a:buNone/>
            </a:pPr>
            <a:r>
              <a:rPr lang="en-US" i="1"/>
              <a:t>       W                 W                        W                  W</a:t>
            </a:r>
          </a:p>
          <a:p>
            <a:pPr marL="0" indent="0">
              <a:buNone/>
            </a:pPr>
            <a:endParaRPr lang="en-US" i="1"/>
          </a:p>
          <a:p>
            <a:pPr marL="0" indent="0">
              <a:buNone/>
            </a:pPr>
            <a:endParaRPr lang="en-US" i="1"/>
          </a:p>
          <a:p>
            <a:pPr marL="0" indent="0">
              <a:buNone/>
            </a:pPr>
            <a:r>
              <a:rPr lang="en-US" i="1"/>
              <a:t>      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F3DEB5F1-4E7E-4F87-BE7D-A2036F1D261E}" type="slidenum">
              <a:rPr lang="en-US" altLang="en-US" smtClean="0"/>
              <a:pPr/>
              <a:t>12</a:t>
            </a:fld>
            <a:endParaRPr lang="en-US" alt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Discontinuities in Limiting Output</a:t>
            </a:r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914400" y="1752600"/>
            <a:ext cx="685800" cy="0"/>
          </a:xfrm>
          <a:prstGeom prst="straightConnector1">
            <a:avLst/>
          </a:prstGeom>
          <a:ln w="19050" cmpd="sng">
            <a:solidFill>
              <a:schemeClr val="tx1"/>
            </a:solidFill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685800" y="1981200"/>
            <a:ext cx="381000" cy="609600"/>
          </a:xfrm>
          <a:prstGeom prst="straightConnector1">
            <a:avLst/>
          </a:prstGeom>
          <a:ln w="57150" cmpd="sng">
            <a:solidFill>
              <a:schemeClr val="tx1"/>
            </a:solidFill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H="1">
            <a:off x="1371600" y="1981200"/>
            <a:ext cx="304800" cy="609600"/>
          </a:xfrm>
          <a:prstGeom prst="straightConnector1">
            <a:avLst/>
          </a:prstGeom>
          <a:ln w="57150" cmpd="sng">
            <a:solidFill>
              <a:schemeClr val="tx1"/>
            </a:solidFill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1219200" y="2895600"/>
            <a:ext cx="0" cy="533400"/>
          </a:xfrm>
          <a:prstGeom prst="straightConnector1">
            <a:avLst/>
          </a:prstGeom>
          <a:ln>
            <a:solidFill>
              <a:srgbClr val="FFFFFF"/>
            </a:solidFill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2362200" y="2015067"/>
            <a:ext cx="381000" cy="609600"/>
          </a:xfrm>
          <a:prstGeom prst="straightConnector1">
            <a:avLst/>
          </a:prstGeom>
          <a:ln w="38100" cmpd="sng">
            <a:solidFill>
              <a:schemeClr val="tx1"/>
            </a:solidFill>
            <a:tailEnd type="non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H="1">
            <a:off x="3048000" y="2015067"/>
            <a:ext cx="304800" cy="609600"/>
          </a:xfrm>
          <a:prstGeom prst="straightConnector1">
            <a:avLst/>
          </a:prstGeom>
          <a:ln w="38100" cmpd="sng">
            <a:solidFill>
              <a:schemeClr val="tx1"/>
            </a:solidFill>
            <a:tailEnd type="non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4648200" y="2023533"/>
            <a:ext cx="381000" cy="609600"/>
          </a:xfrm>
          <a:prstGeom prst="straightConnector1">
            <a:avLst/>
          </a:prstGeom>
          <a:ln w="57150" cmpd="sng">
            <a:solidFill>
              <a:schemeClr val="tx1"/>
            </a:solidFill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flipH="1">
            <a:off x="5334000" y="2023533"/>
            <a:ext cx="304800" cy="609600"/>
          </a:xfrm>
          <a:prstGeom prst="straightConnector1">
            <a:avLst/>
          </a:prstGeom>
          <a:ln w="57150" cmpd="sng">
            <a:solidFill>
              <a:schemeClr val="tx1"/>
            </a:solidFill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6324600" y="2057400"/>
            <a:ext cx="381000" cy="609600"/>
          </a:xfrm>
          <a:prstGeom prst="straightConnector1">
            <a:avLst/>
          </a:prstGeom>
          <a:ln w="38100" cmpd="sng">
            <a:solidFill>
              <a:schemeClr val="tx1"/>
            </a:solidFill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flipH="1">
            <a:off x="7010400" y="2057400"/>
            <a:ext cx="304800" cy="609600"/>
          </a:xfrm>
          <a:prstGeom prst="straightConnector1">
            <a:avLst/>
          </a:prstGeom>
          <a:ln w="38100" cmpd="sng">
            <a:solidFill>
              <a:schemeClr val="tx1"/>
            </a:solidFill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6858000" y="2971800"/>
            <a:ext cx="0" cy="533400"/>
          </a:xfrm>
          <a:prstGeom prst="straightConnector1">
            <a:avLst/>
          </a:prstGeom>
          <a:ln w="38100" cmpd="sng">
            <a:solidFill>
              <a:srgbClr val="FFFFFF"/>
            </a:solidFill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2590800" y="1828800"/>
            <a:ext cx="685800" cy="0"/>
          </a:xfrm>
          <a:prstGeom prst="straightConnector1">
            <a:avLst/>
          </a:prstGeom>
          <a:ln w="38100" cmpd="sng">
            <a:solidFill>
              <a:schemeClr val="tx1"/>
            </a:solidFill>
            <a:tailEnd type="non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2895600" y="2971800"/>
            <a:ext cx="0" cy="533400"/>
          </a:xfrm>
          <a:prstGeom prst="straightConnector1">
            <a:avLst/>
          </a:prstGeom>
          <a:ln w="38100" cmpd="sng">
            <a:solidFill>
              <a:srgbClr val="FFFFFF"/>
            </a:solidFill>
            <a:tailEnd type="non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>
            <a:off x="5181600" y="2971800"/>
            <a:ext cx="0" cy="533400"/>
          </a:xfrm>
          <a:prstGeom prst="straightConnector1">
            <a:avLst/>
          </a:prstGeom>
          <a:ln>
            <a:solidFill>
              <a:srgbClr val="FFFFFF"/>
            </a:solidFill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835367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F3DEB5F1-4E7E-4F87-BE7D-A2036F1D261E}" type="slidenum">
              <a:rPr lang="en-US" altLang="en-US" smtClean="0"/>
              <a:pPr/>
              <a:t>13</a:t>
            </a:fld>
            <a:endParaRPr lang="en-US" alt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Behavior as Sample Size Grows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609600" y="1295400"/>
            <a:ext cx="38100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>
                <a:latin typeface="+mn-lt"/>
              </a:rPr>
              <a:t>X            Y   I</a:t>
            </a:r>
            <a:r>
              <a:rPr lang="en-US" sz="2400" i="1" baseline="-25000">
                <a:latin typeface="+mn-lt"/>
              </a:rPr>
              <a:t>P</a:t>
            </a:r>
            <a:r>
              <a:rPr lang="en-US" sz="2400">
                <a:latin typeface="+mn-lt"/>
              </a:rPr>
              <a:t>(</a:t>
            </a:r>
            <a:r>
              <a:rPr lang="en-US" sz="2400" i="1">
                <a:latin typeface="+mn-lt"/>
              </a:rPr>
              <a:t>W,</a:t>
            </a:r>
            <a:r>
              <a:rPr lang="en-US" sz="2400">
                <a:latin typeface="+mn-lt"/>
              </a:rPr>
              <a:t>{</a:t>
            </a:r>
            <a:r>
              <a:rPr lang="en-US" sz="2400" i="1">
                <a:latin typeface="+mn-lt"/>
              </a:rPr>
              <a:t>X,Y</a:t>
            </a:r>
            <a:r>
              <a:rPr lang="en-US" sz="2400">
                <a:latin typeface="+mn-lt"/>
              </a:rPr>
              <a:t>}</a:t>
            </a:r>
            <a:r>
              <a:rPr lang="en-US" sz="2400" i="1">
                <a:latin typeface="+mn-lt"/>
              </a:rPr>
              <a:t>|Z</a:t>
            </a:r>
            <a:r>
              <a:rPr lang="en-US" sz="2400">
                <a:latin typeface="+mn-lt"/>
              </a:rPr>
              <a:t>)</a:t>
            </a:r>
          </a:p>
          <a:p>
            <a:r>
              <a:rPr lang="en-US" sz="2400" i="1"/>
              <a:t>                 </a:t>
            </a:r>
            <a:r>
              <a:rPr lang="en-US" sz="2400" i="1">
                <a:solidFill>
                  <a:srgbClr val="4AFF3E"/>
                </a:solidFill>
                <a:latin typeface="+mn-lt"/>
              </a:rPr>
              <a:t>I</a:t>
            </a:r>
            <a:r>
              <a:rPr lang="en-US" sz="2400" i="1" baseline="-25000">
                <a:solidFill>
                  <a:srgbClr val="4AFF3E"/>
                </a:solidFill>
                <a:latin typeface="+mn-lt"/>
              </a:rPr>
              <a:t>P</a:t>
            </a:r>
            <a:r>
              <a:rPr lang="en-US" sz="2400">
                <a:solidFill>
                  <a:srgbClr val="4AFF3E"/>
                </a:solidFill>
                <a:latin typeface="+mn-lt"/>
              </a:rPr>
              <a:t>(</a:t>
            </a:r>
            <a:r>
              <a:rPr lang="en-US" sz="2400" i="1">
                <a:solidFill>
                  <a:srgbClr val="4AFF3E"/>
                </a:solidFill>
                <a:latin typeface="+mn-lt"/>
              </a:rPr>
              <a:t>W,</a:t>
            </a:r>
            <a:r>
              <a:rPr lang="en-US" sz="2400">
                <a:solidFill>
                  <a:srgbClr val="4AFF3E"/>
                </a:solidFill>
                <a:latin typeface="+mn-lt"/>
              </a:rPr>
              <a:t>{</a:t>
            </a:r>
            <a:r>
              <a:rPr lang="en-US" sz="2400" i="1">
                <a:solidFill>
                  <a:srgbClr val="4AFF3E"/>
                </a:solidFill>
                <a:latin typeface="+mn-lt"/>
              </a:rPr>
              <a:t>X,Y</a:t>
            </a:r>
            <a:r>
              <a:rPr lang="en-US" sz="2400">
                <a:solidFill>
                  <a:srgbClr val="4AFF3E"/>
                </a:solidFill>
                <a:latin typeface="+mn-lt"/>
              </a:rPr>
              <a:t>}</a:t>
            </a:r>
            <a:r>
              <a:rPr lang="en-US" sz="2400" i="1">
                <a:solidFill>
                  <a:srgbClr val="4AFF3E"/>
                </a:solidFill>
                <a:latin typeface="+mn-lt"/>
              </a:rPr>
              <a:t>|</a:t>
            </a:r>
            <a:r>
              <a:rPr lang="en-US" sz="2400">
                <a:solidFill>
                  <a:srgbClr val="4AFF3E"/>
                </a:solidFill>
                <a:latin typeface="Symbol" charset="2"/>
                <a:cs typeface="Symbol" charset="2"/>
              </a:rPr>
              <a:t>∅</a:t>
            </a:r>
            <a:r>
              <a:rPr lang="en-US" sz="2400">
                <a:solidFill>
                  <a:srgbClr val="4AFF3E"/>
                </a:solidFill>
                <a:latin typeface="+mn-lt"/>
              </a:rPr>
              <a:t>)</a:t>
            </a:r>
            <a:endParaRPr lang="en-US" sz="2400" i="1">
              <a:solidFill>
                <a:srgbClr val="4AFF3E"/>
              </a:solidFill>
              <a:latin typeface="+mn-lt"/>
            </a:endParaRPr>
          </a:p>
          <a:p>
            <a:r>
              <a:rPr lang="en-US" sz="2400" i="1">
                <a:latin typeface="+mn-lt"/>
              </a:rPr>
              <a:t>        Z          </a:t>
            </a:r>
            <a:r>
              <a:rPr lang="en-US" sz="2400" i="1">
                <a:solidFill>
                  <a:srgbClr val="4AFF3E"/>
                </a:solidFill>
                <a:latin typeface="+mn-lt"/>
              </a:rPr>
              <a:t>I</a:t>
            </a:r>
            <a:r>
              <a:rPr lang="en-US" sz="2400" i="1" baseline="-25000">
                <a:solidFill>
                  <a:srgbClr val="4AFF3E"/>
                </a:solidFill>
                <a:latin typeface="+mn-lt"/>
              </a:rPr>
              <a:t>P</a:t>
            </a:r>
            <a:r>
              <a:rPr lang="en-US" sz="2400">
                <a:solidFill>
                  <a:srgbClr val="4AFF3E"/>
                </a:solidFill>
                <a:latin typeface="+mn-lt"/>
              </a:rPr>
              <a:t>(</a:t>
            </a:r>
            <a:r>
              <a:rPr lang="en-US" sz="2400" i="1">
                <a:solidFill>
                  <a:srgbClr val="4AFF3E"/>
                </a:solidFill>
                <a:latin typeface="+mn-lt"/>
              </a:rPr>
              <a:t>X</a:t>
            </a:r>
            <a:r>
              <a:rPr lang="en-US" sz="2400">
                <a:solidFill>
                  <a:srgbClr val="4AFF3E"/>
                </a:solidFill>
                <a:latin typeface="+mn-lt"/>
              </a:rPr>
              <a:t>,</a:t>
            </a:r>
            <a:r>
              <a:rPr lang="en-US" sz="2400" i="1">
                <a:solidFill>
                  <a:srgbClr val="4AFF3E"/>
                </a:solidFill>
                <a:latin typeface="+mn-lt"/>
              </a:rPr>
              <a:t>Y|</a:t>
            </a:r>
            <a:r>
              <a:rPr lang="en-US" sz="2400">
                <a:solidFill>
                  <a:srgbClr val="4AFF3E"/>
                </a:solidFill>
                <a:latin typeface="Symbol" charset="2"/>
                <a:cs typeface="Symbol" charset="2"/>
              </a:rPr>
              <a:t>∅</a:t>
            </a:r>
            <a:r>
              <a:rPr lang="en-US" sz="2400">
                <a:solidFill>
                  <a:srgbClr val="4AFF3E"/>
                </a:solidFill>
                <a:latin typeface="+mn-lt"/>
              </a:rPr>
              <a:t>)</a:t>
            </a:r>
            <a:endParaRPr lang="en-US" sz="2400" i="1">
              <a:solidFill>
                <a:srgbClr val="4AFF3E"/>
              </a:solidFill>
              <a:latin typeface="+mn-lt"/>
            </a:endParaRPr>
          </a:p>
          <a:p>
            <a:r>
              <a:rPr lang="en-US" sz="2400" i="1">
                <a:solidFill>
                  <a:srgbClr val="4AFF3E"/>
                </a:solidFill>
                <a:latin typeface="+mn-lt"/>
              </a:rPr>
              <a:t>                    I</a:t>
            </a:r>
            <a:r>
              <a:rPr lang="en-US" sz="2400" i="1" baseline="-25000">
                <a:solidFill>
                  <a:srgbClr val="4AFF3E"/>
                </a:solidFill>
                <a:latin typeface="+mn-lt"/>
              </a:rPr>
              <a:t>P</a:t>
            </a:r>
            <a:r>
              <a:rPr lang="en-US" sz="2400">
                <a:solidFill>
                  <a:srgbClr val="4AFF3E"/>
                </a:solidFill>
                <a:latin typeface="+mn-lt"/>
              </a:rPr>
              <a:t>(</a:t>
            </a:r>
            <a:r>
              <a:rPr lang="en-US" sz="2400" i="1">
                <a:solidFill>
                  <a:srgbClr val="4AFF3E"/>
                </a:solidFill>
                <a:latin typeface="+mn-lt"/>
              </a:rPr>
              <a:t>W,</a:t>
            </a:r>
            <a:r>
              <a:rPr lang="en-US" sz="2400">
                <a:solidFill>
                  <a:srgbClr val="4AFF3E"/>
                </a:solidFill>
                <a:latin typeface="+mn-lt"/>
              </a:rPr>
              <a:t>Z</a:t>
            </a:r>
            <a:r>
              <a:rPr lang="en-US" sz="2400" i="1">
                <a:solidFill>
                  <a:srgbClr val="4AFF3E"/>
                </a:solidFill>
                <a:latin typeface="+mn-lt"/>
              </a:rPr>
              <a:t>|</a:t>
            </a:r>
            <a:r>
              <a:rPr lang="en-US" sz="2400">
                <a:solidFill>
                  <a:srgbClr val="4AFF3E"/>
                </a:solidFill>
                <a:latin typeface="Symbol" charset="2"/>
                <a:cs typeface="Symbol" charset="2"/>
              </a:rPr>
              <a:t>∅</a:t>
            </a:r>
            <a:r>
              <a:rPr lang="en-US" sz="2400">
                <a:solidFill>
                  <a:srgbClr val="4AFF3E"/>
                </a:solidFill>
                <a:latin typeface="+mn-lt"/>
              </a:rPr>
              <a:t>)</a:t>
            </a:r>
            <a:endParaRPr lang="en-US" sz="2400" i="1">
              <a:latin typeface="+mn-lt"/>
            </a:endParaRPr>
          </a:p>
          <a:p>
            <a:r>
              <a:rPr lang="en-US" sz="2400" i="1">
                <a:latin typeface="+mn-lt"/>
              </a:rPr>
              <a:t>       W</a:t>
            </a:r>
          </a:p>
          <a:p>
            <a:r>
              <a:rPr lang="en-US" sz="2400">
                <a:latin typeface="+mn-lt"/>
              </a:rPr>
              <a:t>Output     Small Sample</a:t>
            </a:r>
          </a:p>
          <a:p>
            <a:endParaRPr lang="en-US" sz="2400"/>
          </a:p>
        </p:txBody>
      </p:sp>
      <p:cxnSp>
        <p:nvCxnSpPr>
          <p:cNvPr id="36" name="Straight Arrow Connector 35"/>
          <p:cNvCxnSpPr/>
          <p:nvPr/>
        </p:nvCxnSpPr>
        <p:spPr>
          <a:xfrm>
            <a:off x="873760" y="1767840"/>
            <a:ext cx="381000" cy="457200"/>
          </a:xfrm>
          <a:prstGeom prst="straightConnector1">
            <a:avLst/>
          </a:prstGeom>
          <a:ln w="38100" cmpd="sng">
            <a:solidFill>
              <a:schemeClr val="tx1"/>
            </a:solidFill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/>
          <p:nvPr/>
        </p:nvCxnSpPr>
        <p:spPr>
          <a:xfrm flipH="1">
            <a:off x="1483360" y="1732280"/>
            <a:ext cx="304800" cy="533400"/>
          </a:xfrm>
          <a:prstGeom prst="straightConnector1">
            <a:avLst/>
          </a:prstGeom>
          <a:ln w="38100" cmpd="sng">
            <a:solidFill>
              <a:schemeClr val="tx1"/>
            </a:solidFill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4343400" y="1284744"/>
            <a:ext cx="39624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>
                <a:latin typeface="+mn-lt"/>
              </a:rPr>
              <a:t>X            Y   I</a:t>
            </a:r>
            <a:r>
              <a:rPr lang="en-US" sz="2400" i="1" baseline="-25000">
                <a:latin typeface="+mn-lt"/>
              </a:rPr>
              <a:t>P</a:t>
            </a:r>
            <a:r>
              <a:rPr lang="en-US" sz="2400">
                <a:latin typeface="+mn-lt"/>
              </a:rPr>
              <a:t>(</a:t>
            </a:r>
            <a:r>
              <a:rPr lang="en-US" sz="2400" i="1">
                <a:latin typeface="+mn-lt"/>
              </a:rPr>
              <a:t>W,</a:t>
            </a:r>
            <a:r>
              <a:rPr lang="en-US" sz="2400">
                <a:latin typeface="+mn-lt"/>
              </a:rPr>
              <a:t>{</a:t>
            </a:r>
            <a:r>
              <a:rPr lang="en-US" sz="2400" i="1">
                <a:latin typeface="+mn-lt"/>
              </a:rPr>
              <a:t>X,Y</a:t>
            </a:r>
            <a:r>
              <a:rPr lang="en-US" sz="2400">
                <a:latin typeface="+mn-lt"/>
              </a:rPr>
              <a:t>}</a:t>
            </a:r>
            <a:r>
              <a:rPr lang="en-US" sz="2400" i="1">
                <a:latin typeface="+mn-lt"/>
              </a:rPr>
              <a:t>|Z</a:t>
            </a:r>
            <a:r>
              <a:rPr lang="en-US" sz="2400">
                <a:latin typeface="+mn-lt"/>
              </a:rPr>
              <a:t>)</a:t>
            </a:r>
          </a:p>
          <a:p>
            <a:r>
              <a:rPr lang="en-US" sz="2400" i="1">
                <a:latin typeface="+mn-lt"/>
              </a:rPr>
              <a:t>                    </a:t>
            </a:r>
            <a:r>
              <a:rPr lang="en-US" sz="2400" i="1">
                <a:solidFill>
                  <a:srgbClr val="4AFF3E"/>
                </a:solidFill>
                <a:latin typeface="+mn-lt"/>
              </a:rPr>
              <a:t>I</a:t>
            </a:r>
            <a:r>
              <a:rPr lang="en-US" sz="2400" i="1" baseline="-25000">
                <a:solidFill>
                  <a:srgbClr val="4AFF3E"/>
                </a:solidFill>
                <a:latin typeface="+mn-lt"/>
              </a:rPr>
              <a:t>P</a:t>
            </a:r>
            <a:r>
              <a:rPr lang="en-US" sz="2400">
                <a:solidFill>
                  <a:srgbClr val="4AFF3E"/>
                </a:solidFill>
                <a:latin typeface="+mn-lt"/>
              </a:rPr>
              <a:t>(</a:t>
            </a:r>
            <a:r>
              <a:rPr lang="en-US" sz="2400" i="1">
                <a:solidFill>
                  <a:srgbClr val="4AFF3E"/>
                </a:solidFill>
                <a:latin typeface="+mn-lt"/>
              </a:rPr>
              <a:t>W,</a:t>
            </a:r>
            <a:r>
              <a:rPr lang="en-US" sz="2400">
                <a:solidFill>
                  <a:srgbClr val="4AFF3E"/>
                </a:solidFill>
                <a:latin typeface="+mn-lt"/>
              </a:rPr>
              <a:t>{</a:t>
            </a:r>
            <a:r>
              <a:rPr lang="en-US" sz="2400" i="1">
                <a:solidFill>
                  <a:srgbClr val="4AFF3E"/>
                </a:solidFill>
                <a:latin typeface="+mn-lt"/>
              </a:rPr>
              <a:t>X,Y</a:t>
            </a:r>
            <a:r>
              <a:rPr lang="en-US" sz="2400">
                <a:solidFill>
                  <a:srgbClr val="4AFF3E"/>
                </a:solidFill>
                <a:latin typeface="+mn-lt"/>
              </a:rPr>
              <a:t>}</a:t>
            </a:r>
            <a:r>
              <a:rPr lang="en-US" sz="2400" i="1">
                <a:solidFill>
                  <a:srgbClr val="4AFF3E"/>
                </a:solidFill>
                <a:latin typeface="+mn-lt"/>
              </a:rPr>
              <a:t>|</a:t>
            </a:r>
            <a:r>
              <a:rPr lang="en-US" sz="2400">
                <a:solidFill>
                  <a:srgbClr val="4AFF3E"/>
                </a:solidFill>
                <a:latin typeface="Symbol" charset="2"/>
                <a:cs typeface="Symbol" charset="2"/>
              </a:rPr>
              <a:t>∅</a:t>
            </a:r>
            <a:r>
              <a:rPr lang="en-US" sz="2400">
                <a:solidFill>
                  <a:srgbClr val="4AFF3E"/>
                </a:solidFill>
                <a:latin typeface="+mn-lt"/>
              </a:rPr>
              <a:t>)</a:t>
            </a:r>
            <a:endParaRPr lang="en-US" sz="2400" i="1">
              <a:solidFill>
                <a:srgbClr val="4AFF3E"/>
              </a:solidFill>
              <a:latin typeface="+mn-lt"/>
            </a:endParaRPr>
          </a:p>
          <a:p>
            <a:r>
              <a:rPr lang="en-US" sz="2400" i="1">
                <a:latin typeface="+mn-lt"/>
              </a:rPr>
              <a:t>        Z          </a:t>
            </a:r>
            <a:r>
              <a:rPr lang="en-US" sz="2400" i="1">
                <a:solidFill>
                  <a:srgbClr val="4AFF3E"/>
                </a:solidFill>
                <a:latin typeface="+mn-lt"/>
              </a:rPr>
              <a:t>I</a:t>
            </a:r>
            <a:r>
              <a:rPr lang="en-US" sz="2400" i="1" baseline="-25000">
                <a:solidFill>
                  <a:srgbClr val="4AFF3E"/>
                </a:solidFill>
                <a:latin typeface="+mn-lt"/>
              </a:rPr>
              <a:t>P</a:t>
            </a:r>
            <a:r>
              <a:rPr lang="en-US" sz="2400">
                <a:solidFill>
                  <a:srgbClr val="4AFF3E"/>
                </a:solidFill>
                <a:latin typeface="+mn-lt"/>
              </a:rPr>
              <a:t>(</a:t>
            </a:r>
            <a:r>
              <a:rPr lang="en-US" sz="2400" i="1">
                <a:solidFill>
                  <a:srgbClr val="4AFF3E"/>
                </a:solidFill>
                <a:latin typeface="+mn-lt"/>
              </a:rPr>
              <a:t>X</a:t>
            </a:r>
            <a:r>
              <a:rPr lang="en-US" sz="2400">
                <a:solidFill>
                  <a:srgbClr val="4AFF3E"/>
                </a:solidFill>
                <a:latin typeface="+mn-lt"/>
              </a:rPr>
              <a:t>,</a:t>
            </a:r>
            <a:r>
              <a:rPr lang="en-US" sz="2400" i="1">
                <a:solidFill>
                  <a:srgbClr val="4AFF3E"/>
                </a:solidFill>
                <a:latin typeface="+mn-lt"/>
              </a:rPr>
              <a:t>Y|</a:t>
            </a:r>
            <a:r>
              <a:rPr lang="en-US" sz="2400">
                <a:solidFill>
                  <a:srgbClr val="4AFF3E"/>
                </a:solidFill>
                <a:latin typeface="Symbol" charset="2"/>
                <a:cs typeface="Symbol" charset="2"/>
              </a:rPr>
              <a:t>∅</a:t>
            </a:r>
            <a:r>
              <a:rPr lang="en-US" sz="2400">
                <a:solidFill>
                  <a:srgbClr val="4AFF3E"/>
                </a:solidFill>
                <a:latin typeface="+mn-lt"/>
              </a:rPr>
              <a:t>)</a:t>
            </a:r>
            <a:endParaRPr lang="en-US" sz="2400" i="1">
              <a:solidFill>
                <a:srgbClr val="4AFF3E"/>
              </a:solidFill>
              <a:latin typeface="+mn-lt"/>
            </a:endParaRPr>
          </a:p>
          <a:p>
            <a:r>
              <a:rPr lang="en-US" sz="2400" i="1">
                <a:solidFill>
                  <a:srgbClr val="4AFF3E"/>
                </a:solidFill>
                <a:latin typeface="+mn-lt"/>
              </a:rPr>
              <a:t>                    I</a:t>
            </a:r>
            <a:r>
              <a:rPr lang="en-US" sz="2400" i="1" baseline="-25000">
                <a:solidFill>
                  <a:srgbClr val="4AFF3E"/>
                </a:solidFill>
                <a:latin typeface="+mn-lt"/>
              </a:rPr>
              <a:t>P</a:t>
            </a:r>
            <a:r>
              <a:rPr lang="en-US" sz="2400">
                <a:solidFill>
                  <a:srgbClr val="4AFF3E"/>
                </a:solidFill>
                <a:latin typeface="+mn-lt"/>
              </a:rPr>
              <a:t>(</a:t>
            </a:r>
            <a:r>
              <a:rPr lang="en-US" sz="2400" i="1">
                <a:solidFill>
                  <a:srgbClr val="4AFF3E"/>
                </a:solidFill>
                <a:latin typeface="+mn-lt"/>
              </a:rPr>
              <a:t>W,</a:t>
            </a:r>
            <a:r>
              <a:rPr lang="en-US" sz="2400">
                <a:solidFill>
                  <a:srgbClr val="4AFF3E"/>
                </a:solidFill>
                <a:latin typeface="+mn-lt"/>
              </a:rPr>
              <a:t>Z</a:t>
            </a:r>
            <a:r>
              <a:rPr lang="en-US" sz="2400" i="1">
                <a:solidFill>
                  <a:srgbClr val="4AFF3E"/>
                </a:solidFill>
                <a:latin typeface="+mn-lt"/>
              </a:rPr>
              <a:t>|</a:t>
            </a:r>
            <a:r>
              <a:rPr lang="en-US" sz="2400">
                <a:solidFill>
                  <a:srgbClr val="4AFF3E"/>
                </a:solidFill>
                <a:latin typeface="Symbol" charset="2"/>
                <a:cs typeface="Symbol" charset="2"/>
              </a:rPr>
              <a:t>∅</a:t>
            </a:r>
            <a:r>
              <a:rPr lang="en-US" sz="2400">
                <a:solidFill>
                  <a:srgbClr val="4AFF3E"/>
                </a:solidFill>
                <a:latin typeface="+mn-lt"/>
              </a:rPr>
              <a:t>)</a:t>
            </a:r>
            <a:endParaRPr lang="en-US" sz="2400" i="1">
              <a:latin typeface="+mn-lt"/>
            </a:endParaRPr>
          </a:p>
          <a:p>
            <a:r>
              <a:rPr lang="en-US" sz="2400" i="1">
                <a:latin typeface="+mn-lt"/>
              </a:rPr>
              <a:t>       W</a:t>
            </a:r>
          </a:p>
          <a:p>
            <a:r>
              <a:rPr lang="en-US" sz="2400">
                <a:latin typeface="+mn-lt"/>
              </a:rPr>
              <a:t>Output     Medium-  Sample</a:t>
            </a:r>
          </a:p>
          <a:p>
            <a:endParaRPr lang="en-US" sz="2400"/>
          </a:p>
        </p:txBody>
      </p:sp>
      <p:cxnSp>
        <p:nvCxnSpPr>
          <p:cNvPr id="41" name="Straight Arrow Connector 40"/>
          <p:cNvCxnSpPr/>
          <p:nvPr/>
        </p:nvCxnSpPr>
        <p:spPr>
          <a:xfrm>
            <a:off x="4607560" y="1757184"/>
            <a:ext cx="381000" cy="457200"/>
          </a:xfrm>
          <a:prstGeom prst="straightConnector1">
            <a:avLst/>
          </a:prstGeom>
          <a:ln w="38100" cmpd="sng">
            <a:solidFill>
              <a:schemeClr val="tx1"/>
            </a:solidFill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/>
          <p:nvPr/>
        </p:nvCxnSpPr>
        <p:spPr>
          <a:xfrm flipH="1">
            <a:off x="5217160" y="1721624"/>
            <a:ext cx="304800" cy="533400"/>
          </a:xfrm>
          <a:prstGeom prst="straightConnector1">
            <a:avLst/>
          </a:prstGeom>
          <a:ln w="38100" cmpd="sng">
            <a:solidFill>
              <a:schemeClr val="tx1"/>
            </a:solidFill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/>
          <p:nvPr/>
        </p:nvCxnSpPr>
        <p:spPr>
          <a:xfrm flipV="1">
            <a:off x="5105400" y="2402840"/>
            <a:ext cx="0" cy="381000"/>
          </a:xfrm>
          <a:prstGeom prst="straightConnector1">
            <a:avLst/>
          </a:prstGeom>
          <a:ln>
            <a:solidFill>
              <a:srgbClr val="FFFFFF"/>
            </a:solidFill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609600" y="3733800"/>
            <a:ext cx="39624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>
                <a:latin typeface="+mn-lt"/>
              </a:rPr>
              <a:t>X            Y   I</a:t>
            </a:r>
            <a:r>
              <a:rPr lang="en-US" sz="2400" i="1" baseline="-25000">
                <a:latin typeface="+mn-lt"/>
              </a:rPr>
              <a:t>P</a:t>
            </a:r>
            <a:r>
              <a:rPr lang="en-US" sz="2400">
                <a:latin typeface="+mn-lt"/>
              </a:rPr>
              <a:t>(</a:t>
            </a:r>
            <a:r>
              <a:rPr lang="en-US" sz="2400" i="1">
                <a:latin typeface="+mn-lt"/>
              </a:rPr>
              <a:t>W,</a:t>
            </a:r>
            <a:r>
              <a:rPr lang="en-US" sz="2400">
                <a:latin typeface="+mn-lt"/>
              </a:rPr>
              <a:t>{</a:t>
            </a:r>
            <a:r>
              <a:rPr lang="en-US" sz="2400" i="1">
                <a:latin typeface="+mn-lt"/>
              </a:rPr>
              <a:t>X,Y</a:t>
            </a:r>
            <a:r>
              <a:rPr lang="en-US" sz="2400">
                <a:latin typeface="+mn-lt"/>
              </a:rPr>
              <a:t>}</a:t>
            </a:r>
            <a:r>
              <a:rPr lang="en-US" sz="2400" i="1">
                <a:latin typeface="+mn-lt"/>
              </a:rPr>
              <a:t>|</a:t>
            </a:r>
            <a:r>
              <a:rPr lang="en-US" sz="2400">
                <a:latin typeface="+mn-lt"/>
              </a:rPr>
              <a:t>{</a:t>
            </a:r>
            <a:r>
              <a:rPr lang="en-US" sz="2400" i="1">
                <a:latin typeface="+mn-lt"/>
              </a:rPr>
              <a:t>Z</a:t>
            </a:r>
            <a:r>
              <a:rPr lang="en-US" sz="2400">
                <a:latin typeface="+mn-lt"/>
              </a:rPr>
              <a:t>})</a:t>
            </a:r>
          </a:p>
          <a:p>
            <a:r>
              <a:rPr lang="en-US" sz="2400" i="1"/>
              <a:t>                 </a:t>
            </a:r>
            <a:r>
              <a:rPr lang="en-US" sz="2400" i="1">
                <a:solidFill>
                  <a:srgbClr val="4AFF3E"/>
                </a:solidFill>
                <a:latin typeface="+mn-lt"/>
              </a:rPr>
              <a:t>I</a:t>
            </a:r>
            <a:r>
              <a:rPr lang="en-US" sz="2400" i="1" baseline="-25000">
                <a:solidFill>
                  <a:srgbClr val="4AFF3E"/>
                </a:solidFill>
                <a:latin typeface="+mn-lt"/>
              </a:rPr>
              <a:t>P</a:t>
            </a:r>
            <a:r>
              <a:rPr lang="en-US" sz="2400">
                <a:solidFill>
                  <a:srgbClr val="4AFF3E"/>
                </a:solidFill>
                <a:latin typeface="+mn-lt"/>
              </a:rPr>
              <a:t>(</a:t>
            </a:r>
            <a:r>
              <a:rPr lang="en-US" sz="2400" i="1">
                <a:solidFill>
                  <a:srgbClr val="4AFF3E"/>
                </a:solidFill>
                <a:latin typeface="+mn-lt"/>
              </a:rPr>
              <a:t>W,</a:t>
            </a:r>
            <a:r>
              <a:rPr lang="en-US" sz="2400">
                <a:solidFill>
                  <a:srgbClr val="4AFF3E"/>
                </a:solidFill>
                <a:latin typeface="+mn-lt"/>
              </a:rPr>
              <a:t>{</a:t>
            </a:r>
            <a:r>
              <a:rPr lang="en-US" sz="2400" i="1">
                <a:solidFill>
                  <a:srgbClr val="4AFF3E"/>
                </a:solidFill>
                <a:latin typeface="+mn-lt"/>
              </a:rPr>
              <a:t>X,Y</a:t>
            </a:r>
            <a:r>
              <a:rPr lang="en-US" sz="2400">
                <a:solidFill>
                  <a:srgbClr val="4AFF3E"/>
                </a:solidFill>
                <a:latin typeface="+mn-lt"/>
              </a:rPr>
              <a:t>}</a:t>
            </a:r>
            <a:r>
              <a:rPr lang="en-US" sz="2400" i="1">
                <a:solidFill>
                  <a:srgbClr val="4AFF3E"/>
                </a:solidFill>
                <a:latin typeface="+mn-lt"/>
              </a:rPr>
              <a:t>|</a:t>
            </a:r>
            <a:r>
              <a:rPr lang="en-US" sz="2400">
                <a:solidFill>
                  <a:srgbClr val="4AFF3E"/>
                </a:solidFill>
                <a:latin typeface="Symbol" charset="2"/>
                <a:cs typeface="Symbol" charset="2"/>
              </a:rPr>
              <a:t>∅</a:t>
            </a:r>
            <a:r>
              <a:rPr lang="en-US" sz="2400">
                <a:solidFill>
                  <a:srgbClr val="4AFF3E"/>
                </a:solidFill>
                <a:latin typeface="+mn-lt"/>
              </a:rPr>
              <a:t>)</a:t>
            </a:r>
            <a:endParaRPr lang="en-US" sz="2400" i="1">
              <a:solidFill>
                <a:srgbClr val="4AFF3E"/>
              </a:solidFill>
              <a:latin typeface="+mn-lt"/>
            </a:endParaRPr>
          </a:p>
          <a:p>
            <a:r>
              <a:rPr lang="en-US" sz="2400" i="1">
                <a:latin typeface="+mn-lt"/>
              </a:rPr>
              <a:t>        Z          </a:t>
            </a:r>
            <a:r>
              <a:rPr lang="en-US" sz="2400" i="1">
                <a:solidFill>
                  <a:srgbClr val="4AFF3E"/>
                </a:solidFill>
                <a:latin typeface="+mn-lt"/>
              </a:rPr>
              <a:t>I</a:t>
            </a:r>
            <a:r>
              <a:rPr lang="en-US" sz="2400" i="1" baseline="-25000">
                <a:solidFill>
                  <a:srgbClr val="4AFF3E"/>
                </a:solidFill>
                <a:latin typeface="+mn-lt"/>
              </a:rPr>
              <a:t>P</a:t>
            </a:r>
            <a:r>
              <a:rPr lang="en-US" sz="2400">
                <a:solidFill>
                  <a:srgbClr val="4AFF3E"/>
                </a:solidFill>
                <a:latin typeface="+mn-lt"/>
              </a:rPr>
              <a:t>(</a:t>
            </a:r>
            <a:r>
              <a:rPr lang="en-US" sz="2400" i="1">
                <a:solidFill>
                  <a:srgbClr val="4AFF3E"/>
                </a:solidFill>
                <a:latin typeface="+mn-lt"/>
              </a:rPr>
              <a:t>X</a:t>
            </a:r>
            <a:r>
              <a:rPr lang="en-US" sz="2400">
                <a:solidFill>
                  <a:srgbClr val="4AFF3E"/>
                </a:solidFill>
                <a:latin typeface="+mn-lt"/>
              </a:rPr>
              <a:t>,</a:t>
            </a:r>
            <a:r>
              <a:rPr lang="en-US" sz="2400" i="1">
                <a:solidFill>
                  <a:srgbClr val="4AFF3E"/>
                </a:solidFill>
                <a:latin typeface="+mn-lt"/>
              </a:rPr>
              <a:t>Y|</a:t>
            </a:r>
            <a:r>
              <a:rPr lang="en-US" sz="2400">
                <a:solidFill>
                  <a:srgbClr val="4AFF3E"/>
                </a:solidFill>
                <a:latin typeface="Symbol" charset="2"/>
                <a:cs typeface="Symbol" charset="2"/>
              </a:rPr>
              <a:t>∅</a:t>
            </a:r>
            <a:r>
              <a:rPr lang="en-US" sz="2400">
                <a:solidFill>
                  <a:srgbClr val="4AFF3E"/>
                </a:solidFill>
                <a:latin typeface="+mn-lt"/>
              </a:rPr>
              <a:t>)</a:t>
            </a:r>
            <a:endParaRPr lang="en-US" sz="2400" i="1">
              <a:solidFill>
                <a:srgbClr val="4AFF3E"/>
              </a:solidFill>
              <a:latin typeface="+mn-lt"/>
            </a:endParaRPr>
          </a:p>
          <a:p>
            <a:r>
              <a:rPr lang="en-US" sz="2400" i="1">
                <a:solidFill>
                  <a:srgbClr val="4AFF3E"/>
                </a:solidFill>
                <a:latin typeface="+mn-lt"/>
              </a:rPr>
              <a:t>                    I</a:t>
            </a:r>
            <a:r>
              <a:rPr lang="en-US" sz="2400" i="1" baseline="-25000">
                <a:solidFill>
                  <a:srgbClr val="4AFF3E"/>
                </a:solidFill>
                <a:latin typeface="+mn-lt"/>
              </a:rPr>
              <a:t>P</a:t>
            </a:r>
            <a:r>
              <a:rPr lang="en-US" sz="2400">
                <a:solidFill>
                  <a:srgbClr val="4AFF3E"/>
                </a:solidFill>
                <a:latin typeface="+mn-lt"/>
              </a:rPr>
              <a:t>(</a:t>
            </a:r>
            <a:r>
              <a:rPr lang="en-US" sz="2400" i="1">
                <a:solidFill>
                  <a:srgbClr val="4AFF3E"/>
                </a:solidFill>
                <a:latin typeface="+mn-lt"/>
              </a:rPr>
              <a:t>W,</a:t>
            </a:r>
            <a:r>
              <a:rPr lang="en-US" sz="2400">
                <a:solidFill>
                  <a:srgbClr val="4AFF3E"/>
                </a:solidFill>
                <a:latin typeface="+mn-lt"/>
              </a:rPr>
              <a:t>Z</a:t>
            </a:r>
            <a:r>
              <a:rPr lang="en-US" sz="2400" i="1">
                <a:solidFill>
                  <a:srgbClr val="4AFF3E"/>
                </a:solidFill>
                <a:latin typeface="+mn-lt"/>
              </a:rPr>
              <a:t>|</a:t>
            </a:r>
            <a:r>
              <a:rPr lang="en-US" sz="2400">
                <a:solidFill>
                  <a:srgbClr val="4AFF3E"/>
                </a:solidFill>
                <a:latin typeface="Symbol" charset="2"/>
                <a:cs typeface="Symbol" charset="2"/>
              </a:rPr>
              <a:t>∅</a:t>
            </a:r>
            <a:r>
              <a:rPr lang="en-US" sz="2400">
                <a:solidFill>
                  <a:srgbClr val="4AFF3E"/>
                </a:solidFill>
                <a:latin typeface="+mn-lt"/>
              </a:rPr>
              <a:t>)</a:t>
            </a:r>
            <a:endParaRPr lang="en-US" sz="2400" i="1">
              <a:latin typeface="+mn-lt"/>
            </a:endParaRPr>
          </a:p>
          <a:p>
            <a:r>
              <a:rPr lang="en-US" sz="2400" i="1">
                <a:latin typeface="+mn-lt"/>
              </a:rPr>
              <a:t>       W</a:t>
            </a:r>
          </a:p>
          <a:p>
            <a:r>
              <a:rPr lang="en-US" sz="2400">
                <a:latin typeface="+mn-lt"/>
              </a:rPr>
              <a:t>Output     Medium+ Sample</a:t>
            </a:r>
          </a:p>
          <a:p>
            <a:endParaRPr lang="en-US" sz="2400"/>
          </a:p>
        </p:txBody>
      </p:sp>
      <p:cxnSp>
        <p:nvCxnSpPr>
          <p:cNvPr id="47" name="Straight Arrow Connector 46"/>
          <p:cNvCxnSpPr/>
          <p:nvPr/>
        </p:nvCxnSpPr>
        <p:spPr>
          <a:xfrm>
            <a:off x="873760" y="4206240"/>
            <a:ext cx="381000" cy="457200"/>
          </a:xfrm>
          <a:prstGeom prst="straightConnector1">
            <a:avLst/>
          </a:prstGeom>
          <a:ln w="38100" cmpd="sng">
            <a:solidFill>
              <a:schemeClr val="tx1"/>
            </a:solidFill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/>
          <p:nvPr/>
        </p:nvCxnSpPr>
        <p:spPr>
          <a:xfrm flipH="1">
            <a:off x="1483360" y="4170680"/>
            <a:ext cx="304800" cy="533400"/>
          </a:xfrm>
          <a:prstGeom prst="straightConnector1">
            <a:avLst/>
          </a:prstGeom>
          <a:ln w="38100" cmpd="sng">
            <a:solidFill>
              <a:schemeClr val="tx1"/>
            </a:solidFill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>
            <a:off x="5791200" y="2631440"/>
            <a:ext cx="1676400" cy="0"/>
          </a:xfrm>
          <a:prstGeom prst="line">
            <a:avLst/>
          </a:prstGeom>
          <a:ln>
            <a:solidFill>
              <a:schemeClr val="tx1"/>
            </a:solidFill>
            <a:tailEnd type="non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>
            <a:off x="1981200" y="5105400"/>
            <a:ext cx="1676400" cy="0"/>
          </a:xfrm>
          <a:prstGeom prst="line">
            <a:avLst/>
          </a:prstGeom>
          <a:ln>
            <a:solidFill>
              <a:schemeClr val="tx1"/>
            </a:solidFill>
            <a:tailEnd type="non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>
            <a:off x="2057400" y="4343400"/>
            <a:ext cx="1981200" cy="0"/>
          </a:xfrm>
          <a:prstGeom prst="line">
            <a:avLst/>
          </a:prstGeom>
          <a:ln>
            <a:solidFill>
              <a:schemeClr val="tx1"/>
            </a:solidFill>
            <a:tailEnd type="non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/>
          <p:nvPr/>
        </p:nvCxnSpPr>
        <p:spPr>
          <a:xfrm>
            <a:off x="1371600" y="4876800"/>
            <a:ext cx="0" cy="381000"/>
          </a:xfrm>
          <a:prstGeom prst="straightConnector1">
            <a:avLst/>
          </a:prstGeom>
          <a:ln w="38100" cmpd="sng">
            <a:solidFill>
              <a:srgbClr val="FFFFFF"/>
            </a:solidFill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4495800" y="3718560"/>
            <a:ext cx="3962400" cy="2677656"/>
          </a:xfrm>
          <a:prstGeom prst="rect">
            <a:avLst/>
          </a:prstGeom>
          <a:noFill/>
          <a:ln w="38100" cmpd="sng">
            <a:noFill/>
            <a:tailEnd type="none"/>
          </a:ln>
        </p:spPr>
        <p:txBody>
          <a:bodyPr wrap="square" rtlCol="0">
            <a:spAutoFit/>
          </a:bodyPr>
          <a:lstStyle/>
          <a:p>
            <a:r>
              <a:rPr lang="en-US" sz="2400" i="1">
                <a:latin typeface="+mn-lt"/>
              </a:rPr>
              <a:t>X            Y   I</a:t>
            </a:r>
            <a:r>
              <a:rPr lang="en-US" sz="2400" i="1" baseline="-25000">
                <a:latin typeface="+mn-lt"/>
              </a:rPr>
              <a:t>P</a:t>
            </a:r>
            <a:r>
              <a:rPr lang="en-US" sz="2400">
                <a:latin typeface="+mn-lt"/>
              </a:rPr>
              <a:t>(</a:t>
            </a:r>
            <a:r>
              <a:rPr lang="en-US" sz="2400" i="1">
                <a:latin typeface="+mn-lt"/>
              </a:rPr>
              <a:t>W,</a:t>
            </a:r>
            <a:r>
              <a:rPr lang="en-US" sz="2400">
                <a:latin typeface="+mn-lt"/>
              </a:rPr>
              <a:t>{</a:t>
            </a:r>
            <a:r>
              <a:rPr lang="en-US" sz="2400" i="1">
                <a:latin typeface="+mn-lt"/>
              </a:rPr>
              <a:t>X,Y</a:t>
            </a:r>
            <a:r>
              <a:rPr lang="en-US" sz="2400">
                <a:latin typeface="+mn-lt"/>
              </a:rPr>
              <a:t>}</a:t>
            </a:r>
            <a:r>
              <a:rPr lang="en-US" sz="2400" i="1">
                <a:latin typeface="+mn-lt"/>
              </a:rPr>
              <a:t>|</a:t>
            </a:r>
            <a:r>
              <a:rPr lang="en-US" sz="2400">
                <a:latin typeface="+mn-lt"/>
              </a:rPr>
              <a:t>{</a:t>
            </a:r>
            <a:r>
              <a:rPr lang="en-US" sz="2400" i="1">
                <a:latin typeface="+mn-lt"/>
              </a:rPr>
              <a:t>Z</a:t>
            </a:r>
            <a:r>
              <a:rPr lang="en-US" sz="2400">
                <a:latin typeface="+mn-lt"/>
              </a:rPr>
              <a:t>})</a:t>
            </a:r>
          </a:p>
          <a:p>
            <a:r>
              <a:rPr lang="en-US" sz="2400" i="1"/>
              <a:t>                 </a:t>
            </a:r>
            <a:r>
              <a:rPr lang="en-US" sz="2400" i="1">
                <a:solidFill>
                  <a:srgbClr val="4AFF3E"/>
                </a:solidFill>
                <a:latin typeface="+mn-lt"/>
              </a:rPr>
              <a:t>I</a:t>
            </a:r>
            <a:r>
              <a:rPr lang="en-US" sz="2400" i="1" baseline="-25000">
                <a:solidFill>
                  <a:srgbClr val="4AFF3E"/>
                </a:solidFill>
                <a:latin typeface="+mn-lt"/>
              </a:rPr>
              <a:t>P</a:t>
            </a:r>
            <a:r>
              <a:rPr lang="en-US" sz="2400">
                <a:solidFill>
                  <a:srgbClr val="4AFF3E"/>
                </a:solidFill>
                <a:latin typeface="+mn-lt"/>
              </a:rPr>
              <a:t>(</a:t>
            </a:r>
            <a:r>
              <a:rPr lang="en-US" sz="2400" i="1">
                <a:solidFill>
                  <a:srgbClr val="4AFF3E"/>
                </a:solidFill>
                <a:latin typeface="+mn-lt"/>
              </a:rPr>
              <a:t>W,</a:t>
            </a:r>
            <a:r>
              <a:rPr lang="en-US" sz="2400">
                <a:solidFill>
                  <a:srgbClr val="4AFF3E"/>
                </a:solidFill>
                <a:latin typeface="+mn-lt"/>
              </a:rPr>
              <a:t>{</a:t>
            </a:r>
            <a:r>
              <a:rPr lang="en-US" sz="2400" i="1">
                <a:solidFill>
                  <a:srgbClr val="4AFF3E"/>
                </a:solidFill>
                <a:latin typeface="+mn-lt"/>
              </a:rPr>
              <a:t>X,Y</a:t>
            </a:r>
            <a:r>
              <a:rPr lang="en-US" sz="2400">
                <a:solidFill>
                  <a:srgbClr val="4AFF3E"/>
                </a:solidFill>
                <a:latin typeface="+mn-lt"/>
              </a:rPr>
              <a:t>}</a:t>
            </a:r>
            <a:r>
              <a:rPr lang="en-US" sz="2400" i="1">
                <a:solidFill>
                  <a:srgbClr val="4AFF3E"/>
                </a:solidFill>
                <a:latin typeface="+mn-lt"/>
              </a:rPr>
              <a:t>|</a:t>
            </a:r>
            <a:r>
              <a:rPr lang="en-US" sz="2400">
                <a:solidFill>
                  <a:srgbClr val="4AFF3E"/>
                </a:solidFill>
                <a:latin typeface="Symbol" charset="2"/>
                <a:cs typeface="Symbol" charset="2"/>
              </a:rPr>
              <a:t>∅</a:t>
            </a:r>
            <a:r>
              <a:rPr lang="en-US" sz="2400">
                <a:solidFill>
                  <a:srgbClr val="4AFF3E"/>
                </a:solidFill>
                <a:latin typeface="+mn-lt"/>
              </a:rPr>
              <a:t>)</a:t>
            </a:r>
            <a:endParaRPr lang="en-US" sz="2400" i="1">
              <a:solidFill>
                <a:srgbClr val="4AFF3E"/>
              </a:solidFill>
              <a:latin typeface="+mn-lt"/>
            </a:endParaRPr>
          </a:p>
          <a:p>
            <a:r>
              <a:rPr lang="en-US" sz="2400" i="1">
                <a:latin typeface="+mn-lt"/>
              </a:rPr>
              <a:t>        Z          </a:t>
            </a:r>
            <a:r>
              <a:rPr lang="en-US" sz="2400" i="1">
                <a:solidFill>
                  <a:srgbClr val="4AFF3E"/>
                </a:solidFill>
                <a:latin typeface="+mn-lt"/>
              </a:rPr>
              <a:t>I</a:t>
            </a:r>
            <a:r>
              <a:rPr lang="en-US" sz="2400" i="1" baseline="-25000">
                <a:solidFill>
                  <a:srgbClr val="4AFF3E"/>
                </a:solidFill>
                <a:latin typeface="+mn-lt"/>
              </a:rPr>
              <a:t>P</a:t>
            </a:r>
            <a:r>
              <a:rPr lang="en-US" sz="2400">
                <a:solidFill>
                  <a:srgbClr val="4AFF3E"/>
                </a:solidFill>
                <a:latin typeface="+mn-lt"/>
              </a:rPr>
              <a:t>(</a:t>
            </a:r>
            <a:r>
              <a:rPr lang="en-US" sz="2400" i="1">
                <a:solidFill>
                  <a:srgbClr val="4AFF3E"/>
                </a:solidFill>
                <a:latin typeface="+mn-lt"/>
              </a:rPr>
              <a:t>X</a:t>
            </a:r>
            <a:r>
              <a:rPr lang="en-US" sz="2400">
                <a:solidFill>
                  <a:srgbClr val="4AFF3E"/>
                </a:solidFill>
                <a:latin typeface="+mn-lt"/>
              </a:rPr>
              <a:t>,</a:t>
            </a:r>
            <a:r>
              <a:rPr lang="en-US" sz="2400" i="1">
                <a:solidFill>
                  <a:srgbClr val="4AFF3E"/>
                </a:solidFill>
                <a:latin typeface="+mn-lt"/>
              </a:rPr>
              <a:t>Y|</a:t>
            </a:r>
            <a:r>
              <a:rPr lang="en-US" sz="2400">
                <a:solidFill>
                  <a:srgbClr val="4AFF3E"/>
                </a:solidFill>
                <a:latin typeface="Symbol" charset="2"/>
                <a:cs typeface="Symbol" charset="2"/>
              </a:rPr>
              <a:t>∅</a:t>
            </a:r>
            <a:r>
              <a:rPr lang="en-US" sz="2400">
                <a:solidFill>
                  <a:srgbClr val="4AFF3E"/>
                </a:solidFill>
                <a:latin typeface="+mn-lt"/>
              </a:rPr>
              <a:t>)</a:t>
            </a:r>
            <a:endParaRPr lang="en-US" sz="2400" i="1">
              <a:solidFill>
                <a:srgbClr val="4AFF3E"/>
              </a:solidFill>
              <a:latin typeface="+mn-lt"/>
            </a:endParaRPr>
          </a:p>
          <a:p>
            <a:r>
              <a:rPr lang="en-US" sz="2400" i="1">
                <a:solidFill>
                  <a:srgbClr val="4AFF3E"/>
                </a:solidFill>
                <a:latin typeface="+mn-lt"/>
              </a:rPr>
              <a:t>                    I</a:t>
            </a:r>
            <a:r>
              <a:rPr lang="en-US" sz="2400" i="1" baseline="-25000">
                <a:solidFill>
                  <a:srgbClr val="4AFF3E"/>
                </a:solidFill>
                <a:latin typeface="+mn-lt"/>
              </a:rPr>
              <a:t>P</a:t>
            </a:r>
            <a:r>
              <a:rPr lang="en-US" sz="2400">
                <a:solidFill>
                  <a:srgbClr val="4AFF3E"/>
                </a:solidFill>
                <a:latin typeface="+mn-lt"/>
              </a:rPr>
              <a:t>(</a:t>
            </a:r>
            <a:r>
              <a:rPr lang="en-US" sz="2400" i="1">
                <a:solidFill>
                  <a:srgbClr val="4AFF3E"/>
                </a:solidFill>
                <a:latin typeface="+mn-lt"/>
              </a:rPr>
              <a:t>W,</a:t>
            </a:r>
            <a:r>
              <a:rPr lang="en-US" sz="2400">
                <a:solidFill>
                  <a:srgbClr val="4AFF3E"/>
                </a:solidFill>
                <a:latin typeface="+mn-lt"/>
              </a:rPr>
              <a:t>Z</a:t>
            </a:r>
            <a:r>
              <a:rPr lang="en-US" sz="2400" i="1">
                <a:solidFill>
                  <a:srgbClr val="4AFF3E"/>
                </a:solidFill>
                <a:latin typeface="+mn-lt"/>
              </a:rPr>
              <a:t>|</a:t>
            </a:r>
            <a:r>
              <a:rPr lang="en-US" sz="2400">
                <a:solidFill>
                  <a:srgbClr val="4AFF3E"/>
                </a:solidFill>
                <a:latin typeface="Symbol" charset="2"/>
                <a:cs typeface="Symbol" charset="2"/>
              </a:rPr>
              <a:t>∅</a:t>
            </a:r>
            <a:r>
              <a:rPr lang="en-US" sz="2400">
                <a:solidFill>
                  <a:srgbClr val="4AFF3E"/>
                </a:solidFill>
                <a:latin typeface="+mn-lt"/>
              </a:rPr>
              <a:t>)</a:t>
            </a:r>
            <a:endParaRPr lang="en-US" sz="2400" i="1">
              <a:latin typeface="+mn-lt"/>
            </a:endParaRPr>
          </a:p>
          <a:p>
            <a:r>
              <a:rPr lang="en-US" sz="2400" i="1">
                <a:latin typeface="+mn-lt"/>
              </a:rPr>
              <a:t>       W</a:t>
            </a:r>
          </a:p>
          <a:p>
            <a:r>
              <a:rPr lang="en-US" sz="2400">
                <a:latin typeface="+mn-lt"/>
              </a:rPr>
              <a:t>Output     Large Sample</a:t>
            </a:r>
          </a:p>
          <a:p>
            <a:endParaRPr lang="en-US" sz="2400"/>
          </a:p>
        </p:txBody>
      </p:sp>
      <p:cxnSp>
        <p:nvCxnSpPr>
          <p:cNvPr id="33" name="Straight Arrow Connector 32"/>
          <p:cNvCxnSpPr/>
          <p:nvPr/>
        </p:nvCxnSpPr>
        <p:spPr>
          <a:xfrm>
            <a:off x="4759960" y="4191000"/>
            <a:ext cx="381000" cy="457200"/>
          </a:xfrm>
          <a:prstGeom prst="straightConnector1">
            <a:avLst/>
          </a:prstGeom>
          <a:ln w="38100" cmpd="sng">
            <a:solidFill>
              <a:schemeClr val="tx1"/>
            </a:solidFill>
            <a:tailEnd type="non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 flipH="1">
            <a:off x="5369560" y="4155440"/>
            <a:ext cx="304800" cy="533400"/>
          </a:xfrm>
          <a:prstGeom prst="straightConnector1">
            <a:avLst/>
          </a:prstGeom>
          <a:ln w="38100" cmpd="sng">
            <a:solidFill>
              <a:schemeClr val="tx1"/>
            </a:solidFill>
            <a:tailEnd type="non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5867400" y="5090160"/>
            <a:ext cx="1676400" cy="0"/>
          </a:xfrm>
          <a:prstGeom prst="line">
            <a:avLst/>
          </a:prstGeom>
          <a:ln>
            <a:solidFill>
              <a:schemeClr val="tx1"/>
            </a:solidFill>
            <a:tailEnd type="non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>
            <a:off x="5943600" y="4328160"/>
            <a:ext cx="1981200" cy="0"/>
          </a:xfrm>
          <a:prstGeom prst="line">
            <a:avLst/>
          </a:prstGeom>
          <a:ln>
            <a:solidFill>
              <a:schemeClr val="tx1"/>
            </a:solidFill>
            <a:tailEnd type="non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/>
          <p:nvPr/>
        </p:nvCxnSpPr>
        <p:spPr>
          <a:xfrm>
            <a:off x="5257800" y="4861560"/>
            <a:ext cx="0" cy="381000"/>
          </a:xfrm>
          <a:prstGeom prst="straightConnector1">
            <a:avLst/>
          </a:prstGeom>
          <a:ln w="38100" cmpd="sng">
            <a:solidFill>
              <a:srgbClr val="FFFFFF"/>
            </a:solidFill>
            <a:tailEnd type="non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 flipV="1">
            <a:off x="5974080" y="4648200"/>
            <a:ext cx="1493520" cy="35560"/>
          </a:xfrm>
          <a:prstGeom prst="line">
            <a:avLst/>
          </a:prstGeom>
          <a:ln>
            <a:solidFill>
              <a:schemeClr val="tx1"/>
            </a:solidFill>
            <a:tailEnd type="non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/>
          <p:cNvCxnSpPr/>
          <p:nvPr/>
        </p:nvCxnSpPr>
        <p:spPr>
          <a:xfrm flipH="1">
            <a:off x="4876800" y="3962400"/>
            <a:ext cx="685800" cy="0"/>
          </a:xfrm>
          <a:prstGeom prst="straightConnector1">
            <a:avLst/>
          </a:prstGeom>
          <a:ln w="38100" cmpd="sng">
            <a:solidFill>
              <a:srgbClr val="FFFFFF"/>
            </a:solidFill>
            <a:tailEnd type="non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614990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F3DEB5F1-4E7E-4F87-BE7D-A2036F1D261E}" type="slidenum">
              <a:rPr lang="en-US" altLang="en-US" smtClean="0"/>
              <a:pPr/>
              <a:t>14</a:t>
            </a:fld>
            <a:endParaRPr lang="en-US" alt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Desired Behavior as Sample Size Grows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609600" y="1295400"/>
            <a:ext cx="38100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>
                <a:latin typeface="+mn-lt"/>
              </a:rPr>
              <a:t>X            Y   I</a:t>
            </a:r>
            <a:r>
              <a:rPr lang="en-US" sz="2400" i="1" baseline="-25000">
                <a:latin typeface="+mn-lt"/>
              </a:rPr>
              <a:t>P</a:t>
            </a:r>
            <a:r>
              <a:rPr lang="en-US" sz="2400">
                <a:latin typeface="+mn-lt"/>
              </a:rPr>
              <a:t>(</a:t>
            </a:r>
            <a:r>
              <a:rPr lang="en-US" sz="2400" i="1">
                <a:latin typeface="+mn-lt"/>
              </a:rPr>
              <a:t>W,</a:t>
            </a:r>
            <a:r>
              <a:rPr lang="en-US" sz="2400">
                <a:latin typeface="+mn-lt"/>
              </a:rPr>
              <a:t>{</a:t>
            </a:r>
            <a:r>
              <a:rPr lang="en-US" sz="2400" i="1">
                <a:latin typeface="+mn-lt"/>
              </a:rPr>
              <a:t>X,Y</a:t>
            </a:r>
            <a:r>
              <a:rPr lang="en-US" sz="2400">
                <a:latin typeface="+mn-lt"/>
              </a:rPr>
              <a:t>}</a:t>
            </a:r>
            <a:r>
              <a:rPr lang="en-US" sz="2400" i="1">
                <a:latin typeface="+mn-lt"/>
              </a:rPr>
              <a:t>|Z</a:t>
            </a:r>
            <a:r>
              <a:rPr lang="en-US" sz="2400">
                <a:latin typeface="+mn-lt"/>
              </a:rPr>
              <a:t>)</a:t>
            </a:r>
          </a:p>
          <a:p>
            <a:r>
              <a:rPr lang="en-US" sz="2400" i="1"/>
              <a:t>                 </a:t>
            </a:r>
            <a:r>
              <a:rPr lang="en-US" sz="2400" i="1">
                <a:solidFill>
                  <a:srgbClr val="4AFF3E"/>
                </a:solidFill>
                <a:latin typeface="+mn-lt"/>
              </a:rPr>
              <a:t>I</a:t>
            </a:r>
            <a:r>
              <a:rPr lang="en-US" sz="2400" i="1" baseline="-25000">
                <a:solidFill>
                  <a:srgbClr val="4AFF3E"/>
                </a:solidFill>
                <a:latin typeface="+mn-lt"/>
              </a:rPr>
              <a:t>P</a:t>
            </a:r>
            <a:r>
              <a:rPr lang="en-US" sz="2400">
                <a:solidFill>
                  <a:srgbClr val="4AFF3E"/>
                </a:solidFill>
                <a:latin typeface="+mn-lt"/>
              </a:rPr>
              <a:t>(</a:t>
            </a:r>
            <a:r>
              <a:rPr lang="en-US" sz="2400" i="1">
                <a:solidFill>
                  <a:srgbClr val="4AFF3E"/>
                </a:solidFill>
                <a:latin typeface="+mn-lt"/>
              </a:rPr>
              <a:t>W,</a:t>
            </a:r>
            <a:r>
              <a:rPr lang="en-US" sz="2400">
                <a:solidFill>
                  <a:srgbClr val="4AFF3E"/>
                </a:solidFill>
                <a:latin typeface="+mn-lt"/>
              </a:rPr>
              <a:t>{</a:t>
            </a:r>
            <a:r>
              <a:rPr lang="en-US" sz="2400" i="1">
                <a:solidFill>
                  <a:srgbClr val="4AFF3E"/>
                </a:solidFill>
                <a:latin typeface="+mn-lt"/>
              </a:rPr>
              <a:t>X,Y</a:t>
            </a:r>
            <a:r>
              <a:rPr lang="en-US" sz="2400">
                <a:solidFill>
                  <a:srgbClr val="4AFF3E"/>
                </a:solidFill>
                <a:latin typeface="+mn-lt"/>
              </a:rPr>
              <a:t>}</a:t>
            </a:r>
            <a:r>
              <a:rPr lang="en-US" sz="2400" i="1">
                <a:solidFill>
                  <a:srgbClr val="4AFF3E"/>
                </a:solidFill>
                <a:latin typeface="+mn-lt"/>
              </a:rPr>
              <a:t>|</a:t>
            </a:r>
            <a:r>
              <a:rPr lang="en-US" sz="2400">
                <a:solidFill>
                  <a:srgbClr val="4AFF3E"/>
                </a:solidFill>
                <a:latin typeface="Symbol" charset="2"/>
                <a:cs typeface="Symbol" charset="2"/>
              </a:rPr>
              <a:t>∅</a:t>
            </a:r>
            <a:r>
              <a:rPr lang="en-US" sz="2400">
                <a:solidFill>
                  <a:srgbClr val="4AFF3E"/>
                </a:solidFill>
                <a:latin typeface="+mn-lt"/>
              </a:rPr>
              <a:t>)</a:t>
            </a:r>
            <a:endParaRPr lang="en-US" sz="2400" i="1">
              <a:solidFill>
                <a:srgbClr val="4AFF3E"/>
              </a:solidFill>
              <a:latin typeface="+mn-lt"/>
            </a:endParaRPr>
          </a:p>
          <a:p>
            <a:r>
              <a:rPr lang="en-US" sz="2400" i="1">
                <a:latin typeface="+mn-lt"/>
              </a:rPr>
              <a:t>        Z          </a:t>
            </a:r>
            <a:r>
              <a:rPr lang="en-US" sz="2400" i="1">
                <a:solidFill>
                  <a:srgbClr val="4AFF3E"/>
                </a:solidFill>
                <a:latin typeface="+mn-lt"/>
              </a:rPr>
              <a:t>I</a:t>
            </a:r>
            <a:r>
              <a:rPr lang="en-US" sz="2400" i="1" baseline="-25000">
                <a:solidFill>
                  <a:srgbClr val="4AFF3E"/>
                </a:solidFill>
                <a:latin typeface="+mn-lt"/>
              </a:rPr>
              <a:t>P</a:t>
            </a:r>
            <a:r>
              <a:rPr lang="en-US" sz="2400">
                <a:solidFill>
                  <a:srgbClr val="4AFF3E"/>
                </a:solidFill>
                <a:latin typeface="+mn-lt"/>
              </a:rPr>
              <a:t>(</a:t>
            </a:r>
            <a:r>
              <a:rPr lang="en-US" sz="2400" i="1">
                <a:solidFill>
                  <a:srgbClr val="4AFF3E"/>
                </a:solidFill>
                <a:latin typeface="+mn-lt"/>
              </a:rPr>
              <a:t>X</a:t>
            </a:r>
            <a:r>
              <a:rPr lang="en-US" sz="2400">
                <a:solidFill>
                  <a:srgbClr val="4AFF3E"/>
                </a:solidFill>
                <a:latin typeface="+mn-lt"/>
              </a:rPr>
              <a:t>,</a:t>
            </a:r>
            <a:r>
              <a:rPr lang="en-US" sz="2400" i="1">
                <a:solidFill>
                  <a:srgbClr val="4AFF3E"/>
                </a:solidFill>
                <a:latin typeface="+mn-lt"/>
              </a:rPr>
              <a:t>Y|</a:t>
            </a:r>
            <a:r>
              <a:rPr lang="en-US" sz="2400">
                <a:solidFill>
                  <a:srgbClr val="4AFF3E"/>
                </a:solidFill>
                <a:latin typeface="Symbol" charset="2"/>
                <a:cs typeface="Symbol" charset="2"/>
              </a:rPr>
              <a:t>∅</a:t>
            </a:r>
            <a:r>
              <a:rPr lang="en-US" sz="2400">
                <a:solidFill>
                  <a:srgbClr val="4AFF3E"/>
                </a:solidFill>
                <a:latin typeface="+mn-lt"/>
              </a:rPr>
              <a:t>)</a:t>
            </a:r>
            <a:endParaRPr lang="en-US" sz="2400" i="1">
              <a:solidFill>
                <a:srgbClr val="4AFF3E"/>
              </a:solidFill>
              <a:latin typeface="+mn-lt"/>
            </a:endParaRPr>
          </a:p>
          <a:p>
            <a:r>
              <a:rPr lang="en-US" sz="2400" i="1">
                <a:solidFill>
                  <a:srgbClr val="4AFF3E"/>
                </a:solidFill>
                <a:latin typeface="+mn-lt"/>
              </a:rPr>
              <a:t>                    I</a:t>
            </a:r>
            <a:r>
              <a:rPr lang="en-US" sz="2400" i="1" baseline="-25000">
                <a:solidFill>
                  <a:srgbClr val="4AFF3E"/>
                </a:solidFill>
                <a:latin typeface="+mn-lt"/>
              </a:rPr>
              <a:t>P</a:t>
            </a:r>
            <a:r>
              <a:rPr lang="en-US" sz="2400">
                <a:solidFill>
                  <a:srgbClr val="4AFF3E"/>
                </a:solidFill>
                <a:latin typeface="+mn-lt"/>
              </a:rPr>
              <a:t>(</a:t>
            </a:r>
            <a:r>
              <a:rPr lang="en-US" sz="2400" i="1">
                <a:solidFill>
                  <a:srgbClr val="4AFF3E"/>
                </a:solidFill>
                <a:latin typeface="+mn-lt"/>
              </a:rPr>
              <a:t>W,</a:t>
            </a:r>
            <a:r>
              <a:rPr lang="en-US" sz="2400">
                <a:solidFill>
                  <a:srgbClr val="4AFF3E"/>
                </a:solidFill>
                <a:latin typeface="+mn-lt"/>
              </a:rPr>
              <a:t>Z</a:t>
            </a:r>
            <a:r>
              <a:rPr lang="en-US" sz="2400" i="1">
                <a:solidFill>
                  <a:srgbClr val="4AFF3E"/>
                </a:solidFill>
                <a:latin typeface="+mn-lt"/>
              </a:rPr>
              <a:t>|</a:t>
            </a:r>
            <a:r>
              <a:rPr lang="en-US" sz="2400">
                <a:solidFill>
                  <a:srgbClr val="4AFF3E"/>
                </a:solidFill>
                <a:latin typeface="Symbol" charset="2"/>
                <a:cs typeface="Symbol" charset="2"/>
              </a:rPr>
              <a:t>∅</a:t>
            </a:r>
            <a:r>
              <a:rPr lang="en-US" sz="2400">
                <a:solidFill>
                  <a:srgbClr val="4AFF3E"/>
                </a:solidFill>
                <a:latin typeface="+mn-lt"/>
              </a:rPr>
              <a:t>)</a:t>
            </a:r>
            <a:endParaRPr lang="en-US" sz="2400" i="1">
              <a:latin typeface="+mn-lt"/>
            </a:endParaRPr>
          </a:p>
          <a:p>
            <a:r>
              <a:rPr lang="en-US" sz="2400" i="1">
                <a:latin typeface="+mn-lt"/>
              </a:rPr>
              <a:t>       W</a:t>
            </a:r>
          </a:p>
          <a:p>
            <a:r>
              <a:rPr lang="en-US" sz="2400">
                <a:latin typeface="+mn-lt"/>
              </a:rPr>
              <a:t>Output     Small Sample</a:t>
            </a:r>
          </a:p>
          <a:p>
            <a:endParaRPr lang="en-US" sz="2400"/>
          </a:p>
        </p:txBody>
      </p:sp>
      <p:cxnSp>
        <p:nvCxnSpPr>
          <p:cNvPr id="36" name="Straight Arrow Connector 35"/>
          <p:cNvCxnSpPr/>
          <p:nvPr/>
        </p:nvCxnSpPr>
        <p:spPr>
          <a:xfrm>
            <a:off x="873760" y="1767840"/>
            <a:ext cx="381000" cy="457200"/>
          </a:xfrm>
          <a:prstGeom prst="straightConnector1">
            <a:avLst/>
          </a:prstGeom>
          <a:ln w="38100" cmpd="sng">
            <a:solidFill>
              <a:schemeClr val="tx1"/>
            </a:solidFill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/>
          <p:nvPr/>
        </p:nvCxnSpPr>
        <p:spPr>
          <a:xfrm flipH="1">
            <a:off x="1483360" y="1732280"/>
            <a:ext cx="304800" cy="533400"/>
          </a:xfrm>
          <a:prstGeom prst="straightConnector1">
            <a:avLst/>
          </a:prstGeom>
          <a:ln w="38100" cmpd="sng">
            <a:solidFill>
              <a:schemeClr val="tx1"/>
            </a:solidFill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4343400" y="1284744"/>
            <a:ext cx="39624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>
                <a:latin typeface="+mn-lt"/>
              </a:rPr>
              <a:t>X            Y   I</a:t>
            </a:r>
            <a:r>
              <a:rPr lang="en-US" sz="2400" i="1" baseline="-25000">
                <a:latin typeface="+mn-lt"/>
              </a:rPr>
              <a:t>P</a:t>
            </a:r>
            <a:r>
              <a:rPr lang="en-US" sz="2400">
                <a:latin typeface="+mn-lt"/>
              </a:rPr>
              <a:t>(</a:t>
            </a:r>
            <a:r>
              <a:rPr lang="en-US" sz="2400" i="1">
                <a:latin typeface="+mn-lt"/>
              </a:rPr>
              <a:t>W,</a:t>
            </a:r>
            <a:r>
              <a:rPr lang="en-US" sz="2400">
                <a:latin typeface="+mn-lt"/>
              </a:rPr>
              <a:t>{</a:t>
            </a:r>
            <a:r>
              <a:rPr lang="en-US" sz="2400" i="1">
                <a:latin typeface="+mn-lt"/>
              </a:rPr>
              <a:t>X,Y</a:t>
            </a:r>
            <a:r>
              <a:rPr lang="en-US" sz="2400">
                <a:latin typeface="+mn-lt"/>
              </a:rPr>
              <a:t>}</a:t>
            </a:r>
            <a:r>
              <a:rPr lang="en-US" sz="2400" i="1">
                <a:latin typeface="+mn-lt"/>
              </a:rPr>
              <a:t>|Z</a:t>
            </a:r>
            <a:r>
              <a:rPr lang="en-US" sz="2400">
                <a:latin typeface="+mn-lt"/>
              </a:rPr>
              <a:t>)</a:t>
            </a:r>
          </a:p>
          <a:p>
            <a:r>
              <a:rPr lang="en-US" sz="2400" i="1">
                <a:latin typeface="+mn-lt"/>
              </a:rPr>
              <a:t>                    </a:t>
            </a:r>
            <a:r>
              <a:rPr lang="en-US" sz="2400" i="1">
                <a:solidFill>
                  <a:srgbClr val="4AFF3E"/>
                </a:solidFill>
                <a:latin typeface="+mn-lt"/>
              </a:rPr>
              <a:t>I</a:t>
            </a:r>
            <a:r>
              <a:rPr lang="en-US" sz="2400" i="1" baseline="-25000">
                <a:solidFill>
                  <a:srgbClr val="4AFF3E"/>
                </a:solidFill>
                <a:latin typeface="+mn-lt"/>
              </a:rPr>
              <a:t>P</a:t>
            </a:r>
            <a:r>
              <a:rPr lang="en-US" sz="2400">
                <a:solidFill>
                  <a:srgbClr val="4AFF3E"/>
                </a:solidFill>
                <a:latin typeface="+mn-lt"/>
              </a:rPr>
              <a:t>(</a:t>
            </a:r>
            <a:r>
              <a:rPr lang="en-US" sz="2400" i="1">
                <a:solidFill>
                  <a:srgbClr val="4AFF3E"/>
                </a:solidFill>
                <a:latin typeface="+mn-lt"/>
              </a:rPr>
              <a:t>W,</a:t>
            </a:r>
            <a:r>
              <a:rPr lang="en-US" sz="2400">
                <a:solidFill>
                  <a:srgbClr val="4AFF3E"/>
                </a:solidFill>
                <a:latin typeface="+mn-lt"/>
              </a:rPr>
              <a:t>{</a:t>
            </a:r>
            <a:r>
              <a:rPr lang="en-US" sz="2400" i="1">
                <a:solidFill>
                  <a:srgbClr val="4AFF3E"/>
                </a:solidFill>
                <a:latin typeface="+mn-lt"/>
              </a:rPr>
              <a:t>X,Y</a:t>
            </a:r>
            <a:r>
              <a:rPr lang="en-US" sz="2400">
                <a:solidFill>
                  <a:srgbClr val="4AFF3E"/>
                </a:solidFill>
                <a:latin typeface="+mn-lt"/>
              </a:rPr>
              <a:t>}</a:t>
            </a:r>
            <a:r>
              <a:rPr lang="en-US" sz="2400" i="1">
                <a:solidFill>
                  <a:srgbClr val="4AFF3E"/>
                </a:solidFill>
                <a:latin typeface="+mn-lt"/>
              </a:rPr>
              <a:t>|</a:t>
            </a:r>
            <a:r>
              <a:rPr lang="en-US" sz="2400">
                <a:solidFill>
                  <a:srgbClr val="4AFF3E"/>
                </a:solidFill>
                <a:latin typeface="Symbol" charset="2"/>
                <a:cs typeface="Symbol" charset="2"/>
              </a:rPr>
              <a:t>∅</a:t>
            </a:r>
            <a:r>
              <a:rPr lang="en-US" sz="2400">
                <a:solidFill>
                  <a:srgbClr val="4AFF3E"/>
                </a:solidFill>
                <a:latin typeface="+mn-lt"/>
              </a:rPr>
              <a:t>)</a:t>
            </a:r>
            <a:endParaRPr lang="en-US" sz="2400" i="1">
              <a:solidFill>
                <a:srgbClr val="4AFF3E"/>
              </a:solidFill>
              <a:latin typeface="+mn-lt"/>
            </a:endParaRPr>
          </a:p>
          <a:p>
            <a:r>
              <a:rPr lang="en-US" sz="2400" i="1">
                <a:latin typeface="+mn-lt"/>
              </a:rPr>
              <a:t>        Z          </a:t>
            </a:r>
            <a:r>
              <a:rPr lang="en-US" sz="2400" i="1">
                <a:solidFill>
                  <a:srgbClr val="4AFF3E"/>
                </a:solidFill>
                <a:latin typeface="+mn-lt"/>
              </a:rPr>
              <a:t>I</a:t>
            </a:r>
            <a:r>
              <a:rPr lang="en-US" sz="2400" i="1" baseline="-25000">
                <a:solidFill>
                  <a:srgbClr val="4AFF3E"/>
                </a:solidFill>
                <a:latin typeface="+mn-lt"/>
              </a:rPr>
              <a:t>P</a:t>
            </a:r>
            <a:r>
              <a:rPr lang="en-US" sz="2400">
                <a:solidFill>
                  <a:srgbClr val="4AFF3E"/>
                </a:solidFill>
                <a:latin typeface="+mn-lt"/>
              </a:rPr>
              <a:t>(</a:t>
            </a:r>
            <a:r>
              <a:rPr lang="en-US" sz="2400" i="1">
                <a:solidFill>
                  <a:srgbClr val="4AFF3E"/>
                </a:solidFill>
                <a:latin typeface="+mn-lt"/>
              </a:rPr>
              <a:t>X</a:t>
            </a:r>
            <a:r>
              <a:rPr lang="en-US" sz="2400">
                <a:solidFill>
                  <a:srgbClr val="4AFF3E"/>
                </a:solidFill>
                <a:latin typeface="+mn-lt"/>
              </a:rPr>
              <a:t>,</a:t>
            </a:r>
            <a:r>
              <a:rPr lang="en-US" sz="2400" i="1">
                <a:solidFill>
                  <a:srgbClr val="4AFF3E"/>
                </a:solidFill>
                <a:latin typeface="+mn-lt"/>
              </a:rPr>
              <a:t>Y|</a:t>
            </a:r>
            <a:r>
              <a:rPr lang="en-US" sz="2400">
                <a:solidFill>
                  <a:srgbClr val="4AFF3E"/>
                </a:solidFill>
                <a:latin typeface="Symbol" charset="2"/>
                <a:cs typeface="Symbol" charset="2"/>
              </a:rPr>
              <a:t>∅</a:t>
            </a:r>
            <a:r>
              <a:rPr lang="en-US" sz="2400">
                <a:solidFill>
                  <a:srgbClr val="4AFF3E"/>
                </a:solidFill>
                <a:latin typeface="+mn-lt"/>
              </a:rPr>
              <a:t>)</a:t>
            </a:r>
            <a:endParaRPr lang="en-US" sz="2400" i="1">
              <a:solidFill>
                <a:srgbClr val="4AFF3E"/>
              </a:solidFill>
              <a:latin typeface="+mn-lt"/>
            </a:endParaRPr>
          </a:p>
          <a:p>
            <a:r>
              <a:rPr lang="en-US" sz="2400" i="1">
                <a:solidFill>
                  <a:srgbClr val="4AFF3E"/>
                </a:solidFill>
                <a:latin typeface="+mn-lt"/>
              </a:rPr>
              <a:t>                    I</a:t>
            </a:r>
            <a:r>
              <a:rPr lang="en-US" sz="2400" i="1" baseline="-25000">
                <a:solidFill>
                  <a:srgbClr val="4AFF3E"/>
                </a:solidFill>
                <a:latin typeface="+mn-lt"/>
              </a:rPr>
              <a:t>P</a:t>
            </a:r>
            <a:r>
              <a:rPr lang="en-US" sz="2400">
                <a:solidFill>
                  <a:srgbClr val="4AFF3E"/>
                </a:solidFill>
                <a:latin typeface="+mn-lt"/>
              </a:rPr>
              <a:t>(</a:t>
            </a:r>
            <a:r>
              <a:rPr lang="en-US" sz="2400" i="1">
                <a:solidFill>
                  <a:srgbClr val="4AFF3E"/>
                </a:solidFill>
                <a:latin typeface="+mn-lt"/>
              </a:rPr>
              <a:t>W,</a:t>
            </a:r>
            <a:r>
              <a:rPr lang="en-US" sz="2400">
                <a:solidFill>
                  <a:srgbClr val="4AFF3E"/>
                </a:solidFill>
                <a:latin typeface="+mn-lt"/>
              </a:rPr>
              <a:t>Z</a:t>
            </a:r>
            <a:r>
              <a:rPr lang="en-US" sz="2400" i="1">
                <a:solidFill>
                  <a:srgbClr val="4AFF3E"/>
                </a:solidFill>
                <a:latin typeface="+mn-lt"/>
              </a:rPr>
              <a:t>|</a:t>
            </a:r>
            <a:r>
              <a:rPr lang="en-US" sz="2400">
                <a:solidFill>
                  <a:srgbClr val="4AFF3E"/>
                </a:solidFill>
                <a:latin typeface="Symbol" charset="2"/>
                <a:cs typeface="Symbol" charset="2"/>
              </a:rPr>
              <a:t>∅</a:t>
            </a:r>
            <a:r>
              <a:rPr lang="en-US" sz="2400">
                <a:solidFill>
                  <a:srgbClr val="4AFF3E"/>
                </a:solidFill>
                <a:latin typeface="+mn-lt"/>
              </a:rPr>
              <a:t>)</a:t>
            </a:r>
            <a:endParaRPr lang="en-US" sz="2400" i="1">
              <a:latin typeface="+mn-lt"/>
            </a:endParaRPr>
          </a:p>
          <a:p>
            <a:r>
              <a:rPr lang="en-US" sz="2400" i="1">
                <a:latin typeface="+mn-lt"/>
              </a:rPr>
              <a:t>       W</a:t>
            </a:r>
          </a:p>
          <a:p>
            <a:r>
              <a:rPr lang="en-US" sz="2400">
                <a:latin typeface="+mn-lt"/>
              </a:rPr>
              <a:t>Output     Medium-  Sample</a:t>
            </a:r>
          </a:p>
          <a:p>
            <a:endParaRPr lang="en-US" sz="2400"/>
          </a:p>
        </p:txBody>
      </p:sp>
      <p:cxnSp>
        <p:nvCxnSpPr>
          <p:cNvPr id="41" name="Straight Arrow Connector 40"/>
          <p:cNvCxnSpPr/>
          <p:nvPr/>
        </p:nvCxnSpPr>
        <p:spPr>
          <a:xfrm>
            <a:off x="4607560" y="1757184"/>
            <a:ext cx="381000" cy="457200"/>
          </a:xfrm>
          <a:prstGeom prst="straightConnector1">
            <a:avLst/>
          </a:prstGeom>
          <a:ln w="38100" cmpd="sng">
            <a:solidFill>
              <a:schemeClr val="tx1"/>
            </a:solidFill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/>
          <p:nvPr/>
        </p:nvCxnSpPr>
        <p:spPr>
          <a:xfrm flipH="1">
            <a:off x="5217160" y="1721624"/>
            <a:ext cx="304800" cy="533400"/>
          </a:xfrm>
          <a:prstGeom prst="straightConnector1">
            <a:avLst/>
          </a:prstGeom>
          <a:ln w="38100" cmpd="sng">
            <a:solidFill>
              <a:schemeClr val="tx1"/>
            </a:solidFill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/>
          <p:nvPr/>
        </p:nvCxnSpPr>
        <p:spPr>
          <a:xfrm flipV="1">
            <a:off x="5105400" y="2402840"/>
            <a:ext cx="0" cy="381000"/>
          </a:xfrm>
          <a:prstGeom prst="straightConnector1">
            <a:avLst/>
          </a:prstGeom>
          <a:ln>
            <a:solidFill>
              <a:srgbClr val="FFFFFF"/>
            </a:solidFill>
            <a:tailEnd type="non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609600" y="3733800"/>
            <a:ext cx="39624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>
                <a:latin typeface="+mn-lt"/>
              </a:rPr>
              <a:t>X            Y   I</a:t>
            </a:r>
            <a:r>
              <a:rPr lang="en-US" sz="2400" i="1" baseline="-25000">
                <a:latin typeface="+mn-lt"/>
              </a:rPr>
              <a:t>P</a:t>
            </a:r>
            <a:r>
              <a:rPr lang="en-US" sz="2400">
                <a:latin typeface="+mn-lt"/>
              </a:rPr>
              <a:t>(</a:t>
            </a:r>
            <a:r>
              <a:rPr lang="en-US" sz="2400" i="1">
                <a:latin typeface="+mn-lt"/>
              </a:rPr>
              <a:t>W,</a:t>
            </a:r>
            <a:r>
              <a:rPr lang="en-US" sz="2400">
                <a:latin typeface="+mn-lt"/>
              </a:rPr>
              <a:t>{</a:t>
            </a:r>
            <a:r>
              <a:rPr lang="en-US" sz="2400" i="1">
                <a:latin typeface="+mn-lt"/>
              </a:rPr>
              <a:t>X,Y</a:t>
            </a:r>
            <a:r>
              <a:rPr lang="en-US" sz="2400">
                <a:latin typeface="+mn-lt"/>
              </a:rPr>
              <a:t>}</a:t>
            </a:r>
            <a:r>
              <a:rPr lang="en-US" sz="2400" i="1">
                <a:latin typeface="+mn-lt"/>
              </a:rPr>
              <a:t>|</a:t>
            </a:r>
            <a:r>
              <a:rPr lang="en-US" sz="2400">
                <a:latin typeface="+mn-lt"/>
              </a:rPr>
              <a:t>{</a:t>
            </a:r>
            <a:r>
              <a:rPr lang="en-US" sz="2400" i="1">
                <a:latin typeface="+mn-lt"/>
              </a:rPr>
              <a:t>Z</a:t>
            </a:r>
            <a:r>
              <a:rPr lang="en-US" sz="2400">
                <a:latin typeface="+mn-lt"/>
              </a:rPr>
              <a:t>})</a:t>
            </a:r>
          </a:p>
          <a:p>
            <a:r>
              <a:rPr lang="en-US" sz="2400" i="1"/>
              <a:t>                 </a:t>
            </a:r>
            <a:r>
              <a:rPr lang="en-US" sz="2400" i="1">
                <a:solidFill>
                  <a:srgbClr val="4AFF3E"/>
                </a:solidFill>
                <a:latin typeface="+mn-lt"/>
              </a:rPr>
              <a:t>I</a:t>
            </a:r>
            <a:r>
              <a:rPr lang="en-US" sz="2400" i="1" baseline="-25000">
                <a:solidFill>
                  <a:srgbClr val="4AFF3E"/>
                </a:solidFill>
                <a:latin typeface="+mn-lt"/>
              </a:rPr>
              <a:t>P</a:t>
            </a:r>
            <a:r>
              <a:rPr lang="en-US" sz="2400">
                <a:solidFill>
                  <a:srgbClr val="4AFF3E"/>
                </a:solidFill>
                <a:latin typeface="+mn-lt"/>
              </a:rPr>
              <a:t>(</a:t>
            </a:r>
            <a:r>
              <a:rPr lang="en-US" sz="2400" i="1">
                <a:solidFill>
                  <a:srgbClr val="4AFF3E"/>
                </a:solidFill>
                <a:latin typeface="+mn-lt"/>
              </a:rPr>
              <a:t>W,</a:t>
            </a:r>
            <a:r>
              <a:rPr lang="en-US" sz="2400">
                <a:solidFill>
                  <a:srgbClr val="4AFF3E"/>
                </a:solidFill>
                <a:latin typeface="+mn-lt"/>
              </a:rPr>
              <a:t>{</a:t>
            </a:r>
            <a:r>
              <a:rPr lang="en-US" sz="2400" i="1">
                <a:solidFill>
                  <a:srgbClr val="4AFF3E"/>
                </a:solidFill>
                <a:latin typeface="+mn-lt"/>
              </a:rPr>
              <a:t>X,Y</a:t>
            </a:r>
            <a:r>
              <a:rPr lang="en-US" sz="2400">
                <a:solidFill>
                  <a:srgbClr val="4AFF3E"/>
                </a:solidFill>
                <a:latin typeface="+mn-lt"/>
              </a:rPr>
              <a:t>}</a:t>
            </a:r>
            <a:r>
              <a:rPr lang="en-US" sz="2400" i="1">
                <a:solidFill>
                  <a:srgbClr val="4AFF3E"/>
                </a:solidFill>
                <a:latin typeface="+mn-lt"/>
              </a:rPr>
              <a:t>|</a:t>
            </a:r>
            <a:r>
              <a:rPr lang="en-US" sz="2400">
                <a:solidFill>
                  <a:srgbClr val="4AFF3E"/>
                </a:solidFill>
                <a:latin typeface="Symbol" charset="2"/>
                <a:cs typeface="Symbol" charset="2"/>
              </a:rPr>
              <a:t>∅</a:t>
            </a:r>
            <a:r>
              <a:rPr lang="en-US" sz="2400">
                <a:solidFill>
                  <a:srgbClr val="4AFF3E"/>
                </a:solidFill>
                <a:latin typeface="+mn-lt"/>
              </a:rPr>
              <a:t>)</a:t>
            </a:r>
            <a:endParaRPr lang="en-US" sz="2400" i="1">
              <a:solidFill>
                <a:srgbClr val="4AFF3E"/>
              </a:solidFill>
              <a:latin typeface="+mn-lt"/>
            </a:endParaRPr>
          </a:p>
          <a:p>
            <a:r>
              <a:rPr lang="en-US" sz="2400" i="1">
                <a:latin typeface="+mn-lt"/>
              </a:rPr>
              <a:t>        Z          </a:t>
            </a:r>
            <a:r>
              <a:rPr lang="en-US" sz="2400" i="1">
                <a:solidFill>
                  <a:srgbClr val="4AFF3E"/>
                </a:solidFill>
                <a:latin typeface="+mn-lt"/>
              </a:rPr>
              <a:t>I</a:t>
            </a:r>
            <a:r>
              <a:rPr lang="en-US" sz="2400" i="1" baseline="-25000">
                <a:solidFill>
                  <a:srgbClr val="4AFF3E"/>
                </a:solidFill>
                <a:latin typeface="+mn-lt"/>
              </a:rPr>
              <a:t>P</a:t>
            </a:r>
            <a:r>
              <a:rPr lang="en-US" sz="2400">
                <a:solidFill>
                  <a:srgbClr val="4AFF3E"/>
                </a:solidFill>
                <a:latin typeface="+mn-lt"/>
              </a:rPr>
              <a:t>(</a:t>
            </a:r>
            <a:r>
              <a:rPr lang="en-US" sz="2400" i="1">
                <a:solidFill>
                  <a:srgbClr val="4AFF3E"/>
                </a:solidFill>
                <a:latin typeface="+mn-lt"/>
              </a:rPr>
              <a:t>X</a:t>
            </a:r>
            <a:r>
              <a:rPr lang="en-US" sz="2400">
                <a:solidFill>
                  <a:srgbClr val="4AFF3E"/>
                </a:solidFill>
                <a:latin typeface="+mn-lt"/>
              </a:rPr>
              <a:t>,</a:t>
            </a:r>
            <a:r>
              <a:rPr lang="en-US" sz="2400" i="1">
                <a:solidFill>
                  <a:srgbClr val="4AFF3E"/>
                </a:solidFill>
                <a:latin typeface="+mn-lt"/>
              </a:rPr>
              <a:t>Y|</a:t>
            </a:r>
            <a:r>
              <a:rPr lang="en-US" sz="2400">
                <a:solidFill>
                  <a:srgbClr val="4AFF3E"/>
                </a:solidFill>
                <a:latin typeface="Symbol" charset="2"/>
                <a:cs typeface="Symbol" charset="2"/>
              </a:rPr>
              <a:t>∅</a:t>
            </a:r>
            <a:r>
              <a:rPr lang="en-US" sz="2400">
                <a:solidFill>
                  <a:srgbClr val="4AFF3E"/>
                </a:solidFill>
                <a:latin typeface="+mn-lt"/>
              </a:rPr>
              <a:t>)</a:t>
            </a:r>
            <a:endParaRPr lang="en-US" sz="2400" i="1">
              <a:solidFill>
                <a:srgbClr val="4AFF3E"/>
              </a:solidFill>
              <a:latin typeface="+mn-lt"/>
            </a:endParaRPr>
          </a:p>
          <a:p>
            <a:r>
              <a:rPr lang="en-US" sz="2400" i="1">
                <a:solidFill>
                  <a:srgbClr val="4AFF3E"/>
                </a:solidFill>
                <a:latin typeface="+mn-lt"/>
              </a:rPr>
              <a:t>                    I</a:t>
            </a:r>
            <a:r>
              <a:rPr lang="en-US" sz="2400" i="1" baseline="-25000">
                <a:solidFill>
                  <a:srgbClr val="4AFF3E"/>
                </a:solidFill>
                <a:latin typeface="+mn-lt"/>
              </a:rPr>
              <a:t>P</a:t>
            </a:r>
            <a:r>
              <a:rPr lang="en-US" sz="2400">
                <a:solidFill>
                  <a:srgbClr val="4AFF3E"/>
                </a:solidFill>
                <a:latin typeface="+mn-lt"/>
              </a:rPr>
              <a:t>(</a:t>
            </a:r>
            <a:r>
              <a:rPr lang="en-US" sz="2400" i="1">
                <a:solidFill>
                  <a:srgbClr val="4AFF3E"/>
                </a:solidFill>
                <a:latin typeface="+mn-lt"/>
              </a:rPr>
              <a:t>W,</a:t>
            </a:r>
            <a:r>
              <a:rPr lang="en-US" sz="2400">
                <a:solidFill>
                  <a:srgbClr val="4AFF3E"/>
                </a:solidFill>
                <a:latin typeface="+mn-lt"/>
              </a:rPr>
              <a:t>Z</a:t>
            </a:r>
            <a:r>
              <a:rPr lang="en-US" sz="2400" i="1">
                <a:solidFill>
                  <a:srgbClr val="4AFF3E"/>
                </a:solidFill>
                <a:latin typeface="+mn-lt"/>
              </a:rPr>
              <a:t>|</a:t>
            </a:r>
            <a:r>
              <a:rPr lang="en-US" sz="2400">
                <a:solidFill>
                  <a:srgbClr val="4AFF3E"/>
                </a:solidFill>
                <a:latin typeface="Symbol" charset="2"/>
                <a:cs typeface="Symbol" charset="2"/>
              </a:rPr>
              <a:t>∅</a:t>
            </a:r>
            <a:r>
              <a:rPr lang="en-US" sz="2400">
                <a:solidFill>
                  <a:srgbClr val="4AFF3E"/>
                </a:solidFill>
                <a:latin typeface="+mn-lt"/>
              </a:rPr>
              <a:t>)</a:t>
            </a:r>
            <a:endParaRPr lang="en-US" sz="2400" i="1">
              <a:latin typeface="+mn-lt"/>
            </a:endParaRPr>
          </a:p>
          <a:p>
            <a:r>
              <a:rPr lang="en-US" sz="2400" i="1">
                <a:latin typeface="+mn-lt"/>
              </a:rPr>
              <a:t>       W</a:t>
            </a:r>
          </a:p>
          <a:p>
            <a:r>
              <a:rPr lang="en-US" sz="2400">
                <a:latin typeface="+mn-lt"/>
              </a:rPr>
              <a:t>Output     Medium+ Sample</a:t>
            </a:r>
          </a:p>
          <a:p>
            <a:endParaRPr lang="en-US" sz="2400"/>
          </a:p>
        </p:txBody>
      </p:sp>
      <p:cxnSp>
        <p:nvCxnSpPr>
          <p:cNvPr id="47" name="Straight Arrow Connector 46"/>
          <p:cNvCxnSpPr/>
          <p:nvPr/>
        </p:nvCxnSpPr>
        <p:spPr>
          <a:xfrm>
            <a:off x="873760" y="4206240"/>
            <a:ext cx="381000" cy="457200"/>
          </a:xfrm>
          <a:prstGeom prst="straightConnector1">
            <a:avLst/>
          </a:prstGeom>
          <a:ln w="38100" cmpd="sng">
            <a:solidFill>
              <a:schemeClr val="tx1"/>
            </a:solidFill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/>
          <p:nvPr/>
        </p:nvCxnSpPr>
        <p:spPr>
          <a:xfrm flipH="1">
            <a:off x="1483360" y="4170680"/>
            <a:ext cx="304800" cy="533400"/>
          </a:xfrm>
          <a:prstGeom prst="straightConnector1">
            <a:avLst/>
          </a:prstGeom>
          <a:ln w="38100" cmpd="sng">
            <a:solidFill>
              <a:schemeClr val="tx1"/>
            </a:solidFill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>
            <a:off x="5791200" y="2631440"/>
            <a:ext cx="1676400" cy="0"/>
          </a:xfrm>
          <a:prstGeom prst="line">
            <a:avLst/>
          </a:prstGeom>
          <a:ln>
            <a:solidFill>
              <a:schemeClr val="tx1"/>
            </a:solidFill>
            <a:tailEnd type="non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>
            <a:off x="1981200" y="5105400"/>
            <a:ext cx="1676400" cy="0"/>
          </a:xfrm>
          <a:prstGeom prst="line">
            <a:avLst/>
          </a:prstGeom>
          <a:ln>
            <a:solidFill>
              <a:schemeClr val="tx1"/>
            </a:solidFill>
            <a:tailEnd type="non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>
            <a:off x="2057400" y="4343400"/>
            <a:ext cx="1981200" cy="0"/>
          </a:xfrm>
          <a:prstGeom prst="line">
            <a:avLst/>
          </a:prstGeom>
          <a:ln>
            <a:solidFill>
              <a:schemeClr val="tx1"/>
            </a:solidFill>
            <a:tailEnd type="non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/>
          <p:nvPr/>
        </p:nvCxnSpPr>
        <p:spPr>
          <a:xfrm>
            <a:off x="1371600" y="4876800"/>
            <a:ext cx="0" cy="381000"/>
          </a:xfrm>
          <a:prstGeom prst="straightConnector1">
            <a:avLst/>
          </a:prstGeom>
          <a:ln w="38100" cmpd="sng">
            <a:solidFill>
              <a:srgbClr val="FFFFFF"/>
            </a:solidFill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4495800" y="3718560"/>
            <a:ext cx="3962400" cy="2677656"/>
          </a:xfrm>
          <a:prstGeom prst="rect">
            <a:avLst/>
          </a:prstGeom>
          <a:noFill/>
          <a:ln w="38100" cmpd="sng">
            <a:noFill/>
            <a:tailEnd type="none"/>
          </a:ln>
        </p:spPr>
        <p:txBody>
          <a:bodyPr wrap="square" rtlCol="0">
            <a:spAutoFit/>
          </a:bodyPr>
          <a:lstStyle/>
          <a:p>
            <a:r>
              <a:rPr lang="en-US" sz="2400" i="1">
                <a:latin typeface="+mn-lt"/>
              </a:rPr>
              <a:t>X            Y   I</a:t>
            </a:r>
            <a:r>
              <a:rPr lang="en-US" sz="2400" i="1" baseline="-25000">
                <a:latin typeface="+mn-lt"/>
              </a:rPr>
              <a:t>P</a:t>
            </a:r>
            <a:r>
              <a:rPr lang="en-US" sz="2400">
                <a:latin typeface="+mn-lt"/>
              </a:rPr>
              <a:t>(</a:t>
            </a:r>
            <a:r>
              <a:rPr lang="en-US" sz="2400" i="1">
                <a:latin typeface="+mn-lt"/>
              </a:rPr>
              <a:t>W,</a:t>
            </a:r>
            <a:r>
              <a:rPr lang="en-US" sz="2400">
                <a:latin typeface="+mn-lt"/>
              </a:rPr>
              <a:t>{</a:t>
            </a:r>
            <a:r>
              <a:rPr lang="en-US" sz="2400" i="1">
                <a:latin typeface="+mn-lt"/>
              </a:rPr>
              <a:t>X,Y</a:t>
            </a:r>
            <a:r>
              <a:rPr lang="en-US" sz="2400">
                <a:latin typeface="+mn-lt"/>
              </a:rPr>
              <a:t>}</a:t>
            </a:r>
            <a:r>
              <a:rPr lang="en-US" sz="2400" i="1">
                <a:latin typeface="+mn-lt"/>
              </a:rPr>
              <a:t>|</a:t>
            </a:r>
            <a:r>
              <a:rPr lang="en-US" sz="2400">
                <a:latin typeface="+mn-lt"/>
              </a:rPr>
              <a:t>{</a:t>
            </a:r>
            <a:r>
              <a:rPr lang="en-US" sz="2400" i="1">
                <a:latin typeface="+mn-lt"/>
              </a:rPr>
              <a:t>Z</a:t>
            </a:r>
            <a:r>
              <a:rPr lang="en-US" sz="2400">
                <a:latin typeface="+mn-lt"/>
              </a:rPr>
              <a:t>})</a:t>
            </a:r>
          </a:p>
          <a:p>
            <a:r>
              <a:rPr lang="en-US" sz="2400" i="1"/>
              <a:t>                 </a:t>
            </a:r>
            <a:r>
              <a:rPr lang="en-US" sz="2400" i="1">
                <a:solidFill>
                  <a:srgbClr val="4AFF3E"/>
                </a:solidFill>
                <a:latin typeface="+mn-lt"/>
              </a:rPr>
              <a:t>I</a:t>
            </a:r>
            <a:r>
              <a:rPr lang="en-US" sz="2400" i="1" baseline="-25000">
                <a:solidFill>
                  <a:srgbClr val="4AFF3E"/>
                </a:solidFill>
                <a:latin typeface="+mn-lt"/>
              </a:rPr>
              <a:t>P</a:t>
            </a:r>
            <a:r>
              <a:rPr lang="en-US" sz="2400">
                <a:solidFill>
                  <a:srgbClr val="4AFF3E"/>
                </a:solidFill>
                <a:latin typeface="+mn-lt"/>
              </a:rPr>
              <a:t>(</a:t>
            </a:r>
            <a:r>
              <a:rPr lang="en-US" sz="2400" i="1">
                <a:solidFill>
                  <a:srgbClr val="4AFF3E"/>
                </a:solidFill>
                <a:latin typeface="+mn-lt"/>
              </a:rPr>
              <a:t>W,</a:t>
            </a:r>
            <a:r>
              <a:rPr lang="en-US" sz="2400">
                <a:solidFill>
                  <a:srgbClr val="4AFF3E"/>
                </a:solidFill>
                <a:latin typeface="+mn-lt"/>
              </a:rPr>
              <a:t>{</a:t>
            </a:r>
            <a:r>
              <a:rPr lang="en-US" sz="2400" i="1">
                <a:solidFill>
                  <a:srgbClr val="4AFF3E"/>
                </a:solidFill>
                <a:latin typeface="+mn-lt"/>
              </a:rPr>
              <a:t>X,Y</a:t>
            </a:r>
            <a:r>
              <a:rPr lang="en-US" sz="2400">
                <a:solidFill>
                  <a:srgbClr val="4AFF3E"/>
                </a:solidFill>
                <a:latin typeface="+mn-lt"/>
              </a:rPr>
              <a:t>}</a:t>
            </a:r>
            <a:r>
              <a:rPr lang="en-US" sz="2400" i="1">
                <a:solidFill>
                  <a:srgbClr val="4AFF3E"/>
                </a:solidFill>
                <a:latin typeface="+mn-lt"/>
              </a:rPr>
              <a:t>|</a:t>
            </a:r>
            <a:r>
              <a:rPr lang="en-US" sz="2400">
                <a:solidFill>
                  <a:srgbClr val="4AFF3E"/>
                </a:solidFill>
                <a:latin typeface="Symbol" charset="2"/>
                <a:cs typeface="Symbol" charset="2"/>
              </a:rPr>
              <a:t>∅</a:t>
            </a:r>
            <a:r>
              <a:rPr lang="en-US" sz="2400">
                <a:solidFill>
                  <a:srgbClr val="4AFF3E"/>
                </a:solidFill>
                <a:latin typeface="+mn-lt"/>
              </a:rPr>
              <a:t>)</a:t>
            </a:r>
            <a:endParaRPr lang="en-US" sz="2400" i="1">
              <a:solidFill>
                <a:srgbClr val="4AFF3E"/>
              </a:solidFill>
              <a:latin typeface="+mn-lt"/>
            </a:endParaRPr>
          </a:p>
          <a:p>
            <a:r>
              <a:rPr lang="en-US" sz="2400" i="1">
                <a:latin typeface="+mn-lt"/>
              </a:rPr>
              <a:t>        Z          </a:t>
            </a:r>
            <a:r>
              <a:rPr lang="en-US" sz="2400" i="1">
                <a:solidFill>
                  <a:srgbClr val="4AFF3E"/>
                </a:solidFill>
                <a:latin typeface="+mn-lt"/>
              </a:rPr>
              <a:t>I</a:t>
            </a:r>
            <a:r>
              <a:rPr lang="en-US" sz="2400" i="1" baseline="-25000">
                <a:solidFill>
                  <a:srgbClr val="4AFF3E"/>
                </a:solidFill>
                <a:latin typeface="+mn-lt"/>
              </a:rPr>
              <a:t>P</a:t>
            </a:r>
            <a:r>
              <a:rPr lang="en-US" sz="2400">
                <a:solidFill>
                  <a:srgbClr val="4AFF3E"/>
                </a:solidFill>
                <a:latin typeface="+mn-lt"/>
              </a:rPr>
              <a:t>(</a:t>
            </a:r>
            <a:r>
              <a:rPr lang="en-US" sz="2400" i="1">
                <a:solidFill>
                  <a:srgbClr val="4AFF3E"/>
                </a:solidFill>
                <a:latin typeface="+mn-lt"/>
              </a:rPr>
              <a:t>X</a:t>
            </a:r>
            <a:r>
              <a:rPr lang="en-US" sz="2400">
                <a:solidFill>
                  <a:srgbClr val="4AFF3E"/>
                </a:solidFill>
                <a:latin typeface="+mn-lt"/>
              </a:rPr>
              <a:t>,</a:t>
            </a:r>
            <a:r>
              <a:rPr lang="en-US" sz="2400" i="1">
                <a:solidFill>
                  <a:srgbClr val="4AFF3E"/>
                </a:solidFill>
                <a:latin typeface="+mn-lt"/>
              </a:rPr>
              <a:t>Y|</a:t>
            </a:r>
            <a:r>
              <a:rPr lang="en-US" sz="2400">
                <a:solidFill>
                  <a:srgbClr val="4AFF3E"/>
                </a:solidFill>
                <a:latin typeface="Symbol" charset="2"/>
                <a:cs typeface="Symbol" charset="2"/>
              </a:rPr>
              <a:t>∅</a:t>
            </a:r>
            <a:r>
              <a:rPr lang="en-US" sz="2400">
                <a:solidFill>
                  <a:srgbClr val="4AFF3E"/>
                </a:solidFill>
                <a:latin typeface="+mn-lt"/>
              </a:rPr>
              <a:t>)</a:t>
            </a:r>
            <a:endParaRPr lang="en-US" sz="2400" i="1">
              <a:solidFill>
                <a:srgbClr val="4AFF3E"/>
              </a:solidFill>
              <a:latin typeface="+mn-lt"/>
            </a:endParaRPr>
          </a:p>
          <a:p>
            <a:r>
              <a:rPr lang="en-US" sz="2400" i="1">
                <a:solidFill>
                  <a:srgbClr val="4AFF3E"/>
                </a:solidFill>
                <a:latin typeface="+mn-lt"/>
              </a:rPr>
              <a:t>                    I</a:t>
            </a:r>
            <a:r>
              <a:rPr lang="en-US" sz="2400" i="1" baseline="-25000">
                <a:solidFill>
                  <a:srgbClr val="4AFF3E"/>
                </a:solidFill>
                <a:latin typeface="+mn-lt"/>
              </a:rPr>
              <a:t>P</a:t>
            </a:r>
            <a:r>
              <a:rPr lang="en-US" sz="2400">
                <a:solidFill>
                  <a:srgbClr val="4AFF3E"/>
                </a:solidFill>
                <a:latin typeface="+mn-lt"/>
              </a:rPr>
              <a:t>(</a:t>
            </a:r>
            <a:r>
              <a:rPr lang="en-US" sz="2400" i="1">
                <a:solidFill>
                  <a:srgbClr val="4AFF3E"/>
                </a:solidFill>
                <a:latin typeface="+mn-lt"/>
              </a:rPr>
              <a:t>W,</a:t>
            </a:r>
            <a:r>
              <a:rPr lang="en-US" sz="2400">
                <a:solidFill>
                  <a:srgbClr val="4AFF3E"/>
                </a:solidFill>
                <a:latin typeface="+mn-lt"/>
              </a:rPr>
              <a:t>Z</a:t>
            </a:r>
            <a:r>
              <a:rPr lang="en-US" sz="2400" i="1">
                <a:solidFill>
                  <a:srgbClr val="4AFF3E"/>
                </a:solidFill>
                <a:latin typeface="+mn-lt"/>
              </a:rPr>
              <a:t>|</a:t>
            </a:r>
            <a:r>
              <a:rPr lang="en-US" sz="2400">
                <a:solidFill>
                  <a:srgbClr val="4AFF3E"/>
                </a:solidFill>
                <a:latin typeface="Symbol" charset="2"/>
                <a:cs typeface="Symbol" charset="2"/>
              </a:rPr>
              <a:t>∅</a:t>
            </a:r>
            <a:r>
              <a:rPr lang="en-US" sz="2400">
                <a:solidFill>
                  <a:srgbClr val="4AFF3E"/>
                </a:solidFill>
                <a:latin typeface="+mn-lt"/>
              </a:rPr>
              <a:t>)</a:t>
            </a:r>
            <a:endParaRPr lang="en-US" sz="2400" i="1">
              <a:latin typeface="+mn-lt"/>
            </a:endParaRPr>
          </a:p>
          <a:p>
            <a:r>
              <a:rPr lang="en-US" sz="2400" i="1">
                <a:latin typeface="+mn-lt"/>
              </a:rPr>
              <a:t>       W</a:t>
            </a:r>
          </a:p>
          <a:p>
            <a:r>
              <a:rPr lang="en-US" sz="2400">
                <a:latin typeface="+mn-lt"/>
              </a:rPr>
              <a:t>Output     Large Sample</a:t>
            </a:r>
          </a:p>
          <a:p>
            <a:endParaRPr lang="en-US" sz="2400"/>
          </a:p>
        </p:txBody>
      </p:sp>
      <p:cxnSp>
        <p:nvCxnSpPr>
          <p:cNvPr id="33" name="Straight Arrow Connector 32"/>
          <p:cNvCxnSpPr/>
          <p:nvPr/>
        </p:nvCxnSpPr>
        <p:spPr>
          <a:xfrm>
            <a:off x="4759960" y="4191000"/>
            <a:ext cx="381000" cy="457200"/>
          </a:xfrm>
          <a:prstGeom prst="straightConnector1">
            <a:avLst/>
          </a:prstGeom>
          <a:ln w="38100" cmpd="sng">
            <a:solidFill>
              <a:schemeClr val="tx1"/>
            </a:solidFill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 flipH="1">
            <a:off x="5369560" y="4155440"/>
            <a:ext cx="304800" cy="533400"/>
          </a:xfrm>
          <a:prstGeom prst="straightConnector1">
            <a:avLst/>
          </a:prstGeom>
          <a:ln w="38100" cmpd="sng">
            <a:solidFill>
              <a:schemeClr val="tx1"/>
            </a:solidFill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5867400" y="5090160"/>
            <a:ext cx="1676400" cy="0"/>
          </a:xfrm>
          <a:prstGeom prst="line">
            <a:avLst/>
          </a:prstGeom>
          <a:ln>
            <a:solidFill>
              <a:schemeClr val="tx1"/>
            </a:solidFill>
            <a:tailEnd type="non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>
            <a:off x="5943600" y="4328160"/>
            <a:ext cx="1981200" cy="0"/>
          </a:xfrm>
          <a:prstGeom prst="line">
            <a:avLst/>
          </a:prstGeom>
          <a:ln>
            <a:solidFill>
              <a:schemeClr val="tx1"/>
            </a:solidFill>
            <a:tailEnd type="non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/>
          <p:nvPr/>
        </p:nvCxnSpPr>
        <p:spPr>
          <a:xfrm>
            <a:off x="5257800" y="4861560"/>
            <a:ext cx="0" cy="381000"/>
          </a:xfrm>
          <a:prstGeom prst="straightConnector1">
            <a:avLst/>
          </a:prstGeom>
          <a:ln w="38100" cmpd="sng">
            <a:solidFill>
              <a:srgbClr val="FFFFFF"/>
            </a:solidFill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 flipV="1">
            <a:off x="5974080" y="4648200"/>
            <a:ext cx="1493520" cy="35560"/>
          </a:xfrm>
          <a:prstGeom prst="line">
            <a:avLst/>
          </a:prstGeom>
          <a:ln>
            <a:solidFill>
              <a:schemeClr val="tx1"/>
            </a:solidFill>
            <a:tailEnd type="non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/>
          <p:cNvCxnSpPr/>
          <p:nvPr/>
        </p:nvCxnSpPr>
        <p:spPr>
          <a:xfrm flipH="1">
            <a:off x="4876800" y="3962400"/>
            <a:ext cx="685800" cy="0"/>
          </a:xfrm>
          <a:prstGeom prst="straightConnector1">
            <a:avLst/>
          </a:prstGeom>
          <a:ln w="38100" cmpd="sng">
            <a:solidFill>
              <a:srgbClr val="FFFFFF"/>
            </a:solidFill>
            <a:tailEnd type="non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Freeform 4"/>
          <p:cNvSpPr/>
          <p:nvPr/>
        </p:nvSpPr>
        <p:spPr>
          <a:xfrm>
            <a:off x="5280817" y="2113280"/>
            <a:ext cx="286863" cy="497840"/>
          </a:xfrm>
          <a:custGeom>
            <a:avLst/>
            <a:gdLst>
              <a:gd name="connsiteX0" fmla="*/ 286863 w 286863"/>
              <a:gd name="connsiteY0" fmla="*/ 0 h 497840"/>
              <a:gd name="connsiteX1" fmla="*/ 12543 w 286863"/>
              <a:gd name="connsiteY1" fmla="*/ 223520 h 497840"/>
              <a:gd name="connsiteX2" fmla="*/ 43023 w 286863"/>
              <a:gd name="connsiteY2" fmla="*/ 497840 h 497840"/>
              <a:gd name="connsiteX3" fmla="*/ 43023 w 286863"/>
              <a:gd name="connsiteY3" fmla="*/ 497840 h 4978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6863" h="497840">
                <a:moveTo>
                  <a:pt x="286863" y="0"/>
                </a:moveTo>
                <a:cubicBezTo>
                  <a:pt x="170023" y="70273"/>
                  <a:pt x="53183" y="140547"/>
                  <a:pt x="12543" y="223520"/>
                </a:cubicBezTo>
                <a:cubicBezTo>
                  <a:pt x="-28097" y="306493"/>
                  <a:pt x="43023" y="497840"/>
                  <a:pt x="43023" y="497840"/>
                </a:cubicBezTo>
                <a:lnTo>
                  <a:pt x="43023" y="497840"/>
                </a:lnTo>
              </a:path>
            </a:pathLst>
          </a:cu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Freeform 26"/>
          <p:cNvSpPr/>
          <p:nvPr/>
        </p:nvSpPr>
        <p:spPr>
          <a:xfrm flipH="1">
            <a:off x="4648200" y="2133600"/>
            <a:ext cx="286863" cy="497840"/>
          </a:xfrm>
          <a:custGeom>
            <a:avLst/>
            <a:gdLst>
              <a:gd name="connsiteX0" fmla="*/ 286863 w 286863"/>
              <a:gd name="connsiteY0" fmla="*/ 0 h 497840"/>
              <a:gd name="connsiteX1" fmla="*/ 12543 w 286863"/>
              <a:gd name="connsiteY1" fmla="*/ 223520 h 497840"/>
              <a:gd name="connsiteX2" fmla="*/ 43023 w 286863"/>
              <a:gd name="connsiteY2" fmla="*/ 497840 h 497840"/>
              <a:gd name="connsiteX3" fmla="*/ 43023 w 286863"/>
              <a:gd name="connsiteY3" fmla="*/ 497840 h 4978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6863" h="497840">
                <a:moveTo>
                  <a:pt x="286863" y="0"/>
                </a:moveTo>
                <a:cubicBezTo>
                  <a:pt x="170023" y="70273"/>
                  <a:pt x="53183" y="140547"/>
                  <a:pt x="12543" y="223520"/>
                </a:cubicBezTo>
                <a:cubicBezTo>
                  <a:pt x="-28097" y="306493"/>
                  <a:pt x="43023" y="497840"/>
                  <a:pt x="43023" y="497840"/>
                </a:cubicBezTo>
                <a:lnTo>
                  <a:pt x="43023" y="497840"/>
                </a:lnTo>
              </a:path>
            </a:pathLst>
          </a:cu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48494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400" i="1"/>
              <a:t>X</a:t>
            </a:r>
            <a:r>
              <a:rPr lang="en-US" sz="2400"/>
              <a:t> → </a:t>
            </a:r>
            <a:r>
              <a:rPr lang="en-US" sz="2400" i="1"/>
              <a:t>Y</a:t>
            </a:r>
            <a:r>
              <a:rPr lang="en-US" sz="2400"/>
              <a:t> → </a:t>
            </a:r>
            <a:r>
              <a:rPr lang="en-US" sz="2400" i="1"/>
              <a:t>Z</a:t>
            </a:r>
            <a:r>
              <a:rPr lang="en-US" sz="2400"/>
              <a:t> → </a:t>
            </a:r>
            <a:r>
              <a:rPr lang="en-US" sz="2400" i="1"/>
              <a:t>W       X</a:t>
            </a:r>
            <a:r>
              <a:rPr lang="en-US" sz="2400"/>
              <a:t> – </a:t>
            </a:r>
            <a:r>
              <a:rPr lang="en-US" sz="2400" i="1"/>
              <a:t>Y</a:t>
            </a:r>
            <a:r>
              <a:rPr lang="en-US" sz="2400"/>
              <a:t> – </a:t>
            </a:r>
            <a:r>
              <a:rPr lang="en-US" sz="2400" i="1"/>
              <a:t>Z</a:t>
            </a:r>
            <a:r>
              <a:rPr lang="en-US" sz="2400"/>
              <a:t> – </a:t>
            </a:r>
            <a:r>
              <a:rPr lang="en-US" sz="2400" i="1"/>
              <a:t>W     X</a:t>
            </a:r>
            <a:r>
              <a:rPr lang="en-US" sz="2400"/>
              <a:t> – </a:t>
            </a:r>
            <a:r>
              <a:rPr lang="en-US" sz="2400" i="1"/>
              <a:t>Y</a:t>
            </a:r>
            <a:r>
              <a:rPr lang="en-US" sz="2400"/>
              <a:t> – </a:t>
            </a:r>
            <a:r>
              <a:rPr lang="en-US" sz="2400" i="1"/>
              <a:t>Z</a:t>
            </a:r>
            <a:r>
              <a:rPr lang="en-US" sz="2400"/>
              <a:t> → </a:t>
            </a:r>
            <a:r>
              <a:rPr lang="en-US" sz="2400" i="1"/>
              <a:t>W</a:t>
            </a:r>
          </a:p>
          <a:p>
            <a:pPr marL="0" indent="0">
              <a:buNone/>
            </a:pPr>
            <a:endParaRPr lang="en-US" sz="2800" i="1"/>
          </a:p>
          <a:p>
            <a:pPr marL="0" indent="0">
              <a:buNone/>
            </a:pPr>
            <a:r>
              <a:rPr lang="en-US" sz="2400" i="1"/>
              <a:t>I</a:t>
            </a:r>
            <a:r>
              <a:rPr lang="en-US" sz="2400" i="1" baseline="-25000"/>
              <a:t>P</a:t>
            </a:r>
            <a:r>
              <a:rPr lang="en-US" sz="2400"/>
              <a:t>(</a:t>
            </a:r>
            <a:r>
              <a:rPr lang="en-US" sz="2400" i="1"/>
              <a:t>X,Z|Y</a:t>
            </a:r>
            <a:r>
              <a:rPr lang="en-US" sz="2400"/>
              <a:t>)</a:t>
            </a:r>
            <a:r>
              <a:rPr lang="en-US" sz="2400" i="1"/>
              <a:t> 		I</a:t>
            </a:r>
            <a:r>
              <a:rPr lang="en-US" sz="2400" i="1" baseline="-25000"/>
              <a:t>P</a:t>
            </a:r>
            <a:r>
              <a:rPr lang="en-US" sz="2400"/>
              <a:t>(</a:t>
            </a:r>
            <a:r>
              <a:rPr lang="en-US" sz="2400" i="1"/>
              <a:t>X,Z|Y</a:t>
            </a:r>
            <a:r>
              <a:rPr lang="en-US" sz="2400"/>
              <a:t>)</a:t>
            </a:r>
            <a:r>
              <a:rPr lang="en-US" sz="2400" i="1"/>
              <a:t> 		I</a:t>
            </a:r>
            <a:r>
              <a:rPr lang="en-US" sz="2400" i="1" baseline="-25000"/>
              <a:t>P</a:t>
            </a:r>
            <a:r>
              <a:rPr lang="en-US" sz="2400"/>
              <a:t>(</a:t>
            </a:r>
            <a:r>
              <a:rPr lang="en-US" sz="2400" i="1"/>
              <a:t>X,Z|Y</a:t>
            </a:r>
            <a:r>
              <a:rPr lang="en-US" sz="2400"/>
              <a:t>)</a:t>
            </a:r>
          </a:p>
          <a:p>
            <a:pPr marL="0" indent="0">
              <a:buNone/>
            </a:pPr>
            <a:r>
              <a:rPr lang="en-US" sz="2400" i="1"/>
              <a:t>I</a:t>
            </a:r>
            <a:r>
              <a:rPr lang="en-US" sz="2400" i="1" baseline="-25000"/>
              <a:t>P</a:t>
            </a:r>
            <a:r>
              <a:rPr lang="en-US" sz="2400"/>
              <a:t>(</a:t>
            </a:r>
            <a:r>
              <a:rPr lang="en-US" sz="2400" i="1"/>
              <a:t>Y,W|</a:t>
            </a:r>
            <a:r>
              <a:rPr lang="en-US" sz="2400"/>
              <a:t>{</a:t>
            </a:r>
            <a:r>
              <a:rPr lang="en-US" sz="2400" i="1"/>
              <a:t>X,Z)</a:t>
            </a:r>
            <a:r>
              <a:rPr lang="en-US" sz="2400"/>
              <a:t>}		</a:t>
            </a:r>
            <a:r>
              <a:rPr lang="en-US" sz="2400" i="1"/>
              <a:t>I</a:t>
            </a:r>
            <a:r>
              <a:rPr lang="en-US" sz="2400" i="1" baseline="-25000"/>
              <a:t>P</a:t>
            </a:r>
            <a:r>
              <a:rPr lang="en-US" sz="2400"/>
              <a:t>(</a:t>
            </a:r>
            <a:r>
              <a:rPr lang="en-US" sz="2400" i="1"/>
              <a:t>Y,W|</a:t>
            </a:r>
            <a:r>
              <a:rPr lang="en-US" sz="2400"/>
              <a:t>{</a:t>
            </a:r>
            <a:r>
              <a:rPr lang="en-US" sz="2400" i="1"/>
              <a:t>X,Z)</a:t>
            </a:r>
            <a:r>
              <a:rPr lang="en-US" sz="2400"/>
              <a:t>}</a:t>
            </a:r>
            <a:r>
              <a:rPr lang="en-US" sz="2400" i="1"/>
              <a:t> 	I</a:t>
            </a:r>
            <a:r>
              <a:rPr lang="en-US" sz="2400" i="1" baseline="-25000"/>
              <a:t>P</a:t>
            </a:r>
            <a:r>
              <a:rPr lang="en-US" sz="2400"/>
              <a:t>(</a:t>
            </a:r>
            <a:r>
              <a:rPr lang="en-US" sz="2400" i="1"/>
              <a:t>Y,W|</a:t>
            </a:r>
            <a:r>
              <a:rPr lang="en-US" sz="2400"/>
              <a:t>{</a:t>
            </a:r>
            <a:r>
              <a:rPr lang="en-US" sz="2400" i="1"/>
              <a:t>X,Z)</a:t>
            </a:r>
            <a:r>
              <a:rPr lang="en-US" sz="2400"/>
              <a:t>}</a:t>
            </a:r>
          </a:p>
          <a:p>
            <a:pPr marL="0" indent="0">
              <a:buNone/>
            </a:pPr>
            <a:r>
              <a:rPr lang="en-US" sz="2400" i="1">
                <a:solidFill>
                  <a:srgbClr val="4AFF3E"/>
                </a:solidFill>
              </a:rPr>
              <a:t>			I</a:t>
            </a:r>
            <a:r>
              <a:rPr lang="en-US" sz="2400" i="1" baseline="-25000">
                <a:solidFill>
                  <a:srgbClr val="4AFF3E"/>
                </a:solidFill>
              </a:rPr>
              <a:t>P</a:t>
            </a:r>
            <a:r>
              <a:rPr lang="en-US" sz="2400">
                <a:solidFill>
                  <a:srgbClr val="4AFF3E"/>
                </a:solidFill>
              </a:rPr>
              <a:t>(</a:t>
            </a:r>
            <a:r>
              <a:rPr lang="en-US" sz="2400" i="1">
                <a:solidFill>
                  <a:srgbClr val="4AFF3E"/>
                </a:solidFill>
              </a:rPr>
              <a:t>X,W|</a:t>
            </a:r>
            <a:r>
              <a:rPr lang="en-US" sz="2400">
                <a:solidFill>
                  <a:srgbClr val="4AFF3E"/>
                </a:solidFill>
                <a:latin typeface="Symbol" charset="2"/>
                <a:cs typeface="Symbol" charset="2"/>
              </a:rPr>
              <a:t>∅</a:t>
            </a:r>
            <a:r>
              <a:rPr lang="en-US" sz="2400">
                <a:solidFill>
                  <a:srgbClr val="4AFF3E"/>
                </a:solidFill>
              </a:rPr>
              <a:t>)	          </a:t>
            </a:r>
            <a:r>
              <a:rPr lang="en-US" sz="2400" i="1">
                <a:solidFill>
                  <a:srgbClr val="4AFF3E"/>
                </a:solidFill>
              </a:rPr>
              <a:t> I</a:t>
            </a:r>
            <a:r>
              <a:rPr lang="en-US" sz="2400" i="1" baseline="-25000">
                <a:solidFill>
                  <a:srgbClr val="4AFF3E"/>
                </a:solidFill>
              </a:rPr>
              <a:t>P</a:t>
            </a:r>
            <a:r>
              <a:rPr lang="en-US" sz="2400">
                <a:solidFill>
                  <a:srgbClr val="4AFF3E"/>
                </a:solidFill>
              </a:rPr>
              <a:t>(</a:t>
            </a:r>
            <a:r>
              <a:rPr lang="en-US" sz="2400" i="1">
                <a:solidFill>
                  <a:srgbClr val="4AFF3E"/>
                </a:solidFill>
              </a:rPr>
              <a:t>X,W|</a:t>
            </a:r>
            <a:r>
              <a:rPr lang="en-US" sz="2400">
                <a:solidFill>
                  <a:srgbClr val="4AFF3E"/>
                </a:solidFill>
                <a:latin typeface="Symbol" charset="2"/>
                <a:cs typeface="Symbol" charset="2"/>
              </a:rPr>
              <a:t>∅</a:t>
            </a:r>
            <a:r>
              <a:rPr lang="en-US" sz="2400">
                <a:solidFill>
                  <a:srgbClr val="4AFF3E"/>
                </a:solidFill>
              </a:rPr>
              <a:t>)</a:t>
            </a:r>
          </a:p>
          <a:p>
            <a:pPr marL="0" indent="0">
              <a:buNone/>
            </a:pPr>
            <a:r>
              <a:rPr lang="en-US" sz="2400"/>
              <a:t>True Graph                Small Sample     Large Sample</a:t>
            </a:r>
          </a:p>
          <a:p>
            <a:pPr marL="0" indent="0">
              <a:buNone/>
            </a:pPr>
            <a:endParaRPr lang="en-US" i="1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F3DEB5F1-4E7E-4F87-BE7D-A2036F1D261E}" type="slidenum">
              <a:rPr lang="en-US" altLang="en-US" smtClean="0"/>
              <a:pPr/>
              <a:t>15</a:t>
            </a:fld>
            <a:endParaRPr lang="en-US" alt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Behavior as Sample Size Grows</a:t>
            </a:r>
          </a:p>
        </p:txBody>
      </p:sp>
      <p:sp>
        <p:nvSpPr>
          <p:cNvPr id="5" name="Freeform 4"/>
          <p:cNvSpPr/>
          <p:nvPr/>
        </p:nvSpPr>
        <p:spPr>
          <a:xfrm>
            <a:off x="599440" y="1991360"/>
            <a:ext cx="2113280" cy="326419"/>
          </a:xfrm>
          <a:custGeom>
            <a:avLst/>
            <a:gdLst>
              <a:gd name="connsiteX0" fmla="*/ 0 w 2113280"/>
              <a:gd name="connsiteY0" fmla="*/ 30480 h 326419"/>
              <a:gd name="connsiteX1" fmla="*/ 548640 w 2113280"/>
              <a:gd name="connsiteY1" fmla="*/ 304800 h 326419"/>
              <a:gd name="connsiteX2" fmla="*/ 1463040 w 2113280"/>
              <a:gd name="connsiteY2" fmla="*/ 274320 h 326419"/>
              <a:gd name="connsiteX3" fmla="*/ 2113280 w 2113280"/>
              <a:gd name="connsiteY3" fmla="*/ 0 h 3264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113280" h="326419">
                <a:moveTo>
                  <a:pt x="0" y="30480"/>
                </a:moveTo>
                <a:cubicBezTo>
                  <a:pt x="152400" y="147320"/>
                  <a:pt x="304800" y="264160"/>
                  <a:pt x="548640" y="304800"/>
                </a:cubicBezTo>
                <a:cubicBezTo>
                  <a:pt x="792480" y="345440"/>
                  <a:pt x="1202267" y="325120"/>
                  <a:pt x="1463040" y="274320"/>
                </a:cubicBezTo>
                <a:cubicBezTo>
                  <a:pt x="1723813" y="223520"/>
                  <a:pt x="2113280" y="0"/>
                  <a:pt x="2113280" y="0"/>
                </a:cubicBezTo>
              </a:path>
            </a:pathLst>
          </a:custGeom>
          <a:ln>
            <a:solidFill>
              <a:schemeClr val="tx1"/>
            </a:solidFill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reeform 5"/>
          <p:cNvSpPr/>
          <p:nvPr/>
        </p:nvSpPr>
        <p:spPr>
          <a:xfrm>
            <a:off x="5486400" y="1981200"/>
            <a:ext cx="1676400" cy="326419"/>
          </a:xfrm>
          <a:custGeom>
            <a:avLst/>
            <a:gdLst>
              <a:gd name="connsiteX0" fmla="*/ 0 w 2113280"/>
              <a:gd name="connsiteY0" fmla="*/ 30480 h 326419"/>
              <a:gd name="connsiteX1" fmla="*/ 548640 w 2113280"/>
              <a:gd name="connsiteY1" fmla="*/ 304800 h 326419"/>
              <a:gd name="connsiteX2" fmla="*/ 1463040 w 2113280"/>
              <a:gd name="connsiteY2" fmla="*/ 274320 h 326419"/>
              <a:gd name="connsiteX3" fmla="*/ 2113280 w 2113280"/>
              <a:gd name="connsiteY3" fmla="*/ 0 h 3264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113280" h="326419">
                <a:moveTo>
                  <a:pt x="0" y="30480"/>
                </a:moveTo>
                <a:cubicBezTo>
                  <a:pt x="152400" y="147320"/>
                  <a:pt x="304800" y="264160"/>
                  <a:pt x="548640" y="304800"/>
                </a:cubicBezTo>
                <a:cubicBezTo>
                  <a:pt x="792480" y="345440"/>
                  <a:pt x="1202267" y="325120"/>
                  <a:pt x="1463040" y="274320"/>
                </a:cubicBezTo>
                <a:cubicBezTo>
                  <a:pt x="1723813" y="223520"/>
                  <a:pt x="2113280" y="0"/>
                  <a:pt x="2113280" y="0"/>
                </a:cubicBezTo>
              </a:path>
            </a:pathLst>
          </a:custGeom>
          <a:ln>
            <a:solidFill>
              <a:schemeClr val="tx1"/>
            </a:solidFill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5791200" y="3581400"/>
            <a:ext cx="1676400" cy="0"/>
          </a:xfrm>
          <a:prstGeom prst="line">
            <a:avLst/>
          </a:prstGeom>
          <a:ln>
            <a:solidFill>
              <a:schemeClr val="tx1"/>
            </a:solidFill>
            <a:tailEnd type="non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531559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400" i="1"/>
              <a:t>X</a:t>
            </a:r>
            <a:r>
              <a:rPr lang="en-US" sz="2400"/>
              <a:t> → </a:t>
            </a:r>
            <a:r>
              <a:rPr lang="en-US" sz="2400" i="1"/>
              <a:t>Y</a:t>
            </a:r>
            <a:r>
              <a:rPr lang="en-US" sz="2400"/>
              <a:t> → </a:t>
            </a:r>
            <a:r>
              <a:rPr lang="en-US" sz="2400" i="1"/>
              <a:t>Z</a:t>
            </a:r>
            <a:r>
              <a:rPr lang="en-US" sz="2400"/>
              <a:t> → </a:t>
            </a:r>
            <a:r>
              <a:rPr lang="en-US" sz="2400" i="1"/>
              <a:t>W       X</a:t>
            </a:r>
            <a:r>
              <a:rPr lang="en-US" sz="2400"/>
              <a:t> – </a:t>
            </a:r>
            <a:r>
              <a:rPr lang="en-US" sz="2400" i="1"/>
              <a:t>Y</a:t>
            </a:r>
            <a:r>
              <a:rPr lang="en-US" sz="2400"/>
              <a:t> – </a:t>
            </a:r>
            <a:r>
              <a:rPr lang="en-US" sz="2400" i="1"/>
              <a:t>Z</a:t>
            </a:r>
            <a:r>
              <a:rPr lang="en-US" sz="2400"/>
              <a:t> – </a:t>
            </a:r>
            <a:r>
              <a:rPr lang="en-US" sz="2400" i="1"/>
              <a:t>W     X</a:t>
            </a:r>
            <a:r>
              <a:rPr lang="en-US" sz="2400"/>
              <a:t> – </a:t>
            </a:r>
            <a:r>
              <a:rPr lang="en-US" sz="2400" i="1"/>
              <a:t>Y</a:t>
            </a:r>
            <a:r>
              <a:rPr lang="en-US" sz="2400"/>
              <a:t> – </a:t>
            </a:r>
            <a:r>
              <a:rPr lang="en-US" sz="2400" i="1"/>
              <a:t>Z</a:t>
            </a:r>
            <a:r>
              <a:rPr lang="en-US" sz="2400"/>
              <a:t> → </a:t>
            </a:r>
            <a:r>
              <a:rPr lang="en-US" sz="2400" i="1"/>
              <a:t>W</a:t>
            </a:r>
          </a:p>
          <a:p>
            <a:pPr marL="0" indent="0">
              <a:buNone/>
            </a:pPr>
            <a:endParaRPr lang="en-US" sz="2800" i="1"/>
          </a:p>
          <a:p>
            <a:pPr marL="0" indent="0">
              <a:buNone/>
            </a:pPr>
            <a:r>
              <a:rPr lang="en-US" sz="2400" i="1"/>
              <a:t>I</a:t>
            </a:r>
            <a:r>
              <a:rPr lang="en-US" sz="2400" i="1" baseline="-25000"/>
              <a:t>P</a:t>
            </a:r>
            <a:r>
              <a:rPr lang="en-US" sz="2400"/>
              <a:t>(</a:t>
            </a:r>
            <a:r>
              <a:rPr lang="en-US" sz="2400" i="1"/>
              <a:t>X,Z|Y</a:t>
            </a:r>
            <a:r>
              <a:rPr lang="en-US" sz="2400"/>
              <a:t>)</a:t>
            </a:r>
            <a:r>
              <a:rPr lang="en-US" sz="2400" i="1"/>
              <a:t> 		I</a:t>
            </a:r>
            <a:r>
              <a:rPr lang="en-US" sz="2400" i="1" baseline="-25000"/>
              <a:t>P</a:t>
            </a:r>
            <a:r>
              <a:rPr lang="en-US" sz="2400"/>
              <a:t>(</a:t>
            </a:r>
            <a:r>
              <a:rPr lang="en-US" sz="2400" i="1"/>
              <a:t>X,Z|Y</a:t>
            </a:r>
            <a:r>
              <a:rPr lang="en-US" sz="2400"/>
              <a:t>)</a:t>
            </a:r>
            <a:r>
              <a:rPr lang="en-US" sz="2400" i="1"/>
              <a:t> 	     I</a:t>
            </a:r>
            <a:r>
              <a:rPr lang="en-US" sz="2400" i="1" baseline="-25000"/>
              <a:t>P</a:t>
            </a:r>
            <a:r>
              <a:rPr lang="en-US" sz="2400"/>
              <a:t>(</a:t>
            </a:r>
            <a:r>
              <a:rPr lang="en-US" sz="2400" i="1"/>
              <a:t>X,Z|Y</a:t>
            </a:r>
            <a:r>
              <a:rPr lang="en-US" sz="2400"/>
              <a:t>)</a:t>
            </a:r>
          </a:p>
          <a:p>
            <a:pPr marL="0" indent="0">
              <a:buNone/>
            </a:pPr>
            <a:r>
              <a:rPr lang="en-US" sz="2400" i="1"/>
              <a:t>I</a:t>
            </a:r>
            <a:r>
              <a:rPr lang="en-US" sz="2400" i="1" baseline="-25000"/>
              <a:t>P</a:t>
            </a:r>
            <a:r>
              <a:rPr lang="en-US" sz="2400"/>
              <a:t>(</a:t>
            </a:r>
            <a:r>
              <a:rPr lang="en-US" sz="2400" i="1"/>
              <a:t>Y,W|</a:t>
            </a:r>
            <a:r>
              <a:rPr lang="en-US" sz="2400"/>
              <a:t>{</a:t>
            </a:r>
            <a:r>
              <a:rPr lang="en-US" sz="2400" i="1"/>
              <a:t>X,Z)</a:t>
            </a:r>
            <a:r>
              <a:rPr lang="en-US" sz="2400"/>
              <a:t>}		</a:t>
            </a:r>
            <a:r>
              <a:rPr lang="en-US" sz="2400" i="1"/>
              <a:t>I</a:t>
            </a:r>
            <a:r>
              <a:rPr lang="en-US" sz="2400" i="1" baseline="-25000"/>
              <a:t>P</a:t>
            </a:r>
            <a:r>
              <a:rPr lang="en-US" sz="2400"/>
              <a:t>(</a:t>
            </a:r>
            <a:r>
              <a:rPr lang="en-US" sz="2400" i="1"/>
              <a:t>Y,W|</a:t>
            </a:r>
            <a:r>
              <a:rPr lang="en-US" sz="2400"/>
              <a:t>{</a:t>
            </a:r>
            <a:r>
              <a:rPr lang="en-US" sz="2400" i="1"/>
              <a:t>X,Z)</a:t>
            </a:r>
            <a:r>
              <a:rPr lang="en-US" sz="2400"/>
              <a:t>}</a:t>
            </a:r>
            <a:r>
              <a:rPr lang="en-US" sz="2400" i="1"/>
              <a:t>      I</a:t>
            </a:r>
            <a:r>
              <a:rPr lang="en-US" sz="2400" i="1" baseline="-25000"/>
              <a:t>P</a:t>
            </a:r>
            <a:r>
              <a:rPr lang="en-US" sz="2400"/>
              <a:t>(</a:t>
            </a:r>
            <a:r>
              <a:rPr lang="en-US" sz="2400" i="1"/>
              <a:t>Y,W|</a:t>
            </a:r>
            <a:r>
              <a:rPr lang="en-US" sz="2400"/>
              <a:t>{</a:t>
            </a:r>
            <a:r>
              <a:rPr lang="en-US" sz="2400" i="1"/>
              <a:t>X,Z)</a:t>
            </a:r>
            <a:r>
              <a:rPr lang="en-US" sz="2400"/>
              <a:t>}</a:t>
            </a:r>
          </a:p>
          <a:p>
            <a:pPr marL="0" indent="0">
              <a:buNone/>
            </a:pPr>
            <a:r>
              <a:rPr lang="en-US" sz="2400" i="1">
                <a:solidFill>
                  <a:srgbClr val="4AFF3E"/>
                </a:solidFill>
              </a:rPr>
              <a:t>			I</a:t>
            </a:r>
            <a:r>
              <a:rPr lang="en-US" sz="2400" i="1" baseline="-25000">
                <a:solidFill>
                  <a:srgbClr val="4AFF3E"/>
                </a:solidFill>
              </a:rPr>
              <a:t>P</a:t>
            </a:r>
            <a:r>
              <a:rPr lang="en-US" sz="2400">
                <a:solidFill>
                  <a:srgbClr val="4AFF3E"/>
                </a:solidFill>
              </a:rPr>
              <a:t>(</a:t>
            </a:r>
            <a:r>
              <a:rPr lang="en-US" sz="2400" i="1">
                <a:solidFill>
                  <a:srgbClr val="4AFF3E"/>
                </a:solidFill>
              </a:rPr>
              <a:t>X,W|</a:t>
            </a:r>
            <a:r>
              <a:rPr lang="en-US" sz="2400">
                <a:solidFill>
                  <a:srgbClr val="4AFF3E"/>
                </a:solidFill>
                <a:latin typeface="Symbol" charset="2"/>
                <a:cs typeface="Symbol" charset="2"/>
              </a:rPr>
              <a:t>∅</a:t>
            </a:r>
            <a:r>
              <a:rPr lang="en-US" sz="2400">
                <a:solidFill>
                  <a:srgbClr val="4AFF3E"/>
                </a:solidFill>
              </a:rPr>
              <a:t>)          </a:t>
            </a:r>
            <a:r>
              <a:rPr lang="en-US" sz="2400" i="1">
                <a:solidFill>
                  <a:srgbClr val="4AFF3E"/>
                </a:solidFill>
              </a:rPr>
              <a:t>I</a:t>
            </a:r>
            <a:r>
              <a:rPr lang="en-US" sz="2400" i="1" baseline="-25000">
                <a:solidFill>
                  <a:srgbClr val="4AFF3E"/>
                </a:solidFill>
              </a:rPr>
              <a:t>P</a:t>
            </a:r>
            <a:r>
              <a:rPr lang="en-US" sz="2400">
                <a:solidFill>
                  <a:srgbClr val="4AFF3E"/>
                </a:solidFill>
              </a:rPr>
              <a:t>(</a:t>
            </a:r>
            <a:r>
              <a:rPr lang="en-US" sz="2400" i="1">
                <a:solidFill>
                  <a:srgbClr val="4AFF3E"/>
                </a:solidFill>
              </a:rPr>
              <a:t>X,W|</a:t>
            </a:r>
            <a:r>
              <a:rPr lang="en-US" sz="2400">
                <a:solidFill>
                  <a:srgbClr val="4AFF3E"/>
                </a:solidFill>
                <a:latin typeface="Symbol" charset="2"/>
                <a:cs typeface="Symbol" charset="2"/>
              </a:rPr>
              <a:t>∅</a:t>
            </a:r>
            <a:r>
              <a:rPr lang="en-US" sz="2400">
                <a:solidFill>
                  <a:srgbClr val="4AFF3E"/>
                </a:solidFill>
              </a:rPr>
              <a:t>)</a:t>
            </a:r>
          </a:p>
          <a:p>
            <a:pPr marL="0" indent="0">
              <a:buNone/>
            </a:pPr>
            <a:r>
              <a:rPr lang="en-US" sz="2400"/>
              <a:t>True Graph                Small Sample     Large Sample</a:t>
            </a:r>
          </a:p>
          <a:p>
            <a:pPr marL="0" indent="0">
              <a:buNone/>
            </a:pPr>
            <a:endParaRPr lang="en-US" i="1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F3DEB5F1-4E7E-4F87-BE7D-A2036F1D261E}" type="slidenum">
              <a:rPr lang="en-US" altLang="en-US" smtClean="0"/>
              <a:pPr/>
              <a:t>16</a:t>
            </a:fld>
            <a:endParaRPr lang="en-US" alt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Desired Behavior as Sample Size Grows</a:t>
            </a:r>
          </a:p>
        </p:txBody>
      </p:sp>
      <p:sp>
        <p:nvSpPr>
          <p:cNvPr id="5" name="Freeform 4"/>
          <p:cNvSpPr/>
          <p:nvPr/>
        </p:nvSpPr>
        <p:spPr>
          <a:xfrm>
            <a:off x="599440" y="1991360"/>
            <a:ext cx="2113280" cy="326419"/>
          </a:xfrm>
          <a:custGeom>
            <a:avLst/>
            <a:gdLst>
              <a:gd name="connsiteX0" fmla="*/ 0 w 2113280"/>
              <a:gd name="connsiteY0" fmla="*/ 30480 h 326419"/>
              <a:gd name="connsiteX1" fmla="*/ 548640 w 2113280"/>
              <a:gd name="connsiteY1" fmla="*/ 304800 h 326419"/>
              <a:gd name="connsiteX2" fmla="*/ 1463040 w 2113280"/>
              <a:gd name="connsiteY2" fmla="*/ 274320 h 326419"/>
              <a:gd name="connsiteX3" fmla="*/ 2113280 w 2113280"/>
              <a:gd name="connsiteY3" fmla="*/ 0 h 3264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113280" h="326419">
                <a:moveTo>
                  <a:pt x="0" y="30480"/>
                </a:moveTo>
                <a:cubicBezTo>
                  <a:pt x="152400" y="147320"/>
                  <a:pt x="304800" y="264160"/>
                  <a:pt x="548640" y="304800"/>
                </a:cubicBezTo>
                <a:cubicBezTo>
                  <a:pt x="792480" y="345440"/>
                  <a:pt x="1202267" y="325120"/>
                  <a:pt x="1463040" y="274320"/>
                </a:cubicBezTo>
                <a:cubicBezTo>
                  <a:pt x="1723813" y="223520"/>
                  <a:pt x="2113280" y="0"/>
                  <a:pt x="2113280" y="0"/>
                </a:cubicBezTo>
              </a:path>
            </a:pathLst>
          </a:custGeom>
          <a:ln>
            <a:solidFill>
              <a:schemeClr val="tx1"/>
            </a:solidFill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reeform 5"/>
          <p:cNvSpPr/>
          <p:nvPr/>
        </p:nvSpPr>
        <p:spPr>
          <a:xfrm>
            <a:off x="5486400" y="1981200"/>
            <a:ext cx="1676400" cy="326419"/>
          </a:xfrm>
          <a:custGeom>
            <a:avLst/>
            <a:gdLst>
              <a:gd name="connsiteX0" fmla="*/ 0 w 2113280"/>
              <a:gd name="connsiteY0" fmla="*/ 30480 h 326419"/>
              <a:gd name="connsiteX1" fmla="*/ 548640 w 2113280"/>
              <a:gd name="connsiteY1" fmla="*/ 304800 h 326419"/>
              <a:gd name="connsiteX2" fmla="*/ 1463040 w 2113280"/>
              <a:gd name="connsiteY2" fmla="*/ 274320 h 326419"/>
              <a:gd name="connsiteX3" fmla="*/ 2113280 w 2113280"/>
              <a:gd name="connsiteY3" fmla="*/ 0 h 3264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113280" h="326419">
                <a:moveTo>
                  <a:pt x="0" y="30480"/>
                </a:moveTo>
                <a:cubicBezTo>
                  <a:pt x="152400" y="147320"/>
                  <a:pt x="304800" y="264160"/>
                  <a:pt x="548640" y="304800"/>
                </a:cubicBezTo>
                <a:cubicBezTo>
                  <a:pt x="792480" y="345440"/>
                  <a:pt x="1202267" y="325120"/>
                  <a:pt x="1463040" y="274320"/>
                </a:cubicBezTo>
                <a:cubicBezTo>
                  <a:pt x="1723813" y="223520"/>
                  <a:pt x="2113280" y="0"/>
                  <a:pt x="2113280" y="0"/>
                </a:cubicBezTo>
              </a:path>
            </a:pathLst>
          </a:custGeom>
          <a:ln>
            <a:solidFill>
              <a:schemeClr val="tx1"/>
            </a:solidFill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3352800" y="1981200"/>
            <a:ext cx="1676400" cy="326419"/>
          </a:xfrm>
          <a:custGeom>
            <a:avLst/>
            <a:gdLst>
              <a:gd name="connsiteX0" fmla="*/ 0 w 2113280"/>
              <a:gd name="connsiteY0" fmla="*/ 30480 h 326419"/>
              <a:gd name="connsiteX1" fmla="*/ 548640 w 2113280"/>
              <a:gd name="connsiteY1" fmla="*/ 304800 h 326419"/>
              <a:gd name="connsiteX2" fmla="*/ 1463040 w 2113280"/>
              <a:gd name="connsiteY2" fmla="*/ 274320 h 326419"/>
              <a:gd name="connsiteX3" fmla="*/ 2113280 w 2113280"/>
              <a:gd name="connsiteY3" fmla="*/ 0 h 3264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113280" h="326419">
                <a:moveTo>
                  <a:pt x="0" y="30480"/>
                </a:moveTo>
                <a:cubicBezTo>
                  <a:pt x="152400" y="147320"/>
                  <a:pt x="304800" y="264160"/>
                  <a:pt x="548640" y="304800"/>
                </a:cubicBezTo>
                <a:cubicBezTo>
                  <a:pt x="792480" y="345440"/>
                  <a:pt x="1202267" y="325120"/>
                  <a:pt x="1463040" y="274320"/>
                </a:cubicBezTo>
                <a:cubicBezTo>
                  <a:pt x="1723813" y="223520"/>
                  <a:pt x="2113280" y="0"/>
                  <a:pt x="2113280" y="0"/>
                </a:cubicBezTo>
              </a:path>
            </a:pathLst>
          </a:custGeom>
          <a:ln>
            <a:solidFill>
              <a:schemeClr val="tx1"/>
            </a:solidFill>
            <a:prstDash val="sysDash"/>
            <a:tailEnd type="non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5334000" y="3581400"/>
            <a:ext cx="1676400" cy="0"/>
          </a:xfrm>
          <a:prstGeom prst="line">
            <a:avLst/>
          </a:prstGeom>
          <a:ln>
            <a:solidFill>
              <a:schemeClr val="tx1"/>
            </a:solidFill>
            <a:tailEnd type="non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464554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i="1"/>
              <a:t>X            Y</a:t>
            </a:r>
          </a:p>
          <a:p>
            <a:pPr marL="0" indent="0">
              <a:buNone/>
            </a:pPr>
            <a:endParaRPr lang="en-US" i="1"/>
          </a:p>
          <a:p>
            <a:pPr marL="0" indent="0">
              <a:buNone/>
            </a:pPr>
            <a:r>
              <a:rPr lang="en-US" i="1"/>
              <a:t>       Z</a:t>
            </a:r>
          </a:p>
          <a:p>
            <a:pPr marL="0" indent="0">
              <a:buNone/>
            </a:pPr>
            <a:endParaRPr lang="en-US" i="1"/>
          </a:p>
          <a:p>
            <a:pPr marL="0" indent="0">
              <a:buNone/>
            </a:pPr>
            <a:r>
              <a:rPr lang="en-US" i="1"/>
              <a:t>       W</a:t>
            </a:r>
          </a:p>
          <a:p>
            <a:pPr marL="0" indent="0">
              <a:buNone/>
            </a:pPr>
            <a:endParaRPr lang="en-US" i="1"/>
          </a:p>
          <a:p>
            <a:pPr marL="0" indent="0">
              <a:buNone/>
            </a:pPr>
            <a:endParaRPr lang="en-US" i="1"/>
          </a:p>
          <a:p>
            <a:pPr marL="0" indent="0">
              <a:buNone/>
            </a:pPr>
            <a:r>
              <a:rPr lang="en-US" i="1"/>
              <a:t>      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F3DEB5F1-4E7E-4F87-BE7D-A2036F1D261E}" type="slidenum">
              <a:rPr lang="en-US" altLang="en-US" smtClean="0"/>
              <a:pPr/>
              <a:t>17</a:t>
            </a:fld>
            <a:endParaRPr lang="en-US" alt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True Graph</a:t>
            </a:r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914400" y="1752600"/>
            <a:ext cx="685800" cy="0"/>
          </a:xfrm>
          <a:prstGeom prst="straightConnector1">
            <a:avLst/>
          </a:prstGeom>
          <a:ln w="19050" cmpd="sng">
            <a:solidFill>
              <a:schemeClr val="tx1"/>
            </a:solidFill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685800" y="1981200"/>
            <a:ext cx="381000" cy="609600"/>
          </a:xfrm>
          <a:prstGeom prst="straightConnector1">
            <a:avLst/>
          </a:prstGeom>
          <a:ln w="57150" cmpd="sng">
            <a:solidFill>
              <a:schemeClr val="tx1"/>
            </a:solidFill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H="1">
            <a:off x="1371600" y="1981200"/>
            <a:ext cx="304800" cy="609600"/>
          </a:xfrm>
          <a:prstGeom prst="straightConnector1">
            <a:avLst/>
          </a:prstGeom>
          <a:ln w="57150" cmpd="sng">
            <a:solidFill>
              <a:schemeClr val="tx1"/>
            </a:solidFill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1219200" y="2895600"/>
            <a:ext cx="0" cy="533400"/>
          </a:xfrm>
          <a:prstGeom prst="straightConnector1">
            <a:avLst/>
          </a:prstGeom>
          <a:ln>
            <a:solidFill>
              <a:srgbClr val="FFFFFF"/>
            </a:solidFill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0275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F3DEB5F1-4E7E-4F87-BE7D-A2036F1D261E}" type="slidenum">
              <a:rPr lang="en-US" altLang="en-US" smtClean="0"/>
              <a:pPr/>
              <a:t>18</a:t>
            </a:fld>
            <a:endParaRPr lang="en-US" alt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Behavior as Sample Size Grows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609600" y="1295400"/>
            <a:ext cx="38100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>
                <a:latin typeface="+mn-lt"/>
              </a:rPr>
              <a:t>X            Y   I</a:t>
            </a:r>
            <a:r>
              <a:rPr lang="en-US" sz="2400" i="1" baseline="-25000">
                <a:latin typeface="+mn-lt"/>
              </a:rPr>
              <a:t>P</a:t>
            </a:r>
            <a:r>
              <a:rPr lang="en-US" sz="2400">
                <a:latin typeface="+mn-lt"/>
              </a:rPr>
              <a:t>(</a:t>
            </a:r>
            <a:r>
              <a:rPr lang="en-US" sz="2400" i="1">
                <a:latin typeface="+mn-lt"/>
              </a:rPr>
              <a:t>W,</a:t>
            </a:r>
            <a:r>
              <a:rPr lang="en-US" sz="2400">
                <a:latin typeface="+mn-lt"/>
              </a:rPr>
              <a:t>{</a:t>
            </a:r>
            <a:r>
              <a:rPr lang="en-US" sz="2400" i="1">
                <a:latin typeface="+mn-lt"/>
              </a:rPr>
              <a:t>X,Y</a:t>
            </a:r>
            <a:r>
              <a:rPr lang="en-US" sz="2400">
                <a:latin typeface="+mn-lt"/>
              </a:rPr>
              <a:t>}</a:t>
            </a:r>
            <a:r>
              <a:rPr lang="en-US" sz="2400" i="1">
                <a:latin typeface="+mn-lt"/>
              </a:rPr>
              <a:t>|Z</a:t>
            </a:r>
            <a:r>
              <a:rPr lang="en-US" sz="2400">
                <a:latin typeface="+mn-lt"/>
              </a:rPr>
              <a:t>)</a:t>
            </a:r>
          </a:p>
          <a:p>
            <a:r>
              <a:rPr lang="en-US" sz="2400" i="1"/>
              <a:t>                 </a:t>
            </a:r>
            <a:r>
              <a:rPr lang="en-US" sz="2400" i="1">
                <a:solidFill>
                  <a:srgbClr val="4AFF3E"/>
                </a:solidFill>
                <a:latin typeface="+mn-lt"/>
              </a:rPr>
              <a:t>I</a:t>
            </a:r>
            <a:r>
              <a:rPr lang="en-US" sz="2400" i="1" baseline="-25000">
                <a:solidFill>
                  <a:srgbClr val="4AFF3E"/>
                </a:solidFill>
                <a:latin typeface="+mn-lt"/>
              </a:rPr>
              <a:t>P</a:t>
            </a:r>
            <a:r>
              <a:rPr lang="en-US" sz="2400">
                <a:solidFill>
                  <a:srgbClr val="4AFF3E"/>
                </a:solidFill>
                <a:latin typeface="+mn-lt"/>
              </a:rPr>
              <a:t>(</a:t>
            </a:r>
            <a:r>
              <a:rPr lang="en-US" sz="2400" i="1">
                <a:solidFill>
                  <a:srgbClr val="4AFF3E"/>
                </a:solidFill>
                <a:latin typeface="+mn-lt"/>
              </a:rPr>
              <a:t>W,</a:t>
            </a:r>
            <a:r>
              <a:rPr lang="en-US" sz="2400">
                <a:solidFill>
                  <a:srgbClr val="4AFF3E"/>
                </a:solidFill>
                <a:latin typeface="+mn-lt"/>
              </a:rPr>
              <a:t>{</a:t>
            </a:r>
            <a:r>
              <a:rPr lang="en-US" sz="2400" i="1">
                <a:solidFill>
                  <a:srgbClr val="4AFF3E"/>
                </a:solidFill>
                <a:latin typeface="+mn-lt"/>
              </a:rPr>
              <a:t>X,Y</a:t>
            </a:r>
            <a:r>
              <a:rPr lang="en-US" sz="2400">
                <a:solidFill>
                  <a:srgbClr val="4AFF3E"/>
                </a:solidFill>
                <a:latin typeface="+mn-lt"/>
              </a:rPr>
              <a:t>}</a:t>
            </a:r>
            <a:r>
              <a:rPr lang="en-US" sz="2400" i="1">
                <a:solidFill>
                  <a:srgbClr val="4AFF3E"/>
                </a:solidFill>
                <a:latin typeface="+mn-lt"/>
              </a:rPr>
              <a:t>|</a:t>
            </a:r>
            <a:r>
              <a:rPr lang="en-US" sz="2400">
                <a:solidFill>
                  <a:srgbClr val="4AFF3E"/>
                </a:solidFill>
                <a:latin typeface="Symbol" charset="2"/>
                <a:cs typeface="Symbol" charset="2"/>
              </a:rPr>
              <a:t>∅</a:t>
            </a:r>
            <a:r>
              <a:rPr lang="en-US" sz="2400">
                <a:solidFill>
                  <a:srgbClr val="4AFF3E"/>
                </a:solidFill>
                <a:latin typeface="+mn-lt"/>
              </a:rPr>
              <a:t>)</a:t>
            </a:r>
            <a:endParaRPr lang="en-US" sz="2400" i="1">
              <a:solidFill>
                <a:srgbClr val="4AFF3E"/>
              </a:solidFill>
              <a:latin typeface="+mn-lt"/>
            </a:endParaRPr>
          </a:p>
          <a:p>
            <a:r>
              <a:rPr lang="en-US" sz="2400" i="1">
                <a:latin typeface="+mn-lt"/>
              </a:rPr>
              <a:t>        Z          </a:t>
            </a:r>
            <a:r>
              <a:rPr lang="en-US" sz="2400" i="1">
                <a:solidFill>
                  <a:srgbClr val="4AFF3E"/>
                </a:solidFill>
                <a:latin typeface="+mn-lt"/>
              </a:rPr>
              <a:t>I</a:t>
            </a:r>
            <a:r>
              <a:rPr lang="en-US" sz="2400" i="1" baseline="-25000">
                <a:solidFill>
                  <a:srgbClr val="4AFF3E"/>
                </a:solidFill>
                <a:latin typeface="+mn-lt"/>
              </a:rPr>
              <a:t>P</a:t>
            </a:r>
            <a:r>
              <a:rPr lang="en-US" sz="2400">
                <a:solidFill>
                  <a:srgbClr val="4AFF3E"/>
                </a:solidFill>
                <a:latin typeface="+mn-lt"/>
              </a:rPr>
              <a:t>(</a:t>
            </a:r>
            <a:r>
              <a:rPr lang="en-US" sz="2400" i="1">
                <a:solidFill>
                  <a:srgbClr val="4AFF3E"/>
                </a:solidFill>
                <a:latin typeface="+mn-lt"/>
              </a:rPr>
              <a:t>X</a:t>
            </a:r>
            <a:r>
              <a:rPr lang="en-US" sz="2400">
                <a:solidFill>
                  <a:srgbClr val="4AFF3E"/>
                </a:solidFill>
                <a:latin typeface="+mn-lt"/>
              </a:rPr>
              <a:t>,</a:t>
            </a:r>
            <a:r>
              <a:rPr lang="en-US" sz="2400" i="1">
                <a:solidFill>
                  <a:srgbClr val="4AFF3E"/>
                </a:solidFill>
                <a:latin typeface="+mn-lt"/>
              </a:rPr>
              <a:t>Y|</a:t>
            </a:r>
            <a:r>
              <a:rPr lang="en-US" sz="2400">
                <a:solidFill>
                  <a:srgbClr val="4AFF3E"/>
                </a:solidFill>
                <a:latin typeface="Symbol" charset="2"/>
                <a:cs typeface="Symbol" charset="2"/>
              </a:rPr>
              <a:t>∅</a:t>
            </a:r>
            <a:r>
              <a:rPr lang="en-US" sz="2400">
                <a:solidFill>
                  <a:srgbClr val="4AFF3E"/>
                </a:solidFill>
                <a:latin typeface="+mn-lt"/>
              </a:rPr>
              <a:t>)</a:t>
            </a:r>
            <a:endParaRPr lang="en-US" sz="2400" i="1">
              <a:solidFill>
                <a:srgbClr val="4AFF3E"/>
              </a:solidFill>
              <a:latin typeface="+mn-lt"/>
            </a:endParaRPr>
          </a:p>
          <a:p>
            <a:r>
              <a:rPr lang="en-US" sz="2400" i="1">
                <a:solidFill>
                  <a:srgbClr val="4AFF3E"/>
                </a:solidFill>
                <a:latin typeface="+mn-lt"/>
              </a:rPr>
              <a:t>                    I</a:t>
            </a:r>
            <a:r>
              <a:rPr lang="en-US" sz="2400" i="1" baseline="-25000">
                <a:solidFill>
                  <a:srgbClr val="4AFF3E"/>
                </a:solidFill>
                <a:latin typeface="+mn-lt"/>
              </a:rPr>
              <a:t>P</a:t>
            </a:r>
            <a:r>
              <a:rPr lang="en-US" sz="2400">
                <a:solidFill>
                  <a:srgbClr val="4AFF3E"/>
                </a:solidFill>
                <a:latin typeface="+mn-lt"/>
              </a:rPr>
              <a:t>(</a:t>
            </a:r>
            <a:r>
              <a:rPr lang="en-US" sz="2400" i="1">
                <a:solidFill>
                  <a:srgbClr val="4AFF3E"/>
                </a:solidFill>
                <a:latin typeface="+mn-lt"/>
              </a:rPr>
              <a:t>W,</a:t>
            </a:r>
            <a:r>
              <a:rPr lang="en-US" sz="2400">
                <a:solidFill>
                  <a:srgbClr val="4AFF3E"/>
                </a:solidFill>
                <a:latin typeface="+mn-lt"/>
              </a:rPr>
              <a:t>Z</a:t>
            </a:r>
            <a:r>
              <a:rPr lang="en-US" sz="2400" i="1">
                <a:solidFill>
                  <a:srgbClr val="4AFF3E"/>
                </a:solidFill>
                <a:latin typeface="+mn-lt"/>
              </a:rPr>
              <a:t>|</a:t>
            </a:r>
            <a:r>
              <a:rPr lang="en-US" sz="2400">
                <a:solidFill>
                  <a:srgbClr val="4AFF3E"/>
                </a:solidFill>
                <a:latin typeface="Symbol" charset="2"/>
                <a:cs typeface="Symbol" charset="2"/>
              </a:rPr>
              <a:t>∅</a:t>
            </a:r>
            <a:r>
              <a:rPr lang="en-US" sz="2400">
                <a:solidFill>
                  <a:srgbClr val="4AFF3E"/>
                </a:solidFill>
                <a:latin typeface="+mn-lt"/>
              </a:rPr>
              <a:t>)</a:t>
            </a:r>
            <a:endParaRPr lang="en-US" sz="2400" i="1">
              <a:latin typeface="+mn-lt"/>
            </a:endParaRPr>
          </a:p>
          <a:p>
            <a:r>
              <a:rPr lang="en-US" sz="2400" i="1">
                <a:latin typeface="+mn-lt"/>
              </a:rPr>
              <a:t>       W</a:t>
            </a:r>
          </a:p>
          <a:p>
            <a:r>
              <a:rPr lang="en-US" sz="2400">
                <a:latin typeface="+mn-lt"/>
              </a:rPr>
              <a:t>Output     Small Sample</a:t>
            </a:r>
          </a:p>
          <a:p>
            <a:endParaRPr lang="en-US" sz="2400"/>
          </a:p>
        </p:txBody>
      </p:sp>
      <p:cxnSp>
        <p:nvCxnSpPr>
          <p:cNvPr id="36" name="Straight Arrow Connector 35"/>
          <p:cNvCxnSpPr/>
          <p:nvPr/>
        </p:nvCxnSpPr>
        <p:spPr>
          <a:xfrm>
            <a:off x="873760" y="1767840"/>
            <a:ext cx="381000" cy="457200"/>
          </a:xfrm>
          <a:prstGeom prst="straightConnector1">
            <a:avLst/>
          </a:prstGeom>
          <a:ln w="38100" cmpd="sng">
            <a:solidFill>
              <a:schemeClr val="tx1"/>
            </a:solidFill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/>
          <p:nvPr/>
        </p:nvCxnSpPr>
        <p:spPr>
          <a:xfrm flipH="1">
            <a:off x="1483360" y="1732280"/>
            <a:ext cx="304800" cy="533400"/>
          </a:xfrm>
          <a:prstGeom prst="straightConnector1">
            <a:avLst/>
          </a:prstGeom>
          <a:ln w="38100" cmpd="sng">
            <a:solidFill>
              <a:schemeClr val="tx1"/>
            </a:solidFill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4343400" y="1284744"/>
            <a:ext cx="39624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>
                <a:latin typeface="+mn-lt"/>
              </a:rPr>
              <a:t>X            Y   I</a:t>
            </a:r>
            <a:r>
              <a:rPr lang="en-US" sz="2400" i="1" baseline="-25000">
                <a:latin typeface="+mn-lt"/>
              </a:rPr>
              <a:t>P</a:t>
            </a:r>
            <a:r>
              <a:rPr lang="en-US" sz="2400">
                <a:latin typeface="+mn-lt"/>
              </a:rPr>
              <a:t>(</a:t>
            </a:r>
            <a:r>
              <a:rPr lang="en-US" sz="2400" i="1">
                <a:latin typeface="+mn-lt"/>
              </a:rPr>
              <a:t>W,</a:t>
            </a:r>
            <a:r>
              <a:rPr lang="en-US" sz="2400">
                <a:latin typeface="+mn-lt"/>
              </a:rPr>
              <a:t>{</a:t>
            </a:r>
            <a:r>
              <a:rPr lang="en-US" sz="2400" i="1">
                <a:latin typeface="+mn-lt"/>
              </a:rPr>
              <a:t>X,Y</a:t>
            </a:r>
            <a:r>
              <a:rPr lang="en-US" sz="2400">
                <a:latin typeface="+mn-lt"/>
              </a:rPr>
              <a:t>}</a:t>
            </a:r>
            <a:r>
              <a:rPr lang="en-US" sz="2400" i="1">
                <a:latin typeface="+mn-lt"/>
              </a:rPr>
              <a:t>|Z</a:t>
            </a:r>
            <a:r>
              <a:rPr lang="en-US" sz="2400">
                <a:latin typeface="+mn-lt"/>
              </a:rPr>
              <a:t>)</a:t>
            </a:r>
          </a:p>
          <a:p>
            <a:r>
              <a:rPr lang="en-US" sz="2400" i="1">
                <a:latin typeface="+mn-lt"/>
              </a:rPr>
              <a:t>                    </a:t>
            </a:r>
            <a:r>
              <a:rPr lang="en-US" sz="2400" i="1">
                <a:solidFill>
                  <a:srgbClr val="4AFF3E"/>
                </a:solidFill>
                <a:latin typeface="+mn-lt"/>
              </a:rPr>
              <a:t>I</a:t>
            </a:r>
            <a:r>
              <a:rPr lang="en-US" sz="2400" i="1" baseline="-25000">
                <a:solidFill>
                  <a:srgbClr val="4AFF3E"/>
                </a:solidFill>
                <a:latin typeface="+mn-lt"/>
              </a:rPr>
              <a:t>P</a:t>
            </a:r>
            <a:r>
              <a:rPr lang="en-US" sz="2400">
                <a:solidFill>
                  <a:srgbClr val="4AFF3E"/>
                </a:solidFill>
                <a:latin typeface="+mn-lt"/>
              </a:rPr>
              <a:t>(</a:t>
            </a:r>
            <a:r>
              <a:rPr lang="en-US" sz="2400" i="1">
                <a:solidFill>
                  <a:srgbClr val="4AFF3E"/>
                </a:solidFill>
                <a:latin typeface="+mn-lt"/>
              </a:rPr>
              <a:t>W,</a:t>
            </a:r>
            <a:r>
              <a:rPr lang="en-US" sz="2400">
                <a:solidFill>
                  <a:srgbClr val="4AFF3E"/>
                </a:solidFill>
                <a:latin typeface="+mn-lt"/>
              </a:rPr>
              <a:t>{</a:t>
            </a:r>
            <a:r>
              <a:rPr lang="en-US" sz="2400" i="1">
                <a:solidFill>
                  <a:srgbClr val="4AFF3E"/>
                </a:solidFill>
                <a:latin typeface="+mn-lt"/>
              </a:rPr>
              <a:t>X,Y</a:t>
            </a:r>
            <a:r>
              <a:rPr lang="en-US" sz="2400">
                <a:solidFill>
                  <a:srgbClr val="4AFF3E"/>
                </a:solidFill>
                <a:latin typeface="+mn-lt"/>
              </a:rPr>
              <a:t>}</a:t>
            </a:r>
            <a:r>
              <a:rPr lang="en-US" sz="2400" i="1">
                <a:solidFill>
                  <a:srgbClr val="4AFF3E"/>
                </a:solidFill>
                <a:latin typeface="+mn-lt"/>
              </a:rPr>
              <a:t>|</a:t>
            </a:r>
            <a:r>
              <a:rPr lang="en-US" sz="2400">
                <a:solidFill>
                  <a:srgbClr val="4AFF3E"/>
                </a:solidFill>
                <a:latin typeface="Symbol" charset="2"/>
                <a:cs typeface="Symbol" charset="2"/>
              </a:rPr>
              <a:t>∅</a:t>
            </a:r>
            <a:r>
              <a:rPr lang="en-US" sz="2400">
                <a:solidFill>
                  <a:srgbClr val="4AFF3E"/>
                </a:solidFill>
                <a:latin typeface="+mn-lt"/>
              </a:rPr>
              <a:t>)</a:t>
            </a:r>
            <a:endParaRPr lang="en-US" sz="2400" i="1">
              <a:solidFill>
                <a:srgbClr val="4AFF3E"/>
              </a:solidFill>
              <a:latin typeface="+mn-lt"/>
            </a:endParaRPr>
          </a:p>
          <a:p>
            <a:r>
              <a:rPr lang="en-US" sz="2400" i="1">
                <a:latin typeface="+mn-lt"/>
              </a:rPr>
              <a:t>        Z          </a:t>
            </a:r>
            <a:r>
              <a:rPr lang="en-US" sz="2400" i="1">
                <a:solidFill>
                  <a:srgbClr val="4AFF3E"/>
                </a:solidFill>
                <a:latin typeface="+mn-lt"/>
              </a:rPr>
              <a:t>I</a:t>
            </a:r>
            <a:r>
              <a:rPr lang="en-US" sz="2400" i="1" baseline="-25000">
                <a:solidFill>
                  <a:srgbClr val="4AFF3E"/>
                </a:solidFill>
                <a:latin typeface="+mn-lt"/>
              </a:rPr>
              <a:t>P</a:t>
            </a:r>
            <a:r>
              <a:rPr lang="en-US" sz="2400">
                <a:solidFill>
                  <a:srgbClr val="4AFF3E"/>
                </a:solidFill>
                <a:latin typeface="+mn-lt"/>
              </a:rPr>
              <a:t>(</a:t>
            </a:r>
            <a:r>
              <a:rPr lang="en-US" sz="2400" i="1">
                <a:solidFill>
                  <a:srgbClr val="4AFF3E"/>
                </a:solidFill>
                <a:latin typeface="+mn-lt"/>
              </a:rPr>
              <a:t>X</a:t>
            </a:r>
            <a:r>
              <a:rPr lang="en-US" sz="2400">
                <a:solidFill>
                  <a:srgbClr val="4AFF3E"/>
                </a:solidFill>
                <a:latin typeface="+mn-lt"/>
              </a:rPr>
              <a:t>,</a:t>
            </a:r>
            <a:r>
              <a:rPr lang="en-US" sz="2400" i="1">
                <a:solidFill>
                  <a:srgbClr val="4AFF3E"/>
                </a:solidFill>
                <a:latin typeface="+mn-lt"/>
              </a:rPr>
              <a:t>Y|</a:t>
            </a:r>
            <a:r>
              <a:rPr lang="en-US" sz="2400">
                <a:solidFill>
                  <a:srgbClr val="4AFF3E"/>
                </a:solidFill>
                <a:latin typeface="Symbol" charset="2"/>
                <a:cs typeface="Symbol" charset="2"/>
              </a:rPr>
              <a:t>∅</a:t>
            </a:r>
            <a:r>
              <a:rPr lang="en-US" sz="2400">
                <a:solidFill>
                  <a:srgbClr val="4AFF3E"/>
                </a:solidFill>
                <a:latin typeface="+mn-lt"/>
              </a:rPr>
              <a:t>)</a:t>
            </a:r>
            <a:endParaRPr lang="en-US" sz="2400" i="1">
              <a:solidFill>
                <a:srgbClr val="4AFF3E"/>
              </a:solidFill>
              <a:latin typeface="+mn-lt"/>
            </a:endParaRPr>
          </a:p>
          <a:p>
            <a:r>
              <a:rPr lang="en-US" sz="2400" i="1">
                <a:solidFill>
                  <a:srgbClr val="4AFF3E"/>
                </a:solidFill>
                <a:latin typeface="+mn-lt"/>
              </a:rPr>
              <a:t>                    I</a:t>
            </a:r>
            <a:r>
              <a:rPr lang="en-US" sz="2400" i="1" baseline="-25000">
                <a:solidFill>
                  <a:srgbClr val="4AFF3E"/>
                </a:solidFill>
                <a:latin typeface="+mn-lt"/>
              </a:rPr>
              <a:t>P</a:t>
            </a:r>
            <a:r>
              <a:rPr lang="en-US" sz="2400">
                <a:solidFill>
                  <a:srgbClr val="4AFF3E"/>
                </a:solidFill>
                <a:latin typeface="+mn-lt"/>
              </a:rPr>
              <a:t>(</a:t>
            </a:r>
            <a:r>
              <a:rPr lang="en-US" sz="2400" i="1">
                <a:solidFill>
                  <a:srgbClr val="4AFF3E"/>
                </a:solidFill>
                <a:latin typeface="+mn-lt"/>
              </a:rPr>
              <a:t>W,</a:t>
            </a:r>
            <a:r>
              <a:rPr lang="en-US" sz="2400">
                <a:solidFill>
                  <a:srgbClr val="4AFF3E"/>
                </a:solidFill>
                <a:latin typeface="+mn-lt"/>
              </a:rPr>
              <a:t>Z</a:t>
            </a:r>
            <a:r>
              <a:rPr lang="en-US" sz="2400" i="1">
                <a:solidFill>
                  <a:srgbClr val="4AFF3E"/>
                </a:solidFill>
                <a:latin typeface="+mn-lt"/>
              </a:rPr>
              <a:t>|</a:t>
            </a:r>
            <a:r>
              <a:rPr lang="en-US" sz="2400">
                <a:solidFill>
                  <a:srgbClr val="4AFF3E"/>
                </a:solidFill>
                <a:latin typeface="Symbol" charset="2"/>
                <a:cs typeface="Symbol" charset="2"/>
              </a:rPr>
              <a:t>∅</a:t>
            </a:r>
            <a:r>
              <a:rPr lang="en-US" sz="2400">
                <a:solidFill>
                  <a:srgbClr val="4AFF3E"/>
                </a:solidFill>
                <a:latin typeface="+mn-lt"/>
              </a:rPr>
              <a:t>)</a:t>
            </a:r>
            <a:endParaRPr lang="en-US" sz="2400" i="1">
              <a:latin typeface="+mn-lt"/>
            </a:endParaRPr>
          </a:p>
          <a:p>
            <a:r>
              <a:rPr lang="en-US" sz="2400" i="1">
                <a:latin typeface="+mn-lt"/>
              </a:rPr>
              <a:t>       W</a:t>
            </a:r>
          </a:p>
          <a:p>
            <a:r>
              <a:rPr lang="en-US" sz="2400">
                <a:latin typeface="+mn-lt"/>
              </a:rPr>
              <a:t>Output     Medium-  Sample</a:t>
            </a:r>
          </a:p>
          <a:p>
            <a:endParaRPr lang="en-US" sz="2400"/>
          </a:p>
        </p:txBody>
      </p:sp>
      <p:cxnSp>
        <p:nvCxnSpPr>
          <p:cNvPr id="41" name="Straight Arrow Connector 40"/>
          <p:cNvCxnSpPr/>
          <p:nvPr/>
        </p:nvCxnSpPr>
        <p:spPr>
          <a:xfrm>
            <a:off x="4607560" y="1757184"/>
            <a:ext cx="381000" cy="457200"/>
          </a:xfrm>
          <a:prstGeom prst="straightConnector1">
            <a:avLst/>
          </a:prstGeom>
          <a:ln w="38100" cmpd="sng">
            <a:solidFill>
              <a:schemeClr val="tx1"/>
            </a:solidFill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/>
          <p:nvPr/>
        </p:nvCxnSpPr>
        <p:spPr>
          <a:xfrm flipH="1">
            <a:off x="5217160" y="1721624"/>
            <a:ext cx="304800" cy="533400"/>
          </a:xfrm>
          <a:prstGeom prst="straightConnector1">
            <a:avLst/>
          </a:prstGeom>
          <a:ln w="38100" cmpd="sng">
            <a:solidFill>
              <a:schemeClr val="tx1"/>
            </a:solidFill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/>
          <p:nvPr/>
        </p:nvCxnSpPr>
        <p:spPr>
          <a:xfrm flipV="1">
            <a:off x="5105400" y="2402840"/>
            <a:ext cx="0" cy="381000"/>
          </a:xfrm>
          <a:prstGeom prst="straightConnector1">
            <a:avLst/>
          </a:prstGeom>
          <a:ln>
            <a:solidFill>
              <a:srgbClr val="FFFFFF"/>
            </a:solidFill>
            <a:tailEnd type="non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609600" y="3733800"/>
            <a:ext cx="39624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>
                <a:latin typeface="+mn-lt"/>
              </a:rPr>
              <a:t>X            Y   I</a:t>
            </a:r>
            <a:r>
              <a:rPr lang="en-US" sz="2400" i="1" baseline="-25000">
                <a:latin typeface="+mn-lt"/>
              </a:rPr>
              <a:t>P</a:t>
            </a:r>
            <a:r>
              <a:rPr lang="en-US" sz="2400">
                <a:latin typeface="+mn-lt"/>
              </a:rPr>
              <a:t>(</a:t>
            </a:r>
            <a:r>
              <a:rPr lang="en-US" sz="2400" i="1">
                <a:latin typeface="+mn-lt"/>
              </a:rPr>
              <a:t>W,</a:t>
            </a:r>
            <a:r>
              <a:rPr lang="en-US" sz="2400">
                <a:latin typeface="+mn-lt"/>
              </a:rPr>
              <a:t>{</a:t>
            </a:r>
            <a:r>
              <a:rPr lang="en-US" sz="2400" i="1">
                <a:latin typeface="+mn-lt"/>
              </a:rPr>
              <a:t>X,Y</a:t>
            </a:r>
            <a:r>
              <a:rPr lang="en-US" sz="2400">
                <a:latin typeface="+mn-lt"/>
              </a:rPr>
              <a:t>}</a:t>
            </a:r>
            <a:r>
              <a:rPr lang="en-US" sz="2400" i="1">
                <a:latin typeface="+mn-lt"/>
              </a:rPr>
              <a:t>|</a:t>
            </a:r>
            <a:r>
              <a:rPr lang="en-US" sz="2400">
                <a:latin typeface="+mn-lt"/>
              </a:rPr>
              <a:t>{</a:t>
            </a:r>
            <a:r>
              <a:rPr lang="en-US" sz="2400" i="1">
                <a:latin typeface="+mn-lt"/>
              </a:rPr>
              <a:t>Z</a:t>
            </a:r>
            <a:r>
              <a:rPr lang="en-US" sz="2400">
                <a:latin typeface="+mn-lt"/>
              </a:rPr>
              <a:t>})</a:t>
            </a:r>
          </a:p>
          <a:p>
            <a:r>
              <a:rPr lang="en-US" sz="2400" i="1"/>
              <a:t>                 </a:t>
            </a:r>
            <a:r>
              <a:rPr lang="en-US" sz="2400" i="1">
                <a:solidFill>
                  <a:srgbClr val="4AFF3E"/>
                </a:solidFill>
                <a:latin typeface="+mn-lt"/>
              </a:rPr>
              <a:t>I</a:t>
            </a:r>
            <a:r>
              <a:rPr lang="en-US" sz="2400" i="1" baseline="-25000">
                <a:solidFill>
                  <a:srgbClr val="4AFF3E"/>
                </a:solidFill>
                <a:latin typeface="+mn-lt"/>
              </a:rPr>
              <a:t>P</a:t>
            </a:r>
            <a:r>
              <a:rPr lang="en-US" sz="2400">
                <a:solidFill>
                  <a:srgbClr val="4AFF3E"/>
                </a:solidFill>
                <a:latin typeface="+mn-lt"/>
              </a:rPr>
              <a:t>(</a:t>
            </a:r>
            <a:r>
              <a:rPr lang="en-US" sz="2400" i="1">
                <a:solidFill>
                  <a:srgbClr val="4AFF3E"/>
                </a:solidFill>
                <a:latin typeface="+mn-lt"/>
              </a:rPr>
              <a:t>W,</a:t>
            </a:r>
            <a:r>
              <a:rPr lang="en-US" sz="2400">
                <a:solidFill>
                  <a:srgbClr val="4AFF3E"/>
                </a:solidFill>
                <a:latin typeface="+mn-lt"/>
              </a:rPr>
              <a:t>{</a:t>
            </a:r>
            <a:r>
              <a:rPr lang="en-US" sz="2400" i="1">
                <a:solidFill>
                  <a:srgbClr val="4AFF3E"/>
                </a:solidFill>
                <a:latin typeface="+mn-lt"/>
              </a:rPr>
              <a:t>X,Y</a:t>
            </a:r>
            <a:r>
              <a:rPr lang="en-US" sz="2400">
                <a:solidFill>
                  <a:srgbClr val="4AFF3E"/>
                </a:solidFill>
                <a:latin typeface="+mn-lt"/>
              </a:rPr>
              <a:t>}</a:t>
            </a:r>
            <a:r>
              <a:rPr lang="en-US" sz="2400" i="1">
                <a:solidFill>
                  <a:srgbClr val="4AFF3E"/>
                </a:solidFill>
                <a:latin typeface="+mn-lt"/>
              </a:rPr>
              <a:t>|</a:t>
            </a:r>
            <a:r>
              <a:rPr lang="en-US" sz="2400">
                <a:solidFill>
                  <a:srgbClr val="4AFF3E"/>
                </a:solidFill>
                <a:latin typeface="Symbol" charset="2"/>
                <a:cs typeface="Symbol" charset="2"/>
              </a:rPr>
              <a:t>∅</a:t>
            </a:r>
            <a:r>
              <a:rPr lang="en-US" sz="2400">
                <a:solidFill>
                  <a:srgbClr val="4AFF3E"/>
                </a:solidFill>
                <a:latin typeface="+mn-lt"/>
              </a:rPr>
              <a:t>)</a:t>
            </a:r>
            <a:endParaRPr lang="en-US" sz="2400" i="1">
              <a:solidFill>
                <a:srgbClr val="4AFF3E"/>
              </a:solidFill>
              <a:latin typeface="+mn-lt"/>
            </a:endParaRPr>
          </a:p>
          <a:p>
            <a:r>
              <a:rPr lang="en-US" sz="2400" i="1">
                <a:latin typeface="+mn-lt"/>
              </a:rPr>
              <a:t>        Z          </a:t>
            </a:r>
            <a:r>
              <a:rPr lang="en-US" sz="2400" i="1">
                <a:solidFill>
                  <a:srgbClr val="4AFF3E"/>
                </a:solidFill>
                <a:latin typeface="+mn-lt"/>
              </a:rPr>
              <a:t>I</a:t>
            </a:r>
            <a:r>
              <a:rPr lang="en-US" sz="2400" i="1" baseline="-25000">
                <a:solidFill>
                  <a:srgbClr val="4AFF3E"/>
                </a:solidFill>
                <a:latin typeface="+mn-lt"/>
              </a:rPr>
              <a:t>P</a:t>
            </a:r>
            <a:r>
              <a:rPr lang="en-US" sz="2400">
                <a:solidFill>
                  <a:srgbClr val="4AFF3E"/>
                </a:solidFill>
                <a:latin typeface="+mn-lt"/>
              </a:rPr>
              <a:t>(</a:t>
            </a:r>
            <a:r>
              <a:rPr lang="en-US" sz="2400" i="1">
                <a:solidFill>
                  <a:srgbClr val="4AFF3E"/>
                </a:solidFill>
                <a:latin typeface="+mn-lt"/>
              </a:rPr>
              <a:t>X</a:t>
            </a:r>
            <a:r>
              <a:rPr lang="en-US" sz="2400">
                <a:solidFill>
                  <a:srgbClr val="4AFF3E"/>
                </a:solidFill>
                <a:latin typeface="+mn-lt"/>
              </a:rPr>
              <a:t>,</a:t>
            </a:r>
            <a:r>
              <a:rPr lang="en-US" sz="2400" i="1">
                <a:solidFill>
                  <a:srgbClr val="4AFF3E"/>
                </a:solidFill>
                <a:latin typeface="+mn-lt"/>
              </a:rPr>
              <a:t>Y|</a:t>
            </a:r>
            <a:r>
              <a:rPr lang="en-US" sz="2400">
                <a:solidFill>
                  <a:srgbClr val="4AFF3E"/>
                </a:solidFill>
                <a:latin typeface="Symbol" charset="2"/>
                <a:cs typeface="Symbol" charset="2"/>
              </a:rPr>
              <a:t>∅</a:t>
            </a:r>
            <a:r>
              <a:rPr lang="en-US" sz="2400">
                <a:solidFill>
                  <a:srgbClr val="4AFF3E"/>
                </a:solidFill>
                <a:latin typeface="+mn-lt"/>
              </a:rPr>
              <a:t>)</a:t>
            </a:r>
            <a:endParaRPr lang="en-US" sz="2400" i="1">
              <a:solidFill>
                <a:srgbClr val="4AFF3E"/>
              </a:solidFill>
              <a:latin typeface="+mn-lt"/>
            </a:endParaRPr>
          </a:p>
          <a:p>
            <a:r>
              <a:rPr lang="en-US" sz="2400" i="1">
                <a:solidFill>
                  <a:srgbClr val="4AFF3E"/>
                </a:solidFill>
                <a:latin typeface="+mn-lt"/>
              </a:rPr>
              <a:t>                    I</a:t>
            </a:r>
            <a:r>
              <a:rPr lang="en-US" sz="2400" i="1" baseline="-25000">
                <a:solidFill>
                  <a:srgbClr val="4AFF3E"/>
                </a:solidFill>
                <a:latin typeface="+mn-lt"/>
              </a:rPr>
              <a:t>P</a:t>
            </a:r>
            <a:r>
              <a:rPr lang="en-US" sz="2400">
                <a:solidFill>
                  <a:srgbClr val="4AFF3E"/>
                </a:solidFill>
                <a:latin typeface="+mn-lt"/>
              </a:rPr>
              <a:t>(</a:t>
            </a:r>
            <a:r>
              <a:rPr lang="en-US" sz="2400" i="1">
                <a:solidFill>
                  <a:srgbClr val="4AFF3E"/>
                </a:solidFill>
                <a:latin typeface="+mn-lt"/>
              </a:rPr>
              <a:t>W,</a:t>
            </a:r>
            <a:r>
              <a:rPr lang="en-US" sz="2400">
                <a:solidFill>
                  <a:srgbClr val="4AFF3E"/>
                </a:solidFill>
                <a:latin typeface="+mn-lt"/>
              </a:rPr>
              <a:t>Z</a:t>
            </a:r>
            <a:r>
              <a:rPr lang="en-US" sz="2400" i="1">
                <a:solidFill>
                  <a:srgbClr val="4AFF3E"/>
                </a:solidFill>
                <a:latin typeface="+mn-lt"/>
              </a:rPr>
              <a:t>|</a:t>
            </a:r>
            <a:r>
              <a:rPr lang="en-US" sz="2400">
                <a:solidFill>
                  <a:srgbClr val="4AFF3E"/>
                </a:solidFill>
                <a:latin typeface="Symbol" charset="2"/>
                <a:cs typeface="Symbol" charset="2"/>
              </a:rPr>
              <a:t>∅</a:t>
            </a:r>
            <a:r>
              <a:rPr lang="en-US" sz="2400">
                <a:solidFill>
                  <a:srgbClr val="4AFF3E"/>
                </a:solidFill>
                <a:latin typeface="+mn-lt"/>
              </a:rPr>
              <a:t>)</a:t>
            </a:r>
            <a:endParaRPr lang="en-US" sz="2400" i="1">
              <a:latin typeface="+mn-lt"/>
            </a:endParaRPr>
          </a:p>
          <a:p>
            <a:r>
              <a:rPr lang="en-US" sz="2400" i="1">
                <a:latin typeface="+mn-lt"/>
              </a:rPr>
              <a:t>       W</a:t>
            </a:r>
          </a:p>
          <a:p>
            <a:r>
              <a:rPr lang="en-US" sz="2400">
                <a:latin typeface="+mn-lt"/>
              </a:rPr>
              <a:t>Output     Medium+ Sample</a:t>
            </a:r>
          </a:p>
          <a:p>
            <a:endParaRPr lang="en-US" sz="2400"/>
          </a:p>
        </p:txBody>
      </p:sp>
      <p:cxnSp>
        <p:nvCxnSpPr>
          <p:cNvPr id="47" name="Straight Arrow Connector 46"/>
          <p:cNvCxnSpPr/>
          <p:nvPr/>
        </p:nvCxnSpPr>
        <p:spPr>
          <a:xfrm>
            <a:off x="873760" y="4206240"/>
            <a:ext cx="381000" cy="457200"/>
          </a:xfrm>
          <a:prstGeom prst="straightConnector1">
            <a:avLst/>
          </a:prstGeom>
          <a:ln w="38100" cmpd="sng">
            <a:solidFill>
              <a:schemeClr val="tx1"/>
            </a:solidFill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/>
          <p:nvPr/>
        </p:nvCxnSpPr>
        <p:spPr>
          <a:xfrm flipH="1">
            <a:off x="1483360" y="4170680"/>
            <a:ext cx="304800" cy="533400"/>
          </a:xfrm>
          <a:prstGeom prst="straightConnector1">
            <a:avLst/>
          </a:prstGeom>
          <a:ln w="38100" cmpd="sng">
            <a:solidFill>
              <a:schemeClr val="tx1"/>
            </a:solidFill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>
            <a:off x="5791200" y="2631440"/>
            <a:ext cx="1676400" cy="0"/>
          </a:xfrm>
          <a:prstGeom prst="line">
            <a:avLst/>
          </a:prstGeom>
          <a:ln>
            <a:solidFill>
              <a:schemeClr val="tx1"/>
            </a:solidFill>
            <a:tailEnd type="non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>
            <a:off x="1981200" y="5105400"/>
            <a:ext cx="1676400" cy="0"/>
          </a:xfrm>
          <a:prstGeom prst="line">
            <a:avLst/>
          </a:prstGeom>
          <a:ln>
            <a:solidFill>
              <a:schemeClr val="tx1"/>
            </a:solidFill>
            <a:tailEnd type="non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>
            <a:off x="2057400" y="4343400"/>
            <a:ext cx="1981200" cy="0"/>
          </a:xfrm>
          <a:prstGeom prst="line">
            <a:avLst/>
          </a:prstGeom>
          <a:ln>
            <a:solidFill>
              <a:schemeClr val="tx1"/>
            </a:solidFill>
            <a:tailEnd type="non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/>
          <p:nvPr/>
        </p:nvCxnSpPr>
        <p:spPr>
          <a:xfrm>
            <a:off x="1371600" y="4876800"/>
            <a:ext cx="0" cy="381000"/>
          </a:xfrm>
          <a:prstGeom prst="straightConnector1">
            <a:avLst/>
          </a:prstGeom>
          <a:ln w="38100" cmpd="sng">
            <a:solidFill>
              <a:srgbClr val="FFFFFF"/>
            </a:solidFill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4495800" y="3718560"/>
            <a:ext cx="3962400" cy="2677656"/>
          </a:xfrm>
          <a:prstGeom prst="rect">
            <a:avLst/>
          </a:prstGeom>
          <a:noFill/>
          <a:ln w="38100" cmpd="sng">
            <a:noFill/>
            <a:tailEnd type="none"/>
          </a:ln>
        </p:spPr>
        <p:txBody>
          <a:bodyPr wrap="square" rtlCol="0">
            <a:spAutoFit/>
          </a:bodyPr>
          <a:lstStyle/>
          <a:p>
            <a:r>
              <a:rPr lang="en-US" sz="2400" i="1">
                <a:latin typeface="+mn-lt"/>
              </a:rPr>
              <a:t>X            Y   I</a:t>
            </a:r>
            <a:r>
              <a:rPr lang="en-US" sz="2400" i="1" baseline="-25000">
                <a:latin typeface="+mn-lt"/>
              </a:rPr>
              <a:t>P</a:t>
            </a:r>
            <a:r>
              <a:rPr lang="en-US" sz="2400">
                <a:latin typeface="+mn-lt"/>
              </a:rPr>
              <a:t>(</a:t>
            </a:r>
            <a:r>
              <a:rPr lang="en-US" sz="2400" i="1">
                <a:latin typeface="+mn-lt"/>
              </a:rPr>
              <a:t>W,</a:t>
            </a:r>
            <a:r>
              <a:rPr lang="en-US" sz="2400">
                <a:latin typeface="+mn-lt"/>
              </a:rPr>
              <a:t>{</a:t>
            </a:r>
            <a:r>
              <a:rPr lang="en-US" sz="2400" i="1">
                <a:latin typeface="+mn-lt"/>
              </a:rPr>
              <a:t>X,Y</a:t>
            </a:r>
            <a:r>
              <a:rPr lang="en-US" sz="2400">
                <a:latin typeface="+mn-lt"/>
              </a:rPr>
              <a:t>}</a:t>
            </a:r>
            <a:r>
              <a:rPr lang="en-US" sz="2400" i="1">
                <a:latin typeface="+mn-lt"/>
              </a:rPr>
              <a:t>|</a:t>
            </a:r>
            <a:r>
              <a:rPr lang="en-US" sz="2400">
                <a:latin typeface="+mn-lt"/>
              </a:rPr>
              <a:t>{</a:t>
            </a:r>
            <a:r>
              <a:rPr lang="en-US" sz="2400" i="1">
                <a:latin typeface="+mn-lt"/>
              </a:rPr>
              <a:t>Z</a:t>
            </a:r>
            <a:r>
              <a:rPr lang="en-US" sz="2400">
                <a:latin typeface="+mn-lt"/>
              </a:rPr>
              <a:t>})</a:t>
            </a:r>
          </a:p>
          <a:p>
            <a:r>
              <a:rPr lang="en-US" sz="2400" i="1"/>
              <a:t>                 </a:t>
            </a:r>
            <a:r>
              <a:rPr lang="en-US" sz="2400" i="1">
                <a:solidFill>
                  <a:srgbClr val="4AFF3E"/>
                </a:solidFill>
                <a:latin typeface="+mn-lt"/>
              </a:rPr>
              <a:t>I</a:t>
            </a:r>
            <a:r>
              <a:rPr lang="en-US" sz="2400" i="1" baseline="-25000">
                <a:solidFill>
                  <a:srgbClr val="4AFF3E"/>
                </a:solidFill>
                <a:latin typeface="+mn-lt"/>
              </a:rPr>
              <a:t>P</a:t>
            </a:r>
            <a:r>
              <a:rPr lang="en-US" sz="2400">
                <a:solidFill>
                  <a:srgbClr val="4AFF3E"/>
                </a:solidFill>
                <a:latin typeface="+mn-lt"/>
              </a:rPr>
              <a:t>(</a:t>
            </a:r>
            <a:r>
              <a:rPr lang="en-US" sz="2400" i="1">
                <a:solidFill>
                  <a:srgbClr val="4AFF3E"/>
                </a:solidFill>
                <a:latin typeface="+mn-lt"/>
              </a:rPr>
              <a:t>W,</a:t>
            </a:r>
            <a:r>
              <a:rPr lang="en-US" sz="2400">
                <a:solidFill>
                  <a:srgbClr val="4AFF3E"/>
                </a:solidFill>
                <a:latin typeface="+mn-lt"/>
              </a:rPr>
              <a:t>{</a:t>
            </a:r>
            <a:r>
              <a:rPr lang="en-US" sz="2400" i="1">
                <a:solidFill>
                  <a:srgbClr val="4AFF3E"/>
                </a:solidFill>
                <a:latin typeface="+mn-lt"/>
              </a:rPr>
              <a:t>X,Y</a:t>
            </a:r>
            <a:r>
              <a:rPr lang="en-US" sz="2400">
                <a:solidFill>
                  <a:srgbClr val="4AFF3E"/>
                </a:solidFill>
                <a:latin typeface="+mn-lt"/>
              </a:rPr>
              <a:t>}</a:t>
            </a:r>
            <a:r>
              <a:rPr lang="en-US" sz="2400" i="1">
                <a:solidFill>
                  <a:srgbClr val="4AFF3E"/>
                </a:solidFill>
                <a:latin typeface="+mn-lt"/>
              </a:rPr>
              <a:t>|</a:t>
            </a:r>
            <a:r>
              <a:rPr lang="en-US" sz="2400">
                <a:solidFill>
                  <a:srgbClr val="4AFF3E"/>
                </a:solidFill>
                <a:latin typeface="Symbol" charset="2"/>
                <a:cs typeface="Symbol" charset="2"/>
              </a:rPr>
              <a:t>∅</a:t>
            </a:r>
            <a:r>
              <a:rPr lang="en-US" sz="2400">
                <a:solidFill>
                  <a:srgbClr val="4AFF3E"/>
                </a:solidFill>
                <a:latin typeface="+mn-lt"/>
              </a:rPr>
              <a:t>)</a:t>
            </a:r>
            <a:endParaRPr lang="en-US" sz="2400" i="1">
              <a:solidFill>
                <a:srgbClr val="4AFF3E"/>
              </a:solidFill>
              <a:latin typeface="+mn-lt"/>
            </a:endParaRPr>
          </a:p>
          <a:p>
            <a:r>
              <a:rPr lang="en-US" sz="2400" i="1">
                <a:latin typeface="+mn-lt"/>
              </a:rPr>
              <a:t>        Z          </a:t>
            </a:r>
            <a:r>
              <a:rPr lang="en-US" sz="2400" i="1">
                <a:solidFill>
                  <a:srgbClr val="4AFF3E"/>
                </a:solidFill>
                <a:latin typeface="+mn-lt"/>
              </a:rPr>
              <a:t>I</a:t>
            </a:r>
            <a:r>
              <a:rPr lang="en-US" sz="2400" i="1" baseline="-25000">
                <a:solidFill>
                  <a:srgbClr val="4AFF3E"/>
                </a:solidFill>
                <a:latin typeface="+mn-lt"/>
              </a:rPr>
              <a:t>P</a:t>
            </a:r>
            <a:r>
              <a:rPr lang="en-US" sz="2400">
                <a:solidFill>
                  <a:srgbClr val="4AFF3E"/>
                </a:solidFill>
                <a:latin typeface="+mn-lt"/>
              </a:rPr>
              <a:t>(</a:t>
            </a:r>
            <a:r>
              <a:rPr lang="en-US" sz="2400" i="1">
                <a:solidFill>
                  <a:srgbClr val="4AFF3E"/>
                </a:solidFill>
                <a:latin typeface="+mn-lt"/>
              </a:rPr>
              <a:t>X</a:t>
            </a:r>
            <a:r>
              <a:rPr lang="en-US" sz="2400">
                <a:solidFill>
                  <a:srgbClr val="4AFF3E"/>
                </a:solidFill>
                <a:latin typeface="+mn-lt"/>
              </a:rPr>
              <a:t>,</a:t>
            </a:r>
            <a:r>
              <a:rPr lang="en-US" sz="2400" i="1">
                <a:solidFill>
                  <a:srgbClr val="4AFF3E"/>
                </a:solidFill>
                <a:latin typeface="+mn-lt"/>
              </a:rPr>
              <a:t>Y|</a:t>
            </a:r>
            <a:r>
              <a:rPr lang="en-US" sz="2400">
                <a:solidFill>
                  <a:srgbClr val="4AFF3E"/>
                </a:solidFill>
                <a:latin typeface="Symbol" charset="2"/>
                <a:cs typeface="Symbol" charset="2"/>
              </a:rPr>
              <a:t>∅</a:t>
            </a:r>
            <a:r>
              <a:rPr lang="en-US" sz="2400">
                <a:solidFill>
                  <a:srgbClr val="4AFF3E"/>
                </a:solidFill>
                <a:latin typeface="+mn-lt"/>
              </a:rPr>
              <a:t>)</a:t>
            </a:r>
            <a:endParaRPr lang="en-US" sz="2400" i="1">
              <a:solidFill>
                <a:srgbClr val="4AFF3E"/>
              </a:solidFill>
              <a:latin typeface="+mn-lt"/>
            </a:endParaRPr>
          </a:p>
          <a:p>
            <a:r>
              <a:rPr lang="en-US" sz="2400" i="1">
                <a:solidFill>
                  <a:srgbClr val="4AFF3E"/>
                </a:solidFill>
                <a:latin typeface="+mn-lt"/>
              </a:rPr>
              <a:t>                    I</a:t>
            </a:r>
            <a:r>
              <a:rPr lang="en-US" sz="2400" i="1" baseline="-25000">
                <a:solidFill>
                  <a:srgbClr val="4AFF3E"/>
                </a:solidFill>
                <a:latin typeface="+mn-lt"/>
              </a:rPr>
              <a:t>P</a:t>
            </a:r>
            <a:r>
              <a:rPr lang="en-US" sz="2400">
                <a:solidFill>
                  <a:srgbClr val="4AFF3E"/>
                </a:solidFill>
                <a:latin typeface="+mn-lt"/>
              </a:rPr>
              <a:t>(</a:t>
            </a:r>
            <a:r>
              <a:rPr lang="en-US" sz="2400" i="1">
                <a:solidFill>
                  <a:srgbClr val="4AFF3E"/>
                </a:solidFill>
                <a:latin typeface="+mn-lt"/>
              </a:rPr>
              <a:t>W,</a:t>
            </a:r>
            <a:r>
              <a:rPr lang="en-US" sz="2400">
                <a:solidFill>
                  <a:srgbClr val="4AFF3E"/>
                </a:solidFill>
                <a:latin typeface="+mn-lt"/>
              </a:rPr>
              <a:t>Z</a:t>
            </a:r>
            <a:r>
              <a:rPr lang="en-US" sz="2400" i="1">
                <a:solidFill>
                  <a:srgbClr val="4AFF3E"/>
                </a:solidFill>
                <a:latin typeface="+mn-lt"/>
              </a:rPr>
              <a:t>|</a:t>
            </a:r>
            <a:r>
              <a:rPr lang="en-US" sz="2400">
                <a:solidFill>
                  <a:srgbClr val="4AFF3E"/>
                </a:solidFill>
                <a:latin typeface="Symbol" charset="2"/>
                <a:cs typeface="Symbol" charset="2"/>
              </a:rPr>
              <a:t>∅</a:t>
            </a:r>
            <a:r>
              <a:rPr lang="en-US" sz="2400">
                <a:solidFill>
                  <a:srgbClr val="4AFF3E"/>
                </a:solidFill>
                <a:latin typeface="+mn-lt"/>
              </a:rPr>
              <a:t>)</a:t>
            </a:r>
            <a:endParaRPr lang="en-US" sz="2400" i="1">
              <a:latin typeface="+mn-lt"/>
            </a:endParaRPr>
          </a:p>
          <a:p>
            <a:r>
              <a:rPr lang="en-US" sz="2400" i="1">
                <a:latin typeface="+mn-lt"/>
              </a:rPr>
              <a:t>       W</a:t>
            </a:r>
          </a:p>
          <a:p>
            <a:r>
              <a:rPr lang="en-US" sz="2400">
                <a:latin typeface="+mn-lt"/>
              </a:rPr>
              <a:t>Output     Large Sample</a:t>
            </a:r>
          </a:p>
          <a:p>
            <a:endParaRPr lang="en-US" sz="2400"/>
          </a:p>
        </p:txBody>
      </p:sp>
      <p:cxnSp>
        <p:nvCxnSpPr>
          <p:cNvPr id="33" name="Straight Arrow Connector 32"/>
          <p:cNvCxnSpPr/>
          <p:nvPr/>
        </p:nvCxnSpPr>
        <p:spPr>
          <a:xfrm>
            <a:off x="4759960" y="4191000"/>
            <a:ext cx="381000" cy="457200"/>
          </a:xfrm>
          <a:prstGeom prst="straightConnector1">
            <a:avLst/>
          </a:prstGeom>
          <a:ln w="38100" cmpd="sng">
            <a:solidFill>
              <a:schemeClr val="tx1"/>
            </a:solidFill>
            <a:tailEnd type="non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 flipH="1">
            <a:off x="5369560" y="4155440"/>
            <a:ext cx="304800" cy="533400"/>
          </a:xfrm>
          <a:prstGeom prst="straightConnector1">
            <a:avLst/>
          </a:prstGeom>
          <a:ln w="38100" cmpd="sng">
            <a:solidFill>
              <a:schemeClr val="tx1"/>
            </a:solidFill>
            <a:tailEnd type="non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5867400" y="5090160"/>
            <a:ext cx="1676400" cy="0"/>
          </a:xfrm>
          <a:prstGeom prst="line">
            <a:avLst/>
          </a:prstGeom>
          <a:ln>
            <a:solidFill>
              <a:schemeClr val="tx1"/>
            </a:solidFill>
            <a:tailEnd type="non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>
            <a:off x="5943600" y="4328160"/>
            <a:ext cx="1981200" cy="0"/>
          </a:xfrm>
          <a:prstGeom prst="line">
            <a:avLst/>
          </a:prstGeom>
          <a:ln>
            <a:solidFill>
              <a:schemeClr val="tx1"/>
            </a:solidFill>
            <a:tailEnd type="non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/>
          <p:nvPr/>
        </p:nvCxnSpPr>
        <p:spPr>
          <a:xfrm>
            <a:off x="5257800" y="4861560"/>
            <a:ext cx="0" cy="381000"/>
          </a:xfrm>
          <a:prstGeom prst="straightConnector1">
            <a:avLst/>
          </a:prstGeom>
          <a:ln w="38100" cmpd="sng">
            <a:solidFill>
              <a:srgbClr val="FFFFFF"/>
            </a:solidFill>
            <a:tailEnd type="non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 flipV="1">
            <a:off x="5974080" y="4648200"/>
            <a:ext cx="1493520" cy="35560"/>
          </a:xfrm>
          <a:prstGeom prst="line">
            <a:avLst/>
          </a:prstGeom>
          <a:ln>
            <a:solidFill>
              <a:schemeClr val="tx1"/>
            </a:solidFill>
            <a:tailEnd type="non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/>
          <p:cNvCxnSpPr/>
          <p:nvPr/>
        </p:nvCxnSpPr>
        <p:spPr>
          <a:xfrm flipH="1">
            <a:off x="4876800" y="3962400"/>
            <a:ext cx="685800" cy="0"/>
          </a:xfrm>
          <a:prstGeom prst="straightConnector1">
            <a:avLst/>
          </a:prstGeom>
          <a:ln w="38100" cmpd="sng">
            <a:solidFill>
              <a:srgbClr val="FFFFFF"/>
            </a:solidFill>
            <a:tailEnd type="non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Freeform 4"/>
          <p:cNvSpPr/>
          <p:nvPr/>
        </p:nvSpPr>
        <p:spPr>
          <a:xfrm>
            <a:off x="5280817" y="2113280"/>
            <a:ext cx="286863" cy="497840"/>
          </a:xfrm>
          <a:custGeom>
            <a:avLst/>
            <a:gdLst>
              <a:gd name="connsiteX0" fmla="*/ 286863 w 286863"/>
              <a:gd name="connsiteY0" fmla="*/ 0 h 497840"/>
              <a:gd name="connsiteX1" fmla="*/ 12543 w 286863"/>
              <a:gd name="connsiteY1" fmla="*/ 223520 h 497840"/>
              <a:gd name="connsiteX2" fmla="*/ 43023 w 286863"/>
              <a:gd name="connsiteY2" fmla="*/ 497840 h 497840"/>
              <a:gd name="connsiteX3" fmla="*/ 43023 w 286863"/>
              <a:gd name="connsiteY3" fmla="*/ 497840 h 4978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6863" h="497840">
                <a:moveTo>
                  <a:pt x="286863" y="0"/>
                </a:moveTo>
                <a:cubicBezTo>
                  <a:pt x="170023" y="70273"/>
                  <a:pt x="53183" y="140547"/>
                  <a:pt x="12543" y="223520"/>
                </a:cubicBezTo>
                <a:cubicBezTo>
                  <a:pt x="-28097" y="306493"/>
                  <a:pt x="43023" y="497840"/>
                  <a:pt x="43023" y="497840"/>
                </a:cubicBezTo>
                <a:lnTo>
                  <a:pt x="43023" y="497840"/>
                </a:lnTo>
              </a:path>
            </a:pathLst>
          </a:cu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Freeform 26"/>
          <p:cNvSpPr/>
          <p:nvPr/>
        </p:nvSpPr>
        <p:spPr>
          <a:xfrm flipH="1">
            <a:off x="4648200" y="2133600"/>
            <a:ext cx="286863" cy="497840"/>
          </a:xfrm>
          <a:custGeom>
            <a:avLst/>
            <a:gdLst>
              <a:gd name="connsiteX0" fmla="*/ 286863 w 286863"/>
              <a:gd name="connsiteY0" fmla="*/ 0 h 497840"/>
              <a:gd name="connsiteX1" fmla="*/ 12543 w 286863"/>
              <a:gd name="connsiteY1" fmla="*/ 223520 h 497840"/>
              <a:gd name="connsiteX2" fmla="*/ 43023 w 286863"/>
              <a:gd name="connsiteY2" fmla="*/ 497840 h 497840"/>
              <a:gd name="connsiteX3" fmla="*/ 43023 w 286863"/>
              <a:gd name="connsiteY3" fmla="*/ 497840 h 4978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6863" h="497840">
                <a:moveTo>
                  <a:pt x="286863" y="0"/>
                </a:moveTo>
                <a:cubicBezTo>
                  <a:pt x="170023" y="70273"/>
                  <a:pt x="53183" y="140547"/>
                  <a:pt x="12543" y="223520"/>
                </a:cubicBezTo>
                <a:cubicBezTo>
                  <a:pt x="-28097" y="306493"/>
                  <a:pt x="43023" y="497840"/>
                  <a:pt x="43023" y="497840"/>
                </a:cubicBezTo>
                <a:lnTo>
                  <a:pt x="43023" y="497840"/>
                </a:lnTo>
              </a:path>
            </a:pathLst>
          </a:cu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2953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S3*. Let </a:t>
            </a:r>
            <a:r>
              <a:rPr lang="en-US" i="1" dirty="0"/>
              <a:t>K </a:t>
            </a:r>
            <a:r>
              <a:rPr lang="en-US" dirty="0"/>
              <a:t>be the undirected graph resulting from S2. For each unshielded triple &lt;</a:t>
            </a:r>
            <a:r>
              <a:rPr lang="en-US" i="1" dirty="0"/>
              <a:t>X</a:t>
            </a:r>
            <a:r>
              <a:rPr lang="en-US" dirty="0"/>
              <a:t>, </a:t>
            </a:r>
            <a:r>
              <a:rPr lang="en-US" i="1" dirty="0"/>
              <a:t>Y</a:t>
            </a:r>
            <a:r>
              <a:rPr lang="en-US" dirty="0"/>
              <a:t>, </a:t>
            </a:r>
            <a:r>
              <a:rPr lang="en-US" i="1" dirty="0"/>
              <a:t>Z</a:t>
            </a:r>
            <a:r>
              <a:rPr lang="en-US" dirty="0"/>
              <a:t>&gt;, </a:t>
            </a:r>
          </a:p>
          <a:p>
            <a:pPr lvl="1"/>
            <a:r>
              <a:rPr lang="en-US" dirty="0"/>
              <a:t>If </a:t>
            </a:r>
            <a:r>
              <a:rPr lang="en-US" i="1" dirty="0"/>
              <a:t>X</a:t>
            </a:r>
            <a:r>
              <a:rPr lang="en-US" dirty="0"/>
              <a:t> and </a:t>
            </a:r>
            <a:r>
              <a:rPr lang="en-US" i="1" dirty="0"/>
              <a:t>Z</a:t>
            </a:r>
            <a:r>
              <a:rPr lang="en-US" dirty="0"/>
              <a:t> are not independent conditional on any subset of </a:t>
            </a:r>
            <a:r>
              <a:rPr lang="en-US" b="1" dirty="0"/>
              <a:t>V</a:t>
            </a:r>
            <a:r>
              <a:rPr lang="en-US" dirty="0"/>
              <a:t>\{</a:t>
            </a:r>
            <a:r>
              <a:rPr lang="en-US" i="1" dirty="0"/>
              <a:t>X</a:t>
            </a:r>
            <a:r>
              <a:rPr lang="en-US" dirty="0"/>
              <a:t>, </a:t>
            </a:r>
            <a:r>
              <a:rPr lang="en-US" i="1" dirty="0"/>
              <a:t>Y</a:t>
            </a:r>
            <a:r>
              <a:rPr lang="en-US" dirty="0"/>
              <a:t>} that contains </a:t>
            </a:r>
            <a:r>
              <a:rPr lang="en-US" i="1" dirty="0"/>
              <a:t>Y</a:t>
            </a:r>
            <a:r>
              <a:rPr lang="en-US" dirty="0"/>
              <a:t>, then orient the triple as a collider: </a:t>
            </a:r>
            <a:r>
              <a:rPr lang="en-US" i="1" dirty="0"/>
              <a:t>X</a:t>
            </a:r>
            <a:r>
              <a:rPr lang="en-US" dirty="0"/>
              <a:t> </a:t>
            </a:r>
            <a:r>
              <a:rPr lang="en-US" dirty="0">
                <a:latin typeface="Symbol Tiger" charset="2"/>
                <a:cs typeface="Symbol Tiger" charset="2"/>
                <a:sym typeface="Symbol"/>
              </a:rPr>
              <a:t></a:t>
            </a:r>
            <a:r>
              <a:rPr lang="en-US" dirty="0"/>
              <a:t> </a:t>
            </a:r>
            <a:r>
              <a:rPr lang="en-US" i="1" dirty="0"/>
              <a:t>Y </a:t>
            </a:r>
            <a:r>
              <a:rPr lang="en-US" dirty="0">
                <a:latin typeface="Symbol Tiger" charset="2"/>
                <a:cs typeface="Symbol Tiger" charset="2"/>
                <a:sym typeface="Symbol"/>
              </a:rPr>
              <a:t></a:t>
            </a:r>
            <a:r>
              <a:rPr lang="en-US" dirty="0"/>
              <a:t> </a:t>
            </a:r>
            <a:r>
              <a:rPr lang="en-US" i="1" dirty="0"/>
              <a:t>Z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If </a:t>
            </a:r>
            <a:r>
              <a:rPr lang="en-US" i="1" dirty="0"/>
              <a:t>X</a:t>
            </a:r>
            <a:r>
              <a:rPr lang="en-US" dirty="0"/>
              <a:t> and </a:t>
            </a:r>
            <a:r>
              <a:rPr lang="en-US" i="1" dirty="0"/>
              <a:t>Z</a:t>
            </a:r>
            <a:r>
              <a:rPr lang="en-US" dirty="0"/>
              <a:t> are not independent conditional on any subset of </a:t>
            </a:r>
            <a:r>
              <a:rPr lang="en-US" b="1" dirty="0"/>
              <a:t>V</a:t>
            </a:r>
            <a:r>
              <a:rPr lang="en-US" dirty="0"/>
              <a:t>\{</a:t>
            </a:r>
            <a:r>
              <a:rPr lang="en-US" i="1" dirty="0"/>
              <a:t>X</a:t>
            </a:r>
            <a:r>
              <a:rPr lang="en-US" dirty="0"/>
              <a:t>, </a:t>
            </a:r>
            <a:r>
              <a:rPr lang="en-US" i="1" dirty="0"/>
              <a:t>Y</a:t>
            </a:r>
            <a:r>
              <a:rPr lang="en-US" dirty="0"/>
              <a:t>} that does not contain </a:t>
            </a:r>
            <a:r>
              <a:rPr lang="en-US" i="1" dirty="0"/>
              <a:t>Y</a:t>
            </a:r>
            <a:r>
              <a:rPr lang="en-US" dirty="0"/>
              <a:t>, then mark the triple as a non-collider. </a:t>
            </a:r>
          </a:p>
          <a:p>
            <a:pPr lvl="1"/>
            <a:r>
              <a:rPr lang="en-US" dirty="0"/>
              <a:t>Otherwise, mark the triple as ambiguous (or unfaithful).</a:t>
            </a:r>
          </a:p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F3DEB5F1-4E7E-4F87-BE7D-A2036F1D261E}" type="slidenum">
              <a:rPr lang="en-US" altLang="en-US" smtClean="0"/>
              <a:pPr/>
              <a:t>19</a:t>
            </a:fld>
            <a:endParaRPr lang="en-US" alt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CSGS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61282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/>
              <a:t>Faithfulness comes in several flavors and  is a kind of principle that selects simpler (in a certain sense) over more complicated models.</a:t>
            </a:r>
          </a:p>
          <a:p>
            <a:r>
              <a:rPr lang="en-US"/>
              <a:t>We show how to weaken the assumption of standard faithfulness so that it needs to be applied in fewer circumstances.  </a:t>
            </a:r>
          </a:p>
          <a:p>
            <a:r>
              <a:rPr lang="en-US"/>
              <a:t>We show how to weaken the assumption of strong (ε)-faithfulness) so that it does not prohibit the existence of weak edges.</a:t>
            </a:r>
          </a:p>
          <a:p>
            <a:r>
              <a:rPr lang="en-US"/>
              <a:t>We show how to modify the causal search algorithms so that they make fewer mind changes as the sample size grows. </a:t>
            </a:r>
          </a:p>
          <a:p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F3DEB5F1-4E7E-4F87-BE7D-A2036F1D261E}" type="slidenum">
              <a:rPr lang="en-US" altLang="en-US" smtClean="0"/>
              <a:pPr/>
              <a:t>2</a:t>
            </a:fld>
            <a:endParaRPr lang="en-US" alt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Goals</a:t>
            </a:r>
          </a:p>
        </p:txBody>
      </p:sp>
    </p:spTree>
    <p:extLst>
      <p:ext uri="{BB962C8B-B14F-4D97-AF65-F5344CB8AC3E}">
        <p14:creationId xmlns:p14="http://schemas.microsoft.com/office/powerpoint/2010/main" val="364432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mtClean="0"/>
              <a:t>Adjacency </a:t>
            </a:r>
            <a:r>
              <a:rPr lang="en-US" dirty="0" smtClean="0"/>
              <a:t>– </a:t>
            </a:r>
            <a:r>
              <a:rPr lang="en-US"/>
              <a:t>If </a:t>
            </a:r>
            <a:r>
              <a:rPr lang="en-US" i="1" smtClean="0"/>
              <a:t>X </a:t>
            </a:r>
            <a:r>
              <a:rPr lang="en-US" smtClean="0"/>
              <a:t>– </a:t>
            </a:r>
            <a:r>
              <a:rPr lang="en-US" i="1" smtClean="0"/>
              <a:t>Y</a:t>
            </a:r>
            <a:r>
              <a:rPr lang="en-US" smtClean="0"/>
              <a:t> in the causal DAG then </a:t>
            </a:r>
            <a:r>
              <a:rPr lang="en-US" i="1" smtClean="0"/>
              <a:t>I</a:t>
            </a:r>
            <a:r>
              <a:rPr lang="en-US" i="1" baseline="-25000" smtClean="0"/>
              <a:t>P</a:t>
            </a:r>
            <a:r>
              <a:rPr lang="en-US" dirty="0"/>
              <a:t>(</a:t>
            </a:r>
            <a:r>
              <a:rPr lang="en-US" i="1" dirty="0"/>
              <a:t>X</a:t>
            </a:r>
            <a:r>
              <a:rPr lang="en-US" dirty="0"/>
              <a:t>,</a:t>
            </a:r>
            <a:r>
              <a:rPr lang="en-US" i="1" dirty="0"/>
              <a:t>Y</a:t>
            </a:r>
            <a:r>
              <a:rPr lang="en-US" dirty="0"/>
              <a:t>|</a:t>
            </a:r>
            <a:r>
              <a:rPr lang="en-US" b="1" dirty="0"/>
              <a:t>Z</a:t>
            </a:r>
            <a:r>
              <a:rPr lang="en-US"/>
              <a:t>) </a:t>
            </a:r>
            <a:r>
              <a:rPr lang="en-US" smtClean="0"/>
              <a:t>≠ 0 for any </a:t>
            </a:r>
            <a:r>
              <a:rPr lang="en-US" b="1" smtClean="0"/>
              <a:t>Z</a:t>
            </a:r>
            <a:r>
              <a:rPr lang="en-US" smtClean="0"/>
              <a:t>.</a:t>
            </a:r>
          </a:p>
          <a:p>
            <a:endParaRPr lang="en-US"/>
          </a:p>
          <a:p>
            <a:endParaRPr lang="en-US" i="1" smtClean="0"/>
          </a:p>
          <a:p>
            <a:pPr marL="365760" lvl="1" indent="0">
              <a:buNone/>
            </a:pPr>
            <a:endParaRPr lang="en-US" i="1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F3DEB5F1-4E7E-4F87-BE7D-A2036F1D261E}" type="slidenum">
              <a:rPr lang="en-US" altLang="en-US" smtClean="0"/>
              <a:pPr/>
              <a:t>20</a:t>
            </a:fld>
            <a:endParaRPr lang="en-US" alt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Assumptions about which independencies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46755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mtClean="0"/>
              <a:t>Triangle – For </a:t>
            </a:r>
            <a:r>
              <a:rPr lang="en-US" sz="2800" smtClean="0"/>
              <a:t>any </a:t>
            </a:r>
            <a:r>
              <a:rPr lang="en-US" sz="2800"/>
              <a:t>three variables that form a triangle in </a:t>
            </a:r>
            <a:r>
              <a:rPr lang="en-US" sz="2800" smtClean="0"/>
              <a:t>causal DAG </a:t>
            </a:r>
            <a:r>
              <a:rPr lang="en-US" sz="2800" i="1" smtClean="0"/>
              <a:t>G</a:t>
            </a:r>
            <a:endParaRPr lang="en-US" sz="2800"/>
          </a:p>
          <a:p>
            <a:pPr lvl="1"/>
            <a:r>
              <a:rPr lang="en-US"/>
              <a:t>If </a:t>
            </a:r>
            <a:r>
              <a:rPr lang="en-US" i="1"/>
              <a:t>Z</a:t>
            </a:r>
            <a:r>
              <a:rPr lang="en-US"/>
              <a:t> is a non-collider on the path &lt;</a:t>
            </a:r>
            <a:r>
              <a:rPr lang="en-US" i="1"/>
              <a:t>X</a:t>
            </a:r>
            <a:r>
              <a:rPr lang="en-US"/>
              <a:t>, </a:t>
            </a:r>
            <a:r>
              <a:rPr lang="en-US" i="1"/>
              <a:t>Z</a:t>
            </a:r>
            <a:r>
              <a:rPr lang="en-US"/>
              <a:t>, </a:t>
            </a:r>
            <a:r>
              <a:rPr lang="en-US" i="1"/>
              <a:t>Y</a:t>
            </a:r>
            <a:r>
              <a:rPr lang="en-US"/>
              <a:t>&gt;, then </a:t>
            </a:r>
            <a:r>
              <a:rPr lang="en-US" i="1"/>
              <a:t>X</a:t>
            </a:r>
            <a:r>
              <a:rPr lang="en-US"/>
              <a:t> and </a:t>
            </a:r>
            <a:r>
              <a:rPr lang="en-US" i="1"/>
              <a:t>Y</a:t>
            </a:r>
            <a:r>
              <a:rPr lang="en-US"/>
              <a:t> are </a:t>
            </a:r>
            <a:r>
              <a:rPr lang="en-US" i="1"/>
              <a:t>not</a:t>
            </a:r>
            <a:r>
              <a:rPr lang="en-US"/>
              <a:t> independent conditional on any subset of </a:t>
            </a:r>
            <a:r>
              <a:rPr lang="en-US" b="1"/>
              <a:t>V</a:t>
            </a:r>
            <a:r>
              <a:rPr lang="en-US"/>
              <a:t>\{</a:t>
            </a:r>
            <a:r>
              <a:rPr lang="en-US" i="1"/>
              <a:t>X, Y</a:t>
            </a:r>
            <a:r>
              <a:rPr lang="en-US"/>
              <a:t>} that does not contain </a:t>
            </a:r>
            <a:r>
              <a:rPr lang="en-US" i="1"/>
              <a:t>Z</a:t>
            </a:r>
            <a:r>
              <a:rPr lang="en-US"/>
              <a:t>;</a:t>
            </a:r>
          </a:p>
          <a:p>
            <a:pPr lvl="1"/>
            <a:r>
              <a:rPr lang="en-US"/>
              <a:t>If </a:t>
            </a:r>
            <a:r>
              <a:rPr lang="en-US" i="1"/>
              <a:t>Z</a:t>
            </a:r>
            <a:r>
              <a:rPr lang="en-US"/>
              <a:t> is a collider on the path &lt;</a:t>
            </a:r>
            <a:r>
              <a:rPr lang="en-US" i="1"/>
              <a:t>X</a:t>
            </a:r>
            <a:r>
              <a:rPr lang="en-US"/>
              <a:t>, </a:t>
            </a:r>
            <a:r>
              <a:rPr lang="en-US" i="1"/>
              <a:t>Z</a:t>
            </a:r>
            <a:r>
              <a:rPr lang="en-US"/>
              <a:t>, </a:t>
            </a:r>
            <a:r>
              <a:rPr lang="en-US" i="1"/>
              <a:t>Y</a:t>
            </a:r>
            <a:r>
              <a:rPr lang="en-US"/>
              <a:t>&gt;, then </a:t>
            </a:r>
            <a:r>
              <a:rPr lang="en-US" i="1"/>
              <a:t>X</a:t>
            </a:r>
            <a:r>
              <a:rPr lang="en-US"/>
              <a:t> and </a:t>
            </a:r>
            <a:r>
              <a:rPr lang="en-US" i="1"/>
              <a:t>Y</a:t>
            </a:r>
            <a:r>
              <a:rPr lang="en-US"/>
              <a:t> are </a:t>
            </a:r>
            <a:r>
              <a:rPr lang="en-US" i="1"/>
              <a:t>not</a:t>
            </a:r>
            <a:r>
              <a:rPr lang="en-US"/>
              <a:t> independent conditional on any subset of </a:t>
            </a:r>
            <a:r>
              <a:rPr lang="en-US" b="1"/>
              <a:t>V</a:t>
            </a:r>
            <a:r>
              <a:rPr lang="en-US"/>
              <a:t>\{</a:t>
            </a:r>
            <a:r>
              <a:rPr lang="en-US" i="1"/>
              <a:t>X, Y</a:t>
            </a:r>
            <a:r>
              <a:rPr lang="en-US"/>
              <a:t>} that contains </a:t>
            </a:r>
            <a:r>
              <a:rPr lang="en-US" i="1"/>
              <a:t>Z</a:t>
            </a:r>
            <a:r>
              <a:rPr lang="en-US" smtClean="0"/>
              <a:t>.</a:t>
            </a:r>
          </a:p>
          <a:p>
            <a:endParaRPr lang="en-US" smtClean="0"/>
          </a:p>
          <a:p>
            <a:r>
              <a:rPr lang="en-US" smtClean="0"/>
              <a:t>Suppose </a:t>
            </a:r>
            <a:r>
              <a:rPr lang="en-US" i="1"/>
              <a:t>X</a:t>
            </a:r>
            <a:r>
              <a:rPr lang="en-US"/>
              <a:t> → </a:t>
            </a:r>
            <a:r>
              <a:rPr lang="en-US" i="1"/>
              <a:t>Y</a:t>
            </a:r>
            <a:r>
              <a:rPr lang="en-US"/>
              <a:t> ← </a:t>
            </a:r>
            <a:r>
              <a:rPr lang="en-US" i="1"/>
              <a:t>Z </a:t>
            </a:r>
            <a:r>
              <a:rPr lang="en-US"/>
              <a:t>and </a:t>
            </a:r>
            <a:r>
              <a:rPr lang="en-US" i="1"/>
              <a:t>I</a:t>
            </a:r>
            <a:r>
              <a:rPr lang="en-US" i="1" baseline="-25000"/>
              <a:t>P</a:t>
            </a:r>
            <a:r>
              <a:rPr lang="en-US"/>
              <a:t>(</a:t>
            </a:r>
            <a:r>
              <a:rPr lang="en-US" i="1"/>
              <a:t>X</a:t>
            </a:r>
            <a:r>
              <a:rPr lang="en-US"/>
              <a:t>,</a:t>
            </a:r>
            <a:r>
              <a:rPr lang="en-US" i="1"/>
              <a:t>Z</a:t>
            </a:r>
            <a:r>
              <a:rPr lang="en-US"/>
              <a:t>|</a:t>
            </a:r>
            <a:r>
              <a:rPr lang="en-US" i="1"/>
              <a:t>Y</a:t>
            </a:r>
            <a:r>
              <a:rPr lang="en-US"/>
              <a:t>) </a:t>
            </a:r>
            <a:r>
              <a:rPr lang="en-US" i="1"/>
              <a:t>= </a:t>
            </a:r>
            <a:r>
              <a:rPr lang="en-US" i="1" smtClean="0"/>
              <a:t>0.</a:t>
            </a:r>
            <a:r>
              <a:rPr lang="en-US" smtClean="0"/>
              <a:t> This is faithful to </a:t>
            </a:r>
            <a:r>
              <a:rPr lang="en-US" i="1"/>
              <a:t>X</a:t>
            </a:r>
            <a:r>
              <a:rPr lang="en-US"/>
              <a:t> → </a:t>
            </a:r>
            <a:r>
              <a:rPr lang="en-US" i="1"/>
              <a:t>Y</a:t>
            </a:r>
            <a:r>
              <a:rPr lang="en-US"/>
              <a:t> →</a:t>
            </a:r>
            <a:r>
              <a:rPr lang="en-US" smtClean="0"/>
              <a:t> </a:t>
            </a:r>
            <a:r>
              <a:rPr lang="en-US" i="1" smtClean="0"/>
              <a:t>Z</a:t>
            </a:r>
            <a:r>
              <a:rPr lang="en-US" smtClean="0"/>
              <a:t>. This cannot be detected, so it must be </a:t>
            </a:r>
            <a:r>
              <a:rPr lang="en-US" i="1" smtClean="0"/>
              <a:t>assumed</a:t>
            </a:r>
            <a:r>
              <a:rPr lang="en-US" smtClean="0"/>
              <a:t>. </a:t>
            </a:r>
            <a:endParaRPr lang="en-US" i="1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F3DEB5F1-4E7E-4F87-BE7D-A2036F1D261E}" type="slidenum">
              <a:rPr lang="en-US" altLang="en-US" smtClean="0"/>
              <a:pPr/>
              <a:t>21</a:t>
            </a:fld>
            <a:endParaRPr lang="en-US" alt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Assumptions about which independencies</a:t>
            </a:r>
            <a:endParaRPr lang="en-US" dirty="0"/>
          </a:p>
        </p:txBody>
      </p:sp>
      <p:sp>
        <p:nvSpPr>
          <p:cNvPr id="5" name="Freeform 4"/>
          <p:cNvSpPr/>
          <p:nvPr/>
        </p:nvSpPr>
        <p:spPr>
          <a:xfrm>
            <a:off x="2209800" y="4572000"/>
            <a:ext cx="1371600" cy="304800"/>
          </a:xfrm>
          <a:custGeom>
            <a:avLst/>
            <a:gdLst>
              <a:gd name="connsiteX0" fmla="*/ 0 w 2102555"/>
              <a:gd name="connsiteY0" fmla="*/ 258191 h 272302"/>
              <a:gd name="connsiteX1" fmla="*/ 635000 w 2102555"/>
              <a:gd name="connsiteY1" fmla="*/ 46524 h 272302"/>
              <a:gd name="connsiteX2" fmla="*/ 1312333 w 2102555"/>
              <a:gd name="connsiteY2" fmla="*/ 18302 h 272302"/>
              <a:gd name="connsiteX3" fmla="*/ 2102555 w 2102555"/>
              <a:gd name="connsiteY3" fmla="*/ 272302 h 272302"/>
              <a:gd name="connsiteX4" fmla="*/ 2102555 w 2102555"/>
              <a:gd name="connsiteY4" fmla="*/ 272302 h 2723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02555" h="272302">
                <a:moveTo>
                  <a:pt x="0" y="258191"/>
                </a:moveTo>
                <a:cubicBezTo>
                  <a:pt x="208139" y="172348"/>
                  <a:pt x="416278" y="86505"/>
                  <a:pt x="635000" y="46524"/>
                </a:cubicBezTo>
                <a:cubicBezTo>
                  <a:pt x="853722" y="6543"/>
                  <a:pt x="1067741" y="-19328"/>
                  <a:pt x="1312333" y="18302"/>
                </a:cubicBezTo>
                <a:cubicBezTo>
                  <a:pt x="1556925" y="55932"/>
                  <a:pt x="2102555" y="272302"/>
                  <a:pt x="2102555" y="272302"/>
                </a:cubicBezTo>
                <a:lnTo>
                  <a:pt x="2102555" y="272302"/>
                </a:lnTo>
              </a:path>
            </a:pathLst>
          </a:custGeom>
          <a:ln>
            <a:solidFill>
              <a:schemeClr val="tx1"/>
            </a:solidFill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09705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5105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i="1" smtClean="0"/>
              <a:t>X</a:t>
            </a:r>
            <a:r>
              <a:rPr lang="en-US" smtClean="0"/>
              <a:t>             	¬I(</a:t>
            </a:r>
            <a:r>
              <a:rPr lang="en-US" i="1" smtClean="0"/>
              <a:t>X</a:t>
            </a:r>
            <a:r>
              <a:rPr lang="en-US" smtClean="0"/>
              <a:t>,</a:t>
            </a:r>
            <a:r>
              <a:rPr lang="en-US" i="1" smtClean="0"/>
              <a:t>Z</a:t>
            </a:r>
            <a:r>
              <a:rPr lang="en-US" smtClean="0"/>
              <a:t>|</a:t>
            </a:r>
            <a:r>
              <a:rPr lang="en-US" smtClean="0">
                <a:latin typeface="Symbol" charset="2"/>
                <a:cs typeface="Symbol" charset="2"/>
              </a:rPr>
              <a:t>∅</a:t>
            </a:r>
            <a:r>
              <a:rPr lang="en-US" smtClean="0"/>
              <a:t>)</a:t>
            </a:r>
          </a:p>
          <a:p>
            <a:pPr marL="0" indent="0">
              <a:buNone/>
            </a:pPr>
            <a:r>
              <a:rPr lang="en-US"/>
              <a:t> </a:t>
            </a:r>
            <a:r>
              <a:rPr lang="en-US" smtClean="0"/>
              <a:t>         </a:t>
            </a:r>
            <a:r>
              <a:rPr lang="en-US" i="1"/>
              <a:t>Z</a:t>
            </a:r>
            <a:r>
              <a:rPr lang="en-US" smtClean="0"/>
              <a:t>	</a:t>
            </a:r>
            <a:r>
              <a:rPr lang="en-US"/>
              <a:t>¬I(</a:t>
            </a:r>
            <a:r>
              <a:rPr lang="en-US" i="1"/>
              <a:t>X</a:t>
            </a:r>
            <a:r>
              <a:rPr lang="en-US" smtClean="0"/>
              <a:t>,</a:t>
            </a:r>
            <a:r>
              <a:rPr lang="en-US" i="1" smtClean="0"/>
              <a:t>Y</a:t>
            </a:r>
            <a:r>
              <a:rPr lang="en-US" smtClean="0"/>
              <a:t>|</a:t>
            </a:r>
            <a:r>
              <a:rPr lang="en-US" i="1"/>
              <a:t>Z</a:t>
            </a:r>
            <a:r>
              <a:rPr lang="en-US" smtClean="0"/>
              <a:t>)</a:t>
            </a:r>
          </a:p>
          <a:p>
            <a:pPr marL="0" indent="0">
              <a:buNone/>
            </a:pPr>
            <a:r>
              <a:rPr lang="en-US" i="1"/>
              <a:t>Y</a:t>
            </a:r>
            <a:r>
              <a:rPr lang="en-US" smtClean="0"/>
              <a:t>		</a:t>
            </a:r>
            <a:r>
              <a:rPr lang="en-US"/>
              <a:t>¬I</a:t>
            </a:r>
            <a:r>
              <a:rPr lang="en-US" smtClean="0"/>
              <a:t>(</a:t>
            </a:r>
            <a:r>
              <a:rPr lang="en-US" i="1" smtClean="0"/>
              <a:t>Y</a:t>
            </a:r>
            <a:r>
              <a:rPr lang="en-US" smtClean="0"/>
              <a:t>,</a:t>
            </a:r>
            <a:r>
              <a:rPr lang="en-US" i="1" smtClean="0"/>
              <a:t>Z</a:t>
            </a:r>
            <a:r>
              <a:rPr lang="en-US" smtClean="0"/>
              <a:t>|</a:t>
            </a:r>
            <a:r>
              <a:rPr lang="en-US">
                <a:latin typeface="Symbol" charset="2"/>
                <a:cs typeface="Symbol" charset="2"/>
              </a:rPr>
              <a:t>∅</a:t>
            </a:r>
            <a:r>
              <a:rPr lang="en-US" smtClean="0"/>
              <a:t>)</a:t>
            </a:r>
          </a:p>
          <a:p>
            <a:endParaRPr lang="en-US"/>
          </a:p>
          <a:p>
            <a:pPr marL="0" indent="0">
              <a:buNone/>
            </a:pPr>
            <a:r>
              <a:rPr lang="en-US" i="1"/>
              <a:t>X</a:t>
            </a:r>
            <a:r>
              <a:rPr lang="en-US"/>
              <a:t>             	¬I(</a:t>
            </a:r>
            <a:r>
              <a:rPr lang="en-US" i="1"/>
              <a:t>X</a:t>
            </a:r>
            <a:r>
              <a:rPr lang="en-US"/>
              <a:t>,</a:t>
            </a:r>
            <a:r>
              <a:rPr lang="en-US" i="1"/>
              <a:t>Z</a:t>
            </a:r>
            <a:r>
              <a:rPr lang="en-US"/>
              <a:t>|</a:t>
            </a:r>
            <a:r>
              <a:rPr lang="en-US">
                <a:latin typeface="Symbol" charset="2"/>
                <a:cs typeface="Symbol" charset="2"/>
              </a:rPr>
              <a:t>∅</a:t>
            </a:r>
            <a:r>
              <a:rPr lang="en-US" smtClean="0"/>
              <a:t>)	</a:t>
            </a:r>
            <a:r>
              <a:rPr lang="en-US"/>
              <a:t>¬I(</a:t>
            </a:r>
            <a:r>
              <a:rPr lang="en-US" i="1"/>
              <a:t>X</a:t>
            </a:r>
            <a:r>
              <a:rPr lang="en-US" smtClean="0"/>
              <a:t>,</a:t>
            </a:r>
            <a:r>
              <a:rPr lang="en-US" i="1" smtClean="0"/>
              <a:t>Z</a:t>
            </a:r>
            <a:r>
              <a:rPr lang="en-US" smtClean="0"/>
              <a:t>|</a:t>
            </a:r>
            <a:r>
              <a:rPr lang="en-US" i="1"/>
              <a:t>W</a:t>
            </a:r>
            <a:r>
              <a:rPr lang="en-US" smtClean="0"/>
              <a:t>)	¬I(</a:t>
            </a:r>
            <a:r>
              <a:rPr lang="en-US" i="1" smtClean="0"/>
              <a:t>X</a:t>
            </a:r>
            <a:r>
              <a:rPr lang="en-US" smtClean="0"/>
              <a:t>,</a:t>
            </a:r>
            <a:r>
              <a:rPr lang="en-US" i="1" smtClean="0"/>
              <a:t>Z</a:t>
            </a:r>
            <a:r>
              <a:rPr lang="en-US" smtClean="0"/>
              <a:t>|</a:t>
            </a:r>
            <a:r>
              <a:rPr lang="en-US" i="1" smtClean="0"/>
              <a:t>Y,W</a:t>
            </a:r>
            <a:r>
              <a:rPr lang="en-US" smtClean="0"/>
              <a:t>)</a:t>
            </a:r>
            <a:endParaRPr lang="en-US"/>
          </a:p>
          <a:p>
            <a:pPr marL="0" indent="0">
              <a:buNone/>
            </a:pPr>
            <a:r>
              <a:rPr lang="en-US"/>
              <a:t>          </a:t>
            </a:r>
            <a:r>
              <a:rPr lang="en-US" i="1"/>
              <a:t>Z</a:t>
            </a:r>
            <a:r>
              <a:rPr lang="en-US"/>
              <a:t>	¬I(</a:t>
            </a:r>
            <a:r>
              <a:rPr lang="en-US" i="1"/>
              <a:t>Y</a:t>
            </a:r>
            <a:r>
              <a:rPr lang="en-US"/>
              <a:t>,</a:t>
            </a:r>
            <a:r>
              <a:rPr lang="en-US" i="1"/>
              <a:t>Z</a:t>
            </a:r>
            <a:r>
              <a:rPr lang="en-US"/>
              <a:t>|</a:t>
            </a:r>
            <a:r>
              <a:rPr lang="en-US">
                <a:latin typeface="Symbol" charset="2"/>
                <a:cs typeface="Symbol" charset="2"/>
              </a:rPr>
              <a:t>∅</a:t>
            </a:r>
            <a:r>
              <a:rPr lang="en-US"/>
              <a:t>)	¬I(</a:t>
            </a:r>
            <a:r>
              <a:rPr lang="en-US" i="1"/>
              <a:t>Y</a:t>
            </a:r>
            <a:r>
              <a:rPr lang="en-US"/>
              <a:t>,</a:t>
            </a:r>
            <a:r>
              <a:rPr lang="en-US" i="1"/>
              <a:t>Z</a:t>
            </a:r>
            <a:r>
              <a:rPr lang="en-US"/>
              <a:t>|</a:t>
            </a:r>
            <a:r>
              <a:rPr lang="en-US" i="1"/>
              <a:t>W</a:t>
            </a:r>
            <a:r>
              <a:rPr lang="en-US" smtClean="0"/>
              <a:t>)    ¬</a:t>
            </a:r>
            <a:r>
              <a:rPr lang="en-US"/>
              <a:t>I</a:t>
            </a:r>
            <a:r>
              <a:rPr lang="en-US" smtClean="0"/>
              <a:t>(</a:t>
            </a:r>
            <a:r>
              <a:rPr lang="en-US" i="1" smtClean="0"/>
              <a:t>Y</a:t>
            </a:r>
            <a:r>
              <a:rPr lang="en-US" smtClean="0"/>
              <a:t>,</a:t>
            </a:r>
            <a:r>
              <a:rPr lang="en-US" i="1" smtClean="0"/>
              <a:t>Z</a:t>
            </a:r>
            <a:r>
              <a:rPr lang="en-US" smtClean="0"/>
              <a:t>|</a:t>
            </a:r>
            <a:r>
              <a:rPr lang="en-US" i="1" smtClean="0"/>
              <a:t>X,W</a:t>
            </a:r>
            <a:r>
              <a:rPr lang="en-US" smtClean="0"/>
              <a:t>)</a:t>
            </a:r>
            <a:endParaRPr lang="en-US"/>
          </a:p>
          <a:p>
            <a:pPr marL="0" indent="0">
              <a:buNone/>
            </a:pPr>
            <a:r>
              <a:rPr lang="en-US" i="1"/>
              <a:t>Y</a:t>
            </a:r>
            <a:r>
              <a:rPr lang="en-US"/>
              <a:t>	</a:t>
            </a:r>
            <a:r>
              <a:rPr lang="en-US" smtClean="0"/>
              <a:t>	¬</a:t>
            </a:r>
            <a:r>
              <a:rPr lang="en-US"/>
              <a:t>I(</a:t>
            </a:r>
            <a:r>
              <a:rPr lang="en-US" i="1"/>
              <a:t>X</a:t>
            </a:r>
            <a:r>
              <a:rPr lang="en-US"/>
              <a:t>,</a:t>
            </a:r>
            <a:r>
              <a:rPr lang="en-US" i="1"/>
              <a:t>Y</a:t>
            </a:r>
            <a:r>
              <a:rPr lang="en-US" smtClean="0"/>
              <a:t>|</a:t>
            </a:r>
            <a:r>
              <a:rPr lang="en-US" i="1" smtClean="0"/>
              <a:t>Z</a:t>
            </a:r>
            <a:r>
              <a:rPr lang="en-US" smtClean="0"/>
              <a:t>)</a:t>
            </a:r>
            <a:r>
              <a:rPr lang="en-US"/>
              <a:t> </a:t>
            </a:r>
            <a:r>
              <a:rPr lang="en-US" smtClean="0"/>
              <a:t>	¬</a:t>
            </a:r>
            <a:r>
              <a:rPr lang="en-US"/>
              <a:t>I(</a:t>
            </a:r>
            <a:r>
              <a:rPr lang="en-US" i="1"/>
              <a:t>X</a:t>
            </a:r>
            <a:r>
              <a:rPr lang="en-US"/>
              <a:t>,</a:t>
            </a:r>
            <a:r>
              <a:rPr lang="en-US" i="1"/>
              <a:t>Y</a:t>
            </a:r>
            <a:r>
              <a:rPr lang="en-US" smtClean="0"/>
              <a:t>|</a:t>
            </a:r>
            <a:r>
              <a:rPr lang="en-US" i="1" smtClean="0"/>
              <a:t>W</a:t>
            </a:r>
            <a:r>
              <a:rPr lang="en-US" smtClean="0"/>
              <a:t>)	 </a:t>
            </a:r>
            <a:r>
              <a:rPr lang="en-US"/>
              <a:t>¬I(</a:t>
            </a:r>
            <a:r>
              <a:rPr lang="en-US" i="1"/>
              <a:t>X</a:t>
            </a:r>
            <a:r>
              <a:rPr lang="en-US"/>
              <a:t>,</a:t>
            </a:r>
            <a:r>
              <a:rPr lang="en-US" i="1"/>
              <a:t>Y</a:t>
            </a:r>
            <a:r>
              <a:rPr lang="en-US"/>
              <a:t>|</a:t>
            </a:r>
            <a:r>
              <a:rPr lang="en-US" i="1" smtClean="0"/>
              <a:t>Z,W</a:t>
            </a:r>
            <a:r>
              <a:rPr lang="en-US" smtClean="0"/>
              <a:t>)</a:t>
            </a:r>
          </a:p>
          <a:p>
            <a:pPr marL="0" indent="0">
              <a:buNone/>
            </a:pPr>
            <a:r>
              <a:rPr lang="en-US"/>
              <a:t> </a:t>
            </a:r>
            <a:r>
              <a:rPr lang="en-US" smtClean="0"/>
              <a:t>          </a:t>
            </a:r>
            <a:r>
              <a:rPr lang="en-US" i="1" smtClean="0"/>
              <a:t>W	</a:t>
            </a:r>
            <a:r>
              <a:rPr lang="en-US"/>
              <a:t>¬I</a:t>
            </a:r>
            <a:r>
              <a:rPr lang="en-US" smtClean="0"/>
              <a:t>(</a:t>
            </a:r>
            <a:r>
              <a:rPr lang="en-US" i="1" smtClean="0"/>
              <a:t>X</a:t>
            </a:r>
            <a:r>
              <a:rPr lang="en-US" smtClean="0"/>
              <a:t>,</a:t>
            </a:r>
            <a:r>
              <a:rPr lang="en-US" i="1"/>
              <a:t>W</a:t>
            </a:r>
            <a:r>
              <a:rPr lang="en-US"/>
              <a:t>|</a:t>
            </a:r>
            <a:r>
              <a:rPr lang="en-US">
                <a:latin typeface="Symbol" charset="2"/>
                <a:cs typeface="Symbol" charset="2"/>
              </a:rPr>
              <a:t>∅</a:t>
            </a:r>
            <a:r>
              <a:rPr lang="en-US" smtClean="0"/>
              <a:t>)</a:t>
            </a:r>
            <a:r>
              <a:rPr lang="en-US"/>
              <a:t> </a:t>
            </a:r>
            <a:r>
              <a:rPr lang="en-US" smtClean="0"/>
              <a:t>	¬</a:t>
            </a:r>
            <a:r>
              <a:rPr lang="en-US"/>
              <a:t>I</a:t>
            </a:r>
            <a:r>
              <a:rPr lang="en-US" smtClean="0"/>
              <a:t>(</a:t>
            </a:r>
            <a:r>
              <a:rPr lang="en-US" i="1" smtClean="0"/>
              <a:t>X</a:t>
            </a:r>
            <a:r>
              <a:rPr lang="en-US" smtClean="0"/>
              <a:t>,</a:t>
            </a:r>
            <a:r>
              <a:rPr lang="en-US" i="1"/>
              <a:t>W</a:t>
            </a:r>
            <a:r>
              <a:rPr lang="en-US" smtClean="0"/>
              <a:t>|</a:t>
            </a:r>
            <a:r>
              <a:rPr lang="en-US" i="1"/>
              <a:t>Z</a:t>
            </a:r>
            <a:r>
              <a:rPr lang="en-US" smtClean="0"/>
              <a:t>)	</a:t>
            </a:r>
            <a:r>
              <a:rPr lang="en-US"/>
              <a:t>¬I(</a:t>
            </a:r>
            <a:r>
              <a:rPr lang="en-US" i="1"/>
              <a:t>X</a:t>
            </a:r>
            <a:r>
              <a:rPr lang="en-US"/>
              <a:t>,</a:t>
            </a:r>
            <a:r>
              <a:rPr lang="en-US" i="1"/>
              <a:t>W</a:t>
            </a:r>
            <a:r>
              <a:rPr lang="en-US" smtClean="0"/>
              <a:t>|</a:t>
            </a:r>
            <a:r>
              <a:rPr lang="en-US" i="1" smtClean="0"/>
              <a:t>Y</a:t>
            </a:r>
            <a:r>
              <a:rPr lang="en-US" smtClean="0"/>
              <a:t>)</a:t>
            </a:r>
            <a:endParaRPr lang="en-US" i="1" smtClean="0"/>
          </a:p>
          <a:p>
            <a:pPr marL="0" indent="0">
              <a:buNone/>
            </a:pPr>
            <a:r>
              <a:rPr lang="en-US" smtClean="0"/>
              <a:t>		¬</a:t>
            </a:r>
            <a:r>
              <a:rPr lang="en-US"/>
              <a:t>I</a:t>
            </a:r>
            <a:r>
              <a:rPr lang="en-US" smtClean="0"/>
              <a:t>(</a:t>
            </a:r>
            <a:r>
              <a:rPr lang="en-US" i="1" smtClean="0"/>
              <a:t>Y</a:t>
            </a:r>
            <a:r>
              <a:rPr lang="en-US" smtClean="0"/>
              <a:t>,</a:t>
            </a:r>
            <a:r>
              <a:rPr lang="en-US" i="1" smtClean="0"/>
              <a:t>W</a:t>
            </a:r>
            <a:r>
              <a:rPr lang="en-US" smtClean="0"/>
              <a:t>|</a:t>
            </a:r>
            <a:r>
              <a:rPr lang="en-US">
                <a:latin typeface="Symbol" charset="2"/>
                <a:cs typeface="Symbol" charset="2"/>
              </a:rPr>
              <a:t>∅</a:t>
            </a:r>
            <a:r>
              <a:rPr lang="en-US" smtClean="0"/>
              <a:t>)</a:t>
            </a:r>
            <a:r>
              <a:rPr lang="en-US"/>
              <a:t>	¬I</a:t>
            </a:r>
            <a:r>
              <a:rPr lang="en-US" smtClean="0"/>
              <a:t>(</a:t>
            </a:r>
            <a:r>
              <a:rPr lang="en-US" i="1" smtClean="0"/>
              <a:t>Y</a:t>
            </a:r>
            <a:r>
              <a:rPr lang="en-US" smtClean="0"/>
              <a:t>,</a:t>
            </a:r>
            <a:r>
              <a:rPr lang="en-US" i="1" smtClean="0"/>
              <a:t>W|X</a:t>
            </a:r>
            <a:r>
              <a:rPr lang="en-US" smtClean="0"/>
              <a:t>)</a:t>
            </a:r>
            <a:r>
              <a:rPr lang="en-US"/>
              <a:t>	 ¬I</a:t>
            </a:r>
            <a:r>
              <a:rPr lang="en-US" smtClean="0"/>
              <a:t>(</a:t>
            </a:r>
            <a:r>
              <a:rPr lang="en-US" i="1" smtClean="0"/>
              <a:t>Y,W</a:t>
            </a:r>
            <a:r>
              <a:rPr lang="en-US" smtClean="0"/>
              <a:t>|</a:t>
            </a:r>
            <a:r>
              <a:rPr lang="en-US" i="1" smtClean="0"/>
              <a:t>Z</a:t>
            </a:r>
            <a:r>
              <a:rPr lang="en-US" smtClean="0"/>
              <a:t>)</a:t>
            </a:r>
          </a:p>
          <a:p>
            <a:pPr marL="0" indent="0">
              <a:buNone/>
            </a:pPr>
            <a:r>
              <a:rPr lang="en-US" i="1"/>
              <a:t>	</a:t>
            </a:r>
            <a:r>
              <a:rPr lang="en-US" i="1" smtClean="0"/>
              <a:t>	</a:t>
            </a:r>
            <a:r>
              <a:rPr lang="en-US"/>
              <a:t>¬I</a:t>
            </a:r>
            <a:r>
              <a:rPr lang="en-US" smtClean="0"/>
              <a:t>(</a:t>
            </a:r>
            <a:r>
              <a:rPr lang="en-US" i="1" smtClean="0"/>
              <a:t>Z</a:t>
            </a:r>
            <a:r>
              <a:rPr lang="en-US" smtClean="0"/>
              <a:t>,</a:t>
            </a:r>
            <a:r>
              <a:rPr lang="en-US" i="1"/>
              <a:t>W</a:t>
            </a:r>
            <a:r>
              <a:rPr lang="en-US"/>
              <a:t>|</a:t>
            </a:r>
            <a:r>
              <a:rPr lang="en-US">
                <a:latin typeface="Symbol" charset="2"/>
                <a:cs typeface="Symbol" charset="2"/>
              </a:rPr>
              <a:t>∅</a:t>
            </a:r>
            <a:r>
              <a:rPr lang="en-US"/>
              <a:t>)	¬I</a:t>
            </a:r>
            <a:r>
              <a:rPr lang="en-US" smtClean="0"/>
              <a:t>(</a:t>
            </a:r>
            <a:r>
              <a:rPr lang="en-US" i="1" smtClean="0"/>
              <a:t>Z</a:t>
            </a:r>
            <a:r>
              <a:rPr lang="en-US" smtClean="0"/>
              <a:t>,</a:t>
            </a:r>
            <a:r>
              <a:rPr lang="en-US" i="1"/>
              <a:t>W|X</a:t>
            </a:r>
            <a:r>
              <a:rPr lang="en-US"/>
              <a:t>)	 ¬I</a:t>
            </a:r>
            <a:r>
              <a:rPr lang="en-US" smtClean="0"/>
              <a:t>(</a:t>
            </a:r>
            <a:r>
              <a:rPr lang="en-US" i="1" smtClean="0"/>
              <a:t>Z,</a:t>
            </a:r>
            <a:r>
              <a:rPr lang="en-US" i="1"/>
              <a:t>W</a:t>
            </a:r>
            <a:r>
              <a:rPr lang="en-US" smtClean="0"/>
              <a:t>|</a:t>
            </a:r>
            <a:r>
              <a:rPr lang="en-US" i="1" smtClean="0"/>
              <a:t>Y</a:t>
            </a:r>
            <a:r>
              <a:rPr lang="en-US" smtClean="0"/>
              <a:t>)</a:t>
            </a:r>
          </a:p>
          <a:p>
            <a:pPr marL="0" indent="0">
              <a:buNone/>
            </a:pPr>
            <a:endParaRPr lang="en-US" i="1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F3DEB5F1-4E7E-4F87-BE7D-A2036F1D261E}" type="slidenum">
              <a:rPr lang="en-US" altLang="en-US" smtClean="0"/>
              <a:pPr/>
              <a:t>22</a:t>
            </a:fld>
            <a:endParaRPr lang="en-US" alt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Triangle-Faithfulness</a:t>
            </a:r>
            <a:endParaRPr lang="en-US"/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838200" y="1752600"/>
            <a:ext cx="457200" cy="381000"/>
          </a:xfrm>
          <a:prstGeom prst="straightConnector1">
            <a:avLst/>
          </a:prstGeom>
          <a:ln>
            <a:solidFill>
              <a:schemeClr val="tx1"/>
            </a:solidFill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flipV="1">
            <a:off x="838200" y="2362200"/>
            <a:ext cx="457200" cy="304800"/>
          </a:xfrm>
          <a:prstGeom prst="straightConnector1">
            <a:avLst/>
          </a:prstGeom>
          <a:ln>
            <a:solidFill>
              <a:schemeClr val="tx1"/>
            </a:solidFill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685800" y="1981200"/>
            <a:ext cx="0" cy="533400"/>
          </a:xfrm>
          <a:prstGeom prst="straightConnector1">
            <a:avLst/>
          </a:prstGeom>
          <a:ln>
            <a:solidFill>
              <a:schemeClr val="tx1"/>
            </a:solidFill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838200" y="3657600"/>
            <a:ext cx="457200" cy="381000"/>
          </a:xfrm>
          <a:prstGeom prst="straightConnector1">
            <a:avLst/>
          </a:prstGeom>
          <a:ln>
            <a:solidFill>
              <a:schemeClr val="tx1"/>
            </a:solidFill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V="1">
            <a:off x="838200" y="4267200"/>
            <a:ext cx="457200" cy="304800"/>
          </a:xfrm>
          <a:prstGeom prst="straightConnector1">
            <a:avLst/>
          </a:prstGeom>
          <a:ln>
            <a:solidFill>
              <a:schemeClr val="tx1"/>
            </a:solidFill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685800" y="3886200"/>
            <a:ext cx="0" cy="533400"/>
          </a:xfrm>
          <a:prstGeom prst="straightConnector1">
            <a:avLst/>
          </a:prstGeom>
          <a:ln>
            <a:solidFill>
              <a:schemeClr val="tx1"/>
            </a:solidFill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838200" y="4648200"/>
            <a:ext cx="457200" cy="381000"/>
          </a:xfrm>
          <a:prstGeom prst="straightConnector1">
            <a:avLst/>
          </a:prstGeom>
          <a:ln>
            <a:solidFill>
              <a:schemeClr val="tx1"/>
            </a:solidFill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1524000" y="4419600"/>
            <a:ext cx="0" cy="533400"/>
          </a:xfrm>
          <a:prstGeom prst="straightConnector1">
            <a:avLst/>
          </a:prstGeom>
          <a:ln>
            <a:solidFill>
              <a:schemeClr val="tx1"/>
            </a:solidFill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762000" y="3810000"/>
            <a:ext cx="609600" cy="1066800"/>
          </a:xfrm>
          <a:prstGeom prst="straightConnector1">
            <a:avLst/>
          </a:prstGeom>
          <a:ln>
            <a:solidFill>
              <a:schemeClr val="tx1"/>
            </a:solidFill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142040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mtClean="0"/>
              <a:t>The population distribution is not Markov to any proper subDAG of the true causal DAG. </a:t>
            </a:r>
          </a:p>
          <a:p>
            <a:r>
              <a:rPr lang="en-US" smtClean="0"/>
              <a:t>Causal Minimality is entailed by manipulation definition of causation if a distribution is positive. </a:t>
            </a:r>
          </a:p>
          <a:p>
            <a:r>
              <a:rPr lang="en-US" smtClean="0"/>
              <a:t>There is a weaker kind of causal minimality – P-minimality: the population distribution is not Markov to any DAG that entails a proper superset of the conditional independence relations.</a:t>
            </a:r>
          </a:p>
          <a:p>
            <a:pPr lvl="1"/>
            <a:r>
              <a:rPr lang="en-US" smtClean="0"/>
              <a:t>Is this sufficient for the correctness of VCSGS? 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F3DEB5F1-4E7E-4F87-BE7D-A2036F1D261E}" type="slidenum">
              <a:rPr lang="en-US" altLang="en-US" smtClean="0"/>
              <a:pPr/>
              <a:t>23</a:t>
            </a:fld>
            <a:endParaRPr lang="en-US" alt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Causal Minimality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72070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sz="2400" i="1"/>
          </a:p>
          <a:p>
            <a:pPr marL="0" indent="0">
              <a:buNone/>
            </a:pPr>
            <a:r>
              <a:rPr lang="en-US" sz="2400" i="1"/>
              <a:t>X</a:t>
            </a:r>
            <a:r>
              <a:rPr lang="en-US" sz="2400"/>
              <a:t> → </a:t>
            </a:r>
            <a:r>
              <a:rPr lang="en-US" sz="2400" i="1"/>
              <a:t>Y</a:t>
            </a:r>
            <a:r>
              <a:rPr lang="en-US" sz="2400"/>
              <a:t> → </a:t>
            </a:r>
            <a:r>
              <a:rPr lang="en-US" sz="2400" i="1"/>
              <a:t>Z</a:t>
            </a:r>
            <a:r>
              <a:rPr lang="en-US" sz="2400"/>
              <a:t> → </a:t>
            </a:r>
            <a:r>
              <a:rPr lang="en-US" sz="2400" i="1"/>
              <a:t>W       X</a:t>
            </a:r>
            <a:r>
              <a:rPr lang="en-US" sz="2400"/>
              <a:t> – </a:t>
            </a:r>
            <a:r>
              <a:rPr lang="en-US" sz="2400" i="1"/>
              <a:t>Y</a:t>
            </a:r>
            <a:r>
              <a:rPr lang="en-US" sz="2400"/>
              <a:t> – </a:t>
            </a:r>
            <a:r>
              <a:rPr lang="en-US" sz="2400" i="1"/>
              <a:t>Z</a:t>
            </a:r>
            <a:r>
              <a:rPr lang="en-US" sz="2400"/>
              <a:t> – </a:t>
            </a:r>
            <a:r>
              <a:rPr lang="en-US" sz="2400" i="1"/>
              <a:t>W     X</a:t>
            </a:r>
            <a:r>
              <a:rPr lang="en-US" sz="2400"/>
              <a:t> – </a:t>
            </a:r>
            <a:r>
              <a:rPr lang="en-US" sz="2400" i="1"/>
              <a:t>Y</a:t>
            </a:r>
            <a:r>
              <a:rPr lang="en-US" sz="2400"/>
              <a:t> – </a:t>
            </a:r>
            <a:r>
              <a:rPr lang="en-US" sz="2400" i="1"/>
              <a:t>Z</a:t>
            </a:r>
            <a:r>
              <a:rPr lang="en-US" sz="2400"/>
              <a:t>  – </a:t>
            </a:r>
            <a:r>
              <a:rPr lang="en-US" sz="2400" i="1"/>
              <a:t>W</a:t>
            </a:r>
          </a:p>
          <a:p>
            <a:pPr marL="0" indent="0">
              <a:buNone/>
            </a:pPr>
            <a:endParaRPr lang="en-US" sz="2800" i="1"/>
          </a:p>
          <a:p>
            <a:pPr marL="0" indent="0">
              <a:buNone/>
            </a:pPr>
            <a:r>
              <a:rPr lang="en-US" sz="2400" i="1"/>
              <a:t>I</a:t>
            </a:r>
            <a:r>
              <a:rPr lang="en-US" sz="2400" i="1" baseline="-25000"/>
              <a:t>P</a:t>
            </a:r>
            <a:r>
              <a:rPr lang="en-US" sz="2400"/>
              <a:t>(</a:t>
            </a:r>
            <a:r>
              <a:rPr lang="en-US" sz="2400" i="1"/>
              <a:t>X,Z|Y</a:t>
            </a:r>
            <a:r>
              <a:rPr lang="en-US" sz="2400"/>
              <a:t>)</a:t>
            </a:r>
            <a:r>
              <a:rPr lang="en-US" sz="2400" i="1"/>
              <a:t> 		I</a:t>
            </a:r>
            <a:r>
              <a:rPr lang="en-US" sz="2400" i="1" baseline="-25000"/>
              <a:t>P</a:t>
            </a:r>
            <a:r>
              <a:rPr lang="en-US" sz="2400"/>
              <a:t>(</a:t>
            </a:r>
            <a:r>
              <a:rPr lang="en-US" sz="2400" i="1"/>
              <a:t>X,Z|Y</a:t>
            </a:r>
            <a:r>
              <a:rPr lang="en-US" sz="2400"/>
              <a:t>)</a:t>
            </a:r>
            <a:r>
              <a:rPr lang="en-US" sz="2400" i="1"/>
              <a:t> 	     I</a:t>
            </a:r>
            <a:r>
              <a:rPr lang="en-US" sz="2400" i="1" baseline="-25000"/>
              <a:t>P</a:t>
            </a:r>
            <a:r>
              <a:rPr lang="en-US" sz="2400"/>
              <a:t>(</a:t>
            </a:r>
            <a:r>
              <a:rPr lang="en-US" sz="2400" i="1"/>
              <a:t>X,Z|Y</a:t>
            </a:r>
            <a:r>
              <a:rPr lang="en-US" sz="2400"/>
              <a:t>)</a:t>
            </a:r>
          </a:p>
          <a:p>
            <a:pPr marL="0" indent="0">
              <a:buNone/>
            </a:pPr>
            <a:r>
              <a:rPr lang="en-US" sz="2400" i="1"/>
              <a:t>I</a:t>
            </a:r>
            <a:r>
              <a:rPr lang="en-US" sz="2400" i="1" baseline="-25000"/>
              <a:t>P</a:t>
            </a:r>
            <a:r>
              <a:rPr lang="en-US" sz="2400"/>
              <a:t>(</a:t>
            </a:r>
            <a:r>
              <a:rPr lang="en-US" sz="2400" i="1"/>
              <a:t>Y,W|</a:t>
            </a:r>
            <a:r>
              <a:rPr lang="en-US" sz="2400"/>
              <a:t>{</a:t>
            </a:r>
            <a:r>
              <a:rPr lang="en-US" sz="2400" i="1"/>
              <a:t>X,Z)</a:t>
            </a:r>
            <a:r>
              <a:rPr lang="en-US" sz="2400"/>
              <a:t>}		</a:t>
            </a:r>
            <a:r>
              <a:rPr lang="en-US" sz="2400" i="1"/>
              <a:t>I</a:t>
            </a:r>
            <a:r>
              <a:rPr lang="en-US" sz="2400" i="1" baseline="-25000"/>
              <a:t>P</a:t>
            </a:r>
            <a:r>
              <a:rPr lang="en-US" sz="2400"/>
              <a:t>(</a:t>
            </a:r>
            <a:r>
              <a:rPr lang="en-US" sz="2400" i="1"/>
              <a:t>Y,W|</a:t>
            </a:r>
            <a:r>
              <a:rPr lang="en-US" sz="2400"/>
              <a:t>{</a:t>
            </a:r>
            <a:r>
              <a:rPr lang="en-US" sz="2400" i="1"/>
              <a:t>X,Z)</a:t>
            </a:r>
            <a:r>
              <a:rPr lang="en-US" sz="2400"/>
              <a:t>}</a:t>
            </a:r>
            <a:r>
              <a:rPr lang="en-US" sz="2400" i="1"/>
              <a:t>      I</a:t>
            </a:r>
            <a:r>
              <a:rPr lang="en-US" sz="2400" i="1" baseline="-25000"/>
              <a:t>P</a:t>
            </a:r>
            <a:r>
              <a:rPr lang="en-US" sz="2400"/>
              <a:t>(</a:t>
            </a:r>
            <a:r>
              <a:rPr lang="en-US" sz="2400" i="1"/>
              <a:t>Y,W|</a:t>
            </a:r>
            <a:r>
              <a:rPr lang="en-US" sz="2400"/>
              <a:t>{</a:t>
            </a:r>
            <a:r>
              <a:rPr lang="en-US" sz="2400" i="1"/>
              <a:t>X,Z)</a:t>
            </a:r>
            <a:r>
              <a:rPr lang="en-US" sz="2400"/>
              <a:t>}</a:t>
            </a:r>
          </a:p>
          <a:p>
            <a:pPr marL="0" indent="0">
              <a:buNone/>
            </a:pPr>
            <a:r>
              <a:rPr lang="en-US" sz="2400" i="1">
                <a:solidFill>
                  <a:srgbClr val="4AFF3E"/>
                </a:solidFill>
              </a:rPr>
              <a:t>			I</a:t>
            </a:r>
            <a:r>
              <a:rPr lang="en-US" sz="2400" i="1" baseline="-25000">
                <a:solidFill>
                  <a:srgbClr val="4AFF3E"/>
                </a:solidFill>
              </a:rPr>
              <a:t>P</a:t>
            </a:r>
            <a:r>
              <a:rPr lang="en-US" sz="2400">
                <a:solidFill>
                  <a:srgbClr val="4AFF3E"/>
                </a:solidFill>
              </a:rPr>
              <a:t>(</a:t>
            </a:r>
            <a:r>
              <a:rPr lang="en-US" sz="2400" i="1">
                <a:solidFill>
                  <a:srgbClr val="4AFF3E"/>
                </a:solidFill>
              </a:rPr>
              <a:t>X,W|</a:t>
            </a:r>
            <a:r>
              <a:rPr lang="en-US" sz="2400">
                <a:solidFill>
                  <a:srgbClr val="4AFF3E"/>
                </a:solidFill>
                <a:latin typeface="Symbol" charset="2"/>
                <a:cs typeface="Symbol" charset="2"/>
              </a:rPr>
              <a:t>∅</a:t>
            </a:r>
            <a:r>
              <a:rPr lang="en-US" sz="2400">
                <a:solidFill>
                  <a:srgbClr val="4AFF3E"/>
                </a:solidFill>
              </a:rPr>
              <a:t>)          </a:t>
            </a:r>
            <a:r>
              <a:rPr lang="en-US" sz="2400" i="1">
                <a:solidFill>
                  <a:srgbClr val="4AFF3E"/>
                </a:solidFill>
              </a:rPr>
              <a:t>I</a:t>
            </a:r>
            <a:r>
              <a:rPr lang="en-US" sz="2400" i="1" baseline="-25000">
                <a:solidFill>
                  <a:srgbClr val="4AFF3E"/>
                </a:solidFill>
              </a:rPr>
              <a:t>P</a:t>
            </a:r>
            <a:r>
              <a:rPr lang="en-US" sz="2400">
                <a:solidFill>
                  <a:srgbClr val="4AFF3E"/>
                </a:solidFill>
              </a:rPr>
              <a:t>(</a:t>
            </a:r>
            <a:r>
              <a:rPr lang="en-US" sz="2400" i="1">
                <a:solidFill>
                  <a:srgbClr val="4AFF3E"/>
                </a:solidFill>
              </a:rPr>
              <a:t>X,W|</a:t>
            </a:r>
            <a:r>
              <a:rPr lang="en-US" sz="2400">
                <a:solidFill>
                  <a:srgbClr val="4AFF3E"/>
                </a:solidFill>
                <a:latin typeface="Symbol" charset="2"/>
                <a:cs typeface="Symbol" charset="2"/>
              </a:rPr>
              <a:t>∅</a:t>
            </a:r>
            <a:r>
              <a:rPr lang="en-US" sz="2400">
                <a:solidFill>
                  <a:srgbClr val="4AFF3E"/>
                </a:solidFill>
              </a:rPr>
              <a:t>)</a:t>
            </a:r>
          </a:p>
          <a:p>
            <a:pPr marL="0" indent="0">
              <a:buNone/>
            </a:pPr>
            <a:r>
              <a:rPr lang="en-US" sz="2400"/>
              <a:t>True Graph                Small Sample     Large Sample</a:t>
            </a:r>
          </a:p>
          <a:p>
            <a:pPr marL="0" indent="0">
              <a:buNone/>
            </a:pPr>
            <a:endParaRPr lang="en-US" i="1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F3DEB5F1-4E7E-4F87-BE7D-A2036F1D261E}" type="slidenum">
              <a:rPr lang="en-US" altLang="en-US" smtClean="0"/>
              <a:pPr/>
              <a:t>24</a:t>
            </a:fld>
            <a:endParaRPr lang="en-US" alt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Example of VCSGS</a:t>
            </a:r>
          </a:p>
        </p:txBody>
      </p:sp>
      <p:sp>
        <p:nvSpPr>
          <p:cNvPr id="5" name="Freeform 4"/>
          <p:cNvSpPr/>
          <p:nvPr/>
        </p:nvSpPr>
        <p:spPr>
          <a:xfrm>
            <a:off x="599440" y="2367895"/>
            <a:ext cx="2113280" cy="326419"/>
          </a:xfrm>
          <a:custGeom>
            <a:avLst/>
            <a:gdLst>
              <a:gd name="connsiteX0" fmla="*/ 0 w 2113280"/>
              <a:gd name="connsiteY0" fmla="*/ 30480 h 326419"/>
              <a:gd name="connsiteX1" fmla="*/ 548640 w 2113280"/>
              <a:gd name="connsiteY1" fmla="*/ 304800 h 326419"/>
              <a:gd name="connsiteX2" fmla="*/ 1463040 w 2113280"/>
              <a:gd name="connsiteY2" fmla="*/ 274320 h 326419"/>
              <a:gd name="connsiteX3" fmla="*/ 2113280 w 2113280"/>
              <a:gd name="connsiteY3" fmla="*/ 0 h 3264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113280" h="326419">
                <a:moveTo>
                  <a:pt x="0" y="30480"/>
                </a:moveTo>
                <a:cubicBezTo>
                  <a:pt x="152400" y="147320"/>
                  <a:pt x="304800" y="264160"/>
                  <a:pt x="548640" y="304800"/>
                </a:cubicBezTo>
                <a:cubicBezTo>
                  <a:pt x="792480" y="345440"/>
                  <a:pt x="1202267" y="325120"/>
                  <a:pt x="1463040" y="274320"/>
                </a:cubicBezTo>
                <a:cubicBezTo>
                  <a:pt x="1723813" y="223520"/>
                  <a:pt x="2113280" y="0"/>
                  <a:pt x="2113280" y="0"/>
                </a:cubicBezTo>
              </a:path>
            </a:pathLst>
          </a:custGeom>
          <a:ln>
            <a:solidFill>
              <a:schemeClr val="tx1"/>
            </a:solidFill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reeform 5"/>
          <p:cNvSpPr/>
          <p:nvPr/>
        </p:nvSpPr>
        <p:spPr>
          <a:xfrm>
            <a:off x="5486400" y="2357735"/>
            <a:ext cx="1676400" cy="326419"/>
          </a:xfrm>
          <a:custGeom>
            <a:avLst/>
            <a:gdLst>
              <a:gd name="connsiteX0" fmla="*/ 0 w 2113280"/>
              <a:gd name="connsiteY0" fmla="*/ 30480 h 326419"/>
              <a:gd name="connsiteX1" fmla="*/ 548640 w 2113280"/>
              <a:gd name="connsiteY1" fmla="*/ 304800 h 326419"/>
              <a:gd name="connsiteX2" fmla="*/ 1463040 w 2113280"/>
              <a:gd name="connsiteY2" fmla="*/ 274320 h 326419"/>
              <a:gd name="connsiteX3" fmla="*/ 2113280 w 2113280"/>
              <a:gd name="connsiteY3" fmla="*/ 0 h 3264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113280" h="326419">
                <a:moveTo>
                  <a:pt x="0" y="30480"/>
                </a:moveTo>
                <a:cubicBezTo>
                  <a:pt x="152400" y="147320"/>
                  <a:pt x="304800" y="264160"/>
                  <a:pt x="548640" y="304800"/>
                </a:cubicBezTo>
                <a:cubicBezTo>
                  <a:pt x="792480" y="345440"/>
                  <a:pt x="1202267" y="325120"/>
                  <a:pt x="1463040" y="274320"/>
                </a:cubicBezTo>
                <a:cubicBezTo>
                  <a:pt x="1723813" y="223520"/>
                  <a:pt x="2113280" y="0"/>
                  <a:pt x="2113280" y="0"/>
                </a:cubicBezTo>
              </a:path>
            </a:pathLst>
          </a:custGeom>
          <a:ln>
            <a:solidFill>
              <a:schemeClr val="tx1"/>
            </a:solidFill>
            <a:tailEnd type="non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3352800" y="2357735"/>
            <a:ext cx="1676400" cy="326419"/>
          </a:xfrm>
          <a:custGeom>
            <a:avLst/>
            <a:gdLst>
              <a:gd name="connsiteX0" fmla="*/ 0 w 2113280"/>
              <a:gd name="connsiteY0" fmla="*/ 30480 h 326419"/>
              <a:gd name="connsiteX1" fmla="*/ 548640 w 2113280"/>
              <a:gd name="connsiteY1" fmla="*/ 304800 h 326419"/>
              <a:gd name="connsiteX2" fmla="*/ 1463040 w 2113280"/>
              <a:gd name="connsiteY2" fmla="*/ 274320 h 326419"/>
              <a:gd name="connsiteX3" fmla="*/ 2113280 w 2113280"/>
              <a:gd name="connsiteY3" fmla="*/ 0 h 3264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113280" h="326419">
                <a:moveTo>
                  <a:pt x="0" y="30480"/>
                </a:moveTo>
                <a:cubicBezTo>
                  <a:pt x="152400" y="147320"/>
                  <a:pt x="304800" y="264160"/>
                  <a:pt x="548640" y="304800"/>
                </a:cubicBezTo>
                <a:cubicBezTo>
                  <a:pt x="792480" y="345440"/>
                  <a:pt x="1202267" y="325120"/>
                  <a:pt x="1463040" y="274320"/>
                </a:cubicBezTo>
                <a:cubicBezTo>
                  <a:pt x="1723813" y="223520"/>
                  <a:pt x="2113280" y="0"/>
                  <a:pt x="2113280" y="0"/>
                </a:cubicBezTo>
              </a:path>
            </a:pathLst>
          </a:custGeom>
          <a:ln>
            <a:solidFill>
              <a:schemeClr val="tx1"/>
            </a:solidFill>
            <a:prstDash val="sysDash"/>
            <a:tailEnd type="non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5334000" y="4038600"/>
            <a:ext cx="1676400" cy="0"/>
          </a:xfrm>
          <a:prstGeom prst="line">
            <a:avLst/>
          </a:prstGeom>
          <a:ln>
            <a:solidFill>
              <a:schemeClr val="tx1"/>
            </a:solidFill>
            <a:tailEnd type="non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Freeform 8"/>
          <p:cNvSpPr/>
          <p:nvPr/>
        </p:nvSpPr>
        <p:spPr>
          <a:xfrm>
            <a:off x="3368842" y="1686891"/>
            <a:ext cx="1056107" cy="358477"/>
          </a:xfrm>
          <a:custGeom>
            <a:avLst/>
            <a:gdLst>
              <a:gd name="connsiteX0" fmla="*/ 0 w 1056107"/>
              <a:gd name="connsiteY0" fmla="*/ 251530 h 358477"/>
              <a:gd name="connsiteX1" fmla="*/ 320842 w 1056107"/>
              <a:gd name="connsiteY1" fmla="*/ 51004 h 358477"/>
              <a:gd name="connsiteX2" fmla="*/ 935790 w 1056107"/>
              <a:gd name="connsiteY2" fmla="*/ 24267 h 358477"/>
              <a:gd name="connsiteX3" fmla="*/ 1056105 w 1056107"/>
              <a:gd name="connsiteY3" fmla="*/ 358477 h 3584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56107" h="358477">
                <a:moveTo>
                  <a:pt x="0" y="251530"/>
                </a:moveTo>
                <a:cubicBezTo>
                  <a:pt x="82438" y="170205"/>
                  <a:pt x="164877" y="88881"/>
                  <a:pt x="320842" y="51004"/>
                </a:cubicBezTo>
                <a:cubicBezTo>
                  <a:pt x="476807" y="13127"/>
                  <a:pt x="813246" y="-26978"/>
                  <a:pt x="935790" y="24267"/>
                </a:cubicBezTo>
                <a:cubicBezTo>
                  <a:pt x="1058334" y="75512"/>
                  <a:pt x="1056105" y="358477"/>
                  <a:pt x="1056105" y="358477"/>
                </a:cubicBezTo>
              </a:path>
            </a:pathLst>
          </a:custGeom>
          <a:ln>
            <a:solidFill>
              <a:schemeClr val="tx1"/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3962400" y="1752600"/>
            <a:ext cx="1056107" cy="358477"/>
          </a:xfrm>
          <a:custGeom>
            <a:avLst/>
            <a:gdLst>
              <a:gd name="connsiteX0" fmla="*/ 0 w 1056107"/>
              <a:gd name="connsiteY0" fmla="*/ 251530 h 358477"/>
              <a:gd name="connsiteX1" fmla="*/ 320842 w 1056107"/>
              <a:gd name="connsiteY1" fmla="*/ 51004 h 358477"/>
              <a:gd name="connsiteX2" fmla="*/ 935790 w 1056107"/>
              <a:gd name="connsiteY2" fmla="*/ 24267 h 358477"/>
              <a:gd name="connsiteX3" fmla="*/ 1056105 w 1056107"/>
              <a:gd name="connsiteY3" fmla="*/ 358477 h 3584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56107" h="358477">
                <a:moveTo>
                  <a:pt x="0" y="251530"/>
                </a:moveTo>
                <a:cubicBezTo>
                  <a:pt x="82438" y="170205"/>
                  <a:pt x="164877" y="88881"/>
                  <a:pt x="320842" y="51004"/>
                </a:cubicBezTo>
                <a:cubicBezTo>
                  <a:pt x="476807" y="13127"/>
                  <a:pt x="813246" y="-26978"/>
                  <a:pt x="935790" y="24267"/>
                </a:cubicBezTo>
                <a:cubicBezTo>
                  <a:pt x="1058334" y="75512"/>
                  <a:pt x="1056105" y="358477"/>
                  <a:pt x="1056105" y="358477"/>
                </a:cubicBezTo>
              </a:path>
            </a:pathLst>
          </a:custGeom>
          <a:ln>
            <a:solidFill>
              <a:schemeClr val="tx1"/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11"/>
          <p:cNvSpPr/>
          <p:nvPr/>
        </p:nvSpPr>
        <p:spPr>
          <a:xfrm>
            <a:off x="5426242" y="1763091"/>
            <a:ext cx="1056107" cy="358477"/>
          </a:xfrm>
          <a:custGeom>
            <a:avLst/>
            <a:gdLst>
              <a:gd name="connsiteX0" fmla="*/ 0 w 1056107"/>
              <a:gd name="connsiteY0" fmla="*/ 251530 h 358477"/>
              <a:gd name="connsiteX1" fmla="*/ 320842 w 1056107"/>
              <a:gd name="connsiteY1" fmla="*/ 51004 h 358477"/>
              <a:gd name="connsiteX2" fmla="*/ 935790 w 1056107"/>
              <a:gd name="connsiteY2" fmla="*/ 24267 h 358477"/>
              <a:gd name="connsiteX3" fmla="*/ 1056105 w 1056107"/>
              <a:gd name="connsiteY3" fmla="*/ 358477 h 3584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56107" h="358477">
                <a:moveTo>
                  <a:pt x="0" y="251530"/>
                </a:moveTo>
                <a:cubicBezTo>
                  <a:pt x="82438" y="170205"/>
                  <a:pt x="164877" y="88881"/>
                  <a:pt x="320842" y="51004"/>
                </a:cubicBezTo>
                <a:cubicBezTo>
                  <a:pt x="476807" y="13127"/>
                  <a:pt x="813246" y="-26978"/>
                  <a:pt x="935790" y="24267"/>
                </a:cubicBezTo>
                <a:cubicBezTo>
                  <a:pt x="1058334" y="75512"/>
                  <a:pt x="1056105" y="358477"/>
                  <a:pt x="1056105" y="358477"/>
                </a:cubicBezTo>
              </a:path>
            </a:pathLst>
          </a:custGeom>
          <a:ln>
            <a:solidFill>
              <a:schemeClr val="tx1"/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2"/>
          <p:cNvSpPr/>
          <p:nvPr/>
        </p:nvSpPr>
        <p:spPr>
          <a:xfrm>
            <a:off x="6019800" y="1828800"/>
            <a:ext cx="1056107" cy="358477"/>
          </a:xfrm>
          <a:custGeom>
            <a:avLst/>
            <a:gdLst>
              <a:gd name="connsiteX0" fmla="*/ 0 w 1056107"/>
              <a:gd name="connsiteY0" fmla="*/ 251530 h 358477"/>
              <a:gd name="connsiteX1" fmla="*/ 320842 w 1056107"/>
              <a:gd name="connsiteY1" fmla="*/ 51004 h 358477"/>
              <a:gd name="connsiteX2" fmla="*/ 935790 w 1056107"/>
              <a:gd name="connsiteY2" fmla="*/ 24267 h 358477"/>
              <a:gd name="connsiteX3" fmla="*/ 1056105 w 1056107"/>
              <a:gd name="connsiteY3" fmla="*/ 358477 h 3584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56107" h="358477">
                <a:moveTo>
                  <a:pt x="0" y="251530"/>
                </a:moveTo>
                <a:cubicBezTo>
                  <a:pt x="82438" y="170205"/>
                  <a:pt x="164877" y="88881"/>
                  <a:pt x="320842" y="51004"/>
                </a:cubicBezTo>
                <a:cubicBezTo>
                  <a:pt x="476807" y="13127"/>
                  <a:pt x="813246" y="-26978"/>
                  <a:pt x="935790" y="24267"/>
                </a:cubicBezTo>
                <a:cubicBezTo>
                  <a:pt x="1058334" y="75512"/>
                  <a:pt x="1056105" y="358477"/>
                  <a:pt x="1056105" y="358477"/>
                </a:cubicBezTo>
              </a:path>
            </a:pathLst>
          </a:custGeom>
          <a:ln>
            <a:solidFill>
              <a:schemeClr val="tx1"/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47854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sz="2400" i="1"/>
          </a:p>
          <a:p>
            <a:pPr marL="0" indent="0">
              <a:buNone/>
            </a:pPr>
            <a:r>
              <a:rPr lang="en-US" sz="2400" i="1"/>
              <a:t>X</a:t>
            </a:r>
            <a:r>
              <a:rPr lang="en-US" sz="2400"/>
              <a:t> → </a:t>
            </a:r>
            <a:r>
              <a:rPr lang="en-US" sz="2400" i="1"/>
              <a:t>Y</a:t>
            </a:r>
            <a:r>
              <a:rPr lang="en-US" sz="2400"/>
              <a:t> → </a:t>
            </a:r>
            <a:r>
              <a:rPr lang="en-US" sz="2400" i="1"/>
              <a:t>Z</a:t>
            </a:r>
            <a:r>
              <a:rPr lang="en-US" sz="2400"/>
              <a:t> → </a:t>
            </a:r>
            <a:r>
              <a:rPr lang="en-US" sz="2400" i="1"/>
              <a:t>W       X</a:t>
            </a:r>
            <a:r>
              <a:rPr lang="en-US" sz="2400"/>
              <a:t> – </a:t>
            </a:r>
            <a:r>
              <a:rPr lang="en-US" sz="2400" i="1"/>
              <a:t>Y</a:t>
            </a:r>
            <a:r>
              <a:rPr lang="en-US" sz="2400"/>
              <a:t> – </a:t>
            </a:r>
            <a:r>
              <a:rPr lang="en-US" sz="2400" i="1"/>
              <a:t>Z</a:t>
            </a:r>
            <a:r>
              <a:rPr lang="en-US" sz="2400"/>
              <a:t> – </a:t>
            </a:r>
            <a:r>
              <a:rPr lang="en-US" sz="2400" i="1"/>
              <a:t>W     X</a:t>
            </a:r>
            <a:r>
              <a:rPr lang="en-US" sz="2400"/>
              <a:t> – </a:t>
            </a:r>
            <a:r>
              <a:rPr lang="en-US" sz="2400" i="1"/>
              <a:t>Y</a:t>
            </a:r>
            <a:r>
              <a:rPr lang="en-US" sz="2400"/>
              <a:t> – </a:t>
            </a:r>
            <a:r>
              <a:rPr lang="en-US" sz="2400" i="1"/>
              <a:t>Z</a:t>
            </a:r>
            <a:r>
              <a:rPr lang="en-US" sz="2400"/>
              <a:t>  →</a:t>
            </a:r>
            <a:r>
              <a:rPr lang="en-US" sz="2400" i="1"/>
              <a:t>W</a:t>
            </a:r>
          </a:p>
          <a:p>
            <a:pPr marL="0" indent="0">
              <a:buNone/>
            </a:pPr>
            <a:endParaRPr lang="en-US" sz="2800" i="1"/>
          </a:p>
          <a:p>
            <a:pPr marL="0" indent="0">
              <a:buNone/>
            </a:pPr>
            <a:r>
              <a:rPr lang="en-US" sz="2400" i="1"/>
              <a:t>I</a:t>
            </a:r>
            <a:r>
              <a:rPr lang="en-US" sz="2400" i="1" baseline="-25000"/>
              <a:t>P</a:t>
            </a:r>
            <a:r>
              <a:rPr lang="en-US" sz="2400"/>
              <a:t>(</a:t>
            </a:r>
            <a:r>
              <a:rPr lang="en-US" sz="2400" i="1"/>
              <a:t>X,Z|Y</a:t>
            </a:r>
            <a:r>
              <a:rPr lang="en-US" sz="2400"/>
              <a:t>)</a:t>
            </a:r>
            <a:r>
              <a:rPr lang="en-US" sz="2400" i="1"/>
              <a:t> 		I</a:t>
            </a:r>
            <a:r>
              <a:rPr lang="en-US" sz="2400" i="1" baseline="-25000"/>
              <a:t>P</a:t>
            </a:r>
            <a:r>
              <a:rPr lang="en-US" sz="2400"/>
              <a:t>(</a:t>
            </a:r>
            <a:r>
              <a:rPr lang="en-US" sz="2400" i="1"/>
              <a:t>X,Z|Y</a:t>
            </a:r>
            <a:r>
              <a:rPr lang="en-US" sz="2400"/>
              <a:t>)</a:t>
            </a:r>
            <a:r>
              <a:rPr lang="en-US" sz="2400" i="1"/>
              <a:t> 	     I</a:t>
            </a:r>
            <a:r>
              <a:rPr lang="en-US" sz="2400" i="1" baseline="-25000"/>
              <a:t>P</a:t>
            </a:r>
            <a:r>
              <a:rPr lang="en-US" sz="2400"/>
              <a:t>(</a:t>
            </a:r>
            <a:r>
              <a:rPr lang="en-US" sz="2400" i="1"/>
              <a:t>X,Z|Y</a:t>
            </a:r>
            <a:r>
              <a:rPr lang="en-US" sz="2400"/>
              <a:t>)</a:t>
            </a:r>
          </a:p>
          <a:p>
            <a:pPr marL="0" indent="0">
              <a:buNone/>
            </a:pPr>
            <a:r>
              <a:rPr lang="en-US" sz="2400" i="1"/>
              <a:t>I</a:t>
            </a:r>
            <a:r>
              <a:rPr lang="en-US" sz="2400" i="1" baseline="-25000"/>
              <a:t>P</a:t>
            </a:r>
            <a:r>
              <a:rPr lang="en-US" sz="2400"/>
              <a:t>(</a:t>
            </a:r>
            <a:r>
              <a:rPr lang="en-US" sz="2400" i="1"/>
              <a:t>Y,W|</a:t>
            </a:r>
            <a:r>
              <a:rPr lang="en-US" sz="2400"/>
              <a:t>{</a:t>
            </a:r>
            <a:r>
              <a:rPr lang="en-US" sz="2400" i="1"/>
              <a:t>X,Z)</a:t>
            </a:r>
            <a:r>
              <a:rPr lang="en-US" sz="2400"/>
              <a:t>}		</a:t>
            </a:r>
            <a:r>
              <a:rPr lang="en-US" sz="2400" i="1"/>
              <a:t>I</a:t>
            </a:r>
            <a:r>
              <a:rPr lang="en-US" sz="2400" i="1" baseline="-25000"/>
              <a:t>P</a:t>
            </a:r>
            <a:r>
              <a:rPr lang="en-US" sz="2400"/>
              <a:t>(</a:t>
            </a:r>
            <a:r>
              <a:rPr lang="en-US" sz="2400" i="1"/>
              <a:t>Y,W|</a:t>
            </a:r>
            <a:r>
              <a:rPr lang="en-US" sz="2400"/>
              <a:t>{</a:t>
            </a:r>
            <a:r>
              <a:rPr lang="en-US" sz="2400" i="1"/>
              <a:t>X,Z)</a:t>
            </a:r>
            <a:r>
              <a:rPr lang="en-US" sz="2400"/>
              <a:t>}</a:t>
            </a:r>
            <a:r>
              <a:rPr lang="en-US" sz="2400" i="1"/>
              <a:t>      I</a:t>
            </a:r>
            <a:r>
              <a:rPr lang="en-US" sz="2400" i="1" baseline="-25000"/>
              <a:t>P</a:t>
            </a:r>
            <a:r>
              <a:rPr lang="en-US" sz="2400"/>
              <a:t>(</a:t>
            </a:r>
            <a:r>
              <a:rPr lang="en-US" sz="2400" i="1"/>
              <a:t>Y,W|</a:t>
            </a:r>
            <a:r>
              <a:rPr lang="en-US" sz="2400"/>
              <a:t>{</a:t>
            </a:r>
            <a:r>
              <a:rPr lang="en-US" sz="2400" i="1"/>
              <a:t>X,Z)</a:t>
            </a:r>
            <a:r>
              <a:rPr lang="en-US" sz="2400"/>
              <a:t>}</a:t>
            </a:r>
          </a:p>
          <a:p>
            <a:pPr marL="0" indent="0">
              <a:buNone/>
            </a:pPr>
            <a:r>
              <a:rPr lang="en-US" sz="2400" i="1">
                <a:solidFill>
                  <a:srgbClr val="4AFF3E"/>
                </a:solidFill>
              </a:rPr>
              <a:t>			I</a:t>
            </a:r>
            <a:r>
              <a:rPr lang="en-US" sz="2400" i="1" baseline="-25000">
                <a:solidFill>
                  <a:srgbClr val="4AFF3E"/>
                </a:solidFill>
              </a:rPr>
              <a:t>P</a:t>
            </a:r>
            <a:r>
              <a:rPr lang="en-US" sz="2400">
                <a:solidFill>
                  <a:srgbClr val="4AFF3E"/>
                </a:solidFill>
              </a:rPr>
              <a:t>(</a:t>
            </a:r>
            <a:r>
              <a:rPr lang="en-US" sz="2400" i="1">
                <a:solidFill>
                  <a:srgbClr val="4AFF3E"/>
                </a:solidFill>
              </a:rPr>
              <a:t>X,W|</a:t>
            </a:r>
            <a:r>
              <a:rPr lang="en-US" sz="2400">
                <a:solidFill>
                  <a:srgbClr val="4AFF3E"/>
                </a:solidFill>
                <a:latin typeface="Symbol" charset="2"/>
                <a:cs typeface="Symbol" charset="2"/>
              </a:rPr>
              <a:t>∅</a:t>
            </a:r>
            <a:r>
              <a:rPr lang="en-US" sz="2400">
                <a:solidFill>
                  <a:srgbClr val="4AFF3E"/>
                </a:solidFill>
              </a:rPr>
              <a:t>)          </a:t>
            </a:r>
            <a:r>
              <a:rPr lang="en-US" sz="2400" i="1">
                <a:solidFill>
                  <a:srgbClr val="4AFF3E"/>
                </a:solidFill>
              </a:rPr>
              <a:t>I</a:t>
            </a:r>
            <a:r>
              <a:rPr lang="en-US" sz="2400" i="1" baseline="-25000">
                <a:solidFill>
                  <a:srgbClr val="4AFF3E"/>
                </a:solidFill>
              </a:rPr>
              <a:t>P</a:t>
            </a:r>
            <a:r>
              <a:rPr lang="en-US" sz="2400">
                <a:solidFill>
                  <a:srgbClr val="4AFF3E"/>
                </a:solidFill>
              </a:rPr>
              <a:t>(</a:t>
            </a:r>
            <a:r>
              <a:rPr lang="en-US" sz="2400" i="1">
                <a:solidFill>
                  <a:srgbClr val="4AFF3E"/>
                </a:solidFill>
              </a:rPr>
              <a:t>X,W|</a:t>
            </a:r>
            <a:r>
              <a:rPr lang="en-US" sz="2400">
                <a:solidFill>
                  <a:srgbClr val="4AFF3E"/>
                </a:solidFill>
                <a:latin typeface="Symbol" charset="2"/>
                <a:cs typeface="Symbol" charset="2"/>
              </a:rPr>
              <a:t>∅</a:t>
            </a:r>
            <a:r>
              <a:rPr lang="en-US" sz="2400">
                <a:solidFill>
                  <a:srgbClr val="4AFF3E"/>
                </a:solidFill>
              </a:rPr>
              <a:t>)</a:t>
            </a:r>
          </a:p>
          <a:p>
            <a:pPr marL="0" indent="0">
              <a:buNone/>
            </a:pPr>
            <a:r>
              <a:rPr lang="en-US" sz="2400"/>
              <a:t>True Graph                Small Sample     Large Sample</a:t>
            </a:r>
          </a:p>
          <a:p>
            <a:pPr marL="0" indent="0">
              <a:buNone/>
            </a:pPr>
            <a:endParaRPr lang="en-US" i="1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F3DEB5F1-4E7E-4F87-BE7D-A2036F1D261E}" type="slidenum">
              <a:rPr lang="en-US" altLang="en-US" smtClean="0"/>
              <a:pPr/>
              <a:t>25</a:t>
            </a:fld>
            <a:endParaRPr lang="en-US" alt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Example of VCSGS</a:t>
            </a:r>
          </a:p>
        </p:txBody>
      </p:sp>
      <p:sp>
        <p:nvSpPr>
          <p:cNvPr id="5" name="Freeform 4"/>
          <p:cNvSpPr/>
          <p:nvPr/>
        </p:nvSpPr>
        <p:spPr>
          <a:xfrm>
            <a:off x="599440" y="2367895"/>
            <a:ext cx="2113280" cy="326419"/>
          </a:xfrm>
          <a:custGeom>
            <a:avLst/>
            <a:gdLst>
              <a:gd name="connsiteX0" fmla="*/ 0 w 2113280"/>
              <a:gd name="connsiteY0" fmla="*/ 30480 h 326419"/>
              <a:gd name="connsiteX1" fmla="*/ 548640 w 2113280"/>
              <a:gd name="connsiteY1" fmla="*/ 304800 h 326419"/>
              <a:gd name="connsiteX2" fmla="*/ 1463040 w 2113280"/>
              <a:gd name="connsiteY2" fmla="*/ 274320 h 326419"/>
              <a:gd name="connsiteX3" fmla="*/ 2113280 w 2113280"/>
              <a:gd name="connsiteY3" fmla="*/ 0 h 3264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113280" h="326419">
                <a:moveTo>
                  <a:pt x="0" y="30480"/>
                </a:moveTo>
                <a:cubicBezTo>
                  <a:pt x="152400" y="147320"/>
                  <a:pt x="304800" y="264160"/>
                  <a:pt x="548640" y="304800"/>
                </a:cubicBezTo>
                <a:cubicBezTo>
                  <a:pt x="792480" y="345440"/>
                  <a:pt x="1202267" y="325120"/>
                  <a:pt x="1463040" y="274320"/>
                </a:cubicBezTo>
                <a:cubicBezTo>
                  <a:pt x="1723813" y="223520"/>
                  <a:pt x="2113280" y="0"/>
                  <a:pt x="2113280" y="0"/>
                </a:cubicBezTo>
              </a:path>
            </a:pathLst>
          </a:custGeom>
          <a:ln>
            <a:solidFill>
              <a:schemeClr val="tx1"/>
            </a:solidFill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reeform 5"/>
          <p:cNvSpPr/>
          <p:nvPr/>
        </p:nvSpPr>
        <p:spPr>
          <a:xfrm>
            <a:off x="5486400" y="2357735"/>
            <a:ext cx="1676400" cy="326419"/>
          </a:xfrm>
          <a:custGeom>
            <a:avLst/>
            <a:gdLst>
              <a:gd name="connsiteX0" fmla="*/ 0 w 2113280"/>
              <a:gd name="connsiteY0" fmla="*/ 30480 h 326419"/>
              <a:gd name="connsiteX1" fmla="*/ 548640 w 2113280"/>
              <a:gd name="connsiteY1" fmla="*/ 304800 h 326419"/>
              <a:gd name="connsiteX2" fmla="*/ 1463040 w 2113280"/>
              <a:gd name="connsiteY2" fmla="*/ 274320 h 326419"/>
              <a:gd name="connsiteX3" fmla="*/ 2113280 w 2113280"/>
              <a:gd name="connsiteY3" fmla="*/ 0 h 3264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113280" h="326419">
                <a:moveTo>
                  <a:pt x="0" y="30480"/>
                </a:moveTo>
                <a:cubicBezTo>
                  <a:pt x="152400" y="147320"/>
                  <a:pt x="304800" y="264160"/>
                  <a:pt x="548640" y="304800"/>
                </a:cubicBezTo>
                <a:cubicBezTo>
                  <a:pt x="792480" y="345440"/>
                  <a:pt x="1202267" y="325120"/>
                  <a:pt x="1463040" y="274320"/>
                </a:cubicBezTo>
                <a:cubicBezTo>
                  <a:pt x="1723813" y="223520"/>
                  <a:pt x="2113280" y="0"/>
                  <a:pt x="2113280" y="0"/>
                </a:cubicBezTo>
              </a:path>
            </a:pathLst>
          </a:custGeom>
          <a:ln>
            <a:solidFill>
              <a:schemeClr val="tx1"/>
            </a:solidFill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3352800" y="2357735"/>
            <a:ext cx="1676400" cy="326419"/>
          </a:xfrm>
          <a:custGeom>
            <a:avLst/>
            <a:gdLst>
              <a:gd name="connsiteX0" fmla="*/ 0 w 2113280"/>
              <a:gd name="connsiteY0" fmla="*/ 30480 h 326419"/>
              <a:gd name="connsiteX1" fmla="*/ 548640 w 2113280"/>
              <a:gd name="connsiteY1" fmla="*/ 304800 h 326419"/>
              <a:gd name="connsiteX2" fmla="*/ 1463040 w 2113280"/>
              <a:gd name="connsiteY2" fmla="*/ 274320 h 326419"/>
              <a:gd name="connsiteX3" fmla="*/ 2113280 w 2113280"/>
              <a:gd name="connsiteY3" fmla="*/ 0 h 3264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113280" h="326419">
                <a:moveTo>
                  <a:pt x="0" y="30480"/>
                </a:moveTo>
                <a:cubicBezTo>
                  <a:pt x="152400" y="147320"/>
                  <a:pt x="304800" y="264160"/>
                  <a:pt x="548640" y="304800"/>
                </a:cubicBezTo>
                <a:cubicBezTo>
                  <a:pt x="792480" y="345440"/>
                  <a:pt x="1202267" y="325120"/>
                  <a:pt x="1463040" y="274320"/>
                </a:cubicBezTo>
                <a:cubicBezTo>
                  <a:pt x="1723813" y="223520"/>
                  <a:pt x="2113280" y="0"/>
                  <a:pt x="2113280" y="0"/>
                </a:cubicBezTo>
              </a:path>
            </a:pathLst>
          </a:custGeom>
          <a:ln>
            <a:solidFill>
              <a:schemeClr val="tx1"/>
            </a:solidFill>
            <a:prstDash val="sysDash"/>
            <a:tailEnd type="non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5334000" y="4038600"/>
            <a:ext cx="1676400" cy="0"/>
          </a:xfrm>
          <a:prstGeom prst="line">
            <a:avLst/>
          </a:prstGeom>
          <a:ln>
            <a:solidFill>
              <a:schemeClr val="tx1"/>
            </a:solidFill>
            <a:tailEnd type="non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Freeform 8"/>
          <p:cNvSpPr/>
          <p:nvPr/>
        </p:nvSpPr>
        <p:spPr>
          <a:xfrm>
            <a:off x="3368842" y="1686891"/>
            <a:ext cx="1056107" cy="358477"/>
          </a:xfrm>
          <a:custGeom>
            <a:avLst/>
            <a:gdLst>
              <a:gd name="connsiteX0" fmla="*/ 0 w 1056107"/>
              <a:gd name="connsiteY0" fmla="*/ 251530 h 358477"/>
              <a:gd name="connsiteX1" fmla="*/ 320842 w 1056107"/>
              <a:gd name="connsiteY1" fmla="*/ 51004 h 358477"/>
              <a:gd name="connsiteX2" fmla="*/ 935790 w 1056107"/>
              <a:gd name="connsiteY2" fmla="*/ 24267 h 358477"/>
              <a:gd name="connsiteX3" fmla="*/ 1056105 w 1056107"/>
              <a:gd name="connsiteY3" fmla="*/ 358477 h 3584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56107" h="358477">
                <a:moveTo>
                  <a:pt x="0" y="251530"/>
                </a:moveTo>
                <a:cubicBezTo>
                  <a:pt x="82438" y="170205"/>
                  <a:pt x="164877" y="88881"/>
                  <a:pt x="320842" y="51004"/>
                </a:cubicBezTo>
                <a:cubicBezTo>
                  <a:pt x="476807" y="13127"/>
                  <a:pt x="813246" y="-26978"/>
                  <a:pt x="935790" y="24267"/>
                </a:cubicBezTo>
                <a:cubicBezTo>
                  <a:pt x="1058334" y="75512"/>
                  <a:pt x="1056105" y="358477"/>
                  <a:pt x="1056105" y="358477"/>
                </a:cubicBezTo>
              </a:path>
            </a:pathLst>
          </a:custGeom>
          <a:ln>
            <a:solidFill>
              <a:schemeClr val="tx1"/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3962400" y="1752600"/>
            <a:ext cx="1056107" cy="358477"/>
          </a:xfrm>
          <a:custGeom>
            <a:avLst/>
            <a:gdLst>
              <a:gd name="connsiteX0" fmla="*/ 0 w 1056107"/>
              <a:gd name="connsiteY0" fmla="*/ 251530 h 358477"/>
              <a:gd name="connsiteX1" fmla="*/ 320842 w 1056107"/>
              <a:gd name="connsiteY1" fmla="*/ 51004 h 358477"/>
              <a:gd name="connsiteX2" fmla="*/ 935790 w 1056107"/>
              <a:gd name="connsiteY2" fmla="*/ 24267 h 358477"/>
              <a:gd name="connsiteX3" fmla="*/ 1056105 w 1056107"/>
              <a:gd name="connsiteY3" fmla="*/ 358477 h 3584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56107" h="358477">
                <a:moveTo>
                  <a:pt x="0" y="251530"/>
                </a:moveTo>
                <a:cubicBezTo>
                  <a:pt x="82438" y="170205"/>
                  <a:pt x="164877" y="88881"/>
                  <a:pt x="320842" y="51004"/>
                </a:cubicBezTo>
                <a:cubicBezTo>
                  <a:pt x="476807" y="13127"/>
                  <a:pt x="813246" y="-26978"/>
                  <a:pt x="935790" y="24267"/>
                </a:cubicBezTo>
                <a:cubicBezTo>
                  <a:pt x="1058334" y="75512"/>
                  <a:pt x="1056105" y="358477"/>
                  <a:pt x="1056105" y="358477"/>
                </a:cubicBezTo>
              </a:path>
            </a:pathLst>
          </a:custGeom>
          <a:ln>
            <a:solidFill>
              <a:schemeClr val="tx1"/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11"/>
          <p:cNvSpPr/>
          <p:nvPr/>
        </p:nvSpPr>
        <p:spPr>
          <a:xfrm>
            <a:off x="5426242" y="1763091"/>
            <a:ext cx="1056107" cy="358477"/>
          </a:xfrm>
          <a:custGeom>
            <a:avLst/>
            <a:gdLst>
              <a:gd name="connsiteX0" fmla="*/ 0 w 1056107"/>
              <a:gd name="connsiteY0" fmla="*/ 251530 h 358477"/>
              <a:gd name="connsiteX1" fmla="*/ 320842 w 1056107"/>
              <a:gd name="connsiteY1" fmla="*/ 51004 h 358477"/>
              <a:gd name="connsiteX2" fmla="*/ 935790 w 1056107"/>
              <a:gd name="connsiteY2" fmla="*/ 24267 h 358477"/>
              <a:gd name="connsiteX3" fmla="*/ 1056105 w 1056107"/>
              <a:gd name="connsiteY3" fmla="*/ 358477 h 3584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56107" h="358477">
                <a:moveTo>
                  <a:pt x="0" y="251530"/>
                </a:moveTo>
                <a:cubicBezTo>
                  <a:pt x="82438" y="170205"/>
                  <a:pt x="164877" y="88881"/>
                  <a:pt x="320842" y="51004"/>
                </a:cubicBezTo>
                <a:cubicBezTo>
                  <a:pt x="476807" y="13127"/>
                  <a:pt x="813246" y="-26978"/>
                  <a:pt x="935790" y="24267"/>
                </a:cubicBezTo>
                <a:cubicBezTo>
                  <a:pt x="1058334" y="75512"/>
                  <a:pt x="1056105" y="358477"/>
                  <a:pt x="1056105" y="358477"/>
                </a:cubicBezTo>
              </a:path>
            </a:pathLst>
          </a:custGeom>
          <a:ln>
            <a:solidFill>
              <a:schemeClr val="tx1"/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2"/>
          <p:cNvSpPr/>
          <p:nvPr/>
        </p:nvSpPr>
        <p:spPr>
          <a:xfrm>
            <a:off x="6019800" y="1828800"/>
            <a:ext cx="1056107" cy="358477"/>
          </a:xfrm>
          <a:custGeom>
            <a:avLst/>
            <a:gdLst>
              <a:gd name="connsiteX0" fmla="*/ 0 w 1056107"/>
              <a:gd name="connsiteY0" fmla="*/ 251530 h 358477"/>
              <a:gd name="connsiteX1" fmla="*/ 320842 w 1056107"/>
              <a:gd name="connsiteY1" fmla="*/ 51004 h 358477"/>
              <a:gd name="connsiteX2" fmla="*/ 935790 w 1056107"/>
              <a:gd name="connsiteY2" fmla="*/ 24267 h 358477"/>
              <a:gd name="connsiteX3" fmla="*/ 1056105 w 1056107"/>
              <a:gd name="connsiteY3" fmla="*/ 358477 h 3584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56107" h="358477">
                <a:moveTo>
                  <a:pt x="0" y="251530"/>
                </a:moveTo>
                <a:cubicBezTo>
                  <a:pt x="82438" y="170205"/>
                  <a:pt x="164877" y="88881"/>
                  <a:pt x="320842" y="51004"/>
                </a:cubicBezTo>
                <a:cubicBezTo>
                  <a:pt x="476807" y="13127"/>
                  <a:pt x="813246" y="-26978"/>
                  <a:pt x="935790" y="24267"/>
                </a:cubicBezTo>
                <a:cubicBezTo>
                  <a:pt x="1058334" y="75512"/>
                  <a:pt x="1056105" y="358477"/>
                  <a:pt x="1056105" y="358477"/>
                </a:cubicBezTo>
              </a:path>
            </a:pathLst>
          </a:custGeom>
          <a:ln>
            <a:solidFill>
              <a:schemeClr val="tx1"/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4026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sz="2400" i="1"/>
          </a:p>
          <a:p>
            <a:pPr marL="0" indent="0">
              <a:buNone/>
            </a:pPr>
            <a:r>
              <a:rPr lang="en-US" sz="2400" i="1"/>
              <a:t>X</a:t>
            </a:r>
            <a:r>
              <a:rPr lang="en-US" sz="2400"/>
              <a:t> → </a:t>
            </a:r>
            <a:r>
              <a:rPr lang="en-US" sz="2400" i="1"/>
              <a:t>Y</a:t>
            </a:r>
            <a:r>
              <a:rPr lang="en-US" sz="2400"/>
              <a:t> → </a:t>
            </a:r>
            <a:r>
              <a:rPr lang="en-US" sz="2400" i="1"/>
              <a:t>Z</a:t>
            </a:r>
            <a:r>
              <a:rPr lang="en-US" sz="2400"/>
              <a:t> → </a:t>
            </a:r>
            <a:r>
              <a:rPr lang="en-US" sz="2400" i="1"/>
              <a:t>W       X</a:t>
            </a:r>
            <a:r>
              <a:rPr lang="en-US" sz="2400"/>
              <a:t> – </a:t>
            </a:r>
            <a:r>
              <a:rPr lang="en-US" sz="2400" i="1"/>
              <a:t>Y</a:t>
            </a:r>
            <a:r>
              <a:rPr lang="en-US" sz="2400"/>
              <a:t> – </a:t>
            </a:r>
            <a:r>
              <a:rPr lang="en-US" sz="2400" i="1"/>
              <a:t>Z</a:t>
            </a:r>
            <a:r>
              <a:rPr lang="en-US" sz="2400"/>
              <a:t> – </a:t>
            </a:r>
            <a:r>
              <a:rPr lang="en-US" sz="2400" i="1"/>
              <a:t>W     X</a:t>
            </a:r>
            <a:r>
              <a:rPr lang="en-US" sz="2400"/>
              <a:t> – </a:t>
            </a:r>
            <a:r>
              <a:rPr lang="en-US" sz="2400" i="1"/>
              <a:t>Y</a:t>
            </a:r>
            <a:r>
              <a:rPr lang="en-US" sz="2400"/>
              <a:t> – </a:t>
            </a:r>
            <a:r>
              <a:rPr lang="en-US" sz="2400" i="1"/>
              <a:t>Z</a:t>
            </a:r>
            <a:r>
              <a:rPr lang="en-US" sz="2400"/>
              <a:t>  →</a:t>
            </a:r>
            <a:r>
              <a:rPr lang="en-US" sz="2400" i="1"/>
              <a:t>W</a:t>
            </a:r>
          </a:p>
          <a:p>
            <a:pPr marL="0" indent="0">
              <a:buNone/>
            </a:pPr>
            <a:endParaRPr lang="en-US" sz="2800" i="1"/>
          </a:p>
          <a:p>
            <a:pPr marL="0" indent="0">
              <a:buNone/>
            </a:pPr>
            <a:r>
              <a:rPr lang="en-US" sz="2400" i="1"/>
              <a:t>I</a:t>
            </a:r>
            <a:r>
              <a:rPr lang="en-US" sz="2400" i="1" baseline="-25000"/>
              <a:t>P</a:t>
            </a:r>
            <a:r>
              <a:rPr lang="en-US" sz="2400"/>
              <a:t>(</a:t>
            </a:r>
            <a:r>
              <a:rPr lang="en-US" sz="2400" i="1"/>
              <a:t>X,Z|Y</a:t>
            </a:r>
            <a:r>
              <a:rPr lang="en-US" sz="2400"/>
              <a:t>)</a:t>
            </a:r>
            <a:r>
              <a:rPr lang="en-US" sz="2400" i="1"/>
              <a:t> 		I</a:t>
            </a:r>
            <a:r>
              <a:rPr lang="en-US" sz="2400" i="1" baseline="-25000"/>
              <a:t>P</a:t>
            </a:r>
            <a:r>
              <a:rPr lang="en-US" sz="2400"/>
              <a:t>(</a:t>
            </a:r>
            <a:r>
              <a:rPr lang="en-US" sz="2400" i="1"/>
              <a:t>X,Z|Y</a:t>
            </a:r>
            <a:r>
              <a:rPr lang="en-US" sz="2400"/>
              <a:t>)</a:t>
            </a:r>
            <a:r>
              <a:rPr lang="en-US" sz="2400" i="1"/>
              <a:t> 	     I</a:t>
            </a:r>
            <a:r>
              <a:rPr lang="en-US" sz="2400" i="1" baseline="-25000"/>
              <a:t>P</a:t>
            </a:r>
            <a:r>
              <a:rPr lang="en-US" sz="2400"/>
              <a:t>(</a:t>
            </a:r>
            <a:r>
              <a:rPr lang="en-US" sz="2400" i="1"/>
              <a:t>X,Z|Y</a:t>
            </a:r>
            <a:r>
              <a:rPr lang="en-US" sz="2400"/>
              <a:t>)</a:t>
            </a:r>
          </a:p>
          <a:p>
            <a:pPr marL="0" indent="0">
              <a:buNone/>
            </a:pPr>
            <a:r>
              <a:rPr lang="en-US" sz="2400" i="1"/>
              <a:t>I</a:t>
            </a:r>
            <a:r>
              <a:rPr lang="en-US" sz="2400" i="1" baseline="-25000"/>
              <a:t>P</a:t>
            </a:r>
            <a:r>
              <a:rPr lang="en-US" sz="2400"/>
              <a:t>(</a:t>
            </a:r>
            <a:r>
              <a:rPr lang="en-US" sz="2400" i="1"/>
              <a:t>Y,W|</a:t>
            </a:r>
            <a:r>
              <a:rPr lang="en-US" sz="2400"/>
              <a:t>{</a:t>
            </a:r>
            <a:r>
              <a:rPr lang="en-US" sz="2400" i="1"/>
              <a:t>X,Z)</a:t>
            </a:r>
            <a:r>
              <a:rPr lang="en-US" sz="2400"/>
              <a:t>}		</a:t>
            </a:r>
            <a:r>
              <a:rPr lang="en-US" sz="2400" i="1"/>
              <a:t>I</a:t>
            </a:r>
            <a:r>
              <a:rPr lang="en-US" sz="2400" i="1" baseline="-25000"/>
              <a:t>P</a:t>
            </a:r>
            <a:r>
              <a:rPr lang="en-US" sz="2400"/>
              <a:t>(</a:t>
            </a:r>
            <a:r>
              <a:rPr lang="en-US" sz="2400" i="1"/>
              <a:t>Y,W|</a:t>
            </a:r>
            <a:r>
              <a:rPr lang="en-US" sz="2400"/>
              <a:t>{</a:t>
            </a:r>
            <a:r>
              <a:rPr lang="en-US" sz="2400" i="1"/>
              <a:t>X,Z)</a:t>
            </a:r>
            <a:r>
              <a:rPr lang="en-US" sz="2400"/>
              <a:t>}</a:t>
            </a:r>
            <a:r>
              <a:rPr lang="en-US" sz="2400" i="1"/>
              <a:t>      I</a:t>
            </a:r>
            <a:r>
              <a:rPr lang="en-US" sz="2400" i="1" baseline="-25000"/>
              <a:t>P</a:t>
            </a:r>
            <a:r>
              <a:rPr lang="en-US" sz="2400"/>
              <a:t>(</a:t>
            </a:r>
            <a:r>
              <a:rPr lang="en-US" sz="2400" i="1"/>
              <a:t>Y,W|</a:t>
            </a:r>
            <a:r>
              <a:rPr lang="en-US" sz="2400"/>
              <a:t>{</a:t>
            </a:r>
            <a:r>
              <a:rPr lang="en-US" sz="2400" i="1"/>
              <a:t>X,Z)</a:t>
            </a:r>
            <a:r>
              <a:rPr lang="en-US" sz="2400"/>
              <a:t>}</a:t>
            </a:r>
          </a:p>
          <a:p>
            <a:pPr marL="0" indent="0">
              <a:buNone/>
            </a:pPr>
            <a:r>
              <a:rPr lang="en-US" sz="2400" i="1">
                <a:solidFill>
                  <a:srgbClr val="4AFF3E"/>
                </a:solidFill>
              </a:rPr>
              <a:t>			I</a:t>
            </a:r>
            <a:r>
              <a:rPr lang="en-US" sz="2400" i="1" baseline="-25000">
                <a:solidFill>
                  <a:srgbClr val="4AFF3E"/>
                </a:solidFill>
              </a:rPr>
              <a:t>P</a:t>
            </a:r>
            <a:r>
              <a:rPr lang="en-US" sz="2400">
                <a:solidFill>
                  <a:srgbClr val="4AFF3E"/>
                </a:solidFill>
              </a:rPr>
              <a:t>(</a:t>
            </a:r>
            <a:r>
              <a:rPr lang="en-US" sz="2400" i="1">
                <a:solidFill>
                  <a:srgbClr val="4AFF3E"/>
                </a:solidFill>
              </a:rPr>
              <a:t>X,W|</a:t>
            </a:r>
            <a:r>
              <a:rPr lang="en-US" sz="2400">
                <a:solidFill>
                  <a:srgbClr val="4AFF3E"/>
                </a:solidFill>
                <a:latin typeface="Symbol" charset="2"/>
                <a:cs typeface="Symbol" charset="2"/>
              </a:rPr>
              <a:t>∅</a:t>
            </a:r>
            <a:r>
              <a:rPr lang="en-US" sz="2400">
                <a:solidFill>
                  <a:srgbClr val="4AFF3E"/>
                </a:solidFill>
              </a:rPr>
              <a:t>)          </a:t>
            </a:r>
            <a:r>
              <a:rPr lang="en-US" sz="2400" i="1">
                <a:solidFill>
                  <a:srgbClr val="4AFF3E"/>
                </a:solidFill>
              </a:rPr>
              <a:t>I</a:t>
            </a:r>
            <a:r>
              <a:rPr lang="en-US" sz="2400" i="1" baseline="-25000">
                <a:solidFill>
                  <a:srgbClr val="4AFF3E"/>
                </a:solidFill>
              </a:rPr>
              <a:t>P</a:t>
            </a:r>
            <a:r>
              <a:rPr lang="en-US" sz="2400">
                <a:solidFill>
                  <a:srgbClr val="4AFF3E"/>
                </a:solidFill>
              </a:rPr>
              <a:t>(</a:t>
            </a:r>
            <a:r>
              <a:rPr lang="en-US" sz="2400" i="1">
                <a:solidFill>
                  <a:srgbClr val="4AFF3E"/>
                </a:solidFill>
              </a:rPr>
              <a:t>X,W|</a:t>
            </a:r>
            <a:r>
              <a:rPr lang="en-US" sz="2400">
                <a:solidFill>
                  <a:srgbClr val="4AFF3E"/>
                </a:solidFill>
                <a:latin typeface="Symbol" charset="2"/>
                <a:cs typeface="Symbol" charset="2"/>
              </a:rPr>
              <a:t>∅</a:t>
            </a:r>
            <a:r>
              <a:rPr lang="en-US" sz="2400">
                <a:solidFill>
                  <a:srgbClr val="4AFF3E"/>
                </a:solidFill>
              </a:rPr>
              <a:t>)</a:t>
            </a:r>
          </a:p>
          <a:p>
            <a:pPr marL="0" indent="0">
              <a:buNone/>
            </a:pPr>
            <a:r>
              <a:rPr lang="en-US" sz="2400"/>
              <a:t>True Graph                Small Sample     Large Sample</a:t>
            </a:r>
          </a:p>
          <a:p>
            <a:pPr marL="0" indent="0">
              <a:buNone/>
            </a:pPr>
            <a:endParaRPr lang="en-US" i="1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F3DEB5F1-4E7E-4F87-BE7D-A2036F1D261E}" type="slidenum">
              <a:rPr lang="en-US" altLang="en-US" smtClean="0"/>
              <a:pPr/>
              <a:t>26</a:t>
            </a:fld>
            <a:endParaRPr lang="en-US" alt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Example of VCSGS</a:t>
            </a:r>
          </a:p>
        </p:txBody>
      </p:sp>
      <p:sp>
        <p:nvSpPr>
          <p:cNvPr id="5" name="Freeform 4"/>
          <p:cNvSpPr/>
          <p:nvPr/>
        </p:nvSpPr>
        <p:spPr>
          <a:xfrm>
            <a:off x="599440" y="2367895"/>
            <a:ext cx="2113280" cy="326419"/>
          </a:xfrm>
          <a:custGeom>
            <a:avLst/>
            <a:gdLst>
              <a:gd name="connsiteX0" fmla="*/ 0 w 2113280"/>
              <a:gd name="connsiteY0" fmla="*/ 30480 h 326419"/>
              <a:gd name="connsiteX1" fmla="*/ 548640 w 2113280"/>
              <a:gd name="connsiteY1" fmla="*/ 304800 h 326419"/>
              <a:gd name="connsiteX2" fmla="*/ 1463040 w 2113280"/>
              <a:gd name="connsiteY2" fmla="*/ 274320 h 326419"/>
              <a:gd name="connsiteX3" fmla="*/ 2113280 w 2113280"/>
              <a:gd name="connsiteY3" fmla="*/ 0 h 3264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113280" h="326419">
                <a:moveTo>
                  <a:pt x="0" y="30480"/>
                </a:moveTo>
                <a:cubicBezTo>
                  <a:pt x="152400" y="147320"/>
                  <a:pt x="304800" y="264160"/>
                  <a:pt x="548640" y="304800"/>
                </a:cubicBezTo>
                <a:cubicBezTo>
                  <a:pt x="792480" y="345440"/>
                  <a:pt x="1202267" y="325120"/>
                  <a:pt x="1463040" y="274320"/>
                </a:cubicBezTo>
                <a:cubicBezTo>
                  <a:pt x="1723813" y="223520"/>
                  <a:pt x="2113280" y="0"/>
                  <a:pt x="2113280" y="0"/>
                </a:cubicBezTo>
              </a:path>
            </a:pathLst>
          </a:custGeom>
          <a:ln>
            <a:solidFill>
              <a:schemeClr val="tx1"/>
            </a:solidFill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reeform 5"/>
          <p:cNvSpPr/>
          <p:nvPr/>
        </p:nvSpPr>
        <p:spPr>
          <a:xfrm>
            <a:off x="5486400" y="2357735"/>
            <a:ext cx="1676400" cy="326419"/>
          </a:xfrm>
          <a:custGeom>
            <a:avLst/>
            <a:gdLst>
              <a:gd name="connsiteX0" fmla="*/ 0 w 2113280"/>
              <a:gd name="connsiteY0" fmla="*/ 30480 h 326419"/>
              <a:gd name="connsiteX1" fmla="*/ 548640 w 2113280"/>
              <a:gd name="connsiteY1" fmla="*/ 304800 h 326419"/>
              <a:gd name="connsiteX2" fmla="*/ 1463040 w 2113280"/>
              <a:gd name="connsiteY2" fmla="*/ 274320 h 326419"/>
              <a:gd name="connsiteX3" fmla="*/ 2113280 w 2113280"/>
              <a:gd name="connsiteY3" fmla="*/ 0 h 3264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113280" h="326419">
                <a:moveTo>
                  <a:pt x="0" y="30480"/>
                </a:moveTo>
                <a:cubicBezTo>
                  <a:pt x="152400" y="147320"/>
                  <a:pt x="304800" y="264160"/>
                  <a:pt x="548640" y="304800"/>
                </a:cubicBezTo>
                <a:cubicBezTo>
                  <a:pt x="792480" y="345440"/>
                  <a:pt x="1202267" y="325120"/>
                  <a:pt x="1463040" y="274320"/>
                </a:cubicBezTo>
                <a:cubicBezTo>
                  <a:pt x="1723813" y="223520"/>
                  <a:pt x="2113280" y="0"/>
                  <a:pt x="2113280" y="0"/>
                </a:cubicBezTo>
              </a:path>
            </a:pathLst>
          </a:custGeom>
          <a:ln>
            <a:solidFill>
              <a:schemeClr val="tx1"/>
            </a:solidFill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3352800" y="2357735"/>
            <a:ext cx="1676400" cy="326419"/>
          </a:xfrm>
          <a:custGeom>
            <a:avLst/>
            <a:gdLst>
              <a:gd name="connsiteX0" fmla="*/ 0 w 2113280"/>
              <a:gd name="connsiteY0" fmla="*/ 30480 h 326419"/>
              <a:gd name="connsiteX1" fmla="*/ 548640 w 2113280"/>
              <a:gd name="connsiteY1" fmla="*/ 304800 h 326419"/>
              <a:gd name="connsiteX2" fmla="*/ 1463040 w 2113280"/>
              <a:gd name="connsiteY2" fmla="*/ 274320 h 326419"/>
              <a:gd name="connsiteX3" fmla="*/ 2113280 w 2113280"/>
              <a:gd name="connsiteY3" fmla="*/ 0 h 3264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113280" h="326419">
                <a:moveTo>
                  <a:pt x="0" y="30480"/>
                </a:moveTo>
                <a:cubicBezTo>
                  <a:pt x="152400" y="147320"/>
                  <a:pt x="304800" y="264160"/>
                  <a:pt x="548640" y="304800"/>
                </a:cubicBezTo>
                <a:cubicBezTo>
                  <a:pt x="792480" y="345440"/>
                  <a:pt x="1202267" y="325120"/>
                  <a:pt x="1463040" y="274320"/>
                </a:cubicBezTo>
                <a:cubicBezTo>
                  <a:pt x="1723813" y="223520"/>
                  <a:pt x="2113280" y="0"/>
                  <a:pt x="2113280" y="0"/>
                </a:cubicBezTo>
              </a:path>
            </a:pathLst>
          </a:custGeom>
          <a:ln>
            <a:solidFill>
              <a:schemeClr val="tx1"/>
            </a:solidFill>
            <a:prstDash val="sysDash"/>
            <a:tailEnd type="non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5334000" y="4038600"/>
            <a:ext cx="1676400" cy="0"/>
          </a:xfrm>
          <a:prstGeom prst="line">
            <a:avLst/>
          </a:prstGeom>
          <a:ln>
            <a:solidFill>
              <a:schemeClr val="tx1"/>
            </a:solidFill>
            <a:tailEnd type="non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Freeform 8"/>
          <p:cNvSpPr/>
          <p:nvPr/>
        </p:nvSpPr>
        <p:spPr>
          <a:xfrm>
            <a:off x="3368842" y="1686891"/>
            <a:ext cx="1056107" cy="358477"/>
          </a:xfrm>
          <a:custGeom>
            <a:avLst/>
            <a:gdLst>
              <a:gd name="connsiteX0" fmla="*/ 0 w 1056107"/>
              <a:gd name="connsiteY0" fmla="*/ 251530 h 358477"/>
              <a:gd name="connsiteX1" fmla="*/ 320842 w 1056107"/>
              <a:gd name="connsiteY1" fmla="*/ 51004 h 358477"/>
              <a:gd name="connsiteX2" fmla="*/ 935790 w 1056107"/>
              <a:gd name="connsiteY2" fmla="*/ 24267 h 358477"/>
              <a:gd name="connsiteX3" fmla="*/ 1056105 w 1056107"/>
              <a:gd name="connsiteY3" fmla="*/ 358477 h 3584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56107" h="358477">
                <a:moveTo>
                  <a:pt x="0" y="251530"/>
                </a:moveTo>
                <a:cubicBezTo>
                  <a:pt x="82438" y="170205"/>
                  <a:pt x="164877" y="88881"/>
                  <a:pt x="320842" y="51004"/>
                </a:cubicBezTo>
                <a:cubicBezTo>
                  <a:pt x="476807" y="13127"/>
                  <a:pt x="813246" y="-26978"/>
                  <a:pt x="935790" y="24267"/>
                </a:cubicBezTo>
                <a:cubicBezTo>
                  <a:pt x="1058334" y="75512"/>
                  <a:pt x="1056105" y="358477"/>
                  <a:pt x="1056105" y="358477"/>
                </a:cubicBezTo>
              </a:path>
            </a:pathLst>
          </a:custGeom>
          <a:ln>
            <a:solidFill>
              <a:schemeClr val="tx1"/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3962400" y="1752600"/>
            <a:ext cx="1056107" cy="358477"/>
          </a:xfrm>
          <a:custGeom>
            <a:avLst/>
            <a:gdLst>
              <a:gd name="connsiteX0" fmla="*/ 0 w 1056107"/>
              <a:gd name="connsiteY0" fmla="*/ 251530 h 358477"/>
              <a:gd name="connsiteX1" fmla="*/ 320842 w 1056107"/>
              <a:gd name="connsiteY1" fmla="*/ 51004 h 358477"/>
              <a:gd name="connsiteX2" fmla="*/ 935790 w 1056107"/>
              <a:gd name="connsiteY2" fmla="*/ 24267 h 358477"/>
              <a:gd name="connsiteX3" fmla="*/ 1056105 w 1056107"/>
              <a:gd name="connsiteY3" fmla="*/ 358477 h 3584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56107" h="358477">
                <a:moveTo>
                  <a:pt x="0" y="251530"/>
                </a:moveTo>
                <a:cubicBezTo>
                  <a:pt x="82438" y="170205"/>
                  <a:pt x="164877" y="88881"/>
                  <a:pt x="320842" y="51004"/>
                </a:cubicBezTo>
                <a:cubicBezTo>
                  <a:pt x="476807" y="13127"/>
                  <a:pt x="813246" y="-26978"/>
                  <a:pt x="935790" y="24267"/>
                </a:cubicBezTo>
                <a:cubicBezTo>
                  <a:pt x="1058334" y="75512"/>
                  <a:pt x="1056105" y="358477"/>
                  <a:pt x="1056105" y="358477"/>
                </a:cubicBezTo>
              </a:path>
            </a:pathLst>
          </a:custGeom>
          <a:ln>
            <a:solidFill>
              <a:schemeClr val="tx1"/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73392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876800"/>
          </a:xfrm>
        </p:spPr>
        <p:txBody>
          <a:bodyPr>
            <a:noAutofit/>
          </a:bodyPr>
          <a:lstStyle/>
          <a:p>
            <a:r>
              <a:rPr lang="en-US" sz="2000" dirty="0"/>
              <a:t>V1. Form the complete undirected graph H on the given set of variables V.</a:t>
            </a:r>
          </a:p>
          <a:p>
            <a:r>
              <a:rPr lang="en-US" sz="2000" dirty="0" smtClean="0"/>
              <a:t>V2</a:t>
            </a:r>
            <a:r>
              <a:rPr lang="en-US" sz="2000" dirty="0"/>
              <a:t>. For each pair of variables </a:t>
            </a:r>
            <a:r>
              <a:rPr lang="en-US" sz="2000" i="1" dirty="0"/>
              <a:t>X</a:t>
            </a:r>
            <a:r>
              <a:rPr lang="en-US" sz="2000" dirty="0"/>
              <a:t> and </a:t>
            </a:r>
            <a:r>
              <a:rPr lang="en-US" sz="2000" i="1" dirty="0"/>
              <a:t>Y </a:t>
            </a:r>
            <a:r>
              <a:rPr lang="en-US" sz="2000" dirty="0"/>
              <a:t>in </a:t>
            </a:r>
            <a:r>
              <a:rPr lang="en-US" sz="2000" b="1" dirty="0"/>
              <a:t>V</a:t>
            </a:r>
            <a:r>
              <a:rPr lang="en-US" sz="2000" dirty="0"/>
              <a:t>, search for a subset </a:t>
            </a:r>
            <a:r>
              <a:rPr lang="en-US" sz="2000" b="1" dirty="0"/>
              <a:t>S</a:t>
            </a:r>
            <a:r>
              <a:rPr lang="en-US" sz="2000" dirty="0"/>
              <a:t> of </a:t>
            </a:r>
            <a:r>
              <a:rPr lang="en-US" sz="2000" b="1" dirty="0"/>
              <a:t>V</a:t>
            </a:r>
            <a:r>
              <a:rPr lang="en-US" sz="2000" dirty="0"/>
              <a:t>\{</a:t>
            </a:r>
            <a:r>
              <a:rPr lang="en-US" sz="2000" i="1" dirty="0"/>
              <a:t>X</a:t>
            </a:r>
            <a:r>
              <a:rPr lang="en-US" sz="2000" dirty="0"/>
              <a:t>, </a:t>
            </a:r>
            <a:r>
              <a:rPr lang="en-US" sz="2000" i="1" dirty="0"/>
              <a:t>Y</a:t>
            </a:r>
            <a:r>
              <a:rPr lang="en-US" sz="2000" dirty="0"/>
              <a:t>} such that </a:t>
            </a:r>
            <a:r>
              <a:rPr lang="en-US" sz="2000" i="1" dirty="0"/>
              <a:t>X</a:t>
            </a:r>
            <a:r>
              <a:rPr lang="en-US" sz="2000" dirty="0"/>
              <a:t> and </a:t>
            </a:r>
            <a:r>
              <a:rPr lang="en-US" sz="2000" i="1" dirty="0"/>
              <a:t>Y </a:t>
            </a:r>
            <a:r>
              <a:rPr lang="en-US" sz="2000" dirty="0"/>
              <a:t>are independent conditional on </a:t>
            </a:r>
            <a:r>
              <a:rPr lang="en-US" sz="2000" b="1" dirty="0"/>
              <a:t>S</a:t>
            </a:r>
            <a:r>
              <a:rPr lang="en-US" sz="2000" dirty="0"/>
              <a:t>. Remove the edge between </a:t>
            </a:r>
            <a:r>
              <a:rPr lang="en-US" sz="2000" i="1" dirty="0"/>
              <a:t>X</a:t>
            </a:r>
            <a:r>
              <a:rPr lang="en-US" sz="2000" dirty="0"/>
              <a:t> and </a:t>
            </a:r>
            <a:r>
              <a:rPr lang="en-US" sz="2000" i="1" dirty="0"/>
              <a:t>Y </a:t>
            </a:r>
            <a:r>
              <a:rPr lang="en-US" sz="2000" dirty="0"/>
              <a:t>in </a:t>
            </a:r>
            <a:r>
              <a:rPr lang="en-US" sz="2000" i="1" dirty="0"/>
              <a:t>H</a:t>
            </a:r>
            <a:r>
              <a:rPr lang="en-US" sz="2000" dirty="0"/>
              <a:t> and mark the pair &lt;</a:t>
            </a:r>
            <a:r>
              <a:rPr lang="en-US" sz="2000" i="1" dirty="0"/>
              <a:t>X</a:t>
            </a:r>
            <a:r>
              <a:rPr lang="en-US" sz="2000" dirty="0"/>
              <a:t>, </a:t>
            </a:r>
            <a:r>
              <a:rPr lang="en-US" sz="2000" i="1" dirty="0"/>
              <a:t>Y</a:t>
            </a:r>
            <a:r>
              <a:rPr lang="en-US" sz="2000" dirty="0"/>
              <a:t>&gt; as </a:t>
            </a:r>
            <a:r>
              <a:rPr lang="en-US" sz="2000" dirty="0">
                <a:solidFill>
                  <a:srgbClr val="4AFF3E"/>
                </a:solidFill>
              </a:rPr>
              <a:t>‘apparently non-adjacent’</a:t>
            </a:r>
            <a:r>
              <a:rPr lang="en-US" sz="2000" dirty="0"/>
              <a:t>, if and only if such a set is </a:t>
            </a:r>
            <a:r>
              <a:rPr lang="en-US" sz="2000" dirty="0" smtClean="0"/>
              <a:t>found.</a:t>
            </a:r>
          </a:p>
          <a:p>
            <a:r>
              <a:rPr lang="en-US" sz="2000" dirty="0" smtClean="0"/>
              <a:t>V3</a:t>
            </a:r>
            <a:r>
              <a:rPr lang="en-US" sz="2000" dirty="0"/>
              <a:t>. Let </a:t>
            </a:r>
            <a:r>
              <a:rPr lang="en-US" sz="2000" i="1" dirty="0"/>
              <a:t>K </a:t>
            </a:r>
            <a:r>
              <a:rPr lang="en-US" sz="2000" dirty="0"/>
              <a:t>be the graph resulting from V2. For each apparently unshielded triple &lt;</a:t>
            </a:r>
            <a:r>
              <a:rPr lang="en-US" sz="2000" i="1" dirty="0"/>
              <a:t>X</a:t>
            </a:r>
            <a:r>
              <a:rPr lang="en-US" sz="2000" dirty="0"/>
              <a:t>, </a:t>
            </a:r>
            <a:r>
              <a:rPr lang="en-US" sz="2000" i="1" dirty="0"/>
              <a:t>Y</a:t>
            </a:r>
            <a:r>
              <a:rPr lang="en-US" sz="2000" dirty="0"/>
              <a:t>, </a:t>
            </a:r>
            <a:r>
              <a:rPr lang="en-US" sz="2000" i="1" dirty="0"/>
              <a:t>Z</a:t>
            </a:r>
            <a:r>
              <a:rPr lang="en-US" sz="2000" dirty="0"/>
              <a:t>&gt; (i.e., </a:t>
            </a:r>
            <a:r>
              <a:rPr lang="en-US" sz="2000" i="1" dirty="0"/>
              <a:t>X</a:t>
            </a:r>
            <a:r>
              <a:rPr lang="en-US" sz="2000" dirty="0"/>
              <a:t> and </a:t>
            </a:r>
            <a:r>
              <a:rPr lang="en-US" sz="2000" i="1" dirty="0"/>
              <a:t>Y</a:t>
            </a:r>
            <a:r>
              <a:rPr lang="en-US" sz="2000" dirty="0"/>
              <a:t> are adjacent, </a:t>
            </a:r>
            <a:r>
              <a:rPr lang="en-US" sz="2000" i="1" dirty="0"/>
              <a:t>Y</a:t>
            </a:r>
            <a:r>
              <a:rPr lang="en-US" sz="2000" dirty="0"/>
              <a:t> and </a:t>
            </a:r>
            <a:r>
              <a:rPr lang="en-US" sz="2000" i="1" dirty="0"/>
              <a:t>Z</a:t>
            </a:r>
            <a:r>
              <a:rPr lang="en-US" sz="2000" dirty="0"/>
              <a:t> are adjacent, but </a:t>
            </a:r>
            <a:r>
              <a:rPr lang="en-US" sz="2000" i="1" dirty="0"/>
              <a:t>X</a:t>
            </a:r>
            <a:r>
              <a:rPr lang="en-US" sz="2000" dirty="0"/>
              <a:t> and </a:t>
            </a:r>
            <a:r>
              <a:rPr lang="en-US" sz="2000" i="1" dirty="0"/>
              <a:t>Z </a:t>
            </a:r>
            <a:r>
              <a:rPr lang="en-US" sz="2000" dirty="0"/>
              <a:t>are </a:t>
            </a:r>
            <a:r>
              <a:rPr lang="en-US" sz="2000" dirty="0">
                <a:solidFill>
                  <a:srgbClr val="4AFF3E"/>
                </a:solidFill>
              </a:rPr>
              <a:t>apparently non-adjacent</a:t>
            </a:r>
            <a:r>
              <a:rPr lang="en-US" sz="2000" dirty="0"/>
              <a:t>), </a:t>
            </a:r>
          </a:p>
          <a:p>
            <a:pPr lvl="1"/>
            <a:r>
              <a:rPr lang="en-US" sz="2000" dirty="0"/>
              <a:t>If </a:t>
            </a:r>
            <a:r>
              <a:rPr lang="en-US" sz="2000" i="1" dirty="0"/>
              <a:t>X</a:t>
            </a:r>
            <a:r>
              <a:rPr lang="en-US" sz="2000" dirty="0"/>
              <a:t> and </a:t>
            </a:r>
            <a:r>
              <a:rPr lang="en-US" sz="2000" i="1" dirty="0"/>
              <a:t>Z</a:t>
            </a:r>
            <a:r>
              <a:rPr lang="en-US" sz="2000" dirty="0"/>
              <a:t> are not independent conditional on any subset of </a:t>
            </a:r>
            <a:r>
              <a:rPr lang="en-US" sz="2000" b="1" dirty="0"/>
              <a:t>V</a:t>
            </a:r>
            <a:r>
              <a:rPr lang="en-US" sz="2000" dirty="0"/>
              <a:t>\{</a:t>
            </a:r>
            <a:r>
              <a:rPr lang="en-US" sz="2000" i="1" dirty="0"/>
              <a:t>X</a:t>
            </a:r>
            <a:r>
              <a:rPr lang="en-US" sz="2000" dirty="0"/>
              <a:t>, </a:t>
            </a:r>
            <a:r>
              <a:rPr lang="en-US" sz="2000" i="1" dirty="0"/>
              <a:t>Y</a:t>
            </a:r>
            <a:r>
              <a:rPr lang="en-US" sz="2000" dirty="0"/>
              <a:t>} that contains </a:t>
            </a:r>
            <a:r>
              <a:rPr lang="en-US" sz="2000" i="1" dirty="0"/>
              <a:t>Y</a:t>
            </a:r>
            <a:r>
              <a:rPr lang="en-US" sz="2000" dirty="0"/>
              <a:t>, then orient the triple as a collider: </a:t>
            </a:r>
            <a:r>
              <a:rPr lang="en-US" sz="2000" i="1" dirty="0"/>
              <a:t>X</a:t>
            </a:r>
            <a:r>
              <a:rPr lang="en-US" sz="2000" dirty="0"/>
              <a:t> </a:t>
            </a:r>
            <a:r>
              <a:rPr lang="en-US" sz="2000" dirty="0">
                <a:latin typeface="Symbol Tiger" charset="2"/>
                <a:cs typeface="Symbol Tiger" charset="2"/>
                <a:sym typeface="Symbol"/>
              </a:rPr>
              <a:t></a:t>
            </a:r>
            <a:r>
              <a:rPr lang="en-US" sz="2000" dirty="0"/>
              <a:t> </a:t>
            </a:r>
            <a:r>
              <a:rPr lang="en-US" sz="2000" i="1" dirty="0"/>
              <a:t>Y </a:t>
            </a:r>
            <a:r>
              <a:rPr lang="en-US" sz="2000" dirty="0">
                <a:latin typeface="Symbol Tiger" charset="2"/>
                <a:cs typeface="Symbol Tiger" charset="2"/>
                <a:sym typeface="Symbol"/>
              </a:rPr>
              <a:t></a:t>
            </a:r>
            <a:r>
              <a:rPr lang="en-US" sz="2000" dirty="0"/>
              <a:t> </a:t>
            </a:r>
            <a:r>
              <a:rPr lang="en-US" sz="2000" i="1" dirty="0"/>
              <a:t>Z</a:t>
            </a:r>
            <a:r>
              <a:rPr lang="en-US" sz="2000" dirty="0"/>
              <a:t>.</a:t>
            </a:r>
          </a:p>
          <a:p>
            <a:pPr lvl="1"/>
            <a:r>
              <a:rPr lang="en-US" sz="2000" dirty="0"/>
              <a:t>If </a:t>
            </a:r>
            <a:r>
              <a:rPr lang="en-US" sz="2000" i="1" dirty="0"/>
              <a:t>X</a:t>
            </a:r>
            <a:r>
              <a:rPr lang="en-US" sz="2000" dirty="0"/>
              <a:t> and </a:t>
            </a:r>
            <a:r>
              <a:rPr lang="en-US" sz="2000" i="1" dirty="0"/>
              <a:t>Z</a:t>
            </a:r>
            <a:r>
              <a:rPr lang="en-US" sz="2000" dirty="0"/>
              <a:t> are not independent conditional on any subset of </a:t>
            </a:r>
            <a:r>
              <a:rPr lang="en-US" sz="2000" b="1" dirty="0"/>
              <a:t>V</a:t>
            </a:r>
            <a:r>
              <a:rPr lang="en-US" sz="2000" dirty="0"/>
              <a:t>\{</a:t>
            </a:r>
            <a:r>
              <a:rPr lang="en-US" sz="2000" i="1" dirty="0"/>
              <a:t>X</a:t>
            </a:r>
            <a:r>
              <a:rPr lang="en-US" sz="2000" dirty="0"/>
              <a:t>, </a:t>
            </a:r>
            <a:r>
              <a:rPr lang="en-US" sz="2000" i="1" dirty="0"/>
              <a:t>Y</a:t>
            </a:r>
            <a:r>
              <a:rPr lang="en-US" sz="2000" dirty="0"/>
              <a:t>} that does not contain </a:t>
            </a:r>
            <a:r>
              <a:rPr lang="en-US" sz="2000" i="1" dirty="0"/>
              <a:t>Y</a:t>
            </a:r>
            <a:r>
              <a:rPr lang="en-US" sz="2000" dirty="0"/>
              <a:t>, then mark the triple as a non-collider.</a:t>
            </a:r>
          </a:p>
          <a:p>
            <a:pPr lvl="1"/>
            <a:r>
              <a:rPr lang="en-US" sz="2000" dirty="0"/>
              <a:t>Otherwise, mark the triple as ambiguous (or unfaithful), and mark the pair &lt;</a:t>
            </a:r>
            <a:r>
              <a:rPr lang="en-US" sz="2000" i="1" dirty="0"/>
              <a:t>X</a:t>
            </a:r>
            <a:r>
              <a:rPr lang="en-US" sz="2000" dirty="0"/>
              <a:t>, </a:t>
            </a:r>
            <a:r>
              <a:rPr lang="en-US" sz="2000" i="1" dirty="0"/>
              <a:t>Z</a:t>
            </a:r>
            <a:r>
              <a:rPr lang="en-US" sz="2000" dirty="0"/>
              <a:t>&gt; as ‘</a:t>
            </a:r>
            <a:r>
              <a:rPr lang="en-US" sz="2000" dirty="0">
                <a:solidFill>
                  <a:srgbClr val="4AFF3E"/>
                </a:solidFill>
              </a:rPr>
              <a:t>definitely non-adjacent</a:t>
            </a:r>
            <a:r>
              <a:rPr lang="en-US" sz="2000" dirty="0"/>
              <a:t>’. 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F3DEB5F1-4E7E-4F87-BE7D-A2036F1D261E}" type="slidenum">
              <a:rPr lang="en-US" altLang="en-US" smtClean="0"/>
              <a:pPr/>
              <a:t>27</a:t>
            </a:fld>
            <a:endParaRPr lang="en-US" alt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VCSGS algorithm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72150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876800"/>
          </a:xfrm>
        </p:spPr>
        <p:txBody>
          <a:bodyPr>
            <a:noAutofit/>
          </a:bodyPr>
          <a:lstStyle/>
          <a:p>
            <a:r>
              <a:rPr lang="en-US" sz="2800" dirty="0" smtClean="0"/>
              <a:t>V4</a:t>
            </a:r>
            <a:r>
              <a:rPr lang="en-US" sz="2800" dirty="0"/>
              <a:t>. Execute the same orientation rules as in S4, until none of them applies.</a:t>
            </a:r>
          </a:p>
          <a:p>
            <a:r>
              <a:rPr lang="en-US" sz="2800" dirty="0"/>
              <a:t>V5. Let </a:t>
            </a:r>
            <a:r>
              <a:rPr lang="en-US" sz="2800" i="1" dirty="0"/>
              <a:t>M</a:t>
            </a:r>
            <a:r>
              <a:rPr lang="en-US" sz="2800" dirty="0"/>
              <a:t> be the graph resulting from V4. </a:t>
            </a:r>
            <a:r>
              <a:rPr lang="en-US" sz="2800" dirty="0">
                <a:solidFill>
                  <a:srgbClr val="4AFF3E"/>
                </a:solidFill>
              </a:rPr>
              <a:t>For each consistent disambiguation of the ambiguous triples in </a:t>
            </a:r>
            <a:r>
              <a:rPr lang="en-US" sz="2800" i="1" dirty="0">
                <a:solidFill>
                  <a:srgbClr val="4AFF3E"/>
                </a:solidFill>
              </a:rPr>
              <a:t>M</a:t>
            </a:r>
            <a:r>
              <a:rPr lang="en-US" sz="2800" dirty="0">
                <a:solidFill>
                  <a:srgbClr val="4AFF3E"/>
                </a:solidFill>
              </a:rPr>
              <a:t> (i.e., each disambiguation that leads to a pattern), test whether each vertex </a:t>
            </a:r>
            <a:r>
              <a:rPr lang="en-US" sz="2800" i="1" dirty="0">
                <a:solidFill>
                  <a:srgbClr val="4AFF3E"/>
                </a:solidFill>
              </a:rPr>
              <a:t>V</a:t>
            </a:r>
            <a:r>
              <a:rPr lang="en-US" sz="2800" dirty="0">
                <a:solidFill>
                  <a:srgbClr val="4AFF3E"/>
                </a:solidFill>
              </a:rPr>
              <a:t> in the resulting pattern satisfies the Markov condition. If </a:t>
            </a:r>
            <a:r>
              <a:rPr lang="en-US" sz="2800" i="1" dirty="0">
                <a:solidFill>
                  <a:srgbClr val="4AFF3E"/>
                </a:solidFill>
              </a:rPr>
              <a:t>V</a:t>
            </a:r>
            <a:r>
              <a:rPr lang="en-US" sz="2800" dirty="0">
                <a:solidFill>
                  <a:srgbClr val="4AFF3E"/>
                </a:solidFill>
              </a:rPr>
              <a:t> and </a:t>
            </a:r>
            <a:r>
              <a:rPr lang="en-US" sz="2800" i="1" dirty="0">
                <a:solidFill>
                  <a:srgbClr val="4AFF3E"/>
                </a:solidFill>
              </a:rPr>
              <a:t>W</a:t>
            </a:r>
            <a:r>
              <a:rPr lang="en-US" sz="2800" dirty="0">
                <a:solidFill>
                  <a:srgbClr val="4AFF3E"/>
                </a:solidFill>
              </a:rPr>
              <a:t> satisfy the Markov condition in every pattern, then mark the ‘apparently non-</a:t>
            </a:r>
            <a:r>
              <a:rPr lang="en-US" sz="2800" err="1">
                <a:solidFill>
                  <a:srgbClr val="4AFF3E"/>
                </a:solidFill>
              </a:rPr>
              <a:t>adjacent</a:t>
            </a:r>
            <a:r>
              <a:rPr lang="en-US" sz="2800" smtClean="0">
                <a:solidFill>
                  <a:srgbClr val="4AFF3E"/>
                </a:solidFill>
              </a:rPr>
              <a:t>’ &lt;</a:t>
            </a:r>
            <a:r>
              <a:rPr lang="en-US" sz="2800" i="1" smtClean="0">
                <a:solidFill>
                  <a:srgbClr val="4AFF3E"/>
                </a:solidFill>
              </a:rPr>
              <a:t>V</a:t>
            </a:r>
            <a:r>
              <a:rPr lang="en-US" sz="2800">
                <a:solidFill>
                  <a:srgbClr val="4AFF3E"/>
                </a:solidFill>
              </a:rPr>
              <a:t>,</a:t>
            </a:r>
            <a:r>
              <a:rPr lang="en-US" sz="2800" i="1" smtClean="0">
                <a:solidFill>
                  <a:srgbClr val="4AFF3E"/>
                </a:solidFill>
              </a:rPr>
              <a:t>W&gt;</a:t>
            </a:r>
            <a:r>
              <a:rPr lang="en-US" sz="2800" smtClean="0">
                <a:solidFill>
                  <a:srgbClr val="4AFF3E"/>
                </a:solidFill>
              </a:rPr>
              <a:t> </a:t>
            </a:r>
            <a:r>
              <a:rPr lang="en-US" sz="2800" dirty="0">
                <a:solidFill>
                  <a:srgbClr val="4AFF3E"/>
                </a:solidFill>
              </a:rPr>
              <a:t>pair as ‘definitely non-adjacent’</a:t>
            </a:r>
            <a:r>
              <a:rPr lang="en-US" sz="2800" dirty="0" smtClean="0"/>
              <a:t>.</a:t>
            </a:r>
            <a:endParaRPr lang="en-US" sz="28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F3DEB5F1-4E7E-4F87-BE7D-A2036F1D261E}" type="slidenum">
              <a:rPr lang="en-US" altLang="en-US" smtClean="0"/>
              <a:pPr/>
              <a:t>28</a:t>
            </a:fld>
            <a:endParaRPr lang="en-US" alt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VCSGS algorithm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76235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F3DEB5F1-4E7E-4F87-BE7D-A2036F1D261E}" type="slidenum">
              <a:rPr lang="en-US" altLang="en-US" smtClean="0"/>
              <a:pPr/>
              <a:t>29</a:t>
            </a:fld>
            <a:endParaRPr lang="en-US" alt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Inclusion Relations for given P</a:t>
            </a:r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609600" y="1828800"/>
            <a:ext cx="7620000" cy="4038600"/>
          </a:xfrm>
          <a:prstGeom prst="ellipse">
            <a:avLst/>
          </a:prstGeom>
          <a:noFill/>
          <a:ln w="38100" cmpd="sng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3200400" y="1981200"/>
            <a:ext cx="228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>
                <a:latin typeface="+mn-lt"/>
              </a:rPr>
              <a:t>Faithfulness</a:t>
            </a:r>
            <a:endParaRPr lang="en-US">
              <a:latin typeface="+mn-lt"/>
            </a:endParaRPr>
          </a:p>
        </p:txBody>
      </p:sp>
      <p:sp>
        <p:nvSpPr>
          <p:cNvPr id="8" name="Oval 7"/>
          <p:cNvSpPr/>
          <p:nvPr/>
        </p:nvSpPr>
        <p:spPr>
          <a:xfrm>
            <a:off x="1219200" y="2362200"/>
            <a:ext cx="6400800" cy="3124200"/>
          </a:xfrm>
          <a:prstGeom prst="ellipse">
            <a:avLst/>
          </a:prstGeom>
          <a:noFill/>
          <a:ln w="38100" cmpd="sng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3048000" y="2590800"/>
            <a:ext cx="3048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>
                <a:latin typeface="+mn-lt"/>
              </a:rPr>
              <a:t>  Adjacency-Faithfulness</a:t>
            </a:r>
            <a:endParaRPr lang="en-US">
              <a:latin typeface="+mn-lt"/>
            </a:endParaRPr>
          </a:p>
        </p:txBody>
      </p:sp>
      <p:sp>
        <p:nvSpPr>
          <p:cNvPr id="10" name="Oval 9"/>
          <p:cNvSpPr/>
          <p:nvPr/>
        </p:nvSpPr>
        <p:spPr>
          <a:xfrm>
            <a:off x="1752600" y="2971800"/>
            <a:ext cx="5334000" cy="2209800"/>
          </a:xfrm>
          <a:prstGeom prst="ellipse">
            <a:avLst/>
          </a:prstGeom>
          <a:noFill/>
          <a:ln w="38100" cmpd="sng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3048000" y="3124200"/>
            <a:ext cx="3048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>
                <a:latin typeface="+mn-lt"/>
              </a:rPr>
              <a:t>  Triangle-Faithfulness</a:t>
            </a:r>
            <a:endParaRPr lang="en-US">
              <a:latin typeface="+mn-lt"/>
            </a:endParaRPr>
          </a:p>
        </p:txBody>
      </p:sp>
      <p:sp>
        <p:nvSpPr>
          <p:cNvPr id="12" name="Oval 11"/>
          <p:cNvSpPr/>
          <p:nvPr/>
        </p:nvSpPr>
        <p:spPr>
          <a:xfrm>
            <a:off x="2286000" y="3505200"/>
            <a:ext cx="4038600" cy="1219200"/>
          </a:xfrm>
          <a:prstGeom prst="ellipse">
            <a:avLst/>
          </a:prstGeom>
          <a:noFill/>
          <a:ln w="38100" cmpd="sng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3048000" y="3733800"/>
            <a:ext cx="3048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>
                <a:latin typeface="+mn-lt"/>
              </a:rPr>
              <a:t>  P-Minimality</a:t>
            </a:r>
            <a:endParaRPr lang="en-US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3336226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F3DEB5F1-4E7E-4F87-BE7D-A2036F1D261E}" type="slidenum">
              <a:rPr lang="en-US" altLang="en-US" smtClean="0"/>
              <a:pPr/>
              <a:t>3</a:t>
            </a:fld>
            <a:endParaRPr lang="en-US" alt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 of SGS Algorithm</a:t>
            </a:r>
          </a:p>
        </p:txBody>
      </p:sp>
      <p:grpSp>
        <p:nvGrpSpPr>
          <p:cNvPr id="8" name="Group 7"/>
          <p:cNvGrpSpPr/>
          <p:nvPr/>
        </p:nvGrpSpPr>
        <p:grpSpPr>
          <a:xfrm>
            <a:off x="152400" y="1295400"/>
            <a:ext cx="2133600" cy="2092881"/>
            <a:chOff x="2819400" y="1600200"/>
            <a:chExt cx="2133600" cy="2092881"/>
          </a:xfrm>
        </p:grpSpPr>
        <p:sp>
          <p:nvSpPr>
            <p:cNvPr id="5" name="TextBox 4"/>
            <p:cNvSpPr txBox="1"/>
            <p:nvPr/>
          </p:nvSpPr>
          <p:spPr>
            <a:xfrm>
              <a:off x="2819400" y="1600200"/>
              <a:ext cx="2133600" cy="209288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600" i="1">
                  <a:latin typeface="+mn-lt"/>
                </a:rPr>
                <a:t>  X             Y</a:t>
              </a:r>
            </a:p>
            <a:p>
              <a:endParaRPr lang="en-US" sz="2600" i="1">
                <a:latin typeface="+mn-lt"/>
              </a:endParaRPr>
            </a:p>
            <a:p>
              <a:r>
                <a:rPr lang="en-US" sz="2600" i="1">
                  <a:latin typeface="+mn-lt"/>
                </a:rPr>
                <a:t>          Z</a:t>
              </a:r>
            </a:p>
            <a:p>
              <a:endParaRPr lang="en-US" sz="2600" i="1">
                <a:latin typeface="+mn-lt"/>
              </a:endParaRPr>
            </a:p>
            <a:p>
              <a:r>
                <a:rPr lang="en-US" sz="2600" i="1">
                  <a:latin typeface="+mn-lt"/>
                </a:rPr>
                <a:t>         W</a:t>
              </a:r>
            </a:p>
          </p:txBody>
        </p:sp>
        <p:cxnSp>
          <p:nvCxnSpPr>
            <p:cNvPr id="24" name="Straight Arrow Connector 23"/>
            <p:cNvCxnSpPr/>
            <p:nvPr/>
          </p:nvCxnSpPr>
          <p:spPr>
            <a:xfrm>
              <a:off x="3276600" y="1981200"/>
              <a:ext cx="381000" cy="609600"/>
            </a:xfrm>
            <a:prstGeom prst="straightConnector1">
              <a:avLst/>
            </a:prstGeom>
            <a:ln w="57150" cmpd="sng">
              <a:solidFill>
                <a:schemeClr val="tx1"/>
              </a:solidFill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Arrow Connector 24"/>
            <p:cNvCxnSpPr/>
            <p:nvPr/>
          </p:nvCxnSpPr>
          <p:spPr>
            <a:xfrm flipH="1">
              <a:off x="3962400" y="1981200"/>
              <a:ext cx="304800" cy="609600"/>
            </a:xfrm>
            <a:prstGeom prst="straightConnector1">
              <a:avLst/>
            </a:prstGeom>
            <a:ln w="57150" cmpd="sng">
              <a:solidFill>
                <a:schemeClr val="tx1"/>
              </a:solidFill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Arrow Connector 26"/>
            <p:cNvCxnSpPr/>
            <p:nvPr/>
          </p:nvCxnSpPr>
          <p:spPr>
            <a:xfrm>
              <a:off x="3810000" y="2819400"/>
              <a:ext cx="0" cy="457200"/>
            </a:xfrm>
            <a:prstGeom prst="straightConnector1">
              <a:avLst/>
            </a:prstGeom>
            <a:ln>
              <a:solidFill>
                <a:srgbClr val="FFFFFF"/>
              </a:solidFill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" name="Content Placeholder 10"/>
          <p:cNvSpPr>
            <a:spLocks noGrp="1"/>
          </p:cNvSpPr>
          <p:nvPr>
            <p:ph idx="1"/>
          </p:nvPr>
        </p:nvSpPr>
        <p:spPr>
          <a:xfrm>
            <a:off x="381000" y="3733800"/>
            <a:ext cx="3352800" cy="2514600"/>
          </a:xfrm>
        </p:spPr>
        <p:txBody>
          <a:bodyPr>
            <a:normAutofit/>
          </a:bodyPr>
          <a:lstStyle/>
          <a:p>
            <a:r>
              <a:rPr lang="en-US" sz="2400"/>
              <a:t>True Graph</a:t>
            </a:r>
          </a:p>
          <a:p>
            <a:r>
              <a:rPr lang="en-US" sz="2400" i="1"/>
              <a:t>W = aZ + ε</a:t>
            </a:r>
            <a:r>
              <a:rPr lang="en-US" sz="2400" i="1" baseline="-25000"/>
              <a:t>W</a:t>
            </a:r>
          </a:p>
          <a:p>
            <a:r>
              <a:rPr lang="en-US" sz="2400" i="1"/>
              <a:t>Z = bX + cY + ε</a:t>
            </a:r>
            <a:r>
              <a:rPr lang="en-US" sz="2400" i="1" baseline="-25000"/>
              <a:t>Z</a:t>
            </a:r>
          </a:p>
          <a:p>
            <a:r>
              <a:rPr lang="en-US" sz="2400" i="1"/>
              <a:t>X = ε</a:t>
            </a:r>
            <a:r>
              <a:rPr lang="en-US" sz="2400" i="1" baseline="-25000"/>
              <a:t>X</a:t>
            </a:r>
          </a:p>
          <a:p>
            <a:r>
              <a:rPr lang="en-US" sz="2400" i="1"/>
              <a:t>Y = ε</a:t>
            </a:r>
            <a:r>
              <a:rPr lang="en-US" sz="2400" i="1" baseline="-25000"/>
              <a:t>Y</a:t>
            </a:r>
          </a:p>
          <a:p>
            <a:endParaRPr lang="en-US"/>
          </a:p>
        </p:txBody>
      </p:sp>
      <p:grpSp>
        <p:nvGrpSpPr>
          <p:cNvPr id="22" name="Group 21"/>
          <p:cNvGrpSpPr/>
          <p:nvPr/>
        </p:nvGrpSpPr>
        <p:grpSpPr>
          <a:xfrm>
            <a:off x="1752600" y="1295400"/>
            <a:ext cx="2133600" cy="2092881"/>
            <a:chOff x="1905000" y="1371600"/>
            <a:chExt cx="2133600" cy="2092881"/>
          </a:xfrm>
        </p:grpSpPr>
        <p:sp>
          <p:nvSpPr>
            <p:cNvPr id="39" name="TextBox 38"/>
            <p:cNvSpPr txBox="1"/>
            <p:nvPr/>
          </p:nvSpPr>
          <p:spPr>
            <a:xfrm>
              <a:off x="1905000" y="1371600"/>
              <a:ext cx="2133600" cy="209288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600" i="1">
                  <a:latin typeface="+mn-lt"/>
                </a:rPr>
                <a:t>  X             Y</a:t>
              </a:r>
            </a:p>
            <a:p>
              <a:endParaRPr lang="en-US" sz="2600" i="1">
                <a:latin typeface="+mn-lt"/>
              </a:endParaRPr>
            </a:p>
            <a:p>
              <a:r>
                <a:rPr lang="en-US" sz="2600" i="1">
                  <a:latin typeface="+mn-lt"/>
                </a:rPr>
                <a:t>          Z</a:t>
              </a:r>
            </a:p>
            <a:p>
              <a:endParaRPr lang="en-US" sz="2600" i="1">
                <a:latin typeface="+mn-lt"/>
              </a:endParaRPr>
            </a:p>
            <a:p>
              <a:r>
                <a:rPr lang="en-US" sz="2600" i="1">
                  <a:latin typeface="+mn-lt"/>
                </a:rPr>
                <a:t>         W</a:t>
              </a:r>
            </a:p>
          </p:txBody>
        </p:sp>
        <p:cxnSp>
          <p:nvCxnSpPr>
            <p:cNvPr id="40" name="Straight Arrow Connector 39"/>
            <p:cNvCxnSpPr/>
            <p:nvPr/>
          </p:nvCxnSpPr>
          <p:spPr>
            <a:xfrm>
              <a:off x="2362200" y="1752600"/>
              <a:ext cx="381000" cy="609600"/>
            </a:xfrm>
            <a:prstGeom prst="straightConnector1">
              <a:avLst/>
            </a:prstGeom>
            <a:ln w="38100" cmpd="sng">
              <a:solidFill>
                <a:schemeClr val="tx1"/>
              </a:solidFill>
              <a:tailEnd type="non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Arrow Connector 40"/>
            <p:cNvCxnSpPr/>
            <p:nvPr/>
          </p:nvCxnSpPr>
          <p:spPr>
            <a:xfrm flipH="1">
              <a:off x="3048000" y="1752600"/>
              <a:ext cx="304800" cy="609600"/>
            </a:xfrm>
            <a:prstGeom prst="straightConnector1">
              <a:avLst/>
            </a:prstGeom>
            <a:ln w="38100" cmpd="sng">
              <a:solidFill>
                <a:schemeClr val="tx1"/>
              </a:solidFill>
              <a:tailEnd type="non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Arrow Connector 41"/>
            <p:cNvCxnSpPr/>
            <p:nvPr/>
          </p:nvCxnSpPr>
          <p:spPr>
            <a:xfrm>
              <a:off x="2895600" y="2590800"/>
              <a:ext cx="0" cy="457200"/>
            </a:xfrm>
            <a:prstGeom prst="straightConnector1">
              <a:avLst/>
            </a:prstGeom>
            <a:ln w="38100" cmpd="sng">
              <a:solidFill>
                <a:srgbClr val="FFFFFF"/>
              </a:solidFill>
              <a:tailEnd type="non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Arrow Connector 58"/>
            <p:cNvCxnSpPr/>
            <p:nvPr/>
          </p:nvCxnSpPr>
          <p:spPr>
            <a:xfrm>
              <a:off x="2286000" y="1828800"/>
              <a:ext cx="457200" cy="1143000"/>
            </a:xfrm>
            <a:prstGeom prst="straightConnector1">
              <a:avLst/>
            </a:prstGeom>
            <a:ln w="38100" cmpd="sng">
              <a:solidFill>
                <a:schemeClr val="tx1"/>
              </a:solidFill>
              <a:tailEnd type="non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Arrow Connector 59"/>
            <p:cNvCxnSpPr/>
            <p:nvPr/>
          </p:nvCxnSpPr>
          <p:spPr>
            <a:xfrm flipH="1">
              <a:off x="3124200" y="1905000"/>
              <a:ext cx="304800" cy="1219200"/>
            </a:xfrm>
            <a:prstGeom prst="straightConnector1">
              <a:avLst/>
            </a:prstGeom>
            <a:ln w="38100" cmpd="sng">
              <a:solidFill>
                <a:schemeClr val="tx1"/>
              </a:solidFill>
              <a:tailEnd type="non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Arrow Connector 60"/>
            <p:cNvCxnSpPr/>
            <p:nvPr/>
          </p:nvCxnSpPr>
          <p:spPr>
            <a:xfrm flipH="1">
              <a:off x="2514600" y="1600200"/>
              <a:ext cx="762000" cy="0"/>
            </a:xfrm>
            <a:prstGeom prst="straightConnector1">
              <a:avLst/>
            </a:prstGeom>
            <a:ln w="38100" cmpd="sng">
              <a:solidFill>
                <a:srgbClr val="FFFFFF"/>
              </a:solidFill>
              <a:tailEnd type="non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2" name="Group 61"/>
          <p:cNvGrpSpPr/>
          <p:nvPr/>
        </p:nvGrpSpPr>
        <p:grpSpPr>
          <a:xfrm>
            <a:off x="3429000" y="1295400"/>
            <a:ext cx="2133600" cy="2092881"/>
            <a:chOff x="1905000" y="1371600"/>
            <a:chExt cx="2133600" cy="2092881"/>
          </a:xfrm>
        </p:grpSpPr>
        <p:sp>
          <p:nvSpPr>
            <p:cNvPr id="63" name="TextBox 62"/>
            <p:cNvSpPr txBox="1"/>
            <p:nvPr/>
          </p:nvSpPr>
          <p:spPr>
            <a:xfrm>
              <a:off x="1905000" y="1371600"/>
              <a:ext cx="2133600" cy="209288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600" i="1">
                  <a:latin typeface="+mn-lt"/>
                </a:rPr>
                <a:t>  X             Y</a:t>
              </a:r>
            </a:p>
            <a:p>
              <a:endParaRPr lang="en-US" sz="2600" i="1">
                <a:latin typeface="+mn-lt"/>
              </a:endParaRPr>
            </a:p>
            <a:p>
              <a:r>
                <a:rPr lang="en-US" sz="2600" i="1">
                  <a:latin typeface="+mn-lt"/>
                </a:rPr>
                <a:t>          Z</a:t>
              </a:r>
            </a:p>
            <a:p>
              <a:endParaRPr lang="en-US" sz="2600" i="1">
                <a:latin typeface="+mn-lt"/>
              </a:endParaRPr>
            </a:p>
            <a:p>
              <a:r>
                <a:rPr lang="en-US" sz="2600" i="1">
                  <a:latin typeface="+mn-lt"/>
                </a:rPr>
                <a:t>         W</a:t>
              </a:r>
            </a:p>
          </p:txBody>
        </p:sp>
        <p:cxnSp>
          <p:nvCxnSpPr>
            <p:cNvPr id="64" name="Straight Arrow Connector 63"/>
            <p:cNvCxnSpPr/>
            <p:nvPr/>
          </p:nvCxnSpPr>
          <p:spPr>
            <a:xfrm>
              <a:off x="2362200" y="1752600"/>
              <a:ext cx="381000" cy="609600"/>
            </a:xfrm>
            <a:prstGeom prst="straightConnector1">
              <a:avLst/>
            </a:prstGeom>
            <a:ln w="38100" cmpd="sng">
              <a:solidFill>
                <a:schemeClr val="tx1"/>
              </a:solidFill>
              <a:tailEnd type="non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Arrow Connector 64"/>
            <p:cNvCxnSpPr/>
            <p:nvPr/>
          </p:nvCxnSpPr>
          <p:spPr>
            <a:xfrm flipH="1">
              <a:off x="3048000" y="1752600"/>
              <a:ext cx="304800" cy="609600"/>
            </a:xfrm>
            <a:prstGeom prst="straightConnector1">
              <a:avLst/>
            </a:prstGeom>
            <a:ln w="38100" cmpd="sng">
              <a:solidFill>
                <a:schemeClr val="tx1"/>
              </a:solidFill>
              <a:tailEnd type="non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Arrow Connector 65"/>
            <p:cNvCxnSpPr/>
            <p:nvPr/>
          </p:nvCxnSpPr>
          <p:spPr>
            <a:xfrm>
              <a:off x="2895600" y="2590800"/>
              <a:ext cx="0" cy="457200"/>
            </a:xfrm>
            <a:prstGeom prst="straightConnector1">
              <a:avLst/>
            </a:prstGeom>
            <a:ln w="38100" cmpd="sng">
              <a:solidFill>
                <a:srgbClr val="FFFFFF"/>
              </a:solidFill>
              <a:tailEnd type="non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0" name="Group 69"/>
          <p:cNvGrpSpPr/>
          <p:nvPr/>
        </p:nvGrpSpPr>
        <p:grpSpPr>
          <a:xfrm>
            <a:off x="5105400" y="1295400"/>
            <a:ext cx="2133600" cy="2092881"/>
            <a:chOff x="1905000" y="1371600"/>
            <a:chExt cx="2133600" cy="2092881"/>
          </a:xfrm>
        </p:grpSpPr>
        <p:sp>
          <p:nvSpPr>
            <p:cNvPr id="71" name="TextBox 70"/>
            <p:cNvSpPr txBox="1"/>
            <p:nvPr/>
          </p:nvSpPr>
          <p:spPr>
            <a:xfrm>
              <a:off x="1905000" y="1371600"/>
              <a:ext cx="2133600" cy="209288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600" i="1">
                  <a:latin typeface="+mn-lt"/>
                </a:rPr>
                <a:t>  X             Y</a:t>
              </a:r>
            </a:p>
            <a:p>
              <a:endParaRPr lang="en-US" sz="2600" i="1">
                <a:latin typeface="+mn-lt"/>
              </a:endParaRPr>
            </a:p>
            <a:p>
              <a:r>
                <a:rPr lang="en-US" sz="2600" i="1">
                  <a:latin typeface="+mn-lt"/>
                </a:rPr>
                <a:t>          Z</a:t>
              </a:r>
            </a:p>
            <a:p>
              <a:endParaRPr lang="en-US" sz="2600" i="1">
                <a:latin typeface="+mn-lt"/>
              </a:endParaRPr>
            </a:p>
            <a:p>
              <a:r>
                <a:rPr lang="en-US" sz="2600" i="1">
                  <a:latin typeface="+mn-lt"/>
                </a:rPr>
                <a:t>         W</a:t>
              </a:r>
            </a:p>
          </p:txBody>
        </p:sp>
        <p:cxnSp>
          <p:nvCxnSpPr>
            <p:cNvPr id="72" name="Straight Arrow Connector 71"/>
            <p:cNvCxnSpPr/>
            <p:nvPr/>
          </p:nvCxnSpPr>
          <p:spPr>
            <a:xfrm>
              <a:off x="2362200" y="1752600"/>
              <a:ext cx="381000" cy="609600"/>
            </a:xfrm>
            <a:prstGeom prst="straightConnector1">
              <a:avLst/>
            </a:prstGeom>
            <a:ln w="38100" cmpd="sng">
              <a:solidFill>
                <a:schemeClr val="tx1"/>
              </a:solidFill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Arrow Connector 72"/>
            <p:cNvCxnSpPr/>
            <p:nvPr/>
          </p:nvCxnSpPr>
          <p:spPr>
            <a:xfrm flipH="1">
              <a:off x="3048000" y="1752600"/>
              <a:ext cx="304800" cy="609600"/>
            </a:xfrm>
            <a:prstGeom prst="straightConnector1">
              <a:avLst/>
            </a:prstGeom>
            <a:ln w="38100" cmpd="sng">
              <a:solidFill>
                <a:schemeClr val="tx1"/>
              </a:solidFill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Arrow Connector 73"/>
            <p:cNvCxnSpPr/>
            <p:nvPr/>
          </p:nvCxnSpPr>
          <p:spPr>
            <a:xfrm>
              <a:off x="2895600" y="2590800"/>
              <a:ext cx="0" cy="457200"/>
            </a:xfrm>
            <a:prstGeom prst="straightConnector1">
              <a:avLst/>
            </a:prstGeom>
            <a:ln w="38100" cmpd="sng">
              <a:solidFill>
                <a:srgbClr val="FFFFFF"/>
              </a:solidFill>
              <a:tailEnd type="non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2" name="Group 81"/>
          <p:cNvGrpSpPr/>
          <p:nvPr/>
        </p:nvGrpSpPr>
        <p:grpSpPr>
          <a:xfrm>
            <a:off x="6705600" y="1295400"/>
            <a:ext cx="2133600" cy="2092881"/>
            <a:chOff x="1905000" y="1371600"/>
            <a:chExt cx="2133600" cy="2092881"/>
          </a:xfrm>
        </p:grpSpPr>
        <p:sp>
          <p:nvSpPr>
            <p:cNvPr id="83" name="TextBox 82"/>
            <p:cNvSpPr txBox="1"/>
            <p:nvPr/>
          </p:nvSpPr>
          <p:spPr>
            <a:xfrm>
              <a:off x="1905000" y="1371600"/>
              <a:ext cx="2133600" cy="209288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600" i="1">
                  <a:latin typeface="+mn-lt"/>
                </a:rPr>
                <a:t>  X             Y</a:t>
              </a:r>
            </a:p>
            <a:p>
              <a:endParaRPr lang="en-US" sz="2600" i="1">
                <a:latin typeface="+mn-lt"/>
              </a:endParaRPr>
            </a:p>
            <a:p>
              <a:r>
                <a:rPr lang="en-US" sz="2600" i="1">
                  <a:latin typeface="+mn-lt"/>
                </a:rPr>
                <a:t>          Z</a:t>
              </a:r>
            </a:p>
            <a:p>
              <a:endParaRPr lang="en-US" sz="2600" i="1">
                <a:latin typeface="+mn-lt"/>
              </a:endParaRPr>
            </a:p>
            <a:p>
              <a:r>
                <a:rPr lang="en-US" sz="2600" i="1">
                  <a:latin typeface="+mn-lt"/>
                </a:rPr>
                <a:t>         W</a:t>
              </a:r>
            </a:p>
          </p:txBody>
        </p:sp>
        <p:cxnSp>
          <p:nvCxnSpPr>
            <p:cNvPr id="84" name="Straight Arrow Connector 83"/>
            <p:cNvCxnSpPr/>
            <p:nvPr/>
          </p:nvCxnSpPr>
          <p:spPr>
            <a:xfrm>
              <a:off x="2362200" y="1752600"/>
              <a:ext cx="381000" cy="609600"/>
            </a:xfrm>
            <a:prstGeom prst="straightConnector1">
              <a:avLst/>
            </a:prstGeom>
            <a:ln w="38100" cmpd="sng">
              <a:solidFill>
                <a:schemeClr val="tx1"/>
              </a:solidFill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Arrow Connector 84"/>
            <p:cNvCxnSpPr/>
            <p:nvPr/>
          </p:nvCxnSpPr>
          <p:spPr>
            <a:xfrm flipH="1">
              <a:off x="3048000" y="1752600"/>
              <a:ext cx="304800" cy="609600"/>
            </a:xfrm>
            <a:prstGeom prst="straightConnector1">
              <a:avLst/>
            </a:prstGeom>
            <a:ln w="38100" cmpd="sng">
              <a:solidFill>
                <a:schemeClr val="tx1"/>
              </a:solidFill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Arrow Connector 85"/>
            <p:cNvCxnSpPr/>
            <p:nvPr/>
          </p:nvCxnSpPr>
          <p:spPr>
            <a:xfrm>
              <a:off x="2895600" y="2590800"/>
              <a:ext cx="0" cy="457200"/>
            </a:xfrm>
            <a:prstGeom prst="straightConnector1">
              <a:avLst/>
            </a:prstGeom>
            <a:ln w="38100" cmpd="sng">
              <a:solidFill>
                <a:srgbClr val="FFFFFF"/>
              </a:solidFill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3" name="TextBox 22"/>
          <p:cNvSpPr txBox="1"/>
          <p:nvPr/>
        </p:nvSpPr>
        <p:spPr>
          <a:xfrm>
            <a:off x="4038600" y="3810000"/>
            <a:ext cx="31242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>
                <a:latin typeface="+mn-lt"/>
              </a:rPr>
              <a:t>I</a:t>
            </a:r>
            <a:r>
              <a:rPr lang="en-US" sz="2400" i="1" baseline="-25000">
                <a:latin typeface="+mn-lt"/>
              </a:rPr>
              <a:t>P</a:t>
            </a:r>
            <a:r>
              <a:rPr lang="en-US" sz="2400">
                <a:latin typeface="+mn-lt"/>
              </a:rPr>
              <a:t>(</a:t>
            </a:r>
            <a:r>
              <a:rPr lang="en-US" sz="2400" i="1">
                <a:latin typeface="+mn-lt"/>
              </a:rPr>
              <a:t>W,X|Z</a:t>
            </a:r>
            <a:r>
              <a:rPr lang="en-US" sz="2400">
                <a:latin typeface="+mn-lt"/>
              </a:rPr>
              <a:t>) = 0</a:t>
            </a:r>
          </a:p>
          <a:p>
            <a:r>
              <a:rPr lang="en-US" sz="2400" i="1">
                <a:latin typeface="+mn-lt"/>
              </a:rPr>
              <a:t>I</a:t>
            </a:r>
            <a:r>
              <a:rPr lang="en-US" sz="2400" i="1" baseline="-25000">
                <a:latin typeface="+mn-lt"/>
              </a:rPr>
              <a:t>P</a:t>
            </a:r>
            <a:r>
              <a:rPr lang="en-US" sz="2400">
                <a:latin typeface="+mn-lt"/>
              </a:rPr>
              <a:t>(</a:t>
            </a:r>
            <a:r>
              <a:rPr lang="en-US" sz="2400" i="1">
                <a:latin typeface="+mn-lt"/>
              </a:rPr>
              <a:t>W,Y|Z</a:t>
            </a:r>
            <a:r>
              <a:rPr lang="en-US" sz="2400">
                <a:latin typeface="+mn-lt"/>
              </a:rPr>
              <a:t>) = 0</a:t>
            </a:r>
            <a:endParaRPr lang="en-US" sz="2400" i="1">
              <a:latin typeface="+mn-lt"/>
            </a:endParaRPr>
          </a:p>
          <a:p>
            <a:r>
              <a:rPr lang="en-US" sz="2400" i="1">
                <a:latin typeface="+mn-lt"/>
              </a:rPr>
              <a:t>I</a:t>
            </a:r>
            <a:r>
              <a:rPr lang="en-US" sz="2400" i="1" baseline="-25000">
                <a:latin typeface="+mn-lt"/>
              </a:rPr>
              <a:t>P</a:t>
            </a:r>
            <a:r>
              <a:rPr lang="en-US" sz="2400">
                <a:latin typeface="+mn-lt"/>
              </a:rPr>
              <a:t>(</a:t>
            </a:r>
            <a:r>
              <a:rPr lang="en-US" sz="2400" i="1">
                <a:latin typeface="+mn-lt"/>
              </a:rPr>
              <a:t>X</a:t>
            </a:r>
            <a:r>
              <a:rPr lang="en-US" sz="2400">
                <a:latin typeface="+mn-lt"/>
              </a:rPr>
              <a:t>,</a:t>
            </a:r>
            <a:r>
              <a:rPr lang="en-US" sz="2400" i="1">
                <a:latin typeface="+mn-lt"/>
              </a:rPr>
              <a:t>Y|</a:t>
            </a:r>
            <a:r>
              <a:rPr lang="en-US" sz="2400">
                <a:latin typeface="Symbol" charset="2"/>
                <a:cs typeface="Symbol" charset="2"/>
              </a:rPr>
              <a:t>∅</a:t>
            </a:r>
            <a:r>
              <a:rPr lang="en-US" sz="2400">
                <a:latin typeface="+mn-lt"/>
              </a:rPr>
              <a:t>) = 0</a:t>
            </a:r>
            <a:endParaRPr lang="en-US" sz="2400" i="1">
              <a:latin typeface="+mn-lt"/>
            </a:endParaRPr>
          </a:p>
          <a:p>
            <a:endParaRPr lang="en-US" sz="240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0348692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p"/>
      <p:bldP spid="23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mtClean="0"/>
              <a:t>If Triangle Faithfulness </a:t>
            </a:r>
            <a:r>
              <a:rPr lang="en-US" dirty="0" smtClean="0"/>
              <a:t>Assumption</a:t>
            </a:r>
            <a:r>
              <a:rPr lang="en-US" smtClean="0"/>
              <a:t>, Causal Minimality Assumption, and Causal Markov Assumption, then VCSGS is a consistent estimator of the extended Markov equivalence class.</a:t>
            </a:r>
          </a:p>
          <a:p>
            <a:r>
              <a:rPr lang="en-US" smtClean="0"/>
              <a:t>Is it complete?</a:t>
            </a:r>
            <a:endParaRPr lang="en-US" dirty="0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F3DEB5F1-4E7E-4F87-BE7D-A2036F1D261E}" type="slidenum">
              <a:rPr lang="en-US" altLang="en-US" smtClean="0"/>
              <a:pPr/>
              <a:t>30</a:t>
            </a:fld>
            <a:endParaRPr lang="en-US" alt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/>
              <a:t>Faithfulness </a:t>
            </a:r>
            <a:r>
              <a:rPr lang="en-US"/>
              <a:t>Assumptions and Pointwise </a:t>
            </a:r>
            <a:r>
              <a:rPr lang="en-US" smtClean="0"/>
              <a:t>Consistency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00544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V5*. Let </a:t>
            </a:r>
            <a:r>
              <a:rPr lang="en-US" i="1"/>
              <a:t>M</a:t>
            </a:r>
            <a:r>
              <a:rPr lang="en-US"/>
              <a:t> be the graph resulting from V4. </a:t>
            </a:r>
            <a:r>
              <a:rPr lang="en-US" sz="2400" dirty="0"/>
              <a:t>For each consistent disambiguation of the ambiguous triples in </a:t>
            </a:r>
            <a:r>
              <a:rPr lang="en-US" sz="2400" i="1" dirty="0"/>
              <a:t>M</a:t>
            </a:r>
            <a:r>
              <a:rPr lang="en-US" sz="2400" dirty="0"/>
              <a:t> (i.e., each disambiguation that leads to a pattern), test whether each vertex </a:t>
            </a:r>
            <a:r>
              <a:rPr lang="en-US" sz="2400" i="1" dirty="0"/>
              <a:t>V</a:t>
            </a:r>
            <a:r>
              <a:rPr lang="en-US" sz="2400" dirty="0"/>
              <a:t> in the resulting pattern satisfies the Markov condition. If </a:t>
            </a:r>
            <a:r>
              <a:rPr lang="en-US" sz="2400" i="1" dirty="0"/>
              <a:t>V</a:t>
            </a:r>
            <a:r>
              <a:rPr lang="en-US" sz="2400" dirty="0"/>
              <a:t> and </a:t>
            </a:r>
            <a:r>
              <a:rPr lang="en-US" sz="2400" i="1" dirty="0"/>
              <a:t>W</a:t>
            </a:r>
            <a:r>
              <a:rPr lang="en-US" sz="2400" dirty="0"/>
              <a:t> satisfy the Markov condition in some pattern, then mark the ‘apparently non-</a:t>
            </a:r>
            <a:r>
              <a:rPr lang="en-US" sz="2400" err="1"/>
              <a:t>adjacent</a:t>
            </a:r>
            <a:r>
              <a:rPr lang="en-US" sz="2400"/>
              <a:t>’ &lt;</a:t>
            </a:r>
            <a:r>
              <a:rPr lang="en-US" sz="2400" i="1"/>
              <a:t>V</a:t>
            </a:r>
            <a:r>
              <a:rPr lang="en-US" sz="2400"/>
              <a:t>,</a:t>
            </a:r>
            <a:r>
              <a:rPr lang="en-US" sz="2400" i="1"/>
              <a:t>W&gt;</a:t>
            </a:r>
            <a:r>
              <a:rPr lang="en-US" sz="2400"/>
              <a:t> </a:t>
            </a:r>
            <a:r>
              <a:rPr lang="en-US" sz="2400" dirty="0"/>
              <a:t>pair as ‘definitely non-adjacent’.</a:t>
            </a:r>
            <a:endParaRPr lang="en-US"/>
          </a:p>
          <a:p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F3DEB5F1-4E7E-4F87-BE7D-A2036F1D261E}" type="slidenum">
              <a:rPr lang="en-US" altLang="en-US" smtClean="0"/>
              <a:pPr/>
              <a:t>31</a:t>
            </a:fld>
            <a:endParaRPr lang="en-US" alt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Conjecture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43224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 Assumption NVV</a:t>
            </a:r>
            <a:r>
              <a:rPr lang="en-US" dirty="0"/>
              <a:t>(</a:t>
            </a:r>
            <a:r>
              <a:rPr lang="en-US" i="1" dirty="0"/>
              <a:t>J</a:t>
            </a:r>
            <a:r>
              <a:rPr lang="en-US" dirty="0"/>
              <a:t>): </a:t>
            </a:r>
          </a:p>
          <a:p>
            <a:pPr marL="0" indent="0">
              <a:buNone/>
            </a:pPr>
            <a:r>
              <a:rPr lang="en-US" b="1" dirty="0" smtClean="0"/>
              <a:t>      </a:t>
            </a:r>
          </a:p>
          <a:p>
            <a:pPr marL="0" indent="0">
              <a:buNone/>
            </a:pPr>
            <a:endParaRPr lang="en-US" b="1" dirty="0" smtClean="0"/>
          </a:p>
          <a:p>
            <a:r>
              <a:rPr lang="en-US" b="1" dirty="0" smtClean="0"/>
              <a:t>Assumption </a:t>
            </a:r>
            <a:r>
              <a:rPr lang="en-US" b="1" dirty="0"/>
              <a:t>UBC</a:t>
            </a:r>
            <a:r>
              <a:rPr lang="en-US" dirty="0"/>
              <a:t>(</a:t>
            </a:r>
            <a:r>
              <a:rPr lang="en-US" i="1" dirty="0"/>
              <a:t>C</a:t>
            </a:r>
            <a:r>
              <a:rPr lang="en-US" dirty="0"/>
              <a:t>)</a:t>
            </a:r>
            <a:r>
              <a:rPr lang="en-US"/>
              <a:t>: </a:t>
            </a:r>
            <a:endParaRPr lang="en-US" smtClean="0"/>
          </a:p>
          <a:p>
            <a:endParaRPr lang="en-US"/>
          </a:p>
          <a:p>
            <a:endParaRPr lang="en-US" smtClean="0"/>
          </a:p>
          <a:p>
            <a:endParaRPr lang="en-US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F3DEB5F1-4E7E-4F87-BE7D-A2036F1D261E}" type="slidenum">
              <a:rPr lang="en-US" altLang="en-US" smtClean="0"/>
              <a:pPr/>
              <a:t>32</a:t>
            </a:fld>
            <a:endParaRPr lang="en-US" alt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Our Assumptions</a:t>
            </a:r>
            <a:endParaRPr lang="en-US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92008107"/>
              </p:ext>
            </p:extLst>
          </p:nvPr>
        </p:nvGraphicFramePr>
        <p:xfrm>
          <a:off x="838200" y="2057400"/>
          <a:ext cx="7143750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93" name="Equation" r:id="rId3" imgW="2857500" imgH="304800" progId="Equation.DSMT4">
                  <p:embed/>
                </p:oleObj>
              </mc:Choice>
              <mc:Fallback>
                <p:oleObj name="Equation" r:id="rId3" imgW="2857500" imgH="304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38200" y="2057400"/>
                        <a:ext cx="7143750" cy="762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39106713"/>
              </p:ext>
            </p:extLst>
          </p:nvPr>
        </p:nvGraphicFramePr>
        <p:xfrm>
          <a:off x="609600" y="3429000"/>
          <a:ext cx="6945086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94" name="Equation" r:id="rId5" imgW="2946400" imgH="355600" progId="Equation.DSMT4">
                  <p:embed/>
                </p:oleObj>
              </mc:Choice>
              <mc:Fallback>
                <p:oleObj name="Equation" r:id="rId5" imgW="2946400" imgH="355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609600" y="3429000"/>
                        <a:ext cx="6945086" cy="838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515464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/>
              <a:t>Given a set of variables </a:t>
            </a:r>
            <a:r>
              <a:rPr lang="en-US" b="1"/>
              <a:t>V</a:t>
            </a:r>
            <a:r>
              <a:rPr lang="en-US"/>
              <a:t>, suppose the true causal model over </a:t>
            </a:r>
            <a:r>
              <a:rPr lang="en-US" b="1"/>
              <a:t>V</a:t>
            </a:r>
            <a:r>
              <a:rPr lang="en-US"/>
              <a:t> is </a:t>
            </a:r>
            <a:r>
              <a:rPr lang="en-US" i="1"/>
              <a:t>M</a:t>
            </a:r>
            <a:r>
              <a:rPr lang="en-US"/>
              <a:t> = &lt;</a:t>
            </a:r>
            <a:r>
              <a:rPr lang="en-US" i="1"/>
              <a:t>P</a:t>
            </a:r>
            <a:r>
              <a:rPr lang="en-US"/>
              <a:t>,</a:t>
            </a:r>
            <a:r>
              <a:rPr lang="en-US" i="1"/>
              <a:t>G</a:t>
            </a:r>
            <a:r>
              <a:rPr lang="en-US"/>
              <a:t>&gt;, where </a:t>
            </a:r>
            <a:r>
              <a:rPr lang="en-US" i="1"/>
              <a:t>P</a:t>
            </a:r>
            <a:r>
              <a:rPr lang="en-US"/>
              <a:t> is a Gaussian distribution over </a:t>
            </a:r>
            <a:r>
              <a:rPr lang="en-US" b="1"/>
              <a:t>V</a:t>
            </a:r>
            <a:r>
              <a:rPr lang="en-US"/>
              <a:t>, and </a:t>
            </a:r>
            <a:r>
              <a:rPr lang="en-US" i="1"/>
              <a:t>G</a:t>
            </a:r>
            <a:r>
              <a:rPr lang="en-US"/>
              <a:t> is a DAG with vertices </a:t>
            </a:r>
            <a:r>
              <a:rPr lang="en-US" b="1"/>
              <a:t>V</a:t>
            </a:r>
            <a:r>
              <a:rPr lang="en-US"/>
              <a:t> For any three variables </a:t>
            </a:r>
            <a:r>
              <a:rPr lang="en-US" i="1"/>
              <a:t>X</a:t>
            </a:r>
            <a:r>
              <a:rPr lang="en-US"/>
              <a:t>, </a:t>
            </a:r>
            <a:r>
              <a:rPr lang="en-US" i="1"/>
              <a:t>Y</a:t>
            </a:r>
            <a:r>
              <a:rPr lang="en-US"/>
              <a:t>, </a:t>
            </a:r>
            <a:r>
              <a:rPr lang="en-US" i="1"/>
              <a:t>Z</a:t>
            </a:r>
            <a:r>
              <a:rPr lang="en-US"/>
              <a:t> that form a triangle in </a:t>
            </a:r>
            <a:r>
              <a:rPr lang="en-US" i="1"/>
              <a:t>G</a:t>
            </a:r>
            <a:r>
              <a:rPr lang="en-US"/>
              <a:t> (i.e., each pair of vertices is adjacent),</a:t>
            </a:r>
          </a:p>
          <a:p>
            <a:pPr lvl="1"/>
            <a:r>
              <a:rPr lang="en-US"/>
              <a:t>If </a:t>
            </a:r>
            <a:r>
              <a:rPr lang="en-US" i="1"/>
              <a:t>Y</a:t>
            </a:r>
            <a:r>
              <a:rPr lang="en-US"/>
              <a:t> is a non-collider on the path &lt;</a:t>
            </a:r>
            <a:r>
              <a:rPr lang="en-US" i="1"/>
              <a:t>X</a:t>
            </a:r>
            <a:r>
              <a:rPr lang="en-US"/>
              <a:t>, </a:t>
            </a:r>
            <a:r>
              <a:rPr lang="en-US" i="1"/>
              <a:t>Y</a:t>
            </a:r>
            <a:r>
              <a:rPr lang="en-US"/>
              <a:t>, </a:t>
            </a:r>
            <a:r>
              <a:rPr lang="en-US" i="1"/>
              <a:t>Z</a:t>
            </a:r>
            <a:r>
              <a:rPr lang="en-US"/>
              <a:t>&gt;, then  |</a:t>
            </a:r>
            <a:r>
              <a:rPr lang="en-US" i="1"/>
              <a:t>r</a:t>
            </a:r>
            <a:r>
              <a:rPr lang="en-US"/>
              <a:t>(</a:t>
            </a:r>
            <a:r>
              <a:rPr lang="en-US" i="1"/>
              <a:t>X</a:t>
            </a:r>
            <a:r>
              <a:rPr lang="en-US"/>
              <a:t>, </a:t>
            </a:r>
            <a:r>
              <a:rPr lang="en-US" i="1"/>
              <a:t>Z</a:t>
            </a:r>
            <a:r>
              <a:rPr lang="en-US"/>
              <a:t>|</a:t>
            </a:r>
            <a:r>
              <a:rPr lang="en-US" b="1"/>
              <a:t>W</a:t>
            </a:r>
            <a:r>
              <a:rPr lang="en-US"/>
              <a:t>)| ≥ </a:t>
            </a:r>
            <a:r>
              <a:rPr lang="en-US" i="1"/>
              <a:t>k</a:t>
            </a:r>
            <a:r>
              <a:rPr lang="en-US"/>
              <a:t> </a:t>
            </a:r>
            <a:r>
              <a:rPr lang="en-US">
                <a:latin typeface="Symbol Tiger" charset="2"/>
                <a:cs typeface="Symbol Tiger" charset="2"/>
                <a:sym typeface="Symbol"/>
              </a:rPr>
              <a:t></a:t>
            </a:r>
            <a:r>
              <a:rPr lang="en-US"/>
              <a:t> |</a:t>
            </a:r>
            <a:r>
              <a:rPr lang="en-US" i="1"/>
              <a:t>e</a:t>
            </a:r>
            <a:r>
              <a:rPr lang="en-US" i="1" baseline="-25000"/>
              <a:t>M</a:t>
            </a:r>
            <a:r>
              <a:rPr lang="en-US"/>
              <a:t>(</a:t>
            </a:r>
            <a:r>
              <a:rPr lang="en-US" i="1"/>
              <a:t>X</a:t>
            </a:r>
            <a:r>
              <a:rPr lang="en-US"/>
              <a:t> – Z)| for all </a:t>
            </a:r>
            <a:r>
              <a:rPr lang="en-US" b="1"/>
              <a:t>W</a:t>
            </a:r>
            <a:r>
              <a:rPr lang="en-US">
                <a:latin typeface="Symbol Tiger" charset="2"/>
                <a:cs typeface="Symbol Tiger" charset="2"/>
                <a:sym typeface="Symbol"/>
              </a:rPr>
              <a:t></a:t>
            </a:r>
            <a:r>
              <a:rPr lang="en-US" b="1"/>
              <a:t>V</a:t>
            </a:r>
            <a:r>
              <a:rPr lang="en-US"/>
              <a:t> that do not contain </a:t>
            </a:r>
            <a:r>
              <a:rPr lang="en-US" i="1"/>
              <a:t>Y</a:t>
            </a:r>
            <a:r>
              <a:rPr lang="en-US"/>
              <a:t>; and </a:t>
            </a:r>
          </a:p>
          <a:p>
            <a:pPr lvl="1"/>
            <a:r>
              <a:rPr lang="en-US"/>
              <a:t>If </a:t>
            </a:r>
            <a:r>
              <a:rPr lang="en-US" i="1"/>
              <a:t>Y</a:t>
            </a:r>
            <a:r>
              <a:rPr lang="en-US"/>
              <a:t> is a collider on the path &lt;</a:t>
            </a:r>
            <a:r>
              <a:rPr lang="en-US" i="1"/>
              <a:t>X</a:t>
            </a:r>
            <a:r>
              <a:rPr lang="en-US"/>
              <a:t>, </a:t>
            </a:r>
            <a:r>
              <a:rPr lang="en-US" i="1"/>
              <a:t>Y</a:t>
            </a:r>
            <a:r>
              <a:rPr lang="en-US"/>
              <a:t>, </a:t>
            </a:r>
            <a:r>
              <a:rPr lang="en-US" i="1"/>
              <a:t>Z</a:t>
            </a:r>
            <a:r>
              <a:rPr lang="en-US"/>
              <a:t>&gt;, then |</a:t>
            </a:r>
            <a:r>
              <a:rPr lang="en-US" i="1"/>
              <a:t>r</a:t>
            </a:r>
            <a:r>
              <a:rPr lang="en-US"/>
              <a:t>(</a:t>
            </a:r>
            <a:r>
              <a:rPr lang="en-US" i="1"/>
              <a:t>X</a:t>
            </a:r>
            <a:r>
              <a:rPr lang="en-US"/>
              <a:t>, </a:t>
            </a:r>
            <a:r>
              <a:rPr lang="en-US" i="1"/>
              <a:t>Z</a:t>
            </a:r>
            <a:r>
              <a:rPr lang="en-US"/>
              <a:t>|</a:t>
            </a:r>
            <a:r>
              <a:rPr lang="en-US" b="1"/>
              <a:t>W</a:t>
            </a:r>
            <a:r>
              <a:rPr lang="en-US"/>
              <a:t>)| ≥ </a:t>
            </a:r>
            <a:r>
              <a:rPr lang="en-US" i="1"/>
              <a:t>k</a:t>
            </a:r>
            <a:r>
              <a:rPr lang="en-US"/>
              <a:t> </a:t>
            </a:r>
            <a:r>
              <a:rPr lang="en-US">
                <a:latin typeface="Symbol Tiger" charset="2"/>
                <a:cs typeface="Symbol Tiger" charset="2"/>
                <a:sym typeface="Symbol"/>
              </a:rPr>
              <a:t></a:t>
            </a:r>
            <a:r>
              <a:rPr lang="en-US"/>
              <a:t> |</a:t>
            </a:r>
            <a:r>
              <a:rPr lang="en-US" i="1"/>
              <a:t>e</a:t>
            </a:r>
            <a:r>
              <a:rPr lang="en-US" i="1" baseline="-25000"/>
              <a:t>M</a:t>
            </a:r>
            <a:r>
              <a:rPr lang="en-US"/>
              <a:t>(</a:t>
            </a:r>
            <a:r>
              <a:rPr lang="en-US" i="1"/>
              <a:t>X</a:t>
            </a:r>
            <a:r>
              <a:rPr lang="en-US"/>
              <a:t> – Z)| for all </a:t>
            </a:r>
            <a:r>
              <a:rPr lang="en-US" b="1"/>
              <a:t>W</a:t>
            </a:r>
            <a:r>
              <a:rPr lang="en-US">
                <a:latin typeface="Symbol Tiger" charset="2"/>
                <a:cs typeface="Symbol Tiger" charset="2"/>
                <a:sym typeface="Symbol"/>
              </a:rPr>
              <a:t></a:t>
            </a:r>
            <a:r>
              <a:rPr lang="en-US" b="1"/>
              <a:t>V</a:t>
            </a:r>
            <a:r>
              <a:rPr lang="en-US"/>
              <a:t> that do contain </a:t>
            </a:r>
            <a:r>
              <a:rPr lang="en-US" i="1"/>
              <a:t>Y</a:t>
            </a:r>
            <a:r>
              <a:rPr lang="en-US"/>
              <a:t>.</a:t>
            </a:r>
          </a:p>
          <a:p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F3DEB5F1-4E7E-4F87-BE7D-A2036F1D261E}" type="slidenum">
              <a:rPr lang="en-US" altLang="en-US" smtClean="0"/>
              <a:pPr/>
              <a:t>33</a:t>
            </a:fld>
            <a:endParaRPr lang="en-US" alt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i="1"/>
              <a:t>k-</a:t>
            </a:r>
            <a:r>
              <a:rPr lang="en-US" b="1"/>
              <a:t>Triangle-Faithfulness Assumption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60953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S3* (sample version). Let </a:t>
            </a:r>
            <a:r>
              <a:rPr lang="en-US" i="1" dirty="0"/>
              <a:t>K </a:t>
            </a:r>
            <a:r>
              <a:rPr lang="en-US" dirty="0"/>
              <a:t>be the undirected graph resulting from the adjacency phase. For each unshielded triple &lt;</a:t>
            </a:r>
            <a:r>
              <a:rPr lang="en-US" i="1" dirty="0"/>
              <a:t>X</a:t>
            </a:r>
            <a:r>
              <a:rPr lang="en-US" dirty="0"/>
              <a:t>, </a:t>
            </a:r>
            <a:r>
              <a:rPr lang="en-US" i="1" dirty="0"/>
              <a:t>Y</a:t>
            </a:r>
            <a:r>
              <a:rPr lang="en-US" dirty="0"/>
              <a:t>, </a:t>
            </a:r>
            <a:r>
              <a:rPr lang="en-US" i="1" dirty="0"/>
              <a:t>Z</a:t>
            </a:r>
            <a:r>
              <a:rPr lang="en-US" dirty="0"/>
              <a:t>&gt;,   </a:t>
            </a:r>
          </a:p>
          <a:p>
            <a:pPr lvl="1"/>
            <a:r>
              <a:rPr lang="en-US" dirty="0"/>
              <a:t>If there is a set </a:t>
            </a:r>
            <a:r>
              <a:rPr lang="en-US" b="1" dirty="0"/>
              <a:t>W</a:t>
            </a:r>
            <a:r>
              <a:rPr lang="en-US" dirty="0"/>
              <a:t> not containing </a:t>
            </a:r>
            <a:r>
              <a:rPr lang="en-US" i="1" dirty="0"/>
              <a:t>Y</a:t>
            </a:r>
            <a:r>
              <a:rPr lang="en-US" dirty="0"/>
              <a:t> such that the test of </a:t>
            </a:r>
            <a:r>
              <a:rPr lang="en-US" i="1" dirty="0"/>
              <a:t>r</a:t>
            </a:r>
            <a:r>
              <a:rPr lang="en-US" dirty="0"/>
              <a:t>(</a:t>
            </a:r>
            <a:r>
              <a:rPr lang="en-US" i="1" dirty="0"/>
              <a:t>X</a:t>
            </a:r>
            <a:r>
              <a:rPr lang="en-US" dirty="0"/>
              <a:t>, </a:t>
            </a:r>
            <a:r>
              <a:rPr lang="en-US" i="1" dirty="0"/>
              <a:t>Z</a:t>
            </a:r>
            <a:r>
              <a:rPr lang="en-US" dirty="0"/>
              <a:t>|</a:t>
            </a:r>
            <a:r>
              <a:rPr lang="en-US" b="1" dirty="0"/>
              <a:t>W</a:t>
            </a:r>
            <a:r>
              <a:rPr lang="en-US" dirty="0"/>
              <a:t>) = 0 returns 0 (i.e., accepts the hypothesis),</a:t>
            </a:r>
            <a:r>
              <a:rPr lang="en-US" i="1" dirty="0"/>
              <a:t> </a:t>
            </a:r>
            <a:r>
              <a:rPr lang="en-US" dirty="0"/>
              <a:t>and for every set </a:t>
            </a:r>
            <a:r>
              <a:rPr lang="en-US" b="1" dirty="0"/>
              <a:t>U</a:t>
            </a:r>
            <a:r>
              <a:rPr lang="en-US" dirty="0"/>
              <a:t> that contains </a:t>
            </a:r>
            <a:r>
              <a:rPr lang="en-US" i="1" dirty="0"/>
              <a:t>Y</a:t>
            </a:r>
            <a:r>
              <a:rPr lang="en-US" dirty="0"/>
              <a:t>, the test of |</a:t>
            </a:r>
            <a:r>
              <a:rPr lang="en-US" i="1" dirty="0"/>
              <a:t>r</a:t>
            </a:r>
            <a:r>
              <a:rPr lang="en-US" dirty="0"/>
              <a:t>(</a:t>
            </a:r>
            <a:r>
              <a:rPr lang="en-US" i="1" dirty="0"/>
              <a:t>X</a:t>
            </a:r>
            <a:r>
              <a:rPr lang="en-US" dirty="0"/>
              <a:t>,</a:t>
            </a:r>
            <a:r>
              <a:rPr lang="en-US" i="1" dirty="0"/>
              <a:t>Z</a:t>
            </a:r>
            <a:r>
              <a:rPr lang="en-US" dirty="0"/>
              <a:t>|</a:t>
            </a:r>
            <a:r>
              <a:rPr lang="en-US" b="1" dirty="0"/>
              <a:t>U</a:t>
            </a:r>
            <a:r>
              <a:rPr lang="en-US" dirty="0"/>
              <a:t>)| = 0 returns 1 (i.e., rejects the hypothesis), and the test of |</a:t>
            </a:r>
            <a:r>
              <a:rPr lang="en-US" i="1" dirty="0"/>
              <a:t>r</a:t>
            </a:r>
            <a:r>
              <a:rPr lang="en-US" dirty="0"/>
              <a:t>(</a:t>
            </a:r>
            <a:r>
              <a:rPr lang="en-US" i="1" dirty="0"/>
              <a:t>X</a:t>
            </a:r>
            <a:r>
              <a:rPr lang="en-US" dirty="0"/>
              <a:t>,</a:t>
            </a:r>
            <a:r>
              <a:rPr lang="en-US" i="1" dirty="0"/>
              <a:t>Z</a:t>
            </a:r>
            <a:r>
              <a:rPr lang="en-US" dirty="0"/>
              <a:t>|</a:t>
            </a:r>
            <a:r>
              <a:rPr lang="en-US" b="1" dirty="0"/>
              <a:t>U</a:t>
            </a:r>
            <a:r>
              <a:rPr lang="en-US" dirty="0"/>
              <a:t>) – </a:t>
            </a:r>
            <a:r>
              <a:rPr lang="en-US" i="1" dirty="0"/>
              <a:t>r</a:t>
            </a:r>
            <a:r>
              <a:rPr lang="en-US" dirty="0"/>
              <a:t>(</a:t>
            </a:r>
            <a:r>
              <a:rPr lang="en-US" i="1" dirty="0"/>
              <a:t>X</a:t>
            </a:r>
            <a:r>
              <a:rPr lang="en-US" dirty="0"/>
              <a:t>,</a:t>
            </a:r>
            <a:r>
              <a:rPr lang="en-US" i="1" dirty="0"/>
              <a:t>Z</a:t>
            </a:r>
            <a:r>
              <a:rPr lang="en-US" dirty="0"/>
              <a:t>|</a:t>
            </a:r>
            <a:r>
              <a:rPr lang="en-US" b="1" dirty="0"/>
              <a:t>W</a:t>
            </a:r>
            <a:r>
              <a:rPr lang="en-US" dirty="0"/>
              <a:t>)| </a:t>
            </a:r>
            <a:r>
              <a:rPr lang="en-US" dirty="0">
                <a:latin typeface="Symbol Tiger" charset="2"/>
                <a:cs typeface="Symbol Tiger" charset="2"/>
                <a:sym typeface="Symbol"/>
              </a:rPr>
              <a:t></a:t>
            </a:r>
            <a:r>
              <a:rPr lang="en-US" dirty="0"/>
              <a:t> </a:t>
            </a:r>
            <a:r>
              <a:rPr lang="en-US" i="1" dirty="0"/>
              <a:t>L</a:t>
            </a:r>
            <a:r>
              <a:rPr lang="en-US" dirty="0"/>
              <a:t> returns 0 (i.e., accepts the hypothesis), then orient the triple as a collider: </a:t>
            </a:r>
            <a:r>
              <a:rPr lang="en-US" i="1" dirty="0"/>
              <a:t>X</a:t>
            </a:r>
            <a:r>
              <a:rPr lang="en-US" dirty="0"/>
              <a:t> </a:t>
            </a:r>
            <a:r>
              <a:rPr lang="en-US" dirty="0">
                <a:latin typeface="Symbol Tiger" charset="2"/>
                <a:cs typeface="Symbol Tiger" charset="2"/>
                <a:sym typeface="Symbol"/>
              </a:rPr>
              <a:t></a:t>
            </a:r>
            <a:r>
              <a:rPr lang="en-US" dirty="0"/>
              <a:t> </a:t>
            </a:r>
            <a:r>
              <a:rPr lang="en-US" i="1" dirty="0"/>
              <a:t>Y </a:t>
            </a:r>
            <a:r>
              <a:rPr lang="en-US" dirty="0">
                <a:latin typeface="Symbol Tiger" charset="2"/>
                <a:cs typeface="Symbol Tiger" charset="2"/>
                <a:sym typeface="Symbol"/>
              </a:rPr>
              <a:t></a:t>
            </a:r>
            <a:r>
              <a:rPr lang="en-US" dirty="0"/>
              <a:t> </a:t>
            </a:r>
            <a:r>
              <a:rPr lang="en-US" i="1" dirty="0"/>
              <a:t>Z</a:t>
            </a:r>
            <a:r>
              <a:rPr lang="en-US" dirty="0"/>
              <a:t>. </a:t>
            </a:r>
          </a:p>
          <a:p>
            <a:pPr lvl="1"/>
            <a:r>
              <a:rPr lang="en-US" dirty="0"/>
              <a:t>If there is a set </a:t>
            </a:r>
            <a:r>
              <a:rPr lang="en-US" b="1" dirty="0"/>
              <a:t>W</a:t>
            </a:r>
            <a:r>
              <a:rPr lang="en-US" dirty="0"/>
              <a:t> containing </a:t>
            </a:r>
            <a:r>
              <a:rPr lang="en-US" i="1" dirty="0"/>
              <a:t>Y</a:t>
            </a:r>
            <a:r>
              <a:rPr lang="en-US" dirty="0"/>
              <a:t> such that the test of </a:t>
            </a:r>
            <a:r>
              <a:rPr lang="en-US" i="1" dirty="0"/>
              <a:t>r</a:t>
            </a:r>
            <a:r>
              <a:rPr lang="en-US" dirty="0"/>
              <a:t>(</a:t>
            </a:r>
            <a:r>
              <a:rPr lang="en-US" i="1" dirty="0"/>
              <a:t>X</a:t>
            </a:r>
            <a:r>
              <a:rPr lang="en-US" dirty="0"/>
              <a:t>, </a:t>
            </a:r>
            <a:r>
              <a:rPr lang="en-US" i="1" dirty="0"/>
              <a:t>Z</a:t>
            </a:r>
            <a:r>
              <a:rPr lang="en-US" dirty="0"/>
              <a:t>|</a:t>
            </a:r>
            <a:r>
              <a:rPr lang="en-US" b="1" dirty="0"/>
              <a:t>W</a:t>
            </a:r>
            <a:r>
              <a:rPr lang="en-US" dirty="0"/>
              <a:t>) = 0 returns 0 (i.e., accepts the hypothesis),</a:t>
            </a:r>
            <a:r>
              <a:rPr lang="en-US" i="1" dirty="0"/>
              <a:t> </a:t>
            </a:r>
            <a:r>
              <a:rPr lang="en-US" dirty="0"/>
              <a:t>and for every set </a:t>
            </a:r>
            <a:r>
              <a:rPr lang="en-US" b="1" dirty="0"/>
              <a:t>U</a:t>
            </a:r>
            <a:r>
              <a:rPr lang="en-US" dirty="0"/>
              <a:t> that does not contain </a:t>
            </a:r>
            <a:r>
              <a:rPr lang="en-US" i="1" dirty="0"/>
              <a:t>Y</a:t>
            </a:r>
            <a:r>
              <a:rPr lang="en-US" dirty="0"/>
              <a:t>, the test of |</a:t>
            </a:r>
            <a:r>
              <a:rPr lang="en-US" i="1" dirty="0"/>
              <a:t>r</a:t>
            </a:r>
            <a:r>
              <a:rPr lang="en-US" dirty="0"/>
              <a:t>(</a:t>
            </a:r>
            <a:r>
              <a:rPr lang="en-US" i="1" dirty="0"/>
              <a:t>X</a:t>
            </a:r>
            <a:r>
              <a:rPr lang="en-US" dirty="0"/>
              <a:t>,</a:t>
            </a:r>
            <a:r>
              <a:rPr lang="en-US" i="1" dirty="0"/>
              <a:t>Z</a:t>
            </a:r>
            <a:r>
              <a:rPr lang="en-US" dirty="0"/>
              <a:t>|</a:t>
            </a:r>
            <a:r>
              <a:rPr lang="en-US" b="1" dirty="0"/>
              <a:t>U</a:t>
            </a:r>
            <a:r>
              <a:rPr lang="en-US" dirty="0"/>
              <a:t>)| = 0 returns 1 (i.e., rejects the hypothesis), and the test of |</a:t>
            </a:r>
            <a:r>
              <a:rPr lang="en-US" i="1" dirty="0"/>
              <a:t>r</a:t>
            </a:r>
            <a:r>
              <a:rPr lang="en-US" dirty="0"/>
              <a:t>(</a:t>
            </a:r>
            <a:r>
              <a:rPr lang="en-US" i="1" dirty="0"/>
              <a:t>X</a:t>
            </a:r>
            <a:r>
              <a:rPr lang="en-US" dirty="0"/>
              <a:t>,</a:t>
            </a:r>
            <a:r>
              <a:rPr lang="en-US" i="1" dirty="0"/>
              <a:t>Z</a:t>
            </a:r>
            <a:r>
              <a:rPr lang="en-US" dirty="0"/>
              <a:t>|</a:t>
            </a:r>
            <a:r>
              <a:rPr lang="en-US" b="1" dirty="0"/>
              <a:t>U</a:t>
            </a:r>
            <a:r>
              <a:rPr lang="en-US" dirty="0"/>
              <a:t>) – </a:t>
            </a:r>
            <a:r>
              <a:rPr lang="en-US" i="1" dirty="0"/>
              <a:t>r</a:t>
            </a:r>
            <a:r>
              <a:rPr lang="en-US" dirty="0"/>
              <a:t>(</a:t>
            </a:r>
            <a:r>
              <a:rPr lang="en-US" i="1" dirty="0"/>
              <a:t>X</a:t>
            </a:r>
            <a:r>
              <a:rPr lang="en-US" dirty="0"/>
              <a:t>,</a:t>
            </a:r>
            <a:r>
              <a:rPr lang="en-US" i="1" dirty="0"/>
              <a:t>Z</a:t>
            </a:r>
            <a:r>
              <a:rPr lang="en-US" dirty="0"/>
              <a:t>|</a:t>
            </a:r>
            <a:r>
              <a:rPr lang="en-US" b="1" dirty="0"/>
              <a:t>W</a:t>
            </a:r>
            <a:r>
              <a:rPr lang="en-US" dirty="0"/>
              <a:t>)| </a:t>
            </a:r>
            <a:r>
              <a:rPr lang="en-US" dirty="0">
                <a:latin typeface="Symbol Tiger" charset="2"/>
                <a:cs typeface="Symbol Tiger" charset="2"/>
                <a:sym typeface="Symbol"/>
              </a:rPr>
              <a:t></a:t>
            </a:r>
            <a:r>
              <a:rPr lang="en-US" dirty="0"/>
              <a:t> </a:t>
            </a:r>
            <a:r>
              <a:rPr lang="en-US" i="1" dirty="0"/>
              <a:t>L</a:t>
            </a:r>
            <a:r>
              <a:rPr lang="en-US" dirty="0"/>
              <a:t> returns 0 (i.e., accepts the hypothesis), then mark the triple as a non-collider. </a:t>
            </a:r>
          </a:p>
          <a:p>
            <a:pPr lvl="1"/>
            <a:r>
              <a:rPr lang="en-US" dirty="0"/>
              <a:t>Otherwise, mark the triple as ambiguous. 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F3DEB5F1-4E7E-4F87-BE7D-A2036F1D261E}" type="slidenum">
              <a:rPr lang="en-US" altLang="en-US" smtClean="0"/>
              <a:pPr/>
              <a:t>34</a:t>
            </a:fld>
            <a:endParaRPr lang="en-US" alt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VCSGS (Sample version)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87249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Say that CSGS(</a:t>
            </a:r>
            <a:r>
              <a:rPr lang="en-US" i="1"/>
              <a:t>L</a:t>
            </a:r>
            <a:r>
              <a:rPr lang="en-US"/>
              <a:t>,</a:t>
            </a:r>
            <a:r>
              <a:rPr lang="en-US" i="1"/>
              <a:t> n</a:t>
            </a:r>
            <a:r>
              <a:rPr lang="en-US"/>
              <a:t>, </a:t>
            </a:r>
            <a:r>
              <a:rPr lang="en-US" i="1"/>
              <a:t>M</a:t>
            </a:r>
            <a:r>
              <a:rPr lang="en-US"/>
              <a:t>) </a:t>
            </a:r>
            <a:r>
              <a:rPr lang="en-US" i="1"/>
              <a:t>errs</a:t>
            </a:r>
            <a:r>
              <a:rPr lang="en-US"/>
              <a:t> if it contains (i) an adjacency not in </a:t>
            </a:r>
            <a:r>
              <a:rPr lang="en-US" i="1"/>
              <a:t>G</a:t>
            </a:r>
            <a:r>
              <a:rPr lang="en-US" i="1" baseline="-25000"/>
              <a:t>M</a:t>
            </a:r>
            <a:r>
              <a:rPr lang="en-US"/>
              <a:t>; or (ii) a marked non-collider not in </a:t>
            </a:r>
            <a:r>
              <a:rPr lang="en-US" i="1"/>
              <a:t>G</a:t>
            </a:r>
            <a:r>
              <a:rPr lang="en-US" i="1" baseline="-25000"/>
              <a:t>M</a:t>
            </a:r>
            <a:r>
              <a:rPr lang="en-US"/>
              <a:t>, or (iii) an orientation not in </a:t>
            </a:r>
            <a:r>
              <a:rPr lang="en-US" i="1"/>
              <a:t>G</a:t>
            </a:r>
            <a:r>
              <a:rPr lang="en-US" i="1" baseline="-25000"/>
              <a:t>M</a:t>
            </a:r>
            <a:r>
              <a:rPr lang="en-US"/>
              <a:t>.</a:t>
            </a:r>
            <a:r>
              <a:rPr lang="en-US">
                <a:effectLst/>
              </a:rPr>
              <a:t> </a:t>
            </a:r>
            <a:endParaRPr lang="en-US" b="1" smtClean="0"/>
          </a:p>
          <a:p>
            <a:r>
              <a:rPr lang="en-US" b="1" smtClean="0"/>
              <a:t>Theorem: </a:t>
            </a:r>
            <a:r>
              <a:rPr lang="en-US" dirty="0"/>
              <a:t>Given causal sufficiency of the measured variables </a:t>
            </a:r>
            <a:r>
              <a:rPr lang="en-US" b="1" dirty="0"/>
              <a:t>V</a:t>
            </a:r>
            <a:r>
              <a:rPr lang="en-US" dirty="0"/>
              <a:t>, the Causal Markov, </a:t>
            </a:r>
            <a:r>
              <a:rPr lang="en-US" i="1" dirty="0"/>
              <a:t>k-</a:t>
            </a:r>
            <a:r>
              <a:rPr lang="en-US" dirty="0"/>
              <a:t>Triangle-Faithfulness, NVV(</a:t>
            </a:r>
            <a:r>
              <a:rPr lang="en-US" i="1" dirty="0"/>
              <a:t>J</a:t>
            </a:r>
            <a:r>
              <a:rPr lang="en-US" dirty="0"/>
              <a:t>), and UBC(</a:t>
            </a:r>
            <a:r>
              <a:rPr lang="en-US" i="1" dirty="0"/>
              <a:t>C</a:t>
            </a:r>
            <a:r>
              <a:rPr lang="en-US" dirty="0"/>
              <a:t>) Assumptions, the CSGS algorithm is uniformly consistent in the sense that</a:t>
            </a:r>
          </a:p>
          <a:p>
            <a:pPr marL="0" indent="0">
              <a:buNone/>
            </a:pPr>
            <a:r>
              <a:rPr lang="en-US" dirty="0" smtClean="0"/>
              <a:t>                            </a:t>
            </a:r>
            <a:endParaRPr lang="en-US" dirty="0"/>
          </a:p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F3DEB5F1-4E7E-4F87-BE7D-A2036F1D261E}" type="slidenum">
              <a:rPr lang="en-US" altLang="en-US" smtClean="0"/>
              <a:pPr/>
              <a:t>35</a:t>
            </a:fld>
            <a:endParaRPr lang="en-US" alt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Uniform Consistency</a:t>
            </a: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33320587"/>
              </p:ext>
            </p:extLst>
          </p:nvPr>
        </p:nvGraphicFramePr>
        <p:xfrm>
          <a:off x="1371600" y="4800600"/>
          <a:ext cx="5896303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40" name="Equation" r:id="rId3" imgW="2374900" imgH="368300" progId="Equation.DSMT4">
                  <p:embed/>
                </p:oleObj>
              </mc:Choice>
              <mc:Fallback>
                <p:oleObj name="Equation" r:id="rId3" imgW="2374900" imgH="3683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371600" y="4800600"/>
                        <a:ext cx="5896303" cy="914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771097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en-US" sz="2800" dirty="0" smtClean="0"/>
              <a:t>For </a:t>
            </a:r>
            <a:r>
              <a:rPr lang="en-US" sz="2800" dirty="0"/>
              <a:t>each vertex Z</a:t>
            </a:r>
          </a:p>
          <a:p>
            <a:pPr lvl="1"/>
            <a:r>
              <a:rPr lang="en-US" dirty="0"/>
              <a:t>If every vertex not adjacent to </a:t>
            </a:r>
            <a:r>
              <a:rPr lang="en-US" i="1" dirty="0"/>
              <a:t>Z</a:t>
            </a:r>
            <a:r>
              <a:rPr lang="en-US" dirty="0"/>
              <a:t> is not confirmed to be non-adjacent to </a:t>
            </a:r>
            <a:r>
              <a:rPr lang="en-US" i="1" dirty="0"/>
              <a:t>Z</a:t>
            </a:r>
            <a:r>
              <a:rPr lang="en-US" dirty="0"/>
              <a:t> return ‘Unknown’ for every edge containing </a:t>
            </a:r>
            <a:r>
              <a:rPr lang="en-US" i="1" dirty="0"/>
              <a:t>Z</a:t>
            </a:r>
            <a:endParaRPr lang="en-US" dirty="0"/>
          </a:p>
          <a:p>
            <a:pPr lvl="1"/>
            <a:r>
              <a:rPr lang="en-US" dirty="0"/>
              <a:t>else </a:t>
            </a:r>
          </a:p>
          <a:p>
            <a:pPr lvl="2"/>
            <a:r>
              <a:rPr lang="en-US" sz="2400" dirty="0"/>
              <a:t>For every non-adjacent pair &lt;</a:t>
            </a:r>
            <a:r>
              <a:rPr lang="en-US" sz="2400" i="1" dirty="0"/>
              <a:t>Y</a:t>
            </a:r>
            <a:r>
              <a:rPr lang="en-US" sz="2400" dirty="0"/>
              <a:t>, </a:t>
            </a:r>
            <a:r>
              <a:rPr lang="en-US" sz="2400" i="1" dirty="0"/>
              <a:t>Z</a:t>
            </a:r>
            <a:r>
              <a:rPr lang="en-US" sz="2400" dirty="0"/>
              <a:t>&gt; in </a:t>
            </a:r>
            <a:r>
              <a:rPr lang="en-US" sz="2400" i="1" dirty="0"/>
              <a:t>EP</a:t>
            </a:r>
            <a:r>
              <a:rPr lang="en-US" sz="2400" dirty="0"/>
              <a:t>(</a:t>
            </a:r>
            <a:r>
              <a:rPr lang="en-US" sz="2400" i="1" dirty="0"/>
              <a:t>G</a:t>
            </a:r>
            <a:r>
              <a:rPr lang="en-US" sz="2400" dirty="0"/>
              <a:t>), let the estimate be 0</a:t>
            </a:r>
          </a:p>
          <a:p>
            <a:pPr lvl="2"/>
            <a:r>
              <a:rPr lang="en-US" sz="2400" dirty="0"/>
              <a:t>For each vertex </a:t>
            </a:r>
            <a:r>
              <a:rPr lang="en-US" sz="2400" i="1" dirty="0"/>
              <a:t>Z</a:t>
            </a:r>
            <a:r>
              <a:rPr lang="en-US" sz="2400" dirty="0"/>
              <a:t> such that all of the edges containing </a:t>
            </a:r>
            <a:r>
              <a:rPr lang="en-US" sz="2400" i="1" dirty="0"/>
              <a:t>Z</a:t>
            </a:r>
            <a:r>
              <a:rPr lang="en-US" sz="2400" dirty="0"/>
              <a:t> are oriented in </a:t>
            </a:r>
            <a:r>
              <a:rPr lang="en-US" sz="2400" i="1" dirty="0"/>
              <a:t>EP</a:t>
            </a:r>
            <a:r>
              <a:rPr lang="en-US" sz="2400" dirty="0"/>
              <a:t>(</a:t>
            </a:r>
            <a:r>
              <a:rPr lang="en-US" sz="2400" i="1" dirty="0"/>
              <a:t>G</a:t>
            </a:r>
            <a:r>
              <a:rPr lang="en-US" sz="2400" dirty="0"/>
              <a:t>), if </a:t>
            </a:r>
            <a:r>
              <a:rPr lang="en-US" sz="2400" i="1" dirty="0"/>
              <a:t>Y</a:t>
            </a:r>
            <a:r>
              <a:rPr lang="en-US" sz="2400" dirty="0"/>
              <a:t> is a parent of </a:t>
            </a:r>
            <a:r>
              <a:rPr lang="en-US" sz="2400" i="1" dirty="0"/>
              <a:t>Z</a:t>
            </a:r>
            <a:r>
              <a:rPr lang="en-US" sz="2400" dirty="0"/>
              <a:t> in </a:t>
            </a:r>
            <a:r>
              <a:rPr lang="en-US" sz="2400" i="1" dirty="0"/>
              <a:t>EP</a:t>
            </a:r>
            <a:r>
              <a:rPr lang="en-US" sz="2400" dirty="0"/>
              <a:t>(</a:t>
            </a:r>
            <a:r>
              <a:rPr lang="en-US" sz="2400" i="1" dirty="0"/>
              <a:t>G</a:t>
            </a:r>
            <a:r>
              <a:rPr lang="en-US" sz="2400" dirty="0"/>
              <a:t>), let the estimate be the sample regression coefficient of </a:t>
            </a:r>
            <a:r>
              <a:rPr lang="en-US" sz="2400" i="1" dirty="0"/>
              <a:t>Y</a:t>
            </a:r>
            <a:r>
              <a:rPr lang="en-US" sz="2400" dirty="0"/>
              <a:t> in the regression of </a:t>
            </a:r>
            <a:r>
              <a:rPr lang="en-US" sz="2400" i="1" dirty="0"/>
              <a:t>Z</a:t>
            </a:r>
            <a:r>
              <a:rPr lang="en-US" sz="2400" dirty="0"/>
              <a:t> on its parents in </a:t>
            </a:r>
            <a:r>
              <a:rPr lang="en-US" sz="2400" i="1" dirty="0"/>
              <a:t>EP</a:t>
            </a:r>
            <a:r>
              <a:rPr lang="en-US" sz="2400" dirty="0"/>
              <a:t>(</a:t>
            </a:r>
            <a:r>
              <a:rPr lang="en-US" sz="2400" i="1" dirty="0"/>
              <a:t>G</a:t>
            </a:r>
            <a:r>
              <a:rPr lang="en-US" sz="2400" dirty="0"/>
              <a:t>)</a:t>
            </a:r>
            <a:r>
              <a:rPr lang="en-US" sz="2400" dirty="0" smtClean="0"/>
              <a:t>.</a:t>
            </a:r>
            <a:endParaRPr lang="en-US" sz="2800" dirty="0"/>
          </a:p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F3DEB5F1-4E7E-4F87-BE7D-A2036F1D261E}" type="slidenum">
              <a:rPr lang="en-US" altLang="en-US" smtClean="0"/>
              <a:pPr/>
              <a:t>36</a:t>
            </a:fld>
            <a:endParaRPr lang="en-US" alt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b="1" dirty="0"/>
              <a:t>Estimation </a:t>
            </a:r>
            <a:r>
              <a:rPr lang="en-US" sz="4400" b="1" dirty="0" smtClean="0"/>
              <a:t>Algorithm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33812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Let </a:t>
            </a:r>
            <a:r>
              <a:rPr lang="en-US" sz="2400" i="1" dirty="0"/>
              <a:t>M</a:t>
            </a:r>
            <a:r>
              <a:rPr lang="en-US" sz="2400" baseline="-25000" dirty="0"/>
              <a:t>1</a:t>
            </a:r>
            <a:r>
              <a:rPr lang="en-US" sz="2400" dirty="0"/>
              <a:t> be an output of the Estimation Algorithm, and </a:t>
            </a:r>
            <a:r>
              <a:rPr lang="en-US" sz="2400" i="1" dirty="0"/>
              <a:t>M</a:t>
            </a:r>
            <a:r>
              <a:rPr lang="en-US" sz="2400" baseline="-25000" dirty="0"/>
              <a:t>2</a:t>
            </a:r>
            <a:r>
              <a:rPr lang="en-US" sz="2400" dirty="0"/>
              <a:t> be a causal model. We define the </a:t>
            </a:r>
            <a:r>
              <a:rPr lang="en-US" sz="2400" i="1" dirty="0"/>
              <a:t>structural coefficient distance</a:t>
            </a:r>
            <a:r>
              <a:rPr lang="en-US" sz="2400" b="1" dirty="0"/>
              <a:t>, </a:t>
            </a:r>
            <a:r>
              <a:rPr lang="en-US" sz="2400" i="1" dirty="0"/>
              <a:t>d</a:t>
            </a:r>
            <a:r>
              <a:rPr lang="en-US" sz="2400" dirty="0"/>
              <a:t>[</a:t>
            </a:r>
            <a:r>
              <a:rPr lang="en-US" sz="2400" i="1" dirty="0"/>
              <a:t>M</a:t>
            </a:r>
            <a:r>
              <a:rPr lang="en-US" sz="2400" baseline="-25000" dirty="0"/>
              <a:t>1</a:t>
            </a:r>
            <a:r>
              <a:rPr lang="en-US" sz="2400" dirty="0"/>
              <a:t>,</a:t>
            </a:r>
            <a:r>
              <a:rPr lang="en-US" sz="2400" i="1" dirty="0"/>
              <a:t>M</a:t>
            </a:r>
            <a:r>
              <a:rPr lang="en-US" sz="2400" baseline="-25000" dirty="0"/>
              <a:t>2</a:t>
            </a:r>
            <a:r>
              <a:rPr lang="en-US" sz="2400" dirty="0"/>
              <a:t>], between </a:t>
            </a:r>
            <a:r>
              <a:rPr lang="en-US" sz="2400" i="1" dirty="0"/>
              <a:t>M</a:t>
            </a:r>
            <a:r>
              <a:rPr lang="en-US" sz="2400" baseline="-25000" dirty="0"/>
              <a:t>1</a:t>
            </a:r>
            <a:r>
              <a:rPr lang="en-US" sz="2400" dirty="0"/>
              <a:t> and </a:t>
            </a:r>
            <a:r>
              <a:rPr lang="en-US" sz="2400" i="1" dirty="0"/>
              <a:t>M</a:t>
            </a:r>
            <a:r>
              <a:rPr lang="en-US" sz="2400" baseline="-25000" dirty="0"/>
              <a:t>2</a:t>
            </a:r>
            <a:r>
              <a:rPr lang="en-US" sz="2400" dirty="0"/>
              <a:t> to be     </a:t>
            </a:r>
            <a:r>
              <a:rPr lang="en-US" sz="2400" b="1" dirty="0"/>
              <a:t>  </a:t>
            </a:r>
            <a:endParaRPr lang="en-US" sz="2400" dirty="0"/>
          </a:p>
          <a:p>
            <a:pPr marL="0" indent="0">
              <a:buNone/>
            </a:pPr>
            <a:r>
              <a:rPr lang="en-US" sz="2400" b="1" dirty="0"/>
              <a:t>     	             </a:t>
            </a:r>
            <a:r>
              <a:rPr lang="en-US" sz="2400" dirty="0" smtClean="0"/>
              <a:t> </a:t>
            </a:r>
          </a:p>
          <a:p>
            <a:pPr marL="0" indent="0">
              <a:buNone/>
            </a:pPr>
            <a:r>
              <a:rPr lang="en-US" sz="2400" smtClean="0"/>
              <a:t>    where </a:t>
            </a:r>
            <a:r>
              <a:rPr lang="en-US" sz="2400" dirty="0"/>
              <a:t>by </a:t>
            </a:r>
            <a:r>
              <a:rPr lang="en-US" sz="2400" dirty="0" smtClean="0"/>
              <a:t>convention   </a:t>
            </a:r>
          </a:p>
          <a:p>
            <a:pPr marL="0" indent="0">
              <a:buNone/>
            </a:pPr>
            <a:r>
              <a:rPr lang="en-US" sz="2400" dirty="0" smtClean="0"/>
              <a:t>    if                       = </a:t>
            </a:r>
            <a:r>
              <a:rPr lang="en-US" sz="2400" dirty="0"/>
              <a:t>“Unknown”.</a:t>
            </a:r>
          </a:p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F3DEB5F1-4E7E-4F87-BE7D-A2036F1D261E}" type="slidenum">
              <a:rPr lang="en-US" altLang="en-US" smtClean="0"/>
              <a:pPr/>
              <a:t>37</a:t>
            </a:fld>
            <a:endParaRPr lang="en-US" alt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Structural Coefficient Distance</a:t>
            </a:r>
            <a:endParaRPr lang="en-US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48233171"/>
              </p:ext>
            </p:extLst>
          </p:nvPr>
        </p:nvGraphicFramePr>
        <p:xfrm>
          <a:off x="762000" y="2667000"/>
          <a:ext cx="54102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21" name="Equation" r:id="rId3" imgW="2705100" imgH="304800" progId="Equation.DSMT4">
                  <p:embed/>
                </p:oleObj>
              </mc:Choice>
              <mc:Fallback>
                <p:oleObj name="Equation" r:id="rId3" imgW="2705100" imgH="304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762000" y="2667000"/>
                        <a:ext cx="5410200" cy="609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19837003"/>
              </p:ext>
            </p:extLst>
          </p:nvPr>
        </p:nvGraphicFramePr>
        <p:xfrm>
          <a:off x="3657599" y="3124200"/>
          <a:ext cx="3685309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22" name="Equation" r:id="rId5" imgW="1930400" imgH="279400" progId="Equation.DSMT4">
                  <p:embed/>
                </p:oleObj>
              </mc:Choice>
              <mc:Fallback>
                <p:oleObj name="Equation" r:id="rId5" imgW="1930400" imgH="2794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657599" y="3124200"/>
                        <a:ext cx="3685309" cy="533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95559879"/>
              </p:ext>
            </p:extLst>
          </p:nvPr>
        </p:nvGraphicFramePr>
        <p:xfrm>
          <a:off x="1143000" y="3609621"/>
          <a:ext cx="16002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23" name="Equation" r:id="rId7" imgW="800100" imgH="228600" progId="Equation.DSMT4">
                  <p:embed/>
                </p:oleObj>
              </mc:Choice>
              <mc:Fallback>
                <p:oleObj name="Equation" r:id="rId7" imgW="80010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143000" y="3609621"/>
                        <a:ext cx="1600200" cy="457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503905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E1</a:t>
            </a:r>
            <a:r>
              <a:rPr lang="en-US" dirty="0"/>
              <a:t>. Run the CSGS algorithm on an i.i.d. sample of size </a:t>
            </a:r>
            <a:r>
              <a:rPr lang="en-US" i="1" dirty="0"/>
              <a:t>n</a:t>
            </a:r>
            <a:r>
              <a:rPr lang="en-US" dirty="0"/>
              <a:t> from </a:t>
            </a:r>
            <a:r>
              <a:rPr lang="en-US" i="1" dirty="0"/>
              <a:t>P</a:t>
            </a:r>
            <a:r>
              <a:rPr lang="en-US" i="1" baseline="-25000" dirty="0"/>
              <a:t>M</a:t>
            </a:r>
            <a:r>
              <a:rPr lang="en-US" dirty="0"/>
              <a:t>. </a:t>
            </a:r>
          </a:p>
          <a:p>
            <a:r>
              <a:rPr lang="en-US" dirty="0"/>
              <a:t>E2. Let the output from E1 be CSGS(</a:t>
            </a:r>
            <a:r>
              <a:rPr lang="en-US" i="1" dirty="0"/>
              <a:t>L</a:t>
            </a:r>
            <a:r>
              <a:rPr lang="en-US" dirty="0"/>
              <a:t>,</a:t>
            </a:r>
            <a:r>
              <a:rPr lang="en-US" i="1" dirty="0"/>
              <a:t> n</a:t>
            </a:r>
            <a:r>
              <a:rPr lang="en-US" dirty="0"/>
              <a:t>,</a:t>
            </a:r>
            <a:r>
              <a:rPr lang="en-US" i="1" dirty="0"/>
              <a:t> M</a:t>
            </a:r>
            <a:r>
              <a:rPr lang="en-US" dirty="0"/>
              <a:t>). Apply step V5 in the VCSGS algorithm (from section 3), using tests of zero partial correlations and record which non-adjacencies are confirmed. </a:t>
            </a:r>
          </a:p>
          <a:p>
            <a:r>
              <a:rPr lang="en-US" dirty="0"/>
              <a:t>E3. Apply the Estimation Algorithm to CSGS(</a:t>
            </a:r>
            <a:r>
              <a:rPr lang="en-US" i="1" dirty="0"/>
              <a:t>L</a:t>
            </a:r>
            <a:r>
              <a:rPr lang="en-US" dirty="0"/>
              <a:t>,</a:t>
            </a:r>
            <a:r>
              <a:rPr lang="en-US" i="1" dirty="0"/>
              <a:t> n</a:t>
            </a:r>
            <a:r>
              <a:rPr lang="en-US" dirty="0"/>
              <a:t>,</a:t>
            </a:r>
            <a:r>
              <a:rPr lang="en-US" i="1" dirty="0"/>
              <a:t> M</a:t>
            </a:r>
            <a:r>
              <a:rPr lang="en-US" dirty="0"/>
              <a:t>), the confirmed non-adjacencies, and the sample of size </a:t>
            </a:r>
            <a:r>
              <a:rPr lang="en-US" i="1" dirty="0"/>
              <a:t>n</a:t>
            </a:r>
            <a:r>
              <a:rPr lang="en-US" dirty="0"/>
              <a:t>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F3DEB5F1-4E7E-4F87-BE7D-A2036F1D261E}" type="slidenum">
              <a:rPr lang="en-US" altLang="en-US" smtClean="0"/>
              <a:pPr/>
              <a:t>38</a:t>
            </a:fld>
            <a:endParaRPr lang="en-US" alt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Edge Estimation Algorithm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41902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Given causal sufficiency of the measured variables </a:t>
            </a:r>
            <a:r>
              <a:rPr lang="en-US" b="1" dirty="0"/>
              <a:t>V</a:t>
            </a:r>
            <a:r>
              <a:rPr lang="en-US" dirty="0"/>
              <a:t>, the Causal Markov, </a:t>
            </a:r>
            <a:r>
              <a:rPr lang="en-US" i="1" dirty="0"/>
              <a:t>k-</a:t>
            </a:r>
            <a:r>
              <a:rPr lang="en-US" dirty="0"/>
              <a:t>Triangle-Faithfulness, NVV(</a:t>
            </a:r>
            <a:r>
              <a:rPr lang="en-US" i="1" dirty="0"/>
              <a:t>J</a:t>
            </a:r>
            <a:r>
              <a:rPr lang="en-US" dirty="0"/>
              <a:t>), and UBC(</a:t>
            </a:r>
            <a:r>
              <a:rPr lang="en-US" i="1" dirty="0"/>
              <a:t>C</a:t>
            </a:r>
            <a:r>
              <a:rPr lang="en-US" dirty="0"/>
              <a:t>) Assumptions, the Edge Estimation I algorithm is uniformly consistent in the sense that for every </a:t>
            </a:r>
            <a:r>
              <a:rPr lang="en-US" sz="2200" dirty="0">
                <a:latin typeface="Symbol Tiger" charset="2"/>
                <a:cs typeface="Symbol Tiger" charset="2"/>
                <a:sym typeface="Symbol"/>
              </a:rPr>
              <a:t></a:t>
            </a:r>
            <a:r>
              <a:rPr lang="en-US" dirty="0"/>
              <a:t> </a:t>
            </a:r>
            <a:r>
              <a:rPr lang="en-US"/>
              <a:t>&gt; </a:t>
            </a:r>
            <a:r>
              <a:rPr lang="en-US" smtClean="0"/>
              <a:t>0</a:t>
            </a:r>
          </a:p>
          <a:p>
            <a:endParaRPr lang="en-US"/>
          </a:p>
          <a:p>
            <a:endParaRPr lang="en-US" smtClean="0"/>
          </a:p>
          <a:p>
            <a:r>
              <a:rPr lang="en-US" smtClean="0"/>
              <a:t>For a large enough and dense enough graph, this still allows for the possibility of large manipulation errors (due to many small edge errors.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F3DEB5F1-4E7E-4F87-BE7D-A2036F1D261E}" type="slidenum">
              <a:rPr lang="en-US" altLang="en-US" smtClean="0"/>
              <a:pPr/>
              <a:t>39</a:t>
            </a:fld>
            <a:endParaRPr lang="en-US" alt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Uniform Consistency</a:t>
            </a:r>
            <a:endParaRPr lang="en-US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2617107"/>
              </p:ext>
            </p:extLst>
          </p:nvPr>
        </p:nvGraphicFramePr>
        <p:xfrm>
          <a:off x="762000" y="3657600"/>
          <a:ext cx="5000296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06" name="Equation" r:id="rId3" imgW="2197100" imgH="368300" progId="Equation.DSMT4">
                  <p:embed/>
                </p:oleObj>
              </mc:Choice>
              <mc:Fallback>
                <p:oleObj name="Equation" r:id="rId3" imgW="2197100" imgH="3683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762000" y="3657600"/>
                        <a:ext cx="5000296" cy="838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878158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S1</a:t>
            </a:r>
            <a:r>
              <a:rPr lang="en-US" dirty="0"/>
              <a:t>. Form the complete undirected graph </a:t>
            </a:r>
            <a:r>
              <a:rPr lang="en-US" i="1" dirty="0"/>
              <a:t>H</a:t>
            </a:r>
            <a:r>
              <a:rPr lang="en-US" dirty="0"/>
              <a:t> on the given set of variables </a:t>
            </a:r>
            <a:r>
              <a:rPr lang="en-US" b="1" dirty="0"/>
              <a:t>V</a:t>
            </a:r>
            <a:r>
              <a:rPr lang="en-US" dirty="0"/>
              <a:t>.</a:t>
            </a:r>
          </a:p>
          <a:p>
            <a:r>
              <a:rPr lang="en-US" dirty="0" smtClean="0"/>
              <a:t>S2</a:t>
            </a:r>
            <a:r>
              <a:rPr lang="en-US" dirty="0"/>
              <a:t>. For each pair of variables </a:t>
            </a:r>
            <a:r>
              <a:rPr lang="en-US" i="1" dirty="0"/>
              <a:t>X</a:t>
            </a:r>
            <a:r>
              <a:rPr lang="en-US" dirty="0"/>
              <a:t> and </a:t>
            </a:r>
            <a:r>
              <a:rPr lang="en-US" i="1" dirty="0"/>
              <a:t>Y </a:t>
            </a:r>
            <a:r>
              <a:rPr lang="en-US" dirty="0"/>
              <a:t>in </a:t>
            </a:r>
            <a:r>
              <a:rPr lang="en-US" b="1" dirty="0"/>
              <a:t>V</a:t>
            </a:r>
            <a:r>
              <a:rPr lang="en-US" dirty="0"/>
              <a:t>, search for a subset </a:t>
            </a:r>
            <a:r>
              <a:rPr lang="en-US" b="1" dirty="0"/>
              <a:t>S</a:t>
            </a:r>
            <a:r>
              <a:rPr lang="en-US" dirty="0"/>
              <a:t> of </a:t>
            </a:r>
            <a:r>
              <a:rPr lang="en-US" b="1" dirty="0"/>
              <a:t>V</a:t>
            </a:r>
            <a:r>
              <a:rPr lang="en-US" dirty="0"/>
              <a:t>\{</a:t>
            </a:r>
            <a:r>
              <a:rPr lang="en-US" i="1" dirty="0"/>
              <a:t>X</a:t>
            </a:r>
            <a:r>
              <a:rPr lang="en-US" dirty="0"/>
              <a:t>, </a:t>
            </a:r>
            <a:r>
              <a:rPr lang="en-US" i="1" dirty="0"/>
              <a:t>Y</a:t>
            </a:r>
            <a:r>
              <a:rPr lang="en-US" dirty="0"/>
              <a:t>} such that </a:t>
            </a:r>
            <a:r>
              <a:rPr lang="en-US" i="1" dirty="0"/>
              <a:t>X</a:t>
            </a:r>
            <a:r>
              <a:rPr lang="en-US" dirty="0"/>
              <a:t> and </a:t>
            </a:r>
            <a:r>
              <a:rPr lang="en-US" i="1" dirty="0"/>
              <a:t>Y </a:t>
            </a:r>
            <a:r>
              <a:rPr lang="en-US" dirty="0"/>
              <a:t>are independent conditional on </a:t>
            </a:r>
            <a:r>
              <a:rPr lang="en-US" b="1" dirty="0"/>
              <a:t>S</a:t>
            </a:r>
            <a:r>
              <a:rPr lang="en-US" dirty="0"/>
              <a:t>. Remove the edge between </a:t>
            </a:r>
            <a:r>
              <a:rPr lang="en-US" i="1" dirty="0"/>
              <a:t>X</a:t>
            </a:r>
            <a:r>
              <a:rPr lang="en-US" dirty="0"/>
              <a:t> and </a:t>
            </a:r>
            <a:r>
              <a:rPr lang="en-US" i="1" dirty="0"/>
              <a:t>Y </a:t>
            </a:r>
            <a:r>
              <a:rPr lang="en-US" dirty="0"/>
              <a:t>in </a:t>
            </a:r>
            <a:r>
              <a:rPr lang="en-US" i="1" dirty="0"/>
              <a:t>H</a:t>
            </a:r>
            <a:r>
              <a:rPr lang="en-US" dirty="0"/>
              <a:t> </a:t>
            </a:r>
            <a:r>
              <a:rPr lang="en-US" dirty="0" err="1"/>
              <a:t>iff</a:t>
            </a:r>
            <a:r>
              <a:rPr lang="en-US" dirty="0"/>
              <a:t> such a set is found.</a:t>
            </a:r>
          </a:p>
          <a:p>
            <a:r>
              <a:rPr lang="en-US" dirty="0" smtClean="0"/>
              <a:t>S3</a:t>
            </a:r>
            <a:r>
              <a:rPr lang="en-US" dirty="0"/>
              <a:t>. Let </a:t>
            </a:r>
            <a:r>
              <a:rPr lang="en-US" i="1" dirty="0"/>
              <a:t>K </a:t>
            </a:r>
            <a:r>
              <a:rPr lang="en-US" dirty="0"/>
              <a:t>be the graph resulting from S2. For each unshielded triple &lt;</a:t>
            </a:r>
            <a:r>
              <a:rPr lang="en-US" i="1" dirty="0"/>
              <a:t>X</a:t>
            </a:r>
            <a:r>
              <a:rPr lang="en-US" dirty="0"/>
              <a:t>, </a:t>
            </a:r>
            <a:r>
              <a:rPr lang="en-US" i="1" dirty="0"/>
              <a:t>Y</a:t>
            </a:r>
            <a:r>
              <a:rPr lang="en-US" dirty="0"/>
              <a:t>, </a:t>
            </a:r>
            <a:r>
              <a:rPr lang="en-US" i="1" dirty="0"/>
              <a:t>Z</a:t>
            </a:r>
            <a:r>
              <a:rPr lang="en-US" dirty="0"/>
              <a:t>&gt; (i.e., </a:t>
            </a:r>
            <a:r>
              <a:rPr lang="en-US" i="1" dirty="0"/>
              <a:t>X</a:t>
            </a:r>
            <a:r>
              <a:rPr lang="en-US" dirty="0"/>
              <a:t> and </a:t>
            </a:r>
            <a:r>
              <a:rPr lang="en-US" i="1" dirty="0"/>
              <a:t>Y</a:t>
            </a:r>
            <a:r>
              <a:rPr lang="en-US" dirty="0"/>
              <a:t> are adjacent, </a:t>
            </a:r>
            <a:r>
              <a:rPr lang="en-US" i="1" dirty="0"/>
              <a:t>Y</a:t>
            </a:r>
            <a:r>
              <a:rPr lang="en-US" dirty="0"/>
              <a:t> and </a:t>
            </a:r>
            <a:r>
              <a:rPr lang="en-US" i="1" dirty="0"/>
              <a:t>Z</a:t>
            </a:r>
            <a:r>
              <a:rPr lang="en-US" dirty="0"/>
              <a:t> are adjacent, but </a:t>
            </a:r>
            <a:r>
              <a:rPr lang="en-US" i="1" dirty="0"/>
              <a:t>X</a:t>
            </a:r>
            <a:r>
              <a:rPr lang="en-US" dirty="0"/>
              <a:t> and </a:t>
            </a:r>
            <a:r>
              <a:rPr lang="en-US" i="1" dirty="0"/>
              <a:t>Z </a:t>
            </a:r>
            <a:r>
              <a:rPr lang="en-US" dirty="0"/>
              <a:t>are not adjacent), i</a:t>
            </a:r>
            <a:r>
              <a:rPr lang="en-US" dirty="0" smtClean="0"/>
              <a:t>f </a:t>
            </a:r>
            <a:r>
              <a:rPr lang="en-US" i="1" dirty="0"/>
              <a:t>X</a:t>
            </a:r>
            <a:r>
              <a:rPr lang="en-US" dirty="0"/>
              <a:t> and </a:t>
            </a:r>
            <a:r>
              <a:rPr lang="en-US" i="1" dirty="0"/>
              <a:t>Z</a:t>
            </a:r>
            <a:r>
              <a:rPr lang="en-US" dirty="0"/>
              <a:t> are independent conditional on some subset of </a:t>
            </a:r>
            <a:r>
              <a:rPr lang="en-US" b="1" dirty="0"/>
              <a:t>V</a:t>
            </a:r>
            <a:r>
              <a:rPr lang="en-US" dirty="0"/>
              <a:t>\{</a:t>
            </a:r>
            <a:r>
              <a:rPr lang="en-US" i="1" dirty="0"/>
              <a:t>X</a:t>
            </a:r>
            <a:r>
              <a:rPr lang="en-US" dirty="0"/>
              <a:t>, </a:t>
            </a:r>
            <a:r>
              <a:rPr lang="en-US" i="1" dirty="0"/>
              <a:t>Y</a:t>
            </a:r>
            <a:r>
              <a:rPr lang="en-US" dirty="0"/>
              <a:t>} that does not contain </a:t>
            </a:r>
            <a:r>
              <a:rPr lang="en-US" i="1" dirty="0"/>
              <a:t>Y</a:t>
            </a:r>
            <a:r>
              <a:rPr lang="en-US" dirty="0"/>
              <a:t>, then orient the triple as a collider: </a:t>
            </a:r>
            <a:r>
              <a:rPr lang="en-US" i="1" dirty="0"/>
              <a:t>X</a:t>
            </a:r>
            <a:r>
              <a:rPr lang="en-US" dirty="0"/>
              <a:t> </a:t>
            </a:r>
            <a:r>
              <a:rPr lang="en-US" dirty="0">
                <a:latin typeface="Symbol Tiger" charset="2"/>
                <a:cs typeface="Symbol Tiger" charset="2"/>
                <a:sym typeface="Symbol"/>
              </a:rPr>
              <a:t></a:t>
            </a:r>
            <a:r>
              <a:rPr lang="en-US" dirty="0"/>
              <a:t> </a:t>
            </a:r>
            <a:r>
              <a:rPr lang="en-US" i="1" dirty="0"/>
              <a:t>Y </a:t>
            </a:r>
            <a:r>
              <a:rPr lang="en-US" dirty="0">
                <a:latin typeface="Symbol Tiger" charset="2"/>
                <a:cs typeface="Symbol Tiger" charset="2"/>
                <a:sym typeface="Symbol"/>
              </a:rPr>
              <a:t></a:t>
            </a:r>
            <a:r>
              <a:rPr lang="en-US" dirty="0"/>
              <a:t> </a:t>
            </a:r>
            <a:r>
              <a:rPr lang="en-US" i="1" dirty="0"/>
              <a:t>Z</a:t>
            </a:r>
            <a:r>
              <a:rPr lang="en-US" dirty="0"/>
              <a:t>.</a:t>
            </a:r>
          </a:p>
          <a:p>
            <a:r>
              <a:rPr lang="en-US" dirty="0" smtClean="0"/>
              <a:t>S4</a:t>
            </a:r>
            <a:r>
              <a:rPr lang="en-US" dirty="0"/>
              <a:t>. Execute the </a:t>
            </a:r>
            <a:r>
              <a:rPr lang="en-US" dirty="0" smtClean="0"/>
              <a:t>entailed orientation rules.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F3DEB5F1-4E7E-4F87-BE7D-A2036F1D261E}" type="slidenum">
              <a:rPr lang="en-US" altLang="en-US" smtClean="0"/>
              <a:pPr/>
              <a:t>4</a:t>
            </a:fld>
            <a:endParaRPr lang="en-US" alt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SGS </a:t>
            </a:r>
            <a:r>
              <a:rPr lang="en-US" b="1" dirty="0" smtClean="0"/>
              <a:t>algorithm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25228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4042" t="-206" r="6868" b="206"/>
          <a:stretch/>
        </p:blipFill>
        <p:spPr>
          <a:xfrm>
            <a:off x="228600" y="3657600"/>
            <a:ext cx="8767704" cy="2820411"/>
          </a:xfrm>
        </p:spPr>
      </p:pic>
      <p:sp>
        <p:nvSpPr>
          <p:cNvPr id="3" name="Slide Number Placeholder 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F3DEB5F1-4E7E-4F87-BE7D-A2036F1D261E}" type="slidenum">
              <a:rPr lang="en-US" altLang="en-US" smtClean="0"/>
              <a:pPr/>
              <a:t>40</a:t>
            </a:fld>
            <a:endParaRPr lang="en-US" alt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/>
              <a:t>Breaking the Markov Equivalence Class</a:t>
            </a: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457200" y="1524000"/>
            <a:ext cx="4572000" cy="181588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800" i="1" dirty="0">
                <a:latin typeface="+mn-lt"/>
              </a:rPr>
              <a:t>X</a:t>
            </a:r>
            <a:r>
              <a:rPr lang="en-US" sz="2800" baseline="-25000" dirty="0">
                <a:latin typeface="+mn-lt"/>
              </a:rPr>
              <a:t>1</a:t>
            </a:r>
            <a:r>
              <a:rPr lang="en-US" sz="2800" dirty="0">
                <a:latin typeface="+mn-lt"/>
              </a:rPr>
              <a:t>		</a:t>
            </a:r>
            <a:r>
              <a:rPr lang="en-US" sz="2800" i="1" dirty="0">
                <a:latin typeface="+mn-lt"/>
              </a:rPr>
              <a:t>X</a:t>
            </a:r>
            <a:r>
              <a:rPr lang="en-US" sz="2800" baseline="-25000" dirty="0">
                <a:latin typeface="+mn-lt"/>
              </a:rPr>
              <a:t>2</a:t>
            </a:r>
            <a:r>
              <a:rPr lang="en-US" sz="2800" dirty="0">
                <a:latin typeface="+mn-lt"/>
              </a:rPr>
              <a:t>		</a:t>
            </a:r>
            <a:r>
              <a:rPr lang="en-US" sz="2800" i="1" dirty="0">
                <a:latin typeface="+mn-lt"/>
              </a:rPr>
              <a:t>X</a:t>
            </a:r>
            <a:r>
              <a:rPr lang="en-US" sz="2800" baseline="-25000" dirty="0">
                <a:latin typeface="+mn-lt"/>
              </a:rPr>
              <a:t>3</a:t>
            </a:r>
            <a:endParaRPr lang="en-US" sz="2800" dirty="0">
              <a:latin typeface="+mn-lt"/>
            </a:endParaRPr>
          </a:p>
          <a:p>
            <a:r>
              <a:rPr lang="en-US" sz="2800" dirty="0">
                <a:latin typeface="+mn-lt"/>
              </a:rPr>
              <a:t>1.0</a:t>
            </a:r>
          </a:p>
          <a:p>
            <a:r>
              <a:rPr lang="en-US" sz="2800" dirty="0">
                <a:latin typeface="+mn-lt"/>
              </a:rPr>
              <a:t>0.01		1.0</a:t>
            </a:r>
          </a:p>
          <a:p>
            <a:r>
              <a:rPr lang="en-US" sz="2800" dirty="0">
                <a:latin typeface="+mn-lt"/>
              </a:rPr>
              <a:t>0.7877781	0.612157	1.0</a:t>
            </a:r>
          </a:p>
        </p:txBody>
      </p:sp>
    </p:spTree>
    <p:extLst>
      <p:ext uri="{BB962C8B-B14F-4D97-AF65-F5344CB8AC3E}">
        <p14:creationId xmlns:p14="http://schemas.microsoft.com/office/powerpoint/2010/main" val="16324311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4042" t="-206" r="6868" b="206"/>
          <a:stretch/>
        </p:blipFill>
        <p:spPr>
          <a:xfrm>
            <a:off x="228600" y="3657600"/>
            <a:ext cx="8767704" cy="2820411"/>
          </a:xfrm>
        </p:spPr>
      </p:pic>
      <p:sp>
        <p:nvSpPr>
          <p:cNvPr id="3" name="Slide Number Placeholder 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F3DEB5F1-4E7E-4F87-BE7D-A2036F1D261E}" type="slidenum">
              <a:rPr lang="en-US" altLang="en-US" smtClean="0"/>
              <a:pPr/>
              <a:t>41</a:t>
            </a:fld>
            <a:endParaRPr lang="en-US" alt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/>
              <a:t>Breaking the Markov Equivalence Class</a:t>
            </a:r>
            <a:endParaRPr lang="en-US"/>
          </a:p>
        </p:txBody>
      </p:sp>
      <p:sp>
        <p:nvSpPr>
          <p:cNvPr id="7" name="Content Placeholder 1"/>
          <p:cNvSpPr txBox="1">
            <a:spLocks/>
          </p:cNvSpPr>
          <p:nvPr/>
        </p:nvSpPr>
        <p:spPr>
          <a:xfrm>
            <a:off x="457200" y="1524000"/>
            <a:ext cx="8382000" cy="1981200"/>
          </a:xfrm>
          <a:prstGeom prst="rect">
            <a:avLst/>
          </a:prstGeom>
        </p:spPr>
        <p:txBody>
          <a:bodyPr vert="horz">
            <a:normAutofit fontScale="92500"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2"/>
              </a:buClr>
              <a:buSzPct val="8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300"/>
              </a:spcBef>
              <a:buClr>
                <a:schemeClr val="accent2">
                  <a:shade val="75000"/>
                </a:schemeClr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005840" indent="-228600" algn="l" rtl="0" eaLnBrk="1" latinLnBrk="0" hangingPunct="1">
              <a:spcBef>
                <a:spcPts val="300"/>
              </a:spcBef>
              <a:buClr>
                <a:schemeClr val="accent2">
                  <a:shade val="50000"/>
                </a:schemeClr>
              </a:buClr>
              <a:buSzPct val="85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0160" indent="-228600" algn="l" rtl="0" eaLnBrk="1" latinLnBrk="0" hangingPunct="1">
              <a:spcBef>
                <a:spcPts val="300"/>
              </a:spcBef>
              <a:buClr>
                <a:schemeClr val="accent2">
                  <a:shade val="75000"/>
                </a:schemeClr>
              </a:buClr>
              <a:buSzPct val="85000"/>
              <a:buFont typeface="Wingdings 2" pitchFamily="18" charset="2"/>
              <a:buChar char="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-228600" algn="l" rtl="0" eaLnBrk="1" latinLnBrk="0" hangingPunct="1">
              <a:spcBef>
                <a:spcPts val="340"/>
              </a:spcBef>
              <a:buClr>
                <a:schemeClr val="accent2">
                  <a:shade val="75000"/>
                </a:schemeClr>
              </a:buClr>
              <a:buSzPct val="85000"/>
              <a:buFont typeface="Wingdings 2" pitchFamily="18" charset="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28800" indent="-228600" algn="l" rtl="0" eaLnBrk="1" latinLnBrk="0" hangingPunct="1">
              <a:spcBef>
                <a:spcPts val="340"/>
              </a:spcBef>
              <a:buClr>
                <a:schemeClr val="accent2">
                  <a:shade val="75000"/>
                </a:schemeClr>
              </a:buClr>
              <a:buSzPct val="85000"/>
              <a:buFont typeface="Wingdings 2" pitchFamily="18" charset="2"/>
              <a:buChar char="?"/>
              <a:defRPr kumimoji="0"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ts val="340"/>
              </a:spcBef>
              <a:buClr>
                <a:schemeClr val="accent2">
                  <a:shade val="75000"/>
                </a:schemeClr>
              </a:buClr>
              <a:buSzPct val="85000"/>
              <a:buFont typeface="Wingdings 2" pitchFamily="18" charset="2"/>
              <a:buChar char="?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ts val="340"/>
              </a:spcBef>
              <a:buClr>
                <a:schemeClr val="accent2">
                  <a:shade val="75000"/>
                </a:schemeClr>
              </a:buClr>
              <a:buSzPct val="85000"/>
              <a:buFont typeface="Wingdings 2" pitchFamily="18" charset="2"/>
              <a:buChar char="?"/>
              <a:defRPr kumimoji="0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ts val="340"/>
              </a:spcBef>
              <a:buClr>
                <a:schemeClr val="accent2">
                  <a:shade val="75000"/>
                </a:schemeClr>
              </a:buClr>
              <a:buSzPct val="85000"/>
              <a:buFont typeface="Wingdings 2" pitchFamily="18" charset="2"/>
              <a:buChar char="?"/>
              <a:defRPr kumimoji="0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/>
              <a:t>if </a:t>
            </a:r>
            <a:r>
              <a:rPr lang="en-US" i="1"/>
              <a:t>k</a:t>
            </a:r>
            <a:r>
              <a:rPr lang="en-US"/>
              <a:t> &gt; 0.014, then the </a:t>
            </a:r>
            <a:r>
              <a:rPr lang="en-US" i="1"/>
              <a:t>k</a:t>
            </a:r>
            <a:r>
              <a:rPr lang="en-US"/>
              <a:t>-Triangle-Faithfulness Assumption is violated for models </a:t>
            </a:r>
            <a:r>
              <a:rPr lang="en-US" i="1"/>
              <a:t>M</a:t>
            </a:r>
            <a:r>
              <a:rPr lang="en-US" baseline="-25000"/>
              <a:t>2</a:t>
            </a:r>
            <a:r>
              <a:rPr lang="en-US"/>
              <a:t> and </a:t>
            </a:r>
            <a:r>
              <a:rPr lang="en-US" i="1"/>
              <a:t>M</a:t>
            </a:r>
            <a:r>
              <a:rPr lang="en-US" baseline="-25000"/>
              <a:t>3</a:t>
            </a:r>
            <a:r>
              <a:rPr lang="en-US"/>
              <a:t>, but not for </a:t>
            </a:r>
            <a:r>
              <a:rPr lang="en-US" i="1"/>
              <a:t>M</a:t>
            </a:r>
            <a:r>
              <a:rPr lang="en-US" baseline="-25000"/>
              <a:t>1</a:t>
            </a:r>
            <a:r>
              <a:rPr lang="en-US"/>
              <a:t>. </a:t>
            </a:r>
            <a:endParaRPr lang="en-US" smtClean="0"/>
          </a:p>
          <a:p>
            <a:r>
              <a:rPr lang="en-US" smtClean="0"/>
              <a:t>If </a:t>
            </a:r>
            <a:r>
              <a:rPr lang="en-US"/>
              <a:t>0.008 &lt; </a:t>
            </a:r>
            <a:r>
              <a:rPr lang="en-US" i="1"/>
              <a:t>k</a:t>
            </a:r>
            <a:r>
              <a:rPr lang="en-US"/>
              <a:t> &lt; 0.014 then the </a:t>
            </a:r>
            <a:r>
              <a:rPr lang="en-US" i="1"/>
              <a:t>k</a:t>
            </a:r>
            <a:r>
              <a:rPr lang="en-US"/>
              <a:t>-Triangle-Faithfulness Assumption is violated for models </a:t>
            </a:r>
            <a:r>
              <a:rPr lang="en-US" i="1"/>
              <a:t>M</a:t>
            </a:r>
            <a:r>
              <a:rPr lang="en-US" baseline="-25000"/>
              <a:t>3</a:t>
            </a:r>
            <a:r>
              <a:rPr lang="en-US"/>
              <a:t>, but not for </a:t>
            </a:r>
            <a:r>
              <a:rPr lang="en-US" i="1"/>
              <a:t>M</a:t>
            </a:r>
            <a:r>
              <a:rPr lang="en-US" baseline="-25000"/>
              <a:t>1</a:t>
            </a:r>
            <a:r>
              <a:rPr lang="en-US"/>
              <a:t> or </a:t>
            </a:r>
            <a:r>
              <a:rPr lang="en-US" i="1"/>
              <a:t>M</a:t>
            </a:r>
            <a:r>
              <a:rPr lang="en-US" baseline="-25000"/>
              <a:t>2</a:t>
            </a:r>
            <a:r>
              <a:rPr lang="en-US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9361756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5720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E1</a:t>
            </a:r>
            <a:r>
              <a:rPr lang="en-US" dirty="0"/>
              <a:t>. Run Edge Estimation Algorithm I. </a:t>
            </a:r>
          </a:p>
          <a:p>
            <a:r>
              <a:rPr lang="en-US" dirty="0"/>
              <a:t>E2. Set </a:t>
            </a:r>
            <a:r>
              <a:rPr lang="en-US" i="1" dirty="0" err="1"/>
              <a:t>ForbiddenOrientations</a:t>
            </a:r>
            <a:r>
              <a:rPr lang="en-US" dirty="0"/>
              <a:t> = {}.</a:t>
            </a:r>
          </a:p>
          <a:p>
            <a:r>
              <a:rPr lang="en-US" dirty="0"/>
              <a:t>E3. For each maximal clique in CSGS(</a:t>
            </a:r>
            <a:r>
              <a:rPr lang="en-US" i="1" dirty="0"/>
              <a:t>L</a:t>
            </a:r>
            <a:r>
              <a:rPr lang="en-US" dirty="0"/>
              <a:t>, </a:t>
            </a:r>
            <a:r>
              <a:rPr lang="en-US" i="1" dirty="0"/>
              <a:t>n</a:t>
            </a:r>
            <a:r>
              <a:rPr lang="en-US" dirty="0"/>
              <a:t>, </a:t>
            </a:r>
            <a:r>
              <a:rPr lang="en-US" i="1" dirty="0"/>
              <a:t>M</a:t>
            </a:r>
            <a:r>
              <a:rPr lang="en-US" dirty="0"/>
              <a:t>) such that if a vertex in the clique is not adjacent to some vertex not in the clique, it is definitely non-</a:t>
            </a:r>
            <a:r>
              <a:rPr lang="en-US" dirty="0" smtClean="0"/>
              <a:t>adjacent</a:t>
            </a:r>
          </a:p>
          <a:p>
            <a:pPr lvl="1"/>
            <a:r>
              <a:rPr lang="en-US" dirty="0" smtClean="0"/>
              <a:t>(</a:t>
            </a:r>
            <a:r>
              <a:rPr lang="en-US" dirty="0"/>
              <a:t>i) for each possible orientation </a:t>
            </a:r>
            <a:r>
              <a:rPr lang="en-US" i="1" dirty="0"/>
              <a:t>O</a:t>
            </a:r>
            <a:r>
              <a:rPr lang="en-US" dirty="0"/>
              <a:t> of all of the unoriented edges in the maximal clique </a:t>
            </a:r>
            <a:endParaRPr lang="en-US" dirty="0" smtClean="0"/>
          </a:p>
          <a:p>
            <a:pPr lvl="2"/>
            <a:r>
              <a:rPr lang="en-US" dirty="0" smtClean="0"/>
              <a:t>Apply </a:t>
            </a:r>
            <a:r>
              <a:rPr lang="en-US" dirty="0"/>
              <a:t>the orientation </a:t>
            </a:r>
            <a:r>
              <a:rPr lang="en-US" i="1" dirty="0"/>
              <a:t>O</a:t>
            </a:r>
            <a:r>
              <a:rPr lang="en-US" dirty="0"/>
              <a:t> to each of the unoriented </a:t>
            </a:r>
            <a:r>
              <a:rPr lang="en-US" dirty="0" smtClean="0"/>
              <a:t>edges.</a:t>
            </a:r>
          </a:p>
          <a:p>
            <a:pPr lvl="2"/>
            <a:r>
              <a:rPr lang="en-US" dirty="0" smtClean="0"/>
              <a:t>Apply </a:t>
            </a:r>
            <a:r>
              <a:rPr lang="en-US" dirty="0"/>
              <a:t>Meeks’ orientation </a:t>
            </a:r>
            <a:r>
              <a:rPr lang="en-US" dirty="0" smtClean="0"/>
              <a:t>rules.</a:t>
            </a:r>
          </a:p>
          <a:p>
            <a:pPr lvl="2"/>
            <a:r>
              <a:rPr lang="en-US" dirty="0" smtClean="0"/>
              <a:t>If </a:t>
            </a:r>
            <a:r>
              <a:rPr lang="en-US" dirty="0"/>
              <a:t>application of the rules produces a cycle or a new unshielded collider add </a:t>
            </a:r>
            <a:r>
              <a:rPr lang="en-US" i="1" dirty="0"/>
              <a:t>O</a:t>
            </a:r>
            <a:r>
              <a:rPr lang="en-US" dirty="0"/>
              <a:t> to </a:t>
            </a:r>
            <a:r>
              <a:rPr lang="en-US" i="1" dirty="0" err="1" smtClean="0"/>
              <a:t>ForbiddenOrientations</a:t>
            </a:r>
            <a:endParaRPr lang="en-US" dirty="0"/>
          </a:p>
          <a:p>
            <a:pPr lvl="2"/>
            <a:r>
              <a:rPr lang="en-US" dirty="0" smtClean="0"/>
              <a:t>Add </a:t>
            </a:r>
            <a:r>
              <a:rPr lang="en-US" i="1" dirty="0"/>
              <a:t>O</a:t>
            </a:r>
            <a:r>
              <a:rPr lang="en-US" dirty="0"/>
              <a:t> to </a:t>
            </a:r>
            <a:r>
              <a:rPr lang="en-US" i="1" dirty="0" err="1"/>
              <a:t>ForbiddenOrientations</a:t>
            </a:r>
            <a:r>
              <a:rPr lang="en-US" dirty="0"/>
              <a:t> if for any </a:t>
            </a:r>
            <a:r>
              <a:rPr lang="en-US" i="1" dirty="0"/>
              <a:t>Y</a:t>
            </a:r>
            <a:r>
              <a:rPr lang="en-US" dirty="0"/>
              <a:t> and </a:t>
            </a:r>
            <a:r>
              <a:rPr lang="en-US" b="1" dirty="0"/>
              <a:t>W</a:t>
            </a:r>
            <a:r>
              <a:rPr lang="en-US" dirty="0"/>
              <a:t> such that </a:t>
            </a:r>
            <a:r>
              <a:rPr lang="en-US" i="1" dirty="0"/>
              <a:t>Y</a:t>
            </a:r>
            <a:r>
              <a:rPr lang="en-US" dirty="0"/>
              <a:t> is a non-</a:t>
            </a:r>
            <a:r>
              <a:rPr lang="en-US" dirty="0" smtClean="0"/>
              <a:t>collider the </a:t>
            </a:r>
            <a:r>
              <a:rPr lang="en-US" dirty="0"/>
              <a:t>path &lt;</a:t>
            </a:r>
            <a:r>
              <a:rPr lang="en-US" i="1" dirty="0"/>
              <a:t>X</a:t>
            </a:r>
            <a:r>
              <a:rPr lang="en-US" dirty="0"/>
              <a:t>, </a:t>
            </a:r>
            <a:r>
              <a:rPr lang="en-US" i="1" dirty="0"/>
              <a:t>Y</a:t>
            </a:r>
            <a:r>
              <a:rPr lang="en-US" dirty="0"/>
              <a:t>, </a:t>
            </a:r>
            <a:r>
              <a:rPr lang="en-US" i="1" dirty="0"/>
              <a:t>Z</a:t>
            </a:r>
            <a:r>
              <a:rPr lang="en-US" dirty="0"/>
              <a:t>&gt;, and </a:t>
            </a:r>
            <a:r>
              <a:rPr lang="en-US" b="1" dirty="0"/>
              <a:t>W</a:t>
            </a:r>
            <a:r>
              <a:rPr lang="en-US" dirty="0"/>
              <a:t> </a:t>
            </a:r>
            <a:r>
              <a:rPr lang="en-US" sz="2400" dirty="0">
                <a:latin typeface="Symbol Tiger" charset="2"/>
                <a:cs typeface="Symbol Tiger" charset="2"/>
                <a:sym typeface="Symbol"/>
              </a:rPr>
              <a:t></a:t>
            </a:r>
            <a:r>
              <a:rPr lang="en-US" dirty="0"/>
              <a:t> </a:t>
            </a:r>
            <a:r>
              <a:rPr lang="en-US" b="1" dirty="0"/>
              <a:t>V</a:t>
            </a:r>
            <a:r>
              <a:rPr lang="en-US" dirty="0"/>
              <a:t> and does </a:t>
            </a:r>
            <a:r>
              <a:rPr lang="en-US"/>
              <a:t>contain </a:t>
            </a:r>
            <a:r>
              <a:rPr lang="en-US" i="1" smtClean="0"/>
              <a:t>Y</a:t>
            </a:r>
            <a:endParaRPr lang="en-US" i="1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F3DEB5F1-4E7E-4F87-BE7D-A2036F1D261E}" type="slidenum">
              <a:rPr lang="en-US" altLang="en-US" smtClean="0"/>
              <a:pPr/>
              <a:t>42</a:t>
            </a:fld>
            <a:endParaRPr lang="en-US" alt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Edge Estimation Algorithm </a:t>
            </a:r>
            <a:r>
              <a:rPr lang="en-US" b="1" dirty="0" smtClean="0"/>
              <a:t>II</a:t>
            </a:r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43591199"/>
              </p:ext>
            </p:extLst>
          </p:nvPr>
        </p:nvGraphicFramePr>
        <p:xfrm>
          <a:off x="1524000" y="5715000"/>
          <a:ext cx="4475922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93" name="Equation" r:id="rId3" imgW="2451100" imgH="292100" progId="Equation.DSMT4">
                  <p:embed/>
                </p:oleObj>
              </mc:Choice>
              <mc:Fallback>
                <p:oleObj name="Equation" r:id="rId3" imgW="2451100" imgH="2921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24000" y="5715000"/>
                        <a:ext cx="4475922" cy="533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378931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E4. For each unoriented edge </a:t>
            </a:r>
            <a:r>
              <a:rPr lang="en-US" i="1" dirty="0" smtClean="0"/>
              <a:t>X</a:t>
            </a:r>
            <a:r>
              <a:rPr lang="en-US" dirty="0" smtClean="0"/>
              <a:t> – </a:t>
            </a:r>
            <a:r>
              <a:rPr lang="en-US" i="1" dirty="0" smtClean="0"/>
              <a:t>Y</a:t>
            </a:r>
            <a:r>
              <a:rPr lang="en-US" dirty="0" smtClean="0"/>
              <a:t> in </a:t>
            </a:r>
            <a:r>
              <a:rPr lang="en-US" i="1" dirty="0" smtClean="0"/>
              <a:t>CSGS</a:t>
            </a:r>
            <a:r>
              <a:rPr lang="en-US" dirty="0" smtClean="0"/>
              <a:t>(</a:t>
            </a:r>
            <a:r>
              <a:rPr lang="en-US" i="1" dirty="0" smtClean="0"/>
              <a:t>L</a:t>
            </a:r>
            <a:r>
              <a:rPr lang="en-US" dirty="0" smtClean="0"/>
              <a:t>,</a:t>
            </a:r>
            <a:r>
              <a:rPr lang="en-US" i="1" dirty="0" smtClean="0"/>
              <a:t> n</a:t>
            </a:r>
            <a:r>
              <a:rPr lang="en-US" dirty="0" smtClean="0"/>
              <a:t>, </a:t>
            </a:r>
            <a:r>
              <a:rPr lang="en-US" i="1" dirty="0" smtClean="0"/>
              <a:t>M</a:t>
            </a:r>
            <a:r>
              <a:rPr lang="en-US" dirty="0" smtClean="0"/>
              <a:t>), if there is only one orientation </a:t>
            </a:r>
            <a:r>
              <a:rPr lang="en-US" i="1" dirty="0" smtClean="0"/>
              <a:t>X</a:t>
            </a:r>
            <a:r>
              <a:rPr lang="en-US" dirty="0" smtClean="0"/>
              <a:t> </a:t>
            </a:r>
            <a:r>
              <a:rPr lang="en-US" sz="2400" dirty="0">
                <a:latin typeface="Symbol Tiger" charset="2"/>
                <a:cs typeface="Symbol Tiger" charset="2"/>
                <a:sym typeface="Symbol"/>
              </a:rPr>
              <a:t></a:t>
            </a:r>
            <a:r>
              <a:rPr lang="en-US" dirty="0" smtClean="0"/>
              <a:t> </a:t>
            </a:r>
            <a:r>
              <a:rPr lang="en-US" i="1" dirty="0" smtClean="0"/>
              <a:t>Y</a:t>
            </a:r>
            <a:r>
              <a:rPr lang="en-US" dirty="0" smtClean="0"/>
              <a:t> that does not occur in </a:t>
            </a:r>
            <a:r>
              <a:rPr lang="en-US" i="1" dirty="0" err="1" smtClean="0"/>
              <a:t>ForbiddenOrientations</a:t>
            </a:r>
            <a:r>
              <a:rPr lang="en-US" dirty="0" smtClean="0"/>
              <a:t>, and every vertex that </a:t>
            </a:r>
            <a:r>
              <a:rPr lang="en-US" i="1" dirty="0" smtClean="0"/>
              <a:t>Y</a:t>
            </a:r>
            <a:r>
              <a:rPr lang="en-US" dirty="0" smtClean="0"/>
              <a:t> is not adjacent to, </a:t>
            </a:r>
            <a:r>
              <a:rPr lang="en-US" i="1" dirty="0" smtClean="0"/>
              <a:t>Y</a:t>
            </a:r>
            <a:r>
              <a:rPr lang="en-US" dirty="0" smtClean="0"/>
              <a:t> is definitely not adjacent to, orient as </a:t>
            </a:r>
            <a:r>
              <a:rPr lang="en-US" i="1" dirty="0" smtClean="0"/>
              <a:t>X</a:t>
            </a:r>
            <a:r>
              <a:rPr lang="en-US" dirty="0" smtClean="0"/>
              <a:t> </a:t>
            </a:r>
            <a:r>
              <a:rPr lang="en-US" sz="2400" dirty="0">
                <a:latin typeface="Symbol Tiger" charset="2"/>
                <a:cs typeface="Symbol Tiger" charset="2"/>
                <a:sym typeface="Symbol"/>
              </a:rPr>
              <a:t></a:t>
            </a:r>
            <a:r>
              <a:rPr lang="en-US" dirty="0" smtClean="0"/>
              <a:t> </a:t>
            </a:r>
            <a:r>
              <a:rPr lang="en-US" i="1" dirty="0" smtClean="0"/>
              <a:t>Y</a:t>
            </a:r>
            <a:endParaRPr lang="en-US" dirty="0" smtClean="0"/>
          </a:p>
          <a:p>
            <a:r>
              <a:rPr lang="en-US" dirty="0" smtClean="0"/>
              <a:t>E5. For each vertex </a:t>
            </a:r>
            <a:r>
              <a:rPr lang="en-US" i="1" dirty="0" smtClean="0"/>
              <a:t>V</a:t>
            </a:r>
            <a:r>
              <a:rPr lang="en-US" dirty="0" smtClean="0"/>
              <a:t> such that some edge containing </a:t>
            </a:r>
            <a:r>
              <a:rPr lang="en-US" i="1" dirty="0" smtClean="0"/>
              <a:t>V</a:t>
            </a:r>
            <a:r>
              <a:rPr lang="en-US" dirty="0" smtClean="0"/>
              <a:t> in </a:t>
            </a:r>
            <a:r>
              <a:rPr lang="en-US" i="1" dirty="0" smtClean="0"/>
              <a:t>CSGS</a:t>
            </a:r>
            <a:r>
              <a:rPr lang="en-US" dirty="0" smtClean="0"/>
              <a:t>(</a:t>
            </a:r>
            <a:r>
              <a:rPr lang="en-US" i="1" dirty="0" smtClean="0"/>
              <a:t>L</a:t>
            </a:r>
            <a:r>
              <a:rPr lang="en-US" dirty="0" smtClean="0"/>
              <a:t>,</a:t>
            </a:r>
            <a:r>
              <a:rPr lang="en-US" i="1" dirty="0" smtClean="0"/>
              <a:t> n</a:t>
            </a:r>
            <a:r>
              <a:rPr lang="en-US" dirty="0" smtClean="0"/>
              <a:t>, </a:t>
            </a:r>
            <a:r>
              <a:rPr lang="en-US" i="1" dirty="0" smtClean="0"/>
              <a:t>M</a:t>
            </a:r>
            <a:r>
              <a:rPr lang="en-US" dirty="0" smtClean="0"/>
              <a:t>) is not oriented, if there is only one orientation of all of the edges containing </a:t>
            </a:r>
            <a:r>
              <a:rPr lang="en-US" i="1" dirty="0" smtClean="0"/>
              <a:t>V</a:t>
            </a:r>
            <a:r>
              <a:rPr lang="en-US" dirty="0" smtClean="0"/>
              <a:t> that is not in  </a:t>
            </a:r>
            <a:r>
              <a:rPr lang="en-US" i="1" dirty="0" err="1" smtClean="0"/>
              <a:t>ForbiddenOrientations</a:t>
            </a:r>
            <a:r>
              <a:rPr lang="en-US" dirty="0" smtClean="0"/>
              <a:t>, and every vertex that </a:t>
            </a:r>
            <a:r>
              <a:rPr lang="en-US" i="1" dirty="0" smtClean="0"/>
              <a:t>V</a:t>
            </a:r>
            <a:r>
              <a:rPr lang="en-US" dirty="0" smtClean="0"/>
              <a:t> is not adjacent to, </a:t>
            </a:r>
            <a:r>
              <a:rPr lang="en-US" i="1" dirty="0" smtClean="0"/>
              <a:t>V</a:t>
            </a:r>
            <a:r>
              <a:rPr lang="en-US" dirty="0" smtClean="0"/>
              <a:t> is definitely not adjacent to, let the estimate of each edge equal be the sample</a:t>
            </a:r>
            <a:r>
              <a:rPr lang="en-US" i="1" dirty="0" smtClean="0"/>
              <a:t> </a:t>
            </a:r>
            <a:r>
              <a:rPr lang="en-US" dirty="0" smtClean="0"/>
              <a:t>regression coefficient of </a:t>
            </a:r>
            <a:r>
              <a:rPr lang="en-US" i="1" dirty="0" smtClean="0"/>
              <a:t>V</a:t>
            </a:r>
            <a:r>
              <a:rPr lang="en-US" dirty="0" smtClean="0"/>
              <a:t> on its parents in the non-forbidden </a:t>
            </a:r>
            <a:r>
              <a:rPr lang="en-US" smtClean="0"/>
              <a:t>orientation.</a:t>
            </a:r>
            <a:endParaRPr lang="en-US" dirty="0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F3DEB5F1-4E7E-4F87-BE7D-A2036F1D261E}" type="slidenum">
              <a:rPr lang="en-US" altLang="en-US" smtClean="0"/>
              <a:pPr/>
              <a:t>43</a:t>
            </a:fld>
            <a:endParaRPr lang="en-US" alt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Edge Estimation Algorithm </a:t>
            </a:r>
            <a:r>
              <a:rPr lang="en-US" b="1" dirty="0" smtClean="0"/>
              <a:t>II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70479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smtClean="0"/>
              <a:t>Theorem: </a:t>
            </a:r>
            <a:r>
              <a:rPr lang="en-US" smtClean="0"/>
              <a:t>Given </a:t>
            </a:r>
            <a:r>
              <a:rPr lang="en-US" dirty="0"/>
              <a:t>causal sufficiency of the measured variables </a:t>
            </a:r>
            <a:r>
              <a:rPr lang="en-US" b="1" dirty="0"/>
              <a:t>V</a:t>
            </a:r>
            <a:r>
              <a:rPr lang="en-US" dirty="0"/>
              <a:t>, the Causal Markov, </a:t>
            </a:r>
            <a:r>
              <a:rPr lang="en-US" i="1" dirty="0"/>
              <a:t>k-</a:t>
            </a:r>
            <a:r>
              <a:rPr lang="en-US" dirty="0"/>
              <a:t>Triangle-Faithfulness, NVV(</a:t>
            </a:r>
            <a:r>
              <a:rPr lang="en-US" i="1" dirty="0"/>
              <a:t>J</a:t>
            </a:r>
            <a:r>
              <a:rPr lang="en-US" dirty="0"/>
              <a:t>), and UBC(</a:t>
            </a:r>
            <a:r>
              <a:rPr lang="en-US" i="1" dirty="0"/>
              <a:t>C</a:t>
            </a:r>
            <a:r>
              <a:rPr lang="en-US" dirty="0"/>
              <a:t>) Assumptions, the Edge Estimation II algorithm is uniformly consistent in the sense that for every </a:t>
            </a:r>
            <a:r>
              <a:rPr lang="en-US" sz="2200" dirty="0">
                <a:latin typeface="Symbol Tiger" charset="2"/>
                <a:cs typeface="Symbol Tiger" charset="2"/>
                <a:sym typeface="Symbol"/>
              </a:rPr>
              <a:t></a:t>
            </a:r>
            <a:r>
              <a:rPr lang="en-US" dirty="0"/>
              <a:t> </a:t>
            </a:r>
            <a:r>
              <a:rPr lang="en-US"/>
              <a:t>&gt; </a:t>
            </a:r>
            <a:r>
              <a:rPr lang="en-US" smtClean="0"/>
              <a:t>0</a:t>
            </a:r>
          </a:p>
          <a:p>
            <a:endParaRPr lang="en-US" dirty="0"/>
          </a:p>
          <a:p>
            <a:endParaRPr lang="en-US" smtClean="0"/>
          </a:p>
          <a:p>
            <a:endParaRPr lang="en-US" smtClean="0"/>
          </a:p>
          <a:p>
            <a:r>
              <a:rPr lang="en-US" smtClean="0"/>
              <a:t>where </a:t>
            </a:r>
            <a:r>
              <a:rPr lang="en-US" i="1" dirty="0"/>
              <a:t>O</a:t>
            </a:r>
            <a:r>
              <a:rPr lang="en-US" dirty="0"/>
              <a:t>(</a:t>
            </a:r>
            <a:r>
              <a:rPr lang="en-US" i="1" dirty="0" err="1"/>
              <a:t>L</a:t>
            </a:r>
            <a:r>
              <a:rPr lang="en-US" dirty="0" err="1"/>
              <a:t>,</a:t>
            </a:r>
            <a:r>
              <a:rPr lang="en-US" i="1" dirty="0" err="1"/>
              <a:t>n</a:t>
            </a:r>
            <a:r>
              <a:rPr lang="en-US" dirty="0" err="1"/>
              <a:t>,</a:t>
            </a:r>
            <a:r>
              <a:rPr lang="en-US" i="1" dirty="0" err="1"/>
              <a:t>M</a:t>
            </a:r>
            <a:r>
              <a:rPr lang="en-US" dirty="0"/>
              <a:t>) is the graphical output of the Edge Estimation II algorithm, </a:t>
            </a:r>
            <a:r>
              <a:rPr lang="en-US"/>
              <a:t>and </a:t>
            </a:r>
            <a:r>
              <a:rPr lang="en-US" smtClean="0"/>
              <a:t>          is </a:t>
            </a:r>
            <a:r>
              <a:rPr lang="en-US" dirty="0"/>
              <a:t>the output of the Edge Estimation II algorithm.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F3DEB5F1-4E7E-4F87-BE7D-A2036F1D261E}" type="slidenum">
              <a:rPr lang="en-US" altLang="en-US" smtClean="0"/>
              <a:pPr/>
              <a:t>44</a:t>
            </a:fld>
            <a:endParaRPr lang="en-US" alt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Uniform Consistency</a:t>
            </a:r>
            <a:endParaRPr lang="en-US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36499323"/>
              </p:ext>
            </p:extLst>
          </p:nvPr>
        </p:nvGraphicFramePr>
        <p:xfrm>
          <a:off x="762000" y="3429000"/>
          <a:ext cx="3925614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47" name="Equation" r:id="rId3" imgW="2108200" imgH="368300" progId="Equation.DSMT4">
                  <p:embed/>
                </p:oleObj>
              </mc:Choice>
              <mc:Fallback>
                <p:oleObj name="Equation" r:id="rId3" imgW="2108200" imgH="3683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762000" y="3429000"/>
                        <a:ext cx="3925614" cy="685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3551172"/>
              </p:ext>
            </p:extLst>
          </p:nvPr>
        </p:nvGraphicFramePr>
        <p:xfrm>
          <a:off x="762000" y="4114800"/>
          <a:ext cx="4091152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48" name="Equation" r:id="rId5" imgW="2197100" imgH="368300" progId="Equation.DSMT4">
                  <p:embed/>
                </p:oleObj>
              </mc:Choice>
              <mc:Fallback>
                <p:oleObj name="Equation" r:id="rId5" imgW="2197100" imgH="3683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762000" y="4114800"/>
                        <a:ext cx="4091152" cy="685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0953068"/>
              </p:ext>
            </p:extLst>
          </p:nvPr>
        </p:nvGraphicFramePr>
        <p:xfrm>
          <a:off x="4953000" y="5029200"/>
          <a:ext cx="803275" cy="449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49" name="Equation" r:id="rId7" imgW="431800" imgH="241300" progId="Equation.DSMT4">
                  <p:embed/>
                </p:oleObj>
              </mc:Choice>
              <mc:Fallback>
                <p:oleObj name="Equation" r:id="rId7" imgW="431800" imgH="2413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953000" y="5029200"/>
                        <a:ext cx="803275" cy="4492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569342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/>
              <a:t>We weaken the assumption of faithfulness so that fewer inferences from conditional independence to d-separation need to be made. </a:t>
            </a:r>
          </a:p>
          <a:p>
            <a:r>
              <a:rPr lang="en-US"/>
              <a:t>We strengthened the assumption so that it allows one to make inferences from “almost independence” in a probability distribution to d-separation in a causal graph, allowing for the existence of uniformly consistent estimation algorithms.</a:t>
            </a:r>
          </a:p>
          <a:p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F3DEB5F1-4E7E-4F87-BE7D-A2036F1D261E}" type="slidenum">
              <a:rPr lang="en-US" altLang="en-US" smtClean="0"/>
              <a:pPr/>
              <a:t>45</a:t>
            </a:fld>
            <a:endParaRPr lang="en-US" alt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Conclusion</a:t>
            </a:r>
          </a:p>
        </p:txBody>
      </p:sp>
    </p:spTree>
    <p:extLst>
      <p:ext uri="{BB962C8B-B14F-4D97-AF65-F5344CB8AC3E}">
        <p14:creationId xmlns:p14="http://schemas.microsoft.com/office/powerpoint/2010/main" val="17822757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/>
              <a:t>We changed the concept of correctness to allow for missing weak edges, and saying “don’t know” about some features of Markov equivalence classes. </a:t>
            </a:r>
          </a:p>
          <a:p>
            <a:r>
              <a:rPr lang="en-US"/>
              <a:t>The new simplicity assumption broke up the Markov equivalence class in the sense that it considers some models in a Markov equivalence class simpler than other models in the same Markov equivalence class.</a:t>
            </a:r>
          </a:p>
          <a:p>
            <a:r>
              <a:rPr lang="en-US"/>
              <a:t>This allowed for uniformly consistent estimates of linear coefficients in a causal model, as well as causal structure.</a:t>
            </a:r>
          </a:p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F3DEB5F1-4E7E-4F87-BE7D-A2036F1D261E}" type="slidenum">
              <a:rPr lang="en-US" altLang="en-US" smtClean="0"/>
              <a:pPr/>
              <a:t>46</a:t>
            </a:fld>
            <a:endParaRPr lang="en-US" alt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Conclusion</a:t>
            </a:r>
          </a:p>
        </p:txBody>
      </p:sp>
    </p:spTree>
    <p:extLst>
      <p:ext uri="{BB962C8B-B14F-4D97-AF65-F5344CB8AC3E}">
        <p14:creationId xmlns:p14="http://schemas.microsoft.com/office/powerpoint/2010/main" val="24500086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/>
              <a:t>Can we get similar results for:</a:t>
            </a:r>
          </a:p>
          <a:p>
            <a:pPr lvl="1"/>
            <a:r>
              <a:rPr lang="en-US"/>
              <a:t>PC</a:t>
            </a:r>
          </a:p>
          <a:p>
            <a:pPr lvl="1"/>
            <a:r>
              <a:rPr lang="en-US"/>
              <a:t>FCI</a:t>
            </a:r>
          </a:p>
          <a:p>
            <a:pPr lvl="1"/>
            <a:r>
              <a:rPr lang="en-US"/>
              <a:t>non-linear models</a:t>
            </a:r>
          </a:p>
          <a:p>
            <a:pPr lvl="1"/>
            <a:r>
              <a:rPr lang="en-US"/>
              <a:t>increasing numbers of variables and vertex degree and decreasing k (analogous to Kalisch and Buhlmann)?</a:t>
            </a:r>
          </a:p>
          <a:p>
            <a:r>
              <a:rPr lang="en-US"/>
              <a:t>If parameter values are randomly assigned, how often is k-triangle faithfulness violated as a function of</a:t>
            </a:r>
          </a:p>
          <a:p>
            <a:pPr lvl="1"/>
            <a:r>
              <a:rPr lang="en-US"/>
              <a:t>sample size</a:t>
            </a:r>
          </a:p>
          <a:p>
            <a:pPr lvl="1"/>
            <a:r>
              <a:rPr lang="en-US"/>
              <a:t>clique size</a:t>
            </a:r>
          </a:p>
          <a:p>
            <a:pPr lvl="1"/>
            <a:r>
              <a:rPr lang="en-US"/>
              <a:t>parameter distribution</a:t>
            </a:r>
          </a:p>
          <a:p>
            <a:pPr lvl="1"/>
            <a:r>
              <a:rPr lang="en-US"/>
              <a:t>k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F3DEB5F1-4E7E-4F87-BE7D-A2036F1D261E}" type="slidenum">
              <a:rPr lang="en-US" altLang="en-US" smtClean="0"/>
              <a:pPr/>
              <a:t>47</a:t>
            </a:fld>
            <a:endParaRPr lang="en-US" alt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Open Questions</a:t>
            </a:r>
          </a:p>
        </p:txBody>
      </p:sp>
    </p:spTree>
    <p:extLst>
      <p:ext uri="{BB962C8B-B14F-4D97-AF65-F5344CB8AC3E}">
        <p14:creationId xmlns:p14="http://schemas.microsoft.com/office/powerpoint/2010/main" val="19244817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Kalisch, M., and P. Bühlmann (2007). Estimating high-dimensional directed acyclic graphs with the PC-algorithm. </a:t>
            </a:r>
            <a:r>
              <a:rPr lang="en-US" i="1"/>
              <a:t>Journal of Machine Learning Research</a:t>
            </a:r>
            <a:r>
              <a:rPr lang="en-US"/>
              <a:t> </a:t>
            </a:r>
            <a:r>
              <a:rPr lang="en-US" b="1"/>
              <a:t>8</a:t>
            </a:r>
            <a:r>
              <a:rPr lang="en-US"/>
              <a:t>, 613–636.</a:t>
            </a:r>
          </a:p>
          <a:p>
            <a:r>
              <a:rPr lang="en-US"/>
              <a:t>Spirtes, P., and Zhang, J. (forthcoming) A Uniformly Consistent Estimator of Causal Effects Under The </a:t>
            </a:r>
            <a:r>
              <a:rPr lang="en-US" i="1"/>
              <a:t>k</a:t>
            </a:r>
            <a:r>
              <a:rPr lang="en-US"/>
              <a:t>-Triangle-Faithfulness Assumption, </a:t>
            </a:r>
            <a:r>
              <a:rPr lang="en-US" i="1"/>
              <a:t>Statistical Science</a:t>
            </a:r>
            <a:r>
              <a:rPr lang="en-US"/>
              <a:t>.</a:t>
            </a:r>
          </a:p>
          <a:p>
            <a:r>
              <a:rPr lang="en-US"/>
              <a:t>Spirtes, P., and Zhang, J. (submitted) Three Faces of Faithfulness, </a:t>
            </a:r>
            <a:r>
              <a:rPr lang="en-US" i="1"/>
              <a:t>Synthese</a:t>
            </a:r>
            <a:r>
              <a:rPr lang="en-US"/>
              <a:t>.</a:t>
            </a:r>
          </a:p>
          <a:p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F3DEB5F1-4E7E-4F87-BE7D-A2036F1D261E}" type="slidenum">
              <a:rPr lang="en-US" altLang="en-US" smtClean="0"/>
              <a:pPr/>
              <a:t>48</a:t>
            </a:fld>
            <a:endParaRPr lang="en-US" alt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References</a:t>
            </a:r>
          </a:p>
        </p:txBody>
      </p:sp>
    </p:spTree>
    <p:extLst>
      <p:ext uri="{BB962C8B-B14F-4D97-AF65-F5344CB8AC3E}">
        <p14:creationId xmlns:p14="http://schemas.microsoft.com/office/powerpoint/2010/main" val="5174387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Causal Markov Assumption: For a set of variables for which there are no unmeasured common causes, </a:t>
            </a:r>
            <a:r>
              <a:rPr lang="en-US" dirty="0"/>
              <a:t>each variable is independent of its non-effects conditional on its direct causes. </a:t>
            </a:r>
          </a:p>
          <a:p>
            <a:pPr lvl="1"/>
            <a:r>
              <a:rPr lang="en-US" dirty="0"/>
              <a:t>Non-obvious equivalent formulation: </a:t>
            </a:r>
            <a:r>
              <a:rPr lang="en-US" dirty="0" smtClean="0"/>
              <a:t>If </a:t>
            </a:r>
            <a:r>
              <a:rPr lang="en-US" i="1" dirty="0"/>
              <a:t>I</a:t>
            </a:r>
            <a:r>
              <a:rPr lang="en-US" i="1" baseline="-25000" dirty="0"/>
              <a:t>G</a:t>
            </a:r>
            <a:r>
              <a:rPr lang="en-US" dirty="0"/>
              <a:t>(</a:t>
            </a:r>
            <a:r>
              <a:rPr lang="en-US" b="1" dirty="0"/>
              <a:t>X</a:t>
            </a:r>
            <a:r>
              <a:rPr lang="en-US" dirty="0"/>
              <a:t>,</a:t>
            </a:r>
            <a:r>
              <a:rPr lang="en-US" b="1" dirty="0"/>
              <a:t>Y</a:t>
            </a:r>
            <a:r>
              <a:rPr lang="en-US" dirty="0"/>
              <a:t>|</a:t>
            </a:r>
            <a:r>
              <a:rPr lang="en-US" b="1" dirty="0"/>
              <a:t>Z</a:t>
            </a:r>
            <a:r>
              <a:rPr lang="en-US" dirty="0"/>
              <a:t>) in causal DAG </a:t>
            </a:r>
            <a:r>
              <a:rPr lang="en-US" i="1" dirty="0"/>
              <a:t>G</a:t>
            </a:r>
            <a:r>
              <a:rPr lang="en-US" dirty="0"/>
              <a:t> with no unmeasured common causes then </a:t>
            </a:r>
            <a:r>
              <a:rPr lang="en-US" i="1" dirty="0"/>
              <a:t>I</a:t>
            </a:r>
            <a:r>
              <a:rPr lang="en-US" i="1" baseline="-25000" dirty="0"/>
              <a:t>P</a:t>
            </a:r>
            <a:r>
              <a:rPr lang="en-US" dirty="0"/>
              <a:t>(</a:t>
            </a:r>
            <a:r>
              <a:rPr lang="en-US" b="1" dirty="0"/>
              <a:t>X</a:t>
            </a:r>
            <a:r>
              <a:rPr lang="en-US" dirty="0"/>
              <a:t>,</a:t>
            </a:r>
            <a:r>
              <a:rPr lang="en-US" b="1" dirty="0"/>
              <a:t>Y</a:t>
            </a:r>
            <a:r>
              <a:rPr lang="en-US" dirty="0"/>
              <a:t>|</a:t>
            </a:r>
            <a:r>
              <a:rPr lang="en-US" b="1" dirty="0"/>
              <a:t>Z</a:t>
            </a:r>
            <a:r>
              <a:rPr lang="en-US" dirty="0"/>
              <a:t>) = 0. </a:t>
            </a:r>
          </a:p>
          <a:p>
            <a:r>
              <a:rPr lang="en-US" dirty="0" smtClean="0"/>
              <a:t>If </a:t>
            </a:r>
            <a:r>
              <a:rPr lang="en-US" i="1" dirty="0" smtClean="0"/>
              <a:t>I</a:t>
            </a:r>
            <a:r>
              <a:rPr lang="en-US" i="1" baseline="-25000" dirty="0" smtClean="0"/>
              <a:t>P</a:t>
            </a:r>
            <a:r>
              <a:rPr lang="en-US" dirty="0" smtClean="0"/>
              <a:t>(</a:t>
            </a:r>
            <a:r>
              <a:rPr lang="en-US" b="1" dirty="0" smtClean="0"/>
              <a:t>X</a:t>
            </a:r>
            <a:r>
              <a:rPr lang="en-US" dirty="0" smtClean="0"/>
              <a:t>,</a:t>
            </a:r>
            <a:r>
              <a:rPr lang="en-US" b="1" dirty="0" smtClean="0"/>
              <a:t>Y</a:t>
            </a:r>
            <a:r>
              <a:rPr lang="en-US" dirty="0" smtClean="0"/>
              <a:t>|</a:t>
            </a:r>
            <a:r>
              <a:rPr lang="en-US" b="1" dirty="0" smtClean="0"/>
              <a:t>Z</a:t>
            </a:r>
            <a:r>
              <a:rPr lang="en-US" dirty="0" smtClean="0"/>
              <a:t>) = 0 then </a:t>
            </a:r>
            <a:r>
              <a:rPr lang="en-US" i="1" dirty="0" smtClean="0"/>
              <a:t>I</a:t>
            </a:r>
            <a:r>
              <a:rPr lang="en-US" i="1" baseline="-25000" dirty="0"/>
              <a:t>G</a:t>
            </a:r>
            <a:r>
              <a:rPr lang="en-US" dirty="0" smtClean="0"/>
              <a:t>(</a:t>
            </a:r>
            <a:r>
              <a:rPr lang="en-US" b="1" dirty="0"/>
              <a:t>X</a:t>
            </a:r>
            <a:r>
              <a:rPr lang="en-US" dirty="0"/>
              <a:t>,</a:t>
            </a:r>
            <a:r>
              <a:rPr lang="en-US" b="1" dirty="0"/>
              <a:t>Y</a:t>
            </a:r>
            <a:r>
              <a:rPr lang="en-US" dirty="0"/>
              <a:t>|</a:t>
            </a:r>
            <a:r>
              <a:rPr lang="en-US" b="1" dirty="0"/>
              <a:t>Z</a:t>
            </a:r>
            <a:r>
              <a:rPr lang="en-US" dirty="0" smtClean="0"/>
              <a:t>) in causal DAG </a:t>
            </a:r>
            <a:r>
              <a:rPr lang="en-US" i="1" dirty="0" smtClean="0"/>
              <a:t>G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Converse of Causal Markov Assumption.</a:t>
            </a:r>
          </a:p>
          <a:p>
            <a:pPr lvl="1"/>
            <a:r>
              <a:rPr lang="en-US" dirty="0" smtClean="0"/>
              <a:t>If </a:t>
            </a:r>
            <a:r>
              <a:rPr lang="en-US" i="1" dirty="0"/>
              <a:t>I</a:t>
            </a:r>
            <a:r>
              <a:rPr lang="en-US" i="1" baseline="-25000" dirty="0"/>
              <a:t>P</a:t>
            </a:r>
            <a:r>
              <a:rPr lang="en-US" dirty="0"/>
              <a:t>(</a:t>
            </a:r>
            <a:r>
              <a:rPr lang="en-US" b="1" dirty="0"/>
              <a:t>X</a:t>
            </a:r>
            <a:r>
              <a:rPr lang="en-US" dirty="0"/>
              <a:t>,</a:t>
            </a:r>
            <a:r>
              <a:rPr lang="en-US" b="1" dirty="0"/>
              <a:t>Y</a:t>
            </a:r>
            <a:r>
              <a:rPr lang="en-US" dirty="0"/>
              <a:t>|</a:t>
            </a:r>
            <a:r>
              <a:rPr lang="en-US" b="1" dirty="0"/>
              <a:t>Z</a:t>
            </a:r>
            <a:r>
              <a:rPr lang="en-US" dirty="0" smtClean="0"/>
              <a:t>) is a rational function of parameters, then violations are Lebesgue measure 0.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F3DEB5F1-4E7E-4F87-BE7D-A2036F1D261E}" type="slidenum">
              <a:rPr lang="en-US" altLang="en-US" smtClean="0"/>
              <a:pPr/>
              <a:t>5</a:t>
            </a:fld>
            <a:endParaRPr lang="en-US" alt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Causal Faithfulness Assumption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41371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mtClean="0"/>
              <a:t>Reduction of Underdetmination</a:t>
            </a:r>
          </a:p>
          <a:p>
            <a:pPr lvl="1"/>
            <a:r>
              <a:rPr lang="en-US" smtClean="0"/>
              <a:t>If I(A,B|</a:t>
            </a:r>
            <a:r>
              <a:rPr lang="en-US" smtClean="0">
                <a:latin typeface="Symbol" charset="2"/>
                <a:cs typeface="Symbol" charset="2"/>
              </a:rPr>
              <a:t>∅) </a:t>
            </a:r>
            <a:r>
              <a:rPr lang="en-US" smtClean="0"/>
              <a:t>then prefer </a:t>
            </a:r>
            <a:r>
              <a:rPr lang="en-US" i="1" smtClean="0"/>
              <a:t>A</a:t>
            </a:r>
            <a:r>
              <a:rPr lang="en-US" smtClean="0"/>
              <a:t> → </a:t>
            </a:r>
            <a:r>
              <a:rPr lang="en-US" i="1"/>
              <a:t>C</a:t>
            </a:r>
            <a:r>
              <a:rPr lang="en-US" smtClean="0"/>
              <a:t> ← </a:t>
            </a:r>
            <a:r>
              <a:rPr lang="en-US" i="1"/>
              <a:t>B</a:t>
            </a:r>
            <a:r>
              <a:rPr lang="en-US" smtClean="0"/>
              <a:t> to </a:t>
            </a:r>
            <a:r>
              <a:rPr lang="en-US" i="1"/>
              <a:t>A</a:t>
            </a:r>
            <a:r>
              <a:rPr lang="en-US" smtClean="0"/>
              <a:t> </a:t>
            </a:r>
            <a:r>
              <a:rPr lang="en-US"/>
              <a:t>→ </a:t>
            </a:r>
            <a:r>
              <a:rPr lang="en-US" i="1" smtClean="0"/>
              <a:t>C</a:t>
            </a:r>
            <a:r>
              <a:rPr lang="en-US" smtClean="0"/>
              <a:t> </a:t>
            </a:r>
            <a:r>
              <a:rPr lang="en-US"/>
              <a:t>→ </a:t>
            </a:r>
            <a:r>
              <a:rPr lang="en-US" i="1" smtClean="0"/>
              <a:t>B</a:t>
            </a:r>
            <a:r>
              <a:rPr lang="en-US" smtClean="0"/>
              <a:t> </a:t>
            </a:r>
          </a:p>
          <a:p>
            <a:pPr lvl="1"/>
            <a:endParaRPr lang="en-US">
              <a:latin typeface="Symbol" charset="2"/>
              <a:cs typeface="Symbol" charset="2"/>
            </a:endParaRPr>
          </a:p>
          <a:p>
            <a:r>
              <a:rPr lang="en-US"/>
              <a:t>Computational </a:t>
            </a:r>
            <a:r>
              <a:rPr lang="en-US" smtClean="0"/>
              <a:t>Efficiency</a:t>
            </a:r>
            <a:endParaRPr lang="en-US"/>
          </a:p>
          <a:p>
            <a:pPr lvl="1"/>
            <a:r>
              <a:rPr lang="en-US"/>
              <a:t>If </a:t>
            </a:r>
            <a:r>
              <a:rPr lang="en-US" i="1"/>
              <a:t>A</a:t>
            </a:r>
            <a:r>
              <a:rPr lang="en-US"/>
              <a:t> </a:t>
            </a:r>
            <a:r>
              <a:rPr lang="en-US" smtClean="0"/>
              <a:t>– </a:t>
            </a:r>
            <a:r>
              <a:rPr lang="en-US" i="1"/>
              <a:t>C</a:t>
            </a:r>
            <a:r>
              <a:rPr lang="en-US"/>
              <a:t> </a:t>
            </a:r>
            <a:r>
              <a:rPr lang="en-US" smtClean="0"/>
              <a:t>– </a:t>
            </a:r>
            <a:r>
              <a:rPr lang="en-US" i="1"/>
              <a:t>B</a:t>
            </a:r>
            <a:r>
              <a:rPr lang="en-US" smtClean="0"/>
              <a:t> and I</a:t>
            </a:r>
            <a:r>
              <a:rPr lang="en-US"/>
              <a:t>(A,B|</a:t>
            </a:r>
            <a:r>
              <a:rPr lang="en-US">
                <a:latin typeface="Symbol" charset="2"/>
                <a:cs typeface="Symbol" charset="2"/>
              </a:rPr>
              <a:t>∅</a:t>
            </a:r>
            <a:r>
              <a:rPr lang="en-US" smtClean="0">
                <a:latin typeface="Symbol" charset="2"/>
                <a:cs typeface="Symbol" charset="2"/>
              </a:rPr>
              <a:t>)</a:t>
            </a:r>
            <a:r>
              <a:rPr lang="en-US"/>
              <a:t> then </a:t>
            </a:r>
            <a:r>
              <a:rPr lang="en-US" smtClean="0"/>
              <a:t>don’t need to check </a:t>
            </a:r>
            <a:r>
              <a:rPr lang="en-US"/>
              <a:t>I(</a:t>
            </a:r>
            <a:r>
              <a:rPr lang="en-US" i="1"/>
              <a:t>A</a:t>
            </a:r>
            <a:r>
              <a:rPr lang="en-US"/>
              <a:t>,</a:t>
            </a:r>
            <a:r>
              <a:rPr lang="en-US" i="1" smtClean="0"/>
              <a:t>B</a:t>
            </a:r>
            <a:r>
              <a:rPr lang="en-US" smtClean="0"/>
              <a:t>|</a:t>
            </a:r>
            <a:r>
              <a:rPr lang="en-US" i="1" smtClean="0"/>
              <a:t>C</a:t>
            </a:r>
            <a:r>
              <a:rPr lang="en-US" smtClean="0">
                <a:latin typeface="Symbol" charset="2"/>
                <a:cs typeface="Symbol" charset="2"/>
              </a:rPr>
              <a:t>).</a:t>
            </a:r>
            <a:endParaRPr lang="en-US"/>
          </a:p>
          <a:p>
            <a:endParaRPr lang="en-US" smtClean="0"/>
          </a:p>
          <a:p>
            <a:r>
              <a:rPr lang="en-US" smtClean="0"/>
              <a:t>Statistical Efficiency</a:t>
            </a:r>
          </a:p>
          <a:p>
            <a:pPr lvl="1"/>
            <a:r>
              <a:rPr lang="en-US" smtClean="0"/>
              <a:t>The Markov equivalence class can be found without testing independence conditional on a set with more than maximum degree </a:t>
            </a:r>
            <a:r>
              <a:rPr lang="en-US"/>
              <a:t>of any variable in the true causal </a:t>
            </a:r>
            <a:r>
              <a:rPr lang="en-US" smtClean="0"/>
              <a:t>graph. 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F3DEB5F1-4E7E-4F87-BE7D-A2036F1D261E}" type="slidenum">
              <a:rPr lang="en-US" altLang="en-US" smtClean="0"/>
              <a:pPr/>
              <a:t>6</a:t>
            </a:fld>
            <a:endParaRPr lang="en-US" alt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Three Faces of Faithfulness</a:t>
            </a:r>
            <a:endParaRPr lang="en-US"/>
          </a:p>
        </p:txBody>
      </p:sp>
      <p:sp>
        <p:nvSpPr>
          <p:cNvPr id="5" name="Freeform 4"/>
          <p:cNvSpPr/>
          <p:nvPr/>
        </p:nvSpPr>
        <p:spPr>
          <a:xfrm>
            <a:off x="6191250" y="2391833"/>
            <a:ext cx="1259417" cy="217145"/>
          </a:xfrm>
          <a:custGeom>
            <a:avLst/>
            <a:gdLst>
              <a:gd name="connsiteX0" fmla="*/ 0 w 1259417"/>
              <a:gd name="connsiteY0" fmla="*/ 0 h 217145"/>
              <a:gd name="connsiteX1" fmla="*/ 391583 w 1259417"/>
              <a:gd name="connsiteY1" fmla="*/ 190500 h 217145"/>
              <a:gd name="connsiteX2" fmla="*/ 846667 w 1259417"/>
              <a:gd name="connsiteY2" fmla="*/ 201084 h 217145"/>
              <a:gd name="connsiteX3" fmla="*/ 1259417 w 1259417"/>
              <a:gd name="connsiteY3" fmla="*/ 52917 h 2171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59417" h="217145">
                <a:moveTo>
                  <a:pt x="0" y="0"/>
                </a:moveTo>
                <a:cubicBezTo>
                  <a:pt x="125236" y="78493"/>
                  <a:pt x="250472" y="156986"/>
                  <a:pt x="391583" y="190500"/>
                </a:cubicBezTo>
                <a:cubicBezTo>
                  <a:pt x="532694" y="224014"/>
                  <a:pt x="702028" y="224014"/>
                  <a:pt x="846667" y="201084"/>
                </a:cubicBezTo>
                <a:cubicBezTo>
                  <a:pt x="991306" y="178154"/>
                  <a:pt x="1259417" y="52917"/>
                  <a:pt x="1259417" y="52917"/>
                </a:cubicBezTo>
              </a:path>
            </a:pathLst>
          </a:custGeom>
          <a:ln>
            <a:solidFill>
              <a:schemeClr val="tx1"/>
            </a:solidFill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2460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If causal sufficiency, </a:t>
            </a:r>
            <a:r>
              <a:rPr lang="en-US" smtClean="0"/>
              <a:t>Causal Markov and Causal Faithfulness Assumptions, </a:t>
            </a:r>
            <a:r>
              <a:rPr lang="en-US" dirty="0" smtClean="0"/>
              <a:t>then there exist </a:t>
            </a:r>
            <a:r>
              <a:rPr lang="en-US" dirty="0" err="1" smtClean="0"/>
              <a:t>pointwise</a:t>
            </a:r>
            <a:r>
              <a:rPr lang="en-US" dirty="0" smtClean="0"/>
              <a:t> consistent estimators of Markov equivalence class</a:t>
            </a:r>
          </a:p>
          <a:p>
            <a:pPr lvl="1"/>
            <a:r>
              <a:rPr lang="en-US" dirty="0" smtClean="0"/>
              <a:t>SGS</a:t>
            </a:r>
          </a:p>
          <a:p>
            <a:pPr lvl="1"/>
            <a:r>
              <a:rPr lang="en-US" dirty="0" smtClean="0"/>
              <a:t>PC</a:t>
            </a:r>
          </a:p>
          <a:p>
            <a:pPr lvl="1"/>
            <a:r>
              <a:rPr lang="en-US" dirty="0" smtClean="0"/>
              <a:t>GES (Gaussian, multinomial)</a:t>
            </a:r>
          </a:p>
          <a:p>
            <a:r>
              <a:rPr lang="en-US" dirty="0" smtClean="0"/>
              <a:t>If just assume Causal Markov Assumption and causal sufficiency there are no pointwise consistent estimators of Markov Equivalence Class</a:t>
            </a:r>
          </a:p>
          <a:p>
            <a:pPr lvl="1"/>
            <a:r>
              <a:rPr lang="en-US" dirty="0" smtClean="0"/>
              <a:t>Gaussian</a:t>
            </a:r>
          </a:p>
          <a:p>
            <a:pPr lvl="1"/>
            <a:r>
              <a:rPr lang="en-US" dirty="0" smtClean="0"/>
              <a:t>Multinomial</a:t>
            </a:r>
          </a:p>
          <a:p>
            <a:pPr lvl="1"/>
            <a:r>
              <a:rPr lang="en-US" dirty="0" smtClean="0"/>
              <a:t>Unrestricted</a:t>
            </a:r>
          </a:p>
          <a:p>
            <a:pPr lvl="1"/>
            <a:endParaRPr lang="en-US" dirty="0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F3DEB5F1-4E7E-4F87-BE7D-A2036F1D261E}" type="slidenum">
              <a:rPr lang="en-US" altLang="en-US" smtClean="0"/>
              <a:pPr/>
              <a:t>7</a:t>
            </a:fld>
            <a:endParaRPr lang="en-US" alt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Faithfulness Assumptions and Pointwise Consistency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00280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If causal sufficiency, Causal Markov and Causal Faithfulness Assumptions, then no uniform consistent estimator of Markov Equivalence Class</a:t>
            </a:r>
          </a:p>
          <a:p>
            <a:pPr lvl="1"/>
            <a:r>
              <a:rPr lang="en-US" dirty="0" smtClean="0"/>
              <a:t>Gaussian</a:t>
            </a:r>
          </a:p>
          <a:p>
            <a:pPr lvl="1"/>
            <a:r>
              <a:rPr lang="en-US" dirty="0" smtClean="0"/>
              <a:t>Multinomial</a:t>
            </a:r>
          </a:p>
          <a:p>
            <a:pPr lvl="1"/>
            <a:r>
              <a:rPr lang="en-US" smtClean="0"/>
              <a:t>Unrestricted</a:t>
            </a:r>
            <a:endParaRPr lang="en-US" dirty="0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F3DEB5F1-4E7E-4F87-BE7D-A2036F1D261E}" type="slidenum">
              <a:rPr lang="en-US" altLang="en-US" smtClean="0"/>
              <a:pPr/>
              <a:t>8</a:t>
            </a:fld>
            <a:endParaRPr lang="en-US" alt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Faithfulness Assumptions and Uniform Consistency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04656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mtClean="0"/>
              <a:t>(A4: </a:t>
            </a:r>
            <a:r>
              <a:rPr lang="en-US" i="1" smtClean="0"/>
              <a:t>ε</a:t>
            </a:r>
            <a:r>
              <a:rPr lang="en-US" smtClean="0"/>
              <a:t>-faithfulness) </a:t>
            </a:r>
            <a:r>
              <a:rPr lang="en-US"/>
              <a:t>The partial correlations between </a:t>
            </a:r>
            <a:r>
              <a:rPr lang="en-US" b="1"/>
              <a:t>X</a:t>
            </a:r>
            <a:r>
              <a:rPr lang="en-US"/>
              <a:t>(</a:t>
            </a:r>
            <a:r>
              <a:rPr lang="en-US" i="1"/>
              <a:t>i</a:t>
            </a:r>
            <a:r>
              <a:rPr lang="en-US"/>
              <a:t>) and </a:t>
            </a:r>
            <a:r>
              <a:rPr lang="en-US" b="1"/>
              <a:t>X</a:t>
            </a:r>
            <a:r>
              <a:rPr lang="en-US"/>
              <a:t>( </a:t>
            </a:r>
            <a:r>
              <a:rPr lang="en-US" i="1"/>
              <a:t>j</a:t>
            </a:r>
            <a:r>
              <a:rPr lang="en-US"/>
              <a:t>) given {</a:t>
            </a:r>
            <a:r>
              <a:rPr lang="en-US" b="1"/>
              <a:t>X</a:t>
            </a:r>
            <a:r>
              <a:rPr lang="en-US"/>
              <a:t>(</a:t>
            </a:r>
            <a:r>
              <a:rPr lang="en-US" i="1"/>
              <a:t>r</a:t>
            </a:r>
            <a:r>
              <a:rPr lang="en-US"/>
              <a:t>); </a:t>
            </a:r>
            <a:r>
              <a:rPr lang="en-US" i="1"/>
              <a:t>r </a:t>
            </a:r>
            <a:r>
              <a:rPr lang="en-US">
                <a:latin typeface="Symbol Tiger" charset="2"/>
                <a:cs typeface="Symbol Tiger" charset="2"/>
                <a:sym typeface="Symbol"/>
              </a:rPr>
              <a:t></a:t>
            </a:r>
            <a:r>
              <a:rPr lang="en-US" b="1"/>
              <a:t>k</a:t>
            </a:r>
            <a:r>
              <a:rPr lang="en-US"/>
              <a:t>} for some set </a:t>
            </a:r>
            <a:r>
              <a:rPr lang="en-US" b="1"/>
              <a:t>k</a:t>
            </a:r>
            <a:r>
              <a:rPr lang="en-US"/>
              <a:t> </a:t>
            </a:r>
            <a:r>
              <a:rPr lang="en-US" smtClean="0">
                <a:latin typeface="Symbol Tiger" charset="2"/>
                <a:cs typeface="Symbol Tiger" charset="2"/>
                <a:sym typeface="Symbol"/>
              </a:rPr>
              <a:t></a:t>
            </a:r>
            <a:r>
              <a:rPr lang="en-US">
                <a:latin typeface="Symbol Tiger" charset="2"/>
                <a:cs typeface="Symbol Tiger" charset="2"/>
                <a:sym typeface="Symbol"/>
              </a:rPr>
              <a:t> </a:t>
            </a:r>
            <a:r>
              <a:rPr lang="en-US" smtClean="0"/>
              <a:t>{</a:t>
            </a:r>
            <a:r>
              <a:rPr lang="en-US"/>
              <a:t>1,…,</a:t>
            </a:r>
            <a:r>
              <a:rPr lang="en-US" i="1"/>
              <a:t>p</a:t>
            </a:r>
            <a:r>
              <a:rPr lang="en-US" i="1" baseline="-25000"/>
              <a:t>n</a:t>
            </a:r>
            <a:r>
              <a:rPr lang="en-US"/>
              <a:t>}\{</a:t>
            </a:r>
            <a:r>
              <a:rPr lang="en-US" i="1"/>
              <a:t>i</a:t>
            </a:r>
            <a:r>
              <a:rPr lang="en-US"/>
              <a:t>,</a:t>
            </a:r>
            <a:r>
              <a:rPr lang="en-US" i="1"/>
              <a:t>j</a:t>
            </a:r>
            <a:r>
              <a:rPr lang="en-US"/>
              <a:t>} are denoted by </a:t>
            </a:r>
            <a:r>
              <a:rPr lang="en-US" i="1"/>
              <a:t>r</a:t>
            </a:r>
            <a:r>
              <a:rPr lang="en-US" i="1" baseline="-25000"/>
              <a:t>n</a:t>
            </a:r>
            <a:r>
              <a:rPr lang="en-US" baseline="-25000"/>
              <a:t>;</a:t>
            </a:r>
            <a:r>
              <a:rPr lang="en-US" i="1" baseline="-25000"/>
              <a:t>i</a:t>
            </a:r>
            <a:r>
              <a:rPr lang="en-US" baseline="-25000"/>
              <a:t>,</a:t>
            </a:r>
            <a:r>
              <a:rPr lang="en-US" i="1" baseline="-25000"/>
              <a:t>j</a:t>
            </a:r>
            <a:r>
              <a:rPr lang="en-US" baseline="-25000"/>
              <a:t>|</a:t>
            </a:r>
            <a:r>
              <a:rPr lang="en-US" b="1" baseline="-25000"/>
              <a:t>k</a:t>
            </a:r>
            <a:r>
              <a:rPr lang="en-US"/>
              <a:t>. Their absolute values are bounded from below and above:</a:t>
            </a:r>
          </a:p>
          <a:p>
            <a:endParaRPr lang="en-US"/>
          </a:p>
          <a:p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F3DEB5F1-4E7E-4F87-BE7D-A2036F1D261E}" type="slidenum">
              <a:rPr lang="en-US" altLang="en-US" smtClean="0"/>
              <a:pPr/>
              <a:t>9</a:t>
            </a:fld>
            <a:endParaRPr lang="en-US" alt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Kalish and Buhlmann Assumptions</a:t>
            </a:r>
            <a:endParaRPr lang="en-US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77838345"/>
              </p:ext>
            </p:extLst>
          </p:nvPr>
        </p:nvGraphicFramePr>
        <p:xfrm>
          <a:off x="762000" y="3276600"/>
          <a:ext cx="6553200" cy="240185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78" name="Equation" r:id="rId3" imgW="2806700" imgH="1028700" progId="Equation.DSMT4">
                  <p:embed/>
                </p:oleObj>
              </mc:Choice>
              <mc:Fallback>
                <p:oleObj name="Equation" r:id="rId3" imgW="2806700" imgH="10287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762000" y="3276600"/>
                        <a:ext cx="6553200" cy="240185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709056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Paper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Paper">
      <a:majorFont>
        <a:latin typeface="Constantia"/>
        <a:ea typeface=""/>
        <a:cs typeface=""/>
        <a:font script="Jpan" typeface="ヒラギノ角ゴ Pro W3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ヒラギノ角ゴ Pro W3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pe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>
    <a:spDef>
      <a:spPr>
        <a:ln>
          <a:solidFill>
            <a:schemeClr val="tx1"/>
          </a:solidFill>
          <a:tailEnd type="triangle" w="lg" len="lg"/>
        </a:ln>
      </a:spPr>
      <a:bodyPr rtlCol="0" anchor="ctr"/>
      <a:lstStyle>
        <a:defPPr algn="ctr">
          <a:defRPr/>
        </a:defPPr>
      </a:lstStyle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spDef>
    <a:lnDef>
      <a:spPr>
        <a:ln>
          <a:solidFill>
            <a:schemeClr val="tx1"/>
          </a:solidFill>
          <a:tailEnd type="triangle" w="lg" len="lg"/>
        </a:ln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Paper.thmx</Template>
  <TotalTime>20740</TotalTime>
  <Words>4213</Words>
  <Application>Microsoft Macintosh PowerPoint</Application>
  <PresentationFormat>On-screen Show (4:3)</PresentationFormat>
  <Paragraphs>423</Paragraphs>
  <Slides>48</Slides>
  <Notes>6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48</vt:i4>
      </vt:variant>
    </vt:vector>
  </HeadingPairs>
  <TitlesOfParts>
    <vt:vector size="50" baseType="lpstr">
      <vt:lpstr>Paper</vt:lpstr>
      <vt:lpstr>Equation</vt:lpstr>
      <vt:lpstr>Causal Faithfulness and Simplicity</vt:lpstr>
      <vt:lpstr>Goals</vt:lpstr>
      <vt:lpstr>Example of SGS Algorithm</vt:lpstr>
      <vt:lpstr>SGS algorithm</vt:lpstr>
      <vt:lpstr>Causal Faithfulness Assumption</vt:lpstr>
      <vt:lpstr>Three Faces of Faithfulness</vt:lpstr>
      <vt:lpstr>Faithfulness Assumptions and Pointwise Consistency</vt:lpstr>
      <vt:lpstr>Faithfulness Assumptions and Uniform Consistency</vt:lpstr>
      <vt:lpstr>Kalish and Buhlmann Assumptions</vt:lpstr>
      <vt:lpstr>Kalisch and Buhlmann Theorem</vt:lpstr>
      <vt:lpstr>Kalish and Buhlmann Assumptions</vt:lpstr>
      <vt:lpstr>Discontinuities in Limiting Output</vt:lpstr>
      <vt:lpstr>Behavior as Sample Size Grows</vt:lpstr>
      <vt:lpstr>Desired Behavior as Sample Size Grows</vt:lpstr>
      <vt:lpstr>Behavior as Sample Size Grows</vt:lpstr>
      <vt:lpstr>Desired Behavior as Sample Size Grows</vt:lpstr>
      <vt:lpstr>True Graph</vt:lpstr>
      <vt:lpstr>Behavior as Sample Size Grows</vt:lpstr>
      <vt:lpstr>CSGS</vt:lpstr>
      <vt:lpstr>Assumptions about which independencies</vt:lpstr>
      <vt:lpstr>Assumptions about which independencies</vt:lpstr>
      <vt:lpstr>Triangle-Faithfulness</vt:lpstr>
      <vt:lpstr>Causal Minimality</vt:lpstr>
      <vt:lpstr>Example of VCSGS</vt:lpstr>
      <vt:lpstr>Example of VCSGS</vt:lpstr>
      <vt:lpstr>Example of VCSGS</vt:lpstr>
      <vt:lpstr>VCSGS algorithm</vt:lpstr>
      <vt:lpstr>VCSGS algorithm</vt:lpstr>
      <vt:lpstr>Inclusion Relations for given P</vt:lpstr>
      <vt:lpstr>Faithfulness Assumptions and Pointwise Consistency</vt:lpstr>
      <vt:lpstr>Conjecture</vt:lpstr>
      <vt:lpstr>Our Assumptions</vt:lpstr>
      <vt:lpstr>k-Triangle-Faithfulness Assumption</vt:lpstr>
      <vt:lpstr>VCSGS (Sample version)</vt:lpstr>
      <vt:lpstr>Uniform Consistency</vt:lpstr>
      <vt:lpstr>Estimation Algorithm</vt:lpstr>
      <vt:lpstr>Structural Coefficient Distance</vt:lpstr>
      <vt:lpstr>Edge Estimation Algorithm</vt:lpstr>
      <vt:lpstr>Uniform Consistency</vt:lpstr>
      <vt:lpstr>Breaking the Markov Equivalence Class</vt:lpstr>
      <vt:lpstr>Breaking the Markov Equivalence Class</vt:lpstr>
      <vt:lpstr>Edge Estimation Algorithm II</vt:lpstr>
      <vt:lpstr>Edge Estimation Algorithm II</vt:lpstr>
      <vt:lpstr>Uniform Consistency</vt:lpstr>
      <vt:lpstr>Conclusion</vt:lpstr>
      <vt:lpstr>Conclusion</vt:lpstr>
      <vt:lpstr>Open Questions</vt:lpstr>
      <vt:lpstr>References</vt:lpstr>
    </vt:vector>
  </TitlesOfParts>
  <Company>Carnegie Mellon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Model search in structural equation models with latent variables </dc:title>
  <dc:creator>Ricardo Silva</dc:creator>
  <cp:lastModifiedBy>User</cp:lastModifiedBy>
  <cp:revision>546</cp:revision>
  <dcterms:created xsi:type="dcterms:W3CDTF">2010-10-07T15:10:29Z</dcterms:created>
  <dcterms:modified xsi:type="dcterms:W3CDTF">2014-06-06T14:21:50Z</dcterms:modified>
</cp:coreProperties>
</file>